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60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1" r:id="rId15"/>
    <p:sldId id="274" r:id="rId16"/>
    <p:sldId id="262" r:id="rId17"/>
    <p:sldId id="263" r:id="rId18"/>
    <p:sldId id="26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66"/>
  </p:normalViewPr>
  <p:slideViewPr>
    <p:cSldViewPr snapToGrid="0" snapToObjects="1">
      <p:cViewPr>
        <p:scale>
          <a:sx n="105" d="100"/>
          <a:sy n="105" d="100"/>
        </p:scale>
        <p:origin x="472" y="6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6017-DE7A-A149-830C-1BD45891812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B31C7-8D64-754A-8055-7BA6877F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6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3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31C7-8D64-754A-8055-7BA6877F79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A0F4-47EA-5148-A77F-F952BEBCF190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9005-B59F-3E49-85C2-49F5CF938098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8714-E34D-5644-BE13-454FCDB72A78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C5FA-BF35-4A41-968C-A7828F002C7A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71D1F02-1DA5-2048-B067-06F818F79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178-3610-2346-BCEF-8206C26A7AC2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71D1F02-1DA5-2048-B067-06F818F79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9A3F-6428-704F-A7B7-062C13EF04FD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AF1E-8F8B-FE48-A01E-1B66719CE82C}" type="datetime1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0B7-9EC7-F44F-9958-6CF7FC7DE76A}" type="datetime1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BBD7-A183-7C44-BFB4-91F8E011C048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5E9A-EFDA-8E44-87E0-586ECEFB07C9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42E9-9D3F-294A-8656-D9EAB6ABDD00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01CF-B7A8-7A4A-B6D4-5A7F06101A15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1F02-1DA5-2048-B067-06F818F7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3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0</a:t>
            </a:r>
            <a:r>
              <a:rPr lang="en-US" altLang="zh-CN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R05: </a:t>
            </a:r>
            <a:r>
              <a:rPr lang="en-US" altLang="zh-CN" dirty="0" smtClean="0"/>
              <a:t>Assessment 03 &amp; Pointers &amp;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Q7 </a:t>
            </a:r>
            <a:r>
              <a:rPr lang="en-US" dirty="0"/>
              <a:t>Bit-wise </a:t>
            </a:r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Variable x is of type unsigned int. Which of the following statements returns the most significant byte of x?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(char)x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(char)(x &gt;&gt; 24)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(char)(x | 0xff000000)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(char)(x &amp; 0xff000000)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None of the </a:t>
            </a:r>
            <a:r>
              <a:rPr lang="en-US" sz="2400" dirty="0" smtClean="0"/>
              <a:t>above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48640" y="3109754"/>
            <a:ext cx="2823210" cy="5364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8688" y="2740422"/>
            <a:ext cx="34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least significant byte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0080" y="4114506"/>
            <a:ext cx="34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0x00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120" y="3631962"/>
            <a:ext cx="34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least significant byte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9888" y="5388570"/>
            <a:ext cx="299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0xXXXXXXXX</a:t>
            </a:r>
          </a:p>
          <a:p>
            <a:r>
              <a:rPr lang="en-US" dirty="0" smtClean="0"/>
              <a:t>|  0xFF000000</a:t>
            </a:r>
          </a:p>
          <a:p>
            <a:r>
              <a:rPr lang="en-US" dirty="0"/>
              <a:t> </a:t>
            </a:r>
            <a:r>
              <a:rPr lang="en-US" dirty="0" smtClean="0"/>
              <a:t>   0xFFXXXXXX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6720" y="5388570"/>
            <a:ext cx="299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0xXXXXXXXX</a:t>
            </a:r>
          </a:p>
          <a:p>
            <a:r>
              <a:rPr lang="en-US" dirty="0"/>
              <a:t>&amp;</a:t>
            </a:r>
            <a:r>
              <a:rPr lang="en-US" dirty="0" smtClean="0"/>
              <a:t>  0xFF000000</a:t>
            </a:r>
          </a:p>
          <a:p>
            <a:r>
              <a:rPr lang="en-US" dirty="0"/>
              <a:t> </a:t>
            </a:r>
            <a:r>
              <a:rPr lang="en-US" dirty="0" smtClean="0"/>
              <a:t>    0xXX000000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121664" y="5980176"/>
            <a:ext cx="2250186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28897" y="5980176"/>
            <a:ext cx="2259711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02" y="2549541"/>
            <a:ext cx="2006528" cy="16568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02" y="4328834"/>
            <a:ext cx="2013981" cy="15983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 </a:t>
            </a:r>
            <a:r>
              <a:rPr lang="en-US" dirty="0"/>
              <a:t>Floating point (find </a:t>
            </a:r>
            <a:r>
              <a:rPr lang="en-US" dirty="0" err="1"/>
              <a:t>exp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Given a 4-byte bit-pattern 0x72deadbe representing a single-precision floating point number, what's its corresponding 8-bit exponent field?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0xe5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11100101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9120" y="3377184"/>
            <a:ext cx="5900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0x72deadbe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</a:t>
            </a:r>
            <a:r>
              <a:rPr lang="en-US" sz="2400" dirty="0" smtClean="0">
                <a:solidFill>
                  <a:srgbClr val="FFA5F3"/>
                </a:solidFill>
              </a:rPr>
              <a:t>111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A5F3"/>
                </a:solidFill>
              </a:rPr>
              <a:t>0010 1</a:t>
            </a:r>
            <a:r>
              <a:rPr lang="en-US" sz="2400" dirty="0" smtClean="0"/>
              <a:t>101 </a:t>
            </a:r>
            <a:r>
              <a:rPr lang="mr-IN" sz="2400" dirty="0" smtClean="0"/>
              <a:t>…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1110 0101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0xe5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 </a:t>
            </a:r>
            <a:r>
              <a:rPr lang="en-US" dirty="0"/>
              <a:t>Floating point (clear </a:t>
            </a:r>
            <a:r>
              <a:rPr lang="en-US" dirty="0" err="1"/>
              <a:t>exp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Suppose fi is an unsigned </a:t>
            </a:r>
            <a:r>
              <a:rPr lang="en-US" dirty="0" err="1"/>
              <a:t>int</a:t>
            </a:r>
            <a:r>
              <a:rPr lang="en-US" dirty="0"/>
              <a:t> whose bit pattern represents a single-precision floating point number, which of the following statements clears the exponent field of corresponding floating point number?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600" dirty="0"/>
              <a:t>fi = fi &amp; 0x100fffff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600" dirty="0"/>
              <a:t>fi = fi &amp; 0x807fffff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600" dirty="0"/>
              <a:t>fi = fi &amp; 0x80ffffff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600" dirty="0" smtClean="0"/>
              <a:t>fi = fi &amp; (0xff&lt;&lt;23)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600" dirty="0" smtClean="0"/>
              <a:t>fi </a:t>
            </a:r>
            <a:r>
              <a:rPr lang="en-US" sz="2600" dirty="0"/>
              <a:t>= </a:t>
            </a:r>
            <a:r>
              <a:rPr lang="en-US" sz="2600" dirty="0" smtClean="0"/>
              <a:t>fi | (0xff&lt;&lt;23)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600" dirty="0" smtClean="0"/>
              <a:t>fi = fi &amp; (~(0xff&lt;&lt;23))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600" dirty="0" smtClean="0"/>
              <a:t>fi </a:t>
            </a:r>
            <a:r>
              <a:rPr lang="en-US" sz="2600" dirty="0"/>
              <a:t>= fi &amp; (~(1&lt;&lt;23))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0070" y="3224054"/>
            <a:ext cx="3474720" cy="53108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030" y="4930696"/>
            <a:ext cx="3688080" cy="5191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97952" y="3025402"/>
            <a:ext cx="398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clear the exponent field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fi &amp; mask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mask = 1000 0000 0111 1..1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mask = 0x807fffff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mask = ~(0xff&lt;&lt;23)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        = ~0x7f800000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        = 0x807fffff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4790" y="4203557"/>
            <a:ext cx="3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 &amp; 0111 1111 1000 00.. 00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4790" y="4567127"/>
            <a:ext cx="3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 | 0111 1111 1000 00.. 00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1648" y="732544"/>
            <a:ext cx="458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&amp; is often used to mask off bits: b&amp;0 = 0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| can be used to turn some bits on: b|1=1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9110" y="5002713"/>
            <a:ext cx="3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 &amp; 1000 0000 0111 11.. 11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9110" y="5449824"/>
            <a:ext cx="3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 &amp; 1111 1111 0111 11.. 11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Inside GDB, a program may stop because of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a signal, e.g. one sent by users typing "Ctrl-C".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a breakpoint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step command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all of the </a:t>
            </a:r>
            <a:r>
              <a:rPr lang="en-US" sz="2400" dirty="0" smtClean="0"/>
              <a:t>mentioned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" y="3624104"/>
            <a:ext cx="2823210" cy="5364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variable that stores a memory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472"/>
          </a:xfrm>
        </p:spPr>
        <p:txBody>
          <a:bodyPr/>
          <a:lstStyle/>
          <a:p>
            <a:r>
              <a:rPr lang="en-US" dirty="0"/>
              <a:t>They are variables that store addresses</a:t>
            </a:r>
          </a:p>
          <a:p>
            <a:pPr lvl="1"/>
            <a:r>
              <a:rPr lang="en-US" dirty="0"/>
              <a:t>Pointers can have different types, depending on what they point to</a:t>
            </a:r>
          </a:p>
          <a:p>
            <a:pPr lvl="2"/>
            <a:r>
              <a:rPr lang="en-US" dirty="0"/>
              <a:t>But they remain the same size </a:t>
            </a:r>
            <a:r>
              <a:rPr lang="mr-IN" dirty="0"/>
              <a:t>–</a:t>
            </a:r>
            <a:r>
              <a:rPr lang="en-US" dirty="0"/>
              <a:t> for us on a 64-bit system, 8 bytes (64 bits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/>
              <a:t>I</a:t>
            </a:r>
            <a:r>
              <a:rPr lang="en-US" sz="2000" dirty="0" smtClean="0"/>
              <a:t>f I want the </a:t>
            </a:r>
            <a:r>
              <a:rPr lang="en-US" sz="2000" u="sng" dirty="0" smtClean="0"/>
              <a:t>value</a:t>
            </a:r>
            <a:r>
              <a:rPr lang="en-US" sz="2000" dirty="0" smtClean="0"/>
              <a:t> of a variable </a:t>
            </a:r>
            <a:r>
              <a:rPr lang="en-US" sz="2000" dirty="0" err="1" smtClean="0">
                <a:solidFill>
                  <a:schemeClr val="accent4"/>
                </a:solidFill>
              </a:rPr>
              <a:t>var</a:t>
            </a:r>
            <a:r>
              <a:rPr lang="en-US" sz="2000" dirty="0" smtClean="0"/>
              <a:t> -&gt;  </a:t>
            </a:r>
            <a:r>
              <a:rPr lang="en-US" sz="2000" dirty="0" err="1" smtClean="0"/>
              <a:t>var</a:t>
            </a:r>
            <a:endParaRPr lang="en-US" sz="2000" dirty="0" smtClean="0"/>
          </a:p>
          <a:p>
            <a:r>
              <a:rPr lang="en-US" sz="2000" dirty="0"/>
              <a:t>I</a:t>
            </a:r>
            <a:r>
              <a:rPr lang="en-US" sz="2000" dirty="0" smtClean="0"/>
              <a:t>f I want the </a:t>
            </a:r>
            <a:r>
              <a:rPr lang="en-US" sz="2000" u="sng" dirty="0" smtClean="0"/>
              <a:t>address</a:t>
            </a:r>
            <a:r>
              <a:rPr lang="en-US" sz="2000" dirty="0" smtClean="0"/>
              <a:t> of a variable </a:t>
            </a:r>
            <a:r>
              <a:rPr lang="en-US" sz="2000" dirty="0" err="1" smtClean="0">
                <a:solidFill>
                  <a:schemeClr val="accent4"/>
                </a:solidFill>
              </a:rPr>
              <a:t>var</a:t>
            </a:r>
            <a:r>
              <a:rPr lang="en-US" sz="2000" dirty="0" smtClean="0"/>
              <a:t> -&gt; &amp;</a:t>
            </a:r>
            <a:r>
              <a:rPr lang="en-US" sz="2000" dirty="0" err="1" smtClean="0"/>
              <a:t>var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var</a:t>
            </a:r>
            <a:r>
              <a:rPr lang="en-US" sz="2000" dirty="0" smtClean="0"/>
              <a:t> is a pointer, then I can get the value of the variable that </a:t>
            </a:r>
            <a:r>
              <a:rPr lang="en-US" sz="2000" dirty="0" err="1" smtClean="0"/>
              <a:t>var</a:t>
            </a:r>
            <a:r>
              <a:rPr lang="en-US" sz="2000" dirty="0" smtClean="0"/>
              <a:t> points to -&gt; *</a:t>
            </a:r>
            <a:r>
              <a:rPr lang="en-US" sz="2000" dirty="0" err="1" smtClean="0"/>
              <a:t>var</a:t>
            </a: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54158"/>
              </p:ext>
            </p:extLst>
          </p:nvPr>
        </p:nvGraphicFramePr>
        <p:xfrm>
          <a:off x="1186180" y="316568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31920" y="351771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integer</a:t>
            </a:r>
            <a:r>
              <a:rPr lang="en-US" baseline="0" dirty="0" smtClean="0">
                <a:solidFill>
                  <a:schemeClr val="bg1"/>
                </a:solidFill>
              </a:rPr>
              <a:t>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780" y="351771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 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1780" y="3887046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 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1780" y="426880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 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1780" y="465529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 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1920" y="4638132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 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1920" y="426880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character/byte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1920" y="3894732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floating point number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472"/>
          </a:xfrm>
        </p:spPr>
        <p:txBody>
          <a:bodyPr/>
          <a:lstStyle/>
          <a:p>
            <a:r>
              <a:rPr lang="en-US" dirty="0"/>
              <a:t>They are variables that store addresses</a:t>
            </a:r>
          </a:p>
          <a:p>
            <a:pPr lvl="1"/>
            <a:r>
              <a:rPr lang="en-US" dirty="0"/>
              <a:t>Pointers can have different types, depending on what they point to</a:t>
            </a:r>
          </a:p>
          <a:p>
            <a:pPr lvl="2"/>
            <a:r>
              <a:rPr lang="en-US" dirty="0"/>
              <a:t>But they remain the same size </a:t>
            </a:r>
            <a:r>
              <a:rPr lang="mr-IN" dirty="0"/>
              <a:t>–</a:t>
            </a:r>
            <a:r>
              <a:rPr lang="en-US" dirty="0"/>
              <a:t> for us on a 64-bit system, 8 bytes (64 bits)</a:t>
            </a:r>
          </a:p>
          <a:p>
            <a:r>
              <a:rPr lang="en-US" dirty="0"/>
              <a:t>Two primary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- called “reference”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Gets the address </a:t>
            </a:r>
            <a:r>
              <a:rPr lang="en-US" dirty="0"/>
              <a:t>of a variable / array element</a:t>
            </a:r>
          </a:p>
          <a:p>
            <a:pPr lvl="2"/>
            <a:r>
              <a:rPr lang="en-US" dirty="0"/>
              <a:t>You perform this to get the value for a pointer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*</a:t>
            </a:r>
            <a:r>
              <a:rPr lang="en-US" dirty="0"/>
              <a:t> - called “de-reference”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Gets the value </a:t>
            </a:r>
            <a:r>
              <a:rPr lang="en-US" dirty="0"/>
              <a:t>located at a memory address</a:t>
            </a:r>
          </a:p>
          <a:p>
            <a:pPr lvl="2"/>
            <a:r>
              <a:rPr lang="en-US" dirty="0"/>
              <a:t>You perform this on the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use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a variable </a:t>
            </a:r>
            <a:r>
              <a:rPr lang="en-US" dirty="0" err="1">
                <a:solidFill>
                  <a:schemeClr val="accent4"/>
                </a:solidFill>
              </a:rPr>
              <a:t>var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var</a:t>
            </a:r>
            <a:r>
              <a:rPr lang="en-US" dirty="0"/>
              <a:t> = 10;</a:t>
            </a:r>
          </a:p>
          <a:p>
            <a:r>
              <a:rPr lang="en-US" dirty="0"/>
              <a:t>You can make a pointer called </a:t>
            </a:r>
            <a:r>
              <a:rPr lang="en-US" dirty="0" err="1">
                <a:solidFill>
                  <a:srgbClr val="FFBCF4"/>
                </a:solidFill>
              </a:rPr>
              <a:t>ptr</a:t>
            </a:r>
            <a:r>
              <a:rPr lang="en-US" dirty="0"/>
              <a:t> using this code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>
                <a:solidFill>
                  <a:srgbClr val="FFBCF4"/>
                </a:solidFill>
              </a:rPr>
              <a:t>ptr</a:t>
            </a:r>
            <a:r>
              <a:rPr lang="en-US" dirty="0"/>
              <a:t>;</a:t>
            </a:r>
          </a:p>
          <a:p>
            <a:r>
              <a:rPr lang="en-US" dirty="0" err="1"/>
              <a:t>ptr</a:t>
            </a:r>
            <a:r>
              <a:rPr lang="en-US" dirty="0"/>
              <a:t> can be set to point to </a:t>
            </a:r>
            <a:r>
              <a:rPr lang="en-US" dirty="0" err="1"/>
              <a:t>var</a:t>
            </a:r>
            <a:r>
              <a:rPr lang="en-US" dirty="0"/>
              <a:t> with the reference operator</a:t>
            </a:r>
          </a:p>
          <a:p>
            <a:pPr lvl="1"/>
            <a:r>
              <a:rPr lang="en-US" dirty="0" err="1">
                <a:solidFill>
                  <a:srgbClr val="FFBCF4"/>
                </a:solidFill>
              </a:rPr>
              <a:t>ptr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 err="1">
                <a:solidFill>
                  <a:schemeClr val="accent4"/>
                </a:solidFill>
              </a:rPr>
              <a:t>var</a:t>
            </a:r>
            <a:r>
              <a:rPr lang="en-US" dirty="0"/>
              <a:t>;</a:t>
            </a:r>
          </a:p>
          <a:p>
            <a:r>
              <a:rPr lang="en-US" dirty="0"/>
              <a:t>The value of </a:t>
            </a:r>
            <a:r>
              <a:rPr lang="en-US" dirty="0" err="1"/>
              <a:t>ptr</a:t>
            </a:r>
            <a:r>
              <a:rPr lang="en-US" dirty="0"/>
              <a:t> is now the address of </a:t>
            </a:r>
            <a:r>
              <a:rPr lang="en-US" dirty="0" err="1"/>
              <a:t>var</a:t>
            </a:r>
            <a:r>
              <a:rPr lang="en-US" dirty="0"/>
              <a:t>, not its value</a:t>
            </a:r>
          </a:p>
          <a:p>
            <a:pPr lvl="1"/>
            <a:r>
              <a:rPr lang="en-US" dirty="0"/>
              <a:t>To get the value, de-reference: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*</a:t>
            </a:r>
            <a:r>
              <a:rPr lang="en-US" dirty="0" err="1">
                <a:solidFill>
                  <a:srgbClr val="FFBCF4"/>
                </a:solidFill>
              </a:rPr>
              <a:t>ptr</a:t>
            </a:r>
            <a:r>
              <a:rPr lang="en-US" dirty="0"/>
              <a:t> //this equals to 10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5; // this sets </a:t>
            </a:r>
            <a:r>
              <a:rPr lang="en-US" dirty="0" err="1"/>
              <a:t>var</a:t>
            </a:r>
            <a:r>
              <a:rPr lang="en-US" dirty="0"/>
              <a:t> to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pointer types?</a:t>
            </a:r>
          </a:p>
          <a:p>
            <a:pPr lvl="1"/>
            <a:r>
              <a:rPr lang="en-US" dirty="0"/>
              <a:t>Without it, making mistakes like </a:t>
            </a:r>
            <a:r>
              <a:rPr lang="en-US" dirty="0" smtClean="0"/>
              <a:t>de-referencing </a:t>
            </a:r>
            <a:r>
              <a:rPr lang="en-US" dirty="0"/>
              <a:t>a number by accident would be common</a:t>
            </a:r>
          </a:p>
          <a:p>
            <a:pPr lvl="1"/>
            <a:r>
              <a:rPr lang="en-US" dirty="0"/>
              <a:t>Without it, pointer arithmetic wouldn’t work</a:t>
            </a:r>
          </a:p>
          <a:p>
            <a:r>
              <a:rPr lang="en-US" dirty="0"/>
              <a:t>What is pointer arithmetic?</a:t>
            </a:r>
          </a:p>
          <a:p>
            <a:pPr lvl="1"/>
            <a:r>
              <a:rPr lang="en-US" dirty="0"/>
              <a:t>If you have a pointer called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smtClean="0"/>
              <a:t>the value of ptr+1 is based off the type of 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ptr</a:t>
            </a:r>
            <a:r>
              <a:rPr lang="en-US" dirty="0" smtClean="0"/>
              <a:t> is a char*, then ptr+1 is the memory address of next char after 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ptr</a:t>
            </a:r>
            <a:r>
              <a:rPr lang="en-US" dirty="0" smtClean="0"/>
              <a:t> is an </a:t>
            </a:r>
            <a:r>
              <a:rPr lang="en-US" dirty="0" err="1" smtClean="0"/>
              <a:t>int</a:t>
            </a:r>
            <a:r>
              <a:rPr lang="en-US" dirty="0" smtClean="0"/>
              <a:t>*, then ptr+1 is the memory address of next </a:t>
            </a:r>
            <a:r>
              <a:rPr lang="en-US" dirty="0" err="1" smtClean="0"/>
              <a:t>int</a:t>
            </a:r>
            <a:r>
              <a:rPr lang="en-US" dirty="0" smtClean="0"/>
              <a:t> after 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1"/>
            <a:r>
              <a:rPr lang="en-US" dirty="0" err="1" smtClean="0"/>
              <a:t>ptr+n</a:t>
            </a:r>
            <a:r>
              <a:rPr lang="en-US" dirty="0" smtClean="0"/>
              <a:t> means “start at </a:t>
            </a:r>
            <a:r>
              <a:rPr lang="en-US" dirty="0" err="1" smtClean="0"/>
              <a:t>ptr</a:t>
            </a:r>
            <a:r>
              <a:rPr lang="en-US" dirty="0" smtClean="0"/>
              <a:t>, and go forward as many bytes as </a:t>
            </a:r>
            <a:r>
              <a:rPr lang="en-US" i="1" dirty="0" smtClean="0"/>
              <a:t>n</a:t>
            </a:r>
            <a:r>
              <a:rPr lang="en-US" dirty="0" smtClean="0"/>
              <a:t> copies of what </a:t>
            </a:r>
            <a:r>
              <a:rPr lang="en-US" dirty="0" err="1" smtClean="0"/>
              <a:t>ptr</a:t>
            </a:r>
            <a:r>
              <a:rPr lang="en-US" dirty="0" smtClean="0"/>
              <a:t> points to take up”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arguments are passed by value</a:t>
            </a:r>
          </a:p>
          <a:p>
            <a:pPr lvl="1"/>
            <a:r>
              <a:rPr lang="en-US" dirty="0" smtClean="0"/>
              <a:t>Means that when you call a function, the arguments are copied from the caller to the function’s stack frame</a:t>
            </a:r>
          </a:p>
          <a:p>
            <a:pPr lvl="1"/>
            <a:r>
              <a:rPr lang="en-US" dirty="0" smtClean="0"/>
              <a:t>This means that if a function modifies one of its arguments, it is not modified for whoever called the function</a:t>
            </a:r>
          </a:p>
          <a:p>
            <a:r>
              <a:rPr lang="en-US" dirty="0" smtClean="0"/>
              <a:t>If you want to pass a reference, you must use </a:t>
            </a:r>
            <a:r>
              <a:rPr lang="en-US" dirty="0" smtClean="0">
                <a:solidFill>
                  <a:srgbClr val="FF0000"/>
                </a:solidFill>
              </a:rPr>
              <a:t>pointers</a:t>
            </a:r>
          </a:p>
          <a:p>
            <a:pPr lvl="1"/>
            <a:r>
              <a:rPr lang="en-US" dirty="0" smtClean="0"/>
              <a:t>Then the function can modify the variable by dereferencing the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03</a:t>
            </a:r>
            <a:endParaRPr lang="en-US" dirty="0"/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Contiguous, homogenous data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Basically, they are chunks of memory that hold a number of elements of the same data type</a:t>
            </a:r>
          </a:p>
          <a:p>
            <a:r>
              <a:rPr lang="en-US" dirty="0" smtClean="0"/>
              <a:t>This memory is contiguous, that is, the elements are all touching</a:t>
            </a:r>
          </a:p>
          <a:p>
            <a:r>
              <a:rPr lang="en-US" dirty="0" smtClean="0"/>
              <a:t>You can define an </a:t>
            </a:r>
            <a:r>
              <a:rPr lang="en-US" dirty="0" err="1" smtClean="0"/>
              <a:t>int</a:t>
            </a:r>
            <a:r>
              <a:rPr lang="en-US" dirty="0" smtClean="0"/>
              <a:t> array like this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[5];</a:t>
            </a:r>
          </a:p>
          <a:p>
            <a:pPr lvl="1"/>
            <a:r>
              <a:rPr lang="en-US" dirty="0" smtClean="0"/>
              <a:t>This will make an array of 5 </a:t>
            </a:r>
            <a:r>
              <a:rPr lang="en-US" dirty="0" err="1" smtClean="0"/>
              <a:t>ints</a:t>
            </a:r>
            <a:r>
              <a:rPr lang="en-US" dirty="0"/>
              <a:t> </a:t>
            </a:r>
            <a:r>
              <a:rPr lang="en-US" dirty="0" smtClean="0"/>
              <a:t>(20 bytes)</a:t>
            </a:r>
          </a:p>
          <a:p>
            <a:pPr lvl="1"/>
            <a:r>
              <a:rPr lang="en-US" dirty="0" smtClean="0"/>
              <a:t>You can initialize the array as follows: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[5] = {1, 2, 3, 4, 5};</a:t>
            </a:r>
          </a:p>
          <a:p>
            <a:pPr lvl="2"/>
            <a:r>
              <a:rPr lang="en-US" dirty="0" smtClean="0"/>
              <a:t>You can also set it to all zeroes using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[5]={0};</a:t>
            </a:r>
          </a:p>
          <a:p>
            <a:r>
              <a:rPr lang="en-US" dirty="0" smtClean="0"/>
              <a:t>You can index with the [] operator</a:t>
            </a:r>
          </a:p>
          <a:p>
            <a:pPr lvl="1"/>
            <a:r>
              <a:rPr lang="en-US" dirty="0" err="1" smtClean="0"/>
              <a:t>my_array</a:t>
            </a:r>
            <a:r>
              <a:rPr lang="en-US" dirty="0" smtClean="0"/>
              <a:t>[0] gets the first element of </a:t>
            </a:r>
            <a:r>
              <a:rPr lang="en-US" dirty="0" err="1" smtClean="0"/>
              <a:t>my_array</a:t>
            </a:r>
            <a:endParaRPr lang="en-US" dirty="0" smtClean="0"/>
          </a:p>
          <a:p>
            <a:pPr lvl="1"/>
            <a:r>
              <a:rPr lang="en-US" dirty="0" err="1" smtClean="0"/>
              <a:t>my_array</a:t>
            </a:r>
            <a:r>
              <a:rPr lang="en-US" dirty="0" smtClean="0"/>
              <a:t>[0] = 5 sets the first </a:t>
            </a:r>
            <a:r>
              <a:rPr lang="en-US" dirty="0" err="1" smtClean="0"/>
              <a:t>elelment</a:t>
            </a:r>
            <a:r>
              <a:rPr lang="en-US" dirty="0" smtClean="0"/>
              <a:t> of </a:t>
            </a:r>
            <a:r>
              <a:rPr lang="en-US" dirty="0" err="1" smtClean="0"/>
              <a:t>my_array</a:t>
            </a:r>
            <a:r>
              <a:rPr lang="en-US" dirty="0" smtClean="0"/>
              <a:t> to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r>
              <a:rPr lang="en-US" dirty="0" smtClean="0"/>
              <a:t>The value of an array is the address of its first element</a:t>
            </a:r>
          </a:p>
          <a:p>
            <a:pPr lvl="1"/>
            <a:r>
              <a:rPr lang="en-US" dirty="0" smtClean="0"/>
              <a:t>The value of </a:t>
            </a:r>
            <a:r>
              <a:rPr lang="en-US" dirty="0" err="1" smtClean="0"/>
              <a:t>arr</a:t>
            </a:r>
            <a:r>
              <a:rPr lang="en-US" dirty="0" smtClean="0"/>
              <a:t> is 0x7F00</a:t>
            </a:r>
          </a:p>
          <a:p>
            <a:pPr lvl="2"/>
            <a:r>
              <a:rPr lang="en-US" dirty="0" err="1" smtClean="0"/>
              <a:t>arr</a:t>
            </a:r>
            <a:r>
              <a:rPr lang="en-US" dirty="0" smtClean="0"/>
              <a:t>==&amp;</a:t>
            </a:r>
            <a:r>
              <a:rPr lang="en-US" dirty="0" err="1" smtClean="0"/>
              <a:t>arr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Let a pointer points to the 1</a:t>
            </a:r>
            <a:r>
              <a:rPr lang="en-US" baseline="30000" dirty="0" smtClean="0"/>
              <a:t>st</a:t>
            </a:r>
            <a:r>
              <a:rPr lang="en-US" dirty="0" smtClean="0"/>
              <a:t> element of this array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*p =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*p = &amp;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/>
              <a:t>Array and pointer can be syntactically equivalent</a:t>
            </a:r>
            <a:endParaRPr lang="en-US" dirty="0" smtClean="0"/>
          </a:p>
          <a:p>
            <a:pPr lvl="1"/>
            <a:r>
              <a:rPr lang="en-US" dirty="0" smtClean="0"/>
              <a:t>*p == p[0], here also *p==</a:t>
            </a:r>
            <a:r>
              <a:rPr lang="en-US" dirty="0" err="1" smtClean="0"/>
              <a:t>arr</a:t>
            </a:r>
            <a:r>
              <a:rPr lang="en-US" dirty="0" smtClean="0"/>
              <a:t>[0]</a:t>
            </a:r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arr</a:t>
            </a:r>
            <a:r>
              <a:rPr lang="en-US" dirty="0" smtClean="0"/>
              <a:t> (==</a:t>
            </a:r>
            <a:r>
              <a:rPr lang="en-US" dirty="0" err="1" smtClean="0"/>
              <a:t>arr</a:t>
            </a:r>
            <a:r>
              <a:rPr lang="en-US" dirty="0" smtClean="0"/>
              <a:t>[0]) / *(arr+2) ==</a:t>
            </a:r>
            <a:r>
              <a:rPr lang="en-US" dirty="0" err="1" smtClean="0"/>
              <a:t>arr</a:t>
            </a:r>
            <a:r>
              <a:rPr lang="en-US" dirty="0" smtClean="0"/>
              <a:t>[2]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7639"/>
              </p:ext>
            </p:extLst>
          </p:nvPr>
        </p:nvGraphicFramePr>
        <p:xfrm>
          <a:off x="9555480" y="1690688"/>
          <a:ext cx="1348740" cy="386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740"/>
              </a:tblGrid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522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93755" y="5288500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3755" y="4836881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84230" y="4385262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97946" y="3967985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84230" y="3538792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84230" y="298995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84230" y="274200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84230" y="245048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84230" y="218352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84230" y="1932085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0x7F15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93755" y="1700107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0x7F16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9816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One difference between an array name and a pointer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pointer is a variable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 = </a:t>
            </a:r>
            <a:r>
              <a:rPr lang="en-US" dirty="0" err="1" smtClean="0"/>
              <a:t>arr</a:t>
            </a:r>
            <a:r>
              <a:rPr lang="en-US" dirty="0" smtClean="0"/>
              <a:t>; / p++; are legal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But an array name is not a variable..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cannot</a:t>
            </a:r>
            <a:r>
              <a:rPr lang="en-US" dirty="0" smtClean="0"/>
              <a:t> write things like </a:t>
            </a:r>
            <a:r>
              <a:rPr lang="en-US" dirty="0" err="1" smtClean="0"/>
              <a:t>arr</a:t>
            </a:r>
            <a:r>
              <a:rPr lang="en-US" dirty="0" smtClean="0"/>
              <a:t>++; / </a:t>
            </a:r>
            <a:r>
              <a:rPr lang="en-US" dirty="0" err="1" smtClean="0"/>
              <a:t>arr</a:t>
            </a:r>
            <a:r>
              <a:rPr lang="en-US" dirty="0" smtClean="0"/>
              <a:t>=p; (illegal)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an array name is </a:t>
            </a:r>
            <a:r>
              <a:rPr lang="en-US" dirty="0" smtClean="0">
                <a:solidFill>
                  <a:schemeClr val="accent1"/>
                </a:solidFill>
              </a:rPr>
              <a:t>passed to a function</a:t>
            </a:r>
            <a:r>
              <a:rPr lang="en-US" dirty="0" smtClean="0"/>
              <a:t>,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</a:t>
            </a:r>
            <a:r>
              <a:rPr lang="en-US" dirty="0" smtClean="0"/>
              <a:t>hat it </a:t>
            </a:r>
            <a:r>
              <a:rPr lang="en-US" dirty="0" smtClean="0">
                <a:solidFill>
                  <a:schemeClr val="accent1"/>
                </a:solidFill>
              </a:rPr>
              <a:t>passed is the location </a:t>
            </a:r>
            <a:r>
              <a:rPr lang="en-US" dirty="0" smtClean="0"/>
              <a:t>of the initial 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 within the called function, this argument is a local variable, and so an array name parameter is a pointer, that is, a variable containing an address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76" y="161366"/>
            <a:ext cx="4216400" cy="30974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r>
              <a:rPr lang="en-US" dirty="0" smtClean="0"/>
              <a:t>Arrays can be index like so</a:t>
            </a:r>
          </a:p>
          <a:p>
            <a:pPr lvl="1"/>
            <a:r>
              <a:rPr lang="en-US" dirty="0" err="1" smtClean="0"/>
              <a:t>arr</a:t>
            </a:r>
            <a:r>
              <a:rPr lang="en-US" dirty="0" smtClean="0"/>
              <a:t>[2] = 5;</a:t>
            </a:r>
          </a:p>
          <a:p>
            <a:pPr lvl="1"/>
            <a:r>
              <a:rPr lang="en-US" dirty="0" smtClean="0"/>
              <a:t>This will set the third element of </a:t>
            </a:r>
            <a:r>
              <a:rPr lang="en-US" dirty="0" err="1" smtClean="0"/>
              <a:t>arr</a:t>
            </a:r>
            <a:r>
              <a:rPr lang="en-US" dirty="0" smtClean="0"/>
              <a:t> to 5</a:t>
            </a:r>
          </a:p>
          <a:p>
            <a:pPr lvl="1"/>
            <a:r>
              <a:rPr lang="en-US" dirty="0" smtClean="0"/>
              <a:t>This is the same as *(</a:t>
            </a:r>
            <a:r>
              <a:rPr lang="en-US" dirty="0" err="1" smtClean="0"/>
              <a:t>arr</a:t>
            </a:r>
            <a:r>
              <a:rPr lang="en-US" dirty="0" smtClean="0"/>
              <a:t> + 2) = 5;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hich is to say, this is done by taking the value of </a:t>
            </a:r>
            <a:r>
              <a:rPr lang="en-US" dirty="0" err="1" smtClean="0"/>
              <a:t>arr</a:t>
            </a:r>
            <a:r>
              <a:rPr lang="en-US" dirty="0" smtClean="0"/>
              <a:t>, 0x7F00, and adding 2 to it according to pointer arithmetic</a:t>
            </a:r>
          </a:p>
          <a:p>
            <a:pPr lvl="2"/>
            <a:r>
              <a:rPr lang="en-US" dirty="0" smtClean="0"/>
              <a:t>The size of </a:t>
            </a:r>
            <a:r>
              <a:rPr lang="en-US" dirty="0" err="1" smtClean="0"/>
              <a:t>int</a:t>
            </a:r>
            <a:r>
              <a:rPr lang="en-US" dirty="0" smtClean="0"/>
              <a:t> is 4, so we are going 8 bytes passed </a:t>
            </a:r>
            <a:r>
              <a:rPr lang="en-US" dirty="0" err="1" smtClean="0"/>
              <a:t>arr</a:t>
            </a:r>
            <a:r>
              <a:rPr lang="en-US" dirty="0" smtClean="0"/>
              <a:t>, 8 + 0x7F00 = 0x7F08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36332"/>
              </p:ext>
            </p:extLst>
          </p:nvPr>
        </p:nvGraphicFramePr>
        <p:xfrm>
          <a:off x="9555480" y="1690688"/>
          <a:ext cx="1348740" cy="386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740"/>
              </a:tblGrid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612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5224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44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84230" y="5290286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0x7F00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4230" y="4814152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84230" y="4391419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8896" y="3942005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0x7F0C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78896" y="3504907"/>
            <a:ext cx="88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0x7F10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84230" y="298995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84230" y="274200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84230" y="2450482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84230" y="2183529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84230" y="1932085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0x7F15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93755" y="1700107"/>
            <a:ext cx="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0x7F16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rrays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names act as pointers to the array’s first element</a:t>
            </a:r>
          </a:p>
          <a:p>
            <a:r>
              <a:rPr lang="en-US" dirty="0" smtClean="0"/>
              <a:t>To use a function with an array, we use pointers</a:t>
            </a:r>
          </a:p>
          <a:p>
            <a:pPr lvl="1"/>
            <a:r>
              <a:rPr lang="en-US" dirty="0" smtClean="0"/>
              <a:t>But we need to also pass the number of elements in this array to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pointers (Pointer arrays)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pointers are variable themselves, they can be stored in arrays just as other variables can</a:t>
            </a:r>
          </a:p>
          <a:p>
            <a:pPr lvl="1"/>
            <a:r>
              <a:rPr lang="en-US" dirty="0" smtClean="0"/>
              <a:t>char *a[2];</a:t>
            </a:r>
          </a:p>
          <a:p>
            <a:r>
              <a:rPr lang="en-US" dirty="0" smtClean="0"/>
              <a:t>Let a pointer points to the 1</a:t>
            </a:r>
            <a:r>
              <a:rPr lang="en-US" baseline="30000" dirty="0" smtClean="0"/>
              <a:t>st</a:t>
            </a:r>
            <a:r>
              <a:rPr lang="en-US" dirty="0" smtClean="0"/>
              <a:t> element of this array (of pointers)</a:t>
            </a:r>
          </a:p>
          <a:p>
            <a:pPr lvl="1"/>
            <a:r>
              <a:rPr lang="en-US" dirty="0" smtClean="0"/>
              <a:t>char **p = &amp;a[0]; / char **p=a;</a:t>
            </a:r>
          </a:p>
          <a:p>
            <a:r>
              <a:rPr lang="en-US" dirty="0" smtClean="0"/>
              <a:t>An array of pointers</a:t>
            </a:r>
          </a:p>
          <a:p>
            <a:r>
              <a:rPr lang="en-US" dirty="0" smtClean="0"/>
              <a:t>Think about what can this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</a:t>
            </a:r>
            <a:r>
              <a:rPr lang="en-US" altLang="zh-CN" dirty="0" smtClean="0"/>
              <a:t>03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What does this make rule do?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prog</a:t>
            </a:r>
            <a:r>
              <a:rPr lang="en-US" dirty="0"/>
              <a:t>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util.o</a:t>
            </a:r>
            <a:r>
              <a:rPr lang="en-US" dirty="0"/>
              <a:t>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util.o</a:t>
            </a:r>
            <a:r>
              <a:rPr lang="en-US" dirty="0"/>
              <a:t> -o </a:t>
            </a:r>
            <a:r>
              <a:rPr lang="en-US" dirty="0" err="1"/>
              <a:t>prog</a:t>
            </a:r>
            <a:endParaRPr lang="en-US" dirty="0"/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It compiles object files </a:t>
            </a:r>
            <a:r>
              <a:rPr lang="en-US" sz="2400" dirty="0" err="1"/>
              <a:t>main.o</a:t>
            </a:r>
            <a:r>
              <a:rPr lang="en-US" sz="2400" dirty="0"/>
              <a:t> and </a:t>
            </a:r>
            <a:r>
              <a:rPr lang="en-US" sz="2400" dirty="0" err="1"/>
              <a:t>util.o</a:t>
            </a:r>
            <a:r>
              <a:rPr lang="en-US" sz="2400" dirty="0"/>
              <a:t> and generates the object file </a:t>
            </a:r>
            <a:r>
              <a:rPr lang="en-US" sz="2400" dirty="0" err="1"/>
              <a:t>prog</a:t>
            </a:r>
            <a:endParaRPr lang="en-US" sz="2400" dirty="0"/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It links object files </a:t>
            </a:r>
            <a:r>
              <a:rPr lang="en-US" sz="2400" dirty="0" err="1"/>
              <a:t>main.o</a:t>
            </a:r>
            <a:r>
              <a:rPr lang="en-US" sz="2400" dirty="0"/>
              <a:t> and </a:t>
            </a:r>
            <a:r>
              <a:rPr lang="en-US" sz="2400" dirty="0" err="1"/>
              <a:t>util.o</a:t>
            </a:r>
            <a:r>
              <a:rPr lang="en-US" sz="2400" dirty="0"/>
              <a:t> and generates the executable file </a:t>
            </a:r>
            <a:r>
              <a:rPr lang="en-US" sz="2400" dirty="0" err="1"/>
              <a:t>prog</a:t>
            </a:r>
            <a:endParaRPr lang="en-US" sz="2400" dirty="0"/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It compiles and links object files </a:t>
            </a:r>
            <a:r>
              <a:rPr lang="en-US" sz="2400" dirty="0" err="1"/>
              <a:t>main.o</a:t>
            </a:r>
            <a:r>
              <a:rPr lang="en-US" sz="2400" dirty="0"/>
              <a:t> and </a:t>
            </a:r>
            <a:r>
              <a:rPr lang="en-US" sz="2400" dirty="0" err="1"/>
              <a:t>util.o</a:t>
            </a:r>
            <a:r>
              <a:rPr lang="en-US" sz="2400" dirty="0"/>
              <a:t> and generates the executable file </a:t>
            </a:r>
            <a:r>
              <a:rPr lang="en-US" sz="2400" dirty="0" err="1"/>
              <a:t>prog</a:t>
            </a:r>
            <a:endParaRPr lang="en-US" sz="2400" dirty="0"/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It links object files </a:t>
            </a:r>
            <a:r>
              <a:rPr lang="en-US" sz="2400" dirty="0" err="1"/>
              <a:t>main.c</a:t>
            </a:r>
            <a:r>
              <a:rPr lang="en-US" sz="2400" dirty="0"/>
              <a:t> and </a:t>
            </a:r>
            <a:r>
              <a:rPr lang="en-US" sz="2400" dirty="0" err="1"/>
              <a:t>util.c</a:t>
            </a:r>
            <a:r>
              <a:rPr lang="en-US" sz="2400" dirty="0"/>
              <a:t> and generates the object file </a:t>
            </a:r>
            <a:r>
              <a:rPr lang="en-US" sz="2400" dirty="0" err="1"/>
              <a:t>prog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3772694"/>
            <a:ext cx="211455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00750" y="685800"/>
            <a:ext cx="8686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0750" y="1473518"/>
            <a:ext cx="8686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.c file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50530" y="685800"/>
            <a:ext cx="868680" cy="4343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.o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50530" y="1473518"/>
            <a:ext cx="868680" cy="4343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.o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100310" y="1004094"/>
            <a:ext cx="1253490" cy="5362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executable file</a:t>
            </a:r>
            <a:endParaRPr lang="en-US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6869430" y="902970"/>
            <a:ext cx="1181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69430" y="1690688"/>
            <a:ext cx="1181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8919210" y="941070"/>
            <a:ext cx="1181100" cy="331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919210" y="1272223"/>
            <a:ext cx="1181100" cy="418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8020" y="445770"/>
            <a:ext cx="103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8020" y="1288852"/>
            <a:ext cx="103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compile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27820" y="1100696"/>
            <a:ext cx="103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</a:t>
            </a:r>
            <a:r>
              <a:rPr lang="en-US" dirty="0"/>
              <a:t>C program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statements are </a:t>
            </a:r>
            <a:r>
              <a:rPr lang="en-US" b="1" dirty="0"/>
              <a:t>true</a:t>
            </a:r>
            <a:r>
              <a:rPr lang="en-US" dirty="0"/>
              <a:t> about C program?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A header file (*.h) includes the implementation of functions to be used in other source files.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A header file (*.h) includes the signature (aka declaration) of functions to be used in other source files.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Every source file (*.c) must contain a main function.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Each C binary executable file is compiled from exactly one file.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One can execute an object file, e.g. </a:t>
            </a:r>
            <a:r>
              <a:rPr lang="en-US" sz="2400" dirty="0" err="1"/>
              <a:t>test.o</a:t>
            </a:r>
            <a:r>
              <a:rPr lang="en-US" sz="2400" dirty="0"/>
              <a:t> by typing ./</a:t>
            </a:r>
            <a:r>
              <a:rPr lang="en-US" sz="2400" dirty="0" err="1" smtClean="0"/>
              <a:t>test.o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31470" y="3097530"/>
            <a:ext cx="211455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</a:t>
            </a:r>
            <a:r>
              <a:rPr lang="en-US" dirty="0"/>
              <a:t>Floating point (smallest </a:t>
            </a:r>
            <a:r>
              <a:rPr lang="en-US" dirty="0" smtClean="0"/>
              <a:t>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What's the bit-pattern of the smallest positive single precision float point number?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0x70000001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0x80000001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0x00000001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0x0007ffff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0x7f800000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0x7f7fffff</a:t>
            </a:r>
          </a:p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65760" y="3566954"/>
            <a:ext cx="2823210" cy="5364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0352" y="2609088"/>
            <a:ext cx="5998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mallest positive FP: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denormalized</a:t>
            </a:r>
            <a:r>
              <a:rPr lang="en-US" sz="2400" dirty="0" smtClean="0"/>
              <a:t> encoding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</a:rPr>
              <a:t>0</a:t>
            </a:r>
            <a:r>
              <a:rPr lang="en-US" sz="2400" dirty="0" smtClean="0">
                <a:solidFill>
                  <a:srgbClr val="FFA5F3"/>
                </a:solidFill>
              </a:rPr>
              <a:t>000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A5F3"/>
                </a:solidFill>
              </a:rPr>
              <a:t>0000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A5F3"/>
                </a:solidFill>
              </a:rPr>
              <a:t>0</a:t>
            </a:r>
            <a:r>
              <a:rPr lang="en-US" sz="2400" dirty="0" smtClean="0"/>
              <a:t>xxx xx</a:t>
            </a:r>
            <a:r>
              <a:rPr lang="mr-IN" sz="2400" dirty="0" smtClean="0"/>
              <a:t>…</a:t>
            </a:r>
            <a:r>
              <a:rPr lang="en-US" sz="2400" dirty="0" smtClean="0"/>
              <a:t> xx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</a:t>
            </a:r>
            <a:r>
              <a:rPr lang="en-US" dirty="0"/>
              <a:t>Floating point (largest </a:t>
            </a:r>
            <a:r>
              <a:rPr lang="en-US" dirty="0" smtClean="0"/>
              <a:t>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What's the bit-pattern of the largest positive single precision floating point number? </a:t>
            </a:r>
            <a:r>
              <a:rPr lang="en-US" dirty="0" smtClean="0"/>
              <a:t>(∞ </a:t>
            </a:r>
            <a:r>
              <a:rPr lang="en-US" dirty="0"/>
              <a:t>does not count)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0x70000001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0x80000001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0x00000001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0x0007ffff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0x7f800000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/>
              <a:t>0x7f7fffff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4330" y="4927124"/>
            <a:ext cx="2823210" cy="5364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01312" y="2974848"/>
            <a:ext cx="599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Largest positive FP: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normalized encoding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</a:rPr>
              <a:t>0</a:t>
            </a:r>
            <a:r>
              <a:rPr lang="en-US" sz="2400" dirty="0" smtClean="0">
                <a:solidFill>
                  <a:srgbClr val="FFA5F3"/>
                </a:solidFill>
              </a:rPr>
              <a:t>xxx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A5F3"/>
                </a:solidFill>
              </a:rPr>
              <a:t>xxxx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A5F3"/>
                </a:solidFill>
              </a:rPr>
              <a:t>x</a:t>
            </a:r>
            <a:r>
              <a:rPr lang="en-US" sz="2400" dirty="0" err="1" smtClean="0"/>
              <a:t>xxx</a:t>
            </a:r>
            <a:r>
              <a:rPr lang="en-US" sz="2400" dirty="0" smtClean="0"/>
              <a:t> xx</a:t>
            </a:r>
            <a:r>
              <a:rPr lang="mr-IN" sz="2400" dirty="0" smtClean="0"/>
              <a:t>…</a:t>
            </a:r>
            <a:r>
              <a:rPr lang="en-US" sz="2400" dirty="0" smtClean="0"/>
              <a:t> xx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A: 0111 0000 000</a:t>
            </a:r>
            <a:r>
              <a:rPr lang="mr-IN" sz="2400" dirty="0" smtClean="0"/>
              <a:t>…</a:t>
            </a:r>
            <a:r>
              <a:rPr lang="en-US" sz="2400" dirty="0" smtClean="0"/>
              <a:t>01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E: 0</a:t>
            </a:r>
            <a:r>
              <a:rPr lang="en-US" sz="2400" dirty="0" smtClean="0">
                <a:solidFill>
                  <a:srgbClr val="FFA5F3"/>
                </a:solidFill>
              </a:rPr>
              <a:t>111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A5F3"/>
                </a:solidFill>
              </a:rPr>
              <a:t>1111 1</a:t>
            </a:r>
            <a:r>
              <a:rPr lang="en-US" sz="2400" dirty="0" smtClean="0"/>
              <a:t>000 0..0  -&gt; special value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F: 0111 1111 0111 11..1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 </a:t>
            </a:r>
            <a:r>
              <a:rPr lang="en-US" dirty="0"/>
              <a:t>Floating point (precision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What the highest and lowest precision for single precision floating points?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-149</a:t>
            </a:r>
            <a:r>
              <a:rPr lang="en-US" sz="2400" dirty="0"/>
              <a:t> and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105</a:t>
            </a:r>
            <a:endParaRPr lang="en-US" sz="2400" baseline="30000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−</a:t>
            </a:r>
            <a:r>
              <a:rPr lang="en-US" sz="2400" baseline="30000" dirty="0"/>
              <a:t>150</a:t>
            </a:r>
            <a:r>
              <a:rPr lang="en-US" sz="2400" dirty="0"/>
              <a:t> and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104</a:t>
            </a:r>
            <a:endParaRPr lang="en-US" sz="2400" baseline="30000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 smtClean="0"/>
              <a:t>2</a:t>
            </a:r>
            <a:r>
              <a:rPr lang="en-US" sz="2400" baseline="30000" dirty="0"/>
              <a:t>−149</a:t>
            </a:r>
            <a:r>
              <a:rPr lang="en-US" sz="2400" dirty="0"/>
              <a:t> and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104</a:t>
            </a:r>
            <a:endParaRPr lang="en-US" sz="2400" baseline="30000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 smtClean="0"/>
              <a:t>2</a:t>
            </a:r>
            <a:r>
              <a:rPr lang="en-US" sz="2400" baseline="30000" dirty="0"/>
              <a:t>−150</a:t>
            </a:r>
            <a:r>
              <a:rPr lang="en-US" sz="2400" dirty="0"/>
              <a:t> and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105</a:t>
            </a:r>
            <a:endParaRPr lang="en-US" sz="2400" baseline="30000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 smtClean="0"/>
              <a:t>2</a:t>
            </a:r>
            <a:r>
              <a:rPr lang="en-US" sz="2400" baseline="30000" dirty="0"/>
              <a:t>−23</a:t>
            </a:r>
            <a:r>
              <a:rPr lang="en-US" sz="2400" dirty="0"/>
              <a:t> and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23</a:t>
            </a:r>
            <a:endParaRPr lang="en-US" sz="2400" baseline="30000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 smtClean="0"/>
              <a:t>2</a:t>
            </a:r>
            <a:r>
              <a:rPr lang="en-US" sz="2400" baseline="30000" dirty="0"/>
              <a:t>−126</a:t>
            </a:r>
            <a:r>
              <a:rPr lang="en-US" sz="2400" dirty="0"/>
              <a:t> and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127</a:t>
            </a:r>
            <a:endParaRPr lang="en-US" sz="2400" baseline="30000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sz="2400" dirty="0" smtClean="0"/>
              <a:t>2</a:t>
            </a:r>
            <a:r>
              <a:rPr lang="en-US" sz="2400" baseline="30000" dirty="0"/>
              <a:t>−127</a:t>
            </a:r>
            <a:r>
              <a:rPr lang="en-US" sz="2400" dirty="0"/>
              <a:t> and 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127</a:t>
            </a:r>
            <a:endParaRPr lang="en-US" sz="2400" baseline="30000" dirty="0"/>
          </a:p>
        </p:txBody>
      </p:sp>
      <p:sp>
        <p:nvSpPr>
          <p:cNvPr id="4" name="Oval 3"/>
          <p:cNvSpPr/>
          <p:nvPr/>
        </p:nvSpPr>
        <p:spPr>
          <a:xfrm>
            <a:off x="514350" y="3555524"/>
            <a:ext cx="2823210" cy="5364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0722" y="2489764"/>
            <a:ext cx="43159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highest precision: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smallest positive </a:t>
            </a:r>
            <a:r>
              <a:rPr lang="mr-IN" dirty="0" smtClean="0"/>
              <a:t>–</a:t>
            </a:r>
            <a:r>
              <a:rPr lang="en-US" dirty="0" smtClean="0"/>
              <a:t> 0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smallest positive: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0000 0000 0000 0</a:t>
            </a:r>
            <a:r>
              <a:rPr lang="mr-IN" dirty="0" smtClean="0"/>
              <a:t>…</a:t>
            </a:r>
            <a:r>
              <a:rPr lang="en-US" dirty="0" smtClean="0"/>
              <a:t> 01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E=1-127=-126, M=(</a:t>
            </a:r>
            <a:r>
              <a:rPr lang="en-US" altLang="zh-CN" dirty="0" smtClean="0"/>
              <a:t>0</a:t>
            </a:r>
            <a:r>
              <a:rPr lang="en-US" dirty="0" smtClean="0"/>
              <a:t>.F)</a:t>
            </a:r>
            <a:r>
              <a:rPr lang="en-US" baseline="-25000" dirty="0" smtClean="0"/>
              <a:t>2</a:t>
            </a:r>
            <a:r>
              <a:rPr lang="en-US" dirty="0" smtClean="0"/>
              <a:t> = 2</a:t>
            </a:r>
            <a:r>
              <a:rPr lang="en-US" baseline="30000" dirty="0" smtClean="0"/>
              <a:t>-23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FP=2</a:t>
            </a:r>
            <a:r>
              <a:rPr lang="en-US" baseline="30000" dirty="0" smtClean="0"/>
              <a:t>-23</a:t>
            </a:r>
            <a:r>
              <a:rPr lang="en-US" dirty="0" smtClean="0"/>
              <a:t>*2</a:t>
            </a:r>
            <a:r>
              <a:rPr lang="en-US" baseline="30000" dirty="0" smtClean="0"/>
              <a:t>-126</a:t>
            </a:r>
            <a:r>
              <a:rPr lang="en-US" dirty="0" smtClean="0"/>
              <a:t> = 2</a:t>
            </a:r>
            <a:r>
              <a:rPr lang="en-US" baseline="30000" dirty="0" smtClean="0"/>
              <a:t>-149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-149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09484" y="2489764"/>
            <a:ext cx="5101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lowest precision: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largest positive </a:t>
            </a:r>
            <a:r>
              <a:rPr lang="mr-IN" dirty="0" smtClean="0"/>
              <a:t>–</a:t>
            </a:r>
            <a:r>
              <a:rPr lang="en-US" dirty="0" smtClean="0"/>
              <a:t> second largest positive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largest positive: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0111 1111 0111 11..11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E=exp-127=2</a:t>
            </a:r>
            <a:r>
              <a:rPr lang="en-US" baseline="30000" dirty="0" smtClean="0"/>
              <a:t>8</a:t>
            </a:r>
            <a:r>
              <a:rPr lang="en-US" dirty="0" smtClean="0"/>
              <a:t>-2-127 = 127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M=(1.F)</a:t>
            </a:r>
            <a:r>
              <a:rPr lang="en-US" baseline="-25000" dirty="0" smtClean="0"/>
              <a:t>2</a:t>
            </a:r>
            <a:r>
              <a:rPr lang="en-US" dirty="0" smtClean="0"/>
              <a:t>=2</a:t>
            </a:r>
            <a:r>
              <a:rPr lang="en-US" baseline="30000" dirty="0" smtClean="0"/>
              <a:t>0</a:t>
            </a:r>
            <a:r>
              <a:rPr lang="en-US" dirty="0" smtClean="0"/>
              <a:t>+2</a:t>
            </a:r>
            <a:r>
              <a:rPr lang="en-US" baseline="30000" dirty="0" smtClean="0"/>
              <a:t>-1</a:t>
            </a:r>
            <a:r>
              <a:rPr lang="en-US" dirty="0" smtClean="0"/>
              <a:t>+2</a:t>
            </a:r>
            <a:r>
              <a:rPr lang="en-US" baseline="30000" dirty="0" smtClean="0"/>
              <a:t>-2</a:t>
            </a:r>
            <a:r>
              <a:rPr lang="en-US" dirty="0" smtClean="0"/>
              <a:t>+</a:t>
            </a:r>
            <a:r>
              <a:rPr lang="mr-IN" dirty="0" smtClean="0"/>
              <a:t>…</a:t>
            </a:r>
            <a:r>
              <a:rPr lang="en-US" dirty="0" smtClean="0"/>
              <a:t>+2</a:t>
            </a:r>
            <a:r>
              <a:rPr lang="en-US" baseline="30000" dirty="0" smtClean="0"/>
              <a:t>-23</a:t>
            </a:r>
            <a:r>
              <a:rPr lang="en-US" dirty="0" smtClean="0"/>
              <a:t>=2-2</a:t>
            </a:r>
            <a:r>
              <a:rPr lang="en-US" baseline="30000" dirty="0" smtClean="0"/>
              <a:t>-23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FP=(2-2</a:t>
            </a:r>
            <a:r>
              <a:rPr lang="en-US" baseline="30000" dirty="0" smtClean="0"/>
              <a:t>-23</a:t>
            </a:r>
            <a:r>
              <a:rPr lang="en-US" dirty="0" smtClean="0"/>
              <a:t>)*2</a:t>
            </a:r>
            <a:r>
              <a:rPr lang="en-US" baseline="30000" dirty="0" smtClean="0"/>
              <a:t>127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second largest positive: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0111 1111 0111 11..10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E=exp-127=2</a:t>
            </a:r>
            <a:r>
              <a:rPr lang="en-US" baseline="30000" dirty="0" smtClean="0"/>
              <a:t>8</a:t>
            </a:r>
            <a:r>
              <a:rPr lang="en-US" dirty="0" smtClean="0"/>
              <a:t>-2-127 = 127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M=2</a:t>
            </a:r>
            <a:r>
              <a:rPr lang="en-US" baseline="30000" dirty="0" smtClean="0"/>
              <a:t>0</a:t>
            </a:r>
            <a:r>
              <a:rPr lang="en-US" dirty="0" smtClean="0"/>
              <a:t>+2</a:t>
            </a:r>
            <a:r>
              <a:rPr lang="en-US" baseline="30000" dirty="0" smtClean="0"/>
              <a:t>-1</a:t>
            </a:r>
            <a:r>
              <a:rPr lang="en-US" dirty="0" smtClean="0"/>
              <a:t>+2</a:t>
            </a:r>
            <a:r>
              <a:rPr lang="en-US" baseline="30000" dirty="0" smtClean="0"/>
              <a:t>-2</a:t>
            </a:r>
            <a:r>
              <a:rPr lang="en-US" dirty="0" smtClean="0"/>
              <a:t>+</a:t>
            </a:r>
            <a:r>
              <a:rPr lang="mr-IN" dirty="0" smtClean="0"/>
              <a:t>…</a:t>
            </a:r>
            <a:r>
              <a:rPr lang="en-US" dirty="0" smtClean="0"/>
              <a:t>+2</a:t>
            </a:r>
            <a:r>
              <a:rPr lang="en-US" baseline="30000" dirty="0" smtClean="0"/>
              <a:t>-22</a:t>
            </a:r>
            <a:r>
              <a:rPr lang="en-US" dirty="0" smtClean="0"/>
              <a:t>=2-2</a:t>
            </a:r>
            <a:r>
              <a:rPr lang="en-US" baseline="30000" dirty="0" smtClean="0"/>
              <a:t>-22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 smtClean="0"/>
              <a:t>FP=(2-2</a:t>
            </a:r>
            <a:r>
              <a:rPr lang="en-US" baseline="30000" dirty="0" smtClean="0"/>
              <a:t>-22</a:t>
            </a:r>
            <a:r>
              <a:rPr lang="en-US" dirty="0" smtClean="0"/>
              <a:t>)*2</a:t>
            </a:r>
            <a:r>
              <a:rPr lang="en-US" baseline="30000" dirty="0" smtClean="0"/>
              <a:t>127</a:t>
            </a:r>
          </a:p>
          <a:p>
            <a:pPr marL="342900" lvl="2" indent="-342900">
              <a:buFont typeface="Arial" charset="0"/>
              <a:buChar char="•"/>
            </a:pPr>
            <a:r>
              <a:rPr lang="en-US" dirty="0" smtClean="0"/>
              <a:t>(2-2</a:t>
            </a:r>
            <a:r>
              <a:rPr lang="en-US" baseline="30000" dirty="0" smtClean="0"/>
              <a:t>-23</a:t>
            </a:r>
            <a:r>
              <a:rPr lang="en-US" dirty="0" smtClean="0"/>
              <a:t>)*2</a:t>
            </a:r>
            <a:r>
              <a:rPr lang="en-US" baseline="30000" dirty="0" smtClean="0"/>
              <a:t>127 </a:t>
            </a:r>
            <a:r>
              <a:rPr lang="en-US" dirty="0" smtClean="0"/>
              <a:t>- (2-2</a:t>
            </a:r>
            <a:r>
              <a:rPr lang="en-US" baseline="30000" dirty="0" smtClean="0"/>
              <a:t>-22</a:t>
            </a:r>
            <a:r>
              <a:rPr lang="en-US" dirty="0" smtClean="0"/>
              <a:t>)*2</a:t>
            </a:r>
            <a:r>
              <a:rPr lang="en-US" baseline="30000" dirty="0" smtClean="0"/>
              <a:t>127 </a:t>
            </a:r>
            <a:r>
              <a:rPr lang="en-US" dirty="0" smtClean="0"/>
              <a:t>= (2</a:t>
            </a:r>
            <a:r>
              <a:rPr lang="en-US" baseline="30000" dirty="0" smtClean="0"/>
              <a:t>-22</a:t>
            </a:r>
            <a:r>
              <a:rPr lang="en-US" dirty="0" smtClean="0"/>
              <a:t>-2</a:t>
            </a:r>
            <a:r>
              <a:rPr lang="en-US" baseline="30000" dirty="0" smtClean="0"/>
              <a:t>-23</a:t>
            </a:r>
            <a:r>
              <a:rPr lang="en-US" dirty="0" smtClean="0"/>
              <a:t>)*2</a:t>
            </a:r>
            <a:r>
              <a:rPr lang="en-US" baseline="30000" dirty="0" smtClean="0"/>
              <a:t>127</a:t>
            </a:r>
          </a:p>
          <a:p>
            <a:pPr marL="342900" lvl="2" indent="-342900">
              <a:buFont typeface="Arial" charset="0"/>
              <a:buChar char="•"/>
            </a:pPr>
            <a:r>
              <a:rPr lang="en-US" dirty="0" smtClean="0"/>
              <a:t>=2</a:t>
            </a:r>
            <a:r>
              <a:rPr lang="en-US" baseline="30000" dirty="0" smtClean="0"/>
              <a:t>-23</a:t>
            </a:r>
            <a:r>
              <a:rPr lang="en-US" dirty="0" smtClean="0"/>
              <a:t>*2</a:t>
            </a:r>
            <a:r>
              <a:rPr lang="en-US" baseline="30000" dirty="0" smtClean="0"/>
              <a:t>127</a:t>
            </a:r>
            <a:r>
              <a:rPr lang="en-US" dirty="0" smtClean="0"/>
              <a:t>=2</a:t>
            </a:r>
            <a:r>
              <a:rPr lang="en-US" baseline="30000" dirty="0" smtClean="0"/>
              <a:t>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 Left-shift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value is the closest to 1&lt;&lt;20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1000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1 million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1 billion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2000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2 million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400" dirty="0"/>
              <a:t>2 </a:t>
            </a:r>
            <a:r>
              <a:rPr lang="en-US" sz="2400" dirty="0" smtClean="0"/>
              <a:t>billion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88620" y="2721134"/>
            <a:ext cx="2823210" cy="5364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1184" y="2721134"/>
                <a:ext cx="56936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1&lt;&lt;20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0..0100..000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20</a:t>
                </a:r>
                <a:r>
                  <a:rPr lang="en-US" sz="2400" dirty="0" smtClean="0"/>
                  <a:t> = (2</a:t>
                </a:r>
                <a:r>
                  <a:rPr lang="en-US" sz="2400" baseline="30000" dirty="0" smtClean="0"/>
                  <a:t>10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= 1024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 smtClean="0"/>
                  <a:t> (10</a:t>
                </a:r>
                <a:r>
                  <a:rPr lang="en-US" sz="2400" baseline="30000" dirty="0" smtClean="0"/>
                  <a:t>3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= 10</a:t>
                </a:r>
                <a:r>
                  <a:rPr lang="en-US" sz="2400" baseline="30000" dirty="0" smtClean="0"/>
                  <a:t>6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84" y="2721134"/>
                <a:ext cx="569366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392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16200000" flipH="1">
            <a:off x="6188205" y="3188973"/>
            <a:ext cx="318004" cy="887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2883</TotalTime>
  <Words>1758</Words>
  <Application>Microsoft Macintosh PowerPoint</Application>
  <PresentationFormat>Widescreen</PresentationFormat>
  <Paragraphs>350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Mangal</vt:lpstr>
      <vt:lpstr>宋体</vt:lpstr>
      <vt:lpstr>Arial</vt:lpstr>
      <vt:lpstr>Office Theme</vt:lpstr>
      <vt:lpstr>CSO-Recitation 05  CSCI-UA 0201-007</vt:lpstr>
      <vt:lpstr>Today’s Topics</vt:lpstr>
      <vt:lpstr>Assessment 03</vt:lpstr>
      <vt:lpstr>Q1 Make</vt:lpstr>
      <vt:lpstr>Q2 C program organization</vt:lpstr>
      <vt:lpstr>Q3 Floating point (smallest #)</vt:lpstr>
      <vt:lpstr>Q4 Floating point (largest #)</vt:lpstr>
      <vt:lpstr>Q5 Floating point (precision)</vt:lpstr>
      <vt:lpstr>Q6 Left-shift</vt:lpstr>
      <vt:lpstr>Q7 Bit-wise ops</vt:lpstr>
      <vt:lpstr>Q8 Floating point (find exp)</vt:lpstr>
      <vt:lpstr>Q9 Floating point (clear exp)</vt:lpstr>
      <vt:lpstr>Q10 GDB</vt:lpstr>
      <vt:lpstr>Pointers </vt:lpstr>
      <vt:lpstr>What are pointers?</vt:lpstr>
      <vt:lpstr>What are pointers?</vt:lpstr>
      <vt:lpstr>How do you use pointers?</vt:lpstr>
      <vt:lpstr>Pointer types</vt:lpstr>
      <vt:lpstr>Function arguments and pointers</vt:lpstr>
      <vt:lpstr>Arrays</vt:lpstr>
      <vt:lpstr>What are arrays?</vt:lpstr>
      <vt:lpstr>Defining an array</vt:lpstr>
      <vt:lpstr>Pointer and array</vt:lpstr>
      <vt:lpstr>Indexing an array</vt:lpstr>
      <vt:lpstr>Arrays and functions</vt:lpstr>
      <vt:lpstr>Pointers to pointers (Pointer arrays)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05  CSCI-UA 0201-007</dc:title>
  <dc:creator>Anqi Zhang</dc:creator>
  <cp:lastModifiedBy>Anqi Zhang</cp:lastModifiedBy>
  <cp:revision>124</cp:revision>
  <dcterms:created xsi:type="dcterms:W3CDTF">2020-09-29T02:43:15Z</dcterms:created>
  <dcterms:modified xsi:type="dcterms:W3CDTF">2020-10-01T02:50:33Z</dcterms:modified>
</cp:coreProperties>
</file>