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256" r:id="rId2"/>
    <p:sldId id="1058" r:id="rId3"/>
    <p:sldId id="1060" r:id="rId4"/>
    <p:sldId id="1061" r:id="rId5"/>
    <p:sldId id="1062" r:id="rId6"/>
    <p:sldId id="1063" r:id="rId7"/>
    <p:sldId id="1064" r:id="rId8"/>
    <p:sldId id="1065" r:id="rId9"/>
    <p:sldId id="1066" r:id="rId10"/>
    <p:sldId id="1067" r:id="rId11"/>
    <p:sldId id="1068" r:id="rId12"/>
    <p:sldId id="1069" r:id="rId13"/>
    <p:sldId id="1071" r:id="rId14"/>
    <p:sldId id="1072" r:id="rId15"/>
    <p:sldId id="1074" r:id="rId16"/>
    <p:sldId id="1075" r:id="rId17"/>
    <p:sldId id="1076" r:id="rId18"/>
    <p:sldId id="1077" r:id="rId19"/>
    <p:sldId id="1078" r:id="rId20"/>
    <p:sldId id="1079" r:id="rId21"/>
    <p:sldId id="1080" r:id="rId22"/>
    <p:sldId id="1081" r:id="rId23"/>
    <p:sldId id="1082" r:id="rId24"/>
    <p:sldId id="1083" r:id="rId25"/>
    <p:sldId id="1084" r:id="rId26"/>
    <p:sldId id="1085" r:id="rId27"/>
    <p:sldId id="1086" r:id="rId28"/>
    <p:sldId id="1087" r:id="rId29"/>
    <p:sldId id="1088" r:id="rId30"/>
    <p:sldId id="984" r:id="rId31"/>
    <p:sldId id="939" r:id="rId32"/>
    <p:sldId id="982" r:id="rId33"/>
    <p:sldId id="983" r:id="rId34"/>
    <p:sldId id="977" r:id="rId35"/>
    <p:sldId id="978" r:id="rId36"/>
    <p:sldId id="979" r:id="rId37"/>
    <p:sldId id="951" r:id="rId38"/>
    <p:sldId id="973" r:id="rId39"/>
    <p:sldId id="952" r:id="rId40"/>
    <p:sldId id="953" r:id="rId41"/>
    <p:sldId id="956" r:id="rId42"/>
    <p:sldId id="974" r:id="rId43"/>
    <p:sldId id="958" r:id="rId44"/>
    <p:sldId id="95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80AAE-5193-4318-BB5F-814B0BEE454F}" v="51" dt="2020-09-23T03:33:54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8" autoAdjust="0"/>
    <p:restoredTop sz="66724" autoAdjust="0"/>
  </p:normalViewPr>
  <p:slideViewPr>
    <p:cSldViewPr snapToGrid="0" snapToObjects="1">
      <p:cViewPr varScale="1">
        <p:scale>
          <a:sx n="77" d="100"/>
          <a:sy n="77" d="100"/>
        </p:scale>
        <p:origin x="219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3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 Thompson</a:t>
            </a:r>
          </a:p>
          <a:p>
            <a:r>
              <a:rPr lang="en-US" dirty="0"/>
              <a:t>Dennis Richie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-2147483648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Basics,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Bitwise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Operator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A365-34BC-429F-B0EB-7DEB7A07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2067614"/>
            <a:ext cx="8253499" cy="1099661"/>
          </a:xfrm>
        </p:spPr>
        <p:txBody>
          <a:bodyPr/>
          <a:lstStyle/>
          <a:p>
            <a:r>
              <a:rPr lang="en-US" dirty="0"/>
              <a:t>C’s syntax is very similar to Java </a:t>
            </a:r>
          </a:p>
          <a:p>
            <a:pPr lvl="1"/>
            <a:r>
              <a:rPr lang="en-US" dirty="0"/>
              <a:t>Java borrowed its syntax from C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08859D-DBED-467C-A583-92CA9EF7D5A5}"/>
              </a:ext>
            </a:extLst>
          </p:cNvPr>
          <p:cNvGrpSpPr/>
          <p:nvPr/>
        </p:nvGrpSpPr>
        <p:grpSpPr>
          <a:xfrm>
            <a:off x="707467" y="3061785"/>
            <a:ext cx="5572004" cy="1368570"/>
            <a:chOff x="943289" y="2939381"/>
            <a:chExt cx="7429338" cy="1824761"/>
          </a:xfrm>
        </p:grpSpPr>
        <p:sp>
          <p:nvSpPr>
            <p:cNvPr id="4" name="矩形 3"/>
            <p:cNvSpPr/>
            <p:nvPr/>
          </p:nvSpPr>
          <p:spPr>
            <a:xfrm>
              <a:off x="943289" y="3516280"/>
              <a:ext cx="7429338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Verdana"/>
                  <a:cs typeface="Verdana"/>
                </a:rPr>
                <a:t>Variable declaration:    </a:t>
              </a:r>
              <a:r>
                <a:rPr lang="en-US" altLang="zh-CN" sz="2100" dirty="0">
                  <a:latin typeface="Consolas"/>
                  <a:ea typeface="宋体" pitchFamily="2" charset="-122"/>
                  <a:cs typeface="Consolas"/>
                </a:rPr>
                <a:t>int a = 1;</a:t>
              </a:r>
            </a:p>
          </p:txBody>
        </p:sp>
        <p:cxnSp>
          <p:nvCxnSpPr>
            <p:cNvPr id="7" name="直接箭头连接符 25"/>
            <p:cNvCxnSpPr>
              <a:cxnSpLocks noChangeShapeType="1"/>
            </p:cNvCxnSpPr>
            <p:nvPr/>
          </p:nvCxnSpPr>
          <p:spPr bwMode="auto">
            <a:xfrm rot="10800000">
              <a:off x="5520404" y="3989460"/>
              <a:ext cx="516254" cy="4536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矩形 12"/>
            <p:cNvSpPr/>
            <p:nvPr/>
          </p:nvSpPr>
          <p:spPr>
            <a:xfrm>
              <a:off x="6071937" y="4297731"/>
              <a:ext cx="99428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Name</a:t>
              </a:r>
              <a:endParaRPr lang="zh-CN" altLang="en-US" sz="1500" i="1" dirty="0"/>
            </a:p>
          </p:txBody>
        </p:sp>
        <p:cxnSp>
          <p:nvCxnSpPr>
            <p:cNvPr id="15" name="直接箭头连接符 25"/>
            <p:cNvCxnSpPr>
              <a:cxnSpLocks noChangeShapeType="1"/>
            </p:cNvCxnSpPr>
            <p:nvPr/>
          </p:nvCxnSpPr>
          <p:spPr bwMode="auto">
            <a:xfrm rot="5400000" flipH="1" flipV="1">
              <a:off x="4566449" y="4197779"/>
              <a:ext cx="575280" cy="199903"/>
            </a:xfrm>
            <a:prstGeom prst="curvedConnector3">
              <a:avLst>
                <a:gd name="adj1" fmla="val -109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矩形 20"/>
            <p:cNvSpPr/>
            <p:nvPr/>
          </p:nvSpPr>
          <p:spPr>
            <a:xfrm>
              <a:off x="3968853" y="4333255"/>
              <a:ext cx="8681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Type</a:t>
              </a:r>
              <a:endParaRPr lang="zh-CN" altLang="en-US" sz="1500" i="1" dirty="0"/>
            </a:p>
          </p:txBody>
        </p:sp>
        <p:cxnSp>
          <p:nvCxnSpPr>
            <p:cNvPr id="22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5740847" y="3177121"/>
              <a:ext cx="392857" cy="317488"/>
            </a:xfrm>
            <a:prstGeom prst="curvedConnector3">
              <a:avLst>
                <a:gd name="adj1" fmla="val -68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矩形 22"/>
            <p:cNvSpPr/>
            <p:nvPr/>
          </p:nvSpPr>
          <p:spPr>
            <a:xfrm>
              <a:off x="6096021" y="2939381"/>
              <a:ext cx="176373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Initial value</a:t>
              </a:r>
              <a:endParaRPr lang="zh-CN" altLang="en-US" sz="1500" i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0E6B5-1120-4497-986B-DEB08CA5FEA0}"/>
              </a:ext>
            </a:extLst>
          </p:cNvPr>
          <p:cNvGrpSpPr/>
          <p:nvPr/>
        </p:nvGrpSpPr>
        <p:grpSpPr>
          <a:xfrm>
            <a:off x="5820505" y="2952002"/>
            <a:ext cx="2340924" cy="565539"/>
            <a:chOff x="7760672" y="2793005"/>
            <a:chExt cx="3121231" cy="7540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78C77-8CAB-4C3B-8040-90FA7EC6153C}"/>
                </a:ext>
              </a:extLst>
            </p:cNvPr>
            <p:cNvSpPr txBox="1"/>
            <p:nvPr/>
          </p:nvSpPr>
          <p:spPr>
            <a:xfrm>
              <a:off x="7797127" y="2808394"/>
              <a:ext cx="3084776" cy="738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        If uninitialized, </a:t>
              </a:r>
            </a:p>
            <a:p>
              <a:r>
                <a:rPr lang="en-US" sz="1500" dirty="0">
                  <a:solidFill>
                    <a:srgbClr val="000000"/>
                  </a:solidFill>
                </a:rPr>
                <a:t>variable can have any value</a:t>
              </a:r>
            </a:p>
          </p:txBody>
        </p:sp>
        <p:pic>
          <p:nvPicPr>
            <p:cNvPr id="5122" name="Picture 2" descr="5 Business Warning Signs That Signal Ethical Exposure | SmallBizClub">
              <a:extLst>
                <a:ext uri="{FF2B5EF4-FFF2-40B4-BE49-F238E27FC236}">
                  <a16:creationId xmlns:a16="http://schemas.microsoft.com/office/drawing/2014/main" id="{190B56ED-4A98-4D32-9F4D-032F1F081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8810" l="9699" r="89967">
                          <a14:foregroundMark x1="51839" y1="7143" x2="77258" y2="98810"/>
                          <a14:foregroundMark x1="51839" y1="12500" x2="76589" y2="96429"/>
                          <a14:foregroundMark x1="50836" y1="30952" x2="50167" y2="59524"/>
                          <a14:foregroundMark x1="49498" y1="83929" x2="50167" y2="77976"/>
                          <a14:backgroundMark x1="82609" y1="24405" x2="82609" y2="24405"/>
                          <a14:backgroundMark x1="16388" y1="28571" x2="16388" y2="28571"/>
                          <a14:backgroundMark x1="83946" y1="29762" x2="83946" y2="29762"/>
                          <a14:backgroundMark x1="84615" y1="40476" x2="84615" y2="40476"/>
                          <a14:backgroundMark x1="19064" y1="55357" x2="19064" y2="55357"/>
                          <a14:backgroundMark x1="19064" y1="55357" x2="19064" y2="55357"/>
                          <a14:backgroundMark x1="19064" y1="55357" x2="19064" y2="553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672" y="2793005"/>
              <a:ext cx="707887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 Types (64-bit machine)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3" y="2178380"/>
          <a:ext cx="621750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char c = ‘a’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5152" y="4546274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Old C has no native </a:t>
            </a:r>
            <a:r>
              <a:rPr lang="en-US" dirty="0" err="1"/>
              <a:t>boolean</a:t>
            </a:r>
            <a:r>
              <a:rPr lang="en-US" dirty="0"/>
              <a:t> type.  A non-zero integer represents true, a zero integer represents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5152" y="5370233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C99 has “</a:t>
            </a:r>
            <a:r>
              <a:rPr lang="en-US" dirty="0" err="1"/>
              <a:t>bool</a:t>
            </a:r>
            <a:r>
              <a:rPr lang="en-US" dirty="0"/>
              <a:t>” type, but one needs to include &lt;</a:t>
            </a:r>
            <a:r>
              <a:rPr lang="en-US" dirty="0" err="1"/>
              <a:t>stdbool.h</a:t>
            </a:r>
            <a:r>
              <a:rPr lang="en-US" dirty="0"/>
              <a:t>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162C9E-C885-4224-B1AA-F91B67B3368C}"/>
              </a:ext>
            </a:extLst>
          </p:cNvPr>
          <p:cNvGrpSpPr/>
          <p:nvPr/>
        </p:nvGrpSpPr>
        <p:grpSpPr>
          <a:xfrm>
            <a:off x="2119555" y="1874824"/>
            <a:ext cx="2290627" cy="609047"/>
            <a:chOff x="2826072" y="1356765"/>
            <a:chExt cx="3054170" cy="81206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ACE366-8518-4361-AE54-AF2AFD66D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8117" y="1690688"/>
              <a:ext cx="133254" cy="47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5DB1DB-EAAE-47C0-B107-1E05B7B2F295}"/>
                </a:ext>
              </a:extLst>
            </p:cNvPr>
            <p:cNvSpPr txBox="1"/>
            <p:nvPr/>
          </p:nvSpPr>
          <p:spPr>
            <a:xfrm>
              <a:off x="2826072" y="1356765"/>
              <a:ext cx="305417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Either a character or an </a:t>
              </a:r>
              <a:r>
                <a:rPr lang="en-US" sz="1350" dirty="0" err="1"/>
                <a:t>intger</a:t>
              </a:r>
              <a:endParaRPr lang="en-US" sz="13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3BAEF-8012-4CFE-8AE5-01EAB88C1130}"/>
              </a:ext>
            </a:extLst>
          </p:cNvPr>
          <p:cNvGrpSpPr/>
          <p:nvPr/>
        </p:nvGrpSpPr>
        <p:grpSpPr>
          <a:xfrm>
            <a:off x="241237" y="4289698"/>
            <a:ext cx="1120025" cy="377357"/>
            <a:chOff x="321648" y="4576595"/>
            <a:chExt cx="1493367" cy="5031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C35583-FAB7-4177-92E9-FEDDBFED0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689" y="4576595"/>
              <a:ext cx="463326" cy="10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D68CC-E426-4BB7-9DC0-956F51D57B06}"/>
                </a:ext>
              </a:extLst>
            </p:cNvPr>
            <p:cNvSpPr txBox="1"/>
            <p:nvPr/>
          </p:nvSpPr>
          <p:spPr>
            <a:xfrm>
              <a:off x="321648" y="4679628"/>
              <a:ext cx="1396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Next lecture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1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900" y="1324724"/>
            <a:ext cx="59300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int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5598644"/>
            <a:ext cx="6432680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Compiler converts int types to the one with the larger value (e.g. char </a:t>
            </a:r>
            <a:r>
              <a:rPr lang="en-US" dirty="0">
                <a:sym typeface="Wingdings"/>
              </a:rPr>
              <a:t> unsigned char 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  unsigned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0769-891F-9C46-846D-21CECFB2CE53}"/>
              </a:ext>
            </a:extLst>
          </p:cNvPr>
          <p:cNvSpPr txBox="1"/>
          <p:nvPr/>
        </p:nvSpPr>
        <p:spPr>
          <a:xfrm>
            <a:off x="1485900" y="4798550"/>
            <a:ext cx="5855817" cy="7155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-1 is larger than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3EC56-0AB1-E847-BA24-D686EA70F38D}"/>
              </a:ext>
            </a:extLst>
          </p:cNvPr>
          <p:cNvGrpSpPr/>
          <p:nvPr/>
        </p:nvGrpSpPr>
        <p:grpSpPr>
          <a:xfrm>
            <a:off x="3273259" y="4835094"/>
            <a:ext cx="2355360" cy="300082"/>
            <a:chOff x="2604053" y="4809059"/>
            <a:chExt cx="3140479" cy="40010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C68DE0-C11D-8042-A04C-F47E223D6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053" y="5009322"/>
              <a:ext cx="79513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5F36AE-8BDF-FD43-ACA2-6091FFD6B9A9}"/>
                </a:ext>
              </a:extLst>
            </p:cNvPr>
            <p:cNvSpPr txBox="1"/>
            <p:nvPr/>
          </p:nvSpPr>
          <p:spPr>
            <a:xfrm>
              <a:off x="3461599" y="4809059"/>
              <a:ext cx="2282933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C00000"/>
                  </a:solidFill>
                </a:rPr>
                <a:t>No compiler warning!</a:t>
              </a:r>
            </a:p>
          </p:txBody>
        </p:sp>
      </p:grpSp>
      <p:sp>
        <p:nvSpPr>
          <p:cNvPr id="3" name="矩形 4">
            <a:extLst>
              <a:ext uri="{FF2B5EF4-FFF2-40B4-BE49-F238E27FC236}">
                <a16:creationId xmlns:a16="http://schemas.microsoft.com/office/drawing/2014/main" id="{FFC199BE-AD5E-419F-9C41-2DE7C6982E2E}"/>
              </a:ext>
            </a:extLst>
          </p:cNvPr>
          <p:cNvSpPr/>
          <p:nvPr/>
        </p:nvSpPr>
        <p:spPr>
          <a:xfrm>
            <a:off x="1485900" y="6398696"/>
            <a:ext cx="508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1" lang="cs-CZ" altLang="zh-CN" sz="1500" dirty="0">
                <a:solidFill>
                  <a:srgbClr val="FF0000"/>
                </a:solidFill>
                <a:latin typeface="Arial"/>
                <a:cs typeface="Arial"/>
              </a:rPr>
              <a:t>4294967295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lang="zh-CN" altLang="en-US" sz="15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8021" y="1932708"/>
            <a:ext cx="593007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</a:t>
            </a:r>
            <a:r>
              <a:rPr lang="en-US" altLang="zh-CN" sz="1500" dirty="0" err="1">
                <a:latin typeface="Consolas"/>
                <a:cs typeface="Consolas"/>
              </a:rPr>
              <a:t>int</a:t>
            </a:r>
            <a:r>
              <a:rPr lang="en-US" altLang="zh-CN" sz="1500" dirty="0">
                <a:latin typeface="Consolas"/>
                <a:cs typeface="Consolas"/>
              </a:rPr>
              <a:t>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9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2" y="2178380"/>
          <a:ext cx="58934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35980" y="4304650"/>
            <a:ext cx="6981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lt"/>
                <a:cs typeface="Verdana"/>
              </a:rPr>
              <a:t>Arithmetic, Relational and Logical operators are identical to java’s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67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AND: &amp;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3153" y="4930646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0 1 0 0 1 )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3154" y="527916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1 0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90384" y="529680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190384" y="5689669"/>
            <a:ext cx="2633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73154" y="6150845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0 0 0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5313" y="5429208"/>
            <a:ext cx="25635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Result of 0x69 &amp; 0x55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CCB3A8-E861-3543-9963-B406924A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29079"/>
              </p:ext>
            </p:extLst>
          </p:nvPr>
        </p:nvGraphicFramePr>
        <p:xfrm>
          <a:off x="2735746" y="1939231"/>
          <a:ext cx="2044977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59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81659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681659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x&amp;y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143BC-A237-404E-84BA-57E5C567F968}"/>
              </a:ext>
            </a:extLst>
          </p:cNvPr>
          <p:cNvCxnSpPr/>
          <p:nvPr/>
        </p:nvCxnSpPr>
        <p:spPr>
          <a:xfrm>
            <a:off x="4096565" y="1864689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59E130-FAA0-4DC8-ACC7-4C4439DCB4FE}"/>
              </a:ext>
            </a:extLst>
          </p:cNvPr>
          <p:cNvSpPr txBox="1"/>
          <p:nvPr/>
        </p:nvSpPr>
        <p:spPr>
          <a:xfrm>
            <a:off x="2606842" y="1466805"/>
            <a:ext cx="42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Truth table (of </a:t>
            </a:r>
            <a:r>
              <a:rPr lang="en-US" sz="2000" dirty="0" err="1"/>
              <a:t>boolean</a:t>
            </a:r>
            <a:r>
              <a:rPr lang="en-US" sz="2000" dirty="0"/>
              <a:t> function AND)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8A7F5C-6D59-4E57-8D21-90CFD97D4F31}"/>
              </a:ext>
            </a:extLst>
          </p:cNvPr>
          <p:cNvGrpSpPr/>
          <p:nvPr/>
        </p:nvGrpSpPr>
        <p:grpSpPr>
          <a:xfrm>
            <a:off x="395676" y="2338903"/>
            <a:ext cx="2150964" cy="1314828"/>
            <a:chOff x="395676" y="2494384"/>
            <a:chExt cx="2150964" cy="1314828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979720A3-AA75-4FFB-BA1C-D34C03F594F4}"/>
                </a:ext>
              </a:extLst>
            </p:cNvPr>
            <p:cNvSpPr/>
            <p:nvPr/>
          </p:nvSpPr>
          <p:spPr>
            <a:xfrm>
              <a:off x="2168430" y="2494384"/>
              <a:ext cx="378210" cy="1314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CEFCA-A5DF-4312-9F3C-137A41D3A1E6}"/>
                </a:ext>
              </a:extLst>
            </p:cNvPr>
            <p:cNvSpPr txBox="1"/>
            <p:nvPr/>
          </p:nvSpPr>
          <p:spPr>
            <a:xfrm>
              <a:off x="395676" y="2551633"/>
              <a:ext cx="1678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 many rows if function has n </a:t>
              </a:r>
              <a:r>
                <a:rPr lang="en-US" dirty="0" err="1"/>
                <a:t>boolean</a:t>
              </a:r>
              <a:r>
                <a:rPr lang="en-US" dirty="0"/>
                <a:t> (aka 1-bit) inputs?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809A93-447F-4530-8B61-AF3B7CB8E38F}"/>
              </a:ext>
            </a:extLst>
          </p:cNvPr>
          <p:cNvSpPr txBox="1"/>
          <p:nvPr/>
        </p:nvSpPr>
        <p:spPr>
          <a:xfrm>
            <a:off x="522514" y="359524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9E726-13F6-460D-813C-99F45DE402C7}"/>
              </a:ext>
            </a:extLst>
          </p:cNvPr>
          <p:cNvSpPr txBox="1"/>
          <p:nvPr/>
        </p:nvSpPr>
        <p:spPr>
          <a:xfrm>
            <a:off x="1375313" y="4374707"/>
            <a:ext cx="56646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C’s “&amp;” operator applies AND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0596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5" grpId="0"/>
      <p:bldP spid="14" grpId="0"/>
      <p:bldP spid="18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 is often used to mask off bits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b &amp; 0 = 0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b &amp; 1 = b</a:t>
            </a:r>
          </a:p>
        </p:txBody>
      </p:sp>
      <p:sp>
        <p:nvSpPr>
          <p:cNvPr id="14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矩形 3"/>
          <p:cNvSpPr/>
          <p:nvPr/>
        </p:nvSpPr>
        <p:spPr>
          <a:xfrm>
            <a:off x="2079650" y="4164888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&amp; 0x7fffffff;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DC643E-BA3B-47A1-95BD-D513F1D4CB64}"/>
              </a:ext>
            </a:extLst>
          </p:cNvPr>
          <p:cNvCxnSpPr/>
          <p:nvPr/>
        </p:nvCxnSpPr>
        <p:spPr>
          <a:xfrm flipV="1">
            <a:off x="1433632" y="2673415"/>
            <a:ext cx="582413" cy="15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27B13C-2ADD-4552-8927-4D53A3930EDE}"/>
              </a:ext>
            </a:extLst>
          </p:cNvPr>
          <p:cNvSpPr txBox="1"/>
          <p:nvPr/>
        </p:nvSpPr>
        <p:spPr>
          <a:xfrm>
            <a:off x="713370" y="2774574"/>
            <a:ext cx="938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 is any bit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20901-728E-4A7D-B17B-DCFA565C4B02}"/>
              </a:ext>
            </a:extLst>
          </p:cNvPr>
          <p:cNvSpPr/>
          <p:nvPr/>
        </p:nvSpPr>
        <p:spPr>
          <a:xfrm>
            <a:off x="3005114" y="2394213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7ADC4-2CFE-4C20-9A35-EB3BCB33B020}"/>
              </a:ext>
            </a:extLst>
          </p:cNvPr>
          <p:cNvSpPr/>
          <p:nvPr/>
        </p:nvSpPr>
        <p:spPr>
          <a:xfrm>
            <a:off x="3005114" y="2734680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19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OR: |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72572" y="4160974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0 1 0 0 1 )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72573" y="4509495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1 0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9802" y="4527132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|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389803" y="4919997"/>
            <a:ext cx="2633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72573" y="4927931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1 1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85900" y="4618618"/>
            <a:ext cx="25026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Result of 0x69 | 0x55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993FD2-4304-204A-974D-C513784F0922}"/>
              </a:ext>
            </a:extLst>
          </p:cNvPr>
          <p:cNvGraphicFramePr>
            <a:graphicFrameLocks noGrp="1"/>
          </p:cNvGraphicFramePr>
          <p:nvPr/>
        </p:nvGraphicFramePr>
        <p:xfrm>
          <a:off x="2735746" y="2094712"/>
          <a:ext cx="2044977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59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81659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681659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x|y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1B628F-90B9-8F4B-9758-5083E752F6EE}"/>
              </a:ext>
            </a:extLst>
          </p:cNvPr>
          <p:cNvCxnSpPr/>
          <p:nvPr/>
        </p:nvCxnSpPr>
        <p:spPr>
          <a:xfrm>
            <a:off x="4096565" y="2020170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| can be used to turn some bits on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b | 1 = 1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b | 0 = b</a:t>
            </a: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/>
          <p:cNvSpPr/>
          <p:nvPr/>
        </p:nvSpPr>
        <p:spPr>
          <a:xfrm>
            <a:off x="2183038" y="4204117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| 0x80000000;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08613C-5221-4886-910B-CFEE3950C336}"/>
              </a:ext>
            </a:extLst>
          </p:cNvPr>
          <p:cNvSpPr/>
          <p:nvPr/>
        </p:nvSpPr>
        <p:spPr>
          <a:xfrm>
            <a:off x="2953421" y="2382567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7AF2D-43B1-4F31-B534-5DD71A95632E}"/>
              </a:ext>
            </a:extLst>
          </p:cNvPr>
          <p:cNvSpPr/>
          <p:nvPr/>
        </p:nvSpPr>
        <p:spPr>
          <a:xfrm>
            <a:off x="2953421" y="2740646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67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1002110"/>
            <a:ext cx="6172200" cy="857250"/>
          </a:xfrm>
        </p:spPr>
        <p:txBody>
          <a:bodyPr/>
          <a:lstStyle/>
          <a:p>
            <a:r>
              <a:rPr kumimoji="1" lang="en-US" altLang="zh-CN" dirty="0"/>
              <a:t>Bitwise operator ~</a:t>
            </a:r>
            <a:endParaRPr kumimoji="1" lang="zh-CN" altLang="en-US" dirty="0"/>
          </a:p>
        </p:txBody>
      </p:sp>
      <p:sp>
        <p:nvSpPr>
          <p:cNvPr id="14" name="矩形 9"/>
          <p:cNvSpPr/>
          <p:nvPr/>
        </p:nvSpPr>
        <p:spPr>
          <a:xfrm>
            <a:off x="4712825" y="3972473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0 1 0 0 1 )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dirty="0"/>
          </a:p>
        </p:txBody>
      </p:sp>
      <p:sp>
        <p:nvSpPr>
          <p:cNvPr id="15" name="矩形 11"/>
          <p:cNvSpPr/>
          <p:nvPr/>
        </p:nvSpPr>
        <p:spPr>
          <a:xfrm>
            <a:off x="4430055" y="3992417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~</a:t>
            </a:r>
            <a:endParaRPr lang="zh-CN" altLang="en-US" dirty="0"/>
          </a:p>
        </p:txBody>
      </p:sp>
      <p:cxnSp>
        <p:nvCxnSpPr>
          <p:cNvPr id="17" name="直线连接符 12"/>
          <p:cNvCxnSpPr/>
          <p:nvPr/>
        </p:nvCxnSpPr>
        <p:spPr>
          <a:xfrm>
            <a:off x="4430055" y="4385282"/>
            <a:ext cx="2633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3"/>
          <p:cNvSpPr/>
          <p:nvPr/>
        </p:nvSpPr>
        <p:spPr>
          <a:xfrm>
            <a:off x="4712825" y="4393216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( 1 0 0 1 0 1 1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35390" y="4142458"/>
            <a:ext cx="1816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result of ~0x69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0C0A06-8859-1947-95F7-BA527EDBB7BD}"/>
              </a:ext>
            </a:extLst>
          </p:cNvPr>
          <p:cNvGraphicFramePr>
            <a:graphicFrameLocks noGrp="1"/>
          </p:cNvGraphicFramePr>
          <p:nvPr/>
        </p:nvGraphicFramePr>
        <p:xfrm>
          <a:off x="3394142" y="2201192"/>
          <a:ext cx="1363318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59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81659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~x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A91C5-42C6-0648-8AC8-531621EF2D17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4075801" y="2201192"/>
            <a:ext cx="0" cy="10287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 program organization</a:t>
            </a:r>
          </a:p>
          <a:p>
            <a:r>
              <a:rPr lang="en-US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50997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XOR: ^</a:t>
            </a:r>
            <a:endParaRPr kumimoji="1"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35388" y="4142458"/>
            <a:ext cx="23419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result of 0x69^0x55</a:t>
            </a:r>
          </a:p>
        </p:txBody>
      </p:sp>
      <p:sp>
        <p:nvSpPr>
          <p:cNvPr id="17" name="矩形 9"/>
          <p:cNvSpPr/>
          <p:nvPr/>
        </p:nvSpPr>
        <p:spPr>
          <a:xfrm>
            <a:off x="4577156" y="3934007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0 1 0 0 1 )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dirty="0"/>
          </a:p>
        </p:txBody>
      </p:sp>
      <p:sp>
        <p:nvSpPr>
          <p:cNvPr id="18" name="矩形 10"/>
          <p:cNvSpPr/>
          <p:nvPr/>
        </p:nvSpPr>
        <p:spPr>
          <a:xfrm>
            <a:off x="4577156" y="4282528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1 0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9" name="矩形 11"/>
          <p:cNvSpPr/>
          <p:nvPr/>
        </p:nvSpPr>
        <p:spPr>
          <a:xfrm>
            <a:off x="4294386" y="4300165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^</a:t>
            </a:r>
            <a:endParaRPr lang="zh-CN" altLang="en-US" dirty="0"/>
          </a:p>
        </p:txBody>
      </p:sp>
      <p:cxnSp>
        <p:nvCxnSpPr>
          <p:cNvPr id="20" name="直线连接符 12"/>
          <p:cNvCxnSpPr/>
          <p:nvPr/>
        </p:nvCxnSpPr>
        <p:spPr>
          <a:xfrm>
            <a:off x="4294386" y="4693030"/>
            <a:ext cx="2633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13"/>
          <p:cNvSpPr/>
          <p:nvPr/>
        </p:nvSpPr>
        <p:spPr>
          <a:xfrm>
            <a:off x="4577156" y="4700963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0 1 1 1 1 0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43FB73-6063-554E-9C69-69F446176CFD}"/>
              </a:ext>
            </a:extLst>
          </p:cNvPr>
          <p:cNvGraphicFramePr>
            <a:graphicFrameLocks noGrp="1"/>
          </p:cNvGraphicFramePr>
          <p:nvPr/>
        </p:nvGraphicFramePr>
        <p:xfrm>
          <a:off x="3489316" y="1961456"/>
          <a:ext cx="2044977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59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81659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681659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x^y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0032A3-6704-6142-AB7F-F78219E1E6B8}"/>
              </a:ext>
            </a:extLst>
          </p:cNvPr>
          <p:cNvCxnSpPr/>
          <p:nvPr/>
        </p:nvCxnSpPr>
        <p:spPr>
          <a:xfrm>
            <a:off x="4850136" y="1886914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left-shift: 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cs typeface="Verdana"/>
              </a:rPr>
              <a:t>x &lt;&lt; y, shift bit-vector x left by y positions</a:t>
            </a:r>
          </a:p>
          <a:p>
            <a:pPr lvl="1"/>
            <a:r>
              <a:rPr kumimoji="1" lang="en-US" altLang="zh-CN" dirty="0"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>
                <a:cs typeface="Verdana"/>
              </a:rPr>
              <a:t>Fill in 0’s on the right</a:t>
            </a:r>
          </a:p>
          <a:p>
            <a:pPr marL="42863" indent="0">
              <a:buNone/>
            </a:pPr>
            <a:endParaRPr kumimoji="1" lang="en-US" altLang="zh-CN" dirty="0">
              <a:latin typeface="Verdana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1627003" y="3668792"/>
          <a:ext cx="5643852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cs typeface="Verdana"/>
                        </a:rPr>
                        <a:t>0 1 1</a:t>
                      </a:r>
                      <a:r>
                        <a:rPr kumimoji="1" lang="en-US" altLang="zh-CN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0 1 0 0 1 </a:t>
                      </a:r>
                      <a:endParaRPr lang="zh-CN" alt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result of 0x69 &lt;&lt; 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0 1 0 0 1 </a:t>
                      </a:r>
                      <a:r>
                        <a:rPr kumimoji="1" lang="en-US" altLang="zh-CN"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</a:t>
                      </a:r>
                      <a:r>
                        <a:rPr kumimoji="1" lang="en-US" altLang="zh-CN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lang="zh-CN" alt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92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right-shift: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515100" cy="3394472"/>
          </a:xfrm>
        </p:spPr>
        <p:txBody>
          <a:bodyPr/>
          <a:lstStyle/>
          <a:p>
            <a:r>
              <a:rPr kumimoji="1" lang="en-US" altLang="zh-CN" dirty="0"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>
                <a:cs typeface="Verdana"/>
              </a:rPr>
              <a:t>(Logical shift) Fill with 0’s on left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6382" y="4370176"/>
          <a:ext cx="5951721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 </a:t>
                      </a:r>
                      <a:r>
                        <a:rPr kumimoji="1" lang="en-US" altLang="zh-CN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18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479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right-shift: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515100" cy="3394472"/>
          </a:xfrm>
        </p:spPr>
        <p:txBody>
          <a:bodyPr/>
          <a:lstStyle/>
          <a:p>
            <a:r>
              <a:rPr kumimoji="1" lang="en-US" altLang="zh-CN" dirty="0"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>
                <a:cs typeface="Verdana"/>
              </a:rPr>
              <a:t>(Logical shift) Fill with 0’s on the left</a:t>
            </a:r>
          </a:p>
          <a:p>
            <a:pPr lvl="1"/>
            <a:r>
              <a:rPr kumimoji="1" lang="en-US" altLang="zh-CN" dirty="0">
                <a:cs typeface="Verdana"/>
              </a:rPr>
              <a:t>(Arithmetic shift) Replicate </a:t>
            </a:r>
            <a:r>
              <a:rPr kumimoji="1" lang="en-US" altLang="zh-CN" dirty="0" err="1">
                <a:cs typeface="Verdana"/>
              </a:rPr>
              <a:t>msb</a:t>
            </a:r>
            <a:r>
              <a:rPr kumimoji="1" lang="en-US" altLang="zh-CN" dirty="0">
                <a:cs typeface="Verdana"/>
              </a:rPr>
              <a:t> on the left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14743" y="4370176"/>
          <a:ext cx="6343358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1800" baseline="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1  1</a:t>
                      </a:r>
                      <a:r>
                        <a:rPr kumimoji="1" lang="en-US" altLang="zh-CN"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kumimoji="1" lang="en-US" altLang="zh-CN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18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11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8445" y="3012514"/>
            <a:ext cx="620263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#include &lt;</a:t>
            </a:r>
            <a:r>
              <a:rPr lang="en-US" altLang="zh-CN" sz="2100" dirty="0" err="1">
                <a:latin typeface="Consolas"/>
                <a:cs typeface="Consolas"/>
              </a:rPr>
              <a:t>stdio.h</a:t>
            </a:r>
            <a:r>
              <a:rPr lang="en-US" altLang="zh-CN" sz="21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100" dirty="0">
                <a:latin typeface="Consolas"/>
                <a:cs typeface="Consolas"/>
              </a:rPr>
              <a:t>  int </a:t>
            </a:r>
            <a:r>
              <a:rPr lang="en-US" altLang="zh-CN" sz="2100" dirty="0">
                <a:latin typeface="Consolas"/>
                <a:cs typeface="Consolas"/>
              </a:rPr>
              <a:t>a</a:t>
            </a:r>
            <a:r>
              <a:rPr lang="mr-IN" altLang="zh-CN" sz="2100" dirty="0">
                <a:latin typeface="Consolas"/>
                <a:cs typeface="Consolas"/>
              </a:rPr>
              <a:t> = </a:t>
            </a:r>
            <a:r>
              <a:rPr lang="en-US" altLang="zh-CN" sz="2100" dirty="0">
                <a:latin typeface="Consolas"/>
                <a:cs typeface="Consolas"/>
              </a:rPr>
              <a:t>-</a:t>
            </a:r>
            <a:r>
              <a:rPr lang="mr-IN" altLang="zh-CN" sz="2100" dirty="0">
                <a:latin typeface="Consolas"/>
                <a:cs typeface="Consolas"/>
              </a:rPr>
              <a:t>1;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unsigned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b = 1;</a:t>
            </a:r>
          </a:p>
          <a:p>
            <a:r>
              <a:rPr lang="mr-IN" altLang="zh-CN" sz="2100" dirty="0">
                <a:latin typeface="Consolas"/>
                <a:cs typeface="Consolas"/>
              </a:rPr>
              <a:t>  printf("%d  %d\n", </a:t>
            </a:r>
            <a:r>
              <a:rPr lang="en-US" altLang="zh-CN" sz="2100" dirty="0">
                <a:latin typeface="Consolas"/>
                <a:cs typeface="Consolas"/>
              </a:rPr>
              <a:t>a</a:t>
            </a:r>
            <a:r>
              <a:rPr lang="mr-IN" altLang="zh-CN" sz="2100" dirty="0">
                <a:latin typeface="Consolas"/>
                <a:cs typeface="Consolas"/>
              </a:rPr>
              <a:t>&gt;&gt;10, </a:t>
            </a:r>
            <a:r>
              <a:rPr lang="en-US" altLang="zh-CN" sz="2100" dirty="0">
                <a:latin typeface="Consolas"/>
                <a:cs typeface="Consolas"/>
              </a:rPr>
              <a:t>b&gt;</a:t>
            </a:r>
            <a:r>
              <a:rPr lang="mr-IN" altLang="zh-CN" sz="2100" dirty="0">
                <a:latin typeface="Consolas"/>
                <a:cs typeface="Consolas"/>
              </a:rPr>
              <a:t>&gt;10);</a:t>
            </a:r>
          </a:p>
          <a:p>
            <a:r>
              <a:rPr lang="mr-IN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2748" y="5343921"/>
            <a:ext cx="2404399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Result: -1 0</a:t>
            </a:r>
          </a:p>
        </p:txBody>
      </p:sp>
    </p:spTree>
    <p:extLst>
      <p:ext uri="{BB962C8B-B14F-4D97-AF65-F5344CB8AC3E}">
        <p14:creationId xmlns:p14="http://schemas.microsoft.com/office/powerpoint/2010/main" val="31596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8445" y="3012514"/>
            <a:ext cx="62026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#include &lt;</a:t>
            </a:r>
            <a:r>
              <a:rPr lang="en-US" altLang="zh-CN" sz="2100" dirty="0" err="1">
                <a:latin typeface="Consolas"/>
                <a:cs typeface="Consolas"/>
              </a:rPr>
              <a:t>stdio.h</a:t>
            </a:r>
            <a:r>
              <a:rPr lang="en-US" altLang="zh-CN" sz="21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100" dirty="0">
                <a:latin typeface="Consolas"/>
                <a:cs typeface="Consolas"/>
              </a:rPr>
              <a:t>  int </a:t>
            </a:r>
            <a:r>
              <a:rPr lang="en-US" altLang="zh-CN" sz="2100" dirty="0">
                <a:latin typeface="Consolas"/>
                <a:cs typeface="Consolas"/>
              </a:rPr>
              <a:t>a</a:t>
            </a:r>
            <a:r>
              <a:rPr lang="mr-IN" altLang="zh-CN" sz="2100" dirty="0">
                <a:latin typeface="Consolas"/>
                <a:cs typeface="Consolas"/>
              </a:rPr>
              <a:t> = </a:t>
            </a:r>
            <a:r>
              <a:rPr lang="en-US" altLang="zh-CN" sz="2100" dirty="0">
                <a:latin typeface="Consolas"/>
                <a:cs typeface="Consolas"/>
              </a:rPr>
              <a:t>-</a:t>
            </a:r>
            <a:r>
              <a:rPr lang="mr-IN" altLang="zh-CN" sz="2100" dirty="0">
                <a:latin typeface="Consolas"/>
                <a:cs typeface="Consolas"/>
              </a:rPr>
              <a:t>1;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unsigned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b = 1;</a:t>
            </a:r>
          </a:p>
          <a:p>
            <a:r>
              <a:rPr lang="mr-IN" altLang="zh-CN" sz="2100" dirty="0">
                <a:latin typeface="Consolas"/>
                <a:cs typeface="Consolas"/>
              </a:rPr>
              <a:t>  printf("%d  %d\n", </a:t>
            </a:r>
            <a:r>
              <a:rPr lang="en-US" altLang="zh-CN" sz="2100" dirty="0">
                <a:latin typeface="Consolas"/>
                <a:cs typeface="Consolas"/>
              </a:rPr>
              <a:t>(unsigned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)a</a:t>
            </a:r>
            <a:r>
              <a:rPr lang="mr-IN" altLang="zh-CN" sz="2100" dirty="0">
                <a:latin typeface="Consolas"/>
                <a:cs typeface="Consolas"/>
              </a:rPr>
              <a:t>&gt;&gt;10, </a:t>
            </a:r>
            <a:r>
              <a:rPr lang="en-US" altLang="zh-CN" sz="2100" dirty="0">
                <a:latin typeface="Consolas"/>
                <a:cs typeface="Consolas"/>
              </a:rPr>
              <a:t>b&gt;</a:t>
            </a:r>
            <a:r>
              <a:rPr lang="mr-IN" altLang="zh-CN" sz="2100" dirty="0">
                <a:latin typeface="Consolas"/>
                <a:cs typeface="Consolas"/>
              </a:rPr>
              <a:t>&gt;10);</a:t>
            </a:r>
          </a:p>
          <a:p>
            <a:r>
              <a:rPr lang="mr-IN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2748" y="5343921"/>
            <a:ext cx="2784737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Result: </a:t>
            </a:r>
            <a:r>
              <a:rPr lang="en-US" sz="2100" dirty="0"/>
              <a:t>4194303   0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46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1485902" y="2586462"/>
            <a:ext cx="61721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</a:t>
            </a:r>
            <a:r>
              <a:rPr lang="en-US" altLang="zh-CN" sz="2100" dirty="0" err="1">
                <a:latin typeface="Consolas"/>
                <a:cs typeface="Consolas"/>
              </a:rPr>
              <a:t>multiply_by_two</a:t>
            </a:r>
            <a:r>
              <a:rPr lang="en-US" altLang="zh-CN" sz="2100" dirty="0">
                <a:latin typeface="Consolas"/>
                <a:cs typeface="Consolas"/>
              </a:rPr>
              <a:t>(unsigned int x) 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2126977" y="3232792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&lt;&lt; 1;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3420B-B5C7-A541-8D3F-E22E5DE101F3}"/>
              </a:ext>
            </a:extLst>
          </p:cNvPr>
          <p:cNvGrpSpPr/>
          <p:nvPr/>
        </p:nvGrpSpPr>
        <p:grpSpPr>
          <a:xfrm>
            <a:off x="1381539" y="2258668"/>
            <a:ext cx="5108714" cy="797714"/>
            <a:chOff x="318052" y="1868557"/>
            <a:chExt cx="6811618" cy="10636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990598-8317-E841-9803-5B1A34B55B0A}"/>
                </a:ext>
              </a:extLst>
            </p:cNvPr>
            <p:cNvCxnSpPr/>
            <p:nvPr/>
          </p:nvCxnSpPr>
          <p:spPr>
            <a:xfrm flipV="1">
              <a:off x="318052" y="2305615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0C4F1A-DC0B-B440-B9A5-44AA5664D736}"/>
                </a:ext>
              </a:extLst>
            </p:cNvPr>
            <p:cNvCxnSpPr/>
            <p:nvPr/>
          </p:nvCxnSpPr>
          <p:spPr>
            <a:xfrm flipV="1">
              <a:off x="5300870" y="2514468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C3C34-1F13-DC41-AA73-BBFA26051B4B}"/>
                </a:ext>
              </a:extLst>
            </p:cNvPr>
            <p:cNvSpPr txBox="1"/>
            <p:nvPr/>
          </p:nvSpPr>
          <p:spPr>
            <a:xfrm>
              <a:off x="1053548" y="1868557"/>
              <a:ext cx="7527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06D98-2A1B-5448-A7D0-DB8A69A32A76}"/>
                </a:ext>
              </a:extLst>
            </p:cNvPr>
            <p:cNvSpPr txBox="1"/>
            <p:nvPr/>
          </p:nvSpPr>
          <p:spPr>
            <a:xfrm>
              <a:off x="5868059" y="1948376"/>
              <a:ext cx="7527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1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1485902" y="2586462"/>
            <a:ext cx="61721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</a:t>
            </a:r>
            <a:r>
              <a:rPr lang="en-US" altLang="zh-CN" sz="2100" dirty="0" err="1">
                <a:latin typeface="Consolas"/>
                <a:cs typeface="Consolas"/>
              </a:rPr>
              <a:t>divide_by_two</a:t>
            </a:r>
            <a:r>
              <a:rPr lang="en-US" altLang="zh-CN" sz="2100" dirty="0">
                <a:latin typeface="Consolas"/>
                <a:cs typeface="Consolas"/>
              </a:rPr>
              <a:t>(unsigned int x)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2126977" y="3232792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&gt;&gt; 1;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3420B-B5C7-A541-8D3F-E22E5DE101F3}"/>
              </a:ext>
            </a:extLst>
          </p:cNvPr>
          <p:cNvGrpSpPr/>
          <p:nvPr/>
        </p:nvGrpSpPr>
        <p:grpSpPr>
          <a:xfrm>
            <a:off x="1381539" y="2258668"/>
            <a:ext cx="5108714" cy="797714"/>
            <a:chOff x="318052" y="1868557"/>
            <a:chExt cx="6811618" cy="10636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990598-8317-E841-9803-5B1A34B55B0A}"/>
                </a:ext>
              </a:extLst>
            </p:cNvPr>
            <p:cNvCxnSpPr/>
            <p:nvPr/>
          </p:nvCxnSpPr>
          <p:spPr>
            <a:xfrm flipV="1">
              <a:off x="318052" y="2305615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0C4F1A-DC0B-B440-B9A5-44AA5664D736}"/>
                </a:ext>
              </a:extLst>
            </p:cNvPr>
            <p:cNvCxnSpPr/>
            <p:nvPr/>
          </p:nvCxnSpPr>
          <p:spPr>
            <a:xfrm flipV="1">
              <a:off x="5300870" y="2514468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C3C34-1F13-DC41-AA73-BBFA26051B4B}"/>
                </a:ext>
              </a:extLst>
            </p:cNvPr>
            <p:cNvSpPr txBox="1"/>
            <p:nvPr/>
          </p:nvSpPr>
          <p:spPr>
            <a:xfrm>
              <a:off x="1053548" y="1868557"/>
              <a:ext cx="7527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06D98-2A1B-5448-A7D0-DB8A69A32A76}"/>
                </a:ext>
              </a:extLst>
            </p:cNvPr>
            <p:cNvSpPr txBox="1"/>
            <p:nvPr/>
          </p:nvSpPr>
          <p:spPr>
            <a:xfrm>
              <a:off x="5868059" y="1948376"/>
              <a:ext cx="75277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63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2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clear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&amp; (~mask);</a:t>
            </a:r>
          </a:p>
        </p:txBody>
      </p:sp>
    </p:spTree>
    <p:extLst>
      <p:ext uri="{BB962C8B-B14F-4D97-AF65-F5344CB8AC3E}">
        <p14:creationId xmlns:p14="http://schemas.microsoft.com/office/powerpoint/2010/main" val="23691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1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set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| mask;</a:t>
            </a:r>
          </a:p>
        </p:txBody>
      </p:sp>
    </p:spTree>
    <p:extLst>
      <p:ext uri="{BB962C8B-B14F-4D97-AF65-F5344CB8AC3E}">
        <p14:creationId xmlns:p14="http://schemas.microsoft.com/office/powerpoint/2010/main" val="4731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26525" y="2186746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C (1972)</a:t>
            </a:r>
            <a:endParaRPr lang="zh-CN" altLang="en-US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2" y="2573656"/>
            <a:ext cx="4155408" cy="25274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D06DB8-90E9-4F49-8240-32EFA77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5" y="1552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  <p:pic>
        <p:nvPicPr>
          <p:cNvPr id="5" name="Picture 4" descr="kidscomputer.jpg">
            <a:extLst>
              <a:ext uri="{FF2B5EF4-FFF2-40B4-BE49-F238E27FC236}">
                <a16:creationId xmlns:a16="http://schemas.microsoft.com/office/drawing/2014/main" id="{F9F00BCA-74C3-4A5A-8E31-7B47D98DC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95" y="2556078"/>
            <a:ext cx="3579549" cy="2513220"/>
          </a:xfrm>
          <a:prstGeom prst="rect">
            <a:avLst/>
          </a:prstGeom>
        </p:spPr>
      </p:pic>
      <p:sp>
        <p:nvSpPr>
          <p:cNvPr id="7" name="矩形 11">
            <a:extLst>
              <a:ext uri="{FF2B5EF4-FFF2-40B4-BE49-F238E27FC236}">
                <a16:creationId xmlns:a16="http://schemas.microsoft.com/office/drawing/2014/main" id="{E58EA93E-8C11-45B5-99AB-95AF95E918A6}"/>
              </a:ext>
            </a:extLst>
          </p:cNvPr>
          <p:cNvSpPr/>
          <p:nvPr/>
        </p:nvSpPr>
        <p:spPr>
          <a:xfrm>
            <a:off x="4892779" y="2116389"/>
            <a:ext cx="342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Java (1995) Python (2.0, 2000)</a:t>
            </a:r>
            <a:endParaRPr lang="zh-CN" alt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7438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C’s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Java</a:t>
            </a:r>
          </a:p>
          <a:p>
            <a:r>
              <a:rPr lang="en-US" dirty="0"/>
              <a:t>conditional:</a:t>
            </a:r>
          </a:p>
          <a:p>
            <a:pPr lvl="1"/>
            <a:r>
              <a:rPr lang="en-US" dirty="0"/>
              <a:t> if ... else if... else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loops: while, for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break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goto</a:t>
            </a:r>
            <a:r>
              <a:rPr kumimoji="1" lang="en-US" altLang="zh-CN" dirty="0"/>
              <a:t> statements allow jump anywhere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8495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 err="1">
                <a:latin typeface="Verdana"/>
                <a:cs typeface="Verdana"/>
              </a:rPr>
              <a:t>goto</a:t>
            </a:r>
            <a:r>
              <a:rPr kumimoji="1" lang="en-US" altLang="zh-CN" sz="2800" dirty="0">
                <a:latin typeface="Verdana"/>
                <a:cs typeface="Verdana"/>
              </a:rPr>
              <a:t> </a:t>
            </a:r>
            <a:r>
              <a:rPr kumimoji="1" lang="en-US" altLang="zh-CN" sz="2800" i="1" dirty="0">
                <a:latin typeface="Verdana"/>
                <a:cs typeface="Verdana"/>
              </a:rPr>
              <a:t>label</a:t>
            </a:r>
          </a:p>
        </p:txBody>
      </p:sp>
      <p:sp>
        <p:nvSpPr>
          <p:cNvPr id="4" name="矩形 3"/>
          <p:cNvSpPr/>
          <p:nvPr/>
        </p:nvSpPr>
        <p:spPr>
          <a:xfrm>
            <a:off x="791058" y="2706762"/>
            <a:ext cx="75378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code handling error</a:t>
            </a:r>
          </a:p>
        </p:txBody>
      </p:sp>
    </p:spTree>
    <p:extLst>
      <p:ext uri="{BB962C8B-B14F-4D97-AF65-F5344CB8AC3E}">
        <p14:creationId xmlns:p14="http://schemas.microsoft.com/office/powerpoint/2010/main" val="353580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8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1987901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2139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&amp; 0x1)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144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% 2)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79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34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953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052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2719826"/>
            <a:ext cx="814278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Consolas"/>
                <a:cs typeface="Consolas"/>
              </a:rPr>
              <a:t>bool</a:t>
            </a:r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err="1">
                <a:latin typeface="Consolas"/>
                <a:cs typeface="Consolas"/>
              </a:rPr>
              <a:t>isPowerOfTwo</a:t>
            </a:r>
            <a:r>
              <a:rPr lang="en-US" altLang="zh-CN" sz="2600" dirty="0">
                <a:latin typeface="Consolas"/>
                <a:cs typeface="Consolas"/>
              </a:rPr>
              <a:t>(unsigned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n)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if (n==0) return false;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while (n &gt; 1)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if (n % 2)  // (n%2)!=0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   return false; 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n = n &gt;&gt; 1;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return true;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}</a:t>
            </a:r>
            <a:endParaRPr lang="zh-CN" alt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9686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599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// n&amp;(n-1) clears rightmost bit-of-1 in n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40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40593" y="2178382"/>
          <a:ext cx="6217508" cy="3616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022">
                  <a:extLst>
                    <a:ext uri="{9D8B030D-6E8A-4147-A177-3AD203B41FA5}">
                      <a16:colId xmlns:a16="http://schemas.microsoft.com/office/drawing/2014/main" val="1135328722"/>
                    </a:ext>
                  </a:extLst>
                </a:gridCol>
              </a:tblGrid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Java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Python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1972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1995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2000 (2.0)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Procedure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Procedure &amp; 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8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machine code, runs directly on hardware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</a:t>
                      </a:r>
                      <a:r>
                        <a:rPr lang="en-US" altLang="zh-CN" sz="1400" baseline="0" dirty="0" err="1"/>
                        <a:t>bytecode</a:t>
                      </a:r>
                      <a:r>
                        <a:rPr lang="en-US" altLang="zh-CN" sz="1400" baseline="0" dirty="0"/>
                        <a:t>, runs by another piece of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/>
                        <a:t>Scripting</a:t>
                      </a:r>
                      <a:r>
                        <a:rPr lang="en-US" altLang="zh-CN" sz="1400" baseline="0" dirty="0"/>
                        <a:t> language, interpreted by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dynamic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Manual memory management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/>
                        <a:t>Automatic</a:t>
                      </a:r>
                      <a:r>
                        <a:rPr lang="en-US" altLang="zh-CN" sz="1400" baseline="0" dirty="0"/>
                        <a:t> memory management with GC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Tiny standard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Very Large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Humongous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72955971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E60C3E7-CDC8-4BFC-875E-22E4F62F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1880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3440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n != 0 &amp;&amp;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239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145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180858"/>
            <a:ext cx="76713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 (n != 0 )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count += (n % 2);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n = 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)n&gt;&gt;1;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052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633665"/>
            <a:ext cx="8527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Arial"/>
                <a:cs typeface="Arial"/>
              </a:rPr>
              <a:t>A trick </a:t>
            </a:r>
            <a:r>
              <a:rPr kumimoji="1" lang="mr-IN" altLang="zh-CN" sz="3200" dirty="0">
                <a:latin typeface="Arial"/>
                <a:cs typeface="Arial"/>
              </a:rPr>
              <a:t>–</a:t>
            </a:r>
            <a:r>
              <a:rPr kumimoji="1" lang="en-US" altLang="zh-CN" sz="3200" dirty="0">
                <a:latin typeface="Arial"/>
                <a:cs typeface="Arial"/>
              </a:rPr>
              <a:t> clear the rightmost bit-of-1:  n &amp; (n -1) </a:t>
            </a:r>
          </a:p>
        </p:txBody>
      </p:sp>
    </p:spTree>
    <p:extLst>
      <p:ext uri="{BB962C8B-B14F-4D97-AF65-F5344CB8AC3E}">
        <p14:creationId xmlns:p14="http://schemas.microsoft.com/office/powerpoint/2010/main" val="1529414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2971556"/>
            <a:ext cx="76713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600" dirty="0">
                <a:latin typeface="Consolas"/>
                <a:cs typeface="Consolas"/>
              </a:rPr>
              <a:t>  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while(n != 0) {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n = n&amp;(n-1);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count++;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}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49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 for CSO?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systems language</a:t>
            </a:r>
          </a:p>
          <a:p>
            <a:pPr lvl="1"/>
            <a:r>
              <a:rPr lang="en-US" dirty="0"/>
              <a:t>Language for writing OS and low-level code</a:t>
            </a:r>
          </a:p>
          <a:p>
            <a:pPr lvl="1"/>
            <a:r>
              <a:rPr lang="en-US" dirty="0"/>
              <a:t>System software written in C:</a:t>
            </a:r>
          </a:p>
          <a:p>
            <a:pPr lvl="2"/>
            <a:r>
              <a:rPr lang="en-US" dirty="0"/>
              <a:t>Linux,  Windows kernel, </a:t>
            </a:r>
            <a:r>
              <a:rPr lang="en-US" dirty="0" err="1"/>
              <a:t>MacOS</a:t>
            </a:r>
            <a:r>
              <a:rPr lang="en-US" dirty="0"/>
              <a:t> kernel</a:t>
            </a:r>
          </a:p>
          <a:p>
            <a:pPr lvl="2"/>
            <a:r>
              <a:rPr lang="en-US" dirty="0"/>
              <a:t>MySQL, </a:t>
            </a:r>
            <a:r>
              <a:rPr lang="en-US" dirty="0" err="1"/>
              <a:t>Postgres</a:t>
            </a:r>
            <a:endParaRPr lang="en-US" dirty="0"/>
          </a:p>
          <a:p>
            <a:pPr lvl="2"/>
            <a:r>
              <a:rPr lang="en-US" dirty="0"/>
              <a:t>Apache webserver, NGIX</a:t>
            </a:r>
          </a:p>
          <a:p>
            <a:pPr lvl="2"/>
            <a:r>
              <a:rPr lang="en-US" dirty="0"/>
              <a:t>Java virtual machine, Python interpreter</a:t>
            </a:r>
          </a:p>
          <a:p>
            <a:r>
              <a:rPr lang="en-US" dirty="0"/>
              <a:t>Why learning C for CSO?</a:t>
            </a:r>
          </a:p>
          <a:p>
            <a:pPr lvl="1"/>
            <a:r>
              <a:rPr lang="en-US" dirty="0"/>
              <a:t>simple, low-level, “close to the hardware”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159D-3B94-43E4-AFBF-410D9524F7A9}"/>
              </a:ext>
            </a:extLst>
          </p:cNvPr>
          <p:cNvSpPr/>
          <p:nvPr/>
        </p:nvSpPr>
        <p:spPr>
          <a:xfrm>
            <a:off x="1237368" y="3039042"/>
            <a:ext cx="5206975" cy="141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165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simplest C program: 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49733" y="2062311"/>
            <a:ext cx="3659955" cy="246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8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("hello, world\n");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4" name="组合 26">
            <a:extLst>
              <a:ext uri="{FF2B5EF4-FFF2-40B4-BE49-F238E27FC236}">
                <a16:creationId xmlns:a16="http://schemas.microsoft.com/office/drawing/2014/main" id="{EC7B8489-717A-441B-8D01-0906535019A8}"/>
              </a:ext>
            </a:extLst>
          </p:cNvPr>
          <p:cNvGrpSpPr>
            <a:grpSpLocks/>
          </p:cNvGrpSpPr>
          <p:nvPr/>
        </p:nvGrpSpPr>
        <p:grpSpPr bwMode="auto">
          <a:xfrm>
            <a:off x="4105015" y="2057400"/>
            <a:ext cx="4889711" cy="300082"/>
            <a:chOff x="3386583" y="1600200"/>
            <a:chExt cx="6521056" cy="399608"/>
          </a:xfrm>
        </p:grpSpPr>
        <p:sp>
          <p:nvSpPr>
            <p:cNvPr id="5" name="TextBox 21">
              <a:extLst>
                <a:ext uri="{FF2B5EF4-FFF2-40B4-BE49-F238E27FC236}">
                  <a16:creationId xmlns:a16="http://schemas.microsoft.com/office/drawing/2014/main" id="{37241C40-A046-492F-8874-2700C4342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5259439" cy="39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Equivalent to “importing” a library package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6" name="直接箭头连接符 25">
              <a:extLst>
                <a:ext uri="{FF2B5EF4-FFF2-40B4-BE49-F238E27FC236}">
                  <a16:creationId xmlns:a16="http://schemas.microsoft.com/office/drawing/2014/main" id="{7AB15150-D168-4396-96A1-7556503889BA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flipH="1">
              <a:off x="3386583" y="1800004"/>
              <a:ext cx="1261618" cy="28797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20">
            <a:extLst>
              <a:ext uri="{FF2B5EF4-FFF2-40B4-BE49-F238E27FC236}">
                <a16:creationId xmlns:a16="http://schemas.microsoft.com/office/drawing/2014/main" id="{2C22FFD7-78E7-4DD8-8A3A-B0F880BCEB62}"/>
              </a:ext>
            </a:extLst>
          </p:cNvPr>
          <p:cNvGrpSpPr>
            <a:grpSpLocks/>
          </p:cNvGrpSpPr>
          <p:nvPr/>
        </p:nvGrpSpPr>
        <p:grpSpPr bwMode="auto">
          <a:xfrm>
            <a:off x="1795488" y="3679713"/>
            <a:ext cx="5858245" cy="526587"/>
            <a:chOff x="1676400" y="3733800"/>
            <a:chExt cx="6509845" cy="1573974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9ECB0DED-FFFA-4EE4-B8B1-4119B09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99" y="4410826"/>
              <a:ext cx="3309446" cy="896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A function “exported” by </a:t>
              </a:r>
              <a:r>
                <a:rPr lang="en-US" altLang="zh-CN" sz="1350" dirty="0" err="1">
                  <a:latin typeface="Verdana"/>
                  <a:cs typeface="Verdana"/>
                </a:rPr>
                <a:t>stdio.h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9" name="曲线连接符 16">
              <a:extLst>
                <a:ext uri="{FF2B5EF4-FFF2-40B4-BE49-F238E27FC236}">
                  <a16:creationId xmlns:a16="http://schemas.microsoft.com/office/drawing/2014/main" id="{C322485D-C88C-4335-B91D-2DB96A0A0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BA7E6F-BE59-4A20-A759-3DE954DE5D71}"/>
              </a:ext>
            </a:extLst>
          </p:cNvPr>
          <p:cNvGrpSpPr/>
          <p:nvPr/>
        </p:nvGrpSpPr>
        <p:grpSpPr>
          <a:xfrm>
            <a:off x="389424" y="4921974"/>
            <a:ext cx="3105008" cy="323165"/>
            <a:chOff x="519232" y="5419636"/>
            <a:chExt cx="4140010" cy="4308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B04ABDA-3AC0-4995-A180-9FB5D7195017}"/>
                </a:ext>
              </a:extLst>
            </p:cNvPr>
            <p:cNvSpPr/>
            <p:nvPr/>
          </p:nvSpPr>
          <p:spPr>
            <a:xfrm>
              <a:off x="1857108" y="5419636"/>
              <a:ext cx="2802134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hello.c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o hello 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0035F-3815-4D53-B8C5-DA0D9C60EE15}"/>
                </a:ext>
              </a:extLst>
            </p:cNvPr>
            <p:cNvSpPr txBox="1"/>
            <p:nvPr/>
          </p:nvSpPr>
          <p:spPr>
            <a:xfrm>
              <a:off x="519232" y="5450413"/>
              <a:ext cx="1133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Compile: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7758A6-042E-4F81-89FB-E59824055F07}"/>
              </a:ext>
            </a:extLst>
          </p:cNvPr>
          <p:cNvGrpSpPr/>
          <p:nvPr/>
        </p:nvGrpSpPr>
        <p:grpSpPr>
          <a:xfrm>
            <a:off x="389424" y="5233601"/>
            <a:ext cx="1769012" cy="595123"/>
            <a:chOff x="519231" y="5835134"/>
            <a:chExt cx="2358683" cy="793498"/>
          </a:xfrm>
        </p:grpSpPr>
        <p:sp>
          <p:nvSpPr>
            <p:cNvPr id="13" name="矩形 2">
              <a:extLst>
                <a:ext uri="{FF2B5EF4-FFF2-40B4-BE49-F238E27FC236}">
                  <a16:creationId xmlns:a16="http://schemas.microsoft.com/office/drawing/2014/main" id="{97255FF4-8702-4A47-B34B-F93291A46BB5}"/>
                </a:ext>
              </a:extLst>
            </p:cNvPr>
            <p:cNvSpPr/>
            <p:nvPr/>
          </p:nvSpPr>
          <p:spPr>
            <a:xfrm>
              <a:off x="1872511" y="5889967"/>
              <a:ext cx="1005403" cy="738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./hello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1A732-4BC6-4CCA-9FBB-D12C50753C1D}"/>
                </a:ext>
              </a:extLst>
            </p:cNvPr>
            <p:cNvSpPr txBox="1"/>
            <p:nvPr/>
          </p:nvSpPr>
          <p:spPr>
            <a:xfrm>
              <a:off x="519231" y="5835134"/>
              <a:ext cx="668773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Run: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121093-D7C4-4C54-AC17-1E706F989FD0}"/>
              </a:ext>
            </a:extLst>
          </p:cNvPr>
          <p:cNvGrpSpPr/>
          <p:nvPr/>
        </p:nvGrpSpPr>
        <p:grpSpPr>
          <a:xfrm>
            <a:off x="2534903" y="4869202"/>
            <a:ext cx="5655115" cy="751190"/>
            <a:chOff x="3379871" y="5349268"/>
            <a:chExt cx="7540152" cy="10015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C3E418-3808-465B-859A-535987F16544}"/>
                </a:ext>
              </a:extLst>
            </p:cNvPr>
            <p:cNvSpPr/>
            <p:nvPr/>
          </p:nvSpPr>
          <p:spPr>
            <a:xfrm>
              <a:off x="3379871" y="5349268"/>
              <a:ext cx="1476529" cy="600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组合 20">
              <a:extLst>
                <a:ext uri="{FF2B5EF4-FFF2-40B4-BE49-F238E27FC236}">
                  <a16:creationId xmlns:a16="http://schemas.microsoft.com/office/drawing/2014/main" id="{092ACA5A-94C9-45C4-9905-32D4749AC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249" y="5970615"/>
              <a:ext cx="6384774" cy="380239"/>
              <a:chOff x="1676413" y="3733814"/>
              <a:chExt cx="10038264" cy="683068"/>
            </a:xfrm>
          </p:grpSpPr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FF60110E-4F6F-47F3-8852-9B4F6C6B8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902" y="3753407"/>
                <a:ext cx="8243775" cy="66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1200" dirty="0">
                    <a:latin typeface="Verdana"/>
                    <a:cs typeface="Verdana"/>
                  </a:rPr>
                  <a:t>If </a:t>
                </a:r>
                <a:r>
                  <a:rPr lang="en-US" altLang="zh-CN" sz="1200" dirty="0">
                    <a:latin typeface="Consolas" panose="020B0609020204030204" pitchFamily="49" charset="0"/>
                    <a:cs typeface="Verdana"/>
                  </a:rPr>
                  <a:t>–o </a:t>
                </a:r>
                <a:r>
                  <a:rPr lang="en-US" altLang="zh-CN" sz="1200" dirty="0">
                    <a:latin typeface="Verdana"/>
                    <a:cs typeface="Verdana"/>
                  </a:rPr>
                  <a:t>is not given, output executable file is </a:t>
                </a:r>
                <a:r>
                  <a:rPr lang="en-US" altLang="zh-CN" sz="1200" dirty="0" err="1">
                    <a:latin typeface="Verdana"/>
                    <a:cs typeface="Verdana"/>
                  </a:rPr>
                  <a:t>a.out</a:t>
                </a:r>
                <a:endParaRPr lang="zh-CN" altLang="en-US" sz="1200" dirty="0">
                  <a:latin typeface="Verdana"/>
                  <a:cs typeface="Verdana"/>
                </a:endParaRPr>
              </a:p>
            </p:txBody>
          </p:sp>
          <p:cxnSp>
            <p:nvCxnSpPr>
              <p:cNvPr id="20" name="曲线连接符 16">
                <a:extLst>
                  <a:ext uri="{FF2B5EF4-FFF2-40B4-BE49-F238E27FC236}">
                    <a16:creationId xmlns:a16="http://schemas.microsoft.com/office/drawing/2014/main" id="{84E7A5E5-2DCC-40EC-B380-3BC6BD00F542}"/>
                  </a:ext>
                </a:extLst>
              </p:cNvPr>
              <p:cNvCxnSpPr>
                <a:cxnSpLocks noChangeShapeType="1"/>
                <a:stCxn id="19" idx="1"/>
              </p:cNvCxnSpPr>
              <p:nvPr/>
            </p:nvCxnSpPr>
            <p:spPr bwMode="auto">
              <a:xfrm rot="10800000">
                <a:off x="1676413" y="3733814"/>
                <a:ext cx="1794489" cy="351334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FA7B39-1510-4BDA-822F-AF06596CCF20}"/>
              </a:ext>
            </a:extLst>
          </p:cNvPr>
          <p:cNvSpPr txBox="1"/>
          <p:nvPr/>
        </p:nvSpPr>
        <p:spPr>
          <a:xfrm>
            <a:off x="3971700" y="4442680"/>
            <a:ext cx="651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hello.c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67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4" y="111132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naïve organization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38CE-2D07-45F9-A203-A9B0AE201441}"/>
              </a:ext>
            </a:extLst>
          </p:cNvPr>
          <p:cNvSpPr txBox="1"/>
          <p:nvPr/>
        </p:nvSpPr>
        <p:spPr>
          <a:xfrm>
            <a:off x="1864411" y="3191319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19"/>
            <a:ext cx="2552222" cy="2846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14014" y="4830104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3E5EF97F-74A2-4316-86A1-9A3EA1D41940}"/>
              </a:ext>
            </a:extLst>
          </p:cNvPr>
          <p:cNvSpPr/>
          <p:nvPr/>
        </p:nvSpPr>
        <p:spPr>
          <a:xfrm>
            <a:off x="6320942" y="4087989"/>
            <a:ext cx="2499402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1B6514B-323F-4B17-88E9-70D9A0702367}"/>
              </a:ext>
            </a:extLst>
          </p:cNvPr>
          <p:cNvSpPr/>
          <p:nvPr/>
        </p:nvSpPr>
        <p:spPr>
          <a:xfrm>
            <a:off x="6294718" y="5107104"/>
            <a:ext cx="707245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E667-BE06-4315-927B-CC51F104B52C}"/>
              </a:ext>
            </a:extLst>
          </p:cNvPr>
          <p:cNvSpPr txBox="1"/>
          <p:nvPr/>
        </p:nvSpPr>
        <p:spPr>
          <a:xfrm>
            <a:off x="5317536" y="4111072"/>
            <a:ext cx="8499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Compile: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EA35D-1C45-4F85-9B85-FEA8F8665313}"/>
              </a:ext>
            </a:extLst>
          </p:cNvPr>
          <p:cNvSpPr txBox="1"/>
          <p:nvPr/>
        </p:nvSpPr>
        <p:spPr>
          <a:xfrm>
            <a:off x="5317536" y="5107103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Run: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D9A29EA-8B1D-4F05-80AE-844DD75D36E8}"/>
              </a:ext>
            </a:extLst>
          </p:cNvPr>
          <p:cNvSpPr/>
          <p:nvPr/>
        </p:nvSpPr>
        <p:spPr>
          <a:xfrm>
            <a:off x="6320943" y="4489382"/>
            <a:ext cx="187262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main.c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07C83CE4-033B-4B92-A562-BAB43F48D841}"/>
              </a:ext>
            </a:extLst>
          </p:cNvPr>
          <p:cNvSpPr/>
          <p:nvPr/>
        </p:nvSpPr>
        <p:spPr>
          <a:xfrm>
            <a:off x="6294718" y="5439828"/>
            <a:ext cx="841897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a.out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DF3A0F-3458-4ED5-BFA0-F689DFE981A9}"/>
              </a:ext>
            </a:extLst>
          </p:cNvPr>
          <p:cNvGrpSpPr/>
          <p:nvPr/>
        </p:nvGrpSpPr>
        <p:grpSpPr>
          <a:xfrm>
            <a:off x="7061328" y="4355073"/>
            <a:ext cx="2172760" cy="1353919"/>
            <a:chOff x="9415104" y="4663763"/>
            <a:chExt cx="2897014" cy="180522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7945D2-1A84-4E3E-B8D5-4F8F6AA4D278}"/>
                </a:ext>
              </a:extLst>
            </p:cNvPr>
            <p:cNvCxnSpPr/>
            <p:nvPr/>
          </p:nvCxnSpPr>
          <p:spPr>
            <a:xfrm flipH="1" flipV="1">
              <a:off x="9415104" y="5192322"/>
              <a:ext cx="528422" cy="658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7544B9-566F-4308-8DF5-9B3804276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2863" y="4663763"/>
              <a:ext cx="568777" cy="109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D84A56-BD68-4E01-A754-6B745B053A64}"/>
                </a:ext>
              </a:extLst>
            </p:cNvPr>
            <p:cNvSpPr txBox="1"/>
            <p:nvPr/>
          </p:nvSpPr>
          <p:spPr>
            <a:xfrm>
              <a:off x="9909067" y="5791880"/>
              <a:ext cx="24030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Sum.c</a:t>
              </a:r>
              <a:r>
                <a:rPr lang="en-US" sz="1350" dirty="0"/>
                <a:t> compiled twice. </a:t>
              </a:r>
            </a:p>
            <a:p>
              <a:r>
                <a:rPr lang="en-US" sz="1350" dirty="0"/>
                <a:t>Wasteful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0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48" y="983699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*.h vs *.c files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20"/>
            <a:ext cx="2552222" cy="301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00439" y="5176451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5EA132-0CE6-4D2C-AE25-AF735F57DBAA}"/>
              </a:ext>
            </a:extLst>
          </p:cNvPr>
          <p:cNvGrpSpPr/>
          <p:nvPr/>
        </p:nvGrpSpPr>
        <p:grpSpPr>
          <a:xfrm>
            <a:off x="99850" y="3766031"/>
            <a:ext cx="2382105" cy="671562"/>
            <a:chOff x="133134" y="3878371"/>
            <a:chExt cx="3176139" cy="8954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A38CE-2D07-45F9-A203-A9B0AE201441}"/>
                </a:ext>
              </a:extLst>
            </p:cNvPr>
            <p:cNvSpPr txBox="1"/>
            <p:nvPr/>
          </p:nvSpPr>
          <p:spPr>
            <a:xfrm>
              <a:off x="2488108" y="4373677"/>
              <a:ext cx="82116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sum.h</a:t>
              </a:r>
              <a:endParaRPr lang="en-US" sz="1350" dirty="0"/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F4DD433-1D69-4FE4-A9A2-BCDD403D8FC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3134" y="3878371"/>
              <a:ext cx="3019282" cy="514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68580" tIns="34290" rIns="68580" bIns="3429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zh-CN" sz="1425" dirty="0">
                  <a:latin typeface="Consolas"/>
                  <a:ea typeface="宋体" pitchFamily="2" charset="-122"/>
                  <a:cs typeface="Consolas"/>
                </a:rPr>
                <a:t>int sum(int x, int y);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B71A44-AA34-465A-BCC7-91D9DA98B93E}"/>
              </a:ext>
            </a:extLst>
          </p:cNvPr>
          <p:cNvSpPr txBox="1"/>
          <p:nvPr/>
        </p:nvSpPr>
        <p:spPr>
          <a:xfrm>
            <a:off x="1862494" y="3219475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AC9056-B21D-44D1-9AA8-37943181B932}"/>
              </a:ext>
            </a:extLst>
          </p:cNvPr>
          <p:cNvGrpSpPr/>
          <p:nvPr/>
        </p:nvGrpSpPr>
        <p:grpSpPr>
          <a:xfrm>
            <a:off x="2468435" y="1783504"/>
            <a:ext cx="4815652" cy="1076340"/>
            <a:chOff x="5846323" y="4288717"/>
            <a:chExt cx="6420869" cy="14351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8F4CB3-621B-4A9A-BFC7-45A87A62FEFC}"/>
                </a:ext>
              </a:extLst>
            </p:cNvPr>
            <p:cNvSpPr/>
            <p:nvPr/>
          </p:nvSpPr>
          <p:spPr>
            <a:xfrm>
              <a:off x="5846323" y="5265852"/>
              <a:ext cx="2244643" cy="4579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A27F34-A8AE-4DC3-B9CC-49630CE39512}"/>
                </a:ext>
              </a:extLst>
            </p:cNvPr>
            <p:cNvCxnSpPr/>
            <p:nvPr/>
          </p:nvCxnSpPr>
          <p:spPr>
            <a:xfrm flipH="1">
              <a:off x="7903367" y="4568140"/>
              <a:ext cx="729069" cy="73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76FC53-8815-4F7B-95C9-BC215C31E616}"/>
                </a:ext>
              </a:extLst>
            </p:cNvPr>
            <p:cNvSpPr txBox="1"/>
            <p:nvPr/>
          </p:nvSpPr>
          <p:spPr>
            <a:xfrm>
              <a:off x="8632436" y="4288717"/>
              <a:ext cx="363475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/>
                  </a:solidFill>
                </a:rPr>
                <a:t>Equivalent to “importing” a package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2B7043-33FB-4A4D-BEFB-CC4A77394251}"/>
              </a:ext>
            </a:extLst>
          </p:cNvPr>
          <p:cNvSpPr txBox="1"/>
          <p:nvPr/>
        </p:nvSpPr>
        <p:spPr>
          <a:xfrm>
            <a:off x="2468435" y="2536672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4160D-2156-4B18-9A05-57D510894677}"/>
              </a:ext>
            </a:extLst>
          </p:cNvPr>
          <p:cNvSpPr txBox="1"/>
          <p:nvPr/>
        </p:nvSpPr>
        <p:spPr>
          <a:xfrm>
            <a:off x="5152392" y="2321674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60" y="875642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Common Compilation Steps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1220402" y="1744766"/>
            <a:ext cx="810559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main.c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EBCC1-365F-4E64-A3A0-75D9867EDFB6}"/>
              </a:ext>
            </a:extLst>
          </p:cNvPr>
          <p:cNvSpPr txBox="1"/>
          <p:nvPr/>
        </p:nvSpPr>
        <p:spPr>
          <a:xfrm>
            <a:off x="967411" y="4262001"/>
            <a:ext cx="58291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 project uses the </a:t>
            </a:r>
            <a:r>
              <a:rPr 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make</a:t>
            </a:r>
            <a:r>
              <a:rPr lang="en-US" sz="1500" dirty="0"/>
              <a:t> tool to automate compiling with dependencies. 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55" name="Vertical Scroll 5">
            <a:extLst>
              <a:ext uri="{FF2B5EF4-FFF2-40B4-BE49-F238E27FC236}">
                <a16:creationId xmlns:a16="http://schemas.microsoft.com/office/drawing/2014/main" id="{8DEC10D6-49F3-477C-A15D-F833B7C1F9F3}"/>
              </a:ext>
            </a:extLst>
          </p:cNvPr>
          <p:cNvSpPr/>
          <p:nvPr/>
        </p:nvSpPr>
        <p:spPr>
          <a:xfrm>
            <a:off x="1190047" y="2579394"/>
            <a:ext cx="810559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sum.c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7" name="Vertical Scroll 5">
            <a:extLst>
              <a:ext uri="{FF2B5EF4-FFF2-40B4-BE49-F238E27FC236}">
                <a16:creationId xmlns:a16="http://schemas.microsoft.com/office/drawing/2014/main" id="{A92C4AF3-1EC7-4681-8790-35D341046EA7}"/>
              </a:ext>
            </a:extLst>
          </p:cNvPr>
          <p:cNvSpPr/>
          <p:nvPr/>
        </p:nvSpPr>
        <p:spPr>
          <a:xfrm>
            <a:off x="1171275" y="3440133"/>
            <a:ext cx="810559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test.c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2E663E-C5C1-4A97-A7B2-4BAB3F9EE177}"/>
              </a:ext>
            </a:extLst>
          </p:cNvPr>
          <p:cNvGrpSpPr/>
          <p:nvPr/>
        </p:nvGrpSpPr>
        <p:grpSpPr>
          <a:xfrm>
            <a:off x="1954665" y="1684309"/>
            <a:ext cx="2161136" cy="745287"/>
            <a:chOff x="2606220" y="1102745"/>
            <a:chExt cx="2881514" cy="993716"/>
          </a:xfrm>
        </p:grpSpPr>
        <p:sp>
          <p:nvSpPr>
            <p:cNvPr id="24" name="Vertical Scroll 5"/>
            <p:cNvSpPr/>
            <p:nvPr/>
          </p:nvSpPr>
          <p:spPr>
            <a:xfrm>
              <a:off x="4082209" y="1102745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main.o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44" name="矩形 22">
              <a:extLst>
                <a:ext uri="{FF2B5EF4-FFF2-40B4-BE49-F238E27FC236}">
                  <a16:creationId xmlns:a16="http://schemas.microsoft.com/office/drawing/2014/main" id="{604A6CA1-CDCB-4331-9FD7-1F0A3F0DA1EB}"/>
                </a:ext>
              </a:extLst>
            </p:cNvPr>
            <p:cNvSpPr/>
            <p:nvPr/>
          </p:nvSpPr>
          <p:spPr>
            <a:xfrm>
              <a:off x="2606220" y="1358489"/>
              <a:ext cx="148587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0EE8A9-8013-46E9-A5DE-ED41381DD7ED}"/>
                </a:ext>
              </a:extLst>
            </p:cNvPr>
            <p:cNvCxnSpPr/>
            <p:nvPr/>
          </p:nvCxnSpPr>
          <p:spPr>
            <a:xfrm>
              <a:off x="2619673" y="1694925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5D8309-CB5D-4F84-8A36-40D90F266471}"/>
              </a:ext>
            </a:extLst>
          </p:cNvPr>
          <p:cNvGrpSpPr/>
          <p:nvPr/>
        </p:nvGrpSpPr>
        <p:grpSpPr>
          <a:xfrm>
            <a:off x="1926755" y="2560947"/>
            <a:ext cx="2145690" cy="745287"/>
            <a:chOff x="2569006" y="2271596"/>
            <a:chExt cx="2860920" cy="993716"/>
          </a:xfrm>
        </p:grpSpPr>
        <p:sp>
          <p:nvSpPr>
            <p:cNvPr id="38" name="矩形 22">
              <a:extLst>
                <a:ext uri="{FF2B5EF4-FFF2-40B4-BE49-F238E27FC236}">
                  <a16:creationId xmlns:a16="http://schemas.microsoft.com/office/drawing/2014/main" id="{E0D6DECD-419C-4A4D-8712-87BF0ADC3938}"/>
                </a:ext>
              </a:extLst>
            </p:cNvPr>
            <p:cNvSpPr/>
            <p:nvPr/>
          </p:nvSpPr>
          <p:spPr>
            <a:xfrm>
              <a:off x="2619673" y="2416765"/>
              <a:ext cx="1354859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231F24-F921-44F4-988B-24238522060A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06" y="2789798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Vertical Scroll 5">
              <a:extLst>
                <a:ext uri="{FF2B5EF4-FFF2-40B4-BE49-F238E27FC236}">
                  <a16:creationId xmlns:a16="http://schemas.microsoft.com/office/drawing/2014/main" id="{D29C4ED8-08FF-40E5-BCD4-F5F9F0395933}"/>
                </a:ext>
              </a:extLst>
            </p:cNvPr>
            <p:cNvSpPr/>
            <p:nvPr/>
          </p:nvSpPr>
          <p:spPr>
            <a:xfrm>
              <a:off x="4024401" y="2271596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sum.o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2EA49-8A20-4EDB-906E-002943D39096}"/>
              </a:ext>
            </a:extLst>
          </p:cNvPr>
          <p:cNvGrpSpPr/>
          <p:nvPr/>
        </p:nvGrpSpPr>
        <p:grpSpPr>
          <a:xfrm>
            <a:off x="1899758" y="3484209"/>
            <a:ext cx="2113793" cy="745287"/>
            <a:chOff x="2533010" y="3502612"/>
            <a:chExt cx="2818391" cy="993716"/>
          </a:xfrm>
        </p:grpSpPr>
        <p:sp>
          <p:nvSpPr>
            <p:cNvPr id="40" name="矩形 22">
              <a:extLst>
                <a:ext uri="{FF2B5EF4-FFF2-40B4-BE49-F238E27FC236}">
                  <a16:creationId xmlns:a16="http://schemas.microsoft.com/office/drawing/2014/main" id="{69FFF081-5BD7-48D5-89C2-E34E178067C6}"/>
                </a:ext>
              </a:extLst>
            </p:cNvPr>
            <p:cNvSpPr/>
            <p:nvPr/>
          </p:nvSpPr>
          <p:spPr>
            <a:xfrm>
              <a:off x="2533010" y="3607039"/>
              <a:ext cx="138328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E95C15-D19B-44E2-88F4-773F27142E16}"/>
                </a:ext>
              </a:extLst>
            </p:cNvPr>
            <p:cNvCxnSpPr/>
            <p:nvPr/>
          </p:nvCxnSpPr>
          <p:spPr>
            <a:xfrm>
              <a:off x="2533012" y="3906723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Vertical Scroll 5">
              <a:extLst>
                <a:ext uri="{FF2B5EF4-FFF2-40B4-BE49-F238E27FC236}">
                  <a16:creationId xmlns:a16="http://schemas.microsoft.com/office/drawing/2014/main" id="{87A465A6-460D-4DBE-86DF-66274AA08933}"/>
                </a:ext>
              </a:extLst>
            </p:cNvPr>
            <p:cNvSpPr/>
            <p:nvPr/>
          </p:nvSpPr>
          <p:spPr>
            <a:xfrm>
              <a:off x="3945876" y="3502612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test.o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CA35A-B7F3-4A41-A0BD-9E13CBCCDD39}"/>
              </a:ext>
            </a:extLst>
          </p:cNvPr>
          <p:cNvGrpSpPr/>
          <p:nvPr/>
        </p:nvGrpSpPr>
        <p:grpSpPr>
          <a:xfrm>
            <a:off x="3970268" y="1911418"/>
            <a:ext cx="3057287" cy="994818"/>
            <a:chOff x="5293690" y="1405557"/>
            <a:chExt cx="4076383" cy="1326424"/>
          </a:xfrm>
        </p:grpSpPr>
        <p:sp>
          <p:nvSpPr>
            <p:cNvPr id="19" name="Vertical Scroll 5"/>
            <p:cNvSpPr/>
            <p:nvPr/>
          </p:nvSpPr>
          <p:spPr>
            <a:xfrm>
              <a:off x="7808308" y="1429860"/>
              <a:ext cx="156176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a.out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12035" y="1838568"/>
              <a:ext cx="185136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4226E90-ED45-49BD-82B5-ADE58E18A32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926" y="1405557"/>
              <a:ext cx="492997" cy="465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3D02EE6-4BDA-4D83-90F9-836FC583F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690" y="2176188"/>
              <a:ext cx="624292" cy="555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6DA0407-A7A4-4D76-84FA-89BAA26D2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218" y="1983858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041CE-BE47-43BF-893C-4CC2E75BB12C}"/>
              </a:ext>
            </a:extLst>
          </p:cNvPr>
          <p:cNvGrpSpPr/>
          <p:nvPr/>
        </p:nvGrpSpPr>
        <p:grpSpPr>
          <a:xfrm>
            <a:off x="3932933" y="2920188"/>
            <a:ext cx="3153207" cy="1135922"/>
            <a:chOff x="5243911" y="2750584"/>
            <a:chExt cx="4204276" cy="1514562"/>
          </a:xfrm>
        </p:grpSpPr>
        <p:sp>
          <p:nvSpPr>
            <p:cNvPr id="50" name="矩形 22">
              <a:extLst>
                <a:ext uri="{FF2B5EF4-FFF2-40B4-BE49-F238E27FC236}">
                  <a16:creationId xmlns:a16="http://schemas.microsoft.com/office/drawing/2014/main" id="{12CD9531-82CB-4B83-B5CD-B530BDE7B0A1}"/>
                </a:ext>
              </a:extLst>
            </p:cNvPr>
            <p:cNvSpPr/>
            <p:nvPr/>
          </p:nvSpPr>
          <p:spPr>
            <a:xfrm>
              <a:off x="5429926" y="3562865"/>
              <a:ext cx="244126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–o test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4" name="Vertical Scroll 5">
              <a:extLst>
                <a:ext uri="{FF2B5EF4-FFF2-40B4-BE49-F238E27FC236}">
                  <a16:creationId xmlns:a16="http://schemas.microsoft.com/office/drawing/2014/main" id="{A669C14E-2A59-400F-91DF-16257942AF97}"/>
                </a:ext>
              </a:extLst>
            </p:cNvPr>
            <p:cNvSpPr/>
            <p:nvPr/>
          </p:nvSpPr>
          <p:spPr>
            <a:xfrm>
              <a:off x="7886422" y="3164032"/>
              <a:ext cx="156176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>
                  <a:solidFill>
                    <a:srgbClr val="000000"/>
                  </a:solidFill>
                  <a:latin typeface="Verdana"/>
                  <a:cs typeface="Verdana"/>
                </a:rPr>
                <a:t>test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435B54B-13CE-497E-8CCF-FF4D79F835D8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90" y="2750584"/>
              <a:ext cx="624292" cy="77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396A770-368A-4004-A8AF-099A4DC51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911" y="3894561"/>
              <a:ext cx="674071" cy="37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069116F-F707-441D-8FDB-472FA299B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923" y="3717244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5C7523F4-C397-4F2E-99A4-A38B6720AF47}"/>
              </a:ext>
            </a:extLst>
          </p:cNvPr>
          <p:cNvSpPr txBox="1">
            <a:spLocks noChangeArrowheads="1"/>
          </p:cNvSpPr>
          <p:nvPr/>
        </p:nvSpPr>
        <p:spPr>
          <a:xfrm>
            <a:off x="2486782" y="4618635"/>
            <a:ext cx="2677813" cy="1246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68580" tIns="34290" rIns="68580" bIns="3429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all: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test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test: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test.o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main.c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%.o: %.c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–c $^ 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E5E336-EB26-4206-86EE-A2317696FFE7}"/>
              </a:ext>
            </a:extLst>
          </p:cNvPr>
          <p:cNvSpPr/>
          <p:nvPr/>
        </p:nvSpPr>
        <p:spPr>
          <a:xfrm>
            <a:off x="4807492" y="1570628"/>
            <a:ext cx="1019468" cy="505077"/>
          </a:xfrm>
          <a:prstGeom prst="wedgeRoundRectCallout">
            <a:avLst>
              <a:gd name="adj1" fmla="val -44321"/>
              <a:gd name="adj2" fmla="val 852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called linking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B498C-51FD-4FE2-A314-F55E1D2B297E}"/>
              </a:ext>
            </a:extLst>
          </p:cNvPr>
          <p:cNvSpPr txBox="1"/>
          <p:nvPr/>
        </p:nvSpPr>
        <p:spPr>
          <a:xfrm>
            <a:off x="4393945" y="5735984"/>
            <a:ext cx="793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Makefile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802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84" grpId="0" animBg="1"/>
      <p:bldP spid="3" grpId="0" animBg="1"/>
      <p:bldP spid="12" grpId="0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69071</TotalTime>
  <Words>2452</Words>
  <Application>Microsoft Office PowerPoint</Application>
  <PresentationFormat>On-screen Show (4:3)</PresentationFormat>
  <Paragraphs>561</Paragraphs>
  <Slides>44</Slides>
  <Notes>13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Chalkduster</vt:lpstr>
      <vt:lpstr>Arial</vt:lpstr>
      <vt:lpstr>Calibri</vt:lpstr>
      <vt:lpstr>Consolas</vt:lpstr>
      <vt:lpstr>Tahoma</vt:lpstr>
      <vt:lpstr>Verdana</vt:lpstr>
      <vt:lpstr>CloudVisor-Austin</vt:lpstr>
      <vt:lpstr>C - Basics, Bitwise Operator</vt:lpstr>
      <vt:lpstr>Lesson plan</vt:lpstr>
      <vt:lpstr>C is an old programming language</vt:lpstr>
      <vt:lpstr>C is an old programming language</vt:lpstr>
      <vt:lpstr>Why learn C for CSO?</vt:lpstr>
      <vt:lpstr>The simplest C program: “Hello World”</vt:lpstr>
      <vt:lpstr>C program with multiple files: naïve organization </vt:lpstr>
      <vt:lpstr>C program with multiple files: *.h vs *.c files</vt:lpstr>
      <vt:lpstr>Common Compilation Steps</vt:lpstr>
      <vt:lpstr>Basic C</vt:lpstr>
      <vt:lpstr>Primitive Types (64-bit machine)</vt:lpstr>
      <vt:lpstr>Implicit conversion</vt:lpstr>
      <vt:lpstr>Explicit conversion (casting)</vt:lpstr>
      <vt:lpstr>Operators</vt:lpstr>
      <vt:lpstr>Bitwise AND: &amp;</vt:lpstr>
      <vt:lpstr>Example use of &amp;</vt:lpstr>
      <vt:lpstr>Bitwise OR: |</vt:lpstr>
      <vt:lpstr>Example use of |</vt:lpstr>
      <vt:lpstr>Bitwise operator ~</vt:lpstr>
      <vt:lpstr>Bitwise XOR: ^</vt:lpstr>
      <vt:lpstr>Bitwise left-shift: &lt;&lt;</vt:lpstr>
      <vt:lpstr>Bitwise right-shift: &gt;&gt;</vt:lpstr>
      <vt:lpstr>Bitwise right-shift: &gt;&gt;</vt:lpstr>
      <vt:lpstr>Which shift is used in C ?</vt:lpstr>
      <vt:lpstr>Which shift is used?</vt:lpstr>
      <vt:lpstr>Example use of shift</vt:lpstr>
      <vt:lpstr>Example use of shift</vt:lpstr>
      <vt:lpstr>Example use of shift</vt:lpstr>
      <vt:lpstr>Example use of shift</vt:lpstr>
      <vt:lpstr>C’s Control flow</vt:lpstr>
      <vt:lpstr>goto statements allow jump anywhere</vt:lpstr>
      <vt:lpstr>Avoid goto’s whenever possible</vt:lpstr>
      <vt:lpstr>Avoid goto’s whenever possible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6196</cp:revision>
  <cp:lastPrinted>2018-02-01T06:12:51Z</cp:lastPrinted>
  <dcterms:created xsi:type="dcterms:W3CDTF">2012-08-17T04:52:30Z</dcterms:created>
  <dcterms:modified xsi:type="dcterms:W3CDTF">2020-09-23T04:06:00Z</dcterms:modified>
</cp:coreProperties>
</file>