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721"/>
  </p:normalViewPr>
  <p:slideViewPr>
    <p:cSldViewPr snapToGrid="0" snapToObjects="1">
      <p:cViewPr varScale="1">
        <p:scale>
          <a:sx n="91" d="100"/>
          <a:sy n="9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9763-998A-CB43-B43E-2E4F1B2B5C3C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589F-1A07-3245-AFE6-98542D6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8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4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2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4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4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8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78F0-68C7-0E49-95CC-08A66D22A746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AE86-EC09-924E-BEAB-F1F328726C5F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029C-1012-EE4D-8EA4-FAAF64134317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C46-1997-4944-9F67-935CE6AE2CCA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24D213B-B761-AF46-B3B0-44CACCA64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6E9-F33D-5542-9BEE-D5C240C8191D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24D213B-B761-AF46-B3B0-44CACCA64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037-1E00-7C4B-BF29-EA7B170D98D6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D2A9-34D7-7241-8ECC-9407FD973940}" type="datetime1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CA1-CDA8-B44A-AA00-F15218F50BFF}" type="datetime1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299-2BFC-DB49-A3FA-6E496B0CCC38}" type="datetime1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A07A-E830-A240-928B-2479070140C1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388A-A979-CE43-BCB3-BA4FE0E1B5BD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10B-3E27-5F48-A8F9-0546E1F50D0C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10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R10: </a:t>
            </a:r>
            <a:r>
              <a:rPr lang="en-US" altLang="zh-CN" dirty="0"/>
              <a:t>Assessment 08 &amp; Buffer 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Compiler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DA28A-1396-4FB6-A91A-D142BA3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Q1.6 </a:t>
            </a:r>
            <a:r>
              <a:rPr lang="en-US" dirty="0" err="1"/>
              <a:t>set_five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FE3F42-C4E1-44A5-BF14-5DC03E08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What's the missing first instruction of </a:t>
            </a:r>
            <a:r>
              <a:rPr lang="en-US" dirty="0" err="1"/>
              <a:t>set_five</a:t>
            </a:r>
            <a:r>
              <a:rPr lang="en-US" dirty="0"/>
              <a:t> (aka the instruction corresponding to ???)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 %</a:t>
            </a:r>
            <a:r>
              <a:rPr lang="en-US" dirty="0" err="1"/>
              <a:t>edi</a:t>
            </a:r>
            <a:r>
              <a:rPr lang="en-US" dirty="0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 %</a:t>
            </a:r>
            <a:r>
              <a:rPr lang="en-US" dirty="0" err="1"/>
              <a:t>rdi</a:t>
            </a:r>
            <a:r>
              <a:rPr lang="en-US" dirty="0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 %</a:t>
            </a:r>
            <a:r>
              <a:rPr lang="en-US" dirty="0" err="1"/>
              <a:t>esi</a:t>
            </a:r>
            <a:r>
              <a:rPr lang="en-US" dirty="0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 %</a:t>
            </a:r>
            <a:r>
              <a:rPr lang="en-US" dirty="0" err="1"/>
              <a:t>rsi</a:t>
            </a:r>
            <a:r>
              <a:rPr lang="en-US" dirty="0"/>
              <a:t>`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D648659F-16C2-41F8-96C1-B2A4B339602A}"/>
              </a:ext>
            </a:extLst>
          </p:cNvPr>
          <p:cNvSpPr/>
          <p:nvPr/>
        </p:nvSpPr>
        <p:spPr>
          <a:xfrm>
            <a:off x="265562" y="2545638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3174296"/>
            <a:ext cx="433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*p=5;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-&gt; the first argument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store in %</a:t>
            </a:r>
            <a:r>
              <a:rPr lang="en-US" dirty="0" err="1" smtClean="0"/>
              <a:t>rdi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mov</a:t>
            </a:r>
            <a:r>
              <a:rPr lang="en-US" dirty="0" smtClean="0"/>
              <a:t> $0x5, (%</a:t>
            </a:r>
            <a:r>
              <a:rPr lang="en-US" dirty="0" err="1" smtClean="0"/>
              <a:t>rdi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is </a:t>
            </a:r>
            <a:r>
              <a:rPr lang="en-US" dirty="0" err="1" smtClean="0"/>
              <a:t>int</a:t>
            </a:r>
            <a:r>
              <a:rPr lang="en-US" dirty="0" smtClean="0"/>
              <a:t> * 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movl</a:t>
            </a:r>
            <a:r>
              <a:rPr lang="en-US" dirty="0" smtClean="0"/>
              <a:t> $0x5, (%</a:t>
            </a:r>
            <a:r>
              <a:rPr lang="en-US" dirty="0" err="1" smtClean="0"/>
              <a:t>rdi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8" y="2769928"/>
            <a:ext cx="3623800" cy="3541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10EB8-89EC-42AB-BC0E-28220A9B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Q2 </a:t>
            </a:r>
            <a:r>
              <a:rPr lang="en-US" dirty="0" smtClean="0"/>
              <a:t>array 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b="1" dirty="0" smtClean="0"/>
              <a:t>Q2.1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4D1867-CA82-481E-B6A0-358BFB97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value of *c[1] after executing line 11?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499E64A-90FC-4D2C-ACD8-CA14E9A76BAE}"/>
              </a:ext>
            </a:extLst>
          </p:cNvPr>
          <p:cNvSpPr/>
          <p:nvPr/>
        </p:nvSpPr>
        <p:spPr>
          <a:xfrm>
            <a:off x="368074" y="3898787"/>
            <a:ext cx="2112698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85E1F3-033A-494F-8D06-0C53D580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0" y="125642"/>
            <a:ext cx="3932474" cy="313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7100" y="2819400"/>
            <a:ext cx="467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c’s type is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 == *(</a:t>
            </a:r>
            <a:r>
              <a:rPr lang="en-US" dirty="0" err="1" smtClean="0"/>
              <a:t>c+i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c+i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** (pointer arithmetic)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c[</a:t>
            </a:r>
            <a:r>
              <a:rPr lang="en-US" dirty="0"/>
              <a:t>1</a:t>
            </a:r>
            <a:r>
              <a:rPr lang="en-US" dirty="0" smtClean="0"/>
              <a:t>]==*(c+1) -&gt;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c[1] == b == &amp;b[0]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c[</a:t>
            </a:r>
            <a:r>
              <a:rPr lang="en-US" dirty="0"/>
              <a:t>1</a:t>
            </a:r>
            <a:r>
              <a:rPr lang="en-US" dirty="0" smtClean="0"/>
              <a:t>]++;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pointer arithmetic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c[1] = </a:t>
            </a:r>
            <a:r>
              <a:rPr lang="en-US" dirty="0" smtClean="0"/>
              <a:t>c[1]+1 == &amp;b[1]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*c[1]==b[1]==4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6179E-352C-4A18-A61A-E158DBB4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Q2.2 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F9E356-1A05-4B8E-AD64-B2415544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Line 3 is realized using one instruction, what's that instruction?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$0x8,(%rdi,%rsi,8)`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$0x4,(%rdi,%rsi,8)`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$0x8,(%rdi,%rsi,4)`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$0x4,(%rdi,%rsi,4)`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$0x8,(%rdi,%rsi,8)`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</a:t>
            </a:r>
            <a:r>
              <a:rPr lang="en-US" dirty="0" smtClean="0"/>
              <a:t>0x4, (%</a:t>
            </a:r>
            <a:r>
              <a:rPr lang="en-US" dirty="0"/>
              <a:t>rdi,%</a:t>
            </a:r>
            <a:r>
              <a:rPr lang="en-US" dirty="0" smtClean="0"/>
              <a:t>rsi,8)`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$0x8,(%rdi,%rsi,4)`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$0x4,(%rdi,%rsi,4)`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AEDE454-C368-4E8F-A13D-57775EBFCA2E}"/>
              </a:ext>
            </a:extLst>
          </p:cNvPr>
          <p:cNvSpPr/>
          <p:nvPr/>
        </p:nvSpPr>
        <p:spPr>
          <a:xfrm>
            <a:off x="542001" y="4584700"/>
            <a:ext cx="5020599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0083" y="2506717"/>
            <a:ext cx="48557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]++;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, %</a:t>
            </a:r>
            <a:r>
              <a:rPr lang="en-US" dirty="0" err="1" smtClean="0"/>
              <a:t>rsi</a:t>
            </a:r>
            <a:r>
              <a:rPr lang="en-US" dirty="0" smtClean="0"/>
              <a:t>, size)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**,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-&gt;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 -&gt; 8-byte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8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]+1;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add: 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+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dest</a:t>
            </a:r>
            <a:r>
              <a:rPr lang="en-US" dirty="0" smtClean="0"/>
              <a:t> ==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-&gt;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</a:t>
            </a:r>
            <a:r>
              <a:rPr lang="en-US" dirty="0" smtClean="0"/>
              <a:t> -&gt; 8-byte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add</a:t>
            </a:r>
            <a:r>
              <a:rPr lang="en-US" dirty="0" err="1" smtClean="0">
                <a:solidFill>
                  <a:schemeClr val="accent1"/>
                </a:solidFill>
              </a:rPr>
              <a:t>q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src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]+1 is a pointer arithmetic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“+1” -&gt; 1*size(element)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*, </a:t>
            </a:r>
            <a:r>
              <a:rPr lang="en-US" dirty="0" err="1" smtClean="0">
                <a:sym typeface="Wingdings"/>
              </a:rPr>
              <a:t>arr</a:t>
            </a:r>
            <a:r>
              <a:rPr lang="en-US" dirty="0" smtClean="0">
                <a:sym typeface="Wingdings"/>
              </a:rPr>
              <a:t>[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][j] -&gt; </a:t>
            </a:r>
            <a:r>
              <a:rPr lang="en-US" dirty="0" err="1" smtClean="0">
                <a:solidFill>
                  <a:schemeClr val="accent1"/>
                </a:solidFill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-&gt; 4-byte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1*4 == </a:t>
            </a:r>
            <a:r>
              <a:rPr lang="en-US" dirty="0" smtClean="0">
                <a:solidFill>
                  <a:schemeClr val="accent1"/>
                </a:solidFill>
                <a:sym typeface="Wingdings"/>
              </a:rPr>
              <a:t>0x4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addq</a:t>
            </a:r>
            <a:r>
              <a:rPr lang="en-US" dirty="0"/>
              <a:t>  $0x4</a:t>
            </a:r>
            <a:r>
              <a:rPr lang="en-US" dirty="0" smtClean="0"/>
              <a:t>, (%</a:t>
            </a:r>
            <a:r>
              <a:rPr lang="en-US" dirty="0"/>
              <a:t>rdi,%rsi,8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31EB2-DA05-4C23-A92A-6091E275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Q3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/>
              <a:t>Q3.1</a:t>
            </a:r>
            <a:r>
              <a:rPr lang="en-US" b="1" dirty="0"/>
              <a:t> </a:t>
            </a:r>
            <a:r>
              <a:rPr lang="en-US" dirty="0"/>
              <a:t>location of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3C0BEE-99D6-416D-8073-853AD1AE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is the local variable t in test stored?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register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(data segment)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(stack)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(heap)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5236392-6910-42BB-844A-5AE748E2B48B}"/>
              </a:ext>
            </a:extLst>
          </p:cNvPr>
          <p:cNvSpPr/>
          <p:nvPr/>
        </p:nvSpPr>
        <p:spPr>
          <a:xfrm>
            <a:off x="368073" y="3403658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F7C19B-252C-4A18-BE7F-9BC77FD2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654" y="127893"/>
            <a:ext cx="4046542" cy="366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A7028-9614-48FD-9BD1-0CEFF7C5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Q3.2 </a:t>
            </a:r>
            <a:r>
              <a:rPr lang="en-US" dirty="0"/>
              <a:t>p-&gt;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95B898-B725-49CF-809F-666AC289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Line 9 is realized using one instruction, what is that instruction?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$0x0,0x4(%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$0x0,0x4(%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$0x0,0x8(%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$0x0,0x8(%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$0x0,0x4(%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$0x0,0x4(%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$0x0,0x8(%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$0x0,0x8(%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A19F3D-D8D0-4DB7-88B4-1D2EEA565B90}"/>
              </a:ext>
            </a:extLst>
          </p:cNvPr>
          <p:cNvSpPr/>
          <p:nvPr/>
        </p:nvSpPr>
        <p:spPr>
          <a:xfrm>
            <a:off x="618201" y="3686589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0099" y="2527300"/>
            <a:ext cx="5693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p-&gt;</a:t>
            </a:r>
            <a:r>
              <a:rPr lang="en-US" dirty="0" err="1" smtClean="0"/>
              <a:t>val</a:t>
            </a:r>
            <a:r>
              <a:rPr lang="en-US" dirty="0" smtClean="0"/>
              <a:t> = NULL;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is </a:t>
            </a:r>
            <a:r>
              <a:rPr lang="en-US" dirty="0" err="1" smtClean="0"/>
              <a:t>kv_pair</a:t>
            </a:r>
            <a:r>
              <a:rPr lang="en-US" dirty="0" smtClean="0"/>
              <a:t> * 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(p) is stored </a:t>
            </a:r>
            <a:r>
              <a:rPr lang="en-US" dirty="0" smtClean="0"/>
              <a:t>in memory (stack)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start address of p-&gt;</a:t>
            </a:r>
            <a:r>
              <a:rPr lang="en-US" dirty="0" err="1" smtClean="0"/>
              <a:t>val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0x8(%</a:t>
            </a:r>
            <a:r>
              <a:rPr lang="en-US" dirty="0" err="1" smtClean="0"/>
              <a:t>rdi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because first 8-byte stores “key”, next 8-byte stores “</a:t>
            </a:r>
            <a:r>
              <a:rPr lang="en-US" dirty="0" err="1" smtClean="0"/>
              <a:t>val</a:t>
            </a:r>
            <a:r>
              <a:rPr lang="en-US" dirty="0" smtClean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val</a:t>
            </a:r>
            <a:r>
              <a:rPr lang="en-US" dirty="0" smtClean="0"/>
              <a:t>” has type char *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8-byte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movq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movq</a:t>
            </a:r>
            <a:r>
              <a:rPr lang="en-US" dirty="0"/>
              <a:t> $0x0</a:t>
            </a:r>
            <a:r>
              <a:rPr lang="en-US" dirty="0" smtClean="0"/>
              <a:t>, 0x8</a:t>
            </a:r>
            <a:r>
              <a:rPr lang="en-US" dirty="0"/>
              <a:t>(%</a:t>
            </a:r>
            <a:r>
              <a:rPr lang="en-US" dirty="0" err="1"/>
              <a:t>rdi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xercises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rsp</a:t>
            </a:r>
            <a:r>
              <a:rPr lang="en-US" dirty="0"/>
              <a:t> is 0x7fffffffe448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pushq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 smtClean="0"/>
              <a:t>rbp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pushq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new value for %</a:t>
            </a:r>
            <a:r>
              <a:rPr lang="en-US" dirty="0" err="1"/>
              <a:t>rsp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1825625"/>
            <a:ext cx="3949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pushq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stores the operand 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 smtClean="0">
                <a:solidFill>
                  <a:srgbClr val="FCB2FF"/>
                </a:solidFill>
              </a:rPr>
              <a:t>rsp</a:t>
            </a:r>
            <a:endParaRPr lang="en-US" dirty="0" smtClean="0">
              <a:solidFill>
                <a:srgbClr val="FCB2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 </a:t>
            </a:r>
            <a:r>
              <a:rPr lang="en-US" dirty="0" smtClean="0"/>
              <a:t>-&gt; 0x7fffffffe448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 0x7fffffffe440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0x7fffffffe438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0x7fffffffe438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rsp</a:t>
            </a:r>
            <a:r>
              <a:rPr lang="en-US" dirty="0"/>
              <a:t> is 0x7fffffffe448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callq</a:t>
            </a:r>
            <a:r>
              <a:rPr lang="en-US" dirty="0" smtClean="0"/>
              <a:t> </a:t>
            </a:r>
            <a:r>
              <a:rPr lang="en-US" dirty="0" err="1" smtClean="0"/>
              <a:t>my_cool_function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`</a:t>
            </a:r>
            <a:r>
              <a:rPr lang="en-US" dirty="0" err="1"/>
              <a:t>my_cool_function</a:t>
            </a:r>
            <a:r>
              <a:rPr lang="en-US" dirty="0"/>
              <a:t>` is executing, what is the value for %</a:t>
            </a:r>
            <a:r>
              <a:rPr lang="en-US" dirty="0" err="1"/>
              <a:t>rsp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smtClean="0"/>
              <a:t>When `</a:t>
            </a:r>
            <a:r>
              <a:rPr lang="en-US" dirty="0" err="1"/>
              <a:t>my_cool_function</a:t>
            </a:r>
            <a:r>
              <a:rPr lang="en-US" dirty="0"/>
              <a:t>` executes `</a:t>
            </a:r>
            <a:r>
              <a:rPr lang="en-US" dirty="0" err="1"/>
              <a:t>retq</a:t>
            </a:r>
            <a:r>
              <a:rPr lang="en-US" dirty="0"/>
              <a:t>`,what will be the value for %</a:t>
            </a:r>
            <a:r>
              <a:rPr lang="en-US" dirty="0" err="1"/>
              <a:t>rsp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00" y="555625"/>
            <a:ext cx="3949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callq</a:t>
            </a:r>
            <a:r>
              <a:rPr lang="en-US" dirty="0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stores the </a:t>
            </a:r>
            <a:r>
              <a:rPr lang="en-US" dirty="0">
                <a:solidFill>
                  <a:schemeClr val="accent4"/>
                </a:solidFill>
              </a:rPr>
              <a:t>return address </a:t>
            </a:r>
            <a:r>
              <a:rPr lang="en-US" dirty="0"/>
              <a:t>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jumps to the 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%</a:t>
            </a:r>
            <a:r>
              <a:rPr lang="en-US" dirty="0" err="1"/>
              <a:t>rsp</a:t>
            </a:r>
            <a:r>
              <a:rPr lang="en-US" dirty="0"/>
              <a:t> </a:t>
            </a:r>
            <a:r>
              <a:rPr lang="en-US" dirty="0" smtClean="0"/>
              <a:t>-&gt; 0x7fffffffe448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0x7fffffffe440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retq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Jumps to the location given by the value in memory located at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u="sng" dirty="0" smtClean="0"/>
              <a:t>THEN </a:t>
            </a:r>
            <a:r>
              <a:rPr lang="en-US" u="sng" dirty="0"/>
              <a:t>INCREASES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0x7fffffffe448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rsi</a:t>
            </a:r>
            <a:r>
              <a:rPr lang="en-US" dirty="0"/>
              <a:t> is 5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rdi</a:t>
            </a:r>
            <a:r>
              <a:rPr lang="en-US" dirty="0"/>
              <a:t> is 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leaq</a:t>
            </a:r>
            <a:r>
              <a:rPr lang="en-US" dirty="0" smtClean="0"/>
              <a:t> </a:t>
            </a:r>
            <a:r>
              <a:rPr lang="en-US" dirty="0"/>
              <a:t>40(%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%</a:t>
            </a:r>
            <a:r>
              <a:rPr lang="en-US" dirty="0" err="1"/>
              <a:t>rax</a:t>
            </a:r>
            <a:r>
              <a:rPr lang="en-US" dirty="0"/>
              <a:t>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53974"/>
            <a:ext cx="33528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3400" y="41021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“lea” is no memory access, only do arithmetic calculation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leaq</a:t>
            </a:r>
            <a:r>
              <a:rPr lang="en-US" dirty="0"/>
              <a:t> 40(%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/>
              <a:t>rax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rax</a:t>
            </a:r>
            <a:r>
              <a:rPr lang="en-US" dirty="0" smtClean="0"/>
              <a:t>) = 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)+8*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rsi</a:t>
            </a:r>
            <a:r>
              <a:rPr lang="en-US" dirty="0" smtClean="0"/>
              <a:t>)+40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=8+8*5+40 = </a:t>
            </a:r>
            <a:r>
              <a:rPr lang="en-US" dirty="0" smtClean="0">
                <a:solidFill>
                  <a:srgbClr val="C00000"/>
                </a:solidFill>
              </a:rPr>
              <a:t>88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0x58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rsi</a:t>
            </a:r>
            <a:r>
              <a:rPr lang="en-US" dirty="0"/>
              <a:t> is 5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rdi</a:t>
            </a:r>
            <a:r>
              <a:rPr lang="en-US" dirty="0"/>
              <a:t> is 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mr-IN" dirty="0" err="1"/>
              <a:t>movq</a:t>
            </a:r>
            <a:r>
              <a:rPr lang="mr-IN" dirty="0"/>
              <a:t> 40(%</a:t>
            </a:r>
            <a:r>
              <a:rPr lang="mr-IN" dirty="0" err="1"/>
              <a:t>rdi</a:t>
            </a:r>
            <a:r>
              <a:rPr lang="mr-IN" dirty="0"/>
              <a:t>, %</a:t>
            </a:r>
            <a:r>
              <a:rPr lang="mr-IN" dirty="0" err="1"/>
              <a:t>rsi</a:t>
            </a:r>
            <a:r>
              <a:rPr lang="mr-IN" dirty="0"/>
              <a:t>, 8), %</a:t>
            </a:r>
            <a:r>
              <a:rPr lang="mr-IN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%</a:t>
            </a:r>
            <a:r>
              <a:rPr lang="en-US" dirty="0" err="1"/>
              <a:t>rax</a:t>
            </a:r>
            <a:r>
              <a:rPr lang="en-US" dirty="0"/>
              <a:t>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53974"/>
            <a:ext cx="33528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3400" y="41021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movq</a:t>
            </a:r>
            <a:r>
              <a:rPr lang="en-US" dirty="0" smtClean="0"/>
              <a:t> </a:t>
            </a:r>
            <a:r>
              <a:rPr lang="en-US" dirty="0"/>
              <a:t>40(%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/>
              <a:t>rax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rax</a:t>
            </a:r>
            <a:r>
              <a:rPr lang="en-US" dirty="0" smtClean="0"/>
              <a:t>) = mem[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)+8*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rsi</a:t>
            </a:r>
            <a:r>
              <a:rPr lang="en-US" dirty="0" smtClean="0"/>
              <a:t>)+40]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= mem[0x58]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08</a:t>
            </a:r>
          </a:p>
          <a:p>
            <a:r>
              <a:rPr lang="en-US" dirty="0"/>
              <a:t>Breakout exercises</a:t>
            </a:r>
          </a:p>
          <a:p>
            <a:r>
              <a:rPr lang="en-US" dirty="0"/>
              <a:t>Buffer </a:t>
            </a:r>
            <a:r>
              <a:rPr lang="en-US" dirty="0" smtClean="0"/>
              <a:t>overflow</a:t>
            </a:r>
          </a:p>
          <a:p>
            <a:r>
              <a:rPr lang="en-US" dirty="0" smtClean="0"/>
              <a:t>Compiler optimization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buggy memory references access “illegal” memory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learnt about the memory layout</a:t>
            </a:r>
          </a:p>
          <a:p>
            <a:r>
              <a:rPr lang="en-US" dirty="0" smtClean="0"/>
              <a:t>If an instruction tries to access some invalid memory</a:t>
            </a:r>
          </a:p>
          <a:p>
            <a:pPr lvl="1"/>
            <a:r>
              <a:rPr lang="en-US" dirty="0" smtClean="0"/>
              <a:t>Segmentation</a:t>
            </a:r>
            <a:r>
              <a:rPr lang="en-US" dirty="0"/>
              <a:t> </a:t>
            </a:r>
            <a:r>
              <a:rPr lang="en-US" dirty="0" smtClean="0"/>
              <a:t>fault</a:t>
            </a:r>
            <a:r>
              <a:rPr lang="en-US" dirty="0"/>
              <a:t> </a:t>
            </a:r>
            <a:r>
              <a:rPr lang="en-US" dirty="0" smtClean="0"/>
              <a:t>occurs</a:t>
            </a:r>
          </a:p>
          <a:p>
            <a:r>
              <a:rPr lang="en-US" dirty="0" smtClean="0"/>
              <a:t>But not </a:t>
            </a:r>
            <a:r>
              <a:rPr lang="en-US" dirty="0"/>
              <a:t>all buggy memory references access “illegal”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Buffer</a:t>
            </a:r>
            <a:r>
              <a:rPr lang="en-US" dirty="0"/>
              <a:t> </a:t>
            </a:r>
            <a:r>
              <a:rPr lang="en-US" dirty="0" smtClean="0"/>
              <a:t>overflow</a:t>
            </a:r>
            <a:r>
              <a:rPr lang="en-US" dirty="0"/>
              <a:t> </a:t>
            </a:r>
            <a:r>
              <a:rPr lang="en-US" dirty="0" smtClean="0"/>
              <a:t>exploits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</a:t>
            </a:r>
            <a:r>
              <a:rPr lang="en-US" dirty="0" smtClean="0"/>
              <a:t>overflow on the stack</a:t>
            </a:r>
          </a:p>
          <a:p>
            <a:r>
              <a:rPr lang="en-US" dirty="0"/>
              <a:t>Buffer </a:t>
            </a:r>
            <a:r>
              <a:rPr lang="en-US" dirty="0" smtClean="0"/>
              <a:t>overflow overwrites the return address</a:t>
            </a:r>
          </a:p>
          <a:p>
            <a:pPr lvl="1"/>
            <a:r>
              <a:rPr lang="en-US" dirty="0" smtClean="0"/>
              <a:t>attackers may carefully chosen return address, executes malicious code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injection buffer overflow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correct code to avoid overflow vulnerability</a:t>
            </a:r>
          </a:p>
          <a:p>
            <a:pPr lvl="1"/>
            <a:r>
              <a:rPr lang="en-US" dirty="0" smtClean="0"/>
              <a:t>Use safe APIs to limit buffer lengths</a:t>
            </a:r>
          </a:p>
          <a:p>
            <a:pPr lvl="1"/>
            <a:r>
              <a:rPr lang="en-US" dirty="0" smtClean="0"/>
              <a:t>Use a memory-safe language</a:t>
            </a:r>
          </a:p>
          <a:p>
            <a:r>
              <a:rPr lang="en-US" dirty="0" smtClean="0"/>
              <a:t>Mitigate attacks despite buggy code</a:t>
            </a:r>
          </a:p>
          <a:p>
            <a:pPr lvl="1"/>
            <a:r>
              <a:rPr lang="en-US" dirty="0"/>
              <a:t>will be an always on-going </a:t>
            </a:r>
            <a:r>
              <a:rPr lang="en-US" dirty="0" smtClean="0"/>
              <a:t>project</a:t>
            </a:r>
            <a:r>
              <a:rPr lang="en-US" altLang="zh-CN" dirty="0" smtClean="0"/>
              <a:t>, attack and </a:t>
            </a:r>
            <a:r>
              <a:rPr lang="en-US" altLang="zh-CN" dirty="0"/>
              <a:t>defense itself are alternately </a:t>
            </a:r>
            <a:r>
              <a:rPr lang="en-US" altLang="zh-CN" dirty="0" smtClean="0"/>
              <a:t>developed</a:t>
            </a:r>
          </a:p>
          <a:p>
            <a:pPr lvl="2"/>
            <a:r>
              <a:rPr lang="en-US" dirty="0" smtClean="0"/>
              <a:t>Security research </a:t>
            </a:r>
            <a:r>
              <a:rPr lang="en-US" altLang="zh-CN" dirty="0" smtClean="0"/>
              <a:t>domain</a:t>
            </a:r>
          </a:p>
          <a:p>
            <a:pPr lvl="1"/>
            <a:r>
              <a:rPr lang="en-US" dirty="0" smtClean="0"/>
              <a:t>One idea to prevent control flow </a:t>
            </a:r>
            <a:r>
              <a:rPr lang="en-US" dirty="0" err="1" smtClean="0"/>
              <a:t>hijiacking</a:t>
            </a:r>
            <a:r>
              <a:rPr lang="en-US" dirty="0" smtClean="0"/>
              <a:t>: catch over-written return address before invocation</a:t>
            </a:r>
          </a:p>
          <a:p>
            <a:pPr lvl="2"/>
            <a:r>
              <a:rPr lang="en-US" dirty="0" smtClean="0"/>
              <a:t>place special value (“canary”) just beyond buffer</a:t>
            </a:r>
          </a:p>
          <a:p>
            <a:pPr lvl="2"/>
            <a:r>
              <a:rPr lang="en-US" dirty="0" smtClean="0"/>
              <a:t>GCC implementation: -</a:t>
            </a:r>
            <a:r>
              <a:rPr lang="en-US" dirty="0" err="1" smtClean="0"/>
              <a:t>fstack</a:t>
            </a:r>
            <a:r>
              <a:rPr lang="en-US" dirty="0" smtClean="0"/>
              <a:t>-protector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Tries </a:t>
            </a:r>
            <a:r>
              <a:rPr lang="en-US" dirty="0"/>
              <a:t>to minimize or maximize some attributes of an executable computer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generate efficient, correct machine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generally implemented using a sequence of </a:t>
            </a:r>
            <a:r>
              <a:rPr lang="en-US" i="1" dirty="0"/>
              <a:t>optimizing </a:t>
            </a:r>
            <a:r>
              <a:rPr lang="en-US" i="1" dirty="0" smtClean="0"/>
              <a:t>transformations</a:t>
            </a:r>
          </a:p>
          <a:p>
            <a:pPr lvl="1"/>
            <a:r>
              <a:rPr lang="en-US" dirty="0"/>
              <a:t>algorithms which take a program and transform it to produce a semantically equivalent output program that uses fewer resources and/or executes </a:t>
            </a:r>
            <a:r>
              <a:rPr lang="en-US" dirty="0" smtClean="0"/>
              <a:t>faster</a:t>
            </a:r>
          </a:p>
          <a:p>
            <a:r>
              <a:rPr lang="en-US" dirty="0"/>
              <a:t>The compiler performs optimization based on the knowledge it has 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Compiling </a:t>
            </a:r>
            <a:r>
              <a:rPr lang="en-US" dirty="0"/>
              <a:t>multiple files at once to a single output file mode allows the compiler to use information gained from all of the files when compiling each of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Common optimization</a:t>
            </a:r>
          </a:p>
          <a:p>
            <a:pPr lvl="1"/>
            <a:r>
              <a:rPr lang="en-US" dirty="0" smtClean="0"/>
              <a:t>code motion</a:t>
            </a:r>
          </a:p>
          <a:p>
            <a:pPr lvl="1"/>
            <a:r>
              <a:rPr lang="en-US" dirty="0" smtClean="0"/>
              <a:t>use simpler instructions</a:t>
            </a:r>
          </a:p>
          <a:p>
            <a:pPr lvl="1"/>
            <a:r>
              <a:rPr lang="en-US" dirty="0"/>
              <a:t>reuse common subexpressions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--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Without any optimization option, the compiler’s goal is to reduce the cost of compilation and to make debugging produce the expected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Turning on optimization flags makes the compiler </a:t>
            </a:r>
            <a:endParaRPr lang="en-US" dirty="0" smtClean="0"/>
          </a:p>
          <a:p>
            <a:pPr lvl="1"/>
            <a:r>
              <a:rPr lang="en-US" dirty="0" smtClean="0"/>
              <a:t>attempt </a:t>
            </a:r>
            <a:r>
              <a:rPr lang="en-US" dirty="0"/>
              <a:t>to improve the performance and/or code size at the expense of compilation time and possibly the ability to debug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When debugging your code, it </a:t>
            </a:r>
            <a:r>
              <a:rPr lang="en-US" dirty="0"/>
              <a:t>may help to disable optimizations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>
                <a:solidFill>
                  <a:schemeClr val="accent1"/>
                </a:solidFill>
              </a:rPr>
              <a:t>–O0 </a:t>
            </a:r>
            <a:r>
              <a:rPr lang="en-US" dirty="0"/>
              <a:t>to the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CFLAGS</a:t>
            </a:r>
          </a:p>
          <a:p>
            <a:r>
              <a:rPr lang="en-US" dirty="0"/>
              <a:t>Depending on the target and how GCC was configured, a slightly different set of optimizations may be enabled at each -O level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invoke GCC with -Q --help=optimizers to find out the exact set of optimizations that are enabled at each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--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gcc’s</a:t>
            </a:r>
            <a:r>
              <a:rPr lang="en-US" dirty="0" smtClean="0"/>
              <a:t> optimization levels: -O, -O2, -O3, -</a:t>
            </a:r>
            <a:r>
              <a:rPr lang="en-US" dirty="0" err="1" smtClean="0"/>
              <a:t>Og</a:t>
            </a:r>
            <a:r>
              <a:rPr lang="en-US" dirty="0" smtClean="0"/>
              <a:t>, -O0, -</a:t>
            </a:r>
            <a:r>
              <a:rPr lang="en-US" dirty="0" err="1" smtClean="0"/>
              <a:t>Os</a:t>
            </a:r>
            <a:r>
              <a:rPr lang="en-US" dirty="0" smtClean="0"/>
              <a:t>, -</a:t>
            </a:r>
            <a:r>
              <a:rPr lang="en-US" dirty="0" err="1" smtClean="0"/>
              <a:t>Ofast</a:t>
            </a:r>
            <a:endParaRPr lang="en-US" dirty="0" smtClean="0"/>
          </a:p>
          <a:p>
            <a:r>
              <a:rPr lang="en-US" dirty="0"/>
              <a:t>With -O, the compiler tries to reduce code size and execution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performing any optimizations that take a great deal of compilation </a:t>
            </a:r>
            <a:r>
              <a:rPr lang="en-US" dirty="0" smtClean="0"/>
              <a:t>time</a:t>
            </a:r>
          </a:p>
          <a:p>
            <a:r>
              <a:rPr lang="en-US" dirty="0"/>
              <a:t>-O2 </a:t>
            </a:r>
            <a:r>
              <a:rPr lang="en-US" dirty="0" smtClean="0"/>
              <a:t>optimize </a:t>
            </a:r>
            <a:r>
              <a:rPr lang="en-US" dirty="0"/>
              <a:t>even </a:t>
            </a:r>
            <a:r>
              <a:rPr lang="en-US" dirty="0" smtClean="0"/>
              <a:t>more</a:t>
            </a:r>
          </a:p>
          <a:p>
            <a:pPr lvl="1"/>
            <a:r>
              <a:rPr lang="en-US" dirty="0"/>
              <a:t>turns on all optimization flags specified by -</a:t>
            </a:r>
            <a:r>
              <a:rPr lang="en-US" dirty="0" smtClean="0"/>
              <a:t>O, and it </a:t>
            </a:r>
            <a:r>
              <a:rPr lang="en-US" dirty="0"/>
              <a:t>also turns on </a:t>
            </a:r>
            <a:r>
              <a:rPr lang="en-US" dirty="0" smtClean="0"/>
              <a:t>some other </a:t>
            </a:r>
            <a:r>
              <a:rPr lang="en-US" dirty="0"/>
              <a:t>optimization flags</a:t>
            </a:r>
            <a:r>
              <a:rPr lang="en-US" dirty="0" smtClean="0"/>
              <a:t>: </a:t>
            </a:r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/>
              <a:t>-</a:t>
            </a:r>
            <a:r>
              <a:rPr lang="en-US" dirty="0" err="1" smtClean="0"/>
              <a:t>finline</a:t>
            </a:r>
            <a:r>
              <a:rPr lang="en-US" dirty="0" smtClean="0"/>
              <a:t>-small-functions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Og</a:t>
            </a:r>
            <a:r>
              <a:rPr lang="en-US" dirty="0" smtClean="0"/>
              <a:t> optimize </a:t>
            </a:r>
            <a:r>
              <a:rPr lang="en-US" dirty="0"/>
              <a:t>debugging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offering </a:t>
            </a:r>
            <a:r>
              <a:rPr lang="en-US" dirty="0"/>
              <a:t>a reasonable level of optimization while maintaining fast compilation and a good debugging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/>
              <a:t>enables all -O1 optimization flags except for those that may interfere with debugging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08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 </a:t>
            </a:r>
            <a:r>
              <a:rPr lang="en-US" dirty="0" err="1"/>
              <a:t>Set_five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40" y="1117802"/>
            <a:ext cx="5872810" cy="57401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Q1.1 </a:t>
            </a:r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dirty="0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 dirty="0">
                <a:ea typeface="inherit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 dirty="0">
                <a:ea typeface="inherit"/>
              </a:rPr>
              <a:t>. What is the value of %</a:t>
            </a:r>
            <a:r>
              <a:rPr lang="en-US" altLang="en-US" dirty="0" err="1">
                <a:ea typeface="inherit"/>
              </a:rPr>
              <a:t>rsp</a:t>
            </a:r>
            <a:r>
              <a:rPr lang="en-US" altLang="en-US" dirty="0">
                <a:ea typeface="inherit"/>
              </a:rPr>
              <a:t> just prior to executing the first instruction of </a:t>
            </a:r>
            <a:r>
              <a:rPr lang="en-US" altLang="en-US" sz="1800" dirty="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 dirty="0">
                <a:ea typeface="inherit"/>
              </a:rPr>
              <a:t>?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680" y="3174296"/>
            <a:ext cx="3623800" cy="3541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3174296"/>
            <a:ext cx="43319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rsp</a:t>
            </a:r>
            <a:r>
              <a:rPr lang="en-US" dirty="0" smtClean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sub $0x10, %</a:t>
            </a:r>
            <a:r>
              <a:rPr lang="en-US" dirty="0" err="1" smtClean="0"/>
              <a:t>rsp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(%</a:t>
            </a:r>
            <a:r>
              <a:rPr lang="en-US" dirty="0" err="1"/>
              <a:t>rsp</a:t>
            </a:r>
            <a:r>
              <a:rPr lang="en-US" dirty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0x7fff856001c8</a:t>
            </a: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callq</a:t>
            </a:r>
            <a:r>
              <a:rPr lang="en-US" dirty="0" smtClean="0"/>
              <a:t> 0x5fa &lt;</a:t>
            </a:r>
            <a:r>
              <a:rPr lang="en-US" dirty="0" err="1" smtClean="0"/>
              <a:t>set_five</a:t>
            </a:r>
            <a:r>
              <a:rPr lang="en-US" dirty="0" smtClean="0"/>
              <a:t>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callq</a:t>
            </a:r>
            <a:r>
              <a:rPr lang="en-US" dirty="0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stores the return address 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jumps to the </a:t>
            </a:r>
            <a:r>
              <a:rPr lang="en-US" dirty="0" smtClean="0"/>
              <a:t>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callq</a:t>
            </a:r>
            <a:r>
              <a:rPr lang="en-US" dirty="0"/>
              <a:t> 0x5fa &lt;</a:t>
            </a:r>
            <a:r>
              <a:rPr lang="en-US" dirty="0" err="1"/>
              <a:t>set_five</a:t>
            </a:r>
            <a:r>
              <a:rPr lang="en-US" dirty="0"/>
              <a:t>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(%</a:t>
            </a:r>
            <a:r>
              <a:rPr lang="en-US" dirty="0" err="1"/>
              <a:t>rsp</a:t>
            </a:r>
            <a:r>
              <a:rPr lang="en-US" dirty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0x7fff856001c0</a:t>
            </a: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4E97DA-7899-491F-A163-0913E84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17B274-7568-41B8-8C91-EFC52BDE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Under normal program execution, what is the 8-byte value stored under the address specified by %</a:t>
            </a:r>
            <a:r>
              <a:rPr lang="en-US" altLang="en-US" dirty="0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 dirty="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 dirty="0">
                <a:ea typeface="inherit"/>
              </a:rPr>
              <a:t>?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0x000000000000060d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0x0000000000000612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0x0000000000000617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It could be any arbitrary 8-byte value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C956BF3-4814-4AC7-ABFE-39C7F924CB4B}"/>
              </a:ext>
            </a:extLst>
          </p:cNvPr>
          <p:cNvSpPr/>
          <p:nvPr/>
        </p:nvSpPr>
        <p:spPr>
          <a:xfrm>
            <a:off x="376269" y="4862388"/>
            <a:ext cx="519213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32700" y="3149600"/>
            <a:ext cx="394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callq</a:t>
            </a:r>
            <a:r>
              <a:rPr lang="en-US" dirty="0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stores the </a:t>
            </a:r>
            <a:r>
              <a:rPr lang="en-US" dirty="0">
                <a:solidFill>
                  <a:schemeClr val="accent4"/>
                </a:solidFill>
              </a:rPr>
              <a:t>return address </a:t>
            </a:r>
            <a:r>
              <a:rPr lang="en-US" dirty="0"/>
              <a:t>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jumps to the 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callq</a:t>
            </a:r>
            <a:r>
              <a:rPr lang="en-US" dirty="0"/>
              <a:t> 0x5fa &lt;</a:t>
            </a:r>
            <a:r>
              <a:rPr lang="en-US" dirty="0" err="1"/>
              <a:t>set_five</a:t>
            </a:r>
            <a:r>
              <a:rPr lang="en-US" dirty="0"/>
              <a:t>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 (%</a:t>
            </a:r>
            <a:r>
              <a:rPr lang="en-US" dirty="0" err="1" smtClean="0"/>
              <a:t>rsp</a:t>
            </a:r>
            <a:r>
              <a:rPr lang="en-US" dirty="0" smtClean="0"/>
              <a:t>) ) =</a:t>
            </a:r>
            <a:r>
              <a:rPr lang="en-US" altLang="en-US" dirty="0"/>
              <a:t>0x0000000000000617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29D45-0D58-4F8C-9004-980AC00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F72C8E-DFDD-4365-BBB0-1BD91A7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executing instruction 0x0000000000000600 &lt;+6&gt;: </a:t>
            </a:r>
            <a:r>
              <a:rPr lang="en-US" dirty="0" err="1"/>
              <a:t>retq</a:t>
            </a:r>
            <a:r>
              <a:rPr lang="en-US" dirty="0"/>
              <a:t> in </a:t>
            </a:r>
            <a:r>
              <a:rPr lang="en-US" dirty="0" err="1"/>
              <a:t>set_five</a:t>
            </a:r>
            <a:r>
              <a:rPr lang="en-US" dirty="0"/>
              <a:t>, what's new %rip value?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0x000000000000060d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0x0000000000000612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0x0000000000000617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0x0000000000000604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0x0000000000000608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FFC9029A-5E69-4C43-AD41-0636CE76CC2A}"/>
              </a:ext>
            </a:extLst>
          </p:cNvPr>
          <p:cNvSpPr/>
          <p:nvPr/>
        </p:nvSpPr>
        <p:spPr>
          <a:xfrm>
            <a:off x="663300" y="3751166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7700" y="2847132"/>
            <a:ext cx="394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retq</a:t>
            </a:r>
            <a:endParaRPr lang="en-US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Jumps to the location given by the value in memory located at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 smtClean="0">
                <a:solidFill>
                  <a:srgbClr val="FCB2FF"/>
                </a:solidFill>
              </a:rPr>
              <a:t>rsp</a:t>
            </a:r>
            <a:endParaRPr lang="en-US" dirty="0" smtClean="0">
              <a:solidFill>
                <a:srgbClr val="FCB2FF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%rip = mem[%</a:t>
            </a:r>
            <a:r>
              <a:rPr lang="en-US" dirty="0" err="1"/>
              <a:t>rsp</a:t>
            </a:r>
            <a:r>
              <a:rPr lang="en-US" dirty="0" smtClean="0"/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 (%</a:t>
            </a:r>
            <a:r>
              <a:rPr lang="en-US" dirty="0" err="1"/>
              <a:t>rsp</a:t>
            </a:r>
            <a:r>
              <a:rPr lang="en-US" dirty="0"/>
              <a:t>) ) =</a:t>
            </a:r>
            <a:r>
              <a:rPr lang="en-US" altLang="en-US" dirty="0" smtClean="0"/>
              <a:t>0x0000000000000617</a:t>
            </a: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 INCREASES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= %</a:t>
            </a:r>
            <a:r>
              <a:rPr lang="en-US" dirty="0" smtClean="0"/>
              <a:t>rsp+8</a:t>
            </a:r>
            <a:endParaRPr lang="en-US" dirty="0">
              <a:solidFill>
                <a:srgbClr val="FCB2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CF34C5-3032-4A47-A381-51BD8DB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Q1.4 </a:t>
            </a:r>
            <a:r>
              <a:rPr lang="en-US" dirty="0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316FD5-E50A-490A-8FE8-499C8CF0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is the local variable p stored?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register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(data segment)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(stack)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(heap)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EF083D3-56B7-417B-9C52-A845DE13521F}"/>
              </a:ext>
            </a:extLst>
          </p:cNvPr>
          <p:cNvSpPr/>
          <p:nvPr/>
        </p:nvSpPr>
        <p:spPr>
          <a:xfrm>
            <a:off x="404978" y="3911087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80" y="240596"/>
            <a:ext cx="3623800" cy="3541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4296097"/>
            <a:ext cx="504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Local variables -&gt; stack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dirty="0" smtClean="0"/>
              <a:t>If C’s </a:t>
            </a:r>
            <a:r>
              <a:rPr lang="en-US" dirty="0"/>
              <a:t>primitive data type and pointer </a:t>
            </a:r>
            <a:endParaRPr lang="en-US" dirty="0" smtClean="0"/>
          </a:p>
          <a:p>
            <a:pPr marL="742950" lvl="3" indent="-285750">
              <a:buFont typeface="Arial" charset="0"/>
              <a:buChar char="•"/>
            </a:pPr>
            <a:r>
              <a:rPr lang="en-US" dirty="0" smtClean="0"/>
              <a:t>registers</a:t>
            </a:r>
          </a:p>
          <a:p>
            <a:pPr marL="742950" lvl="3" indent="-285750">
              <a:buFont typeface="Arial" charset="0"/>
              <a:buChar char="•"/>
            </a:pPr>
            <a:r>
              <a:rPr lang="en-US" dirty="0" smtClean="0"/>
              <a:t>stack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dirty="0" smtClean="0"/>
              <a:t>Here, 0xc(%</a:t>
            </a:r>
            <a:r>
              <a:rPr lang="en-US" dirty="0" err="1" smtClean="0"/>
              <a:t>rsp</a:t>
            </a:r>
            <a:r>
              <a:rPr lang="en-US" dirty="0" smtClean="0"/>
              <a:t>) -&gt; some place in memory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dirty="0" smtClean="0"/>
              <a:t>-&gt; 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25D07-31D2-4D39-9DB0-B7E4521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Q1.5 </a:t>
            </a:r>
            <a:r>
              <a:rPr lang="en-US" dirty="0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CE1BFC-21C7-4952-8BC3-71DAAC9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your answer of 1.4 is memory, where in memory (aka what address) is p stored (assuming the value of %</a:t>
            </a:r>
            <a:r>
              <a:rPr lang="en-US" dirty="0" err="1"/>
              <a:t>rsp</a:t>
            </a:r>
            <a:r>
              <a:rPr lang="en-US" dirty="0"/>
              <a:t> is 0x7fff856001d8 just prior to executing the first instruction of test)?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0x7fff856001d8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0x7fff856001c8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0x7fff856001d4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0x7fff856001d0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0x7fff856001cc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BEE0473-4BAB-47A5-9B9C-B56E6A922CA7}"/>
              </a:ext>
            </a:extLst>
          </p:cNvPr>
          <p:cNvSpPr/>
          <p:nvPr/>
        </p:nvSpPr>
        <p:spPr>
          <a:xfrm>
            <a:off x="298366" y="4157114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3174296"/>
            <a:ext cx="4331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rsp</a:t>
            </a:r>
            <a:r>
              <a:rPr lang="en-US" dirty="0" smtClean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sub $0x10, %</a:t>
            </a:r>
            <a:r>
              <a:rPr lang="en-US" dirty="0" err="1" smtClean="0"/>
              <a:t>rsp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(%</a:t>
            </a:r>
            <a:r>
              <a:rPr lang="en-US" dirty="0" err="1"/>
              <a:t>rsp</a:t>
            </a:r>
            <a:r>
              <a:rPr lang="en-US" dirty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0x7fff856001c8</a:t>
            </a: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in memory is p stored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0xc(%</a:t>
            </a:r>
            <a:r>
              <a:rPr lang="en-US" dirty="0" err="1" smtClean="0"/>
              <a:t>rsp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0x7fff856001d4</a:t>
            </a: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70" y="3174296"/>
            <a:ext cx="3623800" cy="3541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1611</Words>
  <Application>Microsoft Macintosh PowerPoint</Application>
  <PresentationFormat>Widescreen</PresentationFormat>
  <Paragraphs>339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Calibri Light</vt:lpstr>
      <vt:lpstr>Courier New</vt:lpstr>
      <vt:lpstr>inherit</vt:lpstr>
      <vt:lpstr>Mangal</vt:lpstr>
      <vt:lpstr>proxima-nova</vt:lpstr>
      <vt:lpstr>Wingdings</vt:lpstr>
      <vt:lpstr>宋体</vt:lpstr>
      <vt:lpstr>Arial</vt:lpstr>
      <vt:lpstr>Office Theme</vt:lpstr>
      <vt:lpstr>CSO-Recitation 10  CSCI-UA 0201-007</vt:lpstr>
      <vt:lpstr>Today’s Topics</vt:lpstr>
      <vt:lpstr>Assessment 08</vt:lpstr>
      <vt:lpstr>Q1 Set_five</vt:lpstr>
      <vt:lpstr>Q1.1 %rsp</vt:lpstr>
      <vt:lpstr>Q1.2</vt:lpstr>
      <vt:lpstr>Q1.3</vt:lpstr>
      <vt:lpstr>Q1.4 p's location</vt:lpstr>
      <vt:lpstr>Q1.5 p's location</vt:lpstr>
      <vt:lpstr>Q1.6 set_five</vt:lpstr>
      <vt:lpstr>Q2 array   Q2.1</vt:lpstr>
      <vt:lpstr>Q2.2 arr[i]++</vt:lpstr>
      <vt:lpstr>Q3  Q3.1 location of p</vt:lpstr>
      <vt:lpstr>Q3.2 p-&gt;val</vt:lpstr>
      <vt:lpstr>Exercises</vt:lpstr>
      <vt:lpstr>Ex1</vt:lpstr>
      <vt:lpstr>Ex2</vt:lpstr>
      <vt:lpstr>Ex3</vt:lpstr>
      <vt:lpstr>Ex4</vt:lpstr>
      <vt:lpstr>Buffer Overflow</vt:lpstr>
      <vt:lpstr>Buffer Overflow</vt:lpstr>
      <vt:lpstr>Buffer Overflow</vt:lpstr>
      <vt:lpstr>Defenses</vt:lpstr>
      <vt:lpstr>Compiler optimization</vt:lpstr>
      <vt:lpstr>Optimizing compiler</vt:lpstr>
      <vt:lpstr>Optimization -- GCC</vt:lpstr>
      <vt:lpstr>Optimization -- GCC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10  CSCI-UA 0201-007</dc:title>
  <dc:creator>Anqi Zhang</dc:creator>
  <cp:lastModifiedBy>Anqi Zhang</cp:lastModifiedBy>
  <cp:revision>129</cp:revision>
  <dcterms:created xsi:type="dcterms:W3CDTF">2020-11-04T04:25:59Z</dcterms:created>
  <dcterms:modified xsi:type="dcterms:W3CDTF">2020-11-05T14:39:38Z</dcterms:modified>
</cp:coreProperties>
</file>