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46"/>
  </p:notesMasterIdLst>
  <p:handoutMasterIdLst>
    <p:handoutMasterId r:id="rId47"/>
  </p:handoutMasterIdLst>
  <p:sldIdLst>
    <p:sldId id="256" r:id="rId5"/>
    <p:sldId id="1333" r:id="rId6"/>
    <p:sldId id="1349" r:id="rId7"/>
    <p:sldId id="299" r:id="rId8"/>
    <p:sldId id="300" r:id="rId9"/>
    <p:sldId id="301" r:id="rId10"/>
    <p:sldId id="302" r:id="rId11"/>
    <p:sldId id="303" r:id="rId12"/>
    <p:sldId id="1350" r:id="rId13"/>
    <p:sldId id="298" r:id="rId14"/>
    <p:sldId id="1351" r:id="rId15"/>
    <p:sldId id="1352" r:id="rId16"/>
    <p:sldId id="1335" r:id="rId17"/>
    <p:sldId id="1348" r:id="rId18"/>
    <p:sldId id="1347" r:id="rId19"/>
    <p:sldId id="1353" r:id="rId20"/>
    <p:sldId id="1296" r:id="rId21"/>
    <p:sldId id="1301" r:id="rId22"/>
    <p:sldId id="1304" r:id="rId23"/>
    <p:sldId id="1302" r:id="rId24"/>
    <p:sldId id="1303" r:id="rId25"/>
    <p:sldId id="1305" r:id="rId26"/>
    <p:sldId id="1306" r:id="rId27"/>
    <p:sldId id="1307" r:id="rId28"/>
    <p:sldId id="1337" r:id="rId29"/>
    <p:sldId id="1312" r:id="rId30"/>
    <p:sldId id="1315" r:id="rId31"/>
    <p:sldId id="1317" r:id="rId32"/>
    <p:sldId id="1318" r:id="rId33"/>
    <p:sldId id="1320" r:id="rId34"/>
    <p:sldId id="1321" r:id="rId35"/>
    <p:sldId id="1324" r:id="rId36"/>
    <p:sldId id="1340" r:id="rId37"/>
    <p:sldId id="1339" r:id="rId38"/>
    <p:sldId id="1341" r:id="rId39"/>
    <p:sldId id="1342" r:id="rId40"/>
    <p:sldId id="1343" r:id="rId41"/>
    <p:sldId id="1344" r:id="rId42"/>
    <p:sldId id="1345" r:id="rId43"/>
    <p:sldId id="1346" r:id="rId44"/>
    <p:sldId id="135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FCD5B5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DAED7E-3B53-4D3C-8D40-8D849C2F64FB}" v="115" dt="2020-10-28T19:51:36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03" autoAdjust="0"/>
    <p:restoredTop sz="90000" autoAdjust="0"/>
  </p:normalViewPr>
  <p:slideViewPr>
    <p:cSldViewPr snapToGrid="0" snapToObjects="1">
      <p:cViewPr varScale="1">
        <p:scale>
          <a:sx n="104" d="100"/>
          <a:sy n="104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26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27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28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29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30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31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17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2020/10/28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2020/10/28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2020/10/28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2020/10/28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2020/10/28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2020/10/28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2020/10/28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2020/10/28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2020/10/28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2020/10/28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2020/10/28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2020/10/28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Machine Program: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/>
              <a:t>Jinyang 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ln/>
        </p:spPr>
        <p:txBody>
          <a:bodyPr>
            <a:normAutofit/>
          </a:bodyPr>
          <a:lstStyle/>
          <a:p>
            <a:pPr marL="119063" indent="-119063"/>
            <a:r>
              <a:rPr lang="en-US" dirty="0"/>
              <a:t>Local variables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2830" y="1600201"/>
            <a:ext cx="8716370" cy="1217594"/>
          </a:xfrm>
          <a:ln/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For primitive data types, use registers whenever possible</a:t>
            </a:r>
          </a:p>
          <a:p>
            <a:r>
              <a:rPr lang="en-US" dirty="0">
                <a:solidFill>
                  <a:srgbClr val="000000"/>
                </a:solidFill>
              </a:rPr>
              <a:t>Allocate local array/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variables on the 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3701076"/>
            <a:ext cx="2553103" cy="16312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main() {       </a:t>
            </a:r>
          </a:p>
          <a:p>
            <a:r>
              <a:rPr lang="hu-HU" sz="2000" dirty="0"/>
              <a:t>        int a[10]; 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clear_array</a:t>
            </a:r>
            <a:r>
              <a:rPr lang="en-US" sz="2000" dirty="0"/>
              <a:t>(a, 10);</a:t>
            </a:r>
          </a:p>
          <a:p>
            <a:r>
              <a:rPr lang="is-IS" sz="2000" dirty="0"/>
              <a:t>        return 0;</a:t>
            </a:r>
          </a:p>
          <a:p>
            <a:r>
              <a:rPr lang="is-IS" sz="2000" dirty="0"/>
              <a:t>} 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131587" y="3463272"/>
            <a:ext cx="4724707" cy="2554545"/>
            <a:chOff x="3477931" y="3463272"/>
            <a:chExt cx="4724707" cy="2554545"/>
          </a:xfrm>
        </p:grpSpPr>
        <p:sp>
          <p:nvSpPr>
            <p:cNvPr id="2" name="TextBox 1"/>
            <p:cNvSpPr txBox="1"/>
            <p:nvPr/>
          </p:nvSpPr>
          <p:spPr>
            <a:xfrm>
              <a:off x="4632430" y="3463272"/>
              <a:ext cx="3570208" cy="255454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/>
                  <a:cs typeface="Consolas"/>
                </a:rPr>
                <a:t>main: </a:t>
              </a:r>
            </a:p>
            <a:p>
              <a:r>
                <a:rPr lang="en-US" sz="2000" dirty="0">
                  <a:latin typeface="Consolas"/>
                  <a:cs typeface="Consolas"/>
                </a:rPr>
                <a:t>     </a:t>
              </a:r>
              <a:r>
                <a:rPr lang="en-US" sz="2000" dirty="0" err="1">
                  <a:latin typeface="Consolas"/>
                  <a:cs typeface="Consolas"/>
                </a:rPr>
                <a:t>subq</a:t>
              </a:r>
              <a:r>
                <a:rPr lang="en-US" sz="2000" dirty="0">
                  <a:latin typeface="Consolas"/>
                  <a:cs typeface="Consolas"/>
                </a:rPr>
                <a:t>    $48, %</a:t>
              </a:r>
              <a:r>
                <a:rPr lang="en-US" sz="2000" dirty="0" err="1">
                  <a:latin typeface="Consolas"/>
                  <a:cs typeface="Consolas"/>
                </a:rPr>
                <a:t>rsp</a:t>
              </a:r>
              <a:endParaRPr lang="en-US" sz="2000" dirty="0">
                <a:latin typeface="Consolas"/>
                <a:cs typeface="Consolas"/>
              </a:endParaRPr>
            </a:p>
            <a:p>
              <a:r>
                <a:rPr lang="cs-CZ" sz="2000" dirty="0">
                  <a:latin typeface="Consolas"/>
                  <a:cs typeface="Consolas"/>
                </a:rPr>
                <a:t>     </a:t>
              </a:r>
              <a:r>
                <a:rPr lang="cs-CZ" sz="2000" dirty="0" err="1">
                  <a:latin typeface="Consolas"/>
                  <a:cs typeface="Consolas"/>
                </a:rPr>
                <a:t>movl</a:t>
              </a:r>
              <a:r>
                <a:rPr lang="cs-CZ" sz="2000" dirty="0">
                  <a:latin typeface="Consolas"/>
                  <a:cs typeface="Consolas"/>
                </a:rPr>
                <a:t>    $10, %</a:t>
              </a:r>
              <a:r>
                <a:rPr lang="cs-CZ" sz="2000" dirty="0" err="1">
                  <a:latin typeface="Consolas"/>
                  <a:cs typeface="Consolas"/>
                </a:rPr>
                <a:t>esi</a:t>
              </a:r>
              <a:endParaRPr lang="cs-CZ" sz="2000" dirty="0">
                <a:latin typeface="Consolas"/>
                <a:cs typeface="Consolas"/>
              </a:endParaRPr>
            </a:p>
            <a:p>
              <a:r>
                <a:rPr lang="en-US" sz="2000" dirty="0">
                  <a:latin typeface="Consolas"/>
                  <a:cs typeface="Consolas"/>
                </a:rPr>
                <a:t>     </a:t>
              </a:r>
              <a:r>
                <a:rPr lang="en-US" sz="2000" dirty="0" err="1">
                  <a:latin typeface="Consolas"/>
                  <a:cs typeface="Consolas"/>
                </a:rPr>
                <a:t>movq</a:t>
              </a:r>
              <a:r>
                <a:rPr lang="en-US" sz="2000" dirty="0">
                  <a:latin typeface="Consolas"/>
                  <a:cs typeface="Consolas"/>
                </a:rPr>
                <a:t>    %</a:t>
              </a:r>
              <a:r>
                <a:rPr lang="en-US" sz="2000" dirty="0" err="1">
                  <a:latin typeface="Consolas"/>
                  <a:cs typeface="Consolas"/>
                </a:rPr>
                <a:t>rsp</a:t>
              </a:r>
              <a:r>
                <a:rPr lang="en-US" sz="2000" dirty="0">
                  <a:latin typeface="Consolas"/>
                  <a:cs typeface="Consolas"/>
                </a:rPr>
                <a:t>, %</a:t>
              </a:r>
              <a:r>
                <a:rPr lang="en-US" sz="2000" dirty="0" err="1">
                  <a:latin typeface="Consolas"/>
                  <a:cs typeface="Consolas"/>
                </a:rPr>
                <a:t>rdi</a:t>
              </a:r>
              <a:endParaRPr lang="en-US" sz="2000" dirty="0">
                <a:latin typeface="Consolas"/>
                <a:cs typeface="Consolas"/>
              </a:endParaRPr>
            </a:p>
            <a:p>
              <a:r>
                <a:rPr lang="en-US" sz="2000" dirty="0">
                  <a:latin typeface="Consolas"/>
                  <a:cs typeface="Consolas"/>
                </a:rPr>
                <a:t>     call    </a:t>
              </a:r>
              <a:r>
                <a:rPr lang="en-US" sz="2000" dirty="0" err="1">
                  <a:latin typeface="Consolas"/>
                  <a:cs typeface="Consolas"/>
                </a:rPr>
                <a:t>clear_array</a:t>
              </a:r>
              <a:endParaRPr lang="en-US" sz="2000" dirty="0">
                <a:latin typeface="Consolas"/>
                <a:cs typeface="Consolas"/>
              </a:endParaRPr>
            </a:p>
            <a:p>
              <a:r>
                <a:rPr lang="cs-CZ" sz="2000" dirty="0">
                  <a:latin typeface="Consolas"/>
                  <a:cs typeface="Consolas"/>
                </a:rPr>
                <a:t>     </a:t>
              </a:r>
              <a:r>
                <a:rPr lang="cs-CZ" sz="2000" dirty="0" err="1">
                  <a:latin typeface="Consolas"/>
                  <a:cs typeface="Consolas"/>
                </a:rPr>
                <a:t>movl</a:t>
              </a:r>
              <a:r>
                <a:rPr lang="cs-CZ" sz="2000" dirty="0">
                  <a:latin typeface="Consolas"/>
                  <a:cs typeface="Consolas"/>
                </a:rPr>
                <a:t>    $0, %</a:t>
              </a:r>
              <a:r>
                <a:rPr lang="cs-CZ" sz="2000" dirty="0" err="1">
                  <a:latin typeface="Consolas"/>
                  <a:cs typeface="Consolas"/>
                </a:rPr>
                <a:t>eax</a:t>
              </a:r>
              <a:endParaRPr lang="cs-CZ" sz="2000" dirty="0">
                <a:latin typeface="Consolas"/>
                <a:cs typeface="Consolas"/>
              </a:endParaRPr>
            </a:p>
            <a:p>
              <a:r>
                <a:rPr lang="en-US" sz="2000" dirty="0">
                  <a:latin typeface="Consolas"/>
                  <a:cs typeface="Consolas"/>
                </a:rPr>
                <a:t>     </a:t>
              </a:r>
              <a:r>
                <a:rPr lang="en-US" sz="2000" dirty="0" err="1">
                  <a:latin typeface="Consolas"/>
                  <a:cs typeface="Consolas"/>
                </a:rPr>
                <a:t>addq</a:t>
              </a:r>
              <a:r>
                <a:rPr lang="en-US" sz="2000" dirty="0">
                  <a:latin typeface="Consolas"/>
                  <a:cs typeface="Consolas"/>
                </a:rPr>
                <a:t>    $48, %</a:t>
              </a:r>
              <a:r>
                <a:rPr lang="en-US" sz="2000" dirty="0" err="1">
                  <a:latin typeface="Consolas"/>
                  <a:cs typeface="Consolas"/>
                </a:rPr>
                <a:t>rsp</a:t>
              </a:r>
              <a:endParaRPr lang="en-US" sz="2000" dirty="0">
                <a:latin typeface="Consolas"/>
                <a:cs typeface="Consolas"/>
              </a:endParaRPr>
            </a:p>
            <a:p>
              <a:r>
                <a:rPr lang="en-US" sz="2000" dirty="0">
                  <a:latin typeface="Consolas"/>
                  <a:cs typeface="Consolas"/>
                </a:rPr>
                <a:t>     ret</a:t>
              </a:r>
            </a:p>
          </p:txBody>
        </p:sp>
        <p:sp>
          <p:nvSpPr>
            <p:cNvPr id="4" name="Right Arrow 3"/>
            <p:cNvSpPr/>
            <p:nvPr/>
          </p:nvSpPr>
          <p:spPr>
            <a:xfrm>
              <a:off x="3477931" y="4516684"/>
              <a:ext cx="938031" cy="562782"/>
            </a:xfrm>
            <a:prstGeom prst="rightArrow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64356" y="3524026"/>
            <a:ext cx="4003649" cy="646331"/>
            <a:chOff x="4964356" y="3524026"/>
            <a:chExt cx="4003649" cy="646331"/>
          </a:xfrm>
        </p:grpSpPr>
        <p:sp>
          <p:nvSpPr>
            <p:cNvPr id="6" name="Oval 5"/>
            <p:cNvSpPr/>
            <p:nvPr/>
          </p:nvSpPr>
          <p:spPr>
            <a:xfrm>
              <a:off x="4964356" y="3766307"/>
              <a:ext cx="2891938" cy="40405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65307" y="3524026"/>
              <a:ext cx="11026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array 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allocation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95433" y="5053638"/>
            <a:ext cx="4310449" cy="646331"/>
            <a:chOff x="4964356" y="3524026"/>
            <a:chExt cx="4310449" cy="646331"/>
          </a:xfrm>
        </p:grpSpPr>
        <p:sp>
          <p:nvSpPr>
            <p:cNvPr id="12" name="Oval 11"/>
            <p:cNvSpPr/>
            <p:nvPr/>
          </p:nvSpPr>
          <p:spPr>
            <a:xfrm>
              <a:off x="4964356" y="3766307"/>
              <a:ext cx="2891938" cy="40405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65307" y="3524026"/>
              <a:ext cx="1409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array 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de-allocation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37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68DC-A3ED-45F7-9233-CFBCD4BA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E3104-193A-4510-8C82-74E0D427D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24" y="1423281"/>
            <a:ext cx="8849921" cy="1246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Allocated in a memory region called “data” segment</a:t>
            </a:r>
          </a:p>
          <a:p>
            <a:pPr lvl="1"/>
            <a:r>
              <a:rPr lang="en-US" dirty="0"/>
              <a:t>Statically allocated; compiler determines each global variable’s location in data segment.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562DE97A-A382-403A-9391-8186D22E84AE}"/>
              </a:ext>
            </a:extLst>
          </p:cNvPr>
          <p:cNvSpPr/>
          <p:nvPr/>
        </p:nvSpPr>
        <p:spPr>
          <a:xfrm>
            <a:off x="448101" y="3253646"/>
            <a:ext cx="1894765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int count = 0;</a:t>
            </a:r>
          </a:p>
          <a:p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void </a:t>
            </a:r>
            <a:r>
              <a:rPr lang="en-US" altLang="zh-CN" dirty="0" err="1">
                <a:latin typeface="Consolas"/>
                <a:cs typeface="Consolas"/>
              </a:rPr>
              <a:t>inc</a:t>
            </a:r>
            <a:r>
              <a:rPr lang="en-US" altLang="zh-CN" dirty="0">
                <a:latin typeface="Consolas"/>
                <a:cs typeface="Consolas"/>
              </a:rPr>
              <a:t>() {</a:t>
            </a:r>
          </a:p>
          <a:p>
            <a:r>
              <a:rPr lang="mr-IN" altLang="zh-CN" dirty="0">
                <a:latin typeface="Consolas"/>
                <a:cs typeface="Consolas"/>
              </a:rPr>
              <a:t>  </a:t>
            </a:r>
            <a:r>
              <a:rPr lang="en-US" altLang="zh-CN" dirty="0">
                <a:latin typeface="Consolas"/>
                <a:cs typeface="Consolas"/>
              </a:rPr>
              <a:t>count++;</a:t>
            </a:r>
          </a:p>
          <a:p>
            <a:r>
              <a:rPr lang="en-US" altLang="zh-CN" dirty="0">
                <a:latin typeface="Consolas"/>
                <a:cs typeface="Consolas"/>
              </a:rPr>
              <a:t>}</a:t>
            </a:r>
          </a:p>
          <a:p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int main() {</a:t>
            </a:r>
          </a:p>
          <a:p>
            <a:r>
              <a:rPr lang="en-US" altLang="zh-CN" dirty="0">
                <a:latin typeface="Consolas"/>
                <a:cs typeface="Consolas"/>
              </a:rPr>
              <a:t>    </a:t>
            </a:r>
            <a:r>
              <a:rPr lang="en-US" altLang="zh-CN" dirty="0" err="1">
                <a:latin typeface="Consolas"/>
                <a:cs typeface="Consolas"/>
              </a:rPr>
              <a:t>inc</a:t>
            </a:r>
            <a:r>
              <a:rPr lang="en-US" altLang="zh-CN" dirty="0">
                <a:latin typeface="Consolas"/>
                <a:cs typeface="Consolas"/>
              </a:rPr>
              <a:t>();</a:t>
            </a:r>
            <a:endParaRPr lang="mr-IN" altLang="zh-CN" dirty="0">
              <a:latin typeface="Consolas"/>
              <a:cs typeface="Consolas"/>
            </a:endParaRPr>
          </a:p>
          <a:p>
            <a:r>
              <a:rPr lang="mr-IN" altLang="zh-CN" dirty="0">
                <a:latin typeface="Consolas"/>
                <a:cs typeface="Consolas"/>
              </a:rPr>
              <a:t>}</a:t>
            </a:r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FD608046-4BAC-4343-BC79-F160DE0B0370}"/>
              </a:ext>
            </a:extLst>
          </p:cNvPr>
          <p:cNvSpPr/>
          <p:nvPr/>
        </p:nvSpPr>
        <p:spPr>
          <a:xfrm>
            <a:off x="4617493" y="3150429"/>
            <a:ext cx="3598322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/>
                <a:cs typeface="Consolas"/>
              </a:rPr>
              <a:t>inc</a:t>
            </a:r>
            <a:r>
              <a:rPr lang="en-US" altLang="zh-CN" dirty="0">
                <a:latin typeface="Consolas"/>
                <a:cs typeface="Consolas"/>
              </a:rPr>
              <a:t>:</a:t>
            </a:r>
          </a:p>
          <a:p>
            <a:r>
              <a:rPr lang="en-US" altLang="zh-CN" dirty="0">
                <a:latin typeface="Consolas"/>
                <a:cs typeface="Consolas"/>
              </a:rPr>
              <a:t>    </a:t>
            </a:r>
            <a:r>
              <a:rPr lang="en-US" altLang="zh-CN" dirty="0" err="1">
                <a:latin typeface="Consolas"/>
                <a:cs typeface="Consolas"/>
              </a:rPr>
              <a:t>addl</a:t>
            </a:r>
            <a:r>
              <a:rPr lang="en-US" altLang="zh-CN" dirty="0">
                <a:latin typeface="Consolas"/>
                <a:cs typeface="Consolas"/>
              </a:rPr>
              <a:t> $0x1, count(%rip)</a:t>
            </a:r>
            <a:endParaRPr lang="mr-IN" altLang="zh-CN" dirty="0">
              <a:latin typeface="Consolas"/>
              <a:cs typeface="Consolas"/>
            </a:endParaRPr>
          </a:p>
          <a:p>
            <a:r>
              <a:rPr lang="mr-IN" altLang="zh-CN" dirty="0">
                <a:latin typeface="Consolas"/>
                <a:cs typeface="Consolas"/>
              </a:rPr>
              <a:t>    ret</a:t>
            </a: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4D1261A3-FBFB-4034-B881-BEE67E24C816}"/>
              </a:ext>
            </a:extLst>
          </p:cNvPr>
          <p:cNvSpPr/>
          <p:nvPr/>
        </p:nvSpPr>
        <p:spPr>
          <a:xfrm>
            <a:off x="4617493" y="4063504"/>
            <a:ext cx="3598322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main:</a:t>
            </a:r>
          </a:p>
          <a:p>
            <a:r>
              <a:rPr lang="en-US" altLang="zh-CN" dirty="0">
                <a:latin typeface="Consolas"/>
                <a:cs typeface="Consolas"/>
              </a:rPr>
              <a:t>	...</a:t>
            </a:r>
            <a:endParaRPr lang="mr-IN" altLang="zh-CN" dirty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   </a:t>
            </a:r>
            <a:r>
              <a:rPr lang="mr-IN" altLang="zh-CN" dirty="0">
                <a:latin typeface="Consolas"/>
                <a:cs typeface="Consolas"/>
              </a:rPr>
              <a:t>call    </a:t>
            </a:r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mr-IN" altLang="zh-CN" dirty="0">
                <a:latin typeface="Consolas"/>
                <a:cs typeface="Consolas"/>
              </a:rPr>
              <a:t>add</a:t>
            </a:r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b="1" dirty="0">
                <a:solidFill>
                  <a:prstClr val="black"/>
                </a:solidFill>
                <a:latin typeface="Consolas"/>
                <a:cs typeface="Consolas"/>
              </a:rPr>
              <a:t>   </a:t>
            </a:r>
            <a:r>
              <a:rPr lang="en-US" altLang="zh-CN" dirty="0" err="1">
                <a:latin typeface="Consolas"/>
                <a:cs typeface="Consolas"/>
              </a:rPr>
              <a:t>movl</a:t>
            </a:r>
            <a:r>
              <a:rPr lang="en-US" altLang="zh-CN" dirty="0">
                <a:latin typeface="Consolas"/>
                <a:cs typeface="Consolas"/>
              </a:rPr>
              <a:t> $0, %</a:t>
            </a:r>
            <a:r>
              <a:rPr lang="en-US" altLang="zh-CN" dirty="0" err="1">
                <a:latin typeface="Consolas"/>
                <a:cs typeface="Consolas"/>
              </a:rPr>
              <a:t>eax</a:t>
            </a:r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   ...</a:t>
            </a:r>
          </a:p>
        </p:txBody>
      </p:sp>
      <p:sp>
        <p:nvSpPr>
          <p:cNvPr id="12" name="Right Arrow 3">
            <a:extLst>
              <a:ext uri="{FF2B5EF4-FFF2-40B4-BE49-F238E27FC236}">
                <a16:creationId xmlns:a16="http://schemas.microsoft.com/office/drawing/2014/main" id="{F3EA735E-9095-4AEB-892D-61FF16A98501}"/>
              </a:ext>
            </a:extLst>
          </p:cNvPr>
          <p:cNvSpPr/>
          <p:nvPr/>
        </p:nvSpPr>
        <p:spPr>
          <a:xfrm>
            <a:off x="3029361" y="4274680"/>
            <a:ext cx="938031" cy="562782"/>
          </a:xfrm>
          <a:prstGeom prst="rightArrow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2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5142-B32B-4800-885A-118D5748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allocated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975D2-1BE9-4A2C-AF82-7F4678303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Allocated in a memory region called “heap”</a:t>
            </a:r>
          </a:p>
          <a:p>
            <a:pPr lvl="1"/>
            <a:r>
              <a:rPr lang="en-US" dirty="0"/>
              <a:t>Allocated by malloc library using sophisticated algorithms (discussed in later lecture) 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9EE2317D-861E-46D2-9BF2-B73E51632538}"/>
              </a:ext>
            </a:extLst>
          </p:cNvPr>
          <p:cNvSpPr/>
          <p:nvPr/>
        </p:nvSpPr>
        <p:spPr>
          <a:xfrm>
            <a:off x="457200" y="3263016"/>
            <a:ext cx="3926406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int main() {</a:t>
            </a:r>
          </a:p>
          <a:p>
            <a:pPr lvl="1"/>
            <a:r>
              <a:rPr lang="en-US" altLang="zh-CN" dirty="0">
                <a:latin typeface="Consolas"/>
                <a:cs typeface="Consolas"/>
              </a:rPr>
              <a:t>int *x;</a:t>
            </a:r>
          </a:p>
          <a:p>
            <a:pPr lvl="1"/>
            <a:r>
              <a:rPr lang="en-US" altLang="zh-CN" dirty="0">
                <a:latin typeface="Consolas"/>
                <a:cs typeface="Consolas"/>
              </a:rPr>
              <a:t>x=malloc(100*</a:t>
            </a:r>
            <a:r>
              <a:rPr lang="en-US" altLang="zh-CN" dirty="0" err="1">
                <a:latin typeface="Consolas"/>
                <a:cs typeface="Consolas"/>
              </a:rPr>
              <a:t>sizeof</a:t>
            </a:r>
            <a:r>
              <a:rPr lang="en-US" altLang="zh-CN" dirty="0">
                <a:latin typeface="Consolas"/>
                <a:cs typeface="Consolas"/>
              </a:rPr>
              <a:t>(int));</a:t>
            </a:r>
          </a:p>
          <a:p>
            <a:pPr lvl="1"/>
            <a:r>
              <a:rPr lang="en-US" altLang="zh-CN" dirty="0">
                <a:latin typeface="Consolas"/>
                <a:cs typeface="Consolas"/>
              </a:rPr>
              <a:t>…</a:t>
            </a:r>
            <a:endParaRPr lang="mr-IN" altLang="zh-CN" dirty="0">
              <a:latin typeface="Consolas"/>
              <a:cs typeface="Consolas"/>
            </a:endParaRPr>
          </a:p>
          <a:p>
            <a:r>
              <a:rPr lang="mr-IN" altLang="zh-CN" dirty="0">
                <a:latin typeface="Consolas"/>
                <a:cs typeface="Consolas"/>
              </a:rPr>
              <a:t>}</a:t>
            </a:r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3CF88DD6-80DB-4071-8BE8-470EF3B53AD9}"/>
              </a:ext>
            </a:extLst>
          </p:cNvPr>
          <p:cNvSpPr/>
          <p:nvPr/>
        </p:nvSpPr>
        <p:spPr>
          <a:xfrm>
            <a:off x="5626090" y="3474950"/>
            <a:ext cx="2759739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main:</a:t>
            </a:r>
          </a:p>
          <a:p>
            <a:r>
              <a:rPr lang="en-US" altLang="zh-CN" dirty="0">
                <a:latin typeface="Consolas"/>
                <a:cs typeface="Consolas"/>
              </a:rPr>
              <a:t>   </a:t>
            </a:r>
            <a:r>
              <a:rPr lang="en-US" altLang="zh-CN" dirty="0" err="1">
                <a:latin typeface="Consolas"/>
                <a:cs typeface="Consolas"/>
              </a:rPr>
              <a:t>movl</a:t>
            </a:r>
            <a:r>
              <a:rPr lang="en-US" altLang="zh-CN" dirty="0">
                <a:latin typeface="Consolas"/>
                <a:cs typeface="Consolas"/>
              </a:rPr>
              <a:t>  $400 %</a:t>
            </a:r>
            <a:r>
              <a:rPr lang="en-US" altLang="zh-CN" dirty="0" err="1">
                <a:latin typeface="Consolas"/>
                <a:cs typeface="Consolas"/>
              </a:rPr>
              <a:t>edi</a:t>
            </a:r>
            <a:endParaRPr lang="mr-IN" altLang="zh-CN" dirty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   </a:t>
            </a:r>
            <a:r>
              <a:rPr lang="mr-IN" altLang="zh-CN" dirty="0">
                <a:latin typeface="Consolas"/>
                <a:cs typeface="Consolas"/>
              </a:rPr>
              <a:t>call  </a:t>
            </a:r>
            <a:r>
              <a:rPr lang="en-US" altLang="zh-CN" dirty="0">
                <a:latin typeface="Consolas"/>
                <a:cs typeface="Consolas"/>
              </a:rPr>
              <a:t>malloc</a:t>
            </a:r>
          </a:p>
          <a:p>
            <a:r>
              <a:rPr lang="en-US" altLang="zh-CN" dirty="0">
                <a:latin typeface="Consolas"/>
                <a:cs typeface="Consolas"/>
              </a:rPr>
              <a:t>   ...</a:t>
            </a:r>
          </a:p>
        </p:txBody>
      </p:sp>
      <p:sp>
        <p:nvSpPr>
          <p:cNvPr id="11" name="Right Arrow 3">
            <a:extLst>
              <a:ext uri="{FF2B5EF4-FFF2-40B4-BE49-F238E27FC236}">
                <a16:creationId xmlns:a16="http://schemas.microsoft.com/office/drawing/2014/main" id="{A05D5182-B90D-43B3-B413-81331DE2E99D}"/>
              </a:ext>
            </a:extLst>
          </p:cNvPr>
          <p:cNvSpPr/>
          <p:nvPr/>
        </p:nvSpPr>
        <p:spPr>
          <a:xfrm>
            <a:off x="4535832" y="3960361"/>
            <a:ext cx="938031" cy="562782"/>
          </a:xfrm>
          <a:prstGeom prst="rightArrow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BC052A-F1B4-4F83-88F3-F9510A21A1BA}"/>
              </a:ext>
            </a:extLst>
          </p:cNvPr>
          <p:cNvCxnSpPr/>
          <p:nvPr/>
        </p:nvCxnSpPr>
        <p:spPr>
          <a:xfrm flipV="1">
            <a:off x="6777588" y="4447936"/>
            <a:ext cx="192989" cy="85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356227-C2DC-4C92-90E1-574073001B34}"/>
              </a:ext>
            </a:extLst>
          </p:cNvPr>
          <p:cNvSpPr txBox="1"/>
          <p:nvPr/>
        </p:nvSpPr>
        <p:spPr>
          <a:xfrm>
            <a:off x="6063860" y="5527418"/>
            <a:ext cx="278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Lots of code in this function</a:t>
            </a:r>
          </a:p>
        </p:txBody>
      </p:sp>
    </p:spTree>
    <p:extLst>
      <p:ext uri="{BB962C8B-B14F-4D97-AF65-F5344CB8AC3E}">
        <p14:creationId xmlns:p14="http://schemas.microsoft.com/office/powerpoint/2010/main" val="169781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4F086039-80F1-4867-8204-6735786B5617}"/>
              </a:ext>
            </a:extLst>
          </p:cNvPr>
          <p:cNvSpPr/>
          <p:nvPr/>
        </p:nvSpPr>
        <p:spPr>
          <a:xfrm>
            <a:off x="5913749" y="2228563"/>
            <a:ext cx="1091998" cy="4486429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610" y="110580"/>
            <a:ext cx="8229600" cy="1053550"/>
          </a:xfrm>
        </p:spPr>
        <p:txBody>
          <a:bodyPr>
            <a:normAutofit/>
          </a:bodyPr>
          <a:lstStyle/>
          <a:p>
            <a:r>
              <a:rPr lang="en-US" dirty="0"/>
              <a:t>A process’ memory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54" y="1253119"/>
            <a:ext cx="8534946" cy="1105725"/>
          </a:xfrm>
        </p:spPr>
        <p:txBody>
          <a:bodyPr>
            <a:normAutofit fontScale="92500"/>
          </a:bodyPr>
          <a:lstStyle/>
          <a:p>
            <a:r>
              <a:rPr lang="en-US" dirty="0"/>
              <a:t>A running program (process)’s memory consists of code, data, stack, heap (and code/data of its shared libraries)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6619" y="2796067"/>
            <a:ext cx="4809607" cy="23057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nsolas"/>
                <a:cs typeface="Consolas"/>
              </a:rPr>
              <a:t>int arr1[5];</a:t>
            </a:r>
          </a:p>
          <a:p>
            <a:pPr eaLnBrk="0" hangingPunct="0"/>
            <a:endParaRPr lang="en-US" dirty="0">
              <a:latin typeface="Consolas"/>
              <a:cs typeface="Consolas"/>
            </a:endParaRP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int </a:t>
            </a:r>
            <a:r>
              <a:rPr lang="en-US" sz="1800" dirty="0">
                <a:latin typeface="Consolas"/>
                <a:cs typeface="Consolas"/>
              </a:rPr>
              <a:t>main() {</a:t>
            </a:r>
          </a:p>
          <a:p>
            <a:pPr eaLnBrk="0" hangingPunct="0"/>
            <a:endParaRPr lang="en-US" sz="1800" dirty="0">
              <a:latin typeface="Consolas"/>
              <a:cs typeface="Consolas"/>
            </a:endParaRP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   int arr2[5];</a:t>
            </a:r>
          </a:p>
          <a:p>
            <a:pPr eaLnBrk="0" hangingPunct="0"/>
            <a:r>
              <a:rPr lang="en-US" sz="1800" dirty="0">
                <a:latin typeface="Consolas"/>
                <a:cs typeface="Consolas"/>
              </a:rPr>
              <a:t>   int *arr3;</a:t>
            </a: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   arr3 = </a:t>
            </a:r>
            <a:r>
              <a:rPr lang="en-US" sz="1800" dirty="0">
                <a:latin typeface="Consolas"/>
                <a:cs typeface="Consolas"/>
              </a:rPr>
              <a:t>malloc(</a:t>
            </a:r>
            <a:r>
              <a:rPr lang="en-US" sz="1800" dirty="0" err="1">
                <a:latin typeface="Consolas"/>
                <a:cs typeface="Consolas"/>
              </a:rPr>
              <a:t>sizeof</a:t>
            </a:r>
            <a:r>
              <a:rPr lang="en-US" sz="1800" dirty="0">
                <a:latin typeface="Consolas"/>
                <a:cs typeface="Consolas"/>
              </a:rPr>
              <a:t>(int)*</a:t>
            </a:r>
            <a:r>
              <a:rPr lang="en-US" dirty="0">
                <a:latin typeface="Consolas"/>
                <a:cs typeface="Consolas"/>
              </a:rPr>
              <a:t>5</a:t>
            </a:r>
            <a:r>
              <a:rPr lang="en-US" sz="1800" dirty="0">
                <a:latin typeface="Consolas"/>
                <a:cs typeface="Consolas"/>
              </a:rPr>
              <a:t>);</a:t>
            </a: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}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5" name="矩形 5"/>
          <p:cNvSpPr/>
          <p:nvPr/>
        </p:nvSpPr>
        <p:spPr>
          <a:xfrm>
            <a:off x="5913749" y="5156456"/>
            <a:ext cx="1091998" cy="94507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5"/>
          <p:cNvSpPr/>
          <p:nvPr/>
        </p:nvSpPr>
        <p:spPr>
          <a:xfrm>
            <a:off x="5913749" y="4256414"/>
            <a:ext cx="1091998" cy="900042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5"/>
          <p:cNvSpPr/>
          <p:nvPr/>
        </p:nvSpPr>
        <p:spPr>
          <a:xfrm>
            <a:off x="5913749" y="2414019"/>
            <a:ext cx="1091998" cy="1097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Left Brace 13"/>
          <p:cNvSpPr/>
          <p:nvPr/>
        </p:nvSpPr>
        <p:spPr>
          <a:xfrm flipH="1">
            <a:off x="7180168" y="5156457"/>
            <a:ext cx="275860" cy="90004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 flipH="1">
            <a:off x="7180171" y="4256414"/>
            <a:ext cx="189439" cy="87242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 flipH="1">
            <a:off x="7097945" y="2405765"/>
            <a:ext cx="218597" cy="11057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7494673" y="5156456"/>
            <a:ext cx="1649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(statically-allocated) data</a:t>
            </a:r>
          </a:p>
        </p:txBody>
      </p:sp>
      <p:sp>
        <p:nvSpPr>
          <p:cNvPr id="18" name="TextBox 17"/>
          <p:cNvSpPr txBox="1"/>
          <p:nvPr/>
        </p:nvSpPr>
        <p:spPr>
          <a:xfrm flipH="1">
            <a:off x="7494674" y="4256414"/>
            <a:ext cx="11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19" name="TextBox 18"/>
          <p:cNvSpPr txBox="1"/>
          <p:nvPr/>
        </p:nvSpPr>
        <p:spPr>
          <a:xfrm flipH="1">
            <a:off x="7323174" y="2739399"/>
            <a:ext cx="8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278802" y="5353002"/>
            <a:ext cx="1726945" cy="572190"/>
            <a:chOff x="5278802" y="5687964"/>
            <a:chExt cx="1726945" cy="572190"/>
          </a:xfrm>
        </p:grpSpPr>
        <p:sp>
          <p:nvSpPr>
            <p:cNvPr id="26" name="矩形 5"/>
            <p:cNvSpPr/>
            <p:nvPr/>
          </p:nvSpPr>
          <p:spPr>
            <a:xfrm>
              <a:off x="5913749" y="5687964"/>
              <a:ext cx="1091998" cy="558787"/>
            </a:xfrm>
            <a:prstGeom prst="rect">
              <a:avLst/>
            </a:prstGeom>
            <a:pattFill prst="wdUpDiag">
              <a:fgClr>
                <a:schemeClr val="bg2">
                  <a:lumMod val="75000"/>
                </a:schemeClr>
              </a:fgClr>
              <a:bgClr>
                <a:prstClr val="white"/>
              </a:bgClr>
            </a:pattFill>
            <a:ln w="635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20 bytes</a:t>
              </a:r>
              <a:endParaRPr kumimoji="1" lang="zh-CN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78802" y="5890822"/>
              <a:ext cx="634947" cy="369332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arr1: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78802" y="2971517"/>
            <a:ext cx="1705639" cy="369332"/>
            <a:chOff x="5278802" y="2971517"/>
            <a:chExt cx="1705639" cy="369332"/>
          </a:xfrm>
        </p:grpSpPr>
        <p:sp>
          <p:nvSpPr>
            <p:cNvPr id="32" name="矩形 5"/>
            <p:cNvSpPr/>
            <p:nvPr/>
          </p:nvSpPr>
          <p:spPr>
            <a:xfrm>
              <a:off x="5928515" y="3024146"/>
              <a:ext cx="1055926" cy="240906"/>
            </a:xfrm>
            <a:prstGeom prst="rect">
              <a:avLst/>
            </a:prstGeom>
            <a:pattFill prst="wdUpDiag">
              <a:fgClr>
                <a:schemeClr val="accent1">
                  <a:lumMod val="60000"/>
                  <a:lumOff val="40000"/>
                </a:schemeClr>
              </a:fgClr>
              <a:bgClr>
                <a:prstClr val="white"/>
              </a:bgClr>
            </a:pattFill>
            <a:ln w="635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8 bytes</a:t>
              </a:r>
              <a:endParaRPr kumimoji="1" lang="zh-CN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78802" y="2971517"/>
              <a:ext cx="6349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arr3: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278802" y="3142157"/>
            <a:ext cx="1723675" cy="1814597"/>
            <a:chOff x="5278802" y="3142157"/>
            <a:chExt cx="1723675" cy="1814597"/>
          </a:xfrm>
        </p:grpSpPr>
        <p:grpSp>
          <p:nvGrpSpPr>
            <p:cNvPr id="29" name="Group 28"/>
            <p:cNvGrpSpPr/>
            <p:nvPr/>
          </p:nvGrpSpPr>
          <p:grpSpPr>
            <a:xfrm>
              <a:off x="5278802" y="4380061"/>
              <a:ext cx="1723675" cy="576693"/>
              <a:chOff x="5278802" y="5890822"/>
              <a:chExt cx="1723675" cy="576693"/>
            </a:xfrm>
          </p:grpSpPr>
          <p:sp>
            <p:nvSpPr>
              <p:cNvPr id="30" name="矩形 5"/>
              <p:cNvSpPr/>
              <p:nvPr/>
            </p:nvSpPr>
            <p:spPr>
              <a:xfrm>
                <a:off x="5910479" y="5908728"/>
                <a:ext cx="1091998" cy="558787"/>
              </a:xfrm>
              <a:prstGeom prst="rect">
                <a:avLst/>
              </a:prstGeom>
              <a:pattFill prst="wdUpDiag">
                <a:fgClr>
                  <a:schemeClr val="accent4">
                    <a:lumMod val="60000"/>
                    <a:lumOff val="40000"/>
                  </a:schemeClr>
                </a:fgClr>
                <a:bgClr>
                  <a:prstClr val="white"/>
                </a:bgClr>
              </a:pattFill>
              <a:ln w="635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20 bytes</a:t>
                </a:r>
                <a:endParaRPr kumimoji="1" lang="zh-CN" alt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278802" y="5890822"/>
                <a:ext cx="1846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34" name="Freeform 33"/>
            <p:cNvSpPr/>
            <p:nvPr/>
          </p:nvSpPr>
          <p:spPr>
            <a:xfrm flipV="1">
              <a:off x="5314874" y="3142157"/>
              <a:ext cx="1064146" cy="1593831"/>
            </a:xfrm>
            <a:custGeom>
              <a:avLst/>
              <a:gdLst>
                <a:gd name="connsiteX0" fmla="*/ 1394700 w 1394700"/>
                <a:gd name="connsiteY0" fmla="*/ 1462056 h 1462056"/>
                <a:gd name="connsiteX1" fmla="*/ 6672 w 1394700"/>
                <a:gd name="connsiteY1" fmla="*/ 575961 h 1462056"/>
                <a:gd name="connsiteX2" fmla="*/ 833582 w 1394700"/>
                <a:gd name="connsiteY2" fmla="*/ 0 h 1462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4700" h="1462056">
                  <a:moveTo>
                    <a:pt x="1394700" y="1462056"/>
                  </a:moveTo>
                  <a:cubicBezTo>
                    <a:pt x="747446" y="1140846"/>
                    <a:pt x="100192" y="819637"/>
                    <a:pt x="6672" y="575961"/>
                  </a:cubicBezTo>
                  <a:cubicBezTo>
                    <a:pt x="-86848" y="332285"/>
                    <a:pt x="833582" y="0"/>
                    <a:pt x="833582" y="0"/>
                  </a:cubicBezTo>
                </a:path>
              </a:pathLst>
            </a:custGeom>
            <a:ln>
              <a:headEnd type="oval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278802" y="2525143"/>
            <a:ext cx="1726945" cy="437242"/>
            <a:chOff x="5278802" y="2525143"/>
            <a:chExt cx="1726945" cy="437242"/>
          </a:xfrm>
        </p:grpSpPr>
        <p:sp>
          <p:nvSpPr>
            <p:cNvPr id="36" name="矩形 5"/>
            <p:cNvSpPr/>
            <p:nvPr/>
          </p:nvSpPr>
          <p:spPr>
            <a:xfrm>
              <a:off x="5913749" y="2525143"/>
              <a:ext cx="1091998" cy="428512"/>
            </a:xfrm>
            <a:prstGeom prst="rect">
              <a:avLst/>
            </a:prstGeom>
            <a:pattFill prst="wdUpDiag">
              <a:fgClr>
                <a:schemeClr val="accent1">
                  <a:lumMod val="60000"/>
                  <a:lumOff val="40000"/>
                </a:schemeClr>
              </a:fgClr>
              <a:bgClr>
                <a:prstClr val="white"/>
              </a:bgClr>
            </a:patt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20 bytes</a:t>
              </a:r>
              <a:endParaRPr kumimoji="1" lang="zh-CN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8802" y="2593053"/>
              <a:ext cx="6349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arr2: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BF2C9A3D-6B31-494F-8960-497769471234}"/>
              </a:ext>
            </a:extLst>
          </p:cNvPr>
          <p:cNvSpPr/>
          <p:nvPr/>
        </p:nvSpPr>
        <p:spPr>
          <a:xfrm>
            <a:off x="5913749" y="6108335"/>
            <a:ext cx="1091998" cy="6066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F327F5A-F368-4F45-BEA9-F27574BD908C}"/>
              </a:ext>
            </a:extLst>
          </p:cNvPr>
          <p:cNvSpPr/>
          <p:nvPr/>
        </p:nvSpPr>
        <p:spPr>
          <a:xfrm flipH="1">
            <a:off x="7180440" y="6129140"/>
            <a:ext cx="285469" cy="55119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5A66FD-4F39-4900-BFB8-1D54CCE6625C}"/>
              </a:ext>
            </a:extLst>
          </p:cNvPr>
          <p:cNvSpPr txBox="1"/>
          <p:nvPr/>
        </p:nvSpPr>
        <p:spPr>
          <a:xfrm flipH="1">
            <a:off x="7559770" y="6210469"/>
            <a:ext cx="11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37940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610" y="110580"/>
            <a:ext cx="5046858" cy="1143000"/>
          </a:xfrm>
        </p:spPr>
        <p:txBody>
          <a:bodyPr/>
          <a:lstStyle/>
          <a:p>
            <a:r>
              <a:rPr lang="en-US" dirty="0"/>
              <a:t>Data allocation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463468" y="174523"/>
            <a:ext cx="3672606" cy="13824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>
                <a:latin typeface="Consolas"/>
                <a:cs typeface="Consolas"/>
              </a:rPr>
              <a:t>int arr1[5];</a:t>
            </a:r>
          </a:p>
          <a:p>
            <a:pPr eaLnBrk="0" hangingPunct="0"/>
            <a:r>
              <a:rPr lang="en-US" sz="1400" dirty="0">
                <a:latin typeface="Consolas"/>
                <a:cs typeface="Consolas"/>
              </a:rPr>
              <a:t>int main() {</a:t>
            </a:r>
          </a:p>
          <a:p>
            <a:pPr eaLnBrk="0" hangingPunct="0"/>
            <a:r>
              <a:rPr lang="en-US" sz="1400" dirty="0">
                <a:latin typeface="Consolas"/>
                <a:cs typeface="Consolas"/>
              </a:rPr>
              <a:t>   int arr2[5];</a:t>
            </a:r>
          </a:p>
          <a:p>
            <a:pPr eaLnBrk="0" hangingPunct="0"/>
            <a:r>
              <a:rPr lang="en-US" sz="1400" dirty="0">
                <a:latin typeface="Consolas"/>
                <a:cs typeface="Consolas"/>
              </a:rPr>
              <a:t>  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*arr3;</a:t>
            </a:r>
          </a:p>
          <a:p>
            <a:pPr eaLnBrk="0" hangingPunct="0"/>
            <a:r>
              <a:rPr lang="en-US" sz="1400" dirty="0">
                <a:latin typeface="Consolas"/>
                <a:cs typeface="Consolas"/>
              </a:rPr>
              <a:t>   arr3 = malloc(</a:t>
            </a:r>
            <a:r>
              <a:rPr lang="en-US" sz="1400" dirty="0" err="1">
                <a:latin typeface="Consolas"/>
                <a:cs typeface="Consolas"/>
              </a:rPr>
              <a:t>sizeof</a:t>
            </a:r>
            <a:r>
              <a:rPr lang="en-US" sz="1400" dirty="0">
                <a:latin typeface="Consolas"/>
                <a:cs typeface="Consolas"/>
              </a:rPr>
              <a:t>(int)*5);</a:t>
            </a:r>
          </a:p>
          <a:p>
            <a:pPr eaLnBrk="0" hangingPunct="0"/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  <p:pic>
        <p:nvPicPr>
          <p:cNvPr id="7" name="Picture 6" descr="Screen Shot 2018-10-17 at 3.02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63" y="1556953"/>
            <a:ext cx="9169840" cy="4996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5770833" y="1556953"/>
            <a:ext cx="264592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gdb</a:t>
            </a:r>
            <a:r>
              <a:rPr lang="en-US" dirty="0">
                <a:solidFill>
                  <a:srgbClr val="000000"/>
                </a:solidFill>
              </a:rPr>
              <a:t>) p &amp;arr1[0]</a:t>
            </a:r>
            <a:r>
              <a:rPr lang="fr-FR" dirty="0">
                <a:solidFill>
                  <a:srgbClr val="000000"/>
                </a:solidFill>
              </a:rPr>
              <a:t>    </a:t>
            </a:r>
          </a:p>
          <a:p>
            <a:r>
              <a:rPr lang="fr-FR" dirty="0">
                <a:solidFill>
                  <a:srgbClr val="0000FF"/>
                </a:solidFill>
              </a:rPr>
              <a:t> (</a:t>
            </a:r>
            <a:r>
              <a:rPr lang="fr-FR" dirty="0" err="1">
                <a:solidFill>
                  <a:srgbClr val="0000FF"/>
                </a:solidFill>
              </a:rPr>
              <a:t>int</a:t>
            </a:r>
            <a:r>
              <a:rPr lang="fr-FR" dirty="0">
                <a:solidFill>
                  <a:srgbClr val="0000FF"/>
                </a:solidFill>
              </a:rPr>
              <a:t> *) 0x601080</a:t>
            </a:r>
          </a:p>
        </p:txBody>
      </p:sp>
      <p:sp>
        <p:nvSpPr>
          <p:cNvPr id="6" name="Rectangle 5"/>
          <p:cNvSpPr/>
          <p:nvPr/>
        </p:nvSpPr>
        <p:spPr>
          <a:xfrm>
            <a:off x="5770833" y="2242745"/>
            <a:ext cx="264592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(gdb) p &amp;arr2[0]</a:t>
            </a:r>
          </a:p>
          <a:p>
            <a:r>
              <a:rPr lang="en-US" dirty="0">
                <a:solidFill>
                  <a:srgbClr val="3F9335"/>
                </a:solidFill>
              </a:rPr>
              <a:t>(</a:t>
            </a:r>
            <a:r>
              <a:rPr lang="en-US" dirty="0" err="1">
                <a:solidFill>
                  <a:srgbClr val="3F9335"/>
                </a:solidFill>
              </a:rPr>
              <a:t>int</a:t>
            </a:r>
            <a:r>
              <a:rPr lang="en-US" dirty="0">
                <a:solidFill>
                  <a:srgbClr val="3F9335"/>
                </a:solidFill>
              </a:rPr>
              <a:t> *) 0x7fffffffe120</a:t>
            </a:r>
          </a:p>
        </p:txBody>
      </p:sp>
      <p:sp>
        <p:nvSpPr>
          <p:cNvPr id="3" name="Rectangle 2"/>
          <p:cNvSpPr/>
          <p:nvPr/>
        </p:nvSpPr>
        <p:spPr>
          <a:xfrm>
            <a:off x="708780" y="3573913"/>
            <a:ext cx="7486488" cy="19198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0621" y="6177841"/>
            <a:ext cx="7486488" cy="191987"/>
          </a:xfrm>
          <a:prstGeom prst="rect">
            <a:avLst/>
          </a:prstGeom>
          <a:noFill/>
          <a:ln w="28575">
            <a:solidFill>
              <a:srgbClr val="3F9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0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3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610" y="110580"/>
            <a:ext cx="5046858" cy="1143000"/>
          </a:xfrm>
        </p:spPr>
        <p:txBody>
          <a:bodyPr/>
          <a:lstStyle/>
          <a:p>
            <a:r>
              <a:rPr lang="en-US" dirty="0"/>
              <a:t>Data allocation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463468" y="174523"/>
            <a:ext cx="3672606" cy="13824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>
                <a:latin typeface="Consolas"/>
                <a:cs typeface="Consolas"/>
              </a:rPr>
              <a:t>int arr1[5];</a:t>
            </a:r>
          </a:p>
          <a:p>
            <a:pPr eaLnBrk="0" hangingPunct="0"/>
            <a:r>
              <a:rPr lang="en-US" sz="1400" dirty="0">
                <a:latin typeface="Consolas"/>
                <a:cs typeface="Consolas"/>
              </a:rPr>
              <a:t>void main() {</a:t>
            </a:r>
          </a:p>
          <a:p>
            <a:pPr eaLnBrk="0" hangingPunct="0"/>
            <a:r>
              <a:rPr lang="en-US" sz="1400" dirty="0">
                <a:latin typeface="Consolas"/>
                <a:cs typeface="Consolas"/>
              </a:rPr>
              <a:t>   int arr2[5];</a:t>
            </a:r>
          </a:p>
          <a:p>
            <a:pPr eaLnBrk="0" hangingPunct="0"/>
            <a:r>
              <a:rPr lang="en-US" sz="1400" dirty="0">
                <a:latin typeface="Consolas"/>
                <a:cs typeface="Consolas"/>
              </a:rPr>
              <a:t>  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*arr3;</a:t>
            </a:r>
          </a:p>
          <a:p>
            <a:pPr eaLnBrk="0" hangingPunct="0"/>
            <a:r>
              <a:rPr lang="en-US" sz="1400" dirty="0">
                <a:latin typeface="Consolas"/>
                <a:cs typeface="Consolas"/>
              </a:rPr>
              <a:t>   arr3 = malloc(</a:t>
            </a:r>
            <a:r>
              <a:rPr lang="en-US" sz="1400" dirty="0" err="1">
                <a:latin typeface="Consolas"/>
                <a:cs typeface="Consolas"/>
              </a:rPr>
              <a:t>sizeof</a:t>
            </a:r>
            <a:r>
              <a:rPr lang="en-US" sz="1400" dirty="0">
                <a:latin typeface="Consolas"/>
                <a:cs typeface="Consolas"/>
              </a:rPr>
              <a:t>(int)*5);</a:t>
            </a:r>
          </a:p>
          <a:p>
            <a:pPr eaLnBrk="0" hangingPunct="0"/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  <p:pic>
        <p:nvPicPr>
          <p:cNvPr id="7" name="Picture 6" descr="Screen Shot 2018-10-17 at 3.02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63" y="1556953"/>
            <a:ext cx="9169840" cy="4996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5770833" y="1556953"/>
            <a:ext cx="264592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p &amp;arr3[0]</a:t>
            </a:r>
          </a:p>
          <a:p>
            <a:r>
              <a:rPr lang="fr-FR" dirty="0">
                <a:solidFill>
                  <a:srgbClr val="0000FF"/>
                </a:solidFill>
              </a:rPr>
              <a:t>(</a:t>
            </a:r>
            <a:r>
              <a:rPr lang="fr-FR" dirty="0" err="1">
                <a:solidFill>
                  <a:srgbClr val="0000FF"/>
                </a:solidFill>
              </a:rPr>
              <a:t>int</a:t>
            </a:r>
            <a:r>
              <a:rPr lang="fr-FR" dirty="0">
                <a:solidFill>
                  <a:srgbClr val="0000FF"/>
                </a:solidFill>
              </a:rPr>
              <a:t> *) 0x602010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770833" y="2220869"/>
            <a:ext cx="264592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(gdb) p &amp;arr3</a:t>
            </a:r>
          </a:p>
          <a:p>
            <a:r>
              <a:rPr lang="fr-FR" dirty="0">
                <a:solidFill>
                  <a:srgbClr val="3F9335"/>
                </a:solidFill>
              </a:rPr>
              <a:t> (</a:t>
            </a:r>
            <a:r>
              <a:rPr lang="fr-FR" dirty="0" err="1">
                <a:solidFill>
                  <a:srgbClr val="3F9335"/>
                </a:solidFill>
              </a:rPr>
              <a:t>int</a:t>
            </a:r>
            <a:r>
              <a:rPr lang="fr-FR" dirty="0">
                <a:solidFill>
                  <a:srgbClr val="3F9335"/>
                </a:solidFill>
              </a:rPr>
              <a:t> **) 0x7fffffffe118</a:t>
            </a:r>
            <a:endParaRPr lang="en-US" dirty="0">
              <a:solidFill>
                <a:srgbClr val="3F9335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6351" y="3780668"/>
            <a:ext cx="7486488" cy="19198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46351" y="6202659"/>
            <a:ext cx="7486488" cy="191987"/>
          </a:xfrm>
          <a:prstGeom prst="rect">
            <a:avLst/>
          </a:prstGeom>
          <a:noFill/>
          <a:ln w="28575">
            <a:solidFill>
              <a:srgbClr val="3F9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7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5" grpId="0" animBg="1"/>
      <p:bldP spid="41" grpId="0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7E87-DEF9-47BD-96AC-C51A06F4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program data: primitive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F3A65-051A-4931-B5EA-3C7827C04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483" y="1600201"/>
            <a:ext cx="8615577" cy="991366"/>
          </a:xfrm>
        </p:spPr>
        <p:txBody>
          <a:bodyPr/>
          <a:lstStyle/>
          <a:p>
            <a:r>
              <a:rPr lang="en-US" dirty="0"/>
              <a:t>Local variables of primitive data types are commonly stored in regs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0FE3C-BFB2-4F41-807B-5867921E0AB1}"/>
              </a:ext>
            </a:extLst>
          </p:cNvPr>
          <p:cNvSpPr txBox="1"/>
          <p:nvPr/>
        </p:nvSpPr>
        <p:spPr>
          <a:xfrm>
            <a:off x="1236049" y="3307656"/>
            <a:ext cx="101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count++;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FCF2509-F96B-46BE-97AE-9CD1A7A537F2}"/>
              </a:ext>
            </a:extLst>
          </p:cNvPr>
          <p:cNvSpPr/>
          <p:nvPr/>
        </p:nvSpPr>
        <p:spPr>
          <a:xfrm>
            <a:off x="2614540" y="3244334"/>
            <a:ext cx="3616246" cy="495976"/>
          </a:xfrm>
          <a:prstGeom prst="rightArrow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14ACC-42A2-499A-B88E-9BADA0F18747}"/>
              </a:ext>
            </a:extLst>
          </p:cNvPr>
          <p:cNvSpPr txBox="1"/>
          <p:nvPr/>
        </p:nvSpPr>
        <p:spPr>
          <a:xfrm>
            <a:off x="2504262" y="2866784"/>
            <a:ext cx="389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is a local variable (stored in %</a:t>
            </a:r>
            <a:r>
              <a:rPr lang="en-US" dirty="0" err="1"/>
              <a:t>edi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B7B89-98B0-4C03-B54D-8D61FA2AC521}"/>
              </a:ext>
            </a:extLst>
          </p:cNvPr>
          <p:cNvSpPr txBox="1"/>
          <p:nvPr/>
        </p:nvSpPr>
        <p:spPr>
          <a:xfrm>
            <a:off x="5506312" y="4860776"/>
            <a:ext cx="276229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addl</a:t>
            </a:r>
            <a:r>
              <a:rPr lang="en-US" dirty="0"/>
              <a:t> $1, </a:t>
            </a:r>
            <a:r>
              <a:rPr lang="en-US" sz="1800" dirty="0">
                <a:latin typeface="Consolas" panose="020B0609020204030204" pitchFamily="49" charset="0"/>
              </a:rPr>
              <a:t>0x200a13(%rip)</a:t>
            </a:r>
            <a:endParaRPr lang="ro-RO" sz="18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4DADDD-3257-4049-8DAE-84487428FFC7}"/>
              </a:ext>
            </a:extLst>
          </p:cNvPr>
          <p:cNvSpPr txBox="1"/>
          <p:nvPr/>
        </p:nvSpPr>
        <p:spPr>
          <a:xfrm>
            <a:off x="1236049" y="4709889"/>
            <a:ext cx="101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count++;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A4AFDC5-A34A-4418-953A-034A738C65B5}"/>
              </a:ext>
            </a:extLst>
          </p:cNvPr>
          <p:cNvSpPr/>
          <p:nvPr/>
        </p:nvSpPr>
        <p:spPr>
          <a:xfrm>
            <a:off x="2614540" y="4798202"/>
            <a:ext cx="2389702" cy="495976"/>
          </a:xfrm>
          <a:prstGeom prst="rightArrow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043A3-FFDE-46D9-8AA8-0AB734A33951}"/>
              </a:ext>
            </a:extLst>
          </p:cNvPr>
          <p:cNvSpPr txBox="1"/>
          <p:nvPr/>
        </p:nvSpPr>
        <p:spPr>
          <a:xfrm>
            <a:off x="2504262" y="4428870"/>
            <a:ext cx="249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is a global variable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1F5154-5CB5-42B2-A6D8-FA698F7DF898}"/>
              </a:ext>
            </a:extLst>
          </p:cNvPr>
          <p:cNvSpPr txBox="1"/>
          <p:nvPr/>
        </p:nvSpPr>
        <p:spPr>
          <a:xfrm>
            <a:off x="6463325" y="3339764"/>
            <a:ext cx="144462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addl</a:t>
            </a:r>
            <a:r>
              <a:rPr lang="en-US" dirty="0"/>
              <a:t> $1, %</a:t>
            </a:r>
            <a:r>
              <a:rPr lang="en-US" dirty="0" err="1"/>
              <a:t>edi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91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Accessing program data: arrays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8791" y="3297045"/>
            <a:ext cx="2836926" cy="1123188"/>
          </a:xfrm>
          <a:ln>
            <a:noFill/>
          </a:ln>
        </p:spPr>
        <p:txBody>
          <a:bodyPr>
            <a:noAutofit/>
          </a:bodyPr>
          <a:lstStyle/>
          <a:p>
            <a:pPr marL="155575" indent="0">
              <a:spcBef>
                <a:spcPct val="25000"/>
              </a:spcBef>
              <a:buClr>
                <a:schemeClr val="hlink"/>
              </a:buClr>
              <a:buSzPct val="75000"/>
              <a:buNone/>
            </a:pPr>
            <a:r>
              <a:rPr lang="en-US" sz="1800" dirty="0">
                <a:latin typeface="Calibri"/>
                <a:cs typeface="Calibri"/>
              </a:rPr>
              <a:t>Suppose</a:t>
            </a:r>
          </a:p>
          <a:p>
            <a:pPr marL="155575" indent="0">
              <a:spcBef>
                <a:spcPct val="25000"/>
              </a:spcBef>
              <a:buClr>
                <a:schemeClr val="hlink"/>
              </a:buClr>
              <a:buSzPct val="75000"/>
              <a:buNone/>
            </a:pPr>
            <a:r>
              <a:rPr lang="en-US" sz="1800" dirty="0">
                <a:latin typeface="Calibri"/>
                <a:cs typeface="Calibri"/>
              </a:rPr>
              <a:t>%</a:t>
            </a:r>
            <a:r>
              <a:rPr lang="en-US" sz="1800" dirty="0" err="1">
                <a:latin typeface="Calibri"/>
                <a:cs typeface="Calibri"/>
              </a:rPr>
              <a:t>rdi</a:t>
            </a:r>
            <a:r>
              <a:rPr lang="en-US" sz="1800" dirty="0">
                <a:latin typeface="Calibri"/>
                <a:cs typeface="Calibri"/>
              </a:rPr>
              <a:t> contains </a:t>
            </a:r>
            <a:r>
              <a:rPr lang="en-US" sz="1800" dirty="0" err="1">
                <a:latin typeface="Calibri"/>
                <a:cs typeface="Calibri"/>
              </a:rPr>
              <a:t>arr</a:t>
            </a:r>
            <a:endParaRPr lang="en-US" sz="1800" i="1" dirty="0">
              <a:latin typeface="Calibri"/>
              <a:cs typeface="Calibri"/>
            </a:endParaRPr>
          </a:p>
          <a:p>
            <a:pPr marL="155575" indent="0">
              <a:spcBef>
                <a:spcPct val="25000"/>
              </a:spcBef>
              <a:buClr>
                <a:schemeClr val="hlink"/>
              </a:buClr>
              <a:buSzPct val="75000"/>
              <a:buNone/>
            </a:pPr>
            <a:r>
              <a:rPr lang="en-US" sz="1800" dirty="0">
                <a:latin typeface="Calibri"/>
                <a:cs typeface="Calibri"/>
              </a:rPr>
              <a:t>%</a:t>
            </a:r>
            <a:r>
              <a:rPr lang="en-US" sz="1800" dirty="0" err="1">
                <a:latin typeface="Calibri"/>
                <a:cs typeface="Calibri"/>
              </a:rPr>
              <a:t>rsi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contains </a:t>
            </a:r>
            <a:r>
              <a:rPr lang="en-US" sz="1800" dirty="0" err="1">
                <a:latin typeface="Calibri"/>
                <a:cs typeface="Calibri"/>
              </a:rPr>
              <a:t>i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1020694" y="4266434"/>
            <a:ext cx="139457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nsolas"/>
                <a:cs typeface="Consolas"/>
              </a:rPr>
              <a:t>a</a:t>
            </a:r>
            <a:r>
              <a:rPr lang="en-US" sz="1800" dirty="0" err="1">
                <a:latin typeface="Consolas"/>
                <a:cs typeface="Consolas"/>
              </a:rPr>
              <a:t>rr</a:t>
            </a:r>
            <a:r>
              <a:rPr lang="en-US" sz="1800" dirty="0">
                <a:latin typeface="Consolas"/>
                <a:cs typeface="Consolas"/>
              </a:rPr>
              <a:t>[</a:t>
            </a:r>
            <a:r>
              <a:rPr lang="en-US" sz="1800" dirty="0" err="1">
                <a:latin typeface="Consolas"/>
                <a:cs typeface="Consolas"/>
              </a:rPr>
              <a:t>i</a:t>
            </a:r>
            <a:r>
              <a:rPr lang="en-US" sz="1800" dirty="0">
                <a:latin typeface="Consolas"/>
                <a:cs typeface="Consolas"/>
              </a:rPr>
              <a:t>]++;</a:t>
            </a:r>
          </a:p>
        </p:txBody>
      </p:sp>
      <p:sp>
        <p:nvSpPr>
          <p:cNvPr id="2" name="Right Arrow 1"/>
          <p:cNvSpPr/>
          <p:nvPr/>
        </p:nvSpPr>
        <p:spPr>
          <a:xfrm>
            <a:off x="2508856" y="4202003"/>
            <a:ext cx="2585499" cy="664571"/>
          </a:xfrm>
          <a:prstGeom prst="rightArrow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5395847" y="4321635"/>
            <a:ext cx="3267369" cy="366767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nsolas"/>
                <a:cs typeface="Consolas"/>
              </a:rPr>
              <a:t>a</a:t>
            </a:r>
            <a:r>
              <a:rPr lang="en-US" sz="1800" dirty="0" err="1">
                <a:latin typeface="Consolas"/>
                <a:cs typeface="Consolas"/>
              </a:rPr>
              <a:t>ddl</a:t>
            </a:r>
            <a:r>
              <a:rPr lang="en-US" sz="1800" dirty="0">
                <a:latin typeface="Consolas"/>
                <a:cs typeface="Consolas"/>
              </a:rPr>
              <a:t> $1, (%rdi,%rsi,4)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729305" y="3126575"/>
            <a:ext cx="3033291" cy="643619"/>
            <a:chOff x="5729305" y="3126575"/>
            <a:chExt cx="3033291" cy="643619"/>
          </a:xfrm>
        </p:grpSpPr>
        <p:pic>
          <p:nvPicPr>
            <p:cNvPr id="10" name="Picture 9" descr="download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9305" y="3126575"/>
              <a:ext cx="643619" cy="64361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372924" y="3272382"/>
              <a:ext cx="2389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No bound checking!!</a:t>
              </a: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D7E9CA2-B0B4-429C-B979-4E14F971E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483" y="1600201"/>
            <a:ext cx="8615577" cy="991366"/>
          </a:xfrm>
        </p:spPr>
        <p:txBody>
          <a:bodyPr>
            <a:normAutofit/>
          </a:bodyPr>
          <a:lstStyle/>
          <a:p>
            <a:r>
              <a:rPr lang="en-US" dirty="0"/>
              <a:t>Arrays are always stored in the memory (stack, heap or data)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EB7AA-406A-4845-BE4F-467EC04C6CEE}"/>
              </a:ext>
            </a:extLst>
          </p:cNvPr>
          <p:cNvSpPr txBox="1"/>
          <p:nvPr/>
        </p:nvSpPr>
        <p:spPr>
          <a:xfrm>
            <a:off x="528422" y="2747308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arr</a:t>
            </a:r>
            <a:r>
              <a:rPr lang="en-US" dirty="0"/>
              <a:t>[5];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95B0D3-B0A2-4D83-BD9B-33F3E6D2F089}"/>
              </a:ext>
            </a:extLst>
          </p:cNvPr>
          <p:cNvCxnSpPr>
            <a:cxnSpLocks/>
          </p:cNvCxnSpPr>
          <p:nvPr/>
        </p:nvCxnSpPr>
        <p:spPr>
          <a:xfrm>
            <a:off x="914400" y="3195525"/>
            <a:ext cx="506798" cy="107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4">
            <a:extLst>
              <a:ext uri="{FF2B5EF4-FFF2-40B4-BE49-F238E27FC236}">
                <a16:creationId xmlns:a16="http://schemas.microsoft.com/office/drawing/2014/main" id="{38FB3529-997F-41C5-9BF4-CE6C1849F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305" y="5757917"/>
            <a:ext cx="139457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nsolas"/>
                <a:cs typeface="Consolas"/>
              </a:rPr>
              <a:t>a</a:t>
            </a:r>
            <a:r>
              <a:rPr lang="en-US" sz="1800" dirty="0" err="1">
                <a:latin typeface="Consolas"/>
                <a:cs typeface="Consolas"/>
              </a:rPr>
              <a:t>rr</a:t>
            </a:r>
            <a:r>
              <a:rPr lang="en-US" sz="1800" dirty="0">
                <a:latin typeface="Consolas"/>
                <a:cs typeface="Consolas"/>
              </a:rPr>
              <a:t>[</a:t>
            </a:r>
            <a:r>
              <a:rPr lang="en-US" sz="1800" dirty="0" err="1">
                <a:latin typeface="Consolas"/>
                <a:cs typeface="Consolas"/>
              </a:rPr>
              <a:t>i</a:t>
            </a:r>
            <a:r>
              <a:rPr lang="en-US" sz="1800" dirty="0">
                <a:latin typeface="Consolas"/>
                <a:cs typeface="Consolas"/>
              </a:rPr>
              <a:t>]++;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60CB4A-A565-4661-9EB9-A4C1A3E9B7FB}"/>
              </a:ext>
            </a:extLst>
          </p:cNvPr>
          <p:cNvCxnSpPr>
            <a:cxnSpLocks/>
          </p:cNvCxnSpPr>
          <p:nvPr/>
        </p:nvCxnSpPr>
        <p:spPr>
          <a:xfrm>
            <a:off x="914400" y="5077447"/>
            <a:ext cx="333558" cy="71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06E2285-3D17-4042-940E-5674C70C2A63}"/>
              </a:ext>
            </a:extLst>
          </p:cNvPr>
          <p:cNvSpPr txBox="1"/>
          <p:nvPr/>
        </p:nvSpPr>
        <p:spPr>
          <a:xfrm>
            <a:off x="375085" y="4681908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 *</a:t>
            </a:r>
            <a:r>
              <a:rPr lang="en-US" dirty="0" err="1"/>
              <a:t>arr</a:t>
            </a:r>
            <a:r>
              <a:rPr lang="en-US" dirty="0"/>
              <a:t>[5];</a:t>
            </a:r>
          </a:p>
        </p:txBody>
      </p:sp>
      <p:sp>
        <p:nvSpPr>
          <p:cNvPr id="22" name="Right Arrow 1">
            <a:extLst>
              <a:ext uri="{FF2B5EF4-FFF2-40B4-BE49-F238E27FC236}">
                <a16:creationId xmlns:a16="http://schemas.microsoft.com/office/drawing/2014/main" id="{01F4BE7D-9B87-4238-B906-F862858BB2BF}"/>
              </a:ext>
            </a:extLst>
          </p:cNvPr>
          <p:cNvSpPr/>
          <p:nvPr/>
        </p:nvSpPr>
        <p:spPr>
          <a:xfrm>
            <a:off x="2486956" y="5645591"/>
            <a:ext cx="2585499" cy="664571"/>
          </a:xfrm>
          <a:prstGeom prst="rightArrow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6644B575-DF83-4700-99AA-C713DA063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663" y="5829553"/>
            <a:ext cx="3267369" cy="366767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nsolas"/>
                <a:cs typeface="Consolas"/>
              </a:rPr>
              <a:t>a</a:t>
            </a:r>
            <a:r>
              <a:rPr lang="en-US" sz="1800" dirty="0" err="1">
                <a:latin typeface="Consolas"/>
                <a:cs typeface="Consolas"/>
              </a:rPr>
              <a:t>ddq</a:t>
            </a:r>
            <a:r>
              <a:rPr lang="en-US" sz="1800" dirty="0">
                <a:latin typeface="Consolas"/>
                <a:cs typeface="Consolas"/>
              </a:rPr>
              <a:t> $1, (%rdi,%rsi,8)</a:t>
            </a:r>
          </a:p>
        </p:txBody>
      </p:sp>
    </p:spTree>
    <p:extLst>
      <p:ext uri="{BB962C8B-B14F-4D97-AF65-F5344CB8AC3E}">
        <p14:creationId xmlns:p14="http://schemas.microsoft.com/office/powerpoint/2010/main" val="103585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Binary Puzzle 1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357298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>
                <a:latin typeface="Courier New" pitchFamily="-96" charset="0"/>
              </a:rPr>
              <a:t>void mystery(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</a:t>
            </a:r>
            <a:r>
              <a:rPr lang="en-US" b="1" dirty="0" err="1">
                <a:latin typeface="Courier New" pitchFamily="-96" charset="0"/>
              </a:rPr>
              <a:t>arr</a:t>
            </a:r>
            <a:r>
              <a:rPr lang="en-US" b="1" dirty="0">
                <a:latin typeface="Courier New" pitchFamily="-96" charset="0"/>
              </a:rPr>
              <a:t>,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b="1" dirty="0">
                <a:latin typeface="Courier New" pitchFamily="-96" charset="0"/>
              </a:rPr>
              <a:t> n</a:t>
            </a:r>
            <a:r>
              <a:rPr lang="en-US" sz="1800" b="1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}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84446" y="2441118"/>
            <a:ext cx="4081175" cy="28597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$0, 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.L3  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.L4: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 </a:t>
            </a:r>
            <a:r>
              <a:rPr lang="cs-CZ" b="1" dirty="0" err="1">
                <a:latin typeface="Courier New" pitchFamily="49" charset="0"/>
              </a:rPr>
              <a:t>movslq</a:t>
            </a:r>
            <a:r>
              <a:rPr lang="cs-CZ" b="1" dirty="0">
                <a:latin typeface="Courier New" pitchFamily="49" charset="0"/>
              </a:rPr>
              <a:t> %</a:t>
            </a:r>
            <a:r>
              <a:rPr lang="cs-CZ" b="1" dirty="0" err="1">
                <a:latin typeface="Courier New" pitchFamily="49" charset="0"/>
              </a:rPr>
              <a:t>eax</a:t>
            </a:r>
            <a:r>
              <a:rPr lang="cs-CZ" b="1" dirty="0">
                <a:latin typeface="Courier New" pitchFamily="49" charset="0"/>
              </a:rPr>
              <a:t>, %</a:t>
            </a:r>
            <a:r>
              <a:rPr lang="cs-CZ" b="1" dirty="0" err="1">
                <a:latin typeface="Courier New" pitchFamily="49" charset="0"/>
              </a:rPr>
              <a:t>rdx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        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$1, (%rdi,%rdx,4)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$1, 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.L3:            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cmpl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%</a:t>
            </a:r>
            <a:r>
              <a:rPr lang="cs-CZ" b="1" dirty="0" err="1">
                <a:latin typeface="Courier New" pitchFamily="49" charset="0"/>
              </a:rPr>
              <a:t>esi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jl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.L4   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 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ret</a:t>
            </a:r>
          </a:p>
        </p:txBody>
      </p:sp>
      <p:sp>
        <p:nvSpPr>
          <p:cNvPr id="10" name="矩形 1"/>
          <p:cNvSpPr/>
          <p:nvPr/>
        </p:nvSpPr>
        <p:spPr>
          <a:xfrm>
            <a:off x="584446" y="5511540"/>
            <a:ext cx="2853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>
                <a:latin typeface="Consolas"/>
                <a:cs typeface="Consolas"/>
              </a:rPr>
              <a:t>%rdi </a:t>
            </a:r>
            <a:r>
              <a:rPr lang="cs-CZ" altLang="zh-CN" dirty="0">
                <a:latin typeface="Arial"/>
                <a:cs typeface="Arial"/>
              </a:rPr>
              <a:t>has </a:t>
            </a:r>
            <a:r>
              <a:rPr lang="cs-CZ" altLang="zh-CN" dirty="0" err="1">
                <a:latin typeface="Arial"/>
                <a:cs typeface="Arial"/>
              </a:rPr>
              <a:t>the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of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arr</a:t>
            </a:r>
            <a:endParaRPr lang="cs-CZ" altLang="zh-CN" dirty="0">
              <a:latin typeface="Arial"/>
              <a:cs typeface="Arial"/>
            </a:endParaRPr>
          </a:p>
          <a:p>
            <a:r>
              <a:rPr lang="cs-CZ" altLang="zh-CN" b="1" dirty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esi</a:t>
            </a:r>
            <a:r>
              <a:rPr lang="cs-CZ" altLang="zh-CN" b="1" dirty="0">
                <a:latin typeface="Consolas"/>
                <a:cs typeface="Consolas"/>
              </a:rPr>
              <a:t> </a:t>
            </a:r>
            <a:r>
              <a:rPr lang="cs-CZ" altLang="zh-CN" dirty="0">
                <a:latin typeface="Arial"/>
                <a:cs typeface="Arial"/>
              </a:rPr>
              <a:t>has </a:t>
            </a:r>
            <a:r>
              <a:rPr lang="cs-CZ" altLang="zh-CN" dirty="0" err="1">
                <a:latin typeface="Arial"/>
                <a:cs typeface="Arial"/>
              </a:rPr>
              <a:t>the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of</a:t>
            </a:r>
            <a:r>
              <a:rPr lang="cs-CZ" altLang="zh-CN" dirty="0">
                <a:latin typeface="Arial"/>
                <a:cs typeface="Arial"/>
              </a:rPr>
              <a:t> n 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2866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Binary Puzzle 1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357298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>
                <a:latin typeface="Courier New" pitchFamily="-96" charset="0"/>
              </a:rPr>
              <a:t>void mystery(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</a:t>
            </a:r>
            <a:r>
              <a:rPr lang="en-US" b="1" dirty="0" err="1">
                <a:latin typeface="Courier New" pitchFamily="-96" charset="0"/>
              </a:rPr>
              <a:t>arr</a:t>
            </a:r>
            <a:r>
              <a:rPr lang="en-US" b="1" dirty="0">
                <a:latin typeface="Courier New" pitchFamily="-96" charset="0"/>
              </a:rPr>
              <a:t>,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b="1" dirty="0">
                <a:latin typeface="Courier New" pitchFamily="-96" charset="0"/>
              </a:rPr>
              <a:t> n</a:t>
            </a:r>
            <a:r>
              <a:rPr lang="en-US" sz="1800" b="1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50534" y="2441118"/>
            <a:ext cx="4081175" cy="9207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a = 0;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.L3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endParaRPr lang="cs-CZ" sz="1800" b="1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4446" y="5511540"/>
            <a:ext cx="2853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>
                <a:latin typeface="Consolas"/>
                <a:cs typeface="Consolas"/>
              </a:rPr>
              <a:t>%rdi </a:t>
            </a:r>
            <a:r>
              <a:rPr lang="cs-CZ" altLang="zh-CN" dirty="0">
                <a:latin typeface="Arial"/>
                <a:cs typeface="Arial"/>
              </a:rPr>
              <a:t>has </a:t>
            </a:r>
            <a:r>
              <a:rPr lang="cs-CZ" altLang="zh-CN" dirty="0" err="1">
                <a:latin typeface="Arial"/>
                <a:cs typeface="Arial"/>
              </a:rPr>
              <a:t>the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of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arr</a:t>
            </a:r>
            <a:endParaRPr lang="cs-CZ" altLang="zh-CN" dirty="0">
              <a:latin typeface="Arial"/>
              <a:cs typeface="Arial"/>
            </a:endParaRPr>
          </a:p>
          <a:p>
            <a:r>
              <a:rPr lang="cs-CZ" altLang="zh-CN" b="1" dirty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esi</a:t>
            </a:r>
            <a:r>
              <a:rPr lang="cs-CZ" altLang="zh-CN" b="1" dirty="0">
                <a:latin typeface="Consolas"/>
                <a:cs typeface="Consolas"/>
              </a:rPr>
              <a:t> </a:t>
            </a:r>
            <a:r>
              <a:rPr lang="cs-CZ" altLang="zh-CN" dirty="0">
                <a:latin typeface="Arial"/>
                <a:cs typeface="Arial"/>
              </a:rPr>
              <a:t>has </a:t>
            </a:r>
            <a:r>
              <a:rPr lang="cs-CZ" altLang="zh-CN" dirty="0" err="1">
                <a:latin typeface="Arial"/>
                <a:cs typeface="Arial"/>
              </a:rPr>
              <a:t>the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of</a:t>
            </a:r>
            <a:r>
              <a:rPr lang="cs-CZ" altLang="zh-CN" dirty="0">
                <a:latin typeface="Arial"/>
                <a:cs typeface="Arial"/>
              </a:rPr>
              <a:t> n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446" y="2441118"/>
            <a:ext cx="4081175" cy="28597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$0, 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.L3  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.L4: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 </a:t>
            </a:r>
            <a:r>
              <a:rPr lang="cs-CZ" b="1" dirty="0" err="1">
                <a:latin typeface="Courier New" pitchFamily="49" charset="0"/>
              </a:rPr>
              <a:t>movslq</a:t>
            </a:r>
            <a:r>
              <a:rPr lang="cs-CZ" b="1" dirty="0">
                <a:latin typeface="Courier New" pitchFamily="49" charset="0"/>
              </a:rPr>
              <a:t> %</a:t>
            </a:r>
            <a:r>
              <a:rPr lang="cs-CZ" b="1" dirty="0" err="1">
                <a:latin typeface="Courier New" pitchFamily="49" charset="0"/>
              </a:rPr>
              <a:t>eax</a:t>
            </a:r>
            <a:r>
              <a:rPr lang="cs-CZ" b="1" dirty="0">
                <a:latin typeface="Courier New" pitchFamily="49" charset="0"/>
              </a:rPr>
              <a:t>, %</a:t>
            </a:r>
            <a:r>
              <a:rPr lang="cs-CZ" b="1" dirty="0" err="1">
                <a:latin typeface="Courier New" pitchFamily="49" charset="0"/>
              </a:rPr>
              <a:t>rdx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        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$1, (%rdi,%rdx,4)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$1, 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.L3:            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cmpl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%</a:t>
            </a:r>
            <a:r>
              <a:rPr lang="cs-CZ" b="1" dirty="0" err="1">
                <a:latin typeface="Courier New" pitchFamily="49" charset="0"/>
              </a:rPr>
              <a:t>esi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jl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.L4   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 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31258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89" y="1600200"/>
            <a:ext cx="8786686" cy="4525963"/>
          </a:xfrm>
        </p:spPr>
        <p:txBody>
          <a:bodyPr/>
          <a:lstStyle/>
          <a:p>
            <a:r>
              <a:rPr lang="en-US" dirty="0"/>
              <a:t>How x86 supports procedure calls</a:t>
            </a:r>
          </a:p>
          <a:p>
            <a:pPr lvl="1"/>
            <a:r>
              <a:rPr lang="en-US" dirty="0"/>
              <a:t>call (pushes return address on stack; jump to function)</a:t>
            </a:r>
          </a:p>
          <a:p>
            <a:pPr lvl="1"/>
            <a:r>
              <a:rPr lang="en-US" dirty="0"/>
              <a:t>ret (pops return address from stack; jump to return address)</a:t>
            </a:r>
          </a:p>
          <a:p>
            <a:r>
              <a:rPr lang="en-US" dirty="0"/>
              <a:t>C/UNIX calling convention (location of </a:t>
            </a:r>
            <a:r>
              <a:rPr lang="en-US" dirty="0" err="1"/>
              <a:t>args</a:t>
            </a:r>
            <a:r>
              <a:rPr lang="en-US" dirty="0"/>
              <a:t>/return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First 6 </a:t>
            </a:r>
            <a:r>
              <a:rPr lang="en-US" dirty="0" err="1"/>
              <a:t>args</a:t>
            </a:r>
            <a:r>
              <a:rPr lang="en-US" dirty="0"/>
              <a:t> are stored in regs: %</a:t>
            </a:r>
            <a:r>
              <a:rPr lang="en-US" dirty="0" err="1"/>
              <a:t>rdi</a:t>
            </a:r>
            <a:r>
              <a:rPr lang="en-US" dirty="0"/>
              <a:t>, %</a:t>
            </a:r>
            <a:r>
              <a:rPr lang="en-US" dirty="0" err="1"/>
              <a:t>rsi</a:t>
            </a:r>
            <a:r>
              <a:rPr lang="en-US" dirty="0"/>
              <a:t>, %</a:t>
            </a:r>
            <a:r>
              <a:rPr lang="en-US" dirty="0" err="1"/>
              <a:t>rdx</a:t>
            </a:r>
            <a:r>
              <a:rPr lang="en-US" dirty="0"/>
              <a:t>, %</a:t>
            </a:r>
            <a:r>
              <a:rPr lang="en-US" dirty="0" err="1"/>
              <a:t>rcx</a:t>
            </a:r>
            <a:r>
              <a:rPr lang="en-US" dirty="0"/>
              <a:t>, %r8, %r9 </a:t>
            </a:r>
          </a:p>
          <a:p>
            <a:pPr lvl="1"/>
            <a:r>
              <a:rPr lang="en-US" dirty="0"/>
              <a:t>Rest of arguments are stored on the stack</a:t>
            </a:r>
          </a:p>
          <a:p>
            <a:pPr lvl="1"/>
            <a:r>
              <a:rPr lang="en-US" dirty="0"/>
              <a:t>Return value (if there’s one) is stored in %</a:t>
            </a:r>
            <a:r>
              <a:rPr lang="en-US" dirty="0" err="1"/>
              <a:t>rax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41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Binary Puzzle 1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357298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>
                <a:latin typeface="Courier New" pitchFamily="-96" charset="0"/>
              </a:rPr>
              <a:t>void mystery(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</a:t>
            </a:r>
            <a:r>
              <a:rPr lang="en-US" b="1" dirty="0" err="1">
                <a:latin typeface="Courier New" pitchFamily="-96" charset="0"/>
              </a:rPr>
              <a:t>arr</a:t>
            </a:r>
            <a:r>
              <a:rPr lang="en-US" b="1" dirty="0">
                <a:latin typeface="Courier New" pitchFamily="-96" charset="0"/>
              </a:rPr>
              <a:t>,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b="1" dirty="0">
                <a:latin typeface="Courier New" pitchFamily="-96" charset="0"/>
              </a:rPr>
              <a:t> n</a:t>
            </a:r>
            <a:r>
              <a:rPr lang="en-US" sz="1800" b="1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50534" y="2441118"/>
            <a:ext cx="4081175" cy="28597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a = 0;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.L3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endParaRPr lang="cs-CZ" b="1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endParaRPr lang="cs-CZ" b="1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.L3: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endParaRPr lang="en-US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endParaRPr lang="en-US" b="1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return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446" y="2441118"/>
            <a:ext cx="4081175" cy="28597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$0, 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.L3  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.L4: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 </a:t>
            </a:r>
            <a:r>
              <a:rPr lang="cs-CZ" b="1" dirty="0" err="1">
                <a:latin typeface="Courier New" pitchFamily="49" charset="0"/>
              </a:rPr>
              <a:t>movslq</a:t>
            </a:r>
            <a:r>
              <a:rPr lang="cs-CZ" b="1" dirty="0">
                <a:latin typeface="Courier New" pitchFamily="49" charset="0"/>
              </a:rPr>
              <a:t> %</a:t>
            </a:r>
            <a:r>
              <a:rPr lang="cs-CZ" b="1" dirty="0" err="1">
                <a:latin typeface="Courier New" pitchFamily="49" charset="0"/>
              </a:rPr>
              <a:t>eax</a:t>
            </a:r>
            <a:r>
              <a:rPr lang="cs-CZ" b="1" dirty="0">
                <a:latin typeface="Courier New" pitchFamily="49" charset="0"/>
              </a:rPr>
              <a:t>, %</a:t>
            </a:r>
            <a:r>
              <a:rPr lang="cs-CZ" b="1" dirty="0" err="1">
                <a:latin typeface="Courier New" pitchFamily="49" charset="0"/>
              </a:rPr>
              <a:t>rdx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        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$1, (%rdi,%rdx,4)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$1, 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.L3:            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cmpl</a:t>
            </a:r>
            <a:r>
              <a:rPr lang="cs-CZ" sz="1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 %</a:t>
            </a:r>
            <a:r>
              <a:rPr lang="cs-CZ" b="1" dirty="0" err="1">
                <a:solidFill>
                  <a:srgbClr val="0000FF"/>
                </a:solidFill>
                <a:latin typeface="Courier New" pitchFamily="49" charset="0"/>
              </a:rPr>
              <a:t>esi</a:t>
            </a:r>
            <a:r>
              <a:rPr lang="cs-CZ" sz="1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cs-CZ" b="1" dirty="0" err="1">
                <a:solidFill>
                  <a:srgbClr val="0000FF"/>
                </a:solidFill>
                <a:latin typeface="Courier New" pitchFamily="49" charset="0"/>
              </a:rPr>
              <a:t>e</a:t>
            </a:r>
            <a:r>
              <a:rPr lang="cs-CZ" sz="18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jl</a:t>
            </a:r>
            <a:r>
              <a:rPr lang="cs-CZ" sz="1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  .L4   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 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ret</a:t>
            </a:r>
          </a:p>
        </p:txBody>
      </p:sp>
      <p:sp>
        <p:nvSpPr>
          <p:cNvPr id="9" name="矩形 1"/>
          <p:cNvSpPr/>
          <p:nvPr/>
        </p:nvSpPr>
        <p:spPr>
          <a:xfrm>
            <a:off x="584446" y="5511540"/>
            <a:ext cx="2853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>
                <a:latin typeface="Consolas"/>
                <a:cs typeface="Consolas"/>
              </a:rPr>
              <a:t>%rdi </a:t>
            </a:r>
            <a:r>
              <a:rPr lang="cs-CZ" altLang="zh-CN" dirty="0">
                <a:latin typeface="Arial"/>
                <a:cs typeface="Arial"/>
              </a:rPr>
              <a:t>has </a:t>
            </a:r>
            <a:r>
              <a:rPr lang="cs-CZ" altLang="zh-CN" dirty="0" err="1">
                <a:latin typeface="Arial"/>
                <a:cs typeface="Arial"/>
              </a:rPr>
              <a:t>the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of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arr</a:t>
            </a:r>
            <a:endParaRPr lang="cs-CZ" altLang="zh-CN" dirty="0">
              <a:latin typeface="Arial"/>
              <a:cs typeface="Arial"/>
            </a:endParaRPr>
          </a:p>
          <a:p>
            <a:r>
              <a:rPr lang="cs-CZ" altLang="zh-CN" b="1" dirty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esi</a:t>
            </a:r>
            <a:r>
              <a:rPr lang="cs-CZ" altLang="zh-CN" b="1" dirty="0">
                <a:latin typeface="Consolas"/>
                <a:cs typeface="Consolas"/>
              </a:rPr>
              <a:t> </a:t>
            </a:r>
            <a:r>
              <a:rPr lang="cs-CZ" altLang="zh-CN" dirty="0">
                <a:latin typeface="Arial"/>
                <a:cs typeface="Arial"/>
              </a:rPr>
              <a:t>has </a:t>
            </a:r>
            <a:r>
              <a:rPr lang="cs-CZ" altLang="zh-CN" dirty="0" err="1">
                <a:latin typeface="Arial"/>
                <a:cs typeface="Arial"/>
              </a:rPr>
              <a:t>the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of</a:t>
            </a:r>
            <a:r>
              <a:rPr lang="cs-CZ" altLang="zh-CN" dirty="0">
                <a:latin typeface="Arial"/>
                <a:cs typeface="Arial"/>
              </a:rPr>
              <a:t> n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74622E-E3EC-48EE-B4D8-19B8316A642C}"/>
              </a:ext>
            </a:extLst>
          </p:cNvPr>
          <p:cNvSpPr txBox="1"/>
          <p:nvPr/>
        </p:nvSpPr>
        <p:spPr>
          <a:xfrm>
            <a:off x="5173942" y="4103313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if a &lt; </a:t>
            </a:r>
            <a:r>
              <a:rPr lang="cs-CZ" b="1" dirty="0">
                <a:solidFill>
                  <a:srgbClr val="0000FF"/>
                </a:solidFill>
                <a:latin typeface="Courier New" pitchFamily="49" charset="0"/>
              </a:rPr>
              <a:t>n</a:t>
            </a:r>
            <a:endParaRPr lang="cs-CZ" sz="1800" b="1" dirty="0">
              <a:solidFill>
                <a:srgbClr val="0000FF"/>
              </a:solidFill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solidFill>
                  <a:srgbClr val="0000FF"/>
                </a:solidFill>
                <a:latin typeface="Courier New" pitchFamily="49" charset="0"/>
              </a:rPr>
              <a:t>     goto .L4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584446" y="2441118"/>
            <a:ext cx="4081175" cy="28597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$0, 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.L3  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.L4: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 </a:t>
            </a:r>
            <a:r>
              <a:rPr lang="cs-CZ" b="1" dirty="0" err="1">
                <a:solidFill>
                  <a:srgbClr val="0000FF"/>
                </a:solidFill>
                <a:latin typeface="Courier New" pitchFamily="49" charset="0"/>
              </a:rPr>
              <a:t>movslq</a:t>
            </a:r>
            <a:r>
              <a:rPr lang="cs-CZ" b="1" dirty="0">
                <a:solidFill>
                  <a:srgbClr val="0000FF"/>
                </a:solidFill>
                <a:latin typeface="Courier New" pitchFamily="49" charset="0"/>
              </a:rPr>
              <a:t> %</a:t>
            </a:r>
            <a:r>
              <a:rPr lang="cs-CZ" b="1" dirty="0" err="1">
                <a:solidFill>
                  <a:srgbClr val="0000FF"/>
                </a:solidFill>
                <a:latin typeface="Courier New" pitchFamily="49" charset="0"/>
              </a:rPr>
              <a:t>eax</a:t>
            </a:r>
            <a:r>
              <a:rPr lang="cs-CZ" b="1" dirty="0">
                <a:solidFill>
                  <a:srgbClr val="0000FF"/>
                </a:solidFill>
                <a:latin typeface="Courier New" pitchFamily="49" charset="0"/>
              </a:rPr>
              <a:t>, %</a:t>
            </a:r>
            <a:r>
              <a:rPr lang="cs-CZ" b="1" dirty="0" err="1">
                <a:solidFill>
                  <a:srgbClr val="0000FF"/>
                </a:solidFill>
                <a:latin typeface="Courier New" pitchFamily="49" charset="0"/>
              </a:rPr>
              <a:t>rdx</a:t>
            </a:r>
            <a:r>
              <a:rPr lang="cs-CZ" sz="1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          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 $1, (%rdi,%rdx,4)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 $1, %</a:t>
            </a:r>
            <a:r>
              <a:rPr lang="cs-CZ" b="1" dirty="0" err="1">
                <a:solidFill>
                  <a:srgbClr val="0000FF"/>
                </a:solidFill>
                <a:latin typeface="Courier New" pitchFamily="49" charset="0"/>
              </a:rPr>
              <a:t>e</a:t>
            </a:r>
            <a:r>
              <a:rPr lang="cs-CZ" sz="18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.L3:            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cmpl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%</a:t>
            </a:r>
            <a:r>
              <a:rPr lang="cs-CZ" b="1" dirty="0" err="1">
                <a:latin typeface="Courier New" pitchFamily="49" charset="0"/>
              </a:rPr>
              <a:t>esi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jl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.L4   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 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Binary Puzzle 1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357298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>
                <a:latin typeface="Courier New" pitchFamily="-96" charset="0"/>
              </a:rPr>
              <a:t>void mystery(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</a:t>
            </a:r>
            <a:r>
              <a:rPr lang="en-US" b="1" dirty="0" err="1">
                <a:latin typeface="Courier New" pitchFamily="-96" charset="0"/>
              </a:rPr>
              <a:t>arr</a:t>
            </a:r>
            <a:r>
              <a:rPr lang="en-US" b="1" dirty="0">
                <a:latin typeface="Courier New" pitchFamily="-96" charset="0"/>
              </a:rPr>
              <a:t>,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b="1" dirty="0">
                <a:latin typeface="Courier New" pitchFamily="-96" charset="0"/>
              </a:rPr>
              <a:t> n</a:t>
            </a:r>
            <a:r>
              <a:rPr lang="en-US" sz="1800" b="1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50534" y="2441118"/>
            <a:ext cx="4081175" cy="28597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a = 0;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.L3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.L4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endParaRPr lang="en-US" b="1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endParaRPr lang="en-US" b="1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endParaRPr lang="en-US" b="1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.L3: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a &lt;</a:t>
            </a:r>
            <a:r>
              <a:rPr lang="cs-CZ" b="1" dirty="0">
                <a:latin typeface="Courier New" pitchFamily="49" charset="0"/>
              </a:rPr>
              <a:t> 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n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    </a:t>
            </a:r>
            <a:r>
              <a:rPr lang="cs-CZ" b="1" dirty="0" err="1">
                <a:latin typeface="Courier New" pitchFamily="49" charset="0"/>
              </a:rPr>
              <a:t>goto</a:t>
            </a:r>
            <a:r>
              <a:rPr lang="cs-CZ" b="1" dirty="0">
                <a:latin typeface="Courier New" pitchFamily="49" charset="0"/>
              </a:rPr>
              <a:t> .L4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return</a:t>
            </a:r>
          </a:p>
        </p:txBody>
      </p:sp>
      <p:sp>
        <p:nvSpPr>
          <p:cNvPr id="9" name="矩形 1"/>
          <p:cNvSpPr/>
          <p:nvPr/>
        </p:nvSpPr>
        <p:spPr>
          <a:xfrm>
            <a:off x="584446" y="5511540"/>
            <a:ext cx="2853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>
                <a:latin typeface="Consolas"/>
                <a:cs typeface="Consolas"/>
              </a:rPr>
              <a:t>%rdi </a:t>
            </a:r>
            <a:r>
              <a:rPr lang="cs-CZ" altLang="zh-CN" dirty="0">
                <a:latin typeface="Arial"/>
                <a:cs typeface="Arial"/>
              </a:rPr>
              <a:t>has </a:t>
            </a:r>
            <a:r>
              <a:rPr lang="cs-CZ" altLang="zh-CN" dirty="0" err="1">
                <a:latin typeface="Arial"/>
                <a:cs typeface="Arial"/>
              </a:rPr>
              <a:t>the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of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arr</a:t>
            </a:r>
            <a:endParaRPr lang="cs-CZ" altLang="zh-CN" dirty="0">
              <a:latin typeface="Arial"/>
              <a:cs typeface="Arial"/>
            </a:endParaRPr>
          </a:p>
          <a:p>
            <a:r>
              <a:rPr lang="cs-CZ" altLang="zh-CN" b="1" dirty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esi</a:t>
            </a:r>
            <a:r>
              <a:rPr lang="cs-CZ" altLang="zh-CN" b="1" dirty="0">
                <a:latin typeface="Consolas"/>
                <a:cs typeface="Consolas"/>
              </a:rPr>
              <a:t> </a:t>
            </a:r>
            <a:r>
              <a:rPr lang="cs-CZ" altLang="zh-CN" dirty="0">
                <a:latin typeface="Arial"/>
                <a:cs typeface="Arial"/>
              </a:rPr>
              <a:t>has </a:t>
            </a:r>
            <a:r>
              <a:rPr lang="cs-CZ" altLang="zh-CN" dirty="0" err="1">
                <a:latin typeface="Arial"/>
                <a:cs typeface="Arial"/>
              </a:rPr>
              <a:t>the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of</a:t>
            </a:r>
            <a:r>
              <a:rPr lang="cs-CZ" altLang="zh-CN" dirty="0">
                <a:latin typeface="Arial"/>
                <a:cs typeface="Arial"/>
              </a:rPr>
              <a:t> n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945F8-28CA-4EA2-879A-9335D92955EF}"/>
              </a:ext>
            </a:extLst>
          </p:cNvPr>
          <p:cNvSpPr txBox="1"/>
          <p:nvPr/>
        </p:nvSpPr>
        <p:spPr>
          <a:xfrm>
            <a:off x="5206107" y="3266916"/>
            <a:ext cx="3079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arr[a] = arr[a] + 1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solidFill>
                  <a:srgbClr val="0000FF"/>
                </a:solidFill>
                <a:latin typeface="Courier New" pitchFamily="49" charset="0"/>
              </a:rPr>
              <a:t>a++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Binary Puzzle 1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357298"/>
            <a:ext cx="6651850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>
                <a:latin typeface="Courier New" pitchFamily="-96" charset="0"/>
              </a:rPr>
              <a:t>void mystery(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</a:t>
            </a:r>
            <a:r>
              <a:rPr lang="en-US" b="1" dirty="0" err="1">
                <a:latin typeface="Courier New" pitchFamily="-96" charset="0"/>
              </a:rPr>
              <a:t>arr</a:t>
            </a:r>
            <a:r>
              <a:rPr lang="en-US" b="1" dirty="0">
                <a:latin typeface="Courier New" pitchFamily="-96" charset="0"/>
              </a:rPr>
              <a:t>,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b="1" dirty="0">
                <a:latin typeface="Courier New" pitchFamily="-96" charset="0"/>
              </a:rPr>
              <a:t> n</a:t>
            </a:r>
            <a:r>
              <a:rPr lang="en-US" sz="1800" b="1" dirty="0">
                <a:latin typeface="Courier New" pitchFamily="-96" charset="0"/>
              </a:rPr>
              <a:t>) {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b="1" dirty="0">
                <a:latin typeface="Courier New" pitchFamily="-96" charset="0"/>
              </a:rPr>
              <a:t>   </a:t>
            </a:r>
            <a:r>
              <a:rPr lang="cs-CZ" altLang="zh-CN" b="1" dirty="0">
                <a:latin typeface="Courier New" pitchFamily="49" charset="0"/>
              </a:rPr>
              <a:t>for(      </a:t>
            </a:r>
            <a:r>
              <a:rPr lang="en-US" altLang="zh-CN" b="1" dirty="0" err="1">
                <a:latin typeface="Courier New" pitchFamily="49" charset="0"/>
              </a:rPr>
              <a:t>i</a:t>
            </a:r>
            <a:r>
              <a:rPr lang="cs-CZ" altLang="zh-CN" b="1" dirty="0">
                <a:latin typeface="Courier New" pitchFamily="49" charset="0"/>
              </a:rPr>
              <a:t> = 0; </a:t>
            </a:r>
            <a:r>
              <a:rPr lang="en-US" altLang="zh-CN" b="1" dirty="0" err="1">
                <a:latin typeface="Courier New" pitchFamily="49" charset="0"/>
              </a:rPr>
              <a:t>i</a:t>
            </a:r>
            <a:r>
              <a:rPr lang="cs-CZ" altLang="zh-CN" b="1" dirty="0">
                <a:latin typeface="Courier New" pitchFamily="49" charset="0"/>
              </a:rPr>
              <a:t> &lt; n; </a:t>
            </a:r>
            <a:r>
              <a:rPr lang="en-US" altLang="zh-CN" b="1" dirty="0" err="1">
                <a:latin typeface="Courier New" pitchFamily="49" charset="0"/>
              </a:rPr>
              <a:t>i</a:t>
            </a:r>
            <a:r>
              <a:rPr lang="cs-CZ" altLang="zh-CN" b="1" dirty="0">
                <a:latin typeface="Courier New" pitchFamily="49" charset="0"/>
              </a:rPr>
              <a:t>++)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altLang="zh-CN" b="1" dirty="0">
                <a:latin typeface="Courier New" pitchFamily="49" charset="0"/>
              </a:rPr>
              <a:t>   {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altLang="zh-CN" b="1" dirty="0">
                <a:latin typeface="Courier New" pitchFamily="49" charset="0"/>
              </a:rPr>
              <a:t>     arr[</a:t>
            </a:r>
            <a:r>
              <a:rPr lang="en-US" altLang="zh-CN" b="1" dirty="0" err="1">
                <a:latin typeface="Courier New" pitchFamily="49" charset="0"/>
              </a:rPr>
              <a:t>i</a:t>
            </a:r>
            <a:r>
              <a:rPr lang="cs-CZ" altLang="zh-CN" b="1" dirty="0">
                <a:latin typeface="Courier New" pitchFamily="49" charset="0"/>
              </a:rPr>
              <a:t>] = arr[</a:t>
            </a:r>
            <a:r>
              <a:rPr lang="en-US" altLang="zh-CN" b="1" dirty="0" err="1">
                <a:latin typeface="Courier New" pitchFamily="49" charset="0"/>
              </a:rPr>
              <a:t>i</a:t>
            </a:r>
            <a:r>
              <a:rPr lang="cs-CZ" altLang="zh-CN" b="1" dirty="0">
                <a:latin typeface="Courier New" pitchFamily="49" charset="0"/>
              </a:rPr>
              <a:t>] + 1;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altLang="zh-CN" b="1" dirty="0">
                <a:latin typeface="Courier New" pitchFamily="49" charset="0"/>
              </a:rPr>
              <a:t>   }</a:t>
            </a:r>
            <a:endParaRPr lang="en-US" sz="1800" b="1" dirty="0">
              <a:solidFill>
                <a:srgbClr val="FF0000"/>
              </a:solidFill>
              <a:latin typeface="Courier New" pitchFamily="-96" charset="0"/>
            </a:endParaRP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50534" y="3604396"/>
            <a:ext cx="4081175" cy="25827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a = 0;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.L3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.L4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arr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[a] =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arr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[a] + 1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 a++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.L3: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a &lt; </a:t>
            </a:r>
            <a:r>
              <a:rPr lang="cs-CZ" b="1" dirty="0">
                <a:latin typeface="Courier New" pitchFamily="49" charset="0"/>
              </a:rPr>
              <a:t>n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    </a:t>
            </a:r>
            <a:r>
              <a:rPr lang="cs-CZ" b="1" dirty="0" err="1">
                <a:latin typeface="Courier New" pitchFamily="49" charset="0"/>
              </a:rPr>
              <a:t>goto</a:t>
            </a:r>
            <a:r>
              <a:rPr lang="cs-CZ" b="1" dirty="0">
                <a:latin typeface="Courier New" pitchFamily="49" charset="0"/>
              </a:rPr>
              <a:t> .L4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return</a:t>
            </a:r>
          </a:p>
        </p:txBody>
      </p:sp>
      <p:sp>
        <p:nvSpPr>
          <p:cNvPr id="8" name="矩形 1"/>
          <p:cNvSpPr/>
          <p:nvPr/>
        </p:nvSpPr>
        <p:spPr>
          <a:xfrm>
            <a:off x="597206" y="6155062"/>
            <a:ext cx="2853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>
                <a:latin typeface="Consolas"/>
                <a:cs typeface="Consolas"/>
              </a:rPr>
              <a:t>%rdi </a:t>
            </a:r>
            <a:r>
              <a:rPr lang="cs-CZ" altLang="zh-CN" dirty="0">
                <a:latin typeface="Arial"/>
                <a:cs typeface="Arial"/>
              </a:rPr>
              <a:t>has </a:t>
            </a:r>
            <a:r>
              <a:rPr lang="cs-CZ" altLang="zh-CN" dirty="0" err="1">
                <a:latin typeface="Arial"/>
                <a:cs typeface="Arial"/>
              </a:rPr>
              <a:t>the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of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arr</a:t>
            </a:r>
            <a:endParaRPr lang="cs-CZ" altLang="zh-CN" dirty="0">
              <a:latin typeface="Arial"/>
              <a:cs typeface="Arial"/>
            </a:endParaRPr>
          </a:p>
          <a:p>
            <a:r>
              <a:rPr lang="cs-CZ" altLang="zh-CN" b="1" dirty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esi</a:t>
            </a:r>
            <a:r>
              <a:rPr lang="cs-CZ" altLang="zh-CN" b="1" dirty="0">
                <a:latin typeface="Consolas"/>
                <a:cs typeface="Consolas"/>
              </a:rPr>
              <a:t> </a:t>
            </a:r>
            <a:r>
              <a:rPr lang="cs-CZ" altLang="zh-CN" dirty="0">
                <a:latin typeface="Arial"/>
                <a:cs typeface="Arial"/>
              </a:rPr>
              <a:t>has </a:t>
            </a:r>
            <a:r>
              <a:rPr lang="cs-CZ" altLang="zh-CN" dirty="0" err="1">
                <a:latin typeface="Arial"/>
                <a:cs typeface="Arial"/>
              </a:rPr>
              <a:t>the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of</a:t>
            </a:r>
            <a:r>
              <a:rPr lang="cs-CZ" altLang="zh-CN" dirty="0">
                <a:latin typeface="Arial"/>
                <a:cs typeface="Arial"/>
              </a:rPr>
              <a:t> n </a:t>
            </a:r>
            <a:endParaRPr lang="zh-CN" altLang="en-US" dirty="0">
              <a:latin typeface="Arial"/>
              <a:cs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5938" y="485984"/>
            <a:ext cx="1242272" cy="1315741"/>
            <a:chOff x="765938" y="485984"/>
            <a:chExt cx="1242272" cy="1315741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1491391" y="990600"/>
              <a:ext cx="516819" cy="811125"/>
            </a:xfrm>
            <a:prstGeom prst="straightConnector1">
              <a:avLst/>
            </a:prstGeom>
            <a:ln>
              <a:solidFill>
                <a:srgbClr val="FF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65938" y="485984"/>
              <a:ext cx="12422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type of a?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08210" y="16170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97206" y="3314431"/>
            <a:ext cx="4081175" cy="28597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$0, 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.L3  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.L4: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 </a:t>
            </a:r>
            <a:r>
              <a:rPr lang="cs-CZ" b="1" dirty="0" err="1">
                <a:latin typeface="Courier New" pitchFamily="49" charset="0"/>
              </a:rPr>
              <a:t>movslq</a:t>
            </a:r>
            <a:r>
              <a:rPr lang="cs-CZ" b="1" dirty="0">
                <a:latin typeface="Courier New" pitchFamily="49" charset="0"/>
              </a:rPr>
              <a:t> %</a:t>
            </a:r>
            <a:r>
              <a:rPr lang="cs-CZ" b="1" dirty="0" err="1">
                <a:latin typeface="Courier New" pitchFamily="49" charset="0"/>
              </a:rPr>
              <a:t>eax</a:t>
            </a:r>
            <a:r>
              <a:rPr lang="cs-CZ" b="1" dirty="0">
                <a:latin typeface="Courier New" pitchFamily="49" charset="0"/>
              </a:rPr>
              <a:t>, %</a:t>
            </a:r>
            <a:r>
              <a:rPr lang="cs-CZ" b="1" dirty="0" err="1">
                <a:latin typeface="Courier New" pitchFamily="49" charset="0"/>
              </a:rPr>
              <a:t>rdx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        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$1, (%rdi,%rdx,4)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$1, 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.L3:            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cmpl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%</a:t>
            </a:r>
            <a:r>
              <a:rPr lang="cs-CZ" b="1" dirty="0" err="1">
                <a:latin typeface="Courier New" pitchFamily="49" charset="0"/>
              </a:rPr>
              <a:t>esi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>
                <a:latin typeface="Courier New" pitchFamily="49" charset="0"/>
                <a:ea typeface="+mn-ea"/>
                <a:cs typeface="+mn-cs"/>
              </a:rPr>
              <a:t>jl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.L4   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 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174745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674292" y="362240"/>
            <a:ext cx="6375400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2D arrays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892" y="3556912"/>
            <a:ext cx="8001000" cy="664176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“Row-Major” ordering of all elements in memory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533400" y="1298575"/>
            <a:ext cx="492442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A[4][5] = 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899592" y="512710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670992" y="5279504"/>
            <a:ext cx="32318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x</a:t>
            </a: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2423592" y="512710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2194992" y="5279504"/>
            <a:ext cx="7387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x+20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3947592" y="512710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3650730" y="5279504"/>
            <a:ext cx="7387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x+40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5471592" y="512710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5174730" y="5279504"/>
            <a:ext cx="7387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x+60</a:t>
            </a: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6995592" y="512710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6698730" y="5279504"/>
            <a:ext cx="7387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x+80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899592" y="4365104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423592" y="4365104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3947592" y="4365104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5471592" y="4360341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899592" y="4365104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2423592" y="4365104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3947592" y="4365104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5471592" y="4365104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911798" y="5991671"/>
            <a:ext cx="45256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990000"/>
                </a:solidFill>
                <a:latin typeface="Consolas"/>
                <a:cs typeface="Consolas"/>
              </a:rPr>
              <a:t>x+(i*</a:t>
            </a:r>
            <a:r>
              <a:rPr lang="en-US" dirty="0" err="1">
                <a:solidFill>
                  <a:srgbClr val="990000"/>
                </a:solidFill>
                <a:latin typeface="Consolas"/>
                <a:cs typeface="Consolas"/>
              </a:rPr>
              <a:t>COL+j</a:t>
            </a:r>
            <a:r>
              <a:rPr lang="en-US" dirty="0">
                <a:solidFill>
                  <a:srgbClr val="990000"/>
                </a:solidFill>
                <a:latin typeface="Consolas"/>
                <a:cs typeface="Consolas"/>
              </a:rPr>
              <a:t>)*</a:t>
            </a:r>
            <a:r>
              <a:rPr lang="en-US" dirty="0" err="1">
                <a:solidFill>
                  <a:srgbClr val="990000"/>
                </a:solidFill>
                <a:latin typeface="Consolas"/>
                <a:cs typeface="Consolas"/>
              </a:rPr>
              <a:t>sizeof</a:t>
            </a:r>
            <a:r>
              <a:rPr lang="en-US" dirty="0">
                <a:solidFill>
                  <a:srgbClr val="990000"/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rgbClr val="990000"/>
                </a:solidFill>
                <a:latin typeface="Consolas"/>
                <a:cs typeface="Consolas"/>
              </a:rPr>
              <a:t>int</a:t>
            </a:r>
            <a:r>
              <a:rPr lang="en-US" dirty="0">
                <a:solidFill>
                  <a:srgbClr val="990000"/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50" name="Text Box 13"/>
          <p:cNvSpPr txBox="1">
            <a:spLocks noChangeArrowheads="1"/>
          </p:cNvSpPr>
          <p:nvPr/>
        </p:nvSpPr>
        <p:spPr bwMode="auto">
          <a:xfrm>
            <a:off x="3417863" y="5723952"/>
            <a:ext cx="12928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&amp;A[2][0]</a:t>
            </a: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V="1">
            <a:off x="3947592" y="5609652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98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3"/>
            <a:ext cx="8280400" cy="5730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2D Array Element Access</a:t>
            </a: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569831" y="1270592"/>
            <a:ext cx="5543396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err="1">
                <a:latin typeface="Consolas"/>
                <a:cs typeface="Consolas"/>
              </a:rPr>
              <a:t>int</a:t>
            </a:r>
            <a:r>
              <a:rPr lang="en-US" sz="1800" b="1" dirty="0">
                <a:latin typeface="Consolas"/>
                <a:cs typeface="Consolas"/>
              </a:rPr>
              <a:t> </a:t>
            </a:r>
            <a:r>
              <a:rPr lang="en-US" sz="1800" b="1" dirty="0" err="1">
                <a:latin typeface="Consolas"/>
                <a:cs typeface="Consolas"/>
              </a:rPr>
              <a:t>getnum</a:t>
            </a:r>
            <a:r>
              <a:rPr lang="en-US" sz="1800" b="1" dirty="0">
                <a:latin typeface="Consolas"/>
                <a:cs typeface="Consolas"/>
              </a:rPr>
              <a:t>(</a:t>
            </a:r>
            <a:r>
              <a:rPr lang="en-US" sz="1800" b="1" dirty="0" err="1">
                <a:latin typeface="Consolas"/>
                <a:cs typeface="Consolas"/>
              </a:rPr>
              <a:t>int</a:t>
            </a:r>
            <a:r>
              <a:rPr lang="en-US" sz="1800" b="1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A[4][5]</a:t>
            </a:r>
            <a:r>
              <a:rPr lang="en-US" sz="1800" b="1" dirty="0">
                <a:latin typeface="Consolas"/>
                <a:cs typeface="Consolas"/>
              </a:rPr>
              <a:t>, long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, long </a:t>
            </a:r>
            <a:r>
              <a:rPr lang="en-US" sz="1800" b="1" dirty="0">
                <a:latin typeface="Consolas"/>
                <a:cs typeface="Consolas"/>
              </a:rPr>
              <a:t>j)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sz="1800" b="1" dirty="0">
                <a:latin typeface="Consolas"/>
                <a:cs typeface="Consolas"/>
              </a:rPr>
              <a:t>{</a:t>
            </a:r>
          </a:p>
          <a:p>
            <a:pPr eaLnBrk="0" hangingPunct="0"/>
            <a:r>
              <a:rPr lang="en-US" sz="1800" b="1" dirty="0">
                <a:latin typeface="Consolas"/>
                <a:cs typeface="Consolas"/>
              </a:rPr>
              <a:t>  return A[i][j];</a:t>
            </a:r>
          </a:p>
          <a:p>
            <a:pPr eaLnBrk="0" hangingPunct="0"/>
            <a:r>
              <a:rPr lang="en-US" sz="1800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3154952" y="2191357"/>
            <a:ext cx="23247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/>
                <a:cs typeface="Calibri"/>
              </a:rPr>
              <a:t>%</a:t>
            </a:r>
            <a:r>
              <a:rPr lang="en-US" altLang="zh-CN" dirty="0" err="1">
                <a:latin typeface="Calibri"/>
                <a:cs typeface="Calibri"/>
              </a:rPr>
              <a:t>rdi</a:t>
            </a:r>
            <a:r>
              <a:rPr lang="en-US" altLang="zh-CN" dirty="0">
                <a:latin typeface="Calibri"/>
                <a:cs typeface="Calibri"/>
              </a:rPr>
              <a:t> contains A</a:t>
            </a:r>
          </a:p>
          <a:p>
            <a:r>
              <a:rPr lang="en-US" altLang="zh-CN" dirty="0">
                <a:latin typeface="Calibri"/>
                <a:cs typeface="Calibri"/>
              </a:rPr>
              <a:t>%</a:t>
            </a:r>
            <a:r>
              <a:rPr lang="en-US" altLang="zh-CN" dirty="0" err="1">
                <a:latin typeface="Calibri"/>
                <a:cs typeface="Calibri"/>
              </a:rPr>
              <a:t>rsi</a:t>
            </a:r>
            <a:r>
              <a:rPr lang="en-US" altLang="zh-CN" dirty="0">
                <a:latin typeface="Calibri"/>
                <a:cs typeface="Calibri"/>
              </a:rPr>
              <a:t> contains </a:t>
            </a:r>
            <a:r>
              <a:rPr lang="en-US" altLang="zh-CN" dirty="0" err="1">
                <a:latin typeface="Calibri"/>
                <a:cs typeface="Calibri"/>
              </a:rPr>
              <a:t>i</a:t>
            </a:r>
            <a:endParaRPr lang="en-US" altLang="zh-CN" dirty="0">
              <a:latin typeface="Calibri"/>
              <a:cs typeface="Calibri"/>
            </a:endParaRPr>
          </a:p>
          <a:p>
            <a:r>
              <a:rPr lang="en-US" altLang="zh-CN" dirty="0">
                <a:latin typeface="Calibri"/>
                <a:cs typeface="Calibri"/>
              </a:rPr>
              <a:t>%</a:t>
            </a:r>
            <a:r>
              <a:rPr lang="en-US" altLang="zh-CN" dirty="0" err="1">
                <a:latin typeface="Calibri"/>
                <a:cs typeface="Calibri"/>
              </a:rPr>
              <a:t>rdx</a:t>
            </a:r>
            <a:r>
              <a:rPr lang="en-US" altLang="zh-CN" dirty="0">
                <a:latin typeface="Calibri"/>
                <a:cs typeface="Calibri"/>
              </a:rPr>
              <a:t> contains j</a:t>
            </a:r>
          </a:p>
          <a:p>
            <a:pPr algn="r"/>
            <a:r>
              <a:rPr lang="en-US" altLang="zh-CN" dirty="0">
                <a:latin typeface="Calibri"/>
                <a:cs typeface="Calibri"/>
              </a:rPr>
              <a:t>%</a:t>
            </a:r>
            <a:r>
              <a:rPr lang="en-US" altLang="zh-CN" dirty="0" err="1">
                <a:latin typeface="Calibri"/>
                <a:cs typeface="Calibri"/>
              </a:rPr>
              <a:t>eax</a:t>
            </a:r>
            <a:r>
              <a:rPr lang="en-US" altLang="zh-CN" dirty="0">
                <a:latin typeface="Calibri"/>
                <a:cs typeface="Calibri"/>
              </a:rPr>
              <a:t> is to contain A[</a:t>
            </a:r>
            <a:r>
              <a:rPr lang="en-US" altLang="zh-CN" dirty="0" err="1">
                <a:latin typeface="Calibri"/>
                <a:cs typeface="Calibri"/>
              </a:rPr>
              <a:t>i</a:t>
            </a:r>
            <a:r>
              <a:rPr lang="en-US" altLang="zh-CN" dirty="0">
                <a:latin typeface="Courier New" pitchFamily="49" charset="0"/>
              </a:rPr>
              <a:t>]</a:t>
            </a:r>
          </a:p>
        </p:txBody>
      </p:sp>
      <p:sp>
        <p:nvSpPr>
          <p:cNvPr id="7" name="Right Arrow 6"/>
          <p:cNvSpPr/>
          <p:nvPr/>
        </p:nvSpPr>
        <p:spPr>
          <a:xfrm rot="5400000">
            <a:off x="1810118" y="2467606"/>
            <a:ext cx="809635" cy="664571"/>
          </a:xfrm>
          <a:prstGeom prst="rightArrow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83652" y="3841581"/>
            <a:ext cx="8760348" cy="920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b="1" dirty="0" err="1">
                <a:latin typeface="Consolas"/>
                <a:ea typeface="+mn-ea"/>
                <a:cs typeface="Consolas"/>
              </a:rPr>
              <a:t>leaq</a:t>
            </a:r>
            <a:r>
              <a:rPr lang="en-US" sz="1800" b="1" dirty="0">
                <a:latin typeface="Consolas"/>
                <a:ea typeface="+mn-ea"/>
                <a:cs typeface="Consolas"/>
              </a:rPr>
              <a:t>	(%rsi,%rsi,4), %</a:t>
            </a:r>
            <a:r>
              <a:rPr lang="en-US" sz="1800" b="1" dirty="0" err="1">
                <a:latin typeface="Consolas"/>
                <a:ea typeface="+mn-ea"/>
                <a:cs typeface="Consolas"/>
              </a:rPr>
              <a:t>rcx</a:t>
            </a:r>
            <a:r>
              <a:rPr lang="en-US" sz="1800" b="1" dirty="0">
                <a:latin typeface="Consolas"/>
                <a:ea typeface="+mn-ea"/>
                <a:cs typeface="Consolas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# %</a:t>
            </a:r>
            <a:r>
              <a:rPr lang="en-US" sz="1800" b="1" dirty="0" err="1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rcx</a:t>
            </a:r>
            <a:r>
              <a:rPr lang="en-US" sz="1800" b="1" dirty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 = 5*i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b="1" dirty="0">
                <a:latin typeface="Consolas"/>
                <a:ea typeface="+mn-ea"/>
                <a:cs typeface="Consolas"/>
              </a:rPr>
              <a:t>	</a:t>
            </a:r>
            <a:r>
              <a:rPr lang="en-US" sz="1800" b="1" dirty="0" err="1">
                <a:latin typeface="Consolas"/>
                <a:ea typeface="+mn-ea"/>
                <a:cs typeface="Consolas"/>
              </a:rPr>
              <a:t>addq</a:t>
            </a:r>
            <a:r>
              <a:rPr lang="en-US" sz="1800" b="1" dirty="0">
                <a:latin typeface="Consolas"/>
                <a:ea typeface="+mn-ea"/>
                <a:cs typeface="Consolas"/>
              </a:rPr>
              <a:t>	%</a:t>
            </a:r>
            <a:r>
              <a:rPr lang="en-US" sz="1800" b="1" dirty="0" err="1">
                <a:latin typeface="Consolas"/>
                <a:ea typeface="+mn-ea"/>
                <a:cs typeface="Consolas"/>
              </a:rPr>
              <a:t>rdx</a:t>
            </a:r>
            <a:r>
              <a:rPr lang="en-US" sz="1800" b="1" dirty="0">
                <a:latin typeface="Consolas"/>
                <a:ea typeface="+mn-ea"/>
                <a:cs typeface="Consolas"/>
              </a:rPr>
              <a:t>, %</a:t>
            </a:r>
            <a:r>
              <a:rPr lang="en-US" sz="1800" b="1" dirty="0" err="1">
                <a:latin typeface="Consolas"/>
                <a:ea typeface="+mn-ea"/>
                <a:cs typeface="Consolas"/>
              </a:rPr>
              <a:t>rcx</a:t>
            </a:r>
            <a:r>
              <a:rPr lang="en-US" sz="1800" b="1" dirty="0">
                <a:latin typeface="Consolas"/>
                <a:ea typeface="+mn-ea"/>
                <a:cs typeface="Consolas"/>
              </a:rPr>
              <a:t>           </a:t>
            </a:r>
            <a:r>
              <a:rPr lang="en-US" sz="1800" b="1" dirty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# %</a:t>
            </a:r>
            <a:r>
              <a:rPr lang="en-US" sz="1800" b="1" dirty="0" err="1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rcx</a:t>
            </a:r>
            <a:r>
              <a:rPr lang="en-US" sz="1800" b="1" dirty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 = 5*</a:t>
            </a:r>
            <a:r>
              <a:rPr lang="en-US" sz="1800" b="1" dirty="0" err="1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i+j</a:t>
            </a:r>
            <a:endParaRPr lang="en-US" sz="1800" b="1" dirty="0">
              <a:solidFill>
                <a:srgbClr val="0000FF"/>
              </a:solidFill>
              <a:latin typeface="Consolas"/>
              <a:ea typeface="+mn-ea"/>
              <a:cs typeface="Consolas"/>
            </a:endParaRP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b="1" dirty="0">
                <a:latin typeface="Consolas"/>
                <a:ea typeface="+mn-ea"/>
                <a:cs typeface="Consolas"/>
              </a:rPr>
              <a:t>	</a:t>
            </a:r>
            <a:r>
              <a:rPr lang="en-US" sz="1800" b="1" dirty="0" err="1">
                <a:latin typeface="Consolas"/>
                <a:ea typeface="+mn-ea"/>
                <a:cs typeface="Consolas"/>
              </a:rPr>
              <a:t>movl</a:t>
            </a:r>
            <a:r>
              <a:rPr lang="en-US" sz="1800" b="1" dirty="0">
                <a:latin typeface="Consolas"/>
                <a:ea typeface="+mn-ea"/>
                <a:cs typeface="Consolas"/>
              </a:rPr>
              <a:t>	(%rdi,%rcx,4), %</a:t>
            </a:r>
            <a:r>
              <a:rPr lang="en-US" sz="1800" b="1" dirty="0" err="1">
                <a:latin typeface="Consolas"/>
                <a:ea typeface="+mn-ea"/>
                <a:cs typeface="Consolas"/>
              </a:rPr>
              <a:t>eax</a:t>
            </a:r>
            <a:r>
              <a:rPr lang="en-US" sz="1800" b="1" dirty="0">
                <a:latin typeface="Consolas"/>
                <a:ea typeface="+mn-ea"/>
                <a:cs typeface="Consolas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# %</a:t>
            </a:r>
            <a:r>
              <a:rPr lang="en-US" sz="1800" b="1" dirty="0" err="1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eax</a:t>
            </a:r>
            <a:r>
              <a:rPr lang="en-US" sz="1800" b="1" dirty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 = *(</a:t>
            </a:r>
            <a:r>
              <a:rPr lang="en-US" sz="1800" b="1" dirty="0" err="1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int</a:t>
            </a:r>
            <a:r>
              <a:rPr lang="en-US" sz="1800" b="1" dirty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 *)(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(char *)</a:t>
            </a:r>
            <a:r>
              <a:rPr lang="en-US" sz="1800" b="1" dirty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A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+(5*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i+j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)</a:t>
            </a:r>
            <a:r>
              <a:rPr lang="en-US" sz="1800" b="1" dirty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*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4)</a:t>
            </a:r>
            <a:endParaRPr lang="en-US" sz="1800" b="1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3652" y="5101599"/>
            <a:ext cx="8303148" cy="920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b="1" dirty="0">
                <a:latin typeface="Consolas"/>
                <a:cs typeface="Consolas"/>
              </a:rPr>
              <a:t>	</a:t>
            </a:r>
            <a:r>
              <a:rPr lang="en-US" sz="1800" b="1" dirty="0" err="1">
                <a:latin typeface="Consolas"/>
                <a:cs typeface="Consolas"/>
              </a:rPr>
              <a:t>leaq</a:t>
            </a:r>
            <a:r>
              <a:rPr lang="en-US" sz="1800" b="1" dirty="0">
                <a:latin typeface="Consolas"/>
                <a:cs typeface="Consolas"/>
              </a:rPr>
              <a:t>	(%rsi,%rsi,4), %</a:t>
            </a:r>
            <a:r>
              <a:rPr lang="en-US" sz="1800" b="1" dirty="0" err="1">
                <a:latin typeface="Consolas"/>
                <a:cs typeface="Consolas"/>
              </a:rPr>
              <a:t>rax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sz="1800" b="1" dirty="0">
                <a:latin typeface="Consolas"/>
                <a:cs typeface="Consolas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/>
                <a:cs typeface="Consolas"/>
              </a:rPr>
              <a:t># %</a:t>
            </a:r>
            <a:r>
              <a:rPr lang="en-US" sz="1800" b="1" dirty="0" err="1">
                <a:solidFill>
                  <a:srgbClr val="0000FF"/>
                </a:solidFill>
                <a:latin typeface="Consolas"/>
                <a:cs typeface="Consolas"/>
              </a:rPr>
              <a:t>rax</a:t>
            </a:r>
            <a:r>
              <a:rPr lang="en-US" sz="1800" b="1" dirty="0">
                <a:solidFill>
                  <a:srgbClr val="0000FF"/>
                </a:solidFill>
                <a:latin typeface="Consolas"/>
                <a:cs typeface="Consolas"/>
              </a:rPr>
              <a:t> = 5*i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leaq</a:t>
            </a:r>
            <a:r>
              <a:rPr lang="en-US" b="1" dirty="0">
                <a:latin typeface="Consolas"/>
                <a:cs typeface="Consolas"/>
              </a:rPr>
              <a:t>   (%rdi,%rax,4), %</a:t>
            </a:r>
            <a:r>
              <a:rPr lang="en-US" b="1" dirty="0" err="1">
                <a:latin typeface="Consolas"/>
                <a:cs typeface="Consolas"/>
              </a:rPr>
              <a:t>rax</a:t>
            </a:r>
            <a:r>
              <a:rPr lang="en-US" b="1" dirty="0">
                <a:latin typeface="Consolas"/>
                <a:cs typeface="Consolas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 %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rax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= (char *)A + 5*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*4</a:t>
            </a:r>
            <a:endParaRPr lang="en-US" sz="1800" b="1" dirty="0">
              <a:solidFill>
                <a:srgbClr val="0000FF"/>
              </a:solidFill>
              <a:latin typeface="Consolas"/>
              <a:cs typeface="Consolas"/>
            </a:endParaRP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b="1" dirty="0">
                <a:latin typeface="Consolas"/>
                <a:cs typeface="Consolas"/>
              </a:rPr>
              <a:t>	</a:t>
            </a:r>
            <a:r>
              <a:rPr lang="en-US" sz="1800" b="1" dirty="0" err="1">
                <a:latin typeface="Consolas"/>
                <a:cs typeface="Consolas"/>
              </a:rPr>
              <a:t>movl</a:t>
            </a:r>
            <a:r>
              <a:rPr lang="en-US" sz="1800" b="1" dirty="0">
                <a:latin typeface="Consolas"/>
                <a:cs typeface="Consolas"/>
              </a:rPr>
              <a:t>	(%rax,%rdx,4), %</a:t>
            </a:r>
            <a:r>
              <a:rPr lang="en-US" sz="1800" b="1" dirty="0" err="1">
                <a:latin typeface="Consolas"/>
                <a:cs typeface="Consolas"/>
              </a:rPr>
              <a:t>eax</a:t>
            </a:r>
            <a:r>
              <a:rPr lang="en-US" sz="1800" b="1" dirty="0">
                <a:latin typeface="Consolas"/>
                <a:cs typeface="Consolas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nsolas"/>
                <a:cs typeface="Consolas"/>
              </a:rPr>
              <a:t># %</a:t>
            </a:r>
            <a:r>
              <a:rPr lang="en-US" sz="1800" b="1" dirty="0" err="1">
                <a:solidFill>
                  <a:srgbClr val="0000FF"/>
                </a:solidFill>
                <a:latin typeface="Consolas"/>
                <a:cs typeface="Consolas"/>
              </a:rPr>
              <a:t>eax</a:t>
            </a:r>
            <a:r>
              <a:rPr lang="en-US" sz="1800" b="1" dirty="0">
                <a:solidFill>
                  <a:srgbClr val="0000FF"/>
                </a:solidFill>
                <a:latin typeface="Consolas"/>
                <a:cs typeface="Consolas"/>
              </a:rPr>
              <a:t> = *(</a:t>
            </a:r>
            <a:r>
              <a:rPr lang="en-US" sz="180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800" b="1" dirty="0">
                <a:solidFill>
                  <a:srgbClr val="0000FF"/>
                </a:solidFill>
                <a:latin typeface="Consolas"/>
                <a:cs typeface="Consolas"/>
              </a:rPr>
              <a:t> *)(%rax+4*j)</a:t>
            </a:r>
          </a:p>
        </p:txBody>
      </p:sp>
    </p:spTree>
    <p:extLst>
      <p:ext uri="{BB962C8B-B14F-4D97-AF65-F5344CB8AC3E}">
        <p14:creationId xmlns:p14="http://schemas.microsoft.com/office/powerpoint/2010/main" val="33478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3"/>
            <a:ext cx="8280400" cy="5730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Array of pointers</a:t>
            </a: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406400" y="1270592"/>
            <a:ext cx="5073264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err="1">
                <a:latin typeface="Consolas"/>
                <a:cs typeface="Consolas"/>
              </a:rPr>
              <a:t>int</a:t>
            </a:r>
            <a:r>
              <a:rPr lang="en-US" sz="1800" b="1" dirty="0">
                <a:latin typeface="Consolas"/>
                <a:cs typeface="Consolas"/>
              </a:rPr>
              <a:t> </a:t>
            </a:r>
            <a:r>
              <a:rPr lang="en-US" sz="1800" b="1" dirty="0" err="1">
                <a:latin typeface="Consolas"/>
                <a:cs typeface="Consolas"/>
              </a:rPr>
              <a:t>getnum</a:t>
            </a:r>
            <a:r>
              <a:rPr lang="en-US" sz="1800" b="1" dirty="0">
                <a:latin typeface="Consolas"/>
                <a:cs typeface="Consolas"/>
              </a:rPr>
              <a:t>(</a:t>
            </a:r>
            <a:r>
              <a:rPr lang="en-US" sz="1800" b="1" dirty="0" err="1">
                <a:latin typeface="Consolas"/>
                <a:cs typeface="Consolas"/>
              </a:rPr>
              <a:t>int</a:t>
            </a:r>
            <a:r>
              <a:rPr lang="en-US" sz="1800" b="1" dirty="0">
                <a:latin typeface="Consolas"/>
                <a:cs typeface="Consolas"/>
              </a:rPr>
              <a:t> **</a:t>
            </a:r>
            <a:r>
              <a:rPr lang="en-US" b="1" dirty="0">
                <a:latin typeface="Consolas"/>
                <a:cs typeface="Consolas"/>
              </a:rPr>
              <a:t>A</a:t>
            </a:r>
            <a:r>
              <a:rPr lang="en-US" sz="1800" b="1" dirty="0">
                <a:latin typeface="Consolas"/>
                <a:cs typeface="Consolas"/>
              </a:rPr>
              <a:t>, long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, long </a:t>
            </a:r>
            <a:r>
              <a:rPr lang="en-US" sz="1800" b="1" dirty="0">
                <a:latin typeface="Consolas"/>
                <a:cs typeface="Consolas"/>
              </a:rPr>
              <a:t>j)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sz="1800" b="1" dirty="0">
                <a:latin typeface="Consolas"/>
                <a:cs typeface="Consolas"/>
              </a:rPr>
              <a:t>{</a:t>
            </a:r>
          </a:p>
          <a:p>
            <a:pPr eaLnBrk="0" hangingPunct="0"/>
            <a:r>
              <a:rPr lang="en-US" sz="1800" b="1" dirty="0">
                <a:latin typeface="Consolas"/>
                <a:cs typeface="Consolas"/>
              </a:rPr>
              <a:t>  return A[</a:t>
            </a:r>
            <a:r>
              <a:rPr lang="en-US" sz="1800" b="1" dirty="0" err="1">
                <a:latin typeface="Consolas"/>
                <a:cs typeface="Consolas"/>
              </a:rPr>
              <a:t>i</a:t>
            </a:r>
            <a:r>
              <a:rPr lang="en-US" sz="1800" b="1" dirty="0">
                <a:latin typeface="Consolas"/>
                <a:cs typeface="Consolas"/>
              </a:rPr>
              <a:t>]</a:t>
            </a:r>
            <a:r>
              <a:rPr lang="en-US" b="1" dirty="0">
                <a:latin typeface="Consolas"/>
                <a:cs typeface="Consolas"/>
              </a:rPr>
              <a:t>[j]</a:t>
            </a:r>
            <a:r>
              <a:rPr lang="en-US" sz="1800" b="1" dirty="0">
                <a:latin typeface="Consolas"/>
                <a:cs typeface="Consolas"/>
              </a:rPr>
              <a:t>;</a:t>
            </a:r>
          </a:p>
          <a:p>
            <a:pPr eaLnBrk="0" hangingPunct="0"/>
            <a:r>
              <a:rPr lang="en-US" sz="1800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2697198" y="2191357"/>
            <a:ext cx="23247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/>
                <a:cs typeface="Calibri"/>
              </a:rPr>
              <a:t>%</a:t>
            </a:r>
            <a:r>
              <a:rPr lang="en-US" altLang="zh-CN" dirty="0" err="1">
                <a:latin typeface="Calibri"/>
                <a:cs typeface="Calibri"/>
              </a:rPr>
              <a:t>rdi</a:t>
            </a:r>
            <a:r>
              <a:rPr lang="en-US" altLang="zh-CN" dirty="0">
                <a:latin typeface="Calibri"/>
                <a:cs typeface="Calibri"/>
              </a:rPr>
              <a:t> contains A</a:t>
            </a:r>
          </a:p>
          <a:p>
            <a:r>
              <a:rPr lang="en-US" altLang="zh-CN" dirty="0">
                <a:latin typeface="Calibri"/>
                <a:cs typeface="Calibri"/>
              </a:rPr>
              <a:t>%</a:t>
            </a:r>
            <a:r>
              <a:rPr lang="en-US" altLang="zh-CN" dirty="0" err="1">
                <a:latin typeface="Calibri"/>
                <a:cs typeface="Calibri"/>
              </a:rPr>
              <a:t>rsi</a:t>
            </a:r>
            <a:r>
              <a:rPr lang="en-US" altLang="zh-CN" dirty="0">
                <a:latin typeface="Calibri"/>
                <a:cs typeface="Calibri"/>
              </a:rPr>
              <a:t> contains </a:t>
            </a:r>
            <a:r>
              <a:rPr lang="en-US" altLang="zh-CN" dirty="0" err="1">
                <a:latin typeface="Calibri"/>
                <a:cs typeface="Calibri"/>
              </a:rPr>
              <a:t>i</a:t>
            </a:r>
            <a:endParaRPr lang="en-US" altLang="zh-CN" dirty="0">
              <a:latin typeface="Calibri"/>
              <a:cs typeface="Calibri"/>
            </a:endParaRPr>
          </a:p>
          <a:p>
            <a:r>
              <a:rPr lang="en-US" altLang="zh-CN" dirty="0">
                <a:latin typeface="Calibri"/>
                <a:cs typeface="Calibri"/>
              </a:rPr>
              <a:t>%</a:t>
            </a:r>
            <a:r>
              <a:rPr lang="en-US" altLang="zh-CN" dirty="0" err="1">
                <a:latin typeface="Calibri"/>
                <a:cs typeface="Calibri"/>
              </a:rPr>
              <a:t>rdx</a:t>
            </a:r>
            <a:r>
              <a:rPr lang="en-US" altLang="zh-CN" dirty="0">
                <a:latin typeface="Calibri"/>
                <a:cs typeface="Calibri"/>
              </a:rPr>
              <a:t> contains j</a:t>
            </a:r>
          </a:p>
          <a:p>
            <a:pPr algn="r"/>
            <a:r>
              <a:rPr lang="en-US" altLang="zh-CN" dirty="0">
                <a:latin typeface="Calibri"/>
                <a:cs typeface="Calibri"/>
              </a:rPr>
              <a:t>%</a:t>
            </a:r>
            <a:r>
              <a:rPr lang="en-US" altLang="zh-CN" dirty="0" err="1">
                <a:latin typeface="Calibri"/>
                <a:cs typeface="Calibri"/>
              </a:rPr>
              <a:t>eax</a:t>
            </a:r>
            <a:r>
              <a:rPr lang="en-US" altLang="zh-CN" dirty="0">
                <a:latin typeface="Calibri"/>
                <a:cs typeface="Calibri"/>
              </a:rPr>
              <a:t> is to contain A[</a:t>
            </a:r>
            <a:r>
              <a:rPr lang="en-US" altLang="zh-CN" dirty="0" err="1">
                <a:latin typeface="Calibri"/>
                <a:cs typeface="Calibri"/>
              </a:rPr>
              <a:t>i</a:t>
            </a:r>
            <a:r>
              <a:rPr lang="en-US" altLang="zh-CN" dirty="0">
                <a:latin typeface="Courier New" pitchFamily="49" charset="0"/>
              </a:rPr>
              <a:t>]</a:t>
            </a:r>
          </a:p>
        </p:txBody>
      </p:sp>
      <p:sp>
        <p:nvSpPr>
          <p:cNvPr id="7" name="Right Arrow 6"/>
          <p:cNvSpPr/>
          <p:nvPr/>
        </p:nvSpPr>
        <p:spPr>
          <a:xfrm rot="5400000">
            <a:off x="1810118" y="2467606"/>
            <a:ext cx="809635" cy="664571"/>
          </a:xfrm>
          <a:prstGeom prst="rightArrow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83652" y="3841581"/>
            <a:ext cx="8505630" cy="705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en-US" sz="2000" b="1" dirty="0" err="1"/>
              <a:t>movq</a:t>
            </a:r>
            <a:r>
              <a:rPr lang="en-US" sz="2000" b="1" dirty="0"/>
              <a:t>    (%</a:t>
            </a:r>
            <a:r>
              <a:rPr lang="en-US" sz="2000" b="1" dirty="0" err="1"/>
              <a:t>rdi</a:t>
            </a:r>
            <a:r>
              <a:rPr lang="en-US" sz="2000" b="1" dirty="0"/>
              <a:t>, %</a:t>
            </a:r>
            <a:r>
              <a:rPr lang="en-US" sz="2000" b="1" dirty="0" err="1"/>
              <a:t>rsi</a:t>
            </a:r>
            <a:r>
              <a:rPr lang="en-US" sz="2000" b="1" dirty="0"/>
              <a:t>, 8),  %</a:t>
            </a:r>
            <a:r>
              <a:rPr lang="en-US" sz="2000" b="1" dirty="0" err="1"/>
              <a:t>rax</a:t>
            </a:r>
            <a:r>
              <a:rPr lang="en-US" sz="2000" b="1" dirty="0"/>
              <a:t>       # %</a:t>
            </a:r>
            <a:r>
              <a:rPr lang="en-US" sz="2000" b="1" dirty="0" err="1"/>
              <a:t>rax</a:t>
            </a:r>
            <a:r>
              <a:rPr lang="en-US" sz="2000" b="1" dirty="0"/>
              <a:t> = *(</a:t>
            </a:r>
            <a:r>
              <a:rPr lang="en-US" sz="2000" b="1" dirty="0" err="1"/>
              <a:t>int</a:t>
            </a:r>
            <a:r>
              <a:rPr lang="en-US" sz="2000" b="1" dirty="0"/>
              <a:t> **)((char  *)A + </a:t>
            </a:r>
            <a:r>
              <a:rPr lang="en-US" sz="2000" b="1" dirty="0" err="1"/>
              <a:t>i</a:t>
            </a:r>
            <a:r>
              <a:rPr lang="en-US" sz="2000" b="1" dirty="0"/>
              <a:t>*8)</a:t>
            </a:r>
          </a:p>
          <a:p>
            <a:r>
              <a:rPr lang="cs-CZ" sz="2000" b="1" dirty="0" err="1"/>
              <a:t>movl</a:t>
            </a:r>
            <a:r>
              <a:rPr lang="cs-CZ" sz="2000" b="1" dirty="0"/>
              <a:t>    (%</a:t>
            </a:r>
            <a:r>
              <a:rPr lang="cs-CZ" sz="2000" b="1" dirty="0" err="1"/>
              <a:t>rax</a:t>
            </a:r>
            <a:r>
              <a:rPr lang="cs-CZ" sz="2000" b="1" dirty="0"/>
              <a:t>, %</a:t>
            </a:r>
            <a:r>
              <a:rPr lang="cs-CZ" sz="2000" b="1" dirty="0" err="1"/>
              <a:t>rdx</a:t>
            </a:r>
            <a:r>
              <a:rPr lang="cs-CZ" sz="2000" b="1" dirty="0"/>
              <a:t>, 4),  %</a:t>
            </a:r>
            <a:r>
              <a:rPr lang="cs-CZ" sz="2000" b="1" dirty="0" err="1"/>
              <a:t>eax</a:t>
            </a:r>
            <a:r>
              <a:rPr lang="cs-CZ" sz="2000" b="1" dirty="0"/>
              <a:t>     # %</a:t>
            </a:r>
            <a:r>
              <a:rPr lang="cs-CZ" sz="2000" b="1" dirty="0" err="1"/>
              <a:t>eax</a:t>
            </a:r>
            <a:r>
              <a:rPr lang="cs-CZ" sz="2000" b="1" dirty="0"/>
              <a:t> = %</a:t>
            </a:r>
            <a:r>
              <a:rPr lang="cs-CZ" sz="2000" b="1" dirty="0" err="1"/>
              <a:t>rax</a:t>
            </a:r>
            <a:r>
              <a:rPr lang="cs-CZ" sz="2000" b="1" dirty="0"/>
              <a:t> + j*4</a:t>
            </a:r>
            <a:endParaRPr lang="en-US" sz="2000" b="1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360149" y="1296367"/>
            <a:ext cx="3783851" cy="175176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main()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eaLnBrk="0" hangingPunct="0"/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a0[3] = {1, 2, 3};</a:t>
            </a: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 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a1[3] = {4, 5, 6};</a:t>
            </a:r>
          </a:p>
          <a:p>
            <a:pPr eaLnBrk="0" hangingPunct="0"/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*a[2] = {a0, a1};</a:t>
            </a: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 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n = </a:t>
            </a:r>
            <a:r>
              <a:rPr lang="en-US" dirty="0" err="1">
                <a:latin typeface="Consolas"/>
                <a:cs typeface="Consolas"/>
              </a:rPr>
              <a:t>getnum</a:t>
            </a:r>
            <a:r>
              <a:rPr lang="en-US" dirty="0">
                <a:latin typeface="Consolas"/>
                <a:cs typeface="Consolas"/>
              </a:rPr>
              <a:t>(a, 1, 2);</a:t>
            </a:r>
            <a:endParaRPr lang="en-US" sz="1800" dirty="0">
              <a:latin typeface="Consolas"/>
              <a:cs typeface="Consolas"/>
            </a:endParaRPr>
          </a:p>
          <a:p>
            <a:pPr eaLnBrk="0" hangingPunct="0"/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276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Binary puzzle 2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2050" y="3406833"/>
            <a:ext cx="4379319" cy="25827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sk-SK" sz="1800" dirty="0">
                <a:latin typeface="Consolas"/>
                <a:cs typeface="Consolas"/>
              </a:rPr>
              <a:t>      movl    $0x0,%eax</a:t>
            </a:r>
          </a:p>
          <a:p>
            <a:r>
              <a:rPr lang="pl-PL" sz="1800" dirty="0">
                <a:latin typeface="Consolas"/>
                <a:cs typeface="Consolas"/>
              </a:rPr>
              <a:t>      jmp    </a:t>
            </a:r>
            <a:r>
              <a:rPr lang="pl-PL" dirty="0">
                <a:latin typeface="Consolas"/>
                <a:cs typeface="Consolas"/>
              </a:rPr>
              <a:t>L1.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nb-NO" sz="1800" dirty="0">
                <a:latin typeface="Consolas"/>
                <a:cs typeface="Consolas"/>
              </a:rPr>
              <a:t>  L2.	</a:t>
            </a:r>
          </a:p>
          <a:p>
            <a:r>
              <a:rPr lang="nb-NO" dirty="0">
                <a:latin typeface="Consolas"/>
                <a:cs typeface="Consolas"/>
              </a:rPr>
              <a:t>      </a:t>
            </a:r>
            <a:r>
              <a:rPr lang="nb-NO" sz="1800" dirty="0" err="1">
                <a:latin typeface="Consolas"/>
                <a:cs typeface="Consolas"/>
              </a:rPr>
              <a:t>addl</a:t>
            </a:r>
            <a:r>
              <a:rPr lang="nb-NO" sz="1800" dirty="0">
                <a:latin typeface="Consolas"/>
                <a:cs typeface="Consolas"/>
              </a:rPr>
              <a:t>    $0x1,%eax</a:t>
            </a:r>
          </a:p>
          <a:p>
            <a:r>
              <a:rPr lang="es-ES_tradnl" sz="1800" dirty="0">
                <a:latin typeface="Consolas"/>
                <a:cs typeface="Consolas"/>
              </a:rPr>
              <a:t>  L1. </a:t>
            </a:r>
          </a:p>
          <a:p>
            <a:r>
              <a:rPr lang="es-ES_tradnl" dirty="0">
                <a:latin typeface="Consolas"/>
                <a:cs typeface="Consolas"/>
              </a:rPr>
              <a:t>      </a:t>
            </a:r>
            <a:r>
              <a:rPr lang="es-ES_tradnl" sz="1800" dirty="0" err="1">
                <a:latin typeface="Consolas"/>
                <a:cs typeface="Consolas"/>
              </a:rPr>
              <a:t>movslq</a:t>
            </a:r>
            <a:r>
              <a:rPr lang="es-ES_tradnl" sz="1800" dirty="0">
                <a:latin typeface="Consolas"/>
                <a:cs typeface="Consolas"/>
              </a:rPr>
              <a:t> %</a:t>
            </a:r>
            <a:r>
              <a:rPr lang="es-ES_tradnl" sz="1800" dirty="0" err="1">
                <a:latin typeface="Consolas"/>
                <a:cs typeface="Consolas"/>
              </a:rPr>
              <a:t>eax</a:t>
            </a:r>
            <a:r>
              <a:rPr lang="es-ES_tradnl" sz="1800" dirty="0">
                <a:latin typeface="Consolas"/>
                <a:cs typeface="Consolas"/>
              </a:rPr>
              <a:t>,%</a:t>
            </a:r>
            <a:r>
              <a:rPr lang="es-ES_tradnl" sz="1800" dirty="0" err="1">
                <a:latin typeface="Consolas"/>
                <a:cs typeface="Consolas"/>
              </a:rPr>
              <a:t>rdx</a:t>
            </a:r>
            <a:endParaRPr lang="es-ES_tradnl" sz="1800" dirty="0">
              <a:latin typeface="Consolas"/>
              <a:cs typeface="Consolas"/>
            </a:endParaRPr>
          </a:p>
          <a:p>
            <a:r>
              <a:rPr lang="es-ES_tradnl" sz="1800" dirty="0">
                <a:latin typeface="Consolas"/>
                <a:cs typeface="Consolas"/>
              </a:rPr>
              <a:t>      </a:t>
            </a:r>
            <a:r>
              <a:rPr lang="es-ES_tradnl" sz="1800" dirty="0" err="1">
                <a:latin typeface="Consolas"/>
                <a:cs typeface="Consolas"/>
              </a:rPr>
              <a:t>cmpb</a:t>
            </a:r>
            <a:r>
              <a:rPr lang="es-ES_tradnl" sz="1800" dirty="0">
                <a:latin typeface="Consolas"/>
                <a:cs typeface="Consolas"/>
              </a:rPr>
              <a:t>   $0x0,(%rdi,%rdx,1)</a:t>
            </a:r>
          </a:p>
          <a:p>
            <a:r>
              <a:rPr lang="pl-PL" sz="1800" dirty="0">
                <a:latin typeface="Consolas"/>
                <a:cs typeface="Consolas"/>
              </a:rPr>
              <a:t>  </a:t>
            </a:r>
            <a:r>
              <a:rPr lang="pl-PL" dirty="0">
                <a:latin typeface="Consolas"/>
                <a:cs typeface="Consolas"/>
              </a:rPr>
              <a:t>	  </a:t>
            </a:r>
            <a:r>
              <a:rPr lang="pl-PL" sz="1800" dirty="0" err="1">
                <a:latin typeface="Consolas"/>
                <a:cs typeface="Consolas"/>
              </a:rPr>
              <a:t>jne</a:t>
            </a:r>
            <a:r>
              <a:rPr lang="pl-PL" sz="1800" dirty="0">
                <a:latin typeface="Consolas"/>
                <a:cs typeface="Consolas"/>
              </a:rPr>
              <a:t>    L2.</a:t>
            </a:r>
          </a:p>
          <a:p>
            <a:r>
              <a:rPr lang="hu-HU" sz="1800" dirty="0">
                <a:latin typeface="Consolas"/>
                <a:cs typeface="Consolas"/>
              </a:rPr>
              <a:t> </a:t>
            </a:r>
            <a:r>
              <a:rPr lang="hu-HU" dirty="0">
                <a:latin typeface="Consolas"/>
                <a:cs typeface="Consolas"/>
              </a:rPr>
              <a:t>     ret</a:t>
            </a:r>
            <a:endParaRPr lang="hu-HU" sz="1800" dirty="0">
              <a:latin typeface="Consolas"/>
              <a:cs typeface="Consola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1963" y="1412776"/>
            <a:ext cx="439864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dirty="0">
                <a:latin typeface="Courier New" pitchFamily="-96" charset="0"/>
              </a:rPr>
              <a:t> mystery(char *s)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</a:t>
            </a:r>
            <a:r>
              <a:rPr lang="en-US" sz="1800" dirty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" name="矩形 1"/>
          <p:cNvSpPr/>
          <p:nvPr/>
        </p:nvSpPr>
        <p:spPr>
          <a:xfrm>
            <a:off x="5187019" y="1763078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/>
                <a:cs typeface="Calibri"/>
              </a:rPr>
              <a:t>%</a:t>
            </a:r>
            <a:r>
              <a:rPr lang="en-US" altLang="zh-CN" dirty="0" err="1">
                <a:latin typeface="Calibri"/>
                <a:cs typeface="Calibri"/>
              </a:rPr>
              <a:t>rdi</a:t>
            </a:r>
            <a:r>
              <a:rPr lang="en-US" altLang="zh-CN" dirty="0">
                <a:latin typeface="Calibri"/>
                <a:cs typeface="Calibri"/>
              </a:rPr>
              <a:t> contains s</a:t>
            </a:r>
          </a:p>
        </p:txBody>
      </p:sp>
    </p:spTree>
    <p:extLst>
      <p:ext uri="{BB962C8B-B14F-4D97-AF65-F5344CB8AC3E}">
        <p14:creationId xmlns:p14="http://schemas.microsoft.com/office/powerpoint/2010/main" val="601012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Binary puzzle 2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2051" y="3406833"/>
            <a:ext cx="4262116" cy="25827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sk-SK" sz="1800" dirty="0">
                <a:latin typeface="Consolas"/>
                <a:cs typeface="Consolas"/>
              </a:rPr>
              <a:t>      movl    $0x0,%eax</a:t>
            </a:r>
          </a:p>
          <a:p>
            <a:r>
              <a:rPr lang="pl-PL" sz="1800" dirty="0">
                <a:latin typeface="Consolas"/>
                <a:cs typeface="Consolas"/>
              </a:rPr>
              <a:t>      jmp     </a:t>
            </a:r>
            <a:r>
              <a:rPr lang="pl-PL" dirty="0">
                <a:latin typeface="Consolas"/>
                <a:cs typeface="Consolas"/>
              </a:rPr>
              <a:t>L1.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nb-NO" sz="1800" dirty="0">
                <a:latin typeface="Consolas"/>
                <a:cs typeface="Consolas"/>
              </a:rPr>
              <a:t>  L2.	</a:t>
            </a:r>
          </a:p>
          <a:p>
            <a:r>
              <a:rPr lang="nb-NO" dirty="0">
                <a:latin typeface="Consolas"/>
                <a:cs typeface="Consolas"/>
              </a:rPr>
              <a:t>      </a:t>
            </a:r>
            <a:r>
              <a:rPr lang="nb-NO" sz="1800" dirty="0" err="1">
                <a:latin typeface="Consolas"/>
                <a:cs typeface="Consolas"/>
              </a:rPr>
              <a:t>addl</a:t>
            </a:r>
            <a:r>
              <a:rPr lang="nb-NO" sz="1800" dirty="0">
                <a:latin typeface="Consolas"/>
                <a:cs typeface="Consolas"/>
              </a:rPr>
              <a:t>    $0x1,%eax</a:t>
            </a:r>
          </a:p>
          <a:p>
            <a:r>
              <a:rPr lang="es-ES_tradnl" sz="1800" dirty="0">
                <a:latin typeface="Consolas"/>
                <a:cs typeface="Consolas"/>
              </a:rPr>
              <a:t>  L1. </a:t>
            </a:r>
          </a:p>
          <a:p>
            <a:r>
              <a:rPr lang="es-ES_tradnl" dirty="0">
                <a:latin typeface="Consolas"/>
                <a:cs typeface="Consolas"/>
              </a:rPr>
              <a:t>      </a:t>
            </a:r>
            <a:r>
              <a:rPr lang="es-ES_tradnl" sz="1800" dirty="0" err="1">
                <a:latin typeface="Consolas"/>
                <a:cs typeface="Consolas"/>
              </a:rPr>
              <a:t>movslq</a:t>
            </a:r>
            <a:r>
              <a:rPr lang="es-ES_tradnl" sz="1800" dirty="0">
                <a:latin typeface="Consolas"/>
                <a:cs typeface="Consolas"/>
              </a:rPr>
              <a:t> %</a:t>
            </a:r>
            <a:r>
              <a:rPr lang="es-ES_tradnl" sz="1800" dirty="0" err="1">
                <a:latin typeface="Consolas"/>
                <a:cs typeface="Consolas"/>
              </a:rPr>
              <a:t>eax</a:t>
            </a:r>
            <a:r>
              <a:rPr lang="es-ES_tradnl" sz="1800" dirty="0">
                <a:latin typeface="Consolas"/>
                <a:cs typeface="Consolas"/>
              </a:rPr>
              <a:t>,%</a:t>
            </a:r>
            <a:r>
              <a:rPr lang="es-ES_tradnl" sz="1800" dirty="0" err="1">
                <a:latin typeface="Consolas"/>
                <a:cs typeface="Consolas"/>
              </a:rPr>
              <a:t>rdx</a:t>
            </a:r>
            <a:r>
              <a:rPr lang="es-ES_tradnl" sz="1800" dirty="0">
                <a:latin typeface="Consolas"/>
                <a:cs typeface="Consolas"/>
              </a:rPr>
              <a:t>          </a:t>
            </a:r>
          </a:p>
          <a:p>
            <a:r>
              <a:rPr lang="es-ES_tradnl" sz="1800" dirty="0">
                <a:latin typeface="Consolas"/>
                <a:cs typeface="Consolas"/>
              </a:rPr>
              <a:t>      </a:t>
            </a:r>
            <a:r>
              <a:rPr lang="es-ES_tradnl" sz="1800" dirty="0" err="1">
                <a:latin typeface="Consolas"/>
                <a:cs typeface="Consolas"/>
              </a:rPr>
              <a:t>cmpb</a:t>
            </a:r>
            <a:r>
              <a:rPr lang="es-ES_tradnl" sz="1800" dirty="0">
                <a:latin typeface="Consolas"/>
                <a:cs typeface="Consolas"/>
              </a:rPr>
              <a:t>   $0x0,(%rdi,%rdx,1)</a:t>
            </a:r>
          </a:p>
          <a:p>
            <a:r>
              <a:rPr lang="pl-PL" sz="1800" dirty="0">
                <a:latin typeface="Consolas"/>
                <a:cs typeface="Consolas"/>
              </a:rPr>
              <a:t>  </a:t>
            </a:r>
            <a:r>
              <a:rPr lang="pl-PL" dirty="0">
                <a:latin typeface="Consolas"/>
                <a:cs typeface="Consolas"/>
              </a:rPr>
              <a:t>	  </a:t>
            </a:r>
            <a:r>
              <a:rPr lang="pl-PL" sz="1800" dirty="0" err="1">
                <a:latin typeface="Consolas"/>
                <a:cs typeface="Consolas"/>
              </a:rPr>
              <a:t>jne</a:t>
            </a:r>
            <a:r>
              <a:rPr lang="pl-PL" sz="1800" dirty="0">
                <a:latin typeface="Consolas"/>
                <a:cs typeface="Consolas"/>
              </a:rPr>
              <a:t>     L2.</a:t>
            </a:r>
          </a:p>
          <a:p>
            <a:r>
              <a:rPr lang="hu-HU" sz="1800" dirty="0">
                <a:latin typeface="Consolas"/>
                <a:cs typeface="Consolas"/>
              </a:rPr>
              <a:t>      ret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1963" y="1412776"/>
            <a:ext cx="439864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dirty="0">
                <a:latin typeface="Courier New" pitchFamily="-96" charset="0"/>
              </a:rPr>
              <a:t> mystery(char *s)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</a:t>
            </a:r>
            <a:r>
              <a:rPr lang="en-US" sz="1800" dirty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5844208" y="3429000"/>
            <a:ext cx="14537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dirty="0">
                <a:latin typeface="Consolas"/>
                <a:cs typeface="Consolas"/>
              </a:rPr>
              <a:t>int a = 0;</a:t>
            </a:r>
          </a:p>
          <a:p>
            <a:r>
              <a:rPr lang="sk-SK" altLang="zh-CN" dirty="0">
                <a:latin typeface="Consolas"/>
                <a:cs typeface="Consolas"/>
              </a:rPr>
              <a:t>goto L1;</a:t>
            </a:r>
          </a:p>
          <a:p>
            <a:endParaRPr lang="sk-SK" altLang="zh-CN" dirty="0">
              <a:latin typeface="Consolas"/>
              <a:cs typeface="Consolas"/>
            </a:endParaRPr>
          </a:p>
          <a:p>
            <a:endParaRPr lang="zh-CN" altLang="en-US" dirty="0"/>
          </a:p>
        </p:txBody>
      </p:sp>
      <p:sp>
        <p:nvSpPr>
          <p:cNvPr id="6" name="矩形 1"/>
          <p:cNvSpPr/>
          <p:nvPr/>
        </p:nvSpPr>
        <p:spPr>
          <a:xfrm>
            <a:off x="5177928" y="1822025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/>
                <a:cs typeface="Calibri"/>
              </a:rPr>
              <a:t>%</a:t>
            </a:r>
            <a:r>
              <a:rPr lang="en-US" altLang="zh-CN" dirty="0" err="1">
                <a:latin typeface="Calibri"/>
                <a:cs typeface="Calibri"/>
              </a:rPr>
              <a:t>rdi</a:t>
            </a:r>
            <a:r>
              <a:rPr lang="en-US" altLang="zh-CN" dirty="0">
                <a:latin typeface="Calibri"/>
                <a:cs typeface="Calibri"/>
              </a:rPr>
              <a:t> contains s</a:t>
            </a:r>
          </a:p>
        </p:txBody>
      </p:sp>
    </p:spTree>
    <p:extLst>
      <p:ext uri="{BB962C8B-B14F-4D97-AF65-F5344CB8AC3E}">
        <p14:creationId xmlns:p14="http://schemas.microsoft.com/office/powerpoint/2010/main" val="2683830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Binary puzzle 2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2051" y="3406833"/>
            <a:ext cx="4262116" cy="25827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sk-SK" sz="1800" dirty="0">
                <a:latin typeface="Consolas"/>
                <a:cs typeface="Consolas"/>
              </a:rPr>
              <a:t>      movl    $0x0,%eax</a:t>
            </a:r>
          </a:p>
          <a:p>
            <a:r>
              <a:rPr lang="pl-PL" sz="1800" dirty="0">
                <a:latin typeface="Consolas"/>
                <a:cs typeface="Consolas"/>
              </a:rPr>
              <a:t>      jmp     </a:t>
            </a:r>
            <a:r>
              <a:rPr lang="pl-PL" dirty="0">
                <a:latin typeface="Consolas"/>
                <a:cs typeface="Consolas"/>
              </a:rPr>
              <a:t>L1.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nb-NO" sz="1800" dirty="0">
                <a:latin typeface="Consolas"/>
                <a:cs typeface="Consolas"/>
              </a:rPr>
              <a:t>  L2.	</a:t>
            </a:r>
          </a:p>
          <a:p>
            <a:r>
              <a:rPr lang="nb-NO" dirty="0">
                <a:latin typeface="Consolas"/>
                <a:cs typeface="Consolas"/>
              </a:rPr>
              <a:t>      </a:t>
            </a:r>
            <a:r>
              <a:rPr lang="nb-NO" sz="1800" dirty="0" err="1">
                <a:latin typeface="Consolas"/>
                <a:cs typeface="Consolas"/>
              </a:rPr>
              <a:t>addl</a:t>
            </a:r>
            <a:r>
              <a:rPr lang="nb-NO" sz="1800" dirty="0">
                <a:latin typeface="Consolas"/>
                <a:cs typeface="Consolas"/>
              </a:rPr>
              <a:t>    $0x1,%eax</a:t>
            </a:r>
          </a:p>
          <a:p>
            <a:r>
              <a:rPr lang="es-ES_tradnl" sz="1800" dirty="0">
                <a:latin typeface="Consolas"/>
                <a:cs typeface="Consolas"/>
              </a:rPr>
              <a:t>  L1. </a:t>
            </a:r>
          </a:p>
          <a:p>
            <a:r>
              <a:rPr lang="es-ES_tradnl" dirty="0">
                <a:latin typeface="Consolas"/>
                <a:cs typeface="Consolas"/>
              </a:rPr>
              <a:t>      </a:t>
            </a:r>
            <a:r>
              <a:rPr lang="es-ES_tradnl" sz="1800" dirty="0" err="1">
                <a:latin typeface="Consolas"/>
                <a:cs typeface="Consolas"/>
              </a:rPr>
              <a:t>movslq</a:t>
            </a:r>
            <a:r>
              <a:rPr lang="es-ES_tradnl" sz="1800" dirty="0">
                <a:latin typeface="Consolas"/>
                <a:cs typeface="Consolas"/>
              </a:rPr>
              <a:t> %</a:t>
            </a:r>
            <a:r>
              <a:rPr lang="es-ES_tradnl" sz="1800" dirty="0" err="1">
                <a:latin typeface="Consolas"/>
                <a:cs typeface="Consolas"/>
              </a:rPr>
              <a:t>eax</a:t>
            </a:r>
            <a:r>
              <a:rPr lang="es-ES_tradnl" sz="1800" dirty="0">
                <a:latin typeface="Consolas"/>
                <a:cs typeface="Consolas"/>
              </a:rPr>
              <a:t>,%</a:t>
            </a:r>
            <a:r>
              <a:rPr lang="es-ES_tradnl" sz="1800" dirty="0" err="1">
                <a:latin typeface="Consolas"/>
                <a:cs typeface="Consolas"/>
              </a:rPr>
              <a:t>rdx</a:t>
            </a:r>
            <a:r>
              <a:rPr lang="es-ES_tradnl" sz="1800" dirty="0">
                <a:latin typeface="Consolas"/>
                <a:cs typeface="Consolas"/>
              </a:rPr>
              <a:t>          </a:t>
            </a:r>
          </a:p>
          <a:p>
            <a:r>
              <a:rPr lang="es-ES_tradnl" sz="1800" dirty="0">
                <a:latin typeface="Consolas"/>
                <a:cs typeface="Consolas"/>
              </a:rPr>
              <a:t>      </a:t>
            </a:r>
            <a:r>
              <a:rPr lang="es-ES_tradnl" sz="1800" dirty="0" err="1">
                <a:latin typeface="Consolas"/>
                <a:cs typeface="Consolas"/>
              </a:rPr>
              <a:t>cmpb</a:t>
            </a:r>
            <a:r>
              <a:rPr lang="es-ES_tradnl" sz="1800" dirty="0">
                <a:latin typeface="Consolas"/>
                <a:cs typeface="Consolas"/>
              </a:rPr>
              <a:t>   $0x0,(%rdi,%rdx,1)</a:t>
            </a:r>
          </a:p>
          <a:p>
            <a:r>
              <a:rPr lang="pl-PL" sz="1800" dirty="0">
                <a:latin typeface="Consolas"/>
                <a:cs typeface="Consolas"/>
              </a:rPr>
              <a:t>  </a:t>
            </a:r>
            <a:r>
              <a:rPr lang="pl-PL" dirty="0">
                <a:latin typeface="Consolas"/>
                <a:cs typeface="Consolas"/>
              </a:rPr>
              <a:t>	  </a:t>
            </a:r>
            <a:r>
              <a:rPr lang="pl-PL" sz="1800" dirty="0" err="1">
                <a:latin typeface="Consolas"/>
                <a:cs typeface="Consolas"/>
              </a:rPr>
              <a:t>jne</a:t>
            </a:r>
            <a:r>
              <a:rPr lang="pl-PL" sz="1800" dirty="0">
                <a:latin typeface="Consolas"/>
                <a:cs typeface="Consolas"/>
              </a:rPr>
              <a:t>     L2.</a:t>
            </a:r>
          </a:p>
          <a:p>
            <a:r>
              <a:rPr lang="hu-HU" sz="1800" dirty="0">
                <a:latin typeface="Consolas"/>
                <a:cs typeface="Consolas"/>
              </a:rPr>
              <a:t>      ret 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1963" y="1412776"/>
            <a:ext cx="439864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dirty="0">
                <a:latin typeface="Courier New" pitchFamily="-96" charset="0"/>
              </a:rPr>
              <a:t> mystery(char *s)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</a:t>
            </a:r>
            <a:r>
              <a:rPr lang="en-US" sz="1800" dirty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5844208" y="3429000"/>
            <a:ext cx="208835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dirty="0">
                <a:latin typeface="Consolas"/>
                <a:cs typeface="Consolas"/>
              </a:rPr>
              <a:t>    int a = 0;</a:t>
            </a:r>
          </a:p>
          <a:p>
            <a:r>
              <a:rPr lang="sk-SK" altLang="zh-CN" dirty="0">
                <a:latin typeface="Consolas"/>
                <a:cs typeface="Consolas"/>
              </a:rPr>
              <a:t>    goto L1;</a:t>
            </a:r>
          </a:p>
          <a:p>
            <a:endParaRPr lang="sk-SK" altLang="zh-CN" dirty="0">
              <a:latin typeface="Consolas"/>
              <a:cs typeface="Consolas"/>
            </a:endParaRPr>
          </a:p>
          <a:p>
            <a:endParaRPr lang="sk-SK" altLang="zh-CN" dirty="0">
              <a:latin typeface="Consolas"/>
              <a:cs typeface="Consolas"/>
            </a:endParaRPr>
          </a:p>
          <a:p>
            <a:r>
              <a:rPr lang="sk-SK" altLang="zh-CN" dirty="0">
                <a:latin typeface="Consolas"/>
                <a:cs typeface="Consolas"/>
              </a:rPr>
              <a:t>L1.</a:t>
            </a:r>
          </a:p>
          <a:p>
            <a:r>
              <a:rPr lang="sk-SK" altLang="zh-CN" dirty="0">
                <a:latin typeface="Consolas"/>
                <a:cs typeface="Consolas"/>
              </a:rPr>
              <a:t>    long d = a;</a:t>
            </a:r>
          </a:p>
          <a:p>
            <a:r>
              <a:rPr lang="sk-SK" altLang="zh-CN" dirty="0">
                <a:latin typeface="Consolas"/>
                <a:cs typeface="Consolas"/>
              </a:rPr>
              <a:t>    </a:t>
            </a:r>
          </a:p>
        </p:txBody>
      </p:sp>
      <p:sp>
        <p:nvSpPr>
          <p:cNvPr id="8" name="矩形 1"/>
          <p:cNvSpPr/>
          <p:nvPr/>
        </p:nvSpPr>
        <p:spPr>
          <a:xfrm>
            <a:off x="5177928" y="1822025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/>
                <a:cs typeface="Calibri"/>
              </a:rPr>
              <a:t>%</a:t>
            </a:r>
            <a:r>
              <a:rPr lang="en-US" altLang="zh-CN" dirty="0" err="1">
                <a:latin typeface="Calibri"/>
                <a:cs typeface="Calibri"/>
              </a:rPr>
              <a:t>rdi</a:t>
            </a:r>
            <a:r>
              <a:rPr lang="en-US" altLang="zh-CN" dirty="0">
                <a:latin typeface="Calibri"/>
                <a:cs typeface="Calibri"/>
              </a:rPr>
              <a:t> contains s</a:t>
            </a:r>
          </a:p>
        </p:txBody>
      </p:sp>
    </p:spTree>
    <p:extLst>
      <p:ext uri="{BB962C8B-B14F-4D97-AF65-F5344CB8AC3E}">
        <p14:creationId xmlns:p14="http://schemas.microsoft.com/office/powerpoint/2010/main" val="738281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Binary puzzle 2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2051" y="3406833"/>
            <a:ext cx="4262116" cy="25827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sk-SK" sz="1800" dirty="0">
                <a:latin typeface="Consolas"/>
                <a:cs typeface="Consolas"/>
              </a:rPr>
              <a:t>      movl    $0x0,%eax</a:t>
            </a:r>
          </a:p>
          <a:p>
            <a:r>
              <a:rPr lang="pl-PL" sz="1800" dirty="0">
                <a:latin typeface="Consolas"/>
                <a:cs typeface="Consolas"/>
              </a:rPr>
              <a:t>      jmp     </a:t>
            </a:r>
            <a:r>
              <a:rPr lang="pl-PL" dirty="0">
                <a:latin typeface="Consolas"/>
                <a:cs typeface="Consolas"/>
              </a:rPr>
              <a:t>L1.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nb-NO" sz="1800" dirty="0">
                <a:latin typeface="Consolas"/>
                <a:cs typeface="Consolas"/>
              </a:rPr>
              <a:t>  L2.	</a:t>
            </a:r>
          </a:p>
          <a:p>
            <a:r>
              <a:rPr lang="nb-NO" dirty="0">
                <a:latin typeface="Consolas"/>
                <a:cs typeface="Consolas"/>
              </a:rPr>
              <a:t>      </a:t>
            </a:r>
            <a:r>
              <a:rPr lang="nb-NO" sz="1800" dirty="0" err="1">
                <a:latin typeface="Consolas"/>
                <a:cs typeface="Consolas"/>
              </a:rPr>
              <a:t>addl</a:t>
            </a:r>
            <a:r>
              <a:rPr lang="nb-NO" sz="1800" dirty="0">
                <a:latin typeface="Consolas"/>
                <a:cs typeface="Consolas"/>
              </a:rPr>
              <a:t>    $0x1,%eax</a:t>
            </a:r>
          </a:p>
          <a:p>
            <a:r>
              <a:rPr lang="es-ES_tradnl" sz="1800" dirty="0">
                <a:latin typeface="Consolas"/>
                <a:cs typeface="Consolas"/>
              </a:rPr>
              <a:t>  L1. </a:t>
            </a:r>
          </a:p>
          <a:p>
            <a:r>
              <a:rPr lang="es-ES_tradnl" dirty="0">
                <a:latin typeface="Consolas"/>
                <a:cs typeface="Consolas"/>
              </a:rPr>
              <a:t>      </a:t>
            </a:r>
            <a:r>
              <a:rPr lang="es-ES_tradnl" sz="1800" dirty="0" err="1">
                <a:latin typeface="Consolas"/>
                <a:cs typeface="Consolas"/>
              </a:rPr>
              <a:t>movslq</a:t>
            </a:r>
            <a:r>
              <a:rPr lang="es-ES_tradnl" sz="1800" dirty="0">
                <a:latin typeface="Consolas"/>
                <a:cs typeface="Consolas"/>
              </a:rPr>
              <a:t> %</a:t>
            </a:r>
            <a:r>
              <a:rPr lang="es-ES_tradnl" sz="1800" dirty="0" err="1">
                <a:latin typeface="Consolas"/>
                <a:cs typeface="Consolas"/>
              </a:rPr>
              <a:t>eax</a:t>
            </a:r>
            <a:r>
              <a:rPr lang="es-ES_tradnl" sz="1800" dirty="0">
                <a:latin typeface="Consolas"/>
                <a:cs typeface="Consolas"/>
              </a:rPr>
              <a:t>,%</a:t>
            </a:r>
            <a:r>
              <a:rPr lang="es-ES_tradnl" sz="1800" dirty="0" err="1">
                <a:latin typeface="Consolas"/>
                <a:cs typeface="Consolas"/>
              </a:rPr>
              <a:t>rdx</a:t>
            </a:r>
            <a:r>
              <a:rPr lang="es-ES_tradnl" sz="1800" dirty="0">
                <a:latin typeface="Consolas"/>
                <a:cs typeface="Consolas"/>
              </a:rPr>
              <a:t>          </a:t>
            </a:r>
          </a:p>
          <a:p>
            <a:r>
              <a:rPr lang="es-ES_tradnl" sz="1800" dirty="0">
                <a:solidFill>
                  <a:srgbClr val="0000FF"/>
                </a:solidFill>
                <a:latin typeface="Consolas"/>
                <a:cs typeface="Consolas"/>
              </a:rPr>
              <a:t>      </a:t>
            </a:r>
            <a:r>
              <a:rPr lang="es-ES_tradnl" sz="1800" dirty="0" err="1">
                <a:solidFill>
                  <a:srgbClr val="0000FF"/>
                </a:solidFill>
                <a:latin typeface="Consolas"/>
                <a:cs typeface="Consolas"/>
              </a:rPr>
              <a:t>cmpb</a:t>
            </a:r>
            <a:r>
              <a:rPr lang="es-ES_tradnl" sz="1800" dirty="0">
                <a:solidFill>
                  <a:srgbClr val="0000FF"/>
                </a:solidFill>
                <a:latin typeface="Consolas"/>
                <a:cs typeface="Consolas"/>
              </a:rPr>
              <a:t>   $0x0,(%rdi,%rdx,1)</a:t>
            </a:r>
          </a:p>
          <a:p>
            <a:r>
              <a:rPr lang="pl-PL" sz="1800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pl-PL" dirty="0">
                <a:solidFill>
                  <a:srgbClr val="0000FF"/>
                </a:solidFill>
                <a:latin typeface="Consolas"/>
                <a:cs typeface="Consolas"/>
              </a:rPr>
              <a:t>	  </a:t>
            </a:r>
            <a:r>
              <a:rPr lang="pl-PL" sz="1800" dirty="0" err="1">
                <a:solidFill>
                  <a:srgbClr val="0000FF"/>
                </a:solidFill>
                <a:latin typeface="Consolas"/>
                <a:cs typeface="Consolas"/>
              </a:rPr>
              <a:t>jne</a:t>
            </a:r>
            <a:r>
              <a:rPr lang="pl-PL" sz="1800" dirty="0">
                <a:solidFill>
                  <a:srgbClr val="0000FF"/>
                </a:solidFill>
                <a:latin typeface="Consolas"/>
                <a:cs typeface="Consolas"/>
              </a:rPr>
              <a:t>     L2.</a:t>
            </a:r>
          </a:p>
          <a:p>
            <a:r>
              <a:rPr lang="hu-HU" sz="1800" dirty="0">
                <a:latin typeface="Consolas"/>
                <a:cs typeface="Consolas"/>
              </a:rPr>
              <a:t>      ret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1963" y="1412776"/>
            <a:ext cx="439864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dirty="0">
                <a:latin typeface="Courier New" pitchFamily="-96" charset="0"/>
              </a:rPr>
              <a:t> mystery(char *s)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</a:t>
            </a:r>
            <a:r>
              <a:rPr lang="en-US" sz="1800" dirty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5844208" y="3429000"/>
            <a:ext cx="208422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dirty="0">
                <a:latin typeface="Consolas"/>
                <a:cs typeface="Consolas"/>
              </a:rPr>
              <a:t>    int a = 0;</a:t>
            </a:r>
          </a:p>
          <a:p>
            <a:r>
              <a:rPr lang="sk-SK" altLang="zh-CN" dirty="0">
                <a:latin typeface="Consolas"/>
                <a:cs typeface="Consolas"/>
              </a:rPr>
              <a:t>    goto L1;</a:t>
            </a:r>
          </a:p>
          <a:p>
            <a:endParaRPr lang="sk-SK" altLang="zh-CN" dirty="0">
              <a:latin typeface="Consolas"/>
              <a:cs typeface="Consolas"/>
            </a:endParaRPr>
          </a:p>
          <a:p>
            <a:endParaRPr lang="sk-SK" altLang="zh-CN" dirty="0">
              <a:latin typeface="Consolas"/>
              <a:cs typeface="Consolas"/>
            </a:endParaRPr>
          </a:p>
          <a:p>
            <a:r>
              <a:rPr lang="sk-SK" altLang="zh-CN" dirty="0">
                <a:latin typeface="Consolas"/>
                <a:cs typeface="Consolas"/>
              </a:rPr>
              <a:t>L1.</a:t>
            </a:r>
          </a:p>
          <a:p>
            <a:r>
              <a:rPr lang="sk-SK" altLang="zh-CN" dirty="0">
                <a:latin typeface="Consolas"/>
                <a:cs typeface="Consolas"/>
              </a:rPr>
              <a:t>    long d = a;</a:t>
            </a:r>
          </a:p>
        </p:txBody>
      </p:sp>
      <p:sp>
        <p:nvSpPr>
          <p:cNvPr id="6" name="矩形 1"/>
          <p:cNvSpPr/>
          <p:nvPr/>
        </p:nvSpPr>
        <p:spPr>
          <a:xfrm>
            <a:off x="5177928" y="1822025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/>
                <a:cs typeface="Calibri"/>
              </a:rPr>
              <a:t>%</a:t>
            </a:r>
            <a:r>
              <a:rPr lang="en-US" altLang="zh-CN" dirty="0" err="1">
                <a:latin typeface="Calibri"/>
                <a:cs typeface="Calibri"/>
              </a:rPr>
              <a:t>rdi</a:t>
            </a:r>
            <a:r>
              <a:rPr lang="en-US" altLang="zh-CN" dirty="0">
                <a:latin typeface="Calibri"/>
                <a:cs typeface="Calibri"/>
              </a:rPr>
              <a:t> contains 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BFCE3-497F-4BE2-8372-BEE058575B1C}"/>
              </a:ext>
            </a:extLst>
          </p:cNvPr>
          <p:cNvSpPr txBox="1"/>
          <p:nvPr/>
        </p:nvSpPr>
        <p:spPr>
          <a:xfrm>
            <a:off x="6350500" y="5183326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altLang="zh-CN" dirty="0">
                <a:solidFill>
                  <a:srgbClr val="0000FF"/>
                </a:solidFill>
                <a:latin typeface="Consolas"/>
                <a:cs typeface="Consolas"/>
              </a:rPr>
              <a:t>if(0 != s[d])</a:t>
            </a:r>
            <a:endParaRPr lang="en-US" altLang="zh-CN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sk-SK" altLang="zh-CN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sk-SK" altLang="zh-CN" dirty="0">
                <a:solidFill>
                  <a:srgbClr val="0000FF"/>
                </a:solidFill>
                <a:latin typeface="Consolas"/>
                <a:cs typeface="Consolas"/>
              </a:rPr>
              <a:t>goto L2;</a:t>
            </a:r>
          </a:p>
        </p:txBody>
      </p:sp>
    </p:spTree>
    <p:extLst>
      <p:ext uri="{BB962C8B-B14F-4D97-AF65-F5344CB8AC3E}">
        <p14:creationId xmlns:p14="http://schemas.microsoft.com/office/powerpoint/2010/main" val="423872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8C19-847B-4C53-B140-D412656D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4DF01-4655-4168-BC47-075611EA2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C/UNIX calling convention (caller vs. callee-save reg)</a:t>
            </a:r>
          </a:p>
          <a:p>
            <a:r>
              <a:rPr lang="en-US" dirty="0"/>
              <a:t>Program data storage and </a:t>
            </a:r>
            <a:r>
              <a:rPr lang="en-US" dirty="0" err="1"/>
              <a:t>manipuation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14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Binary puzzle 2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2051" y="3406833"/>
            <a:ext cx="4262116" cy="25827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sk-SK" sz="1800" dirty="0">
                <a:latin typeface="Consolas"/>
                <a:cs typeface="Consolas"/>
              </a:rPr>
              <a:t>      movl    $0x0,%eax</a:t>
            </a:r>
          </a:p>
          <a:p>
            <a:r>
              <a:rPr lang="pl-PL" sz="1800" dirty="0">
                <a:latin typeface="Consolas"/>
                <a:cs typeface="Consolas"/>
              </a:rPr>
              <a:t>      jmp     </a:t>
            </a:r>
            <a:r>
              <a:rPr lang="pl-PL" dirty="0">
                <a:latin typeface="Consolas"/>
                <a:cs typeface="Consolas"/>
              </a:rPr>
              <a:t>L1.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nb-NO" sz="1800" dirty="0">
                <a:latin typeface="Consolas"/>
                <a:cs typeface="Consolas"/>
              </a:rPr>
              <a:t>  L2.	</a:t>
            </a:r>
          </a:p>
          <a:p>
            <a:r>
              <a:rPr lang="nb-NO" dirty="0">
                <a:solidFill>
                  <a:srgbClr val="0000FF"/>
                </a:solidFill>
                <a:latin typeface="Consolas"/>
                <a:cs typeface="Consolas"/>
              </a:rPr>
              <a:t>      </a:t>
            </a:r>
            <a:r>
              <a:rPr lang="nb-NO" sz="1800" dirty="0" err="1">
                <a:solidFill>
                  <a:srgbClr val="0000FF"/>
                </a:solidFill>
                <a:latin typeface="Consolas"/>
                <a:cs typeface="Consolas"/>
              </a:rPr>
              <a:t>addl</a:t>
            </a:r>
            <a:r>
              <a:rPr lang="nb-NO" sz="1800" dirty="0">
                <a:solidFill>
                  <a:srgbClr val="0000FF"/>
                </a:solidFill>
                <a:latin typeface="Consolas"/>
                <a:cs typeface="Consolas"/>
              </a:rPr>
              <a:t>    $0x1,%eax</a:t>
            </a:r>
          </a:p>
          <a:p>
            <a:r>
              <a:rPr lang="es-ES_tradnl" sz="1800" dirty="0">
                <a:latin typeface="Consolas"/>
                <a:cs typeface="Consolas"/>
              </a:rPr>
              <a:t>  L1. </a:t>
            </a:r>
          </a:p>
          <a:p>
            <a:r>
              <a:rPr lang="es-ES_tradnl" dirty="0">
                <a:latin typeface="Consolas"/>
                <a:cs typeface="Consolas"/>
              </a:rPr>
              <a:t>      </a:t>
            </a:r>
            <a:r>
              <a:rPr lang="es-ES_tradnl" sz="1800" dirty="0" err="1">
                <a:latin typeface="Consolas"/>
                <a:cs typeface="Consolas"/>
              </a:rPr>
              <a:t>movslq</a:t>
            </a:r>
            <a:r>
              <a:rPr lang="es-ES_tradnl" sz="1800" dirty="0">
                <a:latin typeface="Consolas"/>
                <a:cs typeface="Consolas"/>
              </a:rPr>
              <a:t> %</a:t>
            </a:r>
            <a:r>
              <a:rPr lang="es-ES_tradnl" sz="1800" dirty="0" err="1">
                <a:latin typeface="Consolas"/>
                <a:cs typeface="Consolas"/>
              </a:rPr>
              <a:t>eax</a:t>
            </a:r>
            <a:r>
              <a:rPr lang="es-ES_tradnl" sz="1800" dirty="0">
                <a:latin typeface="Consolas"/>
                <a:cs typeface="Consolas"/>
              </a:rPr>
              <a:t>,%</a:t>
            </a:r>
            <a:r>
              <a:rPr lang="es-ES_tradnl" sz="1800" dirty="0" err="1">
                <a:latin typeface="Consolas"/>
                <a:cs typeface="Consolas"/>
              </a:rPr>
              <a:t>rdx</a:t>
            </a:r>
            <a:r>
              <a:rPr lang="es-ES_tradnl" sz="1800" dirty="0">
                <a:latin typeface="Consolas"/>
                <a:cs typeface="Consolas"/>
              </a:rPr>
              <a:t>          </a:t>
            </a:r>
          </a:p>
          <a:p>
            <a:r>
              <a:rPr lang="es-ES_tradnl" sz="1800" dirty="0">
                <a:latin typeface="Consolas"/>
                <a:cs typeface="Consolas"/>
              </a:rPr>
              <a:t>      </a:t>
            </a:r>
            <a:r>
              <a:rPr lang="es-ES_tradnl" sz="1800" dirty="0" err="1">
                <a:latin typeface="Consolas"/>
                <a:cs typeface="Consolas"/>
              </a:rPr>
              <a:t>cmpb</a:t>
            </a:r>
            <a:r>
              <a:rPr lang="es-ES_tradnl" sz="1800" dirty="0">
                <a:latin typeface="Consolas"/>
                <a:cs typeface="Consolas"/>
              </a:rPr>
              <a:t>   $0x0,(%rdi,%rdx,1)</a:t>
            </a:r>
          </a:p>
          <a:p>
            <a:r>
              <a:rPr lang="pl-PL" sz="1800" dirty="0">
                <a:latin typeface="Consolas"/>
                <a:cs typeface="Consolas"/>
              </a:rPr>
              <a:t>  </a:t>
            </a:r>
            <a:r>
              <a:rPr lang="pl-PL" dirty="0">
                <a:latin typeface="Consolas"/>
                <a:cs typeface="Consolas"/>
              </a:rPr>
              <a:t>	  </a:t>
            </a:r>
            <a:r>
              <a:rPr lang="pl-PL" sz="1800" dirty="0" err="1">
                <a:latin typeface="Consolas"/>
                <a:cs typeface="Consolas"/>
              </a:rPr>
              <a:t>jne</a:t>
            </a:r>
            <a:r>
              <a:rPr lang="pl-PL" sz="1800" dirty="0">
                <a:latin typeface="Consolas"/>
                <a:cs typeface="Consolas"/>
              </a:rPr>
              <a:t>     L2.</a:t>
            </a:r>
          </a:p>
          <a:p>
            <a:r>
              <a:rPr lang="hu-HU" sz="1800" dirty="0">
                <a:latin typeface="Consolas"/>
                <a:cs typeface="Consolas"/>
              </a:rPr>
              <a:t>      ret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1963" y="1412776"/>
            <a:ext cx="439864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dirty="0">
                <a:latin typeface="Courier New" pitchFamily="-96" charset="0"/>
              </a:rPr>
              <a:t> mystery(char *s)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</a:t>
            </a:r>
            <a:r>
              <a:rPr lang="en-US" sz="1800" dirty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5844208" y="3429000"/>
            <a:ext cx="2464136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dirty="0">
                <a:latin typeface="Consolas"/>
                <a:cs typeface="Consolas"/>
              </a:rPr>
              <a:t>    int a = 0;</a:t>
            </a:r>
          </a:p>
          <a:p>
            <a:r>
              <a:rPr lang="sk-SK" altLang="zh-CN" dirty="0">
                <a:latin typeface="Consolas"/>
                <a:cs typeface="Consolas"/>
              </a:rPr>
              <a:t>    goto L1;</a:t>
            </a:r>
          </a:p>
          <a:p>
            <a:r>
              <a:rPr lang="sk-SK" altLang="zh-CN" dirty="0">
                <a:latin typeface="Consolas"/>
                <a:cs typeface="Consolas"/>
              </a:rPr>
              <a:t>L2. </a:t>
            </a:r>
          </a:p>
          <a:p>
            <a:endParaRPr lang="en-US" altLang="zh-CN" dirty="0">
              <a:latin typeface="Consolas"/>
              <a:cs typeface="Consolas"/>
            </a:endParaRPr>
          </a:p>
          <a:p>
            <a:r>
              <a:rPr lang="sk-SK" altLang="zh-CN" dirty="0">
                <a:latin typeface="Consolas"/>
                <a:cs typeface="Consolas"/>
              </a:rPr>
              <a:t>L1.</a:t>
            </a:r>
          </a:p>
          <a:p>
            <a:r>
              <a:rPr lang="sk-SK" altLang="zh-CN" dirty="0">
                <a:latin typeface="Consolas"/>
                <a:cs typeface="Consolas"/>
              </a:rPr>
              <a:t>    long d = a;</a:t>
            </a:r>
          </a:p>
          <a:p>
            <a:r>
              <a:rPr lang="sk-SK" altLang="zh-CN" dirty="0">
                <a:latin typeface="Consolas"/>
                <a:cs typeface="Consolas"/>
              </a:rPr>
              <a:t>    if(0 != s[d]) </a:t>
            </a:r>
          </a:p>
          <a:p>
            <a:r>
              <a:rPr lang="sk-SK" altLang="zh-CN" dirty="0">
                <a:latin typeface="Consolas"/>
                <a:cs typeface="Consolas"/>
              </a:rPr>
              <a:t>       goto L2;</a:t>
            </a:r>
          </a:p>
          <a:p>
            <a:r>
              <a:rPr lang="sk-SK" altLang="zh-CN" dirty="0">
                <a:latin typeface="Consolas"/>
                <a:cs typeface="Consolas"/>
              </a:rPr>
              <a:t>    </a:t>
            </a:r>
          </a:p>
        </p:txBody>
      </p:sp>
      <p:sp>
        <p:nvSpPr>
          <p:cNvPr id="6" name="矩形 1"/>
          <p:cNvSpPr/>
          <p:nvPr/>
        </p:nvSpPr>
        <p:spPr>
          <a:xfrm>
            <a:off x="5177928" y="1822025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/>
                <a:cs typeface="Calibri"/>
              </a:rPr>
              <a:t>%</a:t>
            </a:r>
            <a:r>
              <a:rPr lang="en-US" altLang="zh-CN" dirty="0" err="1">
                <a:latin typeface="Calibri"/>
                <a:cs typeface="Calibri"/>
              </a:rPr>
              <a:t>rdi</a:t>
            </a:r>
            <a:r>
              <a:rPr lang="en-US" altLang="zh-CN" dirty="0">
                <a:latin typeface="Calibri"/>
                <a:cs typeface="Calibri"/>
              </a:rPr>
              <a:t> contains 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DF0DB-4F65-4999-9B61-4A18509B0DB0}"/>
              </a:ext>
            </a:extLst>
          </p:cNvPr>
          <p:cNvSpPr txBox="1"/>
          <p:nvPr/>
        </p:nvSpPr>
        <p:spPr>
          <a:xfrm>
            <a:off x="6327280" y="425035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altLang="zh-CN" dirty="0">
                <a:solidFill>
                  <a:srgbClr val="0000FF"/>
                </a:solidFill>
                <a:latin typeface="Consolas"/>
                <a:cs typeface="Consolas"/>
              </a:rPr>
              <a:t>a = a  + 1;</a:t>
            </a:r>
          </a:p>
        </p:txBody>
      </p:sp>
    </p:spTree>
    <p:extLst>
      <p:ext uri="{BB962C8B-B14F-4D97-AF65-F5344CB8AC3E}">
        <p14:creationId xmlns:p14="http://schemas.microsoft.com/office/powerpoint/2010/main" val="375286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Binary puzzle 2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6232" y="4190264"/>
            <a:ext cx="4262116" cy="25827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sk-SK" sz="1800" dirty="0">
                <a:latin typeface="Consolas"/>
                <a:cs typeface="Consolas"/>
              </a:rPr>
              <a:t>      movl    $0x0,%eax</a:t>
            </a:r>
          </a:p>
          <a:p>
            <a:r>
              <a:rPr lang="pl-PL" sz="1800" dirty="0">
                <a:latin typeface="Consolas"/>
                <a:cs typeface="Consolas"/>
              </a:rPr>
              <a:t>      jmp     </a:t>
            </a:r>
            <a:r>
              <a:rPr lang="pl-PL" dirty="0">
                <a:latin typeface="Consolas"/>
                <a:cs typeface="Consolas"/>
              </a:rPr>
              <a:t>L1.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nb-NO" sz="1800" dirty="0">
                <a:latin typeface="Consolas"/>
                <a:cs typeface="Consolas"/>
              </a:rPr>
              <a:t>  L2.	</a:t>
            </a:r>
          </a:p>
          <a:p>
            <a:r>
              <a:rPr lang="nb-NO" dirty="0">
                <a:latin typeface="Consolas"/>
                <a:cs typeface="Consolas"/>
              </a:rPr>
              <a:t>      </a:t>
            </a:r>
            <a:r>
              <a:rPr lang="nb-NO" sz="1800" dirty="0" err="1">
                <a:latin typeface="Consolas"/>
                <a:cs typeface="Consolas"/>
              </a:rPr>
              <a:t>addl</a:t>
            </a:r>
            <a:r>
              <a:rPr lang="nb-NO" sz="1800" dirty="0">
                <a:latin typeface="Consolas"/>
                <a:cs typeface="Consolas"/>
              </a:rPr>
              <a:t>    $0x1,%eax</a:t>
            </a:r>
          </a:p>
          <a:p>
            <a:r>
              <a:rPr lang="es-ES_tradnl" sz="1800" dirty="0">
                <a:latin typeface="Consolas"/>
                <a:cs typeface="Consolas"/>
              </a:rPr>
              <a:t>  L1. </a:t>
            </a:r>
          </a:p>
          <a:p>
            <a:r>
              <a:rPr lang="es-ES_tradnl" dirty="0">
                <a:latin typeface="Consolas"/>
                <a:cs typeface="Consolas"/>
              </a:rPr>
              <a:t>      </a:t>
            </a:r>
            <a:r>
              <a:rPr lang="es-ES_tradnl" sz="1800" dirty="0" err="1">
                <a:latin typeface="Consolas"/>
                <a:cs typeface="Consolas"/>
              </a:rPr>
              <a:t>movslq</a:t>
            </a:r>
            <a:r>
              <a:rPr lang="es-ES_tradnl" sz="1800" dirty="0">
                <a:latin typeface="Consolas"/>
                <a:cs typeface="Consolas"/>
              </a:rPr>
              <a:t> %</a:t>
            </a:r>
            <a:r>
              <a:rPr lang="es-ES_tradnl" sz="1800" dirty="0" err="1">
                <a:latin typeface="Consolas"/>
                <a:cs typeface="Consolas"/>
              </a:rPr>
              <a:t>eax</a:t>
            </a:r>
            <a:r>
              <a:rPr lang="es-ES_tradnl" sz="1800" dirty="0">
                <a:latin typeface="Consolas"/>
                <a:cs typeface="Consolas"/>
              </a:rPr>
              <a:t>,%</a:t>
            </a:r>
            <a:r>
              <a:rPr lang="es-ES_tradnl" sz="1800" dirty="0" err="1">
                <a:latin typeface="Consolas"/>
                <a:cs typeface="Consolas"/>
              </a:rPr>
              <a:t>rdx</a:t>
            </a:r>
            <a:r>
              <a:rPr lang="es-ES_tradnl" sz="1800" dirty="0">
                <a:latin typeface="Consolas"/>
                <a:cs typeface="Consolas"/>
              </a:rPr>
              <a:t>          </a:t>
            </a:r>
          </a:p>
          <a:p>
            <a:r>
              <a:rPr lang="es-ES_tradnl" sz="1800" dirty="0">
                <a:latin typeface="Consolas"/>
                <a:cs typeface="Consolas"/>
              </a:rPr>
              <a:t>      </a:t>
            </a:r>
            <a:r>
              <a:rPr lang="es-ES_tradnl" sz="1800" dirty="0" err="1">
                <a:latin typeface="Consolas"/>
                <a:cs typeface="Consolas"/>
              </a:rPr>
              <a:t>cmpb</a:t>
            </a:r>
            <a:r>
              <a:rPr lang="es-ES_tradnl" sz="1800" dirty="0">
                <a:latin typeface="Consolas"/>
                <a:cs typeface="Consolas"/>
              </a:rPr>
              <a:t>   $0x0,(%rdi,%rdx,1)</a:t>
            </a:r>
          </a:p>
          <a:p>
            <a:r>
              <a:rPr lang="pl-PL" sz="1800" dirty="0">
                <a:latin typeface="Consolas"/>
                <a:cs typeface="Consolas"/>
              </a:rPr>
              <a:t>  </a:t>
            </a:r>
            <a:r>
              <a:rPr lang="pl-PL" dirty="0">
                <a:latin typeface="Consolas"/>
                <a:cs typeface="Consolas"/>
              </a:rPr>
              <a:t>	  </a:t>
            </a:r>
            <a:r>
              <a:rPr lang="pl-PL" sz="1800" dirty="0" err="1">
                <a:latin typeface="Consolas"/>
                <a:cs typeface="Consolas"/>
              </a:rPr>
              <a:t>jne</a:t>
            </a:r>
            <a:r>
              <a:rPr lang="pl-PL" sz="1800" dirty="0">
                <a:latin typeface="Consolas"/>
                <a:cs typeface="Consolas"/>
              </a:rPr>
              <a:t>     L2.</a:t>
            </a:r>
          </a:p>
          <a:p>
            <a:r>
              <a:rPr lang="pl-PL" dirty="0">
                <a:latin typeface="Consolas"/>
                <a:cs typeface="Consolas"/>
              </a:rPr>
              <a:t>	  </a:t>
            </a:r>
            <a:r>
              <a:rPr lang="pl-PL" dirty="0" err="1">
                <a:latin typeface="Consolas"/>
                <a:cs typeface="Consolas"/>
              </a:rPr>
              <a:t>ret</a:t>
            </a:r>
            <a:endParaRPr lang="pl-PL" sz="1800" dirty="0">
              <a:latin typeface="Consolas"/>
              <a:cs typeface="Consola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2148" y="1242940"/>
            <a:ext cx="4271933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mystery(char *s) {</a:t>
            </a:r>
          </a:p>
          <a:p>
            <a:pPr eaLnBrk="0" hangingPunct="0"/>
            <a:r>
              <a:rPr lang="en-US" sz="1800" dirty="0">
                <a:latin typeface="Consolas"/>
                <a:cs typeface="Consolas"/>
              </a:rPr>
              <a:t>   </a:t>
            </a: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a = 0;</a:t>
            </a: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    while(s[a]) {</a:t>
            </a: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		a = a + 1;</a:t>
            </a: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eaLnBrk="0" hangingPunct="0"/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</a:rPr>
              <a:t>    </a:t>
            </a:r>
            <a:r>
              <a:rPr lang="en-US" sz="1800" dirty="0">
                <a:latin typeface="Consolas"/>
                <a:cs typeface="Consolas"/>
              </a:rPr>
              <a:t>return a;</a:t>
            </a:r>
          </a:p>
          <a:p>
            <a:pPr eaLnBrk="0" hangingPunct="0"/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5148781" y="3989113"/>
            <a:ext cx="2596008" cy="2862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dirty="0">
                <a:latin typeface="Consolas"/>
                <a:cs typeface="Consolas"/>
              </a:rPr>
              <a:t>    int a = 0;</a:t>
            </a:r>
          </a:p>
          <a:p>
            <a:r>
              <a:rPr lang="sk-SK" altLang="zh-CN" dirty="0">
                <a:latin typeface="Consolas"/>
                <a:cs typeface="Consolas"/>
              </a:rPr>
              <a:t>    goto L1;</a:t>
            </a:r>
          </a:p>
          <a:p>
            <a:r>
              <a:rPr lang="sk-SK" altLang="zh-CN" dirty="0">
                <a:latin typeface="Consolas"/>
                <a:cs typeface="Consolas"/>
              </a:rPr>
              <a:t>L2. </a:t>
            </a:r>
          </a:p>
          <a:p>
            <a:r>
              <a:rPr lang="sk-SK" altLang="zh-CN" dirty="0">
                <a:latin typeface="Consolas"/>
                <a:cs typeface="Consolas"/>
              </a:rPr>
              <a:t>    a = a  + 1;</a:t>
            </a:r>
          </a:p>
          <a:p>
            <a:r>
              <a:rPr lang="sk-SK" altLang="zh-CN" dirty="0">
                <a:latin typeface="Consolas"/>
                <a:cs typeface="Consolas"/>
              </a:rPr>
              <a:t>L1.</a:t>
            </a:r>
          </a:p>
          <a:p>
            <a:r>
              <a:rPr lang="sk-SK" altLang="zh-CN" dirty="0">
                <a:latin typeface="Consolas"/>
                <a:cs typeface="Consolas"/>
              </a:rPr>
              <a:t>    long d = a;</a:t>
            </a:r>
          </a:p>
          <a:p>
            <a:r>
              <a:rPr lang="sk-SK" altLang="zh-CN" dirty="0">
                <a:latin typeface="Consolas"/>
                <a:cs typeface="Consolas"/>
              </a:rPr>
              <a:t>    if(0 != s[d]) {</a:t>
            </a:r>
          </a:p>
          <a:p>
            <a:r>
              <a:rPr lang="sk-SK" altLang="zh-CN" dirty="0">
                <a:latin typeface="Consolas"/>
                <a:cs typeface="Consolas"/>
              </a:rPr>
              <a:t>       goto L2;</a:t>
            </a:r>
          </a:p>
          <a:p>
            <a:r>
              <a:rPr lang="sk-SK" altLang="zh-CN" dirty="0">
                <a:latin typeface="Consolas"/>
                <a:cs typeface="Consolas"/>
              </a:rPr>
              <a:t>    }</a:t>
            </a:r>
          </a:p>
          <a:p>
            <a:r>
              <a:rPr lang="sk-SK" altLang="zh-CN" dirty="0">
                <a:latin typeface="Consolas"/>
                <a:cs typeface="Consolas"/>
              </a:rPr>
              <a:t>    ret;</a:t>
            </a:r>
          </a:p>
        </p:txBody>
      </p:sp>
      <p:sp>
        <p:nvSpPr>
          <p:cNvPr id="8" name="矩形 1"/>
          <p:cNvSpPr/>
          <p:nvPr/>
        </p:nvSpPr>
        <p:spPr>
          <a:xfrm>
            <a:off x="5177928" y="1822025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/>
                <a:cs typeface="Calibri"/>
              </a:rPr>
              <a:t>%</a:t>
            </a:r>
            <a:r>
              <a:rPr lang="en-US" altLang="zh-CN" dirty="0" err="1">
                <a:latin typeface="Calibri"/>
                <a:cs typeface="Calibri"/>
              </a:rPr>
              <a:t>rdi</a:t>
            </a:r>
            <a:r>
              <a:rPr lang="en-US" altLang="zh-CN" dirty="0">
                <a:latin typeface="Calibri"/>
                <a:cs typeface="Calibri"/>
              </a:rPr>
              <a:t> contains s</a:t>
            </a:r>
          </a:p>
        </p:txBody>
      </p:sp>
    </p:spTree>
    <p:extLst>
      <p:ext uri="{BB962C8B-B14F-4D97-AF65-F5344CB8AC3E}">
        <p14:creationId xmlns:p14="http://schemas.microsoft.com/office/powerpoint/2010/main" val="2071920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Accessing Program Data: struct</a:t>
            </a:r>
            <a:endParaRPr kumimoji="1"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E19AC-E636-419B-878C-0049D9BC0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424886" cy="1547358"/>
          </a:xfrm>
        </p:spPr>
        <p:txBody>
          <a:bodyPr/>
          <a:lstStyle/>
          <a:p>
            <a:r>
              <a:rPr lang="en-US" dirty="0"/>
              <a:t>Struct is stored in the memory </a:t>
            </a:r>
          </a:p>
          <a:p>
            <a:pPr lvl="1"/>
            <a:r>
              <a:rPr lang="en-US" dirty="0"/>
              <a:t>Fields are contiguous in the order they are declared in struct</a:t>
            </a:r>
          </a:p>
          <a:p>
            <a:pPr lvl="1"/>
            <a:r>
              <a:rPr lang="en-US" dirty="0"/>
              <a:t>There may be padding (gaps) between fields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8525" y="3425717"/>
            <a:ext cx="3296295" cy="1474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nsolas"/>
                <a:cs typeface="Consolas"/>
              </a:rPr>
              <a:t>typedef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struct</a:t>
            </a:r>
            <a:r>
              <a:rPr lang="en-US" sz="1800" dirty="0">
                <a:latin typeface="Consolas"/>
                <a:cs typeface="Consolas"/>
              </a:rPr>
              <a:t> node {</a:t>
            </a:r>
          </a:p>
          <a:p>
            <a:pPr eaLnBrk="0" hangingPunct="0"/>
            <a:r>
              <a:rPr lang="en-US" sz="1800" dirty="0">
                <a:latin typeface="Consolas"/>
                <a:cs typeface="Consolas"/>
              </a:rPr>
              <a:t>    long id;</a:t>
            </a:r>
          </a:p>
          <a:p>
            <a:pPr eaLnBrk="0" hangingPunct="0"/>
            <a:r>
              <a:rPr lang="en-US" sz="1800" dirty="0">
                <a:latin typeface="Consolas"/>
                <a:cs typeface="Consolas"/>
              </a:rPr>
              <a:t>    char *name;</a:t>
            </a:r>
          </a:p>
          <a:p>
            <a:pPr eaLnBrk="0" hangingPunct="0"/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dirty="0" err="1">
                <a:latin typeface="Consolas"/>
                <a:cs typeface="Consolas"/>
              </a:rPr>
              <a:t>struct</a:t>
            </a:r>
            <a:r>
              <a:rPr lang="en-US" sz="1800" dirty="0">
                <a:latin typeface="Consolas"/>
                <a:cs typeface="Consolas"/>
              </a:rPr>
              <a:t> node *next;</a:t>
            </a:r>
          </a:p>
          <a:p>
            <a:pPr eaLnBrk="0" hangingPunct="0"/>
            <a:r>
              <a:rPr lang="en-US" sz="1800" dirty="0">
                <a:latin typeface="Consolas"/>
                <a:cs typeface="Consolas"/>
              </a:rPr>
              <a:t>}node;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683734" y="3793654"/>
            <a:ext cx="3399312" cy="825500"/>
            <a:chOff x="4768460" y="2414867"/>
            <a:chExt cx="3399312" cy="825500"/>
          </a:xfrm>
        </p:grpSpPr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4935148" y="2414867"/>
              <a:ext cx="1015651" cy="431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eaLnBrk="0" hangingPunct="0">
                <a:defRPr/>
              </a:pPr>
              <a:r>
                <a:rPr lang="en-US" sz="2000" dirty="0">
                  <a:latin typeface="Arial"/>
                  <a:cs typeface="Arial"/>
                </a:rPr>
                <a:t>id</a:t>
              </a:r>
              <a:endParaRPr lang="en-US" sz="2000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5950799" y="2414867"/>
              <a:ext cx="991392" cy="431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name</a:t>
              </a: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6942190" y="2414867"/>
              <a:ext cx="987285" cy="431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Arial"/>
                  <a:cs typeface="Arial"/>
                </a:rPr>
                <a:t>next</a:t>
              </a: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4768460" y="2846667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5791273" y="2827607"/>
              <a:ext cx="336655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8</a:t>
              </a: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6699303" y="281332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7677204" y="281332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7CBB900F-B9FE-4E0D-BE8B-43983660D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26" y="5419852"/>
            <a:ext cx="2314954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nsolas"/>
                <a:cs typeface="Consolas"/>
              </a:rPr>
              <a:t>n-&gt;id = 10;</a:t>
            </a: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n-&gt;name = NULL;</a:t>
            </a: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n-&gt;next = n;</a:t>
            </a:r>
          </a:p>
        </p:txBody>
      </p:sp>
      <p:sp>
        <p:nvSpPr>
          <p:cNvPr id="18" name="矩形 1">
            <a:extLst>
              <a:ext uri="{FF2B5EF4-FFF2-40B4-BE49-F238E27FC236}">
                <a16:creationId xmlns:a16="http://schemas.microsoft.com/office/drawing/2014/main" id="{8A728C36-136A-4D05-92FD-2A411E135B44}"/>
              </a:ext>
            </a:extLst>
          </p:cNvPr>
          <p:cNvSpPr/>
          <p:nvPr/>
        </p:nvSpPr>
        <p:spPr>
          <a:xfrm>
            <a:off x="3006484" y="5257799"/>
            <a:ext cx="1615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/>
                <a:cs typeface="Calibri"/>
              </a:rPr>
              <a:t>%</a:t>
            </a:r>
            <a:r>
              <a:rPr lang="en-US" altLang="zh-CN" dirty="0" err="1">
                <a:latin typeface="Calibri"/>
                <a:cs typeface="Calibri"/>
              </a:rPr>
              <a:t>rdi</a:t>
            </a:r>
            <a:r>
              <a:rPr lang="en-US" altLang="zh-CN" dirty="0">
                <a:latin typeface="Calibri"/>
                <a:cs typeface="Calibri"/>
              </a:rPr>
              <a:t> contains n</a:t>
            </a:r>
          </a:p>
        </p:txBody>
      </p:sp>
      <p:sp>
        <p:nvSpPr>
          <p:cNvPr id="19" name="Right Arrow 15">
            <a:extLst>
              <a:ext uri="{FF2B5EF4-FFF2-40B4-BE49-F238E27FC236}">
                <a16:creationId xmlns:a16="http://schemas.microsoft.com/office/drawing/2014/main" id="{9E0BB329-281A-4C8A-9783-34B5315B0917}"/>
              </a:ext>
            </a:extLst>
          </p:cNvPr>
          <p:cNvSpPr/>
          <p:nvPr/>
        </p:nvSpPr>
        <p:spPr>
          <a:xfrm>
            <a:off x="2871414" y="5581604"/>
            <a:ext cx="2353072" cy="520523"/>
          </a:xfrm>
          <a:prstGeom prst="rightArrow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B10764-E609-4AF0-B24C-76D721608202}"/>
              </a:ext>
            </a:extLst>
          </p:cNvPr>
          <p:cNvSpPr/>
          <p:nvPr/>
        </p:nvSpPr>
        <p:spPr>
          <a:xfrm>
            <a:off x="5329635" y="5225540"/>
            <a:ext cx="3180259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/>
                <a:cs typeface="Consolas"/>
              </a:rPr>
              <a:t>movq</a:t>
            </a:r>
            <a:r>
              <a:rPr lang="en-US" sz="2000" dirty="0">
                <a:latin typeface="Consolas"/>
                <a:cs typeface="Consolas"/>
              </a:rPr>
              <a:t>    $10, (%</a:t>
            </a:r>
            <a:r>
              <a:rPr lang="en-US" sz="2000" dirty="0" err="1">
                <a:latin typeface="Consolas"/>
                <a:cs typeface="Consolas"/>
              </a:rPr>
              <a:t>rdi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3107A0-B1BD-4CB7-9062-570F323C599D}"/>
              </a:ext>
            </a:extLst>
          </p:cNvPr>
          <p:cNvSpPr/>
          <p:nvPr/>
        </p:nvSpPr>
        <p:spPr>
          <a:xfrm>
            <a:off x="5329635" y="5617594"/>
            <a:ext cx="3180259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/>
                <a:cs typeface="Consolas"/>
              </a:rPr>
              <a:t>movq</a:t>
            </a:r>
            <a:r>
              <a:rPr lang="en-US" sz="2000" dirty="0">
                <a:latin typeface="Consolas"/>
                <a:cs typeface="Consolas"/>
              </a:rPr>
              <a:t>    $0, 8(%</a:t>
            </a:r>
            <a:r>
              <a:rPr lang="en-US" sz="2000" dirty="0" err="1">
                <a:latin typeface="Consolas"/>
                <a:cs typeface="Consolas"/>
              </a:rPr>
              <a:t>rdi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5DFA26-9324-4C6F-8C90-B75F921DAA93}"/>
              </a:ext>
            </a:extLst>
          </p:cNvPr>
          <p:cNvSpPr/>
          <p:nvPr/>
        </p:nvSpPr>
        <p:spPr>
          <a:xfrm>
            <a:off x="5329635" y="6017704"/>
            <a:ext cx="3180259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/>
              <a:t>movq</a:t>
            </a:r>
            <a:r>
              <a:rPr lang="en-US" sz="2000" dirty="0"/>
              <a:t>         %</a:t>
            </a:r>
            <a:r>
              <a:rPr lang="en-US" sz="2000" dirty="0" err="1"/>
              <a:t>rdi</a:t>
            </a:r>
            <a:r>
              <a:rPr lang="en-US" sz="2000" dirty="0"/>
              <a:t>, 16(%</a:t>
            </a:r>
            <a:r>
              <a:rPr lang="en-US" sz="2000" dirty="0" err="1"/>
              <a:t>rdi</a:t>
            </a:r>
            <a:r>
              <a:rPr lang="en-US" sz="2000" dirty="0"/>
              <a:t>)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835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Binary Puzzle 3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076706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b="1" dirty="0">
                <a:latin typeface="Courier New" pitchFamily="-96" charset="0"/>
              </a:rPr>
              <a:t> mystery(node *</a:t>
            </a:r>
            <a:r>
              <a:rPr lang="en-US" b="1" dirty="0">
                <a:latin typeface="Courier New" pitchFamily="-96" charset="0"/>
              </a:rPr>
              <a:t>n, long id</a:t>
            </a:r>
            <a:r>
              <a:rPr lang="en-US" sz="1800" b="1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446" y="2160526"/>
            <a:ext cx="4081175" cy="36907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>
                <a:latin typeface="Consolas"/>
                <a:cs typeface="Consolas"/>
              </a:rPr>
              <a:t>jmp</a:t>
            </a:r>
            <a:r>
              <a:rPr lang="cs-CZ" dirty="0">
                <a:latin typeface="Consolas"/>
                <a:cs typeface="Consolas"/>
              </a:rPr>
              <a:t>     .L1</a:t>
            </a:r>
          </a:p>
          <a:p>
            <a:r>
              <a:rPr lang="cs-CZ" dirty="0">
                <a:latin typeface="Consolas"/>
                <a:cs typeface="Consolas"/>
              </a:rPr>
              <a:t>.L3:</a:t>
            </a: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>
                <a:latin typeface="Consolas"/>
                <a:cs typeface="Consolas"/>
              </a:rPr>
              <a:t>cmpq</a:t>
            </a:r>
            <a:r>
              <a:rPr lang="cs-CZ" dirty="0">
                <a:latin typeface="Consolas"/>
                <a:cs typeface="Consolas"/>
              </a:rPr>
              <a:t>    %</a:t>
            </a:r>
            <a:r>
              <a:rPr lang="cs-CZ" dirty="0" err="1">
                <a:latin typeface="Consolas"/>
                <a:cs typeface="Consolas"/>
              </a:rPr>
              <a:t>rsi</a:t>
            </a:r>
            <a:r>
              <a:rPr lang="cs-CZ" dirty="0">
                <a:latin typeface="Consolas"/>
                <a:cs typeface="Consolas"/>
              </a:rPr>
              <a:t>, (%rdi)</a:t>
            </a: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>
                <a:latin typeface="Consolas"/>
                <a:cs typeface="Consolas"/>
              </a:rPr>
              <a:t>jne</a:t>
            </a:r>
            <a:r>
              <a:rPr lang="pl-PL" dirty="0">
                <a:latin typeface="Consolas"/>
                <a:cs typeface="Consolas"/>
              </a:rPr>
              <a:t>     .L2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movq</a:t>
            </a:r>
            <a:r>
              <a:rPr lang="en-US" dirty="0">
                <a:latin typeface="Consolas"/>
                <a:cs typeface="Consolas"/>
              </a:rPr>
              <a:t>    8(%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rax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ret</a:t>
            </a:r>
          </a:p>
          <a:p>
            <a:r>
              <a:rPr lang="en-US" dirty="0">
                <a:latin typeface="Consolas"/>
                <a:cs typeface="Consolas"/>
              </a:rPr>
              <a:t>.L2: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movq</a:t>
            </a:r>
            <a:r>
              <a:rPr lang="en-US" dirty="0">
                <a:latin typeface="Consolas"/>
                <a:cs typeface="Consolas"/>
              </a:rPr>
              <a:t>    16(%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.L1: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testq</a:t>
            </a:r>
            <a:r>
              <a:rPr lang="en-US" dirty="0">
                <a:latin typeface="Consolas"/>
                <a:cs typeface="Consolas"/>
              </a:rPr>
              <a:t>   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>
                <a:latin typeface="Consolas"/>
                <a:cs typeface="Consolas"/>
              </a:rPr>
              <a:t>jne</a:t>
            </a:r>
            <a:r>
              <a:rPr lang="pl-PL" dirty="0">
                <a:latin typeface="Consolas"/>
                <a:cs typeface="Consolas"/>
              </a:rPr>
              <a:t>     .L3</a:t>
            </a: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>
                <a:latin typeface="Consolas"/>
                <a:cs typeface="Consolas"/>
              </a:rPr>
              <a:t>movq</a:t>
            </a:r>
            <a:r>
              <a:rPr lang="cs-CZ" dirty="0">
                <a:latin typeface="Consolas"/>
                <a:cs typeface="Consolas"/>
              </a:rPr>
              <a:t>    $0, %</a:t>
            </a:r>
            <a:r>
              <a:rPr lang="cs-CZ" dirty="0" err="1">
                <a:latin typeface="Consolas"/>
                <a:cs typeface="Consolas"/>
              </a:rPr>
              <a:t>rax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ret</a:t>
            </a:r>
            <a:endParaRPr lang="cs-CZ" sz="1800" b="1" dirty="0">
              <a:latin typeface="Consolas"/>
              <a:cs typeface="Consolas"/>
            </a:endParaRPr>
          </a:p>
        </p:txBody>
      </p:sp>
      <p:sp>
        <p:nvSpPr>
          <p:cNvPr id="9" name="矩形 1"/>
          <p:cNvSpPr/>
          <p:nvPr/>
        </p:nvSpPr>
        <p:spPr>
          <a:xfrm>
            <a:off x="584446" y="5937174"/>
            <a:ext cx="33341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>
                <a:latin typeface="Consolas"/>
                <a:cs typeface="Consolas"/>
              </a:rPr>
              <a:t>%rdi </a:t>
            </a:r>
            <a:r>
              <a:rPr lang="cs-CZ" altLang="zh-CN" dirty="0">
                <a:latin typeface="Arial"/>
                <a:cs typeface="Arial"/>
              </a:rPr>
              <a:t>has </a:t>
            </a:r>
            <a:r>
              <a:rPr lang="cs-CZ" altLang="zh-CN" dirty="0" err="1">
                <a:latin typeface="Arial"/>
                <a:cs typeface="Arial"/>
              </a:rPr>
              <a:t>the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of</a:t>
            </a:r>
            <a:r>
              <a:rPr lang="cs-CZ" altLang="zh-CN" dirty="0">
                <a:latin typeface="Arial"/>
                <a:cs typeface="Arial"/>
              </a:rPr>
              <a:t> n</a:t>
            </a:r>
          </a:p>
          <a:p>
            <a:r>
              <a:rPr lang="cs-CZ" altLang="zh-CN" b="1" dirty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rsi</a:t>
            </a:r>
            <a:r>
              <a:rPr lang="cs-CZ" altLang="zh-CN" b="1" dirty="0">
                <a:latin typeface="Consolas"/>
                <a:cs typeface="Consolas"/>
              </a:rPr>
              <a:t> </a:t>
            </a:r>
            <a:r>
              <a:rPr lang="cs-CZ" altLang="zh-CN" dirty="0">
                <a:latin typeface="Arial"/>
                <a:cs typeface="Arial"/>
              </a:rPr>
              <a:t>has </a:t>
            </a:r>
            <a:r>
              <a:rPr lang="cs-CZ" altLang="zh-CN" dirty="0" err="1">
                <a:latin typeface="Arial"/>
                <a:cs typeface="Arial"/>
              </a:rPr>
              <a:t>the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of</a:t>
            </a:r>
            <a:r>
              <a:rPr lang="cs-CZ" altLang="zh-CN" dirty="0">
                <a:latin typeface="Arial"/>
                <a:cs typeface="Arial"/>
              </a:rPr>
              <a:t> id</a:t>
            </a:r>
          </a:p>
          <a:p>
            <a:r>
              <a:rPr lang="cs-CZ" altLang="zh-CN" b="1" dirty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rax</a:t>
            </a:r>
            <a:r>
              <a:rPr lang="cs-CZ" altLang="zh-CN" b="1" dirty="0">
                <a:latin typeface="Consolas"/>
                <a:cs typeface="Consolas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is</a:t>
            </a:r>
            <a:r>
              <a:rPr lang="cs-CZ" altLang="zh-CN" dirty="0">
                <a:latin typeface="Arial"/>
                <a:cs typeface="Arial"/>
              </a:rPr>
              <a:t> to </a:t>
            </a:r>
            <a:r>
              <a:rPr lang="cs-CZ" altLang="zh-CN" dirty="0" err="1">
                <a:latin typeface="Arial"/>
                <a:cs typeface="Arial"/>
              </a:rPr>
              <a:t>contain</a:t>
            </a:r>
            <a:r>
              <a:rPr lang="cs-CZ" altLang="zh-CN" dirty="0">
                <a:latin typeface="Arial"/>
                <a:cs typeface="Arial"/>
              </a:rPr>
              <a:t> return </a:t>
            </a:r>
            <a:r>
              <a:rPr lang="cs-CZ" altLang="zh-CN" dirty="0" err="1">
                <a:latin typeface="Arial"/>
                <a:cs typeface="Arial"/>
              </a:rPr>
              <a:t>value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7704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Binary Puzzle 3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150546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b="1" dirty="0">
                <a:latin typeface="Courier New" pitchFamily="-96" charset="0"/>
              </a:rPr>
              <a:t> mystery(node *</a:t>
            </a:r>
            <a:r>
              <a:rPr lang="en-US" b="1" dirty="0">
                <a:latin typeface="Courier New" pitchFamily="-96" charset="0"/>
              </a:rPr>
              <a:t>n, long id</a:t>
            </a:r>
            <a:r>
              <a:rPr lang="en-US" sz="1800" b="1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446" y="2234366"/>
            <a:ext cx="4081175" cy="36907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/>
                <a:cs typeface="Consolas"/>
              </a:rPr>
              <a:t>jmp</a:t>
            </a:r>
            <a:r>
              <a:rPr lang="cs-CZ" dirty="0">
                <a:solidFill>
                  <a:srgbClr val="0000FF"/>
                </a:solidFill>
                <a:latin typeface="Consolas"/>
                <a:cs typeface="Consolas"/>
              </a:rPr>
              <a:t>     .L1</a:t>
            </a:r>
          </a:p>
          <a:p>
            <a:r>
              <a:rPr lang="cs-CZ" dirty="0">
                <a:latin typeface="Consolas"/>
                <a:cs typeface="Consolas"/>
              </a:rPr>
              <a:t>.L3:</a:t>
            </a: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>
                <a:latin typeface="Consolas"/>
                <a:cs typeface="Consolas"/>
              </a:rPr>
              <a:t>cmpq</a:t>
            </a:r>
            <a:r>
              <a:rPr lang="cs-CZ" dirty="0">
                <a:latin typeface="Consolas"/>
                <a:cs typeface="Consolas"/>
              </a:rPr>
              <a:t>    %</a:t>
            </a:r>
            <a:r>
              <a:rPr lang="cs-CZ" dirty="0" err="1">
                <a:latin typeface="Consolas"/>
                <a:cs typeface="Consolas"/>
              </a:rPr>
              <a:t>rsi</a:t>
            </a:r>
            <a:r>
              <a:rPr lang="cs-CZ" dirty="0">
                <a:latin typeface="Consolas"/>
                <a:cs typeface="Consolas"/>
              </a:rPr>
              <a:t>, (%rdi)</a:t>
            </a: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>
                <a:latin typeface="Consolas"/>
                <a:cs typeface="Consolas"/>
              </a:rPr>
              <a:t>jne</a:t>
            </a:r>
            <a:r>
              <a:rPr lang="pl-PL" dirty="0">
                <a:latin typeface="Consolas"/>
                <a:cs typeface="Consolas"/>
              </a:rPr>
              <a:t>     .L2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movq</a:t>
            </a:r>
            <a:r>
              <a:rPr lang="en-US" dirty="0">
                <a:latin typeface="Consolas"/>
                <a:cs typeface="Consolas"/>
              </a:rPr>
              <a:t>    8(%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rax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ret</a:t>
            </a:r>
          </a:p>
          <a:p>
            <a:r>
              <a:rPr lang="en-US" dirty="0">
                <a:latin typeface="Consolas"/>
                <a:cs typeface="Consolas"/>
              </a:rPr>
              <a:t>.L2: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movq</a:t>
            </a:r>
            <a:r>
              <a:rPr lang="en-US" dirty="0">
                <a:latin typeface="Consolas"/>
                <a:cs typeface="Consolas"/>
              </a:rPr>
              <a:t>    16(%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.L1: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testq</a:t>
            </a:r>
            <a:r>
              <a:rPr lang="en-US" dirty="0">
                <a:latin typeface="Consolas"/>
                <a:cs typeface="Consolas"/>
              </a:rPr>
              <a:t>   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>
                <a:latin typeface="Consolas"/>
                <a:cs typeface="Consolas"/>
              </a:rPr>
              <a:t>jne</a:t>
            </a:r>
            <a:r>
              <a:rPr lang="pl-PL" dirty="0">
                <a:latin typeface="Consolas"/>
                <a:cs typeface="Consolas"/>
              </a:rPr>
              <a:t>     .L3</a:t>
            </a: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>
                <a:latin typeface="Consolas"/>
                <a:cs typeface="Consolas"/>
              </a:rPr>
              <a:t>movq</a:t>
            </a:r>
            <a:r>
              <a:rPr lang="cs-CZ" dirty="0">
                <a:latin typeface="Consolas"/>
                <a:cs typeface="Consolas"/>
              </a:rPr>
              <a:t>    $0, %</a:t>
            </a:r>
            <a:r>
              <a:rPr lang="cs-CZ" dirty="0" err="1">
                <a:latin typeface="Consolas"/>
                <a:cs typeface="Consolas"/>
              </a:rPr>
              <a:t>rax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ret</a:t>
            </a:r>
            <a:endParaRPr lang="cs-CZ" sz="1800" b="1" dirty="0">
              <a:latin typeface="Consolas"/>
              <a:cs typeface="Consola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818021" y="2258211"/>
            <a:ext cx="4081175" cy="341375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/>
                <a:cs typeface="Consolas"/>
              </a:rPr>
              <a:t>goto</a:t>
            </a:r>
            <a:r>
              <a:rPr lang="cs-CZ" dirty="0">
                <a:solidFill>
                  <a:srgbClr val="0000FF"/>
                </a:solidFill>
                <a:latin typeface="Consolas"/>
                <a:cs typeface="Consolas"/>
              </a:rPr>
              <a:t> .L1</a:t>
            </a: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</a:p>
          <a:p>
            <a:endParaRPr lang="en-US" sz="1800" b="1" dirty="0">
              <a:latin typeface="Consolas"/>
              <a:cs typeface="Consolas"/>
            </a:endParaRPr>
          </a:p>
          <a:p>
            <a:endParaRPr lang="en-US" b="1" dirty="0">
              <a:latin typeface="Consolas"/>
              <a:cs typeface="Consolas"/>
            </a:endParaRPr>
          </a:p>
          <a:p>
            <a:endParaRPr lang="cs-CZ" sz="1800" b="1" dirty="0">
              <a:latin typeface="Consolas"/>
              <a:cs typeface="Consolas"/>
            </a:endParaRPr>
          </a:p>
        </p:txBody>
      </p:sp>
      <p:sp>
        <p:nvSpPr>
          <p:cNvPr id="11" name="矩形 1"/>
          <p:cNvSpPr/>
          <p:nvPr/>
        </p:nvSpPr>
        <p:spPr>
          <a:xfrm>
            <a:off x="584446" y="5937174"/>
            <a:ext cx="33341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>
                <a:latin typeface="Consolas"/>
                <a:cs typeface="Consolas"/>
              </a:rPr>
              <a:t>%rdi </a:t>
            </a:r>
            <a:r>
              <a:rPr lang="cs-CZ" altLang="zh-CN" dirty="0">
                <a:latin typeface="Arial"/>
                <a:cs typeface="Arial"/>
              </a:rPr>
              <a:t>has </a:t>
            </a:r>
            <a:r>
              <a:rPr lang="cs-CZ" altLang="zh-CN" dirty="0" err="1">
                <a:latin typeface="Arial"/>
                <a:cs typeface="Arial"/>
              </a:rPr>
              <a:t>the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of</a:t>
            </a:r>
            <a:r>
              <a:rPr lang="cs-CZ" altLang="zh-CN" dirty="0">
                <a:latin typeface="Arial"/>
                <a:cs typeface="Arial"/>
              </a:rPr>
              <a:t> n</a:t>
            </a:r>
          </a:p>
          <a:p>
            <a:r>
              <a:rPr lang="cs-CZ" altLang="zh-CN" b="1" dirty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rsi</a:t>
            </a:r>
            <a:r>
              <a:rPr lang="cs-CZ" altLang="zh-CN" b="1" dirty="0">
                <a:latin typeface="Consolas"/>
                <a:cs typeface="Consolas"/>
              </a:rPr>
              <a:t> </a:t>
            </a:r>
            <a:r>
              <a:rPr lang="cs-CZ" altLang="zh-CN" dirty="0">
                <a:latin typeface="Arial"/>
                <a:cs typeface="Arial"/>
              </a:rPr>
              <a:t>has </a:t>
            </a:r>
            <a:r>
              <a:rPr lang="cs-CZ" altLang="zh-CN" dirty="0" err="1">
                <a:latin typeface="Arial"/>
                <a:cs typeface="Arial"/>
              </a:rPr>
              <a:t>the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of</a:t>
            </a:r>
            <a:r>
              <a:rPr lang="cs-CZ" altLang="zh-CN" dirty="0">
                <a:latin typeface="Arial"/>
                <a:cs typeface="Arial"/>
              </a:rPr>
              <a:t> id</a:t>
            </a:r>
          </a:p>
          <a:p>
            <a:r>
              <a:rPr lang="cs-CZ" altLang="zh-CN" b="1" dirty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rax</a:t>
            </a:r>
            <a:r>
              <a:rPr lang="cs-CZ" altLang="zh-CN" b="1" dirty="0">
                <a:latin typeface="Consolas"/>
                <a:cs typeface="Consolas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is</a:t>
            </a:r>
            <a:r>
              <a:rPr lang="cs-CZ" altLang="zh-CN" dirty="0">
                <a:latin typeface="Arial"/>
                <a:cs typeface="Arial"/>
              </a:rPr>
              <a:t> to </a:t>
            </a:r>
            <a:r>
              <a:rPr lang="cs-CZ" altLang="zh-CN" dirty="0" err="1">
                <a:latin typeface="Arial"/>
                <a:cs typeface="Arial"/>
              </a:rPr>
              <a:t>contain</a:t>
            </a:r>
            <a:r>
              <a:rPr lang="cs-CZ" altLang="zh-CN" dirty="0">
                <a:latin typeface="Arial"/>
                <a:cs typeface="Arial"/>
              </a:rPr>
              <a:t> return </a:t>
            </a:r>
            <a:r>
              <a:rPr lang="cs-CZ" altLang="zh-CN" dirty="0" err="1">
                <a:latin typeface="Arial"/>
                <a:cs typeface="Arial"/>
              </a:rPr>
              <a:t>value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6549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Binary Puzzle 3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047170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b="1" dirty="0">
                <a:latin typeface="Courier New" pitchFamily="-96" charset="0"/>
              </a:rPr>
              <a:t> mystery(node *</a:t>
            </a:r>
            <a:r>
              <a:rPr lang="en-US" b="1" dirty="0">
                <a:latin typeface="Courier New" pitchFamily="-96" charset="0"/>
              </a:rPr>
              <a:t>n, long id</a:t>
            </a:r>
            <a:r>
              <a:rPr lang="en-US" sz="1800" b="1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446" y="2130990"/>
            <a:ext cx="4081175" cy="36907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>
                <a:latin typeface="Consolas"/>
                <a:cs typeface="Consolas"/>
              </a:rPr>
              <a:t>jmp</a:t>
            </a:r>
            <a:r>
              <a:rPr lang="cs-CZ" dirty="0">
                <a:latin typeface="Consolas"/>
                <a:cs typeface="Consolas"/>
              </a:rPr>
              <a:t>     .L1</a:t>
            </a:r>
          </a:p>
          <a:p>
            <a:r>
              <a:rPr lang="cs-CZ" dirty="0">
                <a:latin typeface="Consolas"/>
                <a:cs typeface="Consolas"/>
              </a:rPr>
              <a:t>.L3:</a:t>
            </a: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>
                <a:latin typeface="Consolas"/>
                <a:cs typeface="Consolas"/>
              </a:rPr>
              <a:t>cmpq</a:t>
            </a:r>
            <a:r>
              <a:rPr lang="cs-CZ" dirty="0">
                <a:latin typeface="Consolas"/>
                <a:cs typeface="Consolas"/>
              </a:rPr>
              <a:t>    %</a:t>
            </a:r>
            <a:r>
              <a:rPr lang="cs-CZ" dirty="0" err="1">
                <a:latin typeface="Consolas"/>
                <a:cs typeface="Consolas"/>
              </a:rPr>
              <a:t>rsi</a:t>
            </a:r>
            <a:r>
              <a:rPr lang="cs-CZ" dirty="0">
                <a:latin typeface="Consolas"/>
                <a:cs typeface="Consolas"/>
              </a:rPr>
              <a:t>, (%rdi)</a:t>
            </a: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>
                <a:latin typeface="Consolas"/>
                <a:cs typeface="Consolas"/>
              </a:rPr>
              <a:t>jne</a:t>
            </a:r>
            <a:r>
              <a:rPr lang="pl-PL" dirty="0">
                <a:latin typeface="Consolas"/>
                <a:cs typeface="Consolas"/>
              </a:rPr>
              <a:t>     .L2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movq</a:t>
            </a:r>
            <a:r>
              <a:rPr lang="en-US" dirty="0">
                <a:latin typeface="Consolas"/>
                <a:cs typeface="Consolas"/>
              </a:rPr>
              <a:t>    8(%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rax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ret</a:t>
            </a:r>
          </a:p>
          <a:p>
            <a:r>
              <a:rPr lang="en-US" dirty="0">
                <a:latin typeface="Consolas"/>
                <a:cs typeface="Consolas"/>
              </a:rPr>
              <a:t>.L2: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movq</a:t>
            </a:r>
            <a:r>
              <a:rPr lang="en-US" dirty="0">
                <a:latin typeface="Consolas"/>
                <a:cs typeface="Consolas"/>
              </a:rPr>
              <a:t>    16(%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.L1: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testq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 %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rdi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, %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rdi</a:t>
            </a: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pl-PL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pl-PL" dirty="0" err="1">
                <a:solidFill>
                  <a:srgbClr val="0000FF"/>
                </a:solidFill>
                <a:latin typeface="Consolas"/>
                <a:cs typeface="Consolas"/>
              </a:rPr>
              <a:t>jne</a:t>
            </a:r>
            <a:r>
              <a:rPr lang="pl-PL" dirty="0">
                <a:solidFill>
                  <a:srgbClr val="0000FF"/>
                </a:solidFill>
                <a:latin typeface="Consolas"/>
                <a:cs typeface="Consolas"/>
              </a:rPr>
              <a:t>     .L3</a:t>
            </a: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>
                <a:latin typeface="Consolas"/>
                <a:cs typeface="Consolas"/>
              </a:rPr>
              <a:t>movq</a:t>
            </a:r>
            <a:r>
              <a:rPr lang="cs-CZ" dirty="0">
                <a:latin typeface="Consolas"/>
                <a:cs typeface="Consolas"/>
              </a:rPr>
              <a:t>    $0, %</a:t>
            </a:r>
            <a:r>
              <a:rPr lang="cs-CZ" dirty="0" err="1">
                <a:latin typeface="Consolas"/>
                <a:cs typeface="Consolas"/>
              </a:rPr>
              <a:t>rax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ret</a:t>
            </a:r>
            <a:endParaRPr lang="cs-CZ" sz="1800" b="1" dirty="0">
              <a:latin typeface="Consolas"/>
              <a:cs typeface="Consola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818021" y="2154835"/>
            <a:ext cx="4081175" cy="2305759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.L1</a:t>
            </a:r>
          </a:p>
          <a:p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矩形 1"/>
          <p:cNvSpPr/>
          <p:nvPr/>
        </p:nvSpPr>
        <p:spPr>
          <a:xfrm>
            <a:off x="584446" y="5937174"/>
            <a:ext cx="33341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>
                <a:latin typeface="Consolas"/>
                <a:cs typeface="Consolas"/>
              </a:rPr>
              <a:t>%rdi </a:t>
            </a:r>
            <a:r>
              <a:rPr lang="cs-CZ" altLang="zh-CN" dirty="0">
                <a:latin typeface="Arial"/>
                <a:cs typeface="Arial"/>
              </a:rPr>
              <a:t>has </a:t>
            </a:r>
            <a:r>
              <a:rPr lang="cs-CZ" altLang="zh-CN" dirty="0" err="1">
                <a:latin typeface="Arial"/>
                <a:cs typeface="Arial"/>
              </a:rPr>
              <a:t>the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of</a:t>
            </a:r>
            <a:r>
              <a:rPr lang="cs-CZ" altLang="zh-CN" dirty="0">
                <a:latin typeface="Arial"/>
                <a:cs typeface="Arial"/>
              </a:rPr>
              <a:t> n</a:t>
            </a:r>
          </a:p>
          <a:p>
            <a:r>
              <a:rPr lang="cs-CZ" altLang="zh-CN" b="1" dirty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rsi</a:t>
            </a:r>
            <a:r>
              <a:rPr lang="cs-CZ" altLang="zh-CN" b="1" dirty="0">
                <a:latin typeface="Consolas"/>
                <a:cs typeface="Consolas"/>
              </a:rPr>
              <a:t> </a:t>
            </a:r>
            <a:r>
              <a:rPr lang="cs-CZ" altLang="zh-CN" dirty="0">
                <a:latin typeface="Arial"/>
                <a:cs typeface="Arial"/>
              </a:rPr>
              <a:t>has </a:t>
            </a:r>
            <a:r>
              <a:rPr lang="cs-CZ" altLang="zh-CN" dirty="0" err="1">
                <a:latin typeface="Arial"/>
                <a:cs typeface="Arial"/>
              </a:rPr>
              <a:t>the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of</a:t>
            </a:r>
            <a:r>
              <a:rPr lang="cs-CZ" altLang="zh-CN" dirty="0">
                <a:latin typeface="Arial"/>
                <a:cs typeface="Arial"/>
              </a:rPr>
              <a:t> id</a:t>
            </a:r>
          </a:p>
          <a:p>
            <a:r>
              <a:rPr lang="cs-CZ" altLang="zh-CN" b="1" dirty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rax</a:t>
            </a:r>
            <a:r>
              <a:rPr lang="cs-CZ" altLang="zh-CN" b="1" dirty="0">
                <a:latin typeface="Consolas"/>
                <a:cs typeface="Consolas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is</a:t>
            </a:r>
            <a:r>
              <a:rPr lang="cs-CZ" altLang="zh-CN" dirty="0">
                <a:latin typeface="Arial"/>
                <a:cs typeface="Arial"/>
              </a:rPr>
              <a:t> to </a:t>
            </a:r>
            <a:r>
              <a:rPr lang="cs-CZ" altLang="zh-CN" dirty="0" err="1">
                <a:latin typeface="Arial"/>
                <a:cs typeface="Arial"/>
              </a:rPr>
              <a:t>contain</a:t>
            </a:r>
            <a:r>
              <a:rPr lang="cs-CZ" altLang="zh-CN" dirty="0">
                <a:latin typeface="Arial"/>
                <a:cs typeface="Arial"/>
              </a:rPr>
              <a:t> return </a:t>
            </a:r>
            <a:r>
              <a:rPr lang="cs-CZ" altLang="zh-CN" dirty="0" err="1">
                <a:latin typeface="Arial"/>
                <a:cs typeface="Arial"/>
              </a:rPr>
              <a:t>value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26B4868-BC9D-4EE7-AE14-DD6CABADC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561" y="4397189"/>
            <a:ext cx="4081175" cy="175176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.L1: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if (n != 0)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   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goto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.L3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endParaRPr lang="en-US" b="1" dirty="0">
              <a:latin typeface="Consolas"/>
              <a:cs typeface="Consolas"/>
            </a:endParaRPr>
          </a:p>
          <a:p>
            <a:endParaRPr lang="cs-CZ" sz="18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9733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Binary Puzzle 3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061938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b="1" dirty="0">
                <a:latin typeface="Courier New" pitchFamily="-96" charset="0"/>
              </a:rPr>
              <a:t> mystery(node *</a:t>
            </a:r>
            <a:r>
              <a:rPr lang="en-US" b="1" dirty="0">
                <a:latin typeface="Courier New" pitchFamily="-96" charset="0"/>
              </a:rPr>
              <a:t>n, long id</a:t>
            </a:r>
            <a:r>
              <a:rPr lang="en-US" sz="1800" b="1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446" y="2145758"/>
            <a:ext cx="4081175" cy="36907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>
                <a:latin typeface="Consolas"/>
                <a:cs typeface="Consolas"/>
              </a:rPr>
              <a:t>jmp</a:t>
            </a:r>
            <a:r>
              <a:rPr lang="cs-CZ" dirty="0">
                <a:latin typeface="Consolas"/>
                <a:cs typeface="Consolas"/>
              </a:rPr>
              <a:t>     .L1</a:t>
            </a:r>
          </a:p>
          <a:p>
            <a:r>
              <a:rPr lang="cs-CZ" dirty="0">
                <a:latin typeface="Consolas"/>
                <a:cs typeface="Consolas"/>
              </a:rPr>
              <a:t>.L3:</a:t>
            </a: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>
                <a:latin typeface="Consolas"/>
                <a:cs typeface="Consolas"/>
              </a:rPr>
              <a:t>cmpq</a:t>
            </a:r>
            <a:r>
              <a:rPr lang="cs-CZ" dirty="0">
                <a:latin typeface="Consolas"/>
                <a:cs typeface="Consolas"/>
              </a:rPr>
              <a:t>    %</a:t>
            </a:r>
            <a:r>
              <a:rPr lang="cs-CZ" dirty="0" err="1">
                <a:latin typeface="Consolas"/>
                <a:cs typeface="Consolas"/>
              </a:rPr>
              <a:t>rsi</a:t>
            </a:r>
            <a:r>
              <a:rPr lang="cs-CZ" dirty="0">
                <a:latin typeface="Consolas"/>
                <a:cs typeface="Consolas"/>
              </a:rPr>
              <a:t>, (%rdi)</a:t>
            </a: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>
                <a:latin typeface="Consolas"/>
                <a:cs typeface="Consolas"/>
              </a:rPr>
              <a:t>jne</a:t>
            </a:r>
            <a:r>
              <a:rPr lang="pl-PL" dirty="0">
                <a:latin typeface="Consolas"/>
                <a:cs typeface="Consolas"/>
              </a:rPr>
              <a:t>     .L2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movq</a:t>
            </a:r>
            <a:r>
              <a:rPr lang="en-US" dirty="0">
                <a:latin typeface="Consolas"/>
                <a:cs typeface="Consolas"/>
              </a:rPr>
              <a:t>    8(%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rax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ret</a:t>
            </a:r>
          </a:p>
          <a:p>
            <a:r>
              <a:rPr lang="en-US" dirty="0">
                <a:latin typeface="Consolas"/>
                <a:cs typeface="Consolas"/>
              </a:rPr>
              <a:t>.L2: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movq</a:t>
            </a:r>
            <a:r>
              <a:rPr lang="en-US" dirty="0">
                <a:latin typeface="Consolas"/>
                <a:cs typeface="Consolas"/>
              </a:rPr>
              <a:t>    16(%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.L1: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testq</a:t>
            </a:r>
            <a:r>
              <a:rPr lang="en-US" dirty="0">
                <a:latin typeface="Consolas"/>
                <a:cs typeface="Consolas"/>
              </a:rPr>
              <a:t>   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>
                <a:latin typeface="Consolas"/>
                <a:cs typeface="Consolas"/>
              </a:rPr>
              <a:t>jne</a:t>
            </a:r>
            <a:r>
              <a:rPr lang="pl-PL" dirty="0">
                <a:latin typeface="Consolas"/>
                <a:cs typeface="Consolas"/>
              </a:rPr>
              <a:t>     .L3</a:t>
            </a: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>
                <a:solidFill>
                  <a:srgbClr val="0000FF"/>
                </a:solidFill>
                <a:latin typeface="Consolas"/>
                <a:cs typeface="Consolas"/>
              </a:rPr>
              <a:t>movq</a:t>
            </a:r>
            <a:r>
              <a:rPr lang="cs-CZ" dirty="0">
                <a:solidFill>
                  <a:srgbClr val="0000FF"/>
                </a:solidFill>
                <a:latin typeface="Consolas"/>
                <a:cs typeface="Consolas"/>
              </a:rPr>
              <a:t>    $0, %</a:t>
            </a:r>
            <a:r>
              <a:rPr lang="cs-CZ" dirty="0" err="1">
                <a:solidFill>
                  <a:srgbClr val="0000FF"/>
                </a:solidFill>
                <a:latin typeface="Consolas"/>
                <a:cs typeface="Consolas"/>
              </a:rPr>
              <a:t>rax</a:t>
            </a:r>
            <a:endParaRPr lang="cs-CZ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cs-CZ" dirty="0">
                <a:solidFill>
                  <a:srgbClr val="0000FF"/>
                </a:solidFill>
                <a:latin typeface="Consolas"/>
                <a:cs typeface="Consolas"/>
              </a:rPr>
              <a:t>  ret</a:t>
            </a:r>
            <a:endParaRPr lang="cs-CZ" sz="1800" b="1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818021" y="2169603"/>
            <a:ext cx="4081175" cy="341375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.L1</a:t>
            </a:r>
          </a:p>
          <a:p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.L1: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if (n != 0)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.L3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return 0;</a:t>
            </a:r>
          </a:p>
        </p:txBody>
      </p:sp>
      <p:sp>
        <p:nvSpPr>
          <p:cNvPr id="11" name="矩形 1"/>
          <p:cNvSpPr/>
          <p:nvPr/>
        </p:nvSpPr>
        <p:spPr>
          <a:xfrm>
            <a:off x="589989" y="5836512"/>
            <a:ext cx="33341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>
                <a:latin typeface="Consolas"/>
                <a:cs typeface="Consolas"/>
              </a:rPr>
              <a:t>%rdi </a:t>
            </a:r>
            <a:r>
              <a:rPr lang="cs-CZ" altLang="zh-CN" dirty="0">
                <a:latin typeface="Arial"/>
                <a:cs typeface="Arial"/>
              </a:rPr>
              <a:t>has </a:t>
            </a:r>
            <a:r>
              <a:rPr lang="cs-CZ" altLang="zh-CN" dirty="0" err="1">
                <a:latin typeface="Arial"/>
                <a:cs typeface="Arial"/>
              </a:rPr>
              <a:t>the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of</a:t>
            </a:r>
            <a:r>
              <a:rPr lang="cs-CZ" altLang="zh-CN" dirty="0">
                <a:latin typeface="Arial"/>
                <a:cs typeface="Arial"/>
              </a:rPr>
              <a:t> n</a:t>
            </a:r>
          </a:p>
          <a:p>
            <a:r>
              <a:rPr lang="cs-CZ" altLang="zh-CN" b="1" dirty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rsi</a:t>
            </a:r>
            <a:r>
              <a:rPr lang="cs-CZ" altLang="zh-CN" b="1" dirty="0">
                <a:latin typeface="Consolas"/>
                <a:cs typeface="Consolas"/>
              </a:rPr>
              <a:t> </a:t>
            </a:r>
            <a:r>
              <a:rPr lang="cs-CZ" altLang="zh-CN" dirty="0">
                <a:latin typeface="Arial"/>
                <a:cs typeface="Arial"/>
              </a:rPr>
              <a:t>has </a:t>
            </a:r>
            <a:r>
              <a:rPr lang="cs-CZ" altLang="zh-CN" dirty="0" err="1">
                <a:latin typeface="Arial"/>
                <a:cs typeface="Arial"/>
              </a:rPr>
              <a:t>the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of</a:t>
            </a:r>
            <a:r>
              <a:rPr lang="cs-CZ" altLang="zh-CN" dirty="0">
                <a:latin typeface="Arial"/>
                <a:cs typeface="Arial"/>
              </a:rPr>
              <a:t> id</a:t>
            </a:r>
          </a:p>
          <a:p>
            <a:r>
              <a:rPr lang="cs-CZ" altLang="zh-CN" b="1" dirty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rax</a:t>
            </a:r>
            <a:r>
              <a:rPr lang="cs-CZ" altLang="zh-CN" b="1" dirty="0">
                <a:latin typeface="Consolas"/>
                <a:cs typeface="Consolas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is</a:t>
            </a:r>
            <a:r>
              <a:rPr lang="cs-CZ" altLang="zh-CN" dirty="0">
                <a:latin typeface="Arial"/>
                <a:cs typeface="Arial"/>
              </a:rPr>
              <a:t> to </a:t>
            </a:r>
            <a:r>
              <a:rPr lang="cs-CZ" altLang="zh-CN" dirty="0" err="1">
                <a:latin typeface="Arial"/>
                <a:cs typeface="Arial"/>
              </a:rPr>
              <a:t>contain</a:t>
            </a:r>
            <a:r>
              <a:rPr lang="cs-CZ" altLang="zh-CN" dirty="0">
                <a:latin typeface="Arial"/>
                <a:cs typeface="Arial"/>
              </a:rPr>
              <a:t> return </a:t>
            </a:r>
            <a:r>
              <a:rPr lang="cs-CZ" altLang="zh-CN" dirty="0" err="1">
                <a:latin typeface="Arial"/>
                <a:cs typeface="Arial"/>
              </a:rPr>
              <a:t>value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638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Binary Puzzle 3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061938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b="1" dirty="0">
                <a:latin typeface="Courier New" pitchFamily="-96" charset="0"/>
              </a:rPr>
              <a:t> mystery(node *</a:t>
            </a:r>
            <a:r>
              <a:rPr lang="en-US" b="1" dirty="0">
                <a:latin typeface="Courier New" pitchFamily="-96" charset="0"/>
              </a:rPr>
              <a:t>n, long id</a:t>
            </a:r>
            <a:r>
              <a:rPr lang="en-US" sz="1800" b="1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446" y="2145758"/>
            <a:ext cx="4081175" cy="36907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>
                <a:latin typeface="Consolas"/>
                <a:cs typeface="Consolas"/>
              </a:rPr>
              <a:t>jmp</a:t>
            </a:r>
            <a:r>
              <a:rPr lang="cs-CZ" dirty="0">
                <a:latin typeface="Consolas"/>
                <a:cs typeface="Consolas"/>
              </a:rPr>
              <a:t>     .L1</a:t>
            </a:r>
          </a:p>
          <a:p>
            <a:r>
              <a:rPr lang="cs-CZ" dirty="0">
                <a:latin typeface="Consolas"/>
                <a:cs typeface="Consolas"/>
              </a:rPr>
              <a:t>.L3:</a:t>
            </a: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>
                <a:solidFill>
                  <a:srgbClr val="0000FF"/>
                </a:solidFill>
                <a:latin typeface="Consolas"/>
                <a:cs typeface="Consolas"/>
              </a:rPr>
              <a:t>cmpq</a:t>
            </a:r>
            <a:r>
              <a:rPr lang="cs-CZ" dirty="0">
                <a:solidFill>
                  <a:srgbClr val="0000FF"/>
                </a:solidFill>
                <a:latin typeface="Consolas"/>
                <a:cs typeface="Consolas"/>
              </a:rPr>
              <a:t>    %</a:t>
            </a:r>
            <a:r>
              <a:rPr lang="cs-CZ" dirty="0" err="1">
                <a:solidFill>
                  <a:srgbClr val="0000FF"/>
                </a:solidFill>
                <a:latin typeface="Consolas"/>
                <a:cs typeface="Consolas"/>
              </a:rPr>
              <a:t>rsi</a:t>
            </a:r>
            <a:r>
              <a:rPr lang="cs-CZ" dirty="0">
                <a:solidFill>
                  <a:srgbClr val="0000FF"/>
                </a:solidFill>
                <a:latin typeface="Consolas"/>
                <a:cs typeface="Consolas"/>
              </a:rPr>
              <a:t>, (%rdi)</a:t>
            </a:r>
          </a:p>
          <a:p>
            <a:r>
              <a:rPr lang="pl-PL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pl-PL" dirty="0" err="1">
                <a:solidFill>
                  <a:srgbClr val="0000FF"/>
                </a:solidFill>
                <a:latin typeface="Consolas"/>
                <a:cs typeface="Consolas"/>
              </a:rPr>
              <a:t>jne</a:t>
            </a:r>
            <a:r>
              <a:rPr lang="pl-PL" dirty="0">
                <a:solidFill>
                  <a:srgbClr val="0000FF"/>
                </a:solidFill>
                <a:latin typeface="Consolas"/>
                <a:cs typeface="Consolas"/>
              </a:rPr>
              <a:t>     .L2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movq</a:t>
            </a:r>
            <a:r>
              <a:rPr lang="en-US" dirty="0">
                <a:latin typeface="Consolas"/>
                <a:cs typeface="Consolas"/>
              </a:rPr>
              <a:t>    8(%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rax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ret</a:t>
            </a:r>
          </a:p>
          <a:p>
            <a:r>
              <a:rPr lang="en-US" dirty="0">
                <a:latin typeface="Consolas"/>
                <a:cs typeface="Consolas"/>
              </a:rPr>
              <a:t>.L2: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movq</a:t>
            </a:r>
            <a:r>
              <a:rPr lang="en-US" dirty="0">
                <a:latin typeface="Consolas"/>
                <a:cs typeface="Consolas"/>
              </a:rPr>
              <a:t>    16(%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.L1: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testq</a:t>
            </a:r>
            <a:r>
              <a:rPr lang="en-US" dirty="0">
                <a:latin typeface="Consolas"/>
                <a:cs typeface="Consolas"/>
              </a:rPr>
              <a:t>   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>
                <a:latin typeface="Consolas"/>
                <a:cs typeface="Consolas"/>
              </a:rPr>
              <a:t>jne</a:t>
            </a:r>
            <a:r>
              <a:rPr lang="pl-PL" dirty="0">
                <a:latin typeface="Consolas"/>
                <a:cs typeface="Consolas"/>
              </a:rPr>
              <a:t>     .L3</a:t>
            </a: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>
                <a:latin typeface="Consolas"/>
                <a:cs typeface="Consolas"/>
              </a:rPr>
              <a:t>movq</a:t>
            </a:r>
            <a:r>
              <a:rPr lang="cs-CZ" dirty="0">
                <a:latin typeface="Consolas"/>
                <a:cs typeface="Consolas"/>
              </a:rPr>
              <a:t>    $0, %</a:t>
            </a:r>
            <a:r>
              <a:rPr lang="cs-CZ" dirty="0" err="1">
                <a:latin typeface="Consolas"/>
                <a:cs typeface="Consolas"/>
              </a:rPr>
              <a:t>rax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ret</a:t>
            </a:r>
            <a:endParaRPr lang="cs-CZ" sz="1800" b="1" dirty="0">
              <a:latin typeface="Consolas"/>
              <a:cs typeface="Consola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818021" y="2169603"/>
            <a:ext cx="4081175" cy="341375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.L1</a:t>
            </a:r>
          </a:p>
          <a:p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.L3:</a:t>
            </a:r>
          </a:p>
          <a:p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cs-CZ" dirty="0" err="1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cs-CZ" dirty="0">
                <a:solidFill>
                  <a:srgbClr val="0000FF"/>
                </a:solidFill>
                <a:latin typeface="Consolas"/>
                <a:cs typeface="Consolas"/>
              </a:rPr>
              <a:t> (*((long *)n) != id) </a:t>
            </a:r>
          </a:p>
          <a:p>
            <a:r>
              <a:rPr lang="cs-CZ" dirty="0">
                <a:solidFill>
                  <a:srgbClr val="0000FF"/>
                </a:solidFill>
                <a:latin typeface="Consolas"/>
                <a:cs typeface="Consolas"/>
              </a:rPr>
              <a:t>     </a:t>
            </a:r>
            <a:r>
              <a:rPr lang="cs-CZ" dirty="0" err="1">
                <a:solidFill>
                  <a:srgbClr val="0000FF"/>
                </a:solidFill>
                <a:latin typeface="Consolas"/>
                <a:cs typeface="Consolas"/>
              </a:rPr>
              <a:t>goto</a:t>
            </a:r>
            <a:r>
              <a:rPr lang="cs-CZ" dirty="0">
                <a:solidFill>
                  <a:srgbClr val="0000FF"/>
                </a:solidFill>
                <a:latin typeface="Consolas"/>
                <a:cs typeface="Consolas"/>
              </a:rPr>
              <a:t> .L2</a:t>
            </a:r>
          </a:p>
          <a:p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.L1: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if (n != 0)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.L3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return 0;</a:t>
            </a:r>
          </a:p>
        </p:txBody>
      </p:sp>
      <p:sp>
        <p:nvSpPr>
          <p:cNvPr id="11" name="矩形 1"/>
          <p:cNvSpPr/>
          <p:nvPr/>
        </p:nvSpPr>
        <p:spPr>
          <a:xfrm>
            <a:off x="589989" y="5836512"/>
            <a:ext cx="33341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>
                <a:latin typeface="Consolas"/>
                <a:cs typeface="Consolas"/>
              </a:rPr>
              <a:t>%rdi </a:t>
            </a:r>
            <a:r>
              <a:rPr lang="cs-CZ" altLang="zh-CN" dirty="0">
                <a:latin typeface="Arial"/>
                <a:cs typeface="Arial"/>
              </a:rPr>
              <a:t>has </a:t>
            </a:r>
            <a:r>
              <a:rPr lang="cs-CZ" altLang="zh-CN" dirty="0" err="1">
                <a:latin typeface="Arial"/>
                <a:cs typeface="Arial"/>
              </a:rPr>
              <a:t>the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of</a:t>
            </a:r>
            <a:r>
              <a:rPr lang="cs-CZ" altLang="zh-CN" dirty="0">
                <a:latin typeface="Arial"/>
                <a:cs typeface="Arial"/>
              </a:rPr>
              <a:t> n</a:t>
            </a:r>
          </a:p>
          <a:p>
            <a:r>
              <a:rPr lang="cs-CZ" altLang="zh-CN" b="1" dirty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rsi</a:t>
            </a:r>
            <a:r>
              <a:rPr lang="cs-CZ" altLang="zh-CN" b="1" dirty="0">
                <a:latin typeface="Consolas"/>
                <a:cs typeface="Consolas"/>
              </a:rPr>
              <a:t> </a:t>
            </a:r>
            <a:r>
              <a:rPr lang="cs-CZ" altLang="zh-CN" dirty="0">
                <a:latin typeface="Arial"/>
                <a:cs typeface="Arial"/>
              </a:rPr>
              <a:t>has </a:t>
            </a:r>
            <a:r>
              <a:rPr lang="cs-CZ" altLang="zh-CN" dirty="0" err="1">
                <a:latin typeface="Arial"/>
                <a:cs typeface="Arial"/>
              </a:rPr>
              <a:t>the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of</a:t>
            </a:r>
            <a:r>
              <a:rPr lang="cs-CZ" altLang="zh-CN" dirty="0">
                <a:latin typeface="Arial"/>
                <a:cs typeface="Arial"/>
              </a:rPr>
              <a:t> id</a:t>
            </a:r>
          </a:p>
          <a:p>
            <a:r>
              <a:rPr lang="cs-CZ" altLang="zh-CN" b="1" dirty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rax</a:t>
            </a:r>
            <a:r>
              <a:rPr lang="cs-CZ" altLang="zh-CN" b="1" dirty="0">
                <a:latin typeface="Consolas"/>
                <a:cs typeface="Consolas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is</a:t>
            </a:r>
            <a:r>
              <a:rPr lang="cs-CZ" altLang="zh-CN" dirty="0">
                <a:latin typeface="Arial"/>
                <a:cs typeface="Arial"/>
              </a:rPr>
              <a:t> to </a:t>
            </a:r>
            <a:r>
              <a:rPr lang="cs-CZ" altLang="zh-CN" dirty="0" err="1">
                <a:latin typeface="Arial"/>
                <a:cs typeface="Arial"/>
              </a:rPr>
              <a:t>contain</a:t>
            </a:r>
            <a:r>
              <a:rPr lang="cs-CZ" altLang="zh-CN" dirty="0">
                <a:latin typeface="Arial"/>
                <a:cs typeface="Arial"/>
              </a:rPr>
              <a:t> return </a:t>
            </a:r>
            <a:r>
              <a:rPr lang="cs-CZ" altLang="zh-CN" dirty="0" err="1">
                <a:latin typeface="Arial"/>
                <a:cs typeface="Arial"/>
              </a:rPr>
              <a:t>value</a:t>
            </a:r>
            <a:endParaRPr lang="zh-CN" altLang="en-US" dirty="0"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85006" y="2281630"/>
            <a:ext cx="2791433" cy="642481"/>
            <a:chOff x="5685006" y="2281630"/>
            <a:chExt cx="2791433" cy="642481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5685006" y="2909343"/>
              <a:ext cx="2318301" cy="147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236296" y="2281630"/>
              <a:ext cx="12401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n-&gt;id !=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21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Binary Puzzle 3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061938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b="1" dirty="0">
                <a:latin typeface="Courier New" pitchFamily="-96" charset="0"/>
              </a:rPr>
              <a:t> mystery(node *</a:t>
            </a:r>
            <a:r>
              <a:rPr lang="en-US" b="1" dirty="0">
                <a:latin typeface="Courier New" pitchFamily="-96" charset="0"/>
              </a:rPr>
              <a:t>n, long id</a:t>
            </a:r>
            <a:r>
              <a:rPr lang="en-US" sz="1800" b="1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446" y="2145758"/>
            <a:ext cx="4081175" cy="36907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/>
                <a:cs typeface="Consolas"/>
              </a:rPr>
              <a:t>jmp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    .L1</a:t>
            </a:r>
          </a:p>
          <a:p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.L3:</a:t>
            </a:r>
          </a:p>
          <a:p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cs-CZ" dirty="0" err="1">
                <a:solidFill>
                  <a:srgbClr val="000000"/>
                </a:solidFill>
                <a:latin typeface="Consolas"/>
                <a:cs typeface="Consolas"/>
              </a:rPr>
              <a:t>cmpq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   %</a:t>
            </a:r>
            <a:r>
              <a:rPr lang="cs-CZ" dirty="0" err="1">
                <a:solidFill>
                  <a:srgbClr val="000000"/>
                </a:solidFill>
                <a:latin typeface="Consolas"/>
                <a:cs typeface="Consolas"/>
              </a:rPr>
              <a:t>rsi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, (%rdi)</a:t>
            </a:r>
          </a:p>
          <a:p>
            <a:r>
              <a:rPr lang="pl-PL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pl-PL" dirty="0" err="1">
                <a:solidFill>
                  <a:srgbClr val="000000"/>
                </a:solidFill>
                <a:latin typeface="Consolas"/>
                <a:cs typeface="Consolas"/>
              </a:rPr>
              <a:t>jne</a:t>
            </a:r>
            <a:r>
              <a:rPr lang="pl-PL" dirty="0">
                <a:solidFill>
                  <a:srgbClr val="000000"/>
                </a:solidFill>
                <a:latin typeface="Consolas"/>
                <a:cs typeface="Consolas"/>
              </a:rPr>
              <a:t>     .L2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movq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  8(%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rdi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), %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rax</a:t>
            </a: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ret</a:t>
            </a:r>
          </a:p>
          <a:p>
            <a:r>
              <a:rPr lang="en-US" dirty="0">
                <a:latin typeface="Consolas"/>
                <a:cs typeface="Consolas"/>
              </a:rPr>
              <a:t>.L2: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movq</a:t>
            </a:r>
            <a:r>
              <a:rPr lang="en-US" dirty="0">
                <a:latin typeface="Consolas"/>
                <a:cs typeface="Consolas"/>
              </a:rPr>
              <a:t>    16(%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.L1: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testq</a:t>
            </a:r>
            <a:r>
              <a:rPr lang="en-US" dirty="0">
                <a:latin typeface="Consolas"/>
                <a:cs typeface="Consolas"/>
              </a:rPr>
              <a:t>   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>
                <a:latin typeface="Consolas"/>
                <a:cs typeface="Consolas"/>
              </a:rPr>
              <a:t>jne</a:t>
            </a:r>
            <a:r>
              <a:rPr lang="pl-PL" dirty="0">
                <a:latin typeface="Consolas"/>
                <a:cs typeface="Consolas"/>
              </a:rPr>
              <a:t>     .L3</a:t>
            </a: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>
                <a:latin typeface="Consolas"/>
                <a:cs typeface="Consolas"/>
              </a:rPr>
              <a:t>movq</a:t>
            </a:r>
            <a:r>
              <a:rPr lang="cs-CZ" dirty="0">
                <a:latin typeface="Consolas"/>
                <a:cs typeface="Consolas"/>
              </a:rPr>
              <a:t>    $0, %</a:t>
            </a:r>
            <a:r>
              <a:rPr lang="cs-CZ" dirty="0" err="1">
                <a:latin typeface="Consolas"/>
                <a:cs typeface="Consolas"/>
              </a:rPr>
              <a:t>rax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ret</a:t>
            </a:r>
            <a:endParaRPr lang="cs-CZ" sz="1800" b="1" dirty="0">
              <a:latin typeface="Consolas"/>
              <a:cs typeface="Consola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818021" y="2169603"/>
            <a:ext cx="4081175" cy="341375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.L1;</a:t>
            </a:r>
          </a:p>
          <a:p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.L3:</a:t>
            </a: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>
                <a:latin typeface="Consolas"/>
                <a:cs typeface="Consolas"/>
              </a:rPr>
              <a:t>if</a:t>
            </a:r>
            <a:r>
              <a:rPr lang="cs-CZ" dirty="0">
                <a:latin typeface="Consolas"/>
                <a:cs typeface="Consolas"/>
              </a:rPr>
              <a:t> (n-&gt;id != id) </a:t>
            </a:r>
          </a:p>
          <a:p>
            <a:r>
              <a:rPr lang="cs-CZ" dirty="0">
                <a:latin typeface="Consolas"/>
                <a:cs typeface="Consolas"/>
              </a:rPr>
              <a:t>     </a:t>
            </a:r>
            <a:r>
              <a:rPr lang="cs-CZ" dirty="0" err="1">
                <a:latin typeface="Consolas"/>
                <a:cs typeface="Consolas"/>
              </a:rPr>
              <a:t>goto</a:t>
            </a:r>
            <a:r>
              <a:rPr lang="cs-CZ" dirty="0">
                <a:latin typeface="Consolas"/>
                <a:cs typeface="Consolas"/>
              </a:rPr>
              <a:t> .L2;</a:t>
            </a:r>
          </a:p>
          <a:p>
            <a:r>
              <a:rPr lang="cs-CZ" dirty="0">
                <a:latin typeface="Consolas"/>
                <a:cs typeface="Consolas"/>
              </a:rPr>
              <a:t>  </a:t>
            </a: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.L1: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if (n != 0)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.L3;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return 0;</a:t>
            </a:r>
          </a:p>
        </p:txBody>
      </p:sp>
      <p:sp>
        <p:nvSpPr>
          <p:cNvPr id="11" name="矩形 1"/>
          <p:cNvSpPr/>
          <p:nvPr/>
        </p:nvSpPr>
        <p:spPr>
          <a:xfrm>
            <a:off x="589989" y="5836512"/>
            <a:ext cx="33341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>
                <a:latin typeface="Consolas"/>
                <a:cs typeface="Consolas"/>
              </a:rPr>
              <a:t>%rdi </a:t>
            </a:r>
            <a:r>
              <a:rPr lang="cs-CZ" altLang="zh-CN" dirty="0">
                <a:latin typeface="Arial"/>
                <a:cs typeface="Arial"/>
              </a:rPr>
              <a:t>has </a:t>
            </a:r>
            <a:r>
              <a:rPr lang="cs-CZ" altLang="zh-CN" dirty="0" err="1">
                <a:latin typeface="Arial"/>
                <a:cs typeface="Arial"/>
              </a:rPr>
              <a:t>the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of</a:t>
            </a:r>
            <a:r>
              <a:rPr lang="cs-CZ" altLang="zh-CN" dirty="0">
                <a:latin typeface="Arial"/>
                <a:cs typeface="Arial"/>
              </a:rPr>
              <a:t> n</a:t>
            </a:r>
          </a:p>
          <a:p>
            <a:r>
              <a:rPr lang="cs-CZ" altLang="zh-CN" b="1" dirty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rsi</a:t>
            </a:r>
            <a:r>
              <a:rPr lang="cs-CZ" altLang="zh-CN" b="1" dirty="0">
                <a:latin typeface="Consolas"/>
                <a:cs typeface="Consolas"/>
              </a:rPr>
              <a:t> </a:t>
            </a:r>
            <a:r>
              <a:rPr lang="cs-CZ" altLang="zh-CN" dirty="0">
                <a:latin typeface="Arial"/>
                <a:cs typeface="Arial"/>
              </a:rPr>
              <a:t>has </a:t>
            </a:r>
            <a:r>
              <a:rPr lang="cs-CZ" altLang="zh-CN" dirty="0" err="1">
                <a:latin typeface="Arial"/>
                <a:cs typeface="Arial"/>
              </a:rPr>
              <a:t>the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of</a:t>
            </a:r>
            <a:r>
              <a:rPr lang="cs-CZ" altLang="zh-CN" dirty="0">
                <a:latin typeface="Arial"/>
                <a:cs typeface="Arial"/>
              </a:rPr>
              <a:t> id</a:t>
            </a:r>
          </a:p>
          <a:p>
            <a:r>
              <a:rPr lang="cs-CZ" altLang="zh-CN" b="1" dirty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rax</a:t>
            </a:r>
            <a:r>
              <a:rPr lang="cs-CZ" altLang="zh-CN" b="1" dirty="0">
                <a:latin typeface="Consolas"/>
                <a:cs typeface="Consolas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is</a:t>
            </a:r>
            <a:r>
              <a:rPr lang="cs-CZ" altLang="zh-CN" dirty="0">
                <a:latin typeface="Arial"/>
                <a:cs typeface="Arial"/>
              </a:rPr>
              <a:t> to </a:t>
            </a:r>
            <a:r>
              <a:rPr lang="cs-CZ" altLang="zh-CN" dirty="0" err="1">
                <a:latin typeface="Arial"/>
                <a:cs typeface="Arial"/>
              </a:rPr>
              <a:t>contain</a:t>
            </a:r>
            <a:r>
              <a:rPr lang="cs-CZ" altLang="zh-CN" dirty="0">
                <a:latin typeface="Arial"/>
                <a:cs typeface="Arial"/>
              </a:rPr>
              <a:t> return </a:t>
            </a:r>
            <a:r>
              <a:rPr lang="cs-CZ" altLang="zh-CN" dirty="0" err="1">
                <a:latin typeface="Arial"/>
                <a:cs typeface="Arial"/>
              </a:rPr>
              <a:t>value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A65123-4BDF-460E-962C-EC9270D42DE0}"/>
              </a:ext>
            </a:extLst>
          </p:cNvPr>
          <p:cNvSpPr txBox="1"/>
          <p:nvPr/>
        </p:nvSpPr>
        <p:spPr>
          <a:xfrm>
            <a:off x="4971763" y="336352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  <a:cs typeface="Consolas"/>
              </a:rPr>
              <a:t> return n-&gt;name;</a:t>
            </a:r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693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Binary Puzzle 3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061938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b="1" dirty="0">
                <a:latin typeface="Courier New" pitchFamily="-96" charset="0"/>
              </a:rPr>
              <a:t> mystery(node *</a:t>
            </a:r>
            <a:r>
              <a:rPr lang="en-US" b="1" dirty="0">
                <a:latin typeface="Courier New" pitchFamily="-96" charset="0"/>
              </a:rPr>
              <a:t>n, long id</a:t>
            </a:r>
            <a:r>
              <a:rPr lang="en-US" sz="1800" b="1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446" y="2145758"/>
            <a:ext cx="4081175" cy="36907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/>
                <a:cs typeface="Consolas"/>
              </a:rPr>
              <a:t>jmp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    .L1</a:t>
            </a:r>
          </a:p>
          <a:p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.L3:</a:t>
            </a:r>
          </a:p>
          <a:p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cs-CZ" dirty="0" err="1">
                <a:solidFill>
                  <a:srgbClr val="000000"/>
                </a:solidFill>
                <a:latin typeface="Consolas"/>
                <a:cs typeface="Consolas"/>
              </a:rPr>
              <a:t>cmpq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   %</a:t>
            </a:r>
            <a:r>
              <a:rPr lang="cs-CZ" dirty="0" err="1">
                <a:solidFill>
                  <a:srgbClr val="000000"/>
                </a:solidFill>
                <a:latin typeface="Consolas"/>
                <a:cs typeface="Consolas"/>
              </a:rPr>
              <a:t>rsi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, (%rdi)</a:t>
            </a:r>
          </a:p>
          <a:p>
            <a:r>
              <a:rPr lang="pl-PL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pl-PL" dirty="0" err="1">
                <a:solidFill>
                  <a:srgbClr val="000000"/>
                </a:solidFill>
                <a:latin typeface="Consolas"/>
                <a:cs typeface="Consolas"/>
              </a:rPr>
              <a:t>jne</a:t>
            </a:r>
            <a:r>
              <a:rPr lang="pl-PL" dirty="0">
                <a:solidFill>
                  <a:srgbClr val="000000"/>
                </a:solidFill>
                <a:latin typeface="Consolas"/>
                <a:cs typeface="Consolas"/>
              </a:rPr>
              <a:t>     .L2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movq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8(%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), %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rax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ret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.L2: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movq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  16(%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rdi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), %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rdi</a:t>
            </a: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.L1: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testq</a:t>
            </a:r>
            <a:r>
              <a:rPr lang="en-US" dirty="0">
                <a:latin typeface="Consolas"/>
                <a:cs typeface="Consolas"/>
              </a:rPr>
              <a:t>   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>
                <a:latin typeface="Consolas"/>
                <a:cs typeface="Consolas"/>
              </a:rPr>
              <a:t>jne</a:t>
            </a:r>
            <a:r>
              <a:rPr lang="pl-PL" dirty="0">
                <a:latin typeface="Consolas"/>
                <a:cs typeface="Consolas"/>
              </a:rPr>
              <a:t>     .L3</a:t>
            </a: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>
                <a:latin typeface="Consolas"/>
                <a:cs typeface="Consolas"/>
              </a:rPr>
              <a:t>movq</a:t>
            </a:r>
            <a:r>
              <a:rPr lang="cs-CZ" dirty="0">
                <a:latin typeface="Consolas"/>
                <a:cs typeface="Consolas"/>
              </a:rPr>
              <a:t>    $0, %</a:t>
            </a:r>
            <a:r>
              <a:rPr lang="cs-CZ" dirty="0" err="1">
                <a:latin typeface="Consolas"/>
                <a:cs typeface="Consolas"/>
              </a:rPr>
              <a:t>rax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ret</a:t>
            </a:r>
            <a:endParaRPr lang="cs-CZ" sz="1800" b="1" dirty="0">
              <a:latin typeface="Consolas"/>
              <a:cs typeface="Consola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818021" y="2169603"/>
            <a:ext cx="4081175" cy="369075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.L1;</a:t>
            </a:r>
          </a:p>
          <a:p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.L3:</a:t>
            </a: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>
                <a:latin typeface="Consolas"/>
                <a:cs typeface="Consolas"/>
              </a:rPr>
              <a:t>if</a:t>
            </a:r>
            <a:r>
              <a:rPr lang="cs-CZ" dirty="0">
                <a:latin typeface="Consolas"/>
                <a:cs typeface="Consolas"/>
              </a:rPr>
              <a:t> (n-&gt;id != id) </a:t>
            </a:r>
          </a:p>
          <a:p>
            <a:r>
              <a:rPr lang="cs-CZ" dirty="0">
                <a:latin typeface="Consolas"/>
                <a:cs typeface="Consolas"/>
              </a:rPr>
              <a:t>     </a:t>
            </a:r>
            <a:r>
              <a:rPr lang="cs-CZ" dirty="0" err="1">
                <a:latin typeface="Consolas"/>
                <a:cs typeface="Consolas"/>
              </a:rPr>
              <a:t>goto</a:t>
            </a:r>
            <a:r>
              <a:rPr lang="cs-CZ" dirty="0">
                <a:latin typeface="Consolas"/>
                <a:cs typeface="Consolas"/>
              </a:rPr>
              <a:t> .L2;</a:t>
            </a:r>
          </a:p>
          <a:p>
            <a:r>
              <a:rPr lang="cs-CZ" dirty="0">
                <a:latin typeface="Consolas"/>
                <a:cs typeface="Consolas"/>
              </a:rPr>
              <a:t>  </a:t>
            </a:r>
          </a:p>
          <a:p>
            <a:r>
              <a:rPr lang="cs-CZ" dirty="0">
                <a:latin typeface="Consolas"/>
                <a:cs typeface="Consolas"/>
              </a:rPr>
              <a:t>   return n-&gt;</a:t>
            </a:r>
            <a:r>
              <a:rPr lang="cs-CZ" dirty="0" err="1">
                <a:latin typeface="Consolas"/>
                <a:cs typeface="Consolas"/>
              </a:rPr>
              <a:t>name</a:t>
            </a:r>
            <a:r>
              <a:rPr lang="cs-CZ" dirty="0">
                <a:latin typeface="Consolas"/>
                <a:cs typeface="Consolas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.L1: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if (n != 0)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.L3;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return 0;</a:t>
            </a:r>
          </a:p>
        </p:txBody>
      </p:sp>
      <p:sp>
        <p:nvSpPr>
          <p:cNvPr id="11" name="矩形 1"/>
          <p:cNvSpPr/>
          <p:nvPr/>
        </p:nvSpPr>
        <p:spPr>
          <a:xfrm>
            <a:off x="589989" y="5836512"/>
            <a:ext cx="33341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>
                <a:latin typeface="Consolas"/>
                <a:cs typeface="Consolas"/>
              </a:rPr>
              <a:t>%rdi </a:t>
            </a:r>
            <a:r>
              <a:rPr lang="cs-CZ" altLang="zh-CN" dirty="0">
                <a:latin typeface="Arial"/>
                <a:cs typeface="Arial"/>
              </a:rPr>
              <a:t>has </a:t>
            </a:r>
            <a:r>
              <a:rPr lang="cs-CZ" altLang="zh-CN" dirty="0" err="1">
                <a:latin typeface="Arial"/>
                <a:cs typeface="Arial"/>
              </a:rPr>
              <a:t>the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of</a:t>
            </a:r>
            <a:r>
              <a:rPr lang="cs-CZ" altLang="zh-CN" dirty="0">
                <a:latin typeface="Arial"/>
                <a:cs typeface="Arial"/>
              </a:rPr>
              <a:t> n</a:t>
            </a:r>
          </a:p>
          <a:p>
            <a:r>
              <a:rPr lang="cs-CZ" altLang="zh-CN" b="1" dirty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rsi</a:t>
            </a:r>
            <a:r>
              <a:rPr lang="cs-CZ" altLang="zh-CN" b="1" dirty="0">
                <a:latin typeface="Consolas"/>
                <a:cs typeface="Consolas"/>
              </a:rPr>
              <a:t> </a:t>
            </a:r>
            <a:r>
              <a:rPr lang="cs-CZ" altLang="zh-CN" dirty="0">
                <a:latin typeface="Arial"/>
                <a:cs typeface="Arial"/>
              </a:rPr>
              <a:t>has </a:t>
            </a:r>
            <a:r>
              <a:rPr lang="cs-CZ" altLang="zh-CN" dirty="0" err="1">
                <a:latin typeface="Arial"/>
                <a:cs typeface="Arial"/>
              </a:rPr>
              <a:t>the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of</a:t>
            </a:r>
            <a:r>
              <a:rPr lang="cs-CZ" altLang="zh-CN" dirty="0">
                <a:latin typeface="Arial"/>
                <a:cs typeface="Arial"/>
              </a:rPr>
              <a:t> id</a:t>
            </a:r>
          </a:p>
          <a:p>
            <a:r>
              <a:rPr lang="cs-CZ" altLang="zh-CN" b="1" dirty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rax</a:t>
            </a:r>
            <a:r>
              <a:rPr lang="cs-CZ" altLang="zh-CN" b="1" dirty="0">
                <a:latin typeface="Consolas"/>
                <a:cs typeface="Consolas"/>
              </a:rPr>
              <a:t> </a:t>
            </a:r>
            <a:r>
              <a:rPr lang="cs-CZ" altLang="zh-CN" dirty="0" err="1">
                <a:latin typeface="Arial"/>
                <a:cs typeface="Arial"/>
              </a:rPr>
              <a:t>is</a:t>
            </a:r>
            <a:r>
              <a:rPr lang="cs-CZ" altLang="zh-CN" dirty="0">
                <a:latin typeface="Arial"/>
                <a:cs typeface="Arial"/>
              </a:rPr>
              <a:t> to </a:t>
            </a:r>
            <a:r>
              <a:rPr lang="cs-CZ" altLang="zh-CN" dirty="0" err="1">
                <a:latin typeface="Arial"/>
                <a:cs typeface="Arial"/>
              </a:rPr>
              <a:t>contain</a:t>
            </a:r>
            <a:r>
              <a:rPr lang="cs-CZ" altLang="zh-CN" dirty="0">
                <a:latin typeface="Arial"/>
                <a:cs typeface="Arial"/>
              </a:rPr>
              <a:t> return </a:t>
            </a:r>
            <a:r>
              <a:rPr lang="cs-CZ" altLang="zh-CN" dirty="0" err="1">
                <a:latin typeface="Arial"/>
                <a:cs typeface="Arial"/>
              </a:rPr>
              <a:t>value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5D8E1-5BB6-4BC1-90E7-E8537DA7CACB}"/>
              </a:ext>
            </a:extLst>
          </p:cNvPr>
          <p:cNvSpPr txBox="1"/>
          <p:nvPr/>
        </p:nvSpPr>
        <p:spPr>
          <a:xfrm>
            <a:off x="4737419" y="3874743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.L2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  n = n-&gt;next;</a:t>
            </a:r>
          </a:p>
        </p:txBody>
      </p:sp>
    </p:spTree>
    <p:extLst>
      <p:ext uri="{BB962C8B-B14F-4D97-AF65-F5344CB8AC3E}">
        <p14:creationId xmlns:p14="http://schemas.microsoft.com/office/powerpoint/2010/main" val="102816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/>
              <a:t>Calling convention: </a:t>
            </a:r>
            <a:br>
              <a:rPr lang="en-US" dirty="0"/>
            </a:br>
            <a:r>
              <a:rPr lang="en-US" dirty="0"/>
              <a:t>Caller vs. </a:t>
            </a:r>
            <a:r>
              <a:rPr lang="en-US" dirty="0" err="1"/>
              <a:t>callee</a:t>
            </a:r>
            <a:r>
              <a:rPr lang="en-US" dirty="0"/>
              <a:t>-save registers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774926"/>
            <a:ext cx="8610600" cy="1255437"/>
          </a:xfrm>
          <a:ln/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What can the caller assume about the content of a register across function calls?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矩形 6"/>
          <p:cNvSpPr/>
          <p:nvPr/>
        </p:nvSpPr>
        <p:spPr>
          <a:xfrm>
            <a:off x="346257" y="3162657"/>
            <a:ext cx="85000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/>
                <a:cs typeface="Consolas"/>
              </a:rPr>
              <a:t>int</a:t>
            </a:r>
            <a:r>
              <a:rPr lang="en-US" altLang="zh-CN" dirty="0">
                <a:latin typeface="Consolas"/>
                <a:cs typeface="Consolas"/>
              </a:rPr>
              <a:t> foo() {</a:t>
            </a:r>
          </a:p>
          <a:p>
            <a:r>
              <a:rPr lang="en-US" altLang="zh-CN" dirty="0">
                <a:latin typeface="Consolas"/>
                <a:cs typeface="Consolas"/>
              </a:rPr>
              <a:t>   </a:t>
            </a:r>
            <a:r>
              <a:rPr lang="en-US" altLang="zh-CN" dirty="0" err="1">
                <a:latin typeface="Consolas"/>
                <a:cs typeface="Consolas"/>
              </a:rPr>
              <a:t>int</a:t>
            </a:r>
            <a:r>
              <a:rPr lang="en-US" altLang="zh-CN" dirty="0">
                <a:latin typeface="Consolas"/>
                <a:cs typeface="Consolas"/>
              </a:rPr>
              <a:t> a;    // suppose a is stored in %r12</a:t>
            </a:r>
          </a:p>
          <a:p>
            <a:r>
              <a:rPr lang="en-US" altLang="zh-CN" dirty="0">
                <a:latin typeface="Consolas"/>
                <a:cs typeface="Consolas"/>
              </a:rPr>
              <a:t>   a = .... // compute result of a</a:t>
            </a:r>
          </a:p>
          <a:p>
            <a:r>
              <a:rPr lang="en-US" altLang="zh-CN" dirty="0">
                <a:latin typeface="Consolas"/>
                <a:cs typeface="Consolas"/>
              </a:rPr>
              <a:t>   </a:t>
            </a:r>
          </a:p>
          <a:p>
            <a:r>
              <a:rPr lang="en-US" altLang="zh-CN" dirty="0">
                <a:latin typeface="Consolas"/>
                <a:cs typeface="Consolas"/>
              </a:rPr>
              <a:t>   </a:t>
            </a:r>
            <a:r>
              <a:rPr lang="en-US" altLang="zh-CN" dirty="0" err="1">
                <a:latin typeface="Consolas"/>
                <a:cs typeface="Consolas"/>
              </a:rPr>
              <a:t>int</a:t>
            </a:r>
            <a:r>
              <a:rPr lang="en-US" altLang="zh-CN" dirty="0">
                <a:latin typeface="Consolas"/>
                <a:cs typeface="Consolas"/>
              </a:rPr>
              <a:t> r = bar(); </a:t>
            </a:r>
          </a:p>
          <a:p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   </a:t>
            </a:r>
            <a:r>
              <a:rPr lang="en-US" altLang="zh-CN" dirty="0" err="1">
                <a:latin typeface="Consolas"/>
                <a:cs typeface="Consolas"/>
              </a:rPr>
              <a:t>int</a:t>
            </a:r>
            <a:r>
              <a:rPr lang="en-US" altLang="zh-CN" dirty="0">
                <a:latin typeface="Consolas"/>
                <a:cs typeface="Consolas"/>
              </a:rPr>
              <a:t> result = r + a; // </a:t>
            </a:r>
            <a:r>
              <a:rPr lang="en-US" altLang="zh-CN" dirty="0">
                <a:solidFill>
                  <a:srgbClr val="FF0000"/>
                </a:solidFill>
                <a:latin typeface="Consolas"/>
                <a:cs typeface="Consolas"/>
              </a:rPr>
              <a:t>does %r12 still store the value of a?</a:t>
            </a:r>
          </a:p>
          <a:p>
            <a:r>
              <a:rPr lang="en-US" altLang="zh-CN" dirty="0">
                <a:latin typeface="Consolas"/>
                <a:cs typeface="Consolas"/>
              </a:rPr>
              <a:t>   return result;</a:t>
            </a:r>
          </a:p>
          <a:p>
            <a:r>
              <a:rPr lang="en-US" altLang="zh-CN" dirty="0">
                <a:latin typeface="Consolas"/>
                <a:cs typeface="Consolas"/>
              </a:rPr>
              <a:t>}</a:t>
            </a:r>
            <a:endParaRPr lang="mr-IN" altLang="zh-CN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7416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66457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Binary Puzzle 3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739544"/>
            <a:ext cx="665185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char *</a:t>
            </a:r>
            <a:r>
              <a:rPr lang="en-US" sz="1800" b="1" dirty="0">
                <a:latin typeface="Courier New" pitchFamily="-96" charset="0"/>
              </a:rPr>
              <a:t>mystery(node *</a:t>
            </a:r>
            <a:r>
              <a:rPr lang="en-US" b="1" dirty="0">
                <a:latin typeface="Courier New" pitchFamily="-96" charset="0"/>
              </a:rPr>
              <a:t>n, long id</a:t>
            </a:r>
            <a:r>
              <a:rPr lang="en-US" sz="1800" b="1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   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while (n) {</a:t>
            </a:r>
          </a:p>
          <a:p>
            <a:pPr eaLnBrk="0" hangingPunct="0"/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      if (n-&gt;id == id) </a:t>
            </a:r>
          </a:p>
          <a:p>
            <a:pPr eaLnBrk="0" hangingPunct="0"/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         return n-&gt;name;</a:t>
            </a:r>
          </a:p>
          <a:p>
            <a:pPr eaLnBrk="0" hangingPunct="0"/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      n= n-&gt;next;</a:t>
            </a:r>
          </a:p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Courier New" pitchFamily="-96" charset="0"/>
              </a:rPr>
              <a:t>   }</a:t>
            </a:r>
          </a:p>
          <a:p>
            <a:pPr eaLnBrk="0" hangingPunct="0"/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   return NULL;</a:t>
            </a:r>
            <a:endParaRPr lang="en-US" sz="1800" b="1" dirty="0">
              <a:solidFill>
                <a:srgbClr val="FF0000"/>
              </a:solidFill>
              <a:latin typeface="Courier New" pitchFamily="-96" charset="0"/>
            </a:endParaRP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446" y="3061374"/>
            <a:ext cx="4081175" cy="36907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/>
                <a:cs typeface="Consolas"/>
              </a:rPr>
              <a:t>jmp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    .L1</a:t>
            </a:r>
          </a:p>
          <a:p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.L3:</a:t>
            </a:r>
          </a:p>
          <a:p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cs-CZ" dirty="0" err="1">
                <a:solidFill>
                  <a:srgbClr val="000000"/>
                </a:solidFill>
                <a:latin typeface="Consolas"/>
                <a:cs typeface="Consolas"/>
              </a:rPr>
              <a:t>cmpq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   %</a:t>
            </a:r>
            <a:r>
              <a:rPr lang="cs-CZ" dirty="0" err="1">
                <a:solidFill>
                  <a:srgbClr val="000000"/>
                </a:solidFill>
                <a:latin typeface="Consolas"/>
                <a:cs typeface="Consolas"/>
              </a:rPr>
              <a:t>rsi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, (%rdi)</a:t>
            </a:r>
          </a:p>
          <a:p>
            <a:r>
              <a:rPr lang="pl-PL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pl-PL" dirty="0" err="1">
                <a:solidFill>
                  <a:srgbClr val="000000"/>
                </a:solidFill>
                <a:latin typeface="Consolas"/>
                <a:cs typeface="Consolas"/>
              </a:rPr>
              <a:t>jne</a:t>
            </a:r>
            <a:r>
              <a:rPr lang="pl-PL" dirty="0">
                <a:solidFill>
                  <a:srgbClr val="000000"/>
                </a:solidFill>
                <a:latin typeface="Consolas"/>
                <a:cs typeface="Consolas"/>
              </a:rPr>
              <a:t>     .L2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movq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8(%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), %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rax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ret</a:t>
            </a:r>
          </a:p>
          <a:p>
            <a:r>
              <a:rPr lang="en-US" dirty="0">
                <a:latin typeface="Consolas"/>
                <a:cs typeface="Consolas"/>
              </a:rPr>
              <a:t>.L2: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movq</a:t>
            </a:r>
            <a:r>
              <a:rPr lang="en-US" dirty="0">
                <a:latin typeface="Consolas"/>
                <a:cs typeface="Consolas"/>
              </a:rPr>
              <a:t>    16(%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.L1: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testq</a:t>
            </a:r>
            <a:r>
              <a:rPr lang="en-US" dirty="0">
                <a:latin typeface="Consolas"/>
                <a:cs typeface="Consolas"/>
              </a:rPr>
              <a:t>   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>
                <a:latin typeface="Consolas"/>
                <a:cs typeface="Consolas"/>
              </a:rPr>
              <a:t>jne</a:t>
            </a:r>
            <a:r>
              <a:rPr lang="pl-PL" dirty="0">
                <a:latin typeface="Consolas"/>
                <a:cs typeface="Consolas"/>
              </a:rPr>
              <a:t>     .L3</a:t>
            </a: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>
                <a:latin typeface="Consolas"/>
                <a:cs typeface="Consolas"/>
              </a:rPr>
              <a:t>movq</a:t>
            </a:r>
            <a:r>
              <a:rPr lang="cs-CZ" dirty="0">
                <a:latin typeface="Consolas"/>
                <a:cs typeface="Consolas"/>
              </a:rPr>
              <a:t>    $0, %</a:t>
            </a:r>
            <a:r>
              <a:rPr lang="cs-CZ" dirty="0" err="1">
                <a:latin typeface="Consolas"/>
                <a:cs typeface="Consolas"/>
              </a:rPr>
              <a:t>rax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ret</a:t>
            </a:r>
            <a:endParaRPr lang="cs-CZ" sz="1800" b="1" dirty="0">
              <a:latin typeface="Consolas"/>
              <a:cs typeface="Consola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818021" y="3085219"/>
            <a:ext cx="4081175" cy="341375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.L1;</a:t>
            </a:r>
          </a:p>
          <a:p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.L3:</a:t>
            </a: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>
                <a:latin typeface="Consolas"/>
                <a:cs typeface="Consolas"/>
              </a:rPr>
              <a:t>if</a:t>
            </a:r>
            <a:r>
              <a:rPr lang="cs-CZ" dirty="0">
                <a:latin typeface="Consolas"/>
                <a:cs typeface="Consolas"/>
              </a:rPr>
              <a:t> (n-&gt;id != id) </a:t>
            </a:r>
          </a:p>
          <a:p>
            <a:r>
              <a:rPr lang="cs-CZ" dirty="0">
                <a:latin typeface="Consolas"/>
                <a:cs typeface="Consolas"/>
              </a:rPr>
              <a:t>     </a:t>
            </a:r>
            <a:r>
              <a:rPr lang="cs-CZ" dirty="0" err="1">
                <a:latin typeface="Consolas"/>
                <a:cs typeface="Consolas"/>
              </a:rPr>
              <a:t>goto</a:t>
            </a:r>
            <a:r>
              <a:rPr lang="cs-CZ" dirty="0">
                <a:latin typeface="Consolas"/>
                <a:cs typeface="Consolas"/>
              </a:rPr>
              <a:t> .L2;</a:t>
            </a:r>
          </a:p>
          <a:p>
            <a:r>
              <a:rPr lang="cs-CZ" dirty="0">
                <a:latin typeface="Consolas"/>
                <a:cs typeface="Consolas"/>
              </a:rPr>
              <a:t>  </a:t>
            </a:r>
          </a:p>
          <a:p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  return n-&gt;</a:t>
            </a:r>
            <a:r>
              <a:rPr lang="cs-CZ" dirty="0" err="1">
                <a:solidFill>
                  <a:srgbClr val="000000"/>
                </a:solidFill>
                <a:latin typeface="Consolas"/>
                <a:cs typeface="Consolas"/>
              </a:rPr>
              <a:t>name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.L2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n = n-&gt;next;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.L1: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if (n != 0)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.L3;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return 0;</a:t>
            </a:r>
          </a:p>
        </p:txBody>
      </p:sp>
    </p:spTree>
    <p:extLst>
      <p:ext uri="{BB962C8B-B14F-4D97-AF65-F5344CB8AC3E}">
        <p14:creationId xmlns:p14="http://schemas.microsoft.com/office/powerpoint/2010/main" val="861089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BBF0-C92A-4F4B-826B-87382B40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4157-A4D3-44F3-8C1C-372D67E93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program data is stored and accessed</a:t>
            </a:r>
          </a:p>
          <a:p>
            <a:pPr lvl="1"/>
            <a:r>
              <a:rPr lang="en-US" dirty="0"/>
              <a:t>Primitive data types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r>
              <a:rPr lang="en-US" dirty="0"/>
              <a:t>Structs</a:t>
            </a:r>
          </a:p>
          <a:p>
            <a:r>
              <a:rPr lang="en-US" dirty="0"/>
              <a:t>Separate memory regions for stack, heap, data</a:t>
            </a:r>
          </a:p>
        </p:txBody>
      </p:sp>
    </p:spTree>
    <p:extLst>
      <p:ext uri="{BB962C8B-B14F-4D97-AF65-F5344CB8AC3E}">
        <p14:creationId xmlns:p14="http://schemas.microsoft.com/office/powerpoint/2010/main" val="297922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 marL="119063" indent="-119063"/>
            <a:r>
              <a:rPr lang="en-US" dirty="0"/>
              <a:t>Calling convention: register saving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71105" y="1776047"/>
            <a:ext cx="8725856" cy="4525963"/>
          </a:xfrm>
          <a:ln/>
        </p:spPr>
        <p:txBody>
          <a:bodyPr/>
          <a:lstStyle/>
          <a:p>
            <a:r>
              <a:rPr lang="en-US" dirty="0"/>
              <a:t>Caller-save registers</a:t>
            </a:r>
          </a:p>
          <a:p>
            <a:pPr marL="438150" lvl="1"/>
            <a:r>
              <a:rPr lang="en-US" dirty="0"/>
              <a:t>Register X’s value may change across the function call.</a:t>
            </a:r>
          </a:p>
          <a:p>
            <a:pPr marL="438150" lvl="1"/>
            <a:r>
              <a:rPr lang="en-US" dirty="0"/>
              <a:t>It is caller’s responsibility to save X on the stack and restore X after function returns (if caller needs X’s value)</a:t>
            </a:r>
          </a:p>
          <a:p>
            <a:pPr marL="38100"/>
            <a:r>
              <a:rPr lang="en-US" dirty="0"/>
              <a:t>Callee-save registers</a:t>
            </a:r>
          </a:p>
          <a:p>
            <a:pPr marL="438150" lvl="1"/>
            <a:r>
              <a:rPr lang="en-US" dirty="0"/>
              <a:t>Register Y’s value must remain unchanged across the function call</a:t>
            </a:r>
          </a:p>
          <a:p>
            <a:pPr marL="438150" lvl="1"/>
            <a:r>
              <a:rPr lang="en-US" dirty="0"/>
              <a:t>It is callee’s responsibility to save Y on the stack and restore Y before function return (if callee wants to change Y)</a:t>
            </a:r>
          </a:p>
        </p:txBody>
      </p:sp>
    </p:spTree>
    <p:extLst>
      <p:ext uri="{BB962C8B-B14F-4D97-AF65-F5344CB8AC3E}">
        <p14:creationId xmlns:p14="http://schemas.microsoft.com/office/powerpoint/2010/main" val="47287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1143000"/>
          </a:xfrm>
          <a:ln/>
        </p:spPr>
        <p:txBody>
          <a:bodyPr>
            <a:normAutofit/>
          </a:bodyPr>
          <a:lstStyle/>
          <a:p>
            <a:pPr marL="119063" indent="-119063"/>
            <a:r>
              <a:rPr lang="en-US" dirty="0"/>
              <a:t>Calling convention: Register saving</a:t>
            </a:r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2819400" y="1447800"/>
            <a:ext cx="1787028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2819400" y="2819400"/>
            <a:ext cx="1787028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2819400" y="3276600"/>
            <a:ext cx="1787028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rcx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2500645" y="19050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/>
            <a:endParaRPr lang="en-US">
              <a:latin typeface="Consolas"/>
              <a:cs typeface="Consolas"/>
            </a:endParaRPr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1258900" y="1447800"/>
            <a:ext cx="153116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Return value</a:t>
            </a: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2819400" y="3733800"/>
            <a:ext cx="1787028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%r8</a:t>
            </a: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2819400" y="4191000"/>
            <a:ext cx="1787028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%r9</a:t>
            </a: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2819400" y="4648200"/>
            <a:ext cx="1787028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%r10</a:t>
            </a: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2819400" y="5105400"/>
            <a:ext cx="1787028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%r11</a:t>
            </a: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2819400" y="1905000"/>
            <a:ext cx="1787028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2819400" y="2362200"/>
            <a:ext cx="1787028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rsi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1184634" y="2998857"/>
            <a:ext cx="1329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Arguments</a:t>
            </a: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-271570" y="3200400"/>
            <a:ext cx="1066800" cy="1000274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Caller-saved</a:t>
            </a:r>
          </a:p>
          <a:p>
            <a:pPr algn="r"/>
            <a:endParaRPr lang="en-US" sz="2000" dirty="0">
              <a:solidFill>
                <a:schemeClr val="tx1"/>
              </a:solidFill>
              <a:latin typeface="Arial"/>
              <a:ea typeface="Calibri Bold" charset="0"/>
              <a:cs typeface="Arial"/>
              <a:sym typeface="Calibri Bold" charset="0"/>
            </a:endParaRP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863900" y="1600200"/>
            <a:ext cx="457200" cy="3886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Rectangle 8"/>
          <p:cNvSpPr>
            <a:spLocks/>
          </p:cNvSpPr>
          <p:nvPr/>
        </p:nvSpPr>
        <p:spPr bwMode="auto">
          <a:xfrm>
            <a:off x="7162800" y="1981200"/>
            <a:ext cx="1752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7162800" y="4267200"/>
            <a:ext cx="17526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31" name="AutoShape 14"/>
          <p:cNvSpPr>
            <a:spLocks/>
          </p:cNvSpPr>
          <p:nvPr/>
        </p:nvSpPr>
        <p:spPr bwMode="auto">
          <a:xfrm>
            <a:off x="6858000" y="2057400"/>
            <a:ext cx="304800" cy="2057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Rectangle 17"/>
          <p:cNvSpPr>
            <a:spLocks/>
          </p:cNvSpPr>
          <p:nvPr/>
        </p:nvSpPr>
        <p:spPr bwMode="auto">
          <a:xfrm>
            <a:off x="5246884" y="2895600"/>
            <a:ext cx="1573873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 dirty="0" err="1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Callee</a:t>
            </a:r>
            <a:r>
              <a:rPr lang="en-US" sz="2000" dirty="0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-saved</a:t>
            </a:r>
            <a:endParaRPr lang="en-US" sz="2000" dirty="0">
              <a:solidFill>
                <a:schemeClr val="tx1"/>
              </a:solidFill>
              <a:latin typeface="Arial"/>
              <a:ea typeface="Lucida Grande" charset="0"/>
              <a:cs typeface="Arial"/>
              <a:sym typeface="Arial Narrow Bold" charset="0"/>
            </a:endParaRPr>
          </a:p>
        </p:txBody>
      </p:sp>
      <p:sp>
        <p:nvSpPr>
          <p:cNvPr id="35" name="Rectangle 8"/>
          <p:cNvSpPr>
            <a:spLocks/>
          </p:cNvSpPr>
          <p:nvPr/>
        </p:nvSpPr>
        <p:spPr bwMode="auto">
          <a:xfrm>
            <a:off x="7162800" y="3810000"/>
            <a:ext cx="1752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rbp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36" name="Rectangle 8"/>
          <p:cNvSpPr>
            <a:spLocks/>
          </p:cNvSpPr>
          <p:nvPr/>
        </p:nvSpPr>
        <p:spPr bwMode="auto">
          <a:xfrm>
            <a:off x="7162800" y="2438400"/>
            <a:ext cx="1752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%r12</a:t>
            </a:r>
          </a:p>
        </p:txBody>
      </p:sp>
      <p:sp>
        <p:nvSpPr>
          <p:cNvPr id="37" name="Rectangle 8"/>
          <p:cNvSpPr>
            <a:spLocks/>
          </p:cNvSpPr>
          <p:nvPr/>
        </p:nvSpPr>
        <p:spPr bwMode="auto">
          <a:xfrm>
            <a:off x="7162800" y="2895600"/>
            <a:ext cx="1752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%r13</a:t>
            </a:r>
          </a:p>
        </p:txBody>
      </p:sp>
      <p:sp>
        <p:nvSpPr>
          <p:cNvPr id="38" name="Rectangle 8"/>
          <p:cNvSpPr>
            <a:spLocks/>
          </p:cNvSpPr>
          <p:nvPr/>
        </p:nvSpPr>
        <p:spPr bwMode="auto">
          <a:xfrm>
            <a:off x="7162800" y="3352800"/>
            <a:ext cx="1752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%r14</a:t>
            </a:r>
          </a:p>
        </p:txBody>
      </p:sp>
      <p:sp>
        <p:nvSpPr>
          <p:cNvPr id="32" name="Rectangle 16"/>
          <p:cNvSpPr>
            <a:spLocks/>
          </p:cNvSpPr>
          <p:nvPr/>
        </p:nvSpPr>
        <p:spPr bwMode="auto">
          <a:xfrm>
            <a:off x="203375" y="5730733"/>
            <a:ext cx="4899339" cy="69249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Callee can use these regs without save/restore</a:t>
            </a: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5183171" y="5715000"/>
            <a:ext cx="4075704" cy="69249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Caller can assume these regs</a:t>
            </a:r>
            <a:r>
              <a:rPr lang="en-US" sz="2000" dirty="0">
                <a:latin typeface="Arial"/>
                <a:ea typeface="Calibri Bold" charset="0"/>
                <a:cs typeface="Arial"/>
                <a:sym typeface="Calibri Bold" charset="0"/>
              </a:rPr>
              <a:t> are unchanged across function calls</a:t>
            </a:r>
            <a:endParaRPr lang="en-US" sz="2000" dirty="0">
              <a:solidFill>
                <a:schemeClr val="tx1"/>
              </a:solidFill>
              <a:latin typeface="Arial"/>
              <a:ea typeface="Calibri Bold" charset="0"/>
              <a:cs typeface="Arial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9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9550" y="2916809"/>
            <a:ext cx="41479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int add3(int a, int b, int c) </a:t>
            </a:r>
          </a:p>
          <a:p>
            <a:r>
              <a:rPr lang="en-US" altLang="zh-CN" dirty="0">
                <a:latin typeface="Consolas"/>
                <a:cs typeface="Consolas"/>
              </a:rPr>
              <a:t>{</a:t>
            </a:r>
          </a:p>
          <a:p>
            <a:r>
              <a:rPr lang="mr-IN" altLang="zh-CN" dirty="0">
                <a:latin typeface="Consolas"/>
                <a:cs typeface="Consolas"/>
              </a:rPr>
              <a:t>  int r = add2(a, b);</a:t>
            </a:r>
          </a:p>
          <a:p>
            <a:r>
              <a:rPr lang="mr-IN" altLang="zh-CN" dirty="0">
                <a:latin typeface="Consolas"/>
                <a:cs typeface="Consolas"/>
              </a:rPr>
              <a:t>  r = r + c;</a:t>
            </a:r>
          </a:p>
          <a:p>
            <a:r>
              <a:rPr lang="en-US" altLang="zh-CN" dirty="0">
                <a:latin typeface="Consolas"/>
                <a:cs typeface="Consolas"/>
              </a:rPr>
              <a:t>  return r;</a:t>
            </a:r>
          </a:p>
          <a:p>
            <a:r>
              <a:rPr lang="en-US" altLang="zh-CN" dirty="0">
                <a:latin typeface="Consolas"/>
                <a:cs typeface="Consolas"/>
              </a:rPr>
              <a:t>}</a:t>
            </a:r>
          </a:p>
          <a:p>
            <a:endParaRPr lang="en-US" altLang="zh-CN" dirty="0">
              <a:latin typeface="Consolas"/>
              <a:cs typeface="Consolas"/>
            </a:endParaRPr>
          </a:p>
          <a:p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06078" y="2731027"/>
            <a:ext cx="4572000" cy="2308324"/>
          </a:xfrm>
          <a:prstGeom prst="rect">
            <a:avLst/>
          </a:prstGeom>
          <a:solidFill>
            <a:srgbClr val="DDD9C3"/>
          </a:solidFill>
        </p:spPr>
        <p:txBody>
          <a:bodyPr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add3:</a:t>
            </a: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pushq</a:t>
            </a:r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%rbx</a:t>
            </a:r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movl   </a:t>
            </a:r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%edx, %ebx</a:t>
            </a:r>
            <a:r>
              <a:rPr lang="en-US" altLang="zh-CN" dirty="0">
                <a:latin typeface="Consolas"/>
                <a:cs typeface="Consolas"/>
              </a:rPr>
              <a:t>  </a:t>
            </a:r>
          </a:p>
          <a:p>
            <a:r>
              <a:rPr lang="mr-IN" altLang="zh-CN" dirty="0">
                <a:latin typeface="Consolas"/>
                <a:cs typeface="Consolas"/>
              </a:rPr>
              <a:t>  </a:t>
            </a:r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movl   </a:t>
            </a:r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$0, %eax</a:t>
            </a: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call   </a:t>
            </a:r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add2</a:t>
            </a:r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addl   </a:t>
            </a:r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%ebx, %eax</a:t>
            </a: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popq    %rbx</a:t>
            </a:r>
          </a:p>
          <a:p>
            <a:r>
              <a:rPr lang="en-US" altLang="zh-CN" dirty="0">
                <a:latin typeface="Consolas"/>
                <a:cs typeface="Consolas"/>
              </a:rPr>
              <a:t>   	</a:t>
            </a:r>
            <a:r>
              <a:rPr lang="mr-IN" altLang="zh-CN" dirty="0">
                <a:latin typeface="Consolas"/>
                <a:cs typeface="Consolas"/>
              </a:rPr>
              <a:t>ret</a:t>
            </a:r>
            <a:endParaRPr lang="zh-CN" altLang="en-US" dirty="0">
              <a:latin typeface="Consolas"/>
              <a:cs typeface="Consola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06078" y="1326743"/>
            <a:ext cx="4572000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add2:</a:t>
            </a: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leal    (%rdi,%rsi), %eax</a:t>
            </a:r>
          </a:p>
          <a:p>
            <a:r>
              <a:rPr lang="mr-IN" altLang="zh-CN" dirty="0">
                <a:latin typeface="Consolas"/>
                <a:cs typeface="Consolas"/>
              </a:rPr>
              <a:t>    ret</a:t>
            </a:r>
          </a:p>
          <a:p>
            <a:r>
              <a:rPr lang="mr-IN" altLang="zh-CN" dirty="0">
                <a:latin typeface="Consolas"/>
                <a:cs typeface="Consolas"/>
              </a:rPr>
              <a:t>    </a:t>
            </a:r>
            <a:endParaRPr lang="zh-CN" altLang="en-US" dirty="0">
              <a:latin typeface="Consolas"/>
              <a:cs typeface="Consola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550" y="130755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int add2(int a, int b) </a:t>
            </a:r>
          </a:p>
          <a:p>
            <a:r>
              <a:rPr lang="en-US" altLang="zh-CN" dirty="0">
                <a:latin typeface="Consolas"/>
                <a:cs typeface="Consolas"/>
              </a:rPr>
              <a:t>{</a:t>
            </a:r>
          </a:p>
          <a:p>
            <a:r>
              <a:rPr lang="en-US" altLang="zh-CN" dirty="0">
                <a:latin typeface="Consolas"/>
                <a:cs typeface="Consolas"/>
              </a:rPr>
              <a:t>  return a + b;</a:t>
            </a:r>
          </a:p>
          <a:p>
            <a:r>
              <a:rPr lang="en-US" altLang="zh-CN" dirty="0">
                <a:latin typeface="Consolas"/>
                <a:cs typeface="Consolas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139550" y="5533202"/>
            <a:ext cx="7870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i="1" dirty="0">
                <a:latin typeface="Arial"/>
                <a:cs typeface="Arial"/>
              </a:rPr>
              <a:t>Registers</a:t>
            </a:r>
          </a:p>
          <a:p>
            <a:pPr lvl="1"/>
            <a:r>
              <a:rPr lang="en-US" altLang="zh-CN" i="1" dirty="0">
                <a:latin typeface="Arial"/>
                <a:cs typeface="Arial"/>
              </a:rPr>
              <a:t>First 6 Arguments: %rdi, %rsi, %</a:t>
            </a:r>
            <a:r>
              <a:rPr lang="en-US" altLang="zh-CN" i="1" dirty="0" err="1">
                <a:latin typeface="Arial"/>
                <a:cs typeface="Arial"/>
              </a:rPr>
              <a:t>rdx</a:t>
            </a:r>
            <a:r>
              <a:rPr lang="en-US" altLang="zh-CN" i="1" dirty="0">
                <a:latin typeface="Arial"/>
                <a:cs typeface="Arial"/>
              </a:rPr>
              <a:t>, %</a:t>
            </a:r>
            <a:r>
              <a:rPr lang="en-US" altLang="zh-CN" i="1" dirty="0" err="1">
                <a:latin typeface="Arial"/>
                <a:cs typeface="Arial"/>
              </a:rPr>
              <a:t>rcx</a:t>
            </a:r>
            <a:r>
              <a:rPr lang="en-US" altLang="zh-CN" i="1" dirty="0">
                <a:latin typeface="Arial"/>
                <a:cs typeface="Arial"/>
              </a:rPr>
              <a:t>, %r8, %r9</a:t>
            </a:r>
            <a:endParaRPr kumimoji="1" lang="en-US" altLang="zh-CN" i="1" dirty="0">
              <a:latin typeface="Arial"/>
              <a:cs typeface="Arial"/>
            </a:endParaRPr>
          </a:p>
          <a:p>
            <a:pPr lvl="1"/>
            <a:r>
              <a:rPr kumimoji="1" lang="en-US" altLang="zh-CN" i="1" dirty="0">
                <a:latin typeface="Arial"/>
                <a:cs typeface="Arial"/>
              </a:rPr>
              <a:t>Return value: %</a:t>
            </a:r>
            <a:r>
              <a:rPr kumimoji="1" lang="en-US" altLang="zh-CN" i="1" dirty="0" err="1">
                <a:latin typeface="Arial"/>
                <a:cs typeface="Arial"/>
              </a:rPr>
              <a:t>rax</a:t>
            </a:r>
            <a:endParaRPr kumimoji="1" lang="en-US" altLang="zh-CN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295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9550" y="2916809"/>
            <a:ext cx="41479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int add3(int a, int b, int c) </a:t>
            </a:r>
          </a:p>
          <a:p>
            <a:r>
              <a:rPr lang="en-US" altLang="zh-CN" dirty="0">
                <a:latin typeface="Consolas"/>
                <a:cs typeface="Consolas"/>
              </a:rPr>
              <a:t>{</a:t>
            </a:r>
          </a:p>
          <a:p>
            <a:r>
              <a:rPr lang="mr-IN" altLang="zh-CN" dirty="0">
                <a:latin typeface="Consolas"/>
                <a:cs typeface="Consolas"/>
              </a:rPr>
              <a:t>  int r = add2(a, b);</a:t>
            </a:r>
          </a:p>
          <a:p>
            <a:r>
              <a:rPr lang="mr-IN" altLang="zh-CN" dirty="0">
                <a:latin typeface="Consolas"/>
                <a:cs typeface="Consolas"/>
              </a:rPr>
              <a:t>  r = r + c;</a:t>
            </a:r>
          </a:p>
          <a:p>
            <a:r>
              <a:rPr lang="en-US" altLang="zh-CN" dirty="0">
                <a:latin typeface="Consolas"/>
                <a:cs typeface="Consolas"/>
              </a:rPr>
              <a:t>  return r;</a:t>
            </a:r>
          </a:p>
          <a:p>
            <a:r>
              <a:rPr lang="en-US" altLang="zh-CN" dirty="0">
                <a:latin typeface="Consolas"/>
                <a:cs typeface="Consolas"/>
              </a:rPr>
              <a:t>}</a:t>
            </a:r>
          </a:p>
          <a:p>
            <a:endParaRPr lang="en-US" altLang="zh-CN" dirty="0">
              <a:latin typeface="Consolas"/>
              <a:cs typeface="Consolas"/>
            </a:endParaRPr>
          </a:p>
          <a:p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550" y="130755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int add2(int a, int b) </a:t>
            </a:r>
          </a:p>
          <a:p>
            <a:r>
              <a:rPr lang="en-US" altLang="zh-CN" dirty="0">
                <a:latin typeface="Consolas"/>
                <a:cs typeface="Consolas"/>
              </a:rPr>
              <a:t>{</a:t>
            </a:r>
          </a:p>
          <a:p>
            <a:r>
              <a:rPr lang="en-US" altLang="zh-CN" dirty="0">
                <a:latin typeface="Consolas"/>
                <a:cs typeface="Consolas"/>
              </a:rPr>
              <a:t>  return a + b;</a:t>
            </a:r>
          </a:p>
          <a:p>
            <a:r>
              <a:rPr lang="en-US" altLang="zh-CN" dirty="0">
                <a:latin typeface="Consolas"/>
                <a:cs typeface="Consolas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307010" y="5071537"/>
            <a:ext cx="7870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i="1" dirty="0">
                <a:latin typeface="Arial"/>
                <a:cs typeface="Arial"/>
              </a:rPr>
              <a:t>Registers</a:t>
            </a:r>
          </a:p>
          <a:p>
            <a:pPr lvl="1"/>
            <a:r>
              <a:rPr lang="en-US" altLang="zh-CN" i="1" dirty="0">
                <a:latin typeface="Arial"/>
                <a:cs typeface="Arial"/>
              </a:rPr>
              <a:t>First 6 Arguments: %rdi, %rsi, %</a:t>
            </a:r>
            <a:r>
              <a:rPr lang="en-US" altLang="zh-CN" i="1" dirty="0" err="1">
                <a:latin typeface="Arial"/>
                <a:cs typeface="Arial"/>
              </a:rPr>
              <a:t>rdx</a:t>
            </a:r>
            <a:r>
              <a:rPr lang="en-US" altLang="zh-CN" i="1" dirty="0">
                <a:latin typeface="Arial"/>
                <a:cs typeface="Arial"/>
              </a:rPr>
              <a:t>, %</a:t>
            </a:r>
            <a:r>
              <a:rPr lang="en-US" altLang="zh-CN" i="1" dirty="0" err="1">
                <a:latin typeface="Arial"/>
                <a:cs typeface="Arial"/>
              </a:rPr>
              <a:t>rcx</a:t>
            </a:r>
            <a:r>
              <a:rPr lang="en-US" altLang="zh-CN" i="1" dirty="0">
                <a:latin typeface="Arial"/>
                <a:cs typeface="Arial"/>
              </a:rPr>
              <a:t>, %r8, %9</a:t>
            </a:r>
            <a:endParaRPr kumimoji="1" lang="en-US" altLang="zh-CN" i="1" dirty="0">
              <a:latin typeface="Arial"/>
              <a:cs typeface="Arial"/>
            </a:endParaRPr>
          </a:p>
          <a:p>
            <a:pPr lvl="1"/>
            <a:r>
              <a:rPr kumimoji="1" lang="en-US" altLang="zh-CN" i="1" dirty="0">
                <a:latin typeface="Arial"/>
                <a:cs typeface="Arial"/>
              </a:rPr>
              <a:t>Return value: %</a:t>
            </a:r>
            <a:r>
              <a:rPr kumimoji="1" lang="en-US" altLang="zh-CN" i="1" dirty="0" err="1">
                <a:latin typeface="Arial"/>
                <a:cs typeface="Arial"/>
              </a:rPr>
              <a:t>rax</a:t>
            </a:r>
            <a:endParaRPr kumimoji="1" lang="en-US" altLang="zh-CN" i="1" dirty="0"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06078" y="2731027"/>
            <a:ext cx="4572000" cy="2308324"/>
          </a:xfrm>
          <a:prstGeom prst="rect">
            <a:avLst/>
          </a:prstGeom>
          <a:solidFill>
            <a:srgbClr val="DDD9C3"/>
          </a:solidFill>
        </p:spPr>
        <p:txBody>
          <a:bodyPr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add3:</a:t>
            </a:r>
          </a:p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	</a:t>
            </a:r>
            <a:r>
              <a:rPr lang="mr-IN" altLang="zh-CN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pushq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	</a:t>
            </a:r>
            <a:r>
              <a:rPr lang="mr-IN" altLang="zh-CN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%rbx</a:t>
            </a:r>
            <a:endParaRPr lang="en-US" altLang="zh-CN" dirty="0">
              <a:solidFill>
                <a:schemeClr val="accent3">
                  <a:lumMod val="50000"/>
                </a:schemeClr>
              </a:solidFill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movl   </a:t>
            </a:r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%edx, %ebx</a:t>
            </a:r>
          </a:p>
          <a:p>
            <a:r>
              <a:rPr lang="mr-IN" altLang="zh-CN" dirty="0">
                <a:latin typeface="Consolas"/>
                <a:cs typeface="Consolas"/>
              </a:rPr>
              <a:t>  </a:t>
            </a:r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movl   </a:t>
            </a:r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$0, %eax</a:t>
            </a: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call   </a:t>
            </a:r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add2</a:t>
            </a:r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addl   </a:t>
            </a:r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%ebx, %eax</a:t>
            </a:r>
          </a:p>
          <a:p>
            <a:r>
              <a:rPr lang="en-US" altLang="zh-CN" dirty="0">
                <a:solidFill>
                  <a:srgbClr val="4F6228"/>
                </a:solidFill>
                <a:latin typeface="Consolas"/>
                <a:cs typeface="Consolas"/>
              </a:rPr>
              <a:t>	</a:t>
            </a:r>
            <a:r>
              <a:rPr lang="mr-IN" altLang="zh-CN" dirty="0">
                <a:solidFill>
                  <a:srgbClr val="4F6228"/>
                </a:solidFill>
                <a:latin typeface="Consolas"/>
                <a:cs typeface="Consolas"/>
              </a:rPr>
              <a:t>popq    %rbx</a:t>
            </a:r>
          </a:p>
          <a:p>
            <a:r>
              <a:rPr lang="en-US" altLang="zh-CN" dirty="0">
                <a:latin typeface="Consolas"/>
                <a:cs typeface="Consolas"/>
              </a:rPr>
              <a:t>   	</a:t>
            </a:r>
            <a:r>
              <a:rPr lang="mr-IN" altLang="zh-CN" dirty="0">
                <a:latin typeface="Consolas"/>
                <a:cs typeface="Consolas"/>
              </a:rPr>
              <a:t>ret</a:t>
            </a:r>
            <a:endParaRPr lang="zh-CN" altLang="en-US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06078" y="1326743"/>
            <a:ext cx="4572000" cy="1200329"/>
          </a:xfrm>
          <a:prstGeom prst="rect">
            <a:avLst/>
          </a:prstGeom>
          <a:solidFill>
            <a:srgbClr val="DDD9C3"/>
          </a:solidFill>
        </p:spPr>
        <p:txBody>
          <a:bodyPr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add2:</a:t>
            </a: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leal    (%rdi,%rsi), %eax</a:t>
            </a:r>
          </a:p>
          <a:p>
            <a:r>
              <a:rPr lang="mr-IN" altLang="zh-CN" dirty="0">
                <a:latin typeface="Consolas"/>
                <a:cs typeface="Consolas"/>
              </a:rPr>
              <a:t>    ret</a:t>
            </a:r>
          </a:p>
          <a:p>
            <a:r>
              <a:rPr lang="mr-IN" altLang="zh-CN" dirty="0">
                <a:latin typeface="Consolas"/>
                <a:cs typeface="Consolas"/>
              </a:rPr>
              <a:t>    </a:t>
            </a:r>
            <a:endParaRPr lang="zh-CN" altLang="en-US" dirty="0">
              <a:latin typeface="Consolas"/>
              <a:cs typeface="Consola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95521" y="2084696"/>
            <a:ext cx="2350185" cy="1090008"/>
            <a:chOff x="6195521" y="2084696"/>
            <a:chExt cx="2350185" cy="1090008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6195521" y="2658914"/>
              <a:ext cx="457284" cy="5157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95521" y="2084696"/>
              <a:ext cx="23501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save %</a:t>
              </a:r>
              <a:r>
                <a:rPr lang="en-US" dirty="0" err="1">
                  <a:solidFill>
                    <a:srgbClr val="0000FF"/>
                  </a:solidFill>
                </a:rPr>
                <a:t>rbx</a:t>
              </a:r>
              <a:r>
                <a:rPr lang="en-US" dirty="0">
                  <a:solidFill>
                    <a:srgbClr val="0000FF"/>
                  </a:solidFill>
                </a:rPr>
                <a:t> (</a:t>
              </a:r>
              <a:r>
                <a:rPr lang="en-US" dirty="0" err="1">
                  <a:solidFill>
                    <a:srgbClr val="0000FF"/>
                  </a:solidFill>
                </a:rPr>
                <a:t>callee</a:t>
              </a:r>
              <a:r>
                <a:rPr lang="en-US" dirty="0">
                  <a:solidFill>
                    <a:srgbClr val="0000FF"/>
                  </a:solidFill>
                </a:rPr>
                <a:t>-save)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 before overwriting it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92295" y="3520993"/>
            <a:ext cx="4049305" cy="1489124"/>
            <a:chOff x="1492295" y="3520993"/>
            <a:chExt cx="4049305" cy="1489124"/>
          </a:xfrm>
        </p:grpSpPr>
        <p:sp>
          <p:nvSpPr>
            <p:cNvPr id="7" name="TextBox 6"/>
            <p:cNvSpPr txBox="1"/>
            <p:nvPr/>
          </p:nvSpPr>
          <p:spPr>
            <a:xfrm>
              <a:off x="1492295" y="4363786"/>
              <a:ext cx="30749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00FF"/>
                  </a:solidFill>
                </a:rPr>
                <a:t>%</a:t>
              </a:r>
              <a:r>
                <a:rPr lang="en-US" dirty="0" err="1">
                  <a:solidFill>
                    <a:srgbClr val="0000FF"/>
                  </a:solidFill>
                </a:rPr>
                <a:t>rdx</a:t>
              </a:r>
              <a:r>
                <a:rPr lang="en-US" dirty="0">
                  <a:solidFill>
                    <a:srgbClr val="0000FF"/>
                  </a:solidFill>
                </a:rPr>
                <a:t> (contains c) is caller save, </a:t>
              </a:r>
            </a:p>
            <a:p>
              <a:pPr algn="r"/>
              <a:r>
                <a:rPr lang="en-US" dirty="0">
                  <a:solidFill>
                    <a:srgbClr val="0000FF"/>
                  </a:solidFill>
                </a:rPr>
                <a:t>i.e. may be changed by add2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3853143" y="3520993"/>
              <a:ext cx="1688457" cy="8427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912568" y="3520993"/>
            <a:ext cx="2231432" cy="1058476"/>
            <a:chOff x="6912568" y="3520993"/>
            <a:chExt cx="2231432" cy="1058476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6912568" y="3520993"/>
              <a:ext cx="808150" cy="43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060489" y="3933138"/>
              <a:ext cx="20835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00FF"/>
                  </a:solidFill>
                </a:rPr>
                <a:t>c is copied to %</a:t>
              </a:r>
              <a:r>
                <a:rPr lang="en-US" dirty="0" err="1">
                  <a:solidFill>
                    <a:srgbClr val="0000FF"/>
                  </a:solidFill>
                </a:rPr>
                <a:t>ebx</a:t>
              </a:r>
              <a:r>
                <a:rPr lang="en-US" dirty="0">
                  <a:solidFill>
                    <a:srgbClr val="0000FF"/>
                  </a:solidFill>
                </a:rPr>
                <a:t>,</a:t>
              </a:r>
            </a:p>
            <a:p>
              <a:pPr algn="r"/>
              <a:r>
                <a:rPr lang="en-US" dirty="0">
                  <a:solidFill>
                    <a:srgbClr val="0000FF"/>
                  </a:solidFill>
                </a:rPr>
                <a:t>which is </a:t>
              </a:r>
              <a:r>
                <a:rPr lang="en-US" dirty="0" err="1">
                  <a:solidFill>
                    <a:srgbClr val="0000FF"/>
                  </a:solidFill>
                </a:rPr>
                <a:t>callee</a:t>
              </a:r>
              <a:r>
                <a:rPr lang="en-US" dirty="0">
                  <a:solidFill>
                    <a:srgbClr val="0000FF"/>
                  </a:solidFill>
                </a:rPr>
                <a:t> save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44655" y="4690016"/>
            <a:ext cx="3170348" cy="898782"/>
            <a:chOff x="5844655" y="4690016"/>
            <a:chExt cx="3170348" cy="898782"/>
          </a:xfrm>
        </p:grpSpPr>
        <p:sp>
          <p:nvSpPr>
            <p:cNvPr id="12" name="矩形 11"/>
            <p:cNvSpPr/>
            <p:nvPr/>
          </p:nvSpPr>
          <p:spPr>
            <a:xfrm>
              <a:off x="6469715" y="5219466"/>
              <a:ext cx="2545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FF"/>
                  </a:solidFill>
                  <a:latin typeface="Arial"/>
                  <a:cs typeface="Arial"/>
                </a:rPr>
                <a:t>restore %</a:t>
              </a:r>
              <a:r>
                <a:rPr kumimoji="1" lang="en-US" altLang="zh-CN" dirty="0" err="1">
                  <a:solidFill>
                    <a:srgbClr val="0000FF"/>
                  </a:solidFill>
                  <a:latin typeface="Arial"/>
                  <a:cs typeface="Arial"/>
                </a:rPr>
                <a:t>rbx</a:t>
              </a:r>
              <a:r>
                <a:rPr kumimoji="1" lang="en-US" altLang="zh-CN" dirty="0">
                  <a:solidFill>
                    <a:srgbClr val="0000FF"/>
                  </a:solidFill>
                  <a:latin typeface="Arial"/>
                  <a:cs typeface="Arial"/>
                </a:rPr>
                <a:t> before ret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5844655" y="4690016"/>
              <a:ext cx="808150" cy="5351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583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8C19-847B-4C53-B140-D412656D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4DF01-4655-4168-BC47-075611EA2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C/UNIX calling convention (caller vs. callee-save reg)</a:t>
            </a:r>
          </a:p>
          <a:p>
            <a:r>
              <a:rPr lang="en-US" dirty="0"/>
              <a:t>Program data storage and </a:t>
            </a:r>
            <a:r>
              <a:rPr lang="en-US" dirty="0" err="1"/>
              <a:t>manipuation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07965"/>
      </p:ext>
    </p:extLst>
  </p:cSld>
  <p:clrMapOvr>
    <a:masterClrMapping/>
  </p:clrMapOvr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0F55FC4E86843A38ABC983CBD33D2" ma:contentTypeVersion="2" ma:contentTypeDescription="Create a new document." ma:contentTypeScope="" ma:versionID="ea51d48ed41b66d32eb63de817eecbcd">
  <xsd:schema xmlns:xsd="http://www.w3.org/2001/XMLSchema" xmlns:xs="http://www.w3.org/2001/XMLSchema" xmlns:p="http://schemas.microsoft.com/office/2006/metadata/properties" xmlns:ns3="74d6482f-e53c-4fa7-ac87-951f9f66bd4c" targetNamespace="http://schemas.microsoft.com/office/2006/metadata/properties" ma:root="true" ma:fieldsID="128b5480a780b9585a060f8329b1fff7" ns3:_="">
    <xsd:import namespace="74d6482f-e53c-4fa7-ac87-951f9f66bd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6482f-e53c-4fa7-ac87-951f9f66b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F43CC1-80B4-499D-B0B4-18A89F1EAE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6482f-e53c-4fa7-ac87-951f9f66bd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5EFA88-A71A-4344-B91C-EC3518AE11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A590FC-E231-4FA0-82C6-18091F1EF7EA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4d6482f-e53c-4fa7-ac87-951f9f66bd4c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62885</TotalTime>
  <Words>4028</Words>
  <Application>Microsoft Office PowerPoint</Application>
  <PresentationFormat>On-screen Show (4:3)</PresentationFormat>
  <Paragraphs>834</Paragraphs>
  <Slides>41</Slides>
  <Notes>24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Consolas</vt:lpstr>
      <vt:lpstr>Courier New</vt:lpstr>
      <vt:lpstr>Tahoma</vt:lpstr>
      <vt:lpstr>Times New Roman</vt:lpstr>
      <vt:lpstr>CloudVisor-Austin</vt:lpstr>
      <vt:lpstr>Machine Program: Data</vt:lpstr>
      <vt:lpstr>Last lecture</vt:lpstr>
      <vt:lpstr>Today’s lesson plan</vt:lpstr>
      <vt:lpstr>Calling convention:  Caller vs. callee-save registers</vt:lpstr>
      <vt:lpstr>Calling convention: register saving</vt:lpstr>
      <vt:lpstr>Calling convention: Register saving</vt:lpstr>
      <vt:lpstr>Example</vt:lpstr>
      <vt:lpstr>Example</vt:lpstr>
      <vt:lpstr>Today’s lesson plan</vt:lpstr>
      <vt:lpstr>Local variables</vt:lpstr>
      <vt:lpstr>Global variables</vt:lpstr>
      <vt:lpstr>Dynamically allocated space</vt:lpstr>
      <vt:lpstr>A process’ memory regions</vt:lpstr>
      <vt:lpstr>Data allocation</vt:lpstr>
      <vt:lpstr>Data allocation</vt:lpstr>
      <vt:lpstr>Accessing program data: primitive types</vt:lpstr>
      <vt:lpstr>Accessing program data: arrays</vt:lpstr>
      <vt:lpstr>Binary Puzzle 1</vt:lpstr>
      <vt:lpstr>Binary Puzzle 1</vt:lpstr>
      <vt:lpstr>Binary Puzzle 1</vt:lpstr>
      <vt:lpstr>Binary Puzzle 1</vt:lpstr>
      <vt:lpstr>Binary Puzzle 1</vt:lpstr>
      <vt:lpstr>2D arrays</vt:lpstr>
      <vt:lpstr>2D Array Element Access</vt:lpstr>
      <vt:lpstr>Array of pointers</vt:lpstr>
      <vt:lpstr>Binary puzzle 2</vt:lpstr>
      <vt:lpstr>Binary puzzle 2</vt:lpstr>
      <vt:lpstr>Binary puzzle 2</vt:lpstr>
      <vt:lpstr>Binary puzzle 2</vt:lpstr>
      <vt:lpstr>Binary puzzle 2</vt:lpstr>
      <vt:lpstr>Binary puzzle 2</vt:lpstr>
      <vt:lpstr>Accessing Program Data: struct</vt:lpstr>
      <vt:lpstr>Binary Puzzle 3</vt:lpstr>
      <vt:lpstr>Binary Puzzle 3</vt:lpstr>
      <vt:lpstr>Binary Puzzle 3</vt:lpstr>
      <vt:lpstr>Binary Puzzle 3</vt:lpstr>
      <vt:lpstr>Binary Puzzle 3</vt:lpstr>
      <vt:lpstr>Binary Puzzle 3</vt:lpstr>
      <vt:lpstr>Binary Puzzle 3</vt:lpstr>
      <vt:lpstr>Binary Puzzle 3</vt:lpstr>
      <vt:lpstr>Summary</vt:lpstr>
    </vt:vector>
  </TitlesOfParts>
  <Company>fudan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9598</cp:revision>
  <cp:lastPrinted>2018-10-17T19:20:26Z</cp:lastPrinted>
  <dcterms:created xsi:type="dcterms:W3CDTF">2012-08-17T04:52:30Z</dcterms:created>
  <dcterms:modified xsi:type="dcterms:W3CDTF">2020-10-28T19:51:46Z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0x010100F230F55FC4E86843A38ABC983CBD33D2</vt:lpwstr>
  </property>
</Properties>
</file>