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3"/>
  </p:notesMasterIdLst>
  <p:handoutMasterIdLst>
    <p:handoutMasterId r:id="rId44"/>
  </p:handoutMasterIdLst>
  <p:sldIdLst>
    <p:sldId id="256" r:id="rId2"/>
    <p:sldId id="304" r:id="rId3"/>
    <p:sldId id="334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307" r:id="rId19"/>
    <p:sldId id="276" r:id="rId20"/>
    <p:sldId id="309" r:id="rId21"/>
    <p:sldId id="311" r:id="rId22"/>
    <p:sldId id="323" r:id="rId23"/>
    <p:sldId id="280" r:id="rId24"/>
    <p:sldId id="312" r:id="rId25"/>
    <p:sldId id="327" r:id="rId26"/>
    <p:sldId id="328" r:id="rId27"/>
    <p:sldId id="329" r:id="rId28"/>
    <p:sldId id="330" r:id="rId29"/>
    <p:sldId id="331" r:id="rId30"/>
    <p:sldId id="332" r:id="rId31"/>
    <p:sldId id="306" r:id="rId32"/>
    <p:sldId id="305" r:id="rId33"/>
    <p:sldId id="295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3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761AD-992D-4060-8333-780959AA433C}" v="121" dt="2020-10-28T02:21:38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61" autoAdjust="0"/>
    <p:restoredTop sz="90050" autoAdjust="0"/>
  </p:normalViewPr>
  <p:slideViewPr>
    <p:cSldViewPr snapToGrid="0" snapToObjects="1">
      <p:cViewPr varScale="1">
        <p:scale>
          <a:sx n="105" d="100"/>
          <a:sy n="105" d="100"/>
        </p:scale>
        <p:origin x="1386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27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6T17:54:23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4929,'0'0'1635,"17"0"-2150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3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3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3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3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3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3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3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2020/10/28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2020/10/28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2020/10/28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2020/10/28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2020/10/28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2020/10/28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2020/10/28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2020/10/28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2020/10/28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2020/10/28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2020/10/28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2020/10/28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Machine Program</a:t>
            </a:r>
            <a:r>
              <a:rPr lang="en-US" sz="4800" b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: Procedure</a:t>
            </a:r>
            <a:endParaRPr lang="en-US" sz="4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/>
              <a:t>Jinyang 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610600" cy="1143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/>
              <a:t>How to transfer control for procedure calls?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1447800" y="1295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void main(){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f(..)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L1: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 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1447800" y="2819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void f(){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g(..)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L2: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 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1447800" y="44196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void g(){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h(..)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L3: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 </a:t>
            </a:r>
          </a:p>
        </p:txBody>
      </p:sp>
      <p:sp>
        <p:nvSpPr>
          <p:cNvPr id="10" name="Freeform 9"/>
          <p:cNvSpPr/>
          <p:nvPr/>
        </p:nvSpPr>
        <p:spPr>
          <a:xfrm>
            <a:off x="2763337" y="2045936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4" name="Freeform 12333"/>
          <p:cNvSpPr/>
          <p:nvPr/>
        </p:nvSpPr>
        <p:spPr>
          <a:xfrm>
            <a:off x="2836065" y="2013521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5" name="TextBox 12334"/>
          <p:cNvSpPr txBox="1"/>
          <p:nvPr/>
        </p:nvSpPr>
        <p:spPr>
          <a:xfrm>
            <a:off x="4648200" y="19050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Arial"/>
                <a:cs typeface="Arial"/>
              </a:rPr>
              <a:t>Jump to f()</a:t>
            </a:r>
          </a:p>
          <a:p>
            <a:pPr algn="l"/>
            <a:r>
              <a:rPr lang="en-US" sz="2000" dirty="0">
                <a:latin typeface="Arial"/>
                <a:cs typeface="Arial"/>
              </a:rPr>
              <a:t>Remember where to come back</a:t>
            </a:r>
          </a:p>
        </p:txBody>
      </p:sp>
      <p:sp>
        <p:nvSpPr>
          <p:cNvPr id="80" name="Freeform 79"/>
          <p:cNvSpPr/>
          <p:nvPr/>
        </p:nvSpPr>
        <p:spPr>
          <a:xfrm>
            <a:off x="3124200" y="3657600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3200400" y="5181600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72000" y="35814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Arial"/>
                <a:cs typeface="Arial"/>
              </a:rPr>
              <a:t>Jump to g()</a:t>
            </a:r>
          </a:p>
          <a:p>
            <a:pPr algn="l"/>
            <a:r>
              <a:rPr lang="en-US" sz="2000" dirty="0">
                <a:latin typeface="Arial"/>
                <a:cs typeface="Arial"/>
              </a:rPr>
              <a:t>Remember where to come back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724400" y="498274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Arial"/>
                <a:cs typeface="Arial"/>
              </a:rPr>
              <a:t>Jump to h()</a:t>
            </a:r>
          </a:p>
          <a:p>
            <a:pPr algn="l"/>
            <a:r>
              <a:rPr lang="en-US" sz="2000" dirty="0">
                <a:latin typeface="Arial"/>
                <a:cs typeface="Arial"/>
              </a:rPr>
              <a:t>Remember where to come back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352197" y="348245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354477" y="386696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L1</a:t>
            </a:r>
          </a:p>
        </p:txBody>
      </p:sp>
      <p:sp>
        <p:nvSpPr>
          <p:cNvPr id="21" name="Rectangle 88"/>
          <p:cNvSpPr/>
          <p:nvPr/>
        </p:nvSpPr>
        <p:spPr bwMode="auto">
          <a:xfrm>
            <a:off x="8354477" y="312119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L3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DA0E34-EB48-46A1-A36D-E295BF091986}"/>
                  </a:ext>
                </a:extLst>
              </p14:cNvPr>
              <p14:cNvContentPartPr/>
              <p14:nvPr/>
            </p14:nvContentPartPr>
            <p14:xfrm>
              <a:off x="1663485" y="6255553"/>
              <a:ext cx="612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DA0E34-EB48-46A1-A36D-E295BF0919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4485" y="6246913"/>
                <a:ext cx="237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392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610600" cy="1143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/>
              <a:t>How to transfer control for procedure calls?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1447800" y="1295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void main(){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f(..)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L1: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 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1447800" y="2819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void f(){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g(..)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L2: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 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1447800" y="44196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void g(){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h(..)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L3: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 </a:t>
            </a:r>
          </a:p>
        </p:txBody>
      </p:sp>
      <p:sp>
        <p:nvSpPr>
          <p:cNvPr id="10" name="Freeform 9"/>
          <p:cNvSpPr/>
          <p:nvPr/>
        </p:nvSpPr>
        <p:spPr>
          <a:xfrm>
            <a:off x="2763337" y="2045936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4" name="Freeform 12333"/>
          <p:cNvSpPr/>
          <p:nvPr/>
        </p:nvSpPr>
        <p:spPr>
          <a:xfrm>
            <a:off x="2836065" y="2013521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5" name="TextBox 12334"/>
          <p:cNvSpPr txBox="1"/>
          <p:nvPr/>
        </p:nvSpPr>
        <p:spPr>
          <a:xfrm>
            <a:off x="4648200" y="19050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Arial"/>
                <a:cs typeface="Arial"/>
              </a:rPr>
              <a:t>Jump to f()</a:t>
            </a:r>
          </a:p>
          <a:p>
            <a:pPr algn="l"/>
            <a:r>
              <a:rPr lang="en-US" sz="2000" dirty="0">
                <a:latin typeface="Arial"/>
                <a:cs typeface="Arial"/>
              </a:rPr>
              <a:t>Remember where to come back</a:t>
            </a:r>
          </a:p>
        </p:txBody>
      </p:sp>
      <p:sp>
        <p:nvSpPr>
          <p:cNvPr id="80" name="Freeform 79"/>
          <p:cNvSpPr/>
          <p:nvPr/>
        </p:nvSpPr>
        <p:spPr>
          <a:xfrm>
            <a:off x="3124200" y="3657600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3200400" y="5181600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FF0000"/>
            </a:solidFill>
            <a:headEnd type="arrow"/>
            <a:tailEnd type="non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72000" y="35814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Arial"/>
                <a:cs typeface="Arial"/>
              </a:rPr>
              <a:t>Jump to g()</a:t>
            </a:r>
          </a:p>
          <a:p>
            <a:pPr algn="l"/>
            <a:r>
              <a:rPr lang="en-US" sz="2000" dirty="0">
                <a:latin typeface="Arial"/>
                <a:cs typeface="Arial"/>
              </a:rPr>
              <a:t>Remember where to come back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724400" y="498274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Arial"/>
                <a:cs typeface="Arial"/>
              </a:rPr>
              <a:t>Jump to L3</a:t>
            </a:r>
          </a:p>
          <a:p>
            <a:pPr algn="l"/>
            <a:r>
              <a:rPr lang="en-US" sz="2000" dirty="0">
                <a:latin typeface="Arial"/>
                <a:cs typeface="Arial"/>
              </a:rPr>
              <a:t>Forget L3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352197" y="348245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354477" y="386696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L1</a:t>
            </a:r>
          </a:p>
        </p:txBody>
      </p:sp>
      <p:sp>
        <p:nvSpPr>
          <p:cNvPr id="21" name="Rectangle 88"/>
          <p:cNvSpPr/>
          <p:nvPr/>
        </p:nvSpPr>
        <p:spPr bwMode="auto">
          <a:xfrm>
            <a:off x="8354477" y="312119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L3</a:t>
            </a:r>
          </a:p>
        </p:txBody>
      </p:sp>
      <p:cxnSp>
        <p:nvCxnSpPr>
          <p:cNvPr id="17" name="Straight Connector 2"/>
          <p:cNvCxnSpPr/>
          <p:nvPr/>
        </p:nvCxnSpPr>
        <p:spPr bwMode="auto">
          <a:xfrm flipV="1">
            <a:off x="8153400" y="3201527"/>
            <a:ext cx="83820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46564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610600" cy="1143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/>
              <a:t>How to transfer control for procedure calls?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1447800" y="1295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void main(){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f(..)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L1: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 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1447800" y="2819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void f(){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g(..)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L2: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 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1447800" y="44196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void g(){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h(..)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L3: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 </a:t>
            </a:r>
          </a:p>
        </p:txBody>
      </p:sp>
      <p:sp>
        <p:nvSpPr>
          <p:cNvPr id="10" name="Freeform 9"/>
          <p:cNvSpPr/>
          <p:nvPr/>
        </p:nvSpPr>
        <p:spPr>
          <a:xfrm>
            <a:off x="2763337" y="2045936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4" name="Freeform 12333"/>
          <p:cNvSpPr/>
          <p:nvPr/>
        </p:nvSpPr>
        <p:spPr>
          <a:xfrm>
            <a:off x="2836065" y="2013521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5" name="TextBox 12334"/>
          <p:cNvSpPr txBox="1"/>
          <p:nvPr/>
        </p:nvSpPr>
        <p:spPr>
          <a:xfrm>
            <a:off x="4648200" y="19050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Arial"/>
                <a:cs typeface="Arial"/>
              </a:rPr>
              <a:t>Jump to f()</a:t>
            </a:r>
          </a:p>
          <a:p>
            <a:pPr algn="l"/>
            <a:r>
              <a:rPr lang="en-US" sz="2000" dirty="0">
                <a:latin typeface="Arial"/>
                <a:cs typeface="Arial"/>
              </a:rPr>
              <a:t>Remember where to come back</a:t>
            </a:r>
          </a:p>
        </p:txBody>
      </p:sp>
      <p:sp>
        <p:nvSpPr>
          <p:cNvPr id="80" name="Freeform 79"/>
          <p:cNvSpPr/>
          <p:nvPr/>
        </p:nvSpPr>
        <p:spPr>
          <a:xfrm>
            <a:off x="3124200" y="3657600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FF0000"/>
            </a:solidFill>
            <a:headEnd type="arrow"/>
            <a:tailEnd type="non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3200400" y="5181600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FF0000"/>
            </a:solidFill>
            <a:headEnd type="arrow"/>
            <a:tailEnd type="non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72000" y="35814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Jump to L2</a:t>
            </a:r>
          </a:p>
          <a:p>
            <a:r>
              <a:rPr lang="en-US" altLang="zh-CN" sz="2000" dirty="0">
                <a:latin typeface="Arial"/>
                <a:cs typeface="Arial"/>
              </a:rPr>
              <a:t>Forget L2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724400" y="498274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Arial"/>
                <a:cs typeface="Arial"/>
              </a:rPr>
              <a:t>Jump to L3</a:t>
            </a:r>
          </a:p>
          <a:p>
            <a:pPr algn="l"/>
            <a:r>
              <a:rPr lang="en-US" sz="2000" dirty="0">
                <a:latin typeface="Arial"/>
                <a:cs typeface="Arial"/>
              </a:rPr>
              <a:t>Forget L3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352197" y="348245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354477" y="386696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L1</a:t>
            </a:r>
          </a:p>
        </p:txBody>
      </p:sp>
      <p:sp>
        <p:nvSpPr>
          <p:cNvPr id="21" name="Rectangle 88"/>
          <p:cNvSpPr/>
          <p:nvPr/>
        </p:nvSpPr>
        <p:spPr bwMode="auto">
          <a:xfrm>
            <a:off x="8354477" y="312119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L3</a:t>
            </a:r>
          </a:p>
        </p:txBody>
      </p:sp>
      <p:cxnSp>
        <p:nvCxnSpPr>
          <p:cNvPr id="17" name="Straight Connector 2"/>
          <p:cNvCxnSpPr/>
          <p:nvPr/>
        </p:nvCxnSpPr>
        <p:spPr bwMode="auto">
          <a:xfrm flipV="1">
            <a:off x="8153400" y="3201527"/>
            <a:ext cx="83820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2"/>
          <p:cNvCxnSpPr/>
          <p:nvPr/>
        </p:nvCxnSpPr>
        <p:spPr bwMode="auto">
          <a:xfrm flipV="1">
            <a:off x="8213808" y="3582527"/>
            <a:ext cx="83820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97669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610600" cy="1143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/>
              <a:t>How to transfer control for procedure calls?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1447800" y="1295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void main(){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f(..)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L1: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 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1447800" y="2819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void f(){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g(..)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L2: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 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1447800" y="44196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void g(){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h(..)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L3: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 </a:t>
            </a:r>
          </a:p>
        </p:txBody>
      </p:sp>
      <p:sp>
        <p:nvSpPr>
          <p:cNvPr id="10" name="Freeform 9"/>
          <p:cNvSpPr/>
          <p:nvPr/>
        </p:nvSpPr>
        <p:spPr>
          <a:xfrm>
            <a:off x="2763337" y="2045936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4" name="Freeform 12333"/>
          <p:cNvSpPr/>
          <p:nvPr/>
        </p:nvSpPr>
        <p:spPr>
          <a:xfrm>
            <a:off x="2836065" y="2013521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FF0000"/>
            </a:solidFill>
            <a:headEnd type="arrow"/>
            <a:tailEnd type="non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5" name="TextBox 12334"/>
          <p:cNvSpPr txBox="1"/>
          <p:nvPr/>
        </p:nvSpPr>
        <p:spPr>
          <a:xfrm>
            <a:off x="4648200" y="19050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Arial"/>
                <a:cs typeface="Arial"/>
              </a:rPr>
              <a:t>Jump to L1</a:t>
            </a:r>
          </a:p>
          <a:p>
            <a:pPr algn="l"/>
            <a:r>
              <a:rPr lang="en-US" sz="2000" dirty="0">
                <a:latin typeface="Arial"/>
                <a:cs typeface="Arial"/>
              </a:rPr>
              <a:t>Forget L1</a:t>
            </a:r>
          </a:p>
        </p:txBody>
      </p:sp>
      <p:sp>
        <p:nvSpPr>
          <p:cNvPr id="80" name="Freeform 79"/>
          <p:cNvSpPr/>
          <p:nvPr/>
        </p:nvSpPr>
        <p:spPr>
          <a:xfrm>
            <a:off x="3124200" y="3657600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FF0000"/>
            </a:solidFill>
            <a:headEnd type="arrow"/>
            <a:tailEnd type="non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3200400" y="5181600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FF0000"/>
            </a:solidFill>
            <a:headEnd type="arrow"/>
            <a:tailEnd type="non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72000" y="35814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Jump to L2</a:t>
            </a:r>
          </a:p>
          <a:p>
            <a:r>
              <a:rPr lang="en-US" altLang="zh-CN" sz="2000" dirty="0">
                <a:latin typeface="Arial"/>
                <a:cs typeface="Arial"/>
              </a:rPr>
              <a:t>Forget L2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724400" y="498274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Arial"/>
                <a:cs typeface="Arial"/>
              </a:rPr>
              <a:t>Jump to L3</a:t>
            </a:r>
          </a:p>
          <a:p>
            <a:pPr algn="l"/>
            <a:r>
              <a:rPr lang="en-US" sz="2000" dirty="0">
                <a:latin typeface="Arial"/>
                <a:cs typeface="Arial"/>
              </a:rPr>
              <a:t>Forget L3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352197" y="348245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354477" y="386696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L1</a:t>
            </a:r>
          </a:p>
        </p:txBody>
      </p:sp>
      <p:sp>
        <p:nvSpPr>
          <p:cNvPr id="21" name="Rectangle 88"/>
          <p:cNvSpPr/>
          <p:nvPr/>
        </p:nvSpPr>
        <p:spPr bwMode="auto">
          <a:xfrm>
            <a:off x="8354477" y="312119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L3</a:t>
            </a:r>
          </a:p>
        </p:txBody>
      </p:sp>
      <p:cxnSp>
        <p:nvCxnSpPr>
          <p:cNvPr id="17" name="Straight Connector 2"/>
          <p:cNvCxnSpPr/>
          <p:nvPr/>
        </p:nvCxnSpPr>
        <p:spPr bwMode="auto">
          <a:xfrm flipV="1">
            <a:off x="8153400" y="3201527"/>
            <a:ext cx="83820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2"/>
          <p:cNvCxnSpPr/>
          <p:nvPr/>
        </p:nvCxnSpPr>
        <p:spPr bwMode="auto">
          <a:xfrm flipV="1">
            <a:off x="8213808" y="3582527"/>
            <a:ext cx="83820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2"/>
          <p:cNvCxnSpPr/>
          <p:nvPr/>
        </p:nvCxnSpPr>
        <p:spPr bwMode="auto">
          <a:xfrm flipV="1">
            <a:off x="8188875" y="3992347"/>
            <a:ext cx="83820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91316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610600" cy="1143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/>
              <a:t>How to transfer control for procedure calls?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1447800" y="1295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void main(){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f(..)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L1: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 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1447800" y="2819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void f(){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g(..)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L2: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 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1447800" y="44196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void g(){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h(..)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L3: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 </a:t>
            </a:r>
          </a:p>
        </p:txBody>
      </p:sp>
      <p:sp>
        <p:nvSpPr>
          <p:cNvPr id="10" name="Freeform 9"/>
          <p:cNvSpPr/>
          <p:nvPr/>
        </p:nvSpPr>
        <p:spPr>
          <a:xfrm>
            <a:off x="2763337" y="2045936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4" name="Freeform 12333"/>
          <p:cNvSpPr/>
          <p:nvPr/>
        </p:nvSpPr>
        <p:spPr>
          <a:xfrm>
            <a:off x="2836065" y="2013521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FF0000"/>
            </a:solidFill>
            <a:headEnd type="arrow"/>
            <a:tailEnd type="non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5" name="TextBox 12334"/>
          <p:cNvSpPr txBox="1"/>
          <p:nvPr/>
        </p:nvSpPr>
        <p:spPr>
          <a:xfrm>
            <a:off x="4648200" y="19050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Arial"/>
                <a:cs typeface="Arial"/>
              </a:rPr>
              <a:t>Jump to L1</a:t>
            </a:r>
          </a:p>
          <a:p>
            <a:pPr algn="l"/>
            <a:r>
              <a:rPr lang="en-US" sz="2000" dirty="0">
                <a:latin typeface="Arial"/>
                <a:cs typeface="Arial"/>
              </a:rPr>
              <a:t>Forget L1</a:t>
            </a:r>
          </a:p>
        </p:txBody>
      </p:sp>
      <p:sp>
        <p:nvSpPr>
          <p:cNvPr id="80" name="Freeform 79"/>
          <p:cNvSpPr/>
          <p:nvPr/>
        </p:nvSpPr>
        <p:spPr>
          <a:xfrm>
            <a:off x="3124200" y="3657600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FF0000"/>
            </a:solidFill>
            <a:headEnd type="arrow"/>
            <a:tailEnd type="non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3200400" y="5181600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FF0000"/>
            </a:solidFill>
            <a:headEnd type="arrow"/>
            <a:tailEnd type="non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72000" y="35814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Jump to L2</a:t>
            </a:r>
          </a:p>
          <a:p>
            <a:r>
              <a:rPr lang="en-US" altLang="zh-CN" sz="2000" dirty="0">
                <a:latin typeface="Arial"/>
                <a:cs typeface="Arial"/>
              </a:rPr>
              <a:t>Forget L2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724400" y="498274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Arial"/>
                <a:cs typeface="Arial"/>
              </a:rPr>
              <a:t>Jump to L3</a:t>
            </a:r>
          </a:p>
          <a:p>
            <a:pPr algn="l"/>
            <a:r>
              <a:rPr lang="en-US" sz="2000" dirty="0">
                <a:latin typeface="Arial"/>
                <a:cs typeface="Arial"/>
              </a:rPr>
              <a:t>Forget L3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352197" y="348245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354477" y="386696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L1</a:t>
            </a:r>
          </a:p>
        </p:txBody>
      </p:sp>
      <p:sp>
        <p:nvSpPr>
          <p:cNvPr id="21" name="Rectangle 88"/>
          <p:cNvSpPr/>
          <p:nvPr/>
        </p:nvSpPr>
        <p:spPr bwMode="auto">
          <a:xfrm>
            <a:off x="8354477" y="312119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L3</a:t>
            </a:r>
          </a:p>
        </p:txBody>
      </p:sp>
      <p:cxnSp>
        <p:nvCxnSpPr>
          <p:cNvPr id="17" name="Straight Connector 2"/>
          <p:cNvCxnSpPr/>
          <p:nvPr/>
        </p:nvCxnSpPr>
        <p:spPr bwMode="auto">
          <a:xfrm flipV="1">
            <a:off x="8153400" y="3201527"/>
            <a:ext cx="83820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2"/>
          <p:cNvCxnSpPr/>
          <p:nvPr/>
        </p:nvCxnSpPr>
        <p:spPr bwMode="auto">
          <a:xfrm flipV="1">
            <a:off x="8213808" y="3582527"/>
            <a:ext cx="83820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2"/>
          <p:cNvCxnSpPr/>
          <p:nvPr/>
        </p:nvCxnSpPr>
        <p:spPr bwMode="auto">
          <a:xfrm flipV="1">
            <a:off x="8188875" y="3992347"/>
            <a:ext cx="83820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矩形 1"/>
          <p:cNvSpPr/>
          <p:nvPr/>
        </p:nvSpPr>
        <p:spPr>
          <a:xfrm>
            <a:off x="8213809" y="4420081"/>
            <a:ext cx="83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406891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28224" y="6479537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973834" y="849437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RIP: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0x7f…0080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527616" y="1189053"/>
            <a:ext cx="591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TOP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" name="矩形 6"/>
          <p:cNvSpPr/>
          <p:nvPr/>
        </p:nvSpPr>
        <p:spPr>
          <a:xfrm>
            <a:off x="2188232" y="84823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altLang="zh-CN" sz="1600" b="1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88232" y="509066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88232" y="17230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88232" y="1187037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92602" y="2480935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96971" y="2830491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04552" y="316295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04552" y="349679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04552" y="3831483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88232" y="2160308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160649" y="1331216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183421" y="1842833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188134" y="1524281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206261" y="4170647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209150" y="449647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207113" y="4836078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206557" y="5167118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209150" y="5503532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607980" y="6097204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829345" y="2831664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818106" y="315830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753860" y="584781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753860" y="549998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753860" y="516422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753860" y="483279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765099" y="44890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819245" y="4160924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823615" y="3838090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813085" y="3508465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848053" y="2492778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841668" y="846658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0088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830429" y="1173299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0080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843317" y="2175918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847687" y="1853084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837157" y="1523459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0078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2208210" y="584687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207113" y="618603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854901" y="487118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0090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852744" y="144389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0098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4555526" y="144389"/>
            <a:ext cx="104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BOTTOM</a:t>
            </a:r>
            <a:endParaRPr lang="zh-CN" altLang="en-US" sz="1400" b="1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4202514" y="314466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148470" y="390396"/>
            <a:ext cx="184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 b="1" dirty="0">
              <a:latin typeface="Arial"/>
              <a:cs typeface="Arial"/>
            </a:endParaRPr>
          </a:p>
        </p:txBody>
      </p:sp>
      <p:sp>
        <p:nvSpPr>
          <p:cNvPr id="109" name="Line 9"/>
          <p:cNvSpPr>
            <a:spLocks noChangeShapeType="1"/>
          </p:cNvSpPr>
          <p:nvPr/>
        </p:nvSpPr>
        <p:spPr bwMode="auto">
          <a:xfrm>
            <a:off x="614310" y="172303"/>
            <a:ext cx="0" cy="1864492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0" name="Rectangle 10"/>
          <p:cNvSpPr>
            <a:spLocks/>
          </p:cNvSpPr>
          <p:nvPr/>
        </p:nvSpPr>
        <p:spPr bwMode="auto">
          <a:xfrm rot="16200000">
            <a:off x="-638512" y="809286"/>
            <a:ext cx="2000760" cy="45425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r>
              <a:rPr lang="en-US" dirty="0">
                <a:latin typeface="Arial Narrow" charset="0"/>
                <a:ea typeface="Lucida Grande" charset="0"/>
                <a:cs typeface="Lucida Grande" charset="0"/>
                <a:sym typeface="Arial Narrow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</p:spTree>
    <p:extLst>
      <p:ext uri="{BB962C8B-B14F-4D97-AF65-F5344CB8AC3E}">
        <p14:creationId xmlns:p14="http://schemas.microsoft.com/office/powerpoint/2010/main" val="4199317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Stack </a:t>
            </a:r>
            <a:r>
              <a:rPr kumimoji="1" lang="mr-IN" altLang="zh-CN" dirty="0"/>
              <a:t>–</a:t>
            </a:r>
            <a:r>
              <a:rPr kumimoji="1" lang="en-US" altLang="zh-CN" dirty="0"/>
              <a:t> push Instruction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 err="1">
                <a:latin typeface="Consolas"/>
                <a:cs typeface="Consolas"/>
              </a:rPr>
              <a:t>pushq</a:t>
            </a:r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err="1">
                <a:latin typeface="Consolas"/>
                <a:cs typeface="Consolas"/>
              </a:rPr>
              <a:t>src</a:t>
            </a:r>
            <a:endParaRPr kumimoji="1" lang="en-US" altLang="zh-CN" dirty="0">
              <a:latin typeface="Consolas"/>
              <a:cs typeface="Consolas"/>
            </a:endParaRPr>
          </a:p>
          <a:p>
            <a:pPr lvl="1"/>
            <a:r>
              <a:rPr kumimoji="1" lang="en-US" altLang="zh-CN" dirty="0"/>
              <a:t>Decrement %</a:t>
            </a:r>
            <a:r>
              <a:rPr kumimoji="1" lang="en-US" altLang="zh-CN" dirty="0" err="1"/>
              <a:t>rsp</a:t>
            </a:r>
            <a:r>
              <a:rPr kumimoji="1" lang="en-US" altLang="zh-CN" dirty="0"/>
              <a:t> by 8 </a:t>
            </a:r>
          </a:p>
          <a:p>
            <a:pPr lvl="1"/>
            <a:r>
              <a:rPr lang="en-US" altLang="zh-CN" dirty="0"/>
              <a:t>Write operand at address given by </a:t>
            </a:r>
            <a:r>
              <a:rPr lang="en-US" altLang="zh-CN" dirty="0">
                <a:latin typeface="Consolas"/>
                <a:cs typeface="Consolas"/>
                <a:sym typeface="Courier New Bold" charset="0"/>
              </a:rPr>
              <a:t>%</a:t>
            </a:r>
            <a:r>
              <a:rPr lang="en-US" altLang="zh-CN" dirty="0" err="1">
                <a:latin typeface="Consolas"/>
                <a:cs typeface="Consolas"/>
                <a:sym typeface="Courier New Bold" charset="0"/>
              </a:rPr>
              <a:t>rsp</a:t>
            </a:r>
            <a:endParaRPr lang="en-US" altLang="zh-CN" dirty="0">
              <a:latin typeface="Consolas"/>
              <a:cs typeface="Consolas"/>
              <a:sym typeface="Courier New Bold" charset="0"/>
            </a:endParaRPr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527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>
                <a:solidFill>
                  <a:srgbClr val="000000"/>
                </a:solidFill>
                <a:latin typeface="Arial"/>
                <a:cs typeface="Arial"/>
              </a:rPr>
              <a:t>0x00…0028</a:t>
            </a:r>
          </a:p>
        </p:txBody>
      </p:sp>
      <p:sp>
        <p:nvSpPr>
          <p:cNvPr id="29" name="矩形 28"/>
          <p:cNvSpPr/>
          <p:nvPr/>
        </p:nvSpPr>
        <p:spPr>
          <a:xfrm>
            <a:off x="5973834" y="849437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RIP: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0x5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0x7f…0080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27386" y="1202091"/>
            <a:ext cx="732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%</a:t>
            </a:r>
            <a:r>
              <a:rPr kumimoji="1" lang="en-US" altLang="zh-CN" sz="1400" b="1" dirty="0" err="1">
                <a:latin typeface="Verdana"/>
                <a:cs typeface="Verdana"/>
              </a:rPr>
              <a:t>rsp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0x3</a:t>
            </a: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0x2</a:t>
            </a: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0x1</a:t>
            </a: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0x4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560419" y="134425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pushq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 %rdi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06327" y="513828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608920" y="547469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6068371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217876" y="3129472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153630" y="581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153630" y="547114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153630" y="513539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153630" y="48039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64869" y="44602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219015" y="4132091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223385" y="3809257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1438" y="81782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0088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0080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43087" y="21470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0078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818037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615720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0090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52514" y="11555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0098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955296" y="115556"/>
            <a:ext cx="104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BOTTOM</a:t>
            </a:r>
            <a:endParaRPr lang="zh-CN" altLang="en-US" sz="1400" b="1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3602284" y="28563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548240" y="361563"/>
            <a:ext cx="1703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/>
                <a:cs typeface="Arial"/>
              </a:rPr>
              <a:t>(Initial RSP Value)</a:t>
            </a:r>
            <a:endParaRPr lang="zh-CN" altLang="en-US" sz="1400" b="1" dirty="0">
              <a:latin typeface="Arial"/>
              <a:cs typeface="Arial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927386" y="4856513"/>
            <a:ext cx="688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%rip</a:t>
            </a:r>
            <a:endParaRPr lang="zh-CN" altLang="en-US" sz="1400" b="1" dirty="0"/>
          </a:p>
        </p:txBody>
      </p:sp>
      <p:cxnSp>
        <p:nvCxnSpPr>
          <p:cNvPr id="111" name="直线箭头连接符 110"/>
          <p:cNvCxnSpPr/>
          <p:nvPr/>
        </p:nvCxnSpPr>
        <p:spPr>
          <a:xfrm flipH="1">
            <a:off x="3560419" y="4998676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634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>
                <a:solidFill>
                  <a:srgbClr val="000000"/>
                </a:solidFill>
                <a:latin typeface="Arial"/>
                <a:cs typeface="Arial"/>
              </a:rPr>
              <a:t>0x00…0030</a:t>
            </a:r>
          </a:p>
        </p:txBody>
      </p:sp>
      <p:sp>
        <p:nvSpPr>
          <p:cNvPr id="29" name="矩形 28"/>
          <p:cNvSpPr/>
          <p:nvPr/>
        </p:nvSpPr>
        <p:spPr>
          <a:xfrm>
            <a:off x="5973835" y="849437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RIP: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0x5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0x7f…0078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27386" y="1519551"/>
            <a:ext cx="732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%</a:t>
            </a:r>
            <a:r>
              <a:rPr kumimoji="1" lang="en-US" altLang="zh-CN" sz="1400" b="1" dirty="0" err="1">
                <a:latin typeface="Verdana"/>
                <a:cs typeface="Verdana"/>
              </a:rPr>
              <a:t>rsp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0x3</a:t>
            </a: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0x2</a:t>
            </a: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0x1</a:t>
            </a: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0x4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560419" y="166171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0x5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pushq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 %rdi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06327" y="513828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608920" y="547469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6068371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217876" y="3129472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153630" y="581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153630" y="547114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153630" y="513539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153630" y="48039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64869" y="44602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219015" y="4132091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223385" y="3809257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1438" y="81782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0088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0080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43087" y="21470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0078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818037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615720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0090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52514" y="11555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0098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955296" y="115556"/>
            <a:ext cx="104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BOTTOM</a:t>
            </a:r>
            <a:endParaRPr lang="zh-CN" altLang="en-US" sz="1400" b="1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3602284" y="28563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548240" y="361563"/>
            <a:ext cx="1703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/>
                <a:cs typeface="Arial"/>
              </a:rPr>
              <a:t>(Initial RSP Value)</a:t>
            </a:r>
            <a:endParaRPr lang="zh-CN" altLang="en-US" sz="1400" b="1" dirty="0">
              <a:latin typeface="Arial"/>
              <a:cs typeface="Arial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969251" y="4534639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cxnSp>
        <p:nvCxnSpPr>
          <p:cNvPr id="111" name="直线箭头连接符 110"/>
          <p:cNvCxnSpPr/>
          <p:nvPr/>
        </p:nvCxnSpPr>
        <p:spPr>
          <a:xfrm flipH="1">
            <a:off x="3602284" y="467680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689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Stack </a:t>
            </a:r>
            <a:r>
              <a:rPr kumimoji="1" lang="mr-IN" altLang="zh-CN" dirty="0"/>
              <a:t>–</a:t>
            </a:r>
            <a:r>
              <a:rPr kumimoji="1" lang="en-US" altLang="zh-CN" dirty="0"/>
              <a:t> pop Instruction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 err="1">
                <a:latin typeface="Consolas"/>
                <a:cs typeface="Consolas"/>
              </a:rPr>
              <a:t>popq</a:t>
            </a:r>
            <a:r>
              <a:rPr kumimoji="1" lang="en-US" altLang="zh-CN" b="1" dirty="0">
                <a:latin typeface="Consolas"/>
                <a:cs typeface="Consolas"/>
              </a:rPr>
              <a:t> </a:t>
            </a:r>
            <a:r>
              <a:rPr kumimoji="1" lang="en-US" altLang="zh-CN" dirty="0" err="1">
                <a:latin typeface="Consolas"/>
                <a:cs typeface="Consolas"/>
              </a:rPr>
              <a:t>dest</a:t>
            </a:r>
            <a:endParaRPr kumimoji="1" lang="en-US" altLang="zh-CN" dirty="0">
              <a:latin typeface="Consolas"/>
              <a:cs typeface="Consolas"/>
            </a:endParaRPr>
          </a:p>
          <a:p>
            <a:pPr lvl="1"/>
            <a:r>
              <a:rPr kumimoji="1" lang="en-US" altLang="zh-CN" dirty="0"/>
              <a:t>Store the value at address </a:t>
            </a:r>
            <a:r>
              <a:rPr kumimoji="1" lang="en-US" altLang="zh-CN" dirty="0">
                <a:latin typeface="Consolas"/>
                <a:cs typeface="Consolas"/>
              </a:rPr>
              <a:t>%</a:t>
            </a:r>
            <a:r>
              <a:rPr kumimoji="1" lang="en-US" altLang="zh-CN" dirty="0" err="1">
                <a:latin typeface="Consolas"/>
                <a:cs typeface="Consolas"/>
              </a:rPr>
              <a:t>rsp</a:t>
            </a:r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/>
              <a:t>to </a:t>
            </a:r>
            <a:r>
              <a:rPr kumimoji="1" lang="en-US" altLang="zh-CN" dirty="0" err="1"/>
              <a:t>dest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Increment %</a:t>
            </a:r>
            <a:r>
              <a:rPr kumimoji="1" lang="en-US" altLang="zh-CN" dirty="0" err="1"/>
              <a:t>rsp</a:t>
            </a:r>
            <a:r>
              <a:rPr kumimoji="1" lang="en-US" altLang="zh-CN" dirty="0"/>
              <a:t> by 8 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90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22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we’ve learnt about </a:t>
            </a:r>
            <a:br>
              <a:rPr lang="en-US" dirty="0"/>
            </a:br>
            <a:r>
              <a:rPr lang="en-US" dirty="0"/>
              <a:t>how hardware runs a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319" y="1749528"/>
            <a:ext cx="8686800" cy="4441071"/>
          </a:xfrm>
        </p:spPr>
        <p:txBody>
          <a:bodyPr>
            <a:normAutofit/>
          </a:bodyPr>
          <a:lstStyle/>
          <a:p>
            <a:r>
              <a:rPr lang="en-US" dirty="0"/>
              <a:t>Basic hardware execution:</a:t>
            </a:r>
          </a:p>
          <a:p>
            <a:pPr lvl="1"/>
            <a:r>
              <a:rPr lang="en-US" dirty="0"/>
              <a:t>CPU fetch next instructions from memory according to %rip </a:t>
            </a:r>
          </a:p>
          <a:p>
            <a:pPr lvl="1"/>
            <a:r>
              <a:rPr lang="en-US" dirty="0"/>
              <a:t>Decode and execute instruction (e.g. mov, add)</a:t>
            </a:r>
          </a:p>
          <a:p>
            <a:pPr lvl="1"/>
            <a:r>
              <a:rPr lang="en-US" dirty="0"/>
              <a:t>CPU updates %rip to point to next instruction</a:t>
            </a:r>
          </a:p>
          <a:p>
            <a:r>
              <a:rPr lang="en-US" dirty="0"/>
              <a:t>Modes of execution:</a:t>
            </a:r>
          </a:p>
          <a:p>
            <a:pPr lvl="1"/>
            <a:r>
              <a:rPr lang="en-US" dirty="0"/>
              <a:t>Sequential: </a:t>
            </a:r>
          </a:p>
          <a:p>
            <a:pPr lvl="2"/>
            <a:r>
              <a:rPr lang="en-US" dirty="0"/>
              <a:t>PC (%rip) is changed to point to the next instruction</a:t>
            </a:r>
          </a:p>
          <a:p>
            <a:pPr lvl="1"/>
            <a:r>
              <a:rPr lang="en-US" dirty="0"/>
              <a:t>Control flow: </a:t>
            </a:r>
            <a:r>
              <a:rPr lang="en-US" dirty="0" err="1"/>
              <a:t>jmp</a:t>
            </a:r>
            <a:r>
              <a:rPr lang="en-US" dirty="0"/>
              <a:t>, conditional </a:t>
            </a:r>
            <a:r>
              <a:rPr lang="en-US" dirty="0" err="1"/>
              <a:t>jmp</a:t>
            </a:r>
            <a:endParaRPr lang="en-US" dirty="0"/>
          </a:p>
          <a:p>
            <a:pPr lvl="2"/>
            <a:r>
              <a:rPr lang="en-US" dirty="0"/>
              <a:t>PC (%rip) is changed to point to the jump target address</a:t>
            </a:r>
          </a:p>
        </p:txBody>
      </p:sp>
    </p:spTree>
    <p:extLst>
      <p:ext uri="{BB962C8B-B14F-4D97-AF65-F5344CB8AC3E}">
        <p14:creationId xmlns:p14="http://schemas.microsoft.com/office/powerpoint/2010/main" val="3483460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>
                <a:solidFill>
                  <a:srgbClr val="000000"/>
                </a:solidFill>
                <a:latin typeface="Arial"/>
                <a:cs typeface="Arial"/>
              </a:rPr>
              <a:t>0x00…0030</a:t>
            </a:r>
          </a:p>
        </p:txBody>
      </p:sp>
      <p:sp>
        <p:nvSpPr>
          <p:cNvPr id="29" name="矩形 28"/>
          <p:cNvSpPr/>
          <p:nvPr/>
        </p:nvSpPr>
        <p:spPr>
          <a:xfrm>
            <a:off x="5973835" y="849437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RIP: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0x5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0x7f…0078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27386" y="1519551"/>
            <a:ext cx="732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%</a:t>
            </a:r>
            <a:r>
              <a:rPr kumimoji="1" lang="en-US" altLang="zh-CN" sz="1400" b="1" dirty="0" err="1">
                <a:latin typeface="Verdana"/>
                <a:cs typeface="Verdana"/>
              </a:rPr>
              <a:t>rsp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0x3</a:t>
            </a: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0x2</a:t>
            </a: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0x1</a:t>
            </a: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0x4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560419" y="166171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0x5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pushq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 %rdi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06327" y="513828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608920" y="547469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6068371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217876" y="3129472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153630" y="581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153630" y="547114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153630" y="513539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153630" y="48039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64869" y="44602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219015" y="4132091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223385" y="3809257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1438" y="81782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0088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0080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43087" y="21470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0078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818037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615720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0090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52514" y="11555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0098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955296" y="115556"/>
            <a:ext cx="104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BOTTOM</a:t>
            </a:r>
            <a:endParaRPr lang="zh-CN" altLang="en-US" sz="1400" b="1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3602284" y="28563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548240" y="361563"/>
            <a:ext cx="1703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/>
                <a:cs typeface="Arial"/>
              </a:rPr>
              <a:t>(Initial RSP Value)</a:t>
            </a:r>
            <a:endParaRPr lang="zh-CN" altLang="en-US" sz="1400" b="1" dirty="0">
              <a:latin typeface="Arial"/>
              <a:cs typeface="Arial"/>
            </a:endParaRPr>
          </a:p>
        </p:txBody>
      </p:sp>
      <p:sp>
        <p:nvSpPr>
          <p:cNvPr id="11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popq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 %rsi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12" name="矩形 101"/>
          <p:cNvSpPr/>
          <p:nvPr/>
        </p:nvSpPr>
        <p:spPr>
          <a:xfrm>
            <a:off x="3927386" y="4521545"/>
            <a:ext cx="688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%rip</a:t>
            </a:r>
            <a:endParaRPr lang="zh-CN" altLang="en-US" sz="1400" b="1" dirty="0"/>
          </a:p>
        </p:txBody>
      </p:sp>
      <p:cxnSp>
        <p:nvCxnSpPr>
          <p:cNvPr id="113" name="直线箭头连接符 110"/>
          <p:cNvCxnSpPr/>
          <p:nvPr/>
        </p:nvCxnSpPr>
        <p:spPr>
          <a:xfrm flipH="1">
            <a:off x="3560419" y="466370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63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>
                <a:solidFill>
                  <a:srgbClr val="000000"/>
                </a:solidFill>
                <a:latin typeface="Arial"/>
                <a:cs typeface="Arial"/>
              </a:rPr>
              <a:t>0x00…0038</a:t>
            </a:r>
          </a:p>
        </p:txBody>
      </p:sp>
      <p:sp>
        <p:nvSpPr>
          <p:cNvPr id="29" name="矩形 28"/>
          <p:cNvSpPr/>
          <p:nvPr/>
        </p:nvSpPr>
        <p:spPr>
          <a:xfrm>
            <a:off x="5973834" y="849437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RIP: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0x5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0x5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0x7f…0080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27386" y="1216521"/>
            <a:ext cx="732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%</a:t>
            </a:r>
            <a:r>
              <a:rPr kumimoji="1" lang="en-US" altLang="zh-CN" sz="1400" b="1" dirty="0" err="1">
                <a:latin typeface="Verdana"/>
                <a:cs typeface="Verdana"/>
              </a:rPr>
              <a:t>rsp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0x3</a:t>
            </a: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0x2</a:t>
            </a: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0x1</a:t>
            </a: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0x4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560419" y="135868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0x5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pushq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 %rdi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06327" y="513828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608920" y="547469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6068371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217876" y="3129472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153630" y="581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153630" y="547114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153630" y="513539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153630" y="48039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64869" y="44602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219015" y="4132091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223385" y="3809257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1438" y="81782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0088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0080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43087" y="21470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0078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818037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615720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0090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52514" y="11555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0098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955296" y="115556"/>
            <a:ext cx="104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BOTTOM</a:t>
            </a:r>
            <a:endParaRPr lang="zh-CN" altLang="en-US" sz="1400" b="1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3602284" y="28563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548240" y="361563"/>
            <a:ext cx="1703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/>
                <a:cs typeface="Arial"/>
              </a:rPr>
              <a:t>(Initial RSP Value)</a:t>
            </a:r>
            <a:endParaRPr lang="zh-CN" altLang="en-US" sz="1400" b="1" dirty="0">
              <a:latin typeface="Arial"/>
              <a:cs typeface="Arial"/>
            </a:endParaRPr>
          </a:p>
        </p:txBody>
      </p:sp>
      <p:sp>
        <p:nvSpPr>
          <p:cNvPr id="11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popq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 %rsi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12" name="矩形 101"/>
          <p:cNvSpPr/>
          <p:nvPr/>
        </p:nvSpPr>
        <p:spPr>
          <a:xfrm>
            <a:off x="3927386" y="4221664"/>
            <a:ext cx="688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%rip</a:t>
            </a:r>
            <a:endParaRPr lang="zh-CN" altLang="en-US" sz="1400" b="1" dirty="0"/>
          </a:p>
        </p:txBody>
      </p:sp>
      <p:cxnSp>
        <p:nvCxnSpPr>
          <p:cNvPr id="113" name="直线箭头连接符 110"/>
          <p:cNvCxnSpPr/>
          <p:nvPr/>
        </p:nvCxnSpPr>
        <p:spPr>
          <a:xfrm flipH="1">
            <a:off x="3560419" y="4363827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685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call/ret : control transfer from caller to callee and vice versa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>
                <a:latin typeface="Consolas"/>
                <a:cs typeface="Consolas"/>
              </a:rPr>
              <a:t> </a:t>
            </a:r>
            <a:r>
              <a:rPr kumimoji="1" lang="en-US" altLang="zh-CN" b="1" dirty="0">
                <a:latin typeface="Consolas"/>
                <a:cs typeface="Consolas"/>
              </a:rPr>
              <a:t>call</a:t>
            </a:r>
            <a:r>
              <a:rPr kumimoji="1" lang="en-US" altLang="zh-CN" dirty="0">
                <a:latin typeface="Consolas"/>
                <a:cs typeface="Consolas"/>
              </a:rPr>
              <a:t> label</a:t>
            </a:r>
          </a:p>
          <a:p>
            <a:pPr lvl="1"/>
            <a:r>
              <a:rPr lang="en-US" altLang="zh-CN" dirty="0"/>
              <a:t>Push return address on stack </a:t>
            </a:r>
          </a:p>
          <a:p>
            <a:pPr lvl="2"/>
            <a:r>
              <a:rPr kumimoji="1" lang="en-US" altLang="zh-CN" dirty="0" err="1"/>
              <a:t>return_address</a:t>
            </a:r>
            <a:r>
              <a:rPr kumimoji="1" lang="en-US" altLang="zh-CN" dirty="0"/>
              <a:t> = the instruction immediately after </a:t>
            </a:r>
            <a:r>
              <a:rPr kumimoji="1" lang="en-US" altLang="zh-CN" b="1" dirty="0">
                <a:latin typeface="Consolas" panose="020B0609020204030204" pitchFamily="49" charset="0"/>
              </a:rPr>
              <a:t>call</a:t>
            </a:r>
          </a:p>
          <a:p>
            <a:pPr lvl="2"/>
            <a:r>
              <a:rPr kumimoji="1" lang="en-US" altLang="zh-C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%</a:t>
            </a:r>
            <a:r>
              <a:rPr kumimoji="1" lang="en-US" altLang="zh-CN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rsp</a:t>
            </a:r>
            <a:r>
              <a:rPr kumimoji="1" lang="en-US" altLang="zh-C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=%rsp-8, mem[%</a:t>
            </a:r>
            <a:r>
              <a:rPr kumimoji="1" lang="en-US" altLang="zh-CN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rsp</a:t>
            </a:r>
            <a:r>
              <a:rPr kumimoji="1" lang="en-US" altLang="zh-C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]=</a:t>
            </a:r>
            <a:r>
              <a:rPr kumimoji="1" lang="en-US" altLang="zh-CN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return_addr</a:t>
            </a:r>
            <a:endParaRPr kumimoji="1" lang="en-US" altLang="zh-CN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kumimoji="1" lang="en-US" altLang="zh-CN" dirty="0"/>
              <a:t>Jump to the address of the label</a:t>
            </a:r>
          </a:p>
          <a:p>
            <a:pPr lvl="2"/>
            <a:r>
              <a:rPr kumimoji="1" lang="en-US" altLang="zh-CN" dirty="0"/>
              <a:t>Label points to the first instruction of the function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b="1" dirty="0">
                <a:latin typeface="Consolas"/>
                <a:cs typeface="Consolas"/>
              </a:rPr>
              <a:t> </a:t>
            </a:r>
          </a:p>
          <a:p>
            <a:pPr marL="0" indent="0">
              <a:buFont typeface="Arial" pitchFamily="34" charset="0"/>
              <a:buNone/>
            </a:pPr>
            <a:r>
              <a:rPr kumimoji="1" lang="en-US" altLang="zh-CN" b="1" dirty="0">
                <a:latin typeface="Consolas"/>
                <a:cs typeface="Consolas"/>
              </a:rPr>
              <a:t>  ret</a:t>
            </a:r>
            <a:endParaRPr kumimoji="1" lang="en-US" altLang="zh-CN" dirty="0">
              <a:latin typeface="Consolas"/>
              <a:cs typeface="Consolas"/>
            </a:endParaRPr>
          </a:p>
          <a:p>
            <a:pPr lvl="1"/>
            <a:r>
              <a:rPr lang="en-US" altLang="zh-CN" dirty="0"/>
              <a:t>Pop 8 bytes  from the stack to %rip</a:t>
            </a:r>
          </a:p>
          <a:p>
            <a:pPr lvl="2"/>
            <a:r>
              <a:rPr kumimoji="1" lang="en-US" altLang="zh-C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%rip = mem[%</a:t>
            </a:r>
            <a:r>
              <a:rPr kumimoji="1" lang="en-US" altLang="zh-CN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rsp</a:t>
            </a:r>
            <a:r>
              <a:rPr kumimoji="1" lang="en-US" altLang="zh-C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], %</a:t>
            </a:r>
            <a:r>
              <a:rPr kumimoji="1" lang="en-US" altLang="zh-CN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rsp</a:t>
            </a:r>
            <a:r>
              <a:rPr kumimoji="1" lang="en-US" altLang="zh-C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= %</a:t>
            </a:r>
            <a:r>
              <a:rPr kumimoji="1" lang="en-US" altLang="zh-CN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rsp</a:t>
            </a:r>
            <a:r>
              <a:rPr kumimoji="1" lang="en-US" altLang="zh-C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+8</a:t>
            </a:r>
            <a:endParaRPr kumimoji="1" lang="en-US" altLang="zh-CN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kumimoji="1"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BB1E8BD5-82A3-4E4A-A9BE-3044C03A7061}"/>
              </a:ext>
            </a:extLst>
          </p:cNvPr>
          <p:cNvSpPr txBox="1">
            <a:spLocks/>
          </p:cNvSpPr>
          <p:nvPr/>
        </p:nvSpPr>
        <p:spPr>
          <a:xfrm>
            <a:off x="609600" y="3643952"/>
            <a:ext cx="8229600" cy="2634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zh-CN" altLang="en-US" dirty="0">
                <a:latin typeface="Consolas"/>
                <a:cs typeface="Consolas"/>
              </a:rPr>
              <a:t> </a:t>
            </a:r>
            <a:endParaRPr kumimoji="1" lang="en-US" altLang="zh-CN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297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281" y="246240"/>
            <a:ext cx="86868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call/ret : control transfer from caller to callee and vice versa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8101" y="2550276"/>
            <a:ext cx="1894765" cy="25853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int count = 0;</a:t>
            </a:r>
          </a:p>
          <a:p>
            <a:endParaRPr lang="en-US" altLang="zh-CN" dirty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void </a:t>
            </a:r>
            <a:r>
              <a:rPr lang="en-US" altLang="zh-CN" dirty="0" err="1">
                <a:latin typeface="Consolas"/>
                <a:cs typeface="Consolas"/>
              </a:rPr>
              <a:t>inc</a:t>
            </a:r>
            <a:r>
              <a:rPr lang="en-US" altLang="zh-CN" dirty="0">
                <a:latin typeface="Consolas"/>
                <a:cs typeface="Consolas"/>
              </a:rPr>
              <a:t>() {</a:t>
            </a:r>
          </a:p>
          <a:p>
            <a:r>
              <a:rPr lang="mr-IN" altLang="zh-CN" dirty="0">
                <a:latin typeface="Consolas"/>
                <a:cs typeface="Consolas"/>
              </a:rPr>
              <a:t>  </a:t>
            </a:r>
            <a:r>
              <a:rPr lang="en-US" altLang="zh-CN" dirty="0">
                <a:latin typeface="Consolas"/>
                <a:cs typeface="Consolas"/>
              </a:rPr>
              <a:t>count++;</a:t>
            </a:r>
          </a:p>
          <a:p>
            <a:r>
              <a:rPr lang="en-US" altLang="zh-CN" dirty="0">
                <a:latin typeface="Consolas"/>
                <a:cs typeface="Consolas"/>
              </a:rPr>
              <a:t>}</a:t>
            </a:r>
          </a:p>
          <a:p>
            <a:endParaRPr lang="en-US" altLang="zh-CN" dirty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int main() {</a:t>
            </a:r>
          </a:p>
          <a:p>
            <a:r>
              <a:rPr lang="en-US" altLang="zh-CN" dirty="0">
                <a:latin typeface="Consolas"/>
                <a:cs typeface="Consolas"/>
              </a:rPr>
              <a:t>    </a:t>
            </a:r>
            <a:r>
              <a:rPr lang="en-US" altLang="zh-CN" dirty="0" err="1">
                <a:latin typeface="Consolas"/>
                <a:cs typeface="Consolas"/>
              </a:rPr>
              <a:t>inc</a:t>
            </a:r>
            <a:r>
              <a:rPr lang="en-US" altLang="zh-CN" dirty="0">
                <a:latin typeface="Consolas"/>
                <a:cs typeface="Consolas"/>
              </a:rPr>
              <a:t>();</a:t>
            </a:r>
            <a:endParaRPr lang="mr-IN" altLang="zh-CN" dirty="0">
              <a:latin typeface="Consolas"/>
              <a:cs typeface="Consolas"/>
            </a:endParaRPr>
          </a:p>
          <a:p>
            <a:r>
              <a:rPr lang="mr-IN" altLang="zh-CN" dirty="0">
                <a:latin typeface="Consolas"/>
                <a:cs typeface="Consolas"/>
              </a:rPr>
              <a:t>}</a:t>
            </a:r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0240846-F70C-4F8E-BE19-25FA395F7A42}"/>
              </a:ext>
            </a:extLst>
          </p:cNvPr>
          <p:cNvSpPr/>
          <p:nvPr/>
        </p:nvSpPr>
        <p:spPr>
          <a:xfrm>
            <a:off x="2506640" y="3489278"/>
            <a:ext cx="1692322" cy="573206"/>
          </a:xfrm>
          <a:prstGeom prst="rightArrow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681E05-CF42-4AB4-BA65-8EDF1555C227}"/>
              </a:ext>
            </a:extLst>
          </p:cNvPr>
          <p:cNvSpPr txBox="1"/>
          <p:nvPr/>
        </p:nvSpPr>
        <p:spPr>
          <a:xfrm>
            <a:off x="2431576" y="3184056"/>
            <a:ext cx="23633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1" dirty="0" err="1">
                <a:latin typeface="Consolas"/>
                <a:cs typeface="Consolas"/>
              </a:rPr>
              <a:t>gcc</a:t>
            </a:r>
            <a:r>
              <a:rPr lang="en-US" altLang="zh-CN" sz="1600" b="1" i="1" dirty="0">
                <a:latin typeface="Consolas"/>
                <a:cs typeface="Consolas"/>
              </a:rPr>
              <a:t> </a:t>
            </a:r>
            <a:r>
              <a:rPr lang="mr-IN" altLang="zh-CN" sz="1600" b="1" i="1" dirty="0">
                <a:latin typeface="Consolas"/>
                <a:cs typeface="Consolas"/>
              </a:rPr>
              <a:t>–</a:t>
            </a:r>
            <a:r>
              <a:rPr lang="en-US" altLang="zh-CN" sz="1600" b="1" i="1" dirty="0" err="1">
                <a:latin typeface="Consolas"/>
                <a:cs typeface="Consolas"/>
              </a:rPr>
              <a:t>Og</a:t>
            </a:r>
            <a:r>
              <a:rPr lang="en-US" altLang="zh-CN" sz="1600" b="1" i="1" dirty="0">
                <a:latin typeface="Consolas"/>
                <a:cs typeface="Consolas"/>
              </a:rPr>
              <a:t> –S </a:t>
            </a:r>
            <a:r>
              <a:rPr lang="en-US" altLang="zh-CN" sz="1600" b="1" i="1" dirty="0" err="1">
                <a:latin typeface="Consolas"/>
                <a:cs typeface="Consolas"/>
              </a:rPr>
              <a:t>test.c</a:t>
            </a:r>
            <a:endParaRPr lang="mr-IN" altLang="zh-CN" sz="1600" b="1" i="1" dirty="0">
              <a:latin typeface="Consolas"/>
              <a:cs typeface="Consolas"/>
            </a:endParaRPr>
          </a:p>
        </p:txBody>
      </p:sp>
      <p:sp>
        <p:nvSpPr>
          <p:cNvPr id="12" name="矩形 3">
            <a:extLst>
              <a:ext uri="{FF2B5EF4-FFF2-40B4-BE49-F238E27FC236}">
                <a16:creationId xmlns:a16="http://schemas.microsoft.com/office/drawing/2014/main" id="{648C4FE0-0E48-4F64-AE2F-05E035907AF0}"/>
              </a:ext>
            </a:extLst>
          </p:cNvPr>
          <p:cNvSpPr/>
          <p:nvPr/>
        </p:nvSpPr>
        <p:spPr>
          <a:xfrm>
            <a:off x="4617493" y="244705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latin typeface="Consolas"/>
                <a:cs typeface="Consolas"/>
              </a:rPr>
              <a:t>inc</a:t>
            </a:r>
            <a:r>
              <a:rPr lang="en-US" altLang="zh-CN" dirty="0">
                <a:latin typeface="Consolas"/>
                <a:cs typeface="Consolas"/>
              </a:rPr>
              <a:t>:</a:t>
            </a:r>
          </a:p>
          <a:p>
            <a:r>
              <a:rPr lang="en-US" altLang="zh-CN" dirty="0">
                <a:latin typeface="Consolas"/>
                <a:cs typeface="Consolas"/>
              </a:rPr>
              <a:t>    </a:t>
            </a:r>
            <a:r>
              <a:rPr lang="en-US" altLang="zh-CN" dirty="0" err="1">
                <a:latin typeface="Consolas"/>
                <a:cs typeface="Consolas"/>
              </a:rPr>
              <a:t>addl</a:t>
            </a:r>
            <a:r>
              <a:rPr lang="en-US" altLang="zh-CN" dirty="0">
                <a:latin typeface="Consolas"/>
                <a:cs typeface="Consolas"/>
              </a:rPr>
              <a:t> $0x1, count(%rip)</a:t>
            </a:r>
            <a:endParaRPr lang="mr-IN" altLang="zh-CN" dirty="0">
              <a:latin typeface="Consolas"/>
              <a:cs typeface="Consolas"/>
            </a:endParaRPr>
          </a:p>
          <a:p>
            <a:r>
              <a:rPr lang="mr-IN" altLang="zh-CN" dirty="0">
                <a:latin typeface="Consolas"/>
                <a:cs typeface="Consolas"/>
              </a:rPr>
              <a:t>    ret</a:t>
            </a:r>
          </a:p>
        </p:txBody>
      </p:sp>
      <p:sp>
        <p:nvSpPr>
          <p:cNvPr id="14" name="矩形 4">
            <a:extLst>
              <a:ext uri="{FF2B5EF4-FFF2-40B4-BE49-F238E27FC236}">
                <a16:creationId xmlns:a16="http://schemas.microsoft.com/office/drawing/2014/main" id="{31F1BFD8-CB82-4A0A-8A2F-C3498ADFD55F}"/>
              </a:ext>
            </a:extLst>
          </p:cNvPr>
          <p:cNvSpPr/>
          <p:nvPr/>
        </p:nvSpPr>
        <p:spPr>
          <a:xfrm>
            <a:off x="4653887" y="3382899"/>
            <a:ext cx="35394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main:</a:t>
            </a:r>
          </a:p>
          <a:p>
            <a:r>
              <a:rPr lang="en-US" altLang="zh-CN" dirty="0">
                <a:latin typeface="Consolas"/>
                <a:cs typeface="Consolas"/>
              </a:rPr>
              <a:t>	...</a:t>
            </a:r>
            <a:endParaRPr lang="mr-IN" altLang="zh-CN" dirty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   </a:t>
            </a:r>
            <a:r>
              <a:rPr lang="mr-IN" altLang="zh-CN" dirty="0">
                <a:latin typeface="Consolas"/>
                <a:cs typeface="Consolas"/>
              </a:rPr>
              <a:t>call    </a:t>
            </a:r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mr-IN" altLang="zh-CN" dirty="0">
                <a:latin typeface="Consolas"/>
                <a:cs typeface="Consolas"/>
              </a:rPr>
              <a:t>add</a:t>
            </a:r>
            <a:endParaRPr lang="en-US" altLang="zh-CN" dirty="0">
              <a:latin typeface="Consolas"/>
              <a:cs typeface="Consolas"/>
            </a:endParaRPr>
          </a:p>
          <a:p>
            <a:r>
              <a:rPr lang="en-US" altLang="zh-CN" b="1" dirty="0">
                <a:solidFill>
                  <a:prstClr val="black"/>
                </a:solidFill>
                <a:latin typeface="Consolas"/>
                <a:cs typeface="Consolas"/>
              </a:rPr>
              <a:t>   </a:t>
            </a:r>
            <a:r>
              <a:rPr lang="en-US" altLang="zh-CN" dirty="0" err="1">
                <a:latin typeface="Consolas"/>
                <a:cs typeface="Consolas"/>
              </a:rPr>
              <a:t>movl</a:t>
            </a:r>
            <a:r>
              <a:rPr lang="en-US" altLang="zh-CN" dirty="0">
                <a:latin typeface="Consolas"/>
                <a:cs typeface="Consolas"/>
              </a:rPr>
              <a:t> $0, %</a:t>
            </a:r>
            <a:r>
              <a:rPr lang="en-US" altLang="zh-CN" dirty="0" err="1">
                <a:latin typeface="Consolas"/>
                <a:cs typeface="Consolas"/>
              </a:rPr>
              <a:t>eax</a:t>
            </a:r>
            <a:endParaRPr lang="en-US" altLang="zh-CN" dirty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   ...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7147C5-E7FF-4333-A32B-54984FDE2A4A}"/>
              </a:ext>
            </a:extLst>
          </p:cNvPr>
          <p:cNvGrpSpPr/>
          <p:nvPr/>
        </p:nvGrpSpPr>
        <p:grpSpPr>
          <a:xfrm>
            <a:off x="4057735" y="4435036"/>
            <a:ext cx="4030145" cy="875401"/>
            <a:chOff x="3693215" y="5512372"/>
            <a:chExt cx="4030145" cy="875401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965B8AC-1C2E-49FE-A14C-581C5AC512DD}"/>
                </a:ext>
              </a:extLst>
            </p:cNvPr>
            <p:cNvCxnSpPr/>
            <p:nvPr/>
          </p:nvCxnSpPr>
          <p:spPr>
            <a:xfrm flipV="1">
              <a:off x="4183877" y="5512372"/>
              <a:ext cx="448554" cy="5066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9552F6-BAB6-4DD0-85A7-19C5E878A7A1}"/>
                </a:ext>
              </a:extLst>
            </p:cNvPr>
            <p:cNvSpPr txBox="1"/>
            <p:nvPr/>
          </p:nvSpPr>
          <p:spPr>
            <a:xfrm>
              <a:off x="3693215" y="6018441"/>
              <a:ext cx="4030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return address points to this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18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Call instruction: control transfer from caller to </a:t>
            </a:r>
            <a:r>
              <a:rPr kumimoji="1" lang="en-US" altLang="zh-CN" dirty="0" err="1"/>
              <a:t>callee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81535" y="4423331"/>
            <a:ext cx="585261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66FF"/>
                </a:solidFill>
                <a:latin typeface="Consolas" panose="020B0609020204030204" pitchFamily="49" charset="0"/>
              </a:rPr>
              <a:t>0000000000000602</a:t>
            </a:r>
            <a:r>
              <a:rPr lang="fr-FR" sz="1400" dirty="0">
                <a:latin typeface="Consolas" panose="020B0609020204030204" pitchFamily="49" charset="0"/>
              </a:rPr>
              <a:t> &lt;main&gt;:</a:t>
            </a:r>
          </a:p>
          <a:p>
            <a:r>
              <a:rPr lang="ro-RO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>
                <a:solidFill>
                  <a:srgbClr val="3366FF"/>
                </a:solidFill>
                <a:latin typeface="Consolas" panose="020B0609020204030204" pitchFamily="49" charset="0"/>
              </a:rPr>
              <a:t>602</a:t>
            </a:r>
            <a:r>
              <a:rPr lang="ro-RO" sz="1400" dirty="0">
                <a:latin typeface="Consolas" panose="020B0609020204030204" pitchFamily="49" charset="0"/>
              </a:rPr>
              <a:t>: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F9335"/>
                </a:solidFill>
                <a:latin typeface="Consolas" panose="020B0609020204030204" pitchFamily="49" charset="0"/>
              </a:rPr>
              <a:t>b8 00 00 00 00</a:t>
            </a:r>
            <a:r>
              <a:rPr lang="ro-RO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mov</a:t>
            </a:r>
            <a:r>
              <a:rPr lang="ro-RO" sz="1400" dirty="0">
                <a:latin typeface="Consolas" panose="020B0609020204030204" pitchFamily="49" charset="0"/>
              </a:rPr>
              <a:t>   $0x</a:t>
            </a:r>
            <a:r>
              <a:rPr lang="en-US" sz="1400" dirty="0">
                <a:latin typeface="Consolas" panose="020B0609020204030204" pitchFamily="49" charset="0"/>
              </a:rPr>
              <a:t>0</a:t>
            </a:r>
            <a:r>
              <a:rPr lang="ro-RO" sz="1400" dirty="0">
                <a:latin typeface="Consolas" panose="020B0609020204030204" pitchFamily="49" charset="0"/>
              </a:rPr>
              <a:t>,%</a:t>
            </a:r>
            <a:r>
              <a:rPr lang="en-US" sz="1400" dirty="0" err="1">
                <a:latin typeface="Consolas" panose="020B0609020204030204" pitchFamily="49" charset="0"/>
              </a:rPr>
              <a:t>eax</a:t>
            </a:r>
            <a:endParaRPr lang="ro-RO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>
                <a:solidFill>
                  <a:srgbClr val="3366FF"/>
                </a:solidFill>
                <a:latin typeface="Consolas" panose="020B0609020204030204" pitchFamily="49" charset="0"/>
              </a:rPr>
              <a:t>607</a:t>
            </a:r>
            <a:r>
              <a:rPr lang="en-US" sz="1400" dirty="0"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3F9335"/>
                </a:solidFill>
                <a:latin typeface="Consolas" panose="020B0609020204030204" pitchFamily="49" charset="0"/>
              </a:rPr>
              <a:t>e8 </a:t>
            </a:r>
            <a:r>
              <a:rPr lang="en-US" sz="1400" dirty="0" err="1">
                <a:solidFill>
                  <a:srgbClr val="3F9335"/>
                </a:solidFill>
                <a:latin typeface="Consolas" panose="020B0609020204030204" pitchFamily="49" charset="0"/>
              </a:rPr>
              <a:t>ee</a:t>
            </a:r>
            <a:r>
              <a:rPr lang="en-US" sz="1400" dirty="0">
                <a:solidFill>
                  <a:srgbClr val="3F9335"/>
                </a:solidFill>
                <a:latin typeface="Consolas" panose="020B0609020204030204" pitchFamily="49" charset="0"/>
              </a:rPr>
              <a:t> ff </a:t>
            </a:r>
            <a:r>
              <a:rPr lang="en-US" sz="1400" dirty="0" err="1">
                <a:solidFill>
                  <a:srgbClr val="3F9335"/>
                </a:solidFill>
                <a:latin typeface="Consolas" panose="020B0609020204030204" pitchFamily="49" charset="0"/>
              </a:rPr>
              <a:t>ff</a:t>
            </a:r>
            <a:r>
              <a:rPr lang="en-US" sz="1400" dirty="0">
                <a:solidFill>
                  <a:srgbClr val="3F93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9335"/>
                </a:solidFill>
                <a:latin typeface="Consolas" panose="020B0609020204030204" pitchFamily="49" charset="0"/>
              </a:rPr>
              <a:t>ff</a:t>
            </a: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callq</a:t>
            </a:r>
            <a:r>
              <a:rPr lang="en-US" sz="1400" dirty="0">
                <a:latin typeface="Consolas" panose="020B0609020204030204" pitchFamily="49" charset="0"/>
              </a:rPr>
              <a:t> 5fa &lt;</a:t>
            </a:r>
            <a:r>
              <a:rPr lang="en-US" sz="1400" dirty="0" err="1">
                <a:latin typeface="Consolas" panose="020B0609020204030204" pitchFamily="49" charset="0"/>
              </a:rPr>
              <a:t>inc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sk-SK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>
                <a:solidFill>
                  <a:srgbClr val="3366FF"/>
                </a:solidFill>
                <a:latin typeface="Consolas" panose="020B0609020204030204" pitchFamily="49" charset="0"/>
              </a:rPr>
              <a:t>60c</a:t>
            </a:r>
            <a:r>
              <a:rPr lang="sk-SK" sz="1400" dirty="0">
                <a:latin typeface="Consolas" panose="020B0609020204030204" pitchFamily="49" charset="0"/>
              </a:rPr>
              <a:t>: </a:t>
            </a:r>
            <a:r>
              <a:rPr lang="sk-SK" sz="1400" dirty="0">
                <a:solidFill>
                  <a:srgbClr val="3F9335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3F9335"/>
                </a:solidFill>
                <a:latin typeface="Consolas" panose="020B0609020204030204" pitchFamily="49" charset="0"/>
              </a:rPr>
              <a:t>8</a:t>
            </a:r>
            <a:r>
              <a:rPr lang="sk-SK" sz="1400" dirty="0">
                <a:solidFill>
                  <a:srgbClr val="3F9335"/>
                </a:solidFill>
                <a:latin typeface="Consolas" panose="020B0609020204030204" pitchFamily="49" charset="0"/>
              </a:rPr>
              <a:t>  00 00 00 00</a:t>
            </a:r>
            <a:r>
              <a:rPr lang="sk-SK" sz="1400" dirty="0">
                <a:latin typeface="Consolas" panose="020B0609020204030204" pitchFamily="49" charset="0"/>
              </a:rPr>
              <a:t> mov   $0x0,%e</a:t>
            </a:r>
            <a:r>
              <a:rPr lang="en-US" sz="1400" dirty="0">
                <a:latin typeface="Consolas" panose="020B0609020204030204" pitchFamily="49" charset="0"/>
              </a:rPr>
              <a:t>ax</a:t>
            </a:r>
            <a:endParaRPr lang="sk-SK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>
                <a:solidFill>
                  <a:srgbClr val="3366FF"/>
                </a:solidFill>
                <a:latin typeface="Consolas" panose="020B0609020204030204" pitchFamily="49" charset="0"/>
              </a:rPr>
              <a:t>611</a:t>
            </a:r>
            <a:r>
              <a:rPr lang="en-US" sz="1400" dirty="0"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3F9335"/>
                </a:solidFill>
                <a:latin typeface="Consolas" panose="020B0609020204030204" pitchFamily="49" charset="0"/>
              </a:rPr>
              <a:t>c3              </a:t>
            </a:r>
            <a:r>
              <a:rPr lang="en-US" sz="1400" dirty="0" err="1">
                <a:latin typeface="Consolas" panose="020B0609020204030204" pitchFamily="49" charset="0"/>
              </a:rPr>
              <a:t>retq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8575" y="2441160"/>
            <a:ext cx="2090383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Consolas"/>
                <a:cs typeface="Consolas"/>
              </a:rPr>
              <a:t>gcc</a:t>
            </a:r>
            <a:r>
              <a:rPr lang="en-US" altLang="zh-CN" sz="1600" dirty="0">
                <a:latin typeface="Consolas"/>
                <a:cs typeface="Consolas"/>
              </a:rPr>
              <a:t> –</a:t>
            </a:r>
            <a:r>
              <a:rPr lang="en-US" altLang="zh-CN" sz="1600" dirty="0" err="1">
                <a:latin typeface="Consolas"/>
                <a:cs typeface="Consolas"/>
              </a:rPr>
              <a:t>Og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err="1">
                <a:latin typeface="Consolas"/>
                <a:cs typeface="Consolas"/>
              </a:rPr>
              <a:t>test.c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</a:p>
          <a:p>
            <a:r>
              <a:rPr lang="en-US" altLang="zh-CN" sz="1600" dirty="0" err="1">
                <a:latin typeface="Consolas"/>
                <a:cs typeface="Consolas"/>
              </a:rPr>
              <a:t>objdump</a:t>
            </a:r>
            <a:r>
              <a:rPr lang="en-US" altLang="zh-CN" sz="1600" dirty="0">
                <a:latin typeface="Consolas"/>
                <a:cs typeface="Consolas"/>
              </a:rPr>
              <a:t> –d </a:t>
            </a:r>
            <a:r>
              <a:rPr lang="en-US" altLang="zh-CN" sz="1600" dirty="0" err="1">
                <a:latin typeface="Consolas"/>
                <a:cs typeface="Consolas"/>
              </a:rPr>
              <a:t>a.out</a:t>
            </a:r>
            <a:endParaRPr lang="mr-IN" altLang="zh-CN" sz="1600" dirty="0">
              <a:latin typeface="Consolas"/>
              <a:cs typeface="Consolas"/>
            </a:endParaRPr>
          </a:p>
        </p:txBody>
      </p:sp>
      <p:sp>
        <p:nvSpPr>
          <p:cNvPr id="10" name="矩形 4"/>
          <p:cNvSpPr/>
          <p:nvPr/>
        </p:nvSpPr>
        <p:spPr>
          <a:xfrm>
            <a:off x="2381535" y="3461428"/>
            <a:ext cx="77405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dirty="0">
                <a:solidFill>
                  <a:srgbClr val="3366FF"/>
                </a:solidFill>
                <a:latin typeface="Consolas" panose="020B0609020204030204" pitchFamily="49" charset="0"/>
              </a:rPr>
              <a:t>00000000000005fa</a:t>
            </a:r>
            <a:r>
              <a:rPr lang="nb-NO" sz="1400" dirty="0">
                <a:latin typeface="Consolas" panose="020B0609020204030204" pitchFamily="49" charset="0"/>
              </a:rPr>
              <a:t> &lt;inc&gt;:</a:t>
            </a:r>
          </a:p>
          <a:p>
            <a:r>
              <a:rPr lang="ro-RO" sz="1400" dirty="0">
                <a:latin typeface="Consolas" panose="020B0609020204030204" pitchFamily="49" charset="0"/>
              </a:rPr>
              <a:t>             </a:t>
            </a:r>
            <a:r>
              <a:rPr lang="ro-RO" sz="1400" dirty="0">
                <a:solidFill>
                  <a:srgbClr val="3366FF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3366FF"/>
                </a:solidFill>
                <a:latin typeface="Consolas" panose="020B0609020204030204" pitchFamily="49" charset="0"/>
              </a:rPr>
              <a:t>fa</a:t>
            </a:r>
            <a:r>
              <a:rPr lang="ro-RO" sz="1400" dirty="0">
                <a:latin typeface="Consolas" panose="020B0609020204030204" pitchFamily="49" charset="0"/>
              </a:rPr>
              <a:t>: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ro-RO" sz="1400" dirty="0">
                <a:solidFill>
                  <a:srgbClr val="3F9335"/>
                </a:solidFill>
                <a:latin typeface="Consolas" panose="020B0609020204030204" pitchFamily="49" charset="0"/>
              </a:rPr>
              <a:t>8</a:t>
            </a:r>
            <a:r>
              <a:rPr lang="en-US" sz="1400" dirty="0">
                <a:solidFill>
                  <a:srgbClr val="3F9335"/>
                </a:solidFill>
                <a:latin typeface="Consolas" panose="020B0609020204030204" pitchFamily="49" charset="0"/>
              </a:rPr>
              <a:t>3</a:t>
            </a:r>
            <a:r>
              <a:rPr lang="ro-RO" sz="1400" dirty="0">
                <a:solidFill>
                  <a:srgbClr val="3F9335"/>
                </a:solidFill>
                <a:latin typeface="Consolas" panose="020B0609020204030204" pitchFamily="49" charset="0"/>
              </a:rPr>
              <a:t> 0</a:t>
            </a:r>
            <a:r>
              <a:rPr lang="en-US" sz="1400" dirty="0">
                <a:solidFill>
                  <a:srgbClr val="3F9335"/>
                </a:solidFill>
                <a:latin typeface="Consolas" panose="020B0609020204030204" pitchFamily="49" charset="0"/>
              </a:rPr>
              <a:t>5</a:t>
            </a:r>
            <a:r>
              <a:rPr lang="ro-RO" sz="1400" dirty="0">
                <a:solidFill>
                  <a:srgbClr val="3F93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F9335"/>
                </a:solidFill>
                <a:latin typeface="Consolas" panose="020B0609020204030204" pitchFamily="49" charset="0"/>
              </a:rPr>
              <a:t>1</a:t>
            </a:r>
            <a:r>
              <a:rPr lang="ro-RO" sz="1400" dirty="0">
                <a:solidFill>
                  <a:srgbClr val="3F9335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3F9335"/>
                </a:solidFill>
                <a:latin typeface="Consolas" panose="020B0609020204030204" pitchFamily="49" charset="0"/>
              </a:rPr>
              <a:t> 0a 20 00 01</a:t>
            </a:r>
            <a:r>
              <a:rPr lang="ro-RO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addl</a:t>
            </a:r>
            <a:r>
              <a:rPr lang="ro-RO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$0x1, 0x200a13(%rip)</a:t>
            </a:r>
            <a:endParaRPr lang="ro-RO" sz="1400" dirty="0">
              <a:latin typeface="Consolas" panose="020B0609020204030204" pitchFamily="49" charset="0"/>
            </a:endParaRPr>
          </a:p>
          <a:p>
            <a:r>
              <a:rPr lang="ro-RO" sz="1400" dirty="0">
                <a:latin typeface="Consolas" panose="020B0609020204030204" pitchFamily="49" charset="0"/>
              </a:rPr>
              <a:t>             </a:t>
            </a:r>
            <a:r>
              <a:rPr lang="en-US" sz="1400" dirty="0">
                <a:solidFill>
                  <a:srgbClr val="3366FF"/>
                </a:solidFill>
                <a:latin typeface="Consolas" panose="020B0609020204030204" pitchFamily="49" charset="0"/>
              </a:rPr>
              <a:t>601</a:t>
            </a:r>
            <a:r>
              <a:rPr lang="ro-RO" sz="1400" dirty="0">
                <a:latin typeface="Consolas" panose="020B0609020204030204" pitchFamily="49" charset="0"/>
              </a:rPr>
              <a:t>: </a:t>
            </a:r>
            <a:r>
              <a:rPr lang="ro-RO" sz="1400" dirty="0">
                <a:solidFill>
                  <a:srgbClr val="3F9335"/>
                </a:solidFill>
                <a:latin typeface="Consolas" panose="020B0609020204030204" pitchFamily="49" charset="0"/>
              </a:rPr>
              <a:t>c3</a:t>
            </a:r>
            <a:r>
              <a:rPr lang="ro-RO" sz="1400" dirty="0">
                <a:latin typeface="Consolas" panose="020B0609020204030204" pitchFamily="49" charset="0"/>
              </a:rPr>
              <a:t>                    retq</a:t>
            </a: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9CD12B16-49AD-496D-B4EC-FAF2C8C3629B}"/>
              </a:ext>
            </a:extLst>
          </p:cNvPr>
          <p:cNvSpPr/>
          <p:nvPr/>
        </p:nvSpPr>
        <p:spPr>
          <a:xfrm>
            <a:off x="147850" y="3407668"/>
            <a:ext cx="1624083" cy="203132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/>
                <a:cs typeface="Consolas"/>
              </a:rPr>
              <a:t>int count = 0;</a:t>
            </a:r>
          </a:p>
          <a:p>
            <a:endParaRPr lang="en-US" altLang="zh-CN" sz="1400" dirty="0">
              <a:latin typeface="Consolas"/>
              <a:cs typeface="Consolas"/>
            </a:endParaRPr>
          </a:p>
          <a:p>
            <a:r>
              <a:rPr lang="en-US" altLang="zh-CN" sz="1400" dirty="0">
                <a:latin typeface="Consolas"/>
                <a:cs typeface="Consolas"/>
              </a:rPr>
              <a:t>void </a:t>
            </a:r>
            <a:r>
              <a:rPr lang="en-US" altLang="zh-CN" sz="1400" dirty="0" err="1">
                <a:latin typeface="Consolas"/>
                <a:cs typeface="Consolas"/>
              </a:rPr>
              <a:t>inc</a:t>
            </a:r>
            <a:r>
              <a:rPr lang="en-US" altLang="zh-CN" sz="1400" dirty="0">
                <a:latin typeface="Consolas"/>
                <a:cs typeface="Consolas"/>
              </a:rPr>
              <a:t>() {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</a:t>
            </a:r>
            <a:r>
              <a:rPr lang="en-US" altLang="zh-CN" sz="1400" dirty="0">
                <a:latin typeface="Consolas"/>
                <a:cs typeface="Consolas"/>
              </a:rPr>
              <a:t>count++;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}</a:t>
            </a:r>
          </a:p>
          <a:p>
            <a:endParaRPr lang="en-US" altLang="zh-CN" sz="1400" dirty="0">
              <a:latin typeface="Consolas"/>
              <a:cs typeface="Consolas"/>
            </a:endParaRPr>
          </a:p>
          <a:p>
            <a:r>
              <a:rPr lang="en-US" altLang="zh-CN" sz="1400" dirty="0">
                <a:latin typeface="Consolas"/>
                <a:cs typeface="Consolas"/>
              </a:rPr>
              <a:t>int main() {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   </a:t>
            </a:r>
            <a:r>
              <a:rPr lang="en-US" altLang="zh-CN" sz="1400" dirty="0" err="1">
                <a:latin typeface="Consolas"/>
                <a:cs typeface="Consolas"/>
              </a:rPr>
              <a:t>inc</a:t>
            </a:r>
            <a:r>
              <a:rPr lang="en-US" altLang="zh-CN" sz="1400" dirty="0">
                <a:latin typeface="Consolas"/>
                <a:cs typeface="Consolas"/>
              </a:rPr>
              <a:t>();</a:t>
            </a:r>
            <a:endParaRPr lang="mr-IN" altLang="zh-CN" sz="1400" dirty="0">
              <a:latin typeface="Consolas"/>
              <a:cs typeface="Consolas"/>
            </a:endParaRPr>
          </a:p>
          <a:p>
            <a:r>
              <a:rPr lang="mr-IN" altLang="zh-CN" sz="1400" dirty="0">
                <a:latin typeface="Consolas"/>
                <a:cs typeface="Consolas"/>
              </a:rPr>
              <a:t>}</a:t>
            </a:r>
            <a:endParaRPr lang="en-US" altLang="zh-CN" sz="1400" dirty="0">
              <a:latin typeface="Consolas"/>
              <a:cs typeface="Consolas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BC64B2F-A610-4A98-AF06-A63ECE1EB50B}"/>
              </a:ext>
            </a:extLst>
          </p:cNvPr>
          <p:cNvSpPr/>
          <p:nvPr/>
        </p:nvSpPr>
        <p:spPr>
          <a:xfrm>
            <a:off x="1819701" y="3364311"/>
            <a:ext cx="514066" cy="573206"/>
          </a:xfrm>
          <a:prstGeom prst="rightArrow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6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9596" y="6151633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400" dirty="0">
                <a:solidFill>
                  <a:srgbClr val="000000"/>
                </a:solidFill>
                <a:latin typeface="Arial"/>
                <a:cs typeface="Arial"/>
              </a:rPr>
              <a:t>0x00..555554602</a:t>
            </a:r>
          </a:p>
        </p:txBody>
      </p:sp>
      <p:sp>
        <p:nvSpPr>
          <p:cNvPr id="29" name="矩形 28"/>
          <p:cNvSpPr/>
          <p:nvPr/>
        </p:nvSpPr>
        <p:spPr>
          <a:xfrm>
            <a:off x="5973834" y="849437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RIP: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cs typeface="Arial"/>
              <a:sym typeface="Courier New Bold" charset="0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  <a:sym typeface="Courier New Bold" charset="0"/>
              </a:rPr>
              <a:t>0x7f…000000090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55484" y="461934"/>
            <a:ext cx="732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%</a:t>
            </a:r>
            <a:r>
              <a:rPr kumimoji="1" lang="en-US" altLang="zh-CN" sz="1400" b="1" dirty="0" err="1">
                <a:latin typeface="Verdana"/>
                <a:cs typeface="Verdana"/>
              </a:rPr>
              <a:t>rsp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...</a:t>
            </a: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588517" y="604097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mov $0x0,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callq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 5fa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mov $0x0,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608920" y="514280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ret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5736478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6" name="矩形 85"/>
          <p:cNvSpPr/>
          <p:nvPr/>
        </p:nvSpPr>
        <p:spPr>
          <a:xfrm>
            <a:off x="1206127" y="312947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-92268" y="5487084"/>
            <a:ext cx="167545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0x00..5555545fa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48614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addl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 $0x1, 0x200a13(%rip)</a:t>
            </a:r>
            <a:endParaRPr lang="zh-CN" altLang="en-US" sz="11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5825308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41757" y="115556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0x7f</a:t>
            </a:r>
            <a:r>
              <a:rPr lang="mr-IN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…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000000098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039183" y="4825991"/>
            <a:ext cx="688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%rip</a:t>
            </a:r>
            <a:endParaRPr lang="zh-CN" altLang="en-US" sz="1400" b="1" dirty="0"/>
          </a:p>
        </p:txBody>
      </p:sp>
      <p:cxnSp>
        <p:nvCxnSpPr>
          <p:cNvPr id="111" name="直线箭头连接符 110"/>
          <p:cNvCxnSpPr>
            <a:cxnSpLocks/>
          </p:cNvCxnSpPr>
          <p:nvPr/>
        </p:nvCxnSpPr>
        <p:spPr>
          <a:xfrm flipH="1">
            <a:off x="3672216" y="4943463"/>
            <a:ext cx="185551" cy="2469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86">
            <a:extLst>
              <a:ext uri="{FF2B5EF4-FFF2-40B4-BE49-F238E27FC236}">
                <a16:creationId xmlns:a16="http://schemas.microsoft.com/office/drawing/2014/main" id="{B9B15590-4945-46D2-8B7E-12F73E7262F4}"/>
              </a:ext>
            </a:extLst>
          </p:cNvPr>
          <p:cNvSpPr/>
          <p:nvPr/>
        </p:nvSpPr>
        <p:spPr>
          <a:xfrm>
            <a:off x="-71138" y="5168166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0x00..555554601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矩形 86">
            <a:extLst>
              <a:ext uri="{FF2B5EF4-FFF2-40B4-BE49-F238E27FC236}">
                <a16:creationId xmlns:a16="http://schemas.microsoft.com/office/drawing/2014/main" id="{D20B1BDD-8F63-4A4F-9EA2-E04AAD9ECE6C}"/>
              </a:ext>
            </a:extLst>
          </p:cNvPr>
          <p:cNvSpPr/>
          <p:nvPr/>
        </p:nvSpPr>
        <p:spPr>
          <a:xfrm>
            <a:off x="-55474" y="4846792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0x00..555554602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矩形 86">
            <a:extLst>
              <a:ext uri="{FF2B5EF4-FFF2-40B4-BE49-F238E27FC236}">
                <a16:creationId xmlns:a16="http://schemas.microsoft.com/office/drawing/2014/main" id="{C8BF97E7-7FED-4E8C-9372-42E8F3BDECE0}"/>
              </a:ext>
            </a:extLst>
          </p:cNvPr>
          <p:cNvSpPr/>
          <p:nvPr/>
        </p:nvSpPr>
        <p:spPr>
          <a:xfrm>
            <a:off x="-34276" y="4517116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0x00..555554607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7" name="矩形 86">
            <a:extLst>
              <a:ext uri="{FF2B5EF4-FFF2-40B4-BE49-F238E27FC236}">
                <a16:creationId xmlns:a16="http://schemas.microsoft.com/office/drawing/2014/main" id="{827A7CFE-EFA9-4FB8-9846-89EA57AAB9AC}"/>
              </a:ext>
            </a:extLst>
          </p:cNvPr>
          <p:cNvSpPr/>
          <p:nvPr/>
        </p:nvSpPr>
        <p:spPr>
          <a:xfrm>
            <a:off x="-27875" y="4188144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0x00..55555460c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8" name="矩形 86">
            <a:extLst>
              <a:ext uri="{FF2B5EF4-FFF2-40B4-BE49-F238E27FC236}">
                <a16:creationId xmlns:a16="http://schemas.microsoft.com/office/drawing/2014/main" id="{D0716B26-00D9-4238-BEBE-7A5B08E5B306}"/>
              </a:ext>
            </a:extLst>
          </p:cNvPr>
          <p:cNvSpPr/>
          <p:nvPr/>
        </p:nvSpPr>
        <p:spPr>
          <a:xfrm>
            <a:off x="-35792" y="3837968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0x00..555554611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9" name="矩形 105">
            <a:extLst>
              <a:ext uri="{FF2B5EF4-FFF2-40B4-BE49-F238E27FC236}">
                <a16:creationId xmlns:a16="http://schemas.microsoft.com/office/drawing/2014/main" id="{701D13D6-8394-4EFB-84F6-8CA0A44B302A}"/>
              </a:ext>
            </a:extLst>
          </p:cNvPr>
          <p:cNvSpPr/>
          <p:nvPr/>
        </p:nvSpPr>
        <p:spPr>
          <a:xfrm>
            <a:off x="25628" y="454676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0x7f</a:t>
            </a:r>
            <a:r>
              <a:rPr lang="mr-IN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…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000000090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0" name="矩形 105">
            <a:extLst>
              <a:ext uri="{FF2B5EF4-FFF2-40B4-BE49-F238E27FC236}">
                <a16:creationId xmlns:a16="http://schemas.microsoft.com/office/drawing/2014/main" id="{57CD497F-20EC-4F9D-8A3E-6CA7C242FAFB}"/>
              </a:ext>
            </a:extLst>
          </p:cNvPr>
          <p:cNvSpPr/>
          <p:nvPr/>
        </p:nvSpPr>
        <p:spPr>
          <a:xfrm>
            <a:off x="25628" y="826603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0x7f</a:t>
            </a:r>
            <a:r>
              <a:rPr lang="mr-IN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…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000000088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1" name="矩形 86">
            <a:extLst>
              <a:ext uri="{FF2B5EF4-FFF2-40B4-BE49-F238E27FC236}">
                <a16:creationId xmlns:a16="http://schemas.microsoft.com/office/drawing/2014/main" id="{FAD60544-1F1F-4085-9370-0580C9379794}"/>
              </a:ext>
            </a:extLst>
          </p:cNvPr>
          <p:cNvSpPr/>
          <p:nvPr/>
        </p:nvSpPr>
        <p:spPr>
          <a:xfrm>
            <a:off x="-7936" y="2809448"/>
            <a:ext cx="167545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0x00..555755014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2" name="矩形 86">
            <a:extLst>
              <a:ext uri="{FF2B5EF4-FFF2-40B4-BE49-F238E27FC236}">
                <a16:creationId xmlns:a16="http://schemas.microsoft.com/office/drawing/2014/main" id="{767ADB22-AB5C-4947-B02B-DF8044B8B62D}"/>
              </a:ext>
            </a:extLst>
          </p:cNvPr>
          <p:cNvSpPr/>
          <p:nvPr/>
        </p:nvSpPr>
        <p:spPr>
          <a:xfrm>
            <a:off x="-27658" y="2467751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0x00..555755018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330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9596" y="6151633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400" dirty="0">
                <a:solidFill>
                  <a:srgbClr val="000000"/>
                </a:solidFill>
                <a:latin typeface="Arial"/>
                <a:cs typeface="Arial"/>
              </a:rPr>
              <a:t>0x00..555554607</a:t>
            </a:r>
          </a:p>
        </p:txBody>
      </p:sp>
      <p:sp>
        <p:nvSpPr>
          <p:cNvPr id="29" name="矩形 28"/>
          <p:cNvSpPr/>
          <p:nvPr/>
        </p:nvSpPr>
        <p:spPr>
          <a:xfrm>
            <a:off x="5973834" y="849437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RIP: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cs typeface="Arial"/>
                <a:sym typeface="Courier New Bold" charset="0"/>
              </a:rPr>
              <a:t>0x0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  <a:sym typeface="Courier New Bold" charset="0"/>
              </a:rPr>
              <a:t>0x7f…000000090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55484" y="461934"/>
            <a:ext cx="732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%</a:t>
            </a:r>
            <a:r>
              <a:rPr kumimoji="1" lang="en-US" altLang="zh-CN" sz="1400" b="1" dirty="0" err="1">
                <a:latin typeface="Verdana"/>
                <a:cs typeface="Verdana"/>
              </a:rPr>
              <a:t>rsp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...</a:t>
            </a: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588517" y="604097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mov $0x0,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callq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 5fa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mov $0x0,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608920" y="514280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ret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5736478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6" name="矩形 85"/>
          <p:cNvSpPr/>
          <p:nvPr/>
        </p:nvSpPr>
        <p:spPr>
          <a:xfrm>
            <a:off x="1206127" y="312947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-92268" y="5487084"/>
            <a:ext cx="167545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0x00..5555545fa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48614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addl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 $0x1, 0x200a13(%rip)</a:t>
            </a:r>
            <a:endParaRPr lang="zh-CN" altLang="en-US" sz="11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5825308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41757" y="115556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0x7f</a:t>
            </a:r>
            <a:r>
              <a:rPr lang="mr-IN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…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000000098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998001" y="4492817"/>
            <a:ext cx="688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%rip</a:t>
            </a:r>
            <a:endParaRPr lang="zh-CN" altLang="en-US" sz="1400" b="1" dirty="0"/>
          </a:p>
        </p:txBody>
      </p:sp>
      <p:cxnSp>
        <p:nvCxnSpPr>
          <p:cNvPr id="111" name="直线箭头连接符 110"/>
          <p:cNvCxnSpPr>
            <a:cxnSpLocks/>
            <a:stCxn id="102" idx="1"/>
          </p:cNvCxnSpPr>
          <p:nvPr/>
        </p:nvCxnSpPr>
        <p:spPr>
          <a:xfrm flipH="1" flipV="1">
            <a:off x="3631035" y="4634980"/>
            <a:ext cx="366966" cy="1172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86">
            <a:extLst>
              <a:ext uri="{FF2B5EF4-FFF2-40B4-BE49-F238E27FC236}">
                <a16:creationId xmlns:a16="http://schemas.microsoft.com/office/drawing/2014/main" id="{B9B15590-4945-46D2-8B7E-12F73E7262F4}"/>
              </a:ext>
            </a:extLst>
          </p:cNvPr>
          <p:cNvSpPr/>
          <p:nvPr/>
        </p:nvSpPr>
        <p:spPr>
          <a:xfrm>
            <a:off x="-71138" y="5168166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0x00..555554601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矩形 86">
            <a:extLst>
              <a:ext uri="{FF2B5EF4-FFF2-40B4-BE49-F238E27FC236}">
                <a16:creationId xmlns:a16="http://schemas.microsoft.com/office/drawing/2014/main" id="{D20B1BDD-8F63-4A4F-9EA2-E04AAD9ECE6C}"/>
              </a:ext>
            </a:extLst>
          </p:cNvPr>
          <p:cNvSpPr/>
          <p:nvPr/>
        </p:nvSpPr>
        <p:spPr>
          <a:xfrm>
            <a:off x="-55474" y="4846792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0x00..555554602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矩形 86">
            <a:extLst>
              <a:ext uri="{FF2B5EF4-FFF2-40B4-BE49-F238E27FC236}">
                <a16:creationId xmlns:a16="http://schemas.microsoft.com/office/drawing/2014/main" id="{C8BF97E7-7FED-4E8C-9372-42E8F3BDECE0}"/>
              </a:ext>
            </a:extLst>
          </p:cNvPr>
          <p:cNvSpPr/>
          <p:nvPr/>
        </p:nvSpPr>
        <p:spPr>
          <a:xfrm>
            <a:off x="-34276" y="4517116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0x00..555554607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7" name="矩形 86">
            <a:extLst>
              <a:ext uri="{FF2B5EF4-FFF2-40B4-BE49-F238E27FC236}">
                <a16:creationId xmlns:a16="http://schemas.microsoft.com/office/drawing/2014/main" id="{827A7CFE-EFA9-4FB8-9846-89EA57AAB9AC}"/>
              </a:ext>
            </a:extLst>
          </p:cNvPr>
          <p:cNvSpPr/>
          <p:nvPr/>
        </p:nvSpPr>
        <p:spPr>
          <a:xfrm>
            <a:off x="-27875" y="4188144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0x00..55555460c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8" name="矩形 86">
            <a:extLst>
              <a:ext uri="{FF2B5EF4-FFF2-40B4-BE49-F238E27FC236}">
                <a16:creationId xmlns:a16="http://schemas.microsoft.com/office/drawing/2014/main" id="{D0716B26-00D9-4238-BEBE-7A5B08E5B306}"/>
              </a:ext>
            </a:extLst>
          </p:cNvPr>
          <p:cNvSpPr/>
          <p:nvPr/>
        </p:nvSpPr>
        <p:spPr>
          <a:xfrm>
            <a:off x="-35792" y="3837968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0x00..555554611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9" name="矩形 105">
            <a:extLst>
              <a:ext uri="{FF2B5EF4-FFF2-40B4-BE49-F238E27FC236}">
                <a16:creationId xmlns:a16="http://schemas.microsoft.com/office/drawing/2014/main" id="{701D13D6-8394-4EFB-84F6-8CA0A44B302A}"/>
              </a:ext>
            </a:extLst>
          </p:cNvPr>
          <p:cNvSpPr/>
          <p:nvPr/>
        </p:nvSpPr>
        <p:spPr>
          <a:xfrm>
            <a:off x="25628" y="454676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0x7f</a:t>
            </a:r>
            <a:r>
              <a:rPr lang="mr-IN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…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000000090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0" name="矩形 105">
            <a:extLst>
              <a:ext uri="{FF2B5EF4-FFF2-40B4-BE49-F238E27FC236}">
                <a16:creationId xmlns:a16="http://schemas.microsoft.com/office/drawing/2014/main" id="{57CD497F-20EC-4F9D-8A3E-6CA7C242FAFB}"/>
              </a:ext>
            </a:extLst>
          </p:cNvPr>
          <p:cNvSpPr/>
          <p:nvPr/>
        </p:nvSpPr>
        <p:spPr>
          <a:xfrm>
            <a:off x="25628" y="826603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0x7f</a:t>
            </a:r>
            <a:r>
              <a:rPr lang="mr-IN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…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000000088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1" name="矩形 86">
            <a:extLst>
              <a:ext uri="{FF2B5EF4-FFF2-40B4-BE49-F238E27FC236}">
                <a16:creationId xmlns:a16="http://schemas.microsoft.com/office/drawing/2014/main" id="{FAD60544-1F1F-4085-9370-0580C9379794}"/>
              </a:ext>
            </a:extLst>
          </p:cNvPr>
          <p:cNvSpPr/>
          <p:nvPr/>
        </p:nvSpPr>
        <p:spPr>
          <a:xfrm>
            <a:off x="-7936" y="2809448"/>
            <a:ext cx="167545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0x00..555755014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2" name="矩形 86">
            <a:extLst>
              <a:ext uri="{FF2B5EF4-FFF2-40B4-BE49-F238E27FC236}">
                <a16:creationId xmlns:a16="http://schemas.microsoft.com/office/drawing/2014/main" id="{767ADB22-AB5C-4947-B02B-DF8044B8B62D}"/>
              </a:ext>
            </a:extLst>
          </p:cNvPr>
          <p:cNvSpPr/>
          <p:nvPr/>
        </p:nvSpPr>
        <p:spPr>
          <a:xfrm>
            <a:off x="-27658" y="2467751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0x00..555755018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84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9596" y="6151633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400" dirty="0">
                <a:solidFill>
                  <a:srgbClr val="000000"/>
                </a:solidFill>
                <a:latin typeface="Arial"/>
                <a:cs typeface="Arial"/>
              </a:rPr>
              <a:t>0x00..5555545fa</a:t>
            </a:r>
          </a:p>
        </p:txBody>
      </p:sp>
      <p:sp>
        <p:nvSpPr>
          <p:cNvPr id="29" name="矩形 28"/>
          <p:cNvSpPr/>
          <p:nvPr/>
        </p:nvSpPr>
        <p:spPr>
          <a:xfrm>
            <a:off x="5973834" y="849437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RIP: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cs typeface="Arial"/>
                <a:sym typeface="Courier New Bold" charset="0"/>
              </a:rPr>
              <a:t>0x0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  <a:sym typeface="Courier New Bold" charset="0"/>
              </a:rPr>
              <a:t>0x7f…000000088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55484" y="891841"/>
            <a:ext cx="732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%</a:t>
            </a:r>
            <a:r>
              <a:rPr kumimoji="1" lang="en-US" altLang="zh-CN" sz="1400" b="1" dirty="0" err="1">
                <a:latin typeface="Verdana"/>
                <a:cs typeface="Verdana"/>
              </a:rPr>
              <a:t>rsp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0x00..55555460c</a:t>
            </a:r>
            <a:endParaRPr lang="cs-CZ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...</a:t>
            </a: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588517" y="103400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mov $0x0,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callq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 5fa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mov $0x0,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608920" y="514280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ret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5736478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6" name="矩形 85"/>
          <p:cNvSpPr/>
          <p:nvPr/>
        </p:nvSpPr>
        <p:spPr>
          <a:xfrm>
            <a:off x="1206127" y="312947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-92268" y="5487084"/>
            <a:ext cx="167545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0x00..5555545fa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48614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addl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 $0x1, 0x200a13(%rip)</a:t>
            </a:r>
            <a:endParaRPr lang="zh-CN" altLang="en-US" sz="11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5825308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41757" y="115556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0x7f</a:t>
            </a:r>
            <a:r>
              <a:rPr lang="mr-IN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…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000000098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039183" y="5532871"/>
            <a:ext cx="688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%rip</a:t>
            </a:r>
            <a:endParaRPr lang="zh-CN" altLang="en-US" sz="1400" b="1" dirty="0"/>
          </a:p>
        </p:txBody>
      </p:sp>
      <p:cxnSp>
        <p:nvCxnSpPr>
          <p:cNvPr id="111" name="直线箭头连接符 110"/>
          <p:cNvCxnSpPr>
            <a:cxnSpLocks/>
            <a:stCxn id="102" idx="1"/>
          </p:cNvCxnSpPr>
          <p:nvPr/>
        </p:nvCxnSpPr>
        <p:spPr>
          <a:xfrm flipH="1" flipV="1">
            <a:off x="3672217" y="5675034"/>
            <a:ext cx="366966" cy="1172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86">
            <a:extLst>
              <a:ext uri="{FF2B5EF4-FFF2-40B4-BE49-F238E27FC236}">
                <a16:creationId xmlns:a16="http://schemas.microsoft.com/office/drawing/2014/main" id="{B9B15590-4945-46D2-8B7E-12F73E7262F4}"/>
              </a:ext>
            </a:extLst>
          </p:cNvPr>
          <p:cNvSpPr/>
          <p:nvPr/>
        </p:nvSpPr>
        <p:spPr>
          <a:xfrm>
            <a:off x="-71138" y="5168166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0x00..555554601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矩形 86">
            <a:extLst>
              <a:ext uri="{FF2B5EF4-FFF2-40B4-BE49-F238E27FC236}">
                <a16:creationId xmlns:a16="http://schemas.microsoft.com/office/drawing/2014/main" id="{D20B1BDD-8F63-4A4F-9EA2-E04AAD9ECE6C}"/>
              </a:ext>
            </a:extLst>
          </p:cNvPr>
          <p:cNvSpPr/>
          <p:nvPr/>
        </p:nvSpPr>
        <p:spPr>
          <a:xfrm>
            <a:off x="-55474" y="4846792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0x00..555554602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矩形 86">
            <a:extLst>
              <a:ext uri="{FF2B5EF4-FFF2-40B4-BE49-F238E27FC236}">
                <a16:creationId xmlns:a16="http://schemas.microsoft.com/office/drawing/2014/main" id="{C8BF97E7-7FED-4E8C-9372-42E8F3BDECE0}"/>
              </a:ext>
            </a:extLst>
          </p:cNvPr>
          <p:cNvSpPr/>
          <p:nvPr/>
        </p:nvSpPr>
        <p:spPr>
          <a:xfrm>
            <a:off x="-34276" y="4517116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0x00..555554607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7" name="矩形 86">
            <a:extLst>
              <a:ext uri="{FF2B5EF4-FFF2-40B4-BE49-F238E27FC236}">
                <a16:creationId xmlns:a16="http://schemas.microsoft.com/office/drawing/2014/main" id="{827A7CFE-EFA9-4FB8-9846-89EA57AAB9AC}"/>
              </a:ext>
            </a:extLst>
          </p:cNvPr>
          <p:cNvSpPr/>
          <p:nvPr/>
        </p:nvSpPr>
        <p:spPr>
          <a:xfrm>
            <a:off x="-27875" y="4188144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0x00..55555460c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8" name="矩形 86">
            <a:extLst>
              <a:ext uri="{FF2B5EF4-FFF2-40B4-BE49-F238E27FC236}">
                <a16:creationId xmlns:a16="http://schemas.microsoft.com/office/drawing/2014/main" id="{D0716B26-00D9-4238-BEBE-7A5B08E5B306}"/>
              </a:ext>
            </a:extLst>
          </p:cNvPr>
          <p:cNvSpPr/>
          <p:nvPr/>
        </p:nvSpPr>
        <p:spPr>
          <a:xfrm>
            <a:off x="-35792" y="3837968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0x00..555554611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9" name="矩形 105">
            <a:extLst>
              <a:ext uri="{FF2B5EF4-FFF2-40B4-BE49-F238E27FC236}">
                <a16:creationId xmlns:a16="http://schemas.microsoft.com/office/drawing/2014/main" id="{701D13D6-8394-4EFB-84F6-8CA0A44B302A}"/>
              </a:ext>
            </a:extLst>
          </p:cNvPr>
          <p:cNvSpPr/>
          <p:nvPr/>
        </p:nvSpPr>
        <p:spPr>
          <a:xfrm>
            <a:off x="25628" y="454676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0x7f</a:t>
            </a:r>
            <a:r>
              <a:rPr lang="mr-IN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…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000000090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0" name="矩形 105">
            <a:extLst>
              <a:ext uri="{FF2B5EF4-FFF2-40B4-BE49-F238E27FC236}">
                <a16:creationId xmlns:a16="http://schemas.microsoft.com/office/drawing/2014/main" id="{57CD497F-20EC-4F9D-8A3E-6CA7C242FAFB}"/>
              </a:ext>
            </a:extLst>
          </p:cNvPr>
          <p:cNvSpPr/>
          <p:nvPr/>
        </p:nvSpPr>
        <p:spPr>
          <a:xfrm>
            <a:off x="25628" y="826603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0x7f</a:t>
            </a:r>
            <a:r>
              <a:rPr lang="mr-IN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…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000000088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1" name="矩形 86">
            <a:extLst>
              <a:ext uri="{FF2B5EF4-FFF2-40B4-BE49-F238E27FC236}">
                <a16:creationId xmlns:a16="http://schemas.microsoft.com/office/drawing/2014/main" id="{FAD60544-1F1F-4085-9370-0580C9379794}"/>
              </a:ext>
            </a:extLst>
          </p:cNvPr>
          <p:cNvSpPr/>
          <p:nvPr/>
        </p:nvSpPr>
        <p:spPr>
          <a:xfrm>
            <a:off x="-7936" y="2809448"/>
            <a:ext cx="167545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0x00..555755014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2" name="矩形 86">
            <a:extLst>
              <a:ext uri="{FF2B5EF4-FFF2-40B4-BE49-F238E27FC236}">
                <a16:creationId xmlns:a16="http://schemas.microsoft.com/office/drawing/2014/main" id="{767ADB22-AB5C-4947-B02B-DF8044B8B62D}"/>
              </a:ext>
            </a:extLst>
          </p:cNvPr>
          <p:cNvSpPr/>
          <p:nvPr/>
        </p:nvSpPr>
        <p:spPr>
          <a:xfrm>
            <a:off x="-27658" y="2467751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0x00..555755018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16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9596" y="6151633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400" dirty="0">
                <a:solidFill>
                  <a:srgbClr val="000000"/>
                </a:solidFill>
                <a:latin typeface="Arial"/>
                <a:cs typeface="Arial"/>
              </a:rPr>
              <a:t>0x00..555554601</a:t>
            </a:r>
          </a:p>
        </p:txBody>
      </p:sp>
      <p:sp>
        <p:nvSpPr>
          <p:cNvPr id="29" name="矩形 28"/>
          <p:cNvSpPr/>
          <p:nvPr/>
        </p:nvSpPr>
        <p:spPr>
          <a:xfrm>
            <a:off x="5973834" y="849437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RIP: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cs typeface="Arial"/>
                <a:sym typeface="Courier New Bold" charset="0"/>
              </a:rPr>
              <a:t>0x0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  <a:sym typeface="Courier New Bold" charset="0"/>
              </a:rPr>
              <a:t>0x7f…000000088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55484" y="891841"/>
            <a:ext cx="732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%</a:t>
            </a:r>
            <a:r>
              <a:rPr kumimoji="1" lang="en-US" altLang="zh-CN" sz="1400" b="1" dirty="0" err="1">
                <a:latin typeface="Verdana"/>
                <a:cs typeface="Verdana"/>
              </a:rPr>
              <a:t>rsp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0x00..55555460c</a:t>
            </a:r>
            <a:endParaRPr lang="cs-CZ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...</a:t>
            </a: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588517" y="103400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mov $0x0,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callq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 5fa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mov $0x0,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608920" y="514280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ret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5736478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6" name="矩形 85"/>
          <p:cNvSpPr/>
          <p:nvPr/>
        </p:nvSpPr>
        <p:spPr>
          <a:xfrm>
            <a:off x="1206127" y="312947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-92268" y="5487084"/>
            <a:ext cx="167545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0x00..5555545fa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48614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addl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 $0x1, 0x200a13(%rip)</a:t>
            </a:r>
            <a:endParaRPr lang="zh-CN" altLang="en-US" sz="11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5825308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41757" y="115556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0x7f</a:t>
            </a:r>
            <a:r>
              <a:rPr lang="mr-IN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…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000000098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010294" y="5138450"/>
            <a:ext cx="688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%rip</a:t>
            </a:r>
            <a:endParaRPr lang="zh-CN" altLang="en-US" sz="1400" b="1" dirty="0"/>
          </a:p>
        </p:txBody>
      </p:sp>
      <p:cxnSp>
        <p:nvCxnSpPr>
          <p:cNvPr id="111" name="直线箭头连接符 110"/>
          <p:cNvCxnSpPr>
            <a:cxnSpLocks/>
            <a:stCxn id="102" idx="1"/>
          </p:cNvCxnSpPr>
          <p:nvPr/>
        </p:nvCxnSpPr>
        <p:spPr>
          <a:xfrm flipH="1" flipV="1">
            <a:off x="3643328" y="5280613"/>
            <a:ext cx="366966" cy="1172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86">
            <a:extLst>
              <a:ext uri="{FF2B5EF4-FFF2-40B4-BE49-F238E27FC236}">
                <a16:creationId xmlns:a16="http://schemas.microsoft.com/office/drawing/2014/main" id="{B9B15590-4945-46D2-8B7E-12F73E7262F4}"/>
              </a:ext>
            </a:extLst>
          </p:cNvPr>
          <p:cNvSpPr/>
          <p:nvPr/>
        </p:nvSpPr>
        <p:spPr>
          <a:xfrm>
            <a:off x="-71138" y="5168166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0x00..555554601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矩形 86">
            <a:extLst>
              <a:ext uri="{FF2B5EF4-FFF2-40B4-BE49-F238E27FC236}">
                <a16:creationId xmlns:a16="http://schemas.microsoft.com/office/drawing/2014/main" id="{D20B1BDD-8F63-4A4F-9EA2-E04AAD9ECE6C}"/>
              </a:ext>
            </a:extLst>
          </p:cNvPr>
          <p:cNvSpPr/>
          <p:nvPr/>
        </p:nvSpPr>
        <p:spPr>
          <a:xfrm>
            <a:off x="-55474" y="4846792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0x00..555554602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矩形 86">
            <a:extLst>
              <a:ext uri="{FF2B5EF4-FFF2-40B4-BE49-F238E27FC236}">
                <a16:creationId xmlns:a16="http://schemas.microsoft.com/office/drawing/2014/main" id="{C8BF97E7-7FED-4E8C-9372-42E8F3BDECE0}"/>
              </a:ext>
            </a:extLst>
          </p:cNvPr>
          <p:cNvSpPr/>
          <p:nvPr/>
        </p:nvSpPr>
        <p:spPr>
          <a:xfrm>
            <a:off x="-34276" y="4517116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0x00..555554607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7" name="矩形 86">
            <a:extLst>
              <a:ext uri="{FF2B5EF4-FFF2-40B4-BE49-F238E27FC236}">
                <a16:creationId xmlns:a16="http://schemas.microsoft.com/office/drawing/2014/main" id="{827A7CFE-EFA9-4FB8-9846-89EA57AAB9AC}"/>
              </a:ext>
            </a:extLst>
          </p:cNvPr>
          <p:cNvSpPr/>
          <p:nvPr/>
        </p:nvSpPr>
        <p:spPr>
          <a:xfrm>
            <a:off x="-27875" y="4188144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0x00..55555460c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8" name="矩形 86">
            <a:extLst>
              <a:ext uri="{FF2B5EF4-FFF2-40B4-BE49-F238E27FC236}">
                <a16:creationId xmlns:a16="http://schemas.microsoft.com/office/drawing/2014/main" id="{D0716B26-00D9-4238-BEBE-7A5B08E5B306}"/>
              </a:ext>
            </a:extLst>
          </p:cNvPr>
          <p:cNvSpPr/>
          <p:nvPr/>
        </p:nvSpPr>
        <p:spPr>
          <a:xfrm>
            <a:off x="-35792" y="3837968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0x00..555554611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9" name="矩形 105">
            <a:extLst>
              <a:ext uri="{FF2B5EF4-FFF2-40B4-BE49-F238E27FC236}">
                <a16:creationId xmlns:a16="http://schemas.microsoft.com/office/drawing/2014/main" id="{701D13D6-8394-4EFB-84F6-8CA0A44B302A}"/>
              </a:ext>
            </a:extLst>
          </p:cNvPr>
          <p:cNvSpPr/>
          <p:nvPr/>
        </p:nvSpPr>
        <p:spPr>
          <a:xfrm>
            <a:off x="25628" y="454676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0x7f</a:t>
            </a:r>
            <a:r>
              <a:rPr lang="mr-IN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…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000000090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0" name="矩形 105">
            <a:extLst>
              <a:ext uri="{FF2B5EF4-FFF2-40B4-BE49-F238E27FC236}">
                <a16:creationId xmlns:a16="http://schemas.microsoft.com/office/drawing/2014/main" id="{57CD497F-20EC-4F9D-8A3E-6CA7C242FAFB}"/>
              </a:ext>
            </a:extLst>
          </p:cNvPr>
          <p:cNvSpPr/>
          <p:nvPr/>
        </p:nvSpPr>
        <p:spPr>
          <a:xfrm>
            <a:off x="25628" y="826603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0x7f</a:t>
            </a:r>
            <a:r>
              <a:rPr lang="mr-IN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…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000000088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1" name="矩形 86">
            <a:extLst>
              <a:ext uri="{FF2B5EF4-FFF2-40B4-BE49-F238E27FC236}">
                <a16:creationId xmlns:a16="http://schemas.microsoft.com/office/drawing/2014/main" id="{FAD60544-1F1F-4085-9370-0580C9379794}"/>
              </a:ext>
            </a:extLst>
          </p:cNvPr>
          <p:cNvSpPr/>
          <p:nvPr/>
        </p:nvSpPr>
        <p:spPr>
          <a:xfrm>
            <a:off x="-7936" y="2809448"/>
            <a:ext cx="167545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0x00..555755014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2" name="矩形 86">
            <a:extLst>
              <a:ext uri="{FF2B5EF4-FFF2-40B4-BE49-F238E27FC236}">
                <a16:creationId xmlns:a16="http://schemas.microsoft.com/office/drawing/2014/main" id="{767ADB22-AB5C-4947-B02B-DF8044B8B62D}"/>
              </a:ext>
            </a:extLst>
          </p:cNvPr>
          <p:cNvSpPr/>
          <p:nvPr/>
        </p:nvSpPr>
        <p:spPr>
          <a:xfrm>
            <a:off x="-27658" y="2467751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0x00..555755018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763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9596" y="6151633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400" dirty="0">
                <a:solidFill>
                  <a:srgbClr val="000000"/>
                </a:solidFill>
                <a:latin typeface="Arial"/>
                <a:cs typeface="Arial"/>
              </a:rPr>
              <a:t>0x00..55555460c</a:t>
            </a:r>
          </a:p>
        </p:txBody>
      </p:sp>
      <p:sp>
        <p:nvSpPr>
          <p:cNvPr id="29" name="矩形 28"/>
          <p:cNvSpPr/>
          <p:nvPr/>
        </p:nvSpPr>
        <p:spPr>
          <a:xfrm>
            <a:off x="5973834" y="849437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RIP: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cs typeface="Arial"/>
                <a:sym typeface="Courier New Bold" charset="0"/>
              </a:rPr>
              <a:t>0x0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  <a:sym typeface="Courier New Bold" charset="0"/>
              </a:rPr>
              <a:t>0x7f…000000090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72251" y="520149"/>
            <a:ext cx="732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%</a:t>
            </a:r>
            <a:r>
              <a:rPr kumimoji="1" lang="en-US" altLang="zh-CN" sz="1400" b="1" dirty="0" err="1">
                <a:latin typeface="Verdana"/>
                <a:cs typeface="Verdana"/>
              </a:rPr>
              <a:t>rsp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0x00..55555460c</a:t>
            </a:r>
            <a:endParaRPr lang="cs-CZ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...</a:t>
            </a: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605284" y="66231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mov $0x0,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callq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 5fa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mov $0x0,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608920" y="514280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ret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5736478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6" name="矩形 85"/>
          <p:cNvSpPr/>
          <p:nvPr/>
        </p:nvSpPr>
        <p:spPr>
          <a:xfrm>
            <a:off x="1206127" y="312947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-92268" y="5487084"/>
            <a:ext cx="167545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0x00..5555545fa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48614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addl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 $0x1, 0x200a13(%rip)</a:t>
            </a:r>
            <a:endParaRPr lang="zh-CN" altLang="en-US" sz="11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5825308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41757" y="115556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0x7f</a:t>
            </a:r>
            <a:r>
              <a:rPr lang="mr-IN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…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000000098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033461" y="4160256"/>
            <a:ext cx="688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%rip</a:t>
            </a:r>
            <a:endParaRPr lang="zh-CN" altLang="en-US" sz="1400" b="1" dirty="0"/>
          </a:p>
        </p:txBody>
      </p:sp>
      <p:cxnSp>
        <p:nvCxnSpPr>
          <p:cNvPr id="111" name="直线箭头连接符 110"/>
          <p:cNvCxnSpPr>
            <a:cxnSpLocks/>
            <a:stCxn id="102" idx="1"/>
          </p:cNvCxnSpPr>
          <p:nvPr/>
        </p:nvCxnSpPr>
        <p:spPr>
          <a:xfrm flipH="1" flipV="1">
            <a:off x="3666495" y="4302419"/>
            <a:ext cx="366966" cy="1172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86">
            <a:extLst>
              <a:ext uri="{FF2B5EF4-FFF2-40B4-BE49-F238E27FC236}">
                <a16:creationId xmlns:a16="http://schemas.microsoft.com/office/drawing/2014/main" id="{B9B15590-4945-46D2-8B7E-12F73E7262F4}"/>
              </a:ext>
            </a:extLst>
          </p:cNvPr>
          <p:cNvSpPr/>
          <p:nvPr/>
        </p:nvSpPr>
        <p:spPr>
          <a:xfrm>
            <a:off x="-71138" y="5168166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0x00..555554601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矩形 86">
            <a:extLst>
              <a:ext uri="{FF2B5EF4-FFF2-40B4-BE49-F238E27FC236}">
                <a16:creationId xmlns:a16="http://schemas.microsoft.com/office/drawing/2014/main" id="{D20B1BDD-8F63-4A4F-9EA2-E04AAD9ECE6C}"/>
              </a:ext>
            </a:extLst>
          </p:cNvPr>
          <p:cNvSpPr/>
          <p:nvPr/>
        </p:nvSpPr>
        <p:spPr>
          <a:xfrm>
            <a:off x="-55474" y="4846792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0x00..555554602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矩形 86">
            <a:extLst>
              <a:ext uri="{FF2B5EF4-FFF2-40B4-BE49-F238E27FC236}">
                <a16:creationId xmlns:a16="http://schemas.microsoft.com/office/drawing/2014/main" id="{C8BF97E7-7FED-4E8C-9372-42E8F3BDECE0}"/>
              </a:ext>
            </a:extLst>
          </p:cNvPr>
          <p:cNvSpPr/>
          <p:nvPr/>
        </p:nvSpPr>
        <p:spPr>
          <a:xfrm>
            <a:off x="-34276" y="4517116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0x00..555554607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7" name="矩形 86">
            <a:extLst>
              <a:ext uri="{FF2B5EF4-FFF2-40B4-BE49-F238E27FC236}">
                <a16:creationId xmlns:a16="http://schemas.microsoft.com/office/drawing/2014/main" id="{827A7CFE-EFA9-4FB8-9846-89EA57AAB9AC}"/>
              </a:ext>
            </a:extLst>
          </p:cNvPr>
          <p:cNvSpPr/>
          <p:nvPr/>
        </p:nvSpPr>
        <p:spPr>
          <a:xfrm>
            <a:off x="-27875" y="4188144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0x00..55555460c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8" name="矩形 86">
            <a:extLst>
              <a:ext uri="{FF2B5EF4-FFF2-40B4-BE49-F238E27FC236}">
                <a16:creationId xmlns:a16="http://schemas.microsoft.com/office/drawing/2014/main" id="{D0716B26-00D9-4238-BEBE-7A5B08E5B306}"/>
              </a:ext>
            </a:extLst>
          </p:cNvPr>
          <p:cNvSpPr/>
          <p:nvPr/>
        </p:nvSpPr>
        <p:spPr>
          <a:xfrm>
            <a:off x="-35792" y="3837968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0x00..555554611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9" name="矩形 105">
            <a:extLst>
              <a:ext uri="{FF2B5EF4-FFF2-40B4-BE49-F238E27FC236}">
                <a16:creationId xmlns:a16="http://schemas.microsoft.com/office/drawing/2014/main" id="{701D13D6-8394-4EFB-84F6-8CA0A44B302A}"/>
              </a:ext>
            </a:extLst>
          </p:cNvPr>
          <p:cNvSpPr/>
          <p:nvPr/>
        </p:nvSpPr>
        <p:spPr>
          <a:xfrm>
            <a:off x="25628" y="454676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0x7f</a:t>
            </a:r>
            <a:r>
              <a:rPr lang="mr-IN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…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000000090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0" name="矩形 105">
            <a:extLst>
              <a:ext uri="{FF2B5EF4-FFF2-40B4-BE49-F238E27FC236}">
                <a16:creationId xmlns:a16="http://schemas.microsoft.com/office/drawing/2014/main" id="{57CD497F-20EC-4F9D-8A3E-6CA7C242FAFB}"/>
              </a:ext>
            </a:extLst>
          </p:cNvPr>
          <p:cNvSpPr/>
          <p:nvPr/>
        </p:nvSpPr>
        <p:spPr>
          <a:xfrm>
            <a:off x="25628" y="826603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0x7f</a:t>
            </a:r>
            <a:r>
              <a:rPr lang="mr-IN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…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000000088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1" name="矩形 86">
            <a:extLst>
              <a:ext uri="{FF2B5EF4-FFF2-40B4-BE49-F238E27FC236}">
                <a16:creationId xmlns:a16="http://schemas.microsoft.com/office/drawing/2014/main" id="{FAD60544-1F1F-4085-9370-0580C9379794}"/>
              </a:ext>
            </a:extLst>
          </p:cNvPr>
          <p:cNvSpPr/>
          <p:nvPr/>
        </p:nvSpPr>
        <p:spPr>
          <a:xfrm>
            <a:off x="-7936" y="2809448"/>
            <a:ext cx="167545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0x00..555755014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2" name="矩形 86">
            <a:extLst>
              <a:ext uri="{FF2B5EF4-FFF2-40B4-BE49-F238E27FC236}">
                <a16:creationId xmlns:a16="http://schemas.microsoft.com/office/drawing/2014/main" id="{767ADB22-AB5C-4947-B02B-DF8044B8B62D}"/>
              </a:ext>
            </a:extLst>
          </p:cNvPr>
          <p:cNvSpPr/>
          <p:nvPr/>
        </p:nvSpPr>
        <p:spPr>
          <a:xfrm>
            <a:off x="-27658" y="2467751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0x00..555755018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02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29E9-2710-4838-877E-D430DA5A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C6FEF-3C23-4348-84D7-9BA32AC5D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x86 supports function call</a:t>
            </a:r>
          </a:p>
          <a:p>
            <a:pPr lvl="1"/>
            <a:r>
              <a:rPr lang="en-US" dirty="0"/>
              <a:t>Role of stack</a:t>
            </a:r>
          </a:p>
          <a:p>
            <a:pPr lvl="1"/>
            <a:r>
              <a:rPr lang="en-US" dirty="0"/>
              <a:t>Call / ret</a:t>
            </a:r>
          </a:p>
          <a:p>
            <a:pPr lvl="1"/>
            <a:r>
              <a:rPr lang="en-US" dirty="0"/>
              <a:t>Calling convention (where </a:t>
            </a:r>
            <a:r>
              <a:rPr lang="en-US" dirty="0" err="1"/>
              <a:t>args</a:t>
            </a:r>
            <a:r>
              <a:rPr lang="en-US" dirty="0"/>
              <a:t>/ret-</a:t>
            </a:r>
            <a:r>
              <a:rPr lang="en-US" dirty="0" err="1"/>
              <a:t>vals</a:t>
            </a:r>
            <a:r>
              <a:rPr lang="en-US" dirty="0"/>
              <a:t> are stored)</a:t>
            </a:r>
          </a:p>
        </p:txBody>
      </p:sp>
    </p:spTree>
    <p:extLst>
      <p:ext uri="{BB962C8B-B14F-4D97-AF65-F5344CB8AC3E}">
        <p14:creationId xmlns:p14="http://schemas.microsoft.com/office/powerpoint/2010/main" val="577075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9596" y="6151633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400" dirty="0">
                <a:solidFill>
                  <a:srgbClr val="000000"/>
                </a:solidFill>
                <a:latin typeface="Arial"/>
                <a:cs typeface="Arial"/>
              </a:rPr>
              <a:t>0x00..55555460c</a:t>
            </a:r>
          </a:p>
        </p:txBody>
      </p:sp>
      <p:sp>
        <p:nvSpPr>
          <p:cNvPr id="29" name="矩形 28"/>
          <p:cNvSpPr/>
          <p:nvPr/>
        </p:nvSpPr>
        <p:spPr>
          <a:xfrm>
            <a:off x="5973834" y="849437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RIP: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cs typeface="Arial"/>
                <a:sym typeface="Courier New Bold" charset="0"/>
              </a:rPr>
              <a:t>0x0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  <a:sym typeface="Courier New Bold" charset="0"/>
              </a:rPr>
              <a:t>0x7f…000000090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72251" y="520149"/>
            <a:ext cx="732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%</a:t>
            </a:r>
            <a:r>
              <a:rPr kumimoji="1" lang="en-US" altLang="zh-CN" sz="1400" b="1" dirty="0" err="1">
                <a:latin typeface="Verdana"/>
                <a:cs typeface="Verdana"/>
              </a:rPr>
              <a:t>rsp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OF</a:t>
            </a:r>
            <a:r>
              <a:rPr kumimoji="1" lang="en-US" altLang="zh-CN" dirty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Consolas"/>
                <a:cs typeface="Consolas"/>
                <a:sym typeface="Courier New Bold" charset="0"/>
              </a:rPr>
              <a:t>0x00..55555460c</a:t>
            </a:r>
            <a:endParaRPr lang="cs-CZ" altLang="zh-CN" sz="14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>
                <a:latin typeface="Consolas"/>
                <a:cs typeface="Consolas"/>
                <a:sym typeface="Courier New Bold" charset="0"/>
              </a:rPr>
              <a:t>...</a:t>
            </a: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b="1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retq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605284" y="66231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mov $0x0,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callq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 5fa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mov $0x0,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608920" y="514280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ret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5736478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6" name="矩形 85"/>
          <p:cNvSpPr/>
          <p:nvPr/>
        </p:nvSpPr>
        <p:spPr>
          <a:xfrm>
            <a:off x="1206127" y="312947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-92268" y="5487084"/>
            <a:ext cx="167545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0x00..5555545fa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48614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addl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 $0x1, 0x200a13(%rip)</a:t>
            </a:r>
            <a:endParaRPr lang="zh-CN" altLang="en-US" sz="11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5825308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41757" y="115556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0x7f</a:t>
            </a:r>
            <a:r>
              <a:rPr lang="mr-IN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…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000000098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033461" y="3853931"/>
            <a:ext cx="688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%rip</a:t>
            </a:r>
            <a:endParaRPr lang="zh-CN" altLang="en-US" sz="1400" b="1" dirty="0"/>
          </a:p>
        </p:txBody>
      </p:sp>
      <p:cxnSp>
        <p:nvCxnSpPr>
          <p:cNvPr id="111" name="直线箭头连接符 110"/>
          <p:cNvCxnSpPr>
            <a:cxnSpLocks/>
            <a:stCxn id="102" idx="1"/>
          </p:cNvCxnSpPr>
          <p:nvPr/>
        </p:nvCxnSpPr>
        <p:spPr>
          <a:xfrm flipH="1" flipV="1">
            <a:off x="3666495" y="3996094"/>
            <a:ext cx="366966" cy="1172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86">
            <a:extLst>
              <a:ext uri="{FF2B5EF4-FFF2-40B4-BE49-F238E27FC236}">
                <a16:creationId xmlns:a16="http://schemas.microsoft.com/office/drawing/2014/main" id="{B9B15590-4945-46D2-8B7E-12F73E7262F4}"/>
              </a:ext>
            </a:extLst>
          </p:cNvPr>
          <p:cNvSpPr/>
          <p:nvPr/>
        </p:nvSpPr>
        <p:spPr>
          <a:xfrm>
            <a:off x="-71138" y="5168166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0x00..555554601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矩形 86">
            <a:extLst>
              <a:ext uri="{FF2B5EF4-FFF2-40B4-BE49-F238E27FC236}">
                <a16:creationId xmlns:a16="http://schemas.microsoft.com/office/drawing/2014/main" id="{D20B1BDD-8F63-4A4F-9EA2-E04AAD9ECE6C}"/>
              </a:ext>
            </a:extLst>
          </p:cNvPr>
          <p:cNvSpPr/>
          <p:nvPr/>
        </p:nvSpPr>
        <p:spPr>
          <a:xfrm>
            <a:off x="-55474" y="4846792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0x00..555554602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矩形 86">
            <a:extLst>
              <a:ext uri="{FF2B5EF4-FFF2-40B4-BE49-F238E27FC236}">
                <a16:creationId xmlns:a16="http://schemas.microsoft.com/office/drawing/2014/main" id="{C8BF97E7-7FED-4E8C-9372-42E8F3BDECE0}"/>
              </a:ext>
            </a:extLst>
          </p:cNvPr>
          <p:cNvSpPr/>
          <p:nvPr/>
        </p:nvSpPr>
        <p:spPr>
          <a:xfrm>
            <a:off x="-34276" y="4517116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0x00..555554607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7" name="矩形 86">
            <a:extLst>
              <a:ext uri="{FF2B5EF4-FFF2-40B4-BE49-F238E27FC236}">
                <a16:creationId xmlns:a16="http://schemas.microsoft.com/office/drawing/2014/main" id="{827A7CFE-EFA9-4FB8-9846-89EA57AAB9AC}"/>
              </a:ext>
            </a:extLst>
          </p:cNvPr>
          <p:cNvSpPr/>
          <p:nvPr/>
        </p:nvSpPr>
        <p:spPr>
          <a:xfrm>
            <a:off x="-27875" y="4188144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0x00..55555460c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8" name="矩形 86">
            <a:extLst>
              <a:ext uri="{FF2B5EF4-FFF2-40B4-BE49-F238E27FC236}">
                <a16:creationId xmlns:a16="http://schemas.microsoft.com/office/drawing/2014/main" id="{D0716B26-00D9-4238-BEBE-7A5B08E5B306}"/>
              </a:ext>
            </a:extLst>
          </p:cNvPr>
          <p:cNvSpPr/>
          <p:nvPr/>
        </p:nvSpPr>
        <p:spPr>
          <a:xfrm>
            <a:off x="-35792" y="3837968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0x00..555554611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9" name="矩形 105">
            <a:extLst>
              <a:ext uri="{FF2B5EF4-FFF2-40B4-BE49-F238E27FC236}">
                <a16:creationId xmlns:a16="http://schemas.microsoft.com/office/drawing/2014/main" id="{701D13D6-8394-4EFB-84F6-8CA0A44B302A}"/>
              </a:ext>
            </a:extLst>
          </p:cNvPr>
          <p:cNvSpPr/>
          <p:nvPr/>
        </p:nvSpPr>
        <p:spPr>
          <a:xfrm>
            <a:off x="25628" y="454676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0x7f</a:t>
            </a:r>
            <a:r>
              <a:rPr lang="mr-IN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…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000000090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0" name="矩形 105">
            <a:extLst>
              <a:ext uri="{FF2B5EF4-FFF2-40B4-BE49-F238E27FC236}">
                <a16:creationId xmlns:a16="http://schemas.microsoft.com/office/drawing/2014/main" id="{57CD497F-20EC-4F9D-8A3E-6CA7C242FAFB}"/>
              </a:ext>
            </a:extLst>
          </p:cNvPr>
          <p:cNvSpPr/>
          <p:nvPr/>
        </p:nvSpPr>
        <p:spPr>
          <a:xfrm>
            <a:off x="25628" y="826603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0x7f</a:t>
            </a:r>
            <a:r>
              <a:rPr lang="mr-IN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…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000000088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1" name="矩形 86">
            <a:extLst>
              <a:ext uri="{FF2B5EF4-FFF2-40B4-BE49-F238E27FC236}">
                <a16:creationId xmlns:a16="http://schemas.microsoft.com/office/drawing/2014/main" id="{FAD60544-1F1F-4085-9370-0580C9379794}"/>
              </a:ext>
            </a:extLst>
          </p:cNvPr>
          <p:cNvSpPr/>
          <p:nvPr/>
        </p:nvSpPr>
        <p:spPr>
          <a:xfrm>
            <a:off x="-7936" y="2809448"/>
            <a:ext cx="167545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0x00..555755014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2" name="矩形 86">
            <a:extLst>
              <a:ext uri="{FF2B5EF4-FFF2-40B4-BE49-F238E27FC236}">
                <a16:creationId xmlns:a16="http://schemas.microsoft.com/office/drawing/2014/main" id="{767ADB22-AB5C-4947-B02B-DF8044B8B62D}"/>
              </a:ext>
            </a:extLst>
          </p:cNvPr>
          <p:cNvSpPr/>
          <p:nvPr/>
        </p:nvSpPr>
        <p:spPr>
          <a:xfrm>
            <a:off x="-27658" y="2467751"/>
            <a:ext cx="167546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cs typeface="Arial"/>
              </a:rPr>
              <a:t>0x00..555755018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706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to store function arguments and return values?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64" y="1792826"/>
            <a:ext cx="8871603" cy="4051446"/>
          </a:xfrm>
        </p:spPr>
        <p:txBody>
          <a:bodyPr>
            <a:normAutofit/>
          </a:bodyPr>
          <a:lstStyle/>
          <a:p>
            <a:r>
              <a:rPr lang="en-US" dirty="0"/>
              <a:t>Hardware doesn’t care where </a:t>
            </a:r>
            <a:r>
              <a:rPr lang="en-US" dirty="0" err="1"/>
              <a:t>args</a:t>
            </a:r>
            <a:r>
              <a:rPr lang="en-US" dirty="0"/>
              <a:t>/return </a:t>
            </a:r>
            <a:r>
              <a:rPr lang="en-US" dirty="0" err="1"/>
              <a:t>vals</a:t>
            </a:r>
            <a:r>
              <a:rPr lang="en-US" dirty="0"/>
              <a:t> are stored </a:t>
            </a:r>
          </a:p>
          <a:p>
            <a:pPr lvl="1"/>
            <a:r>
              <a:rPr lang="en-US" dirty="0"/>
              <a:t>It’s a software convention</a:t>
            </a:r>
          </a:p>
          <a:p>
            <a:r>
              <a:rPr lang="en-US" dirty="0"/>
              <a:t>Design consideration: where to put </a:t>
            </a:r>
            <a:r>
              <a:rPr lang="en-US" dirty="0" err="1"/>
              <a:t>args</a:t>
            </a:r>
            <a:r>
              <a:rPr lang="en-US" dirty="0"/>
              <a:t> and return </a:t>
            </a:r>
            <a:r>
              <a:rPr lang="en-US" dirty="0" err="1"/>
              <a:t>vals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Arguments and return value are allocated when function is called, de-allocated when function returns.</a:t>
            </a:r>
          </a:p>
          <a:p>
            <a:pPr lvl="1"/>
            <a:r>
              <a:rPr lang="en-US" dirty="0"/>
              <a:t>Must do such allocation/de-allocation very fast</a:t>
            </a:r>
          </a:p>
        </p:txBody>
      </p:sp>
    </p:spTree>
    <p:extLst>
      <p:ext uri="{BB962C8B-B14F-4D97-AF65-F5344CB8AC3E}">
        <p14:creationId xmlns:p14="http://schemas.microsoft.com/office/powerpoint/2010/main" val="168583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to store function arguments and return values?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64" y="1587332"/>
            <a:ext cx="8976236" cy="5088105"/>
          </a:xfrm>
        </p:spPr>
        <p:txBody>
          <a:bodyPr>
            <a:normAutofit/>
          </a:bodyPr>
          <a:lstStyle/>
          <a:p>
            <a:r>
              <a:rPr lang="en-US" dirty="0"/>
              <a:t>Two possible designs:</a:t>
            </a:r>
          </a:p>
          <a:p>
            <a:pPr lvl="1"/>
            <a:r>
              <a:rPr lang="en-US" dirty="0"/>
              <a:t>Store on stack</a:t>
            </a:r>
          </a:p>
          <a:p>
            <a:pPr lvl="1"/>
            <a:r>
              <a:rPr lang="en-US" dirty="0"/>
              <a:t>Store in registers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chosen design </a:t>
            </a:r>
            <a:r>
              <a:rPr lang="en-US" dirty="0">
                <a:sym typeface="Wingdings"/>
              </a:rPr>
              <a:t> the calling convention</a:t>
            </a:r>
          </a:p>
          <a:p>
            <a:pPr lvl="1"/>
            <a:r>
              <a:rPr lang="en-US" dirty="0"/>
              <a:t>All code on a computer system must obey the same convention</a:t>
            </a:r>
          </a:p>
          <a:p>
            <a:pPr lvl="1"/>
            <a:r>
              <a:rPr lang="en-US" dirty="0"/>
              <a:t>Otherwise, libraries won’t work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05775" y="2539733"/>
            <a:ext cx="4530768" cy="646331"/>
            <a:chOff x="3405775" y="2539733"/>
            <a:chExt cx="4530768" cy="646331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05775" y="2857200"/>
              <a:ext cx="6349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40750" y="2539733"/>
              <a:ext cx="38957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4F81BD"/>
                  </a:solidFill>
                </a:rPr>
                <a:t>Registers are much faster than memory</a:t>
              </a:r>
            </a:p>
            <a:p>
              <a:r>
                <a:rPr lang="en-US" dirty="0">
                  <a:solidFill>
                    <a:srgbClr val="4F81BD"/>
                  </a:solidFill>
                </a:rPr>
                <a:t>but there are only a few of them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296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4300"/>
            <a:ext cx="8686800" cy="1143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/>
              <a:t>C/UNIX/MacOS’s calling convention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6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5603779" y="1660217"/>
            <a:ext cx="2124265" cy="639762"/>
          </a:xfrm>
        </p:spPr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5025" y="5791199"/>
            <a:ext cx="4041775" cy="334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Only allocate stack space when needed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%r8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%r9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grp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800" dirty="0" err="1">
                  <a:solidFill>
                    <a:schemeClr val="tx1"/>
                  </a:solidFill>
                  <a:latin typeface="Consolas"/>
                  <a:cs typeface="Consolas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Consolas"/>
                  <a:cs typeface="Consolas"/>
                  <a:sym typeface="Courier New Bold" charset="0"/>
                </a:rPr>
                <a:t> 7</a:t>
              </a: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grp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/>
              <a:r>
                <a:rPr lang="en-US" sz="2400" dirty="0">
                  <a:latin typeface="Consolas"/>
                  <a:cs typeface="Consolas"/>
                </a:rPr>
                <a:t>...</a:t>
              </a:r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grp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800" dirty="0" err="1">
                  <a:solidFill>
                    <a:schemeClr val="tx1"/>
                  </a:solidFill>
                  <a:latin typeface="Consolas"/>
                  <a:cs typeface="Consolas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Consolas"/>
                  <a:cs typeface="Consolas"/>
                  <a:sym typeface="Courier New Bold" charset="0"/>
                </a:rPr>
                <a:t> 8</a:t>
              </a: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grp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800" dirty="0" err="1">
                  <a:solidFill>
                    <a:schemeClr val="tx1"/>
                  </a:solidFill>
                  <a:latin typeface="Consolas"/>
                  <a:cs typeface="Consolas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Consolas"/>
                  <a:cs typeface="Consolas"/>
                  <a:sym typeface="Courier New Bold" charset="0"/>
                </a:rPr>
                <a:t> </a:t>
              </a:r>
              <a:r>
                <a:rPr lang="en-US" sz="1800" i="1" dirty="0">
                  <a:solidFill>
                    <a:schemeClr val="tx1"/>
                  </a:solidFill>
                  <a:latin typeface="Consolas"/>
                  <a:cs typeface="Consolas"/>
                  <a:sym typeface="Courier New Bold" charset="0"/>
                </a:rPr>
                <a:t>n</a:t>
              </a: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grp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/>
              <a:r>
                <a:rPr lang="en-US" dirty="0">
                  <a:latin typeface="Consolas"/>
                  <a:cs typeface="Consolas"/>
                </a:rPr>
                <a:t>...</a:t>
              </a:r>
            </a:p>
          </p:txBody>
        </p:sp>
      </p:grp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225AAB8E-C25C-FA4D-B3CB-82DA764B8616}"/>
              </a:ext>
            </a:extLst>
          </p:cNvPr>
          <p:cNvSpPr/>
          <p:nvPr/>
        </p:nvSpPr>
        <p:spPr>
          <a:xfrm>
            <a:off x="2477294" y="1242826"/>
            <a:ext cx="1855694" cy="924299"/>
          </a:xfrm>
          <a:prstGeom prst="wedgeRoundRectCallout">
            <a:avLst>
              <a:gd name="adj1" fmla="val -74090"/>
              <a:gd name="adj2" fmla="val -57007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Windows have a different calling convention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AA3C81-9E51-4042-80B0-E702736E7919}"/>
              </a:ext>
            </a:extLst>
          </p:cNvPr>
          <p:cNvCxnSpPr/>
          <p:nvPr/>
        </p:nvCxnSpPr>
        <p:spPr>
          <a:xfrm flipH="1">
            <a:off x="7315201" y="5017826"/>
            <a:ext cx="691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1909863-9E66-4B50-ACED-796A5C594624}"/>
              </a:ext>
            </a:extLst>
          </p:cNvPr>
          <p:cNvSpPr txBox="1"/>
          <p:nvPr/>
        </p:nvSpPr>
        <p:spPr>
          <a:xfrm>
            <a:off x="8006687" y="4833160"/>
            <a:ext cx="104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top</a:t>
            </a:r>
          </a:p>
        </p:txBody>
      </p:sp>
    </p:spTree>
    <p:extLst>
      <p:ext uri="{BB962C8B-B14F-4D97-AF65-F5344CB8AC3E}">
        <p14:creationId xmlns:p14="http://schemas.microsoft.com/office/powerpoint/2010/main" val="417976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62"/>
            <a:ext cx="86868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Calling convention: </a:t>
            </a:r>
            <a:r>
              <a:rPr lang="en-US" altLang="zh-CN" dirty="0" err="1"/>
              <a:t>args</a:t>
            </a:r>
            <a:r>
              <a:rPr lang="en-US" altLang="zh-CN" dirty="0"/>
              <a:t>, return </a:t>
            </a:r>
            <a:r>
              <a:rPr lang="en-US" altLang="zh-CN" dirty="0" err="1"/>
              <a:t>vals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023" y="866981"/>
            <a:ext cx="8480091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int add(int a, int b, int c, int d, int e, int f, int g, int h)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int r = a + b + c + d + e + f + g + h;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return r;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  <a:p>
            <a:r>
              <a:rPr lang="mr-IN" altLang="zh-CN" sz="1600" dirty="0">
                <a:latin typeface="Consolas"/>
                <a:cs typeface="Consolas"/>
              </a:rPr>
              <a:t>int main() {</a:t>
            </a:r>
          </a:p>
          <a:p>
            <a:r>
              <a:rPr lang="mr-IN" altLang="zh-CN" sz="1600" dirty="0">
                <a:latin typeface="Consolas"/>
                <a:cs typeface="Consolas"/>
              </a:rPr>
              <a:t>    int c = add(1, 2, 3, 4, 5, 6, 7, 8);</a:t>
            </a:r>
          </a:p>
          <a:p>
            <a:r>
              <a:rPr lang="mr-IN" altLang="zh-CN" sz="1600" dirty="0">
                <a:latin typeface="Consolas"/>
                <a:cs typeface="Consolas"/>
              </a:rPr>
              <a:t>    printf("%d\b", c);</a:t>
            </a:r>
          </a:p>
          <a:p>
            <a:r>
              <a:rPr lang="mr-IN" altLang="zh-CN" sz="1600" dirty="0">
                <a:latin typeface="Consolas"/>
                <a:cs typeface="Consolas"/>
              </a:rPr>
              <a:t>    return 0;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mr-IN" altLang="zh-CN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346258" y="3263667"/>
            <a:ext cx="5640428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main:</a:t>
            </a: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push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l</a:t>
            </a:r>
            <a:r>
              <a:rPr lang="mr-IN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   $8</a:t>
            </a: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	</a:t>
            </a:r>
            <a:r>
              <a:rPr lang="mr-IN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push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l</a:t>
            </a:r>
            <a:r>
              <a:rPr lang="mr-IN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   $7</a:t>
            </a:r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	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movl    $6, %r9d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movl    $5, %r8d</a:t>
            </a:r>
          </a:p>
          <a:p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movl    $4, %ecx</a:t>
            </a:r>
          </a:p>
          <a:p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   movl    $3, %edx</a:t>
            </a:r>
          </a:p>
          <a:p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   movl    $2, %esi</a:t>
            </a:r>
          </a:p>
          <a:p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   movl    $1, %edi</a:t>
            </a:r>
          </a:p>
          <a:p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   </a:t>
            </a:r>
            <a:r>
              <a:rPr lang="mr-IN" altLang="zh-CN" dirty="0">
                <a:latin typeface="Consolas"/>
                <a:cs typeface="Consolas"/>
              </a:rPr>
              <a:t>call    add</a:t>
            </a:r>
          </a:p>
        </p:txBody>
      </p:sp>
      <p:sp>
        <p:nvSpPr>
          <p:cNvPr id="8" name="矩形 7"/>
          <p:cNvSpPr/>
          <p:nvPr/>
        </p:nvSpPr>
        <p:spPr>
          <a:xfrm>
            <a:off x="3540883" y="3241100"/>
            <a:ext cx="4572000" cy="2862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add:</a:t>
            </a: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solidFill>
                  <a:srgbClr val="953735"/>
                </a:solidFill>
                <a:latin typeface="Consolas"/>
                <a:cs typeface="Consolas"/>
              </a:rPr>
              <a:t>addl    %esi, %edi</a:t>
            </a:r>
          </a:p>
          <a:p>
            <a:r>
              <a:rPr lang="mr-IN" altLang="zh-CN" dirty="0">
                <a:solidFill>
                  <a:srgbClr val="953735"/>
                </a:solidFill>
                <a:latin typeface="Consolas"/>
                <a:cs typeface="Consolas"/>
              </a:rPr>
              <a:t>   </a:t>
            </a:r>
            <a:r>
              <a:rPr lang="en-US" altLang="zh-CN" dirty="0">
                <a:solidFill>
                  <a:srgbClr val="953735"/>
                </a:solidFill>
                <a:latin typeface="Consolas"/>
                <a:cs typeface="Consolas"/>
              </a:rPr>
              <a:t> </a:t>
            </a:r>
            <a:r>
              <a:rPr lang="mr-IN" altLang="zh-CN" dirty="0">
                <a:solidFill>
                  <a:srgbClr val="953735"/>
                </a:solidFill>
                <a:latin typeface="Consolas"/>
                <a:cs typeface="Consolas"/>
              </a:rPr>
              <a:t>addl    %edi, %edx</a:t>
            </a: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 	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addl    %edx, %ecx</a:t>
            </a:r>
          </a:p>
          <a:p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   addl    %r8d, %ecx</a:t>
            </a: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   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addl    %r9d, %ecx</a:t>
            </a:r>
          </a:p>
          <a:p>
            <a:r>
              <a:rPr lang="mr-IN" altLang="zh-CN" dirty="0">
                <a:latin typeface="Consolas"/>
                <a:cs typeface="Consolas"/>
              </a:rPr>
              <a:t>    movl    %ecx, %eax</a:t>
            </a:r>
          </a:p>
          <a:p>
            <a:r>
              <a:rPr lang="mr-IN" altLang="zh-CN" dirty="0">
                <a:latin typeface="Consolas"/>
                <a:cs typeface="Consolas"/>
              </a:rPr>
              <a:t>    </a:t>
            </a:r>
            <a:r>
              <a:rPr lang="mr-IN" altLang="zh-CN" dirty="0">
                <a:solidFill>
                  <a:srgbClr val="558ED5"/>
                </a:solidFill>
                <a:latin typeface="Consolas"/>
                <a:cs typeface="Consolas"/>
              </a:rPr>
              <a:t>addl    8(%rsp), %eax</a:t>
            </a:r>
            <a:r>
              <a:rPr lang="en-US" altLang="zh-CN" dirty="0">
                <a:solidFill>
                  <a:srgbClr val="558ED5"/>
                </a:solidFill>
                <a:latin typeface="Consolas"/>
                <a:cs typeface="Consolas"/>
              </a:rPr>
              <a:t>  </a:t>
            </a:r>
            <a:endParaRPr lang="mr-IN" altLang="zh-CN" dirty="0">
              <a:solidFill>
                <a:srgbClr val="558ED5"/>
              </a:solidFill>
              <a:latin typeface="Consolas"/>
              <a:cs typeface="Consolas"/>
            </a:endParaRPr>
          </a:p>
          <a:p>
            <a:r>
              <a:rPr lang="mr-IN" altLang="zh-CN" dirty="0">
                <a:solidFill>
                  <a:srgbClr val="558ED5"/>
                </a:solidFill>
                <a:latin typeface="Consolas"/>
                <a:cs typeface="Consolas"/>
              </a:rPr>
              <a:t>    </a:t>
            </a:r>
            <a:r>
              <a:rPr lang="mr-IN" altLang="zh-CN" dirty="0" err="1">
                <a:solidFill>
                  <a:srgbClr val="558ED5"/>
                </a:solidFill>
                <a:latin typeface="Consolas"/>
                <a:cs typeface="Consolas"/>
              </a:rPr>
              <a:t>addl</a:t>
            </a:r>
            <a:r>
              <a:rPr lang="mr-IN" altLang="zh-CN" dirty="0">
                <a:solidFill>
                  <a:srgbClr val="558ED5"/>
                </a:solidFill>
                <a:latin typeface="Consolas"/>
                <a:cs typeface="Consolas"/>
              </a:rPr>
              <a:t>    1</a:t>
            </a:r>
            <a:r>
              <a:rPr lang="en-US" altLang="zh-CN" dirty="0">
                <a:solidFill>
                  <a:srgbClr val="558ED5"/>
                </a:solidFill>
                <a:latin typeface="Consolas"/>
                <a:cs typeface="Consolas"/>
              </a:rPr>
              <a:t>2</a:t>
            </a:r>
            <a:r>
              <a:rPr lang="mr-IN" altLang="zh-CN" dirty="0">
                <a:solidFill>
                  <a:srgbClr val="558ED5"/>
                </a:solidFill>
                <a:latin typeface="Consolas"/>
                <a:cs typeface="Consolas"/>
              </a:rPr>
              <a:t>(%rsp), %eax</a:t>
            </a:r>
          </a:p>
          <a:p>
            <a:r>
              <a:rPr lang="mr-IN" altLang="zh-CN" dirty="0">
                <a:solidFill>
                  <a:srgbClr val="558ED5"/>
                </a:solidFill>
                <a:latin typeface="Consolas"/>
                <a:cs typeface="Consolas"/>
              </a:rPr>
              <a:t>    </a:t>
            </a:r>
            <a:r>
              <a:rPr lang="mr-IN" altLang="zh-CN" dirty="0">
                <a:latin typeface="Consolas"/>
                <a:cs typeface="Consolas"/>
              </a:rPr>
              <a:t>ret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089987" y="4863009"/>
            <a:ext cx="678269" cy="4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68256" y="4493677"/>
            <a:ext cx="1686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8(%</a:t>
            </a:r>
            <a:r>
              <a:rPr lang="en-US" dirty="0" err="1"/>
              <a:t>rsp</a:t>
            </a:r>
            <a:r>
              <a:rPr lang="en-US" dirty="0"/>
              <a:t>) stores 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89987" y="5844269"/>
            <a:ext cx="2489183" cy="443820"/>
            <a:chOff x="6089987" y="5844269"/>
            <a:chExt cx="2489183" cy="443820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6089987" y="5844269"/>
              <a:ext cx="678270" cy="2591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72842" y="5918757"/>
              <a:ext cx="1806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12(%</a:t>
              </a:r>
              <a:r>
                <a:rPr lang="en-US" dirty="0" err="1"/>
                <a:t>rsp</a:t>
              </a:r>
              <a:r>
                <a:rPr lang="en-US" dirty="0"/>
                <a:t>) stores h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234611" y="6167592"/>
            <a:ext cx="245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(%</a:t>
            </a:r>
            <a:r>
              <a:rPr lang="en-US" dirty="0" err="1"/>
              <a:t>rsp</a:t>
            </a:r>
            <a:r>
              <a:rPr lang="en-US" dirty="0"/>
              <a:t>) store?</a:t>
            </a:r>
          </a:p>
        </p:txBody>
      </p:sp>
    </p:spTree>
    <p:extLst>
      <p:ext uri="{BB962C8B-B14F-4D97-AF65-F5344CB8AC3E}">
        <p14:creationId xmlns:p14="http://schemas.microsoft.com/office/powerpoint/2010/main" val="12101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ln/>
        </p:spPr>
        <p:txBody>
          <a:bodyPr>
            <a:normAutofit/>
          </a:bodyPr>
          <a:lstStyle/>
          <a:p>
            <a:pPr marL="119063" indent="-119063"/>
            <a:r>
              <a:rPr lang="en-US" dirty="0"/>
              <a:t>How to allocate/</a:t>
            </a:r>
            <a:r>
              <a:rPr lang="en-US" dirty="0" err="1"/>
              <a:t>deallocate</a:t>
            </a:r>
            <a:r>
              <a:rPr lang="en-US" dirty="0"/>
              <a:t> local </a:t>
            </a:r>
            <a:r>
              <a:rPr lang="en-US" dirty="0" err="1"/>
              <a:t>vars</a:t>
            </a:r>
            <a:r>
              <a:rPr lang="en-US" dirty="0"/>
              <a:t>?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2830" y="1600201"/>
            <a:ext cx="8716370" cy="1217594"/>
          </a:xfrm>
          <a:ln/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For primitive data types, use registers whenever possible</a:t>
            </a:r>
          </a:p>
          <a:p>
            <a:r>
              <a:rPr lang="en-US" dirty="0">
                <a:solidFill>
                  <a:srgbClr val="000000"/>
                </a:solidFill>
              </a:rPr>
              <a:t>Allocate local array/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variables on the 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3701076"/>
            <a:ext cx="2553103" cy="16312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main() {       </a:t>
            </a:r>
          </a:p>
          <a:p>
            <a:r>
              <a:rPr lang="hu-HU" sz="2000" dirty="0"/>
              <a:t>        int a[10]; 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clear_array</a:t>
            </a:r>
            <a:r>
              <a:rPr lang="en-US" sz="2000" dirty="0"/>
              <a:t>(a, 10);</a:t>
            </a:r>
          </a:p>
          <a:p>
            <a:r>
              <a:rPr lang="is-IS" sz="2000" dirty="0"/>
              <a:t>        return 0;</a:t>
            </a:r>
          </a:p>
          <a:p>
            <a:r>
              <a:rPr lang="is-IS" sz="2000" dirty="0"/>
              <a:t>} 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131587" y="3463272"/>
            <a:ext cx="4724707" cy="2554545"/>
            <a:chOff x="3477931" y="3463272"/>
            <a:chExt cx="4724707" cy="2554545"/>
          </a:xfrm>
        </p:grpSpPr>
        <p:sp>
          <p:nvSpPr>
            <p:cNvPr id="2" name="TextBox 1"/>
            <p:cNvSpPr txBox="1"/>
            <p:nvPr/>
          </p:nvSpPr>
          <p:spPr>
            <a:xfrm>
              <a:off x="4632430" y="3463272"/>
              <a:ext cx="3570208" cy="255454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/>
                  <a:cs typeface="Consolas"/>
                </a:rPr>
                <a:t>main: </a:t>
              </a:r>
            </a:p>
            <a:p>
              <a:r>
                <a:rPr lang="en-US" sz="2000" dirty="0">
                  <a:latin typeface="Consolas"/>
                  <a:cs typeface="Consolas"/>
                </a:rPr>
                <a:t>     </a:t>
              </a:r>
              <a:r>
                <a:rPr lang="en-US" sz="2000" dirty="0" err="1">
                  <a:latin typeface="Consolas"/>
                  <a:cs typeface="Consolas"/>
                </a:rPr>
                <a:t>subq</a:t>
              </a:r>
              <a:r>
                <a:rPr lang="en-US" sz="2000" dirty="0">
                  <a:latin typeface="Consolas"/>
                  <a:cs typeface="Consolas"/>
                </a:rPr>
                <a:t>    $48, %</a:t>
              </a:r>
              <a:r>
                <a:rPr lang="en-US" sz="2000" dirty="0" err="1">
                  <a:latin typeface="Consolas"/>
                  <a:cs typeface="Consolas"/>
                </a:rPr>
                <a:t>rsp</a:t>
              </a:r>
              <a:endParaRPr lang="en-US" sz="2000" dirty="0">
                <a:latin typeface="Consolas"/>
                <a:cs typeface="Consolas"/>
              </a:endParaRPr>
            </a:p>
            <a:p>
              <a:r>
                <a:rPr lang="cs-CZ" sz="2000" dirty="0">
                  <a:latin typeface="Consolas"/>
                  <a:cs typeface="Consolas"/>
                </a:rPr>
                <a:t>     </a:t>
              </a:r>
              <a:r>
                <a:rPr lang="cs-CZ" sz="2000" dirty="0" err="1">
                  <a:latin typeface="Consolas"/>
                  <a:cs typeface="Consolas"/>
                </a:rPr>
                <a:t>movl</a:t>
              </a:r>
              <a:r>
                <a:rPr lang="cs-CZ" sz="2000" dirty="0">
                  <a:latin typeface="Consolas"/>
                  <a:cs typeface="Consolas"/>
                </a:rPr>
                <a:t>    $10, %</a:t>
              </a:r>
              <a:r>
                <a:rPr lang="cs-CZ" sz="2000" dirty="0" err="1">
                  <a:latin typeface="Consolas"/>
                  <a:cs typeface="Consolas"/>
                </a:rPr>
                <a:t>esi</a:t>
              </a:r>
              <a:endParaRPr lang="cs-CZ" sz="2000" dirty="0">
                <a:latin typeface="Consolas"/>
                <a:cs typeface="Consolas"/>
              </a:endParaRPr>
            </a:p>
            <a:p>
              <a:r>
                <a:rPr lang="en-US" sz="2000" dirty="0">
                  <a:latin typeface="Consolas"/>
                  <a:cs typeface="Consolas"/>
                </a:rPr>
                <a:t>     </a:t>
              </a:r>
              <a:r>
                <a:rPr lang="en-US" sz="2000" dirty="0" err="1">
                  <a:latin typeface="Consolas"/>
                  <a:cs typeface="Consolas"/>
                </a:rPr>
                <a:t>movq</a:t>
              </a:r>
              <a:r>
                <a:rPr lang="en-US" sz="2000" dirty="0">
                  <a:latin typeface="Consolas"/>
                  <a:cs typeface="Consolas"/>
                </a:rPr>
                <a:t>    %</a:t>
              </a:r>
              <a:r>
                <a:rPr lang="en-US" sz="2000" dirty="0" err="1">
                  <a:latin typeface="Consolas"/>
                  <a:cs typeface="Consolas"/>
                </a:rPr>
                <a:t>rsp</a:t>
              </a:r>
              <a:r>
                <a:rPr lang="en-US" sz="2000" dirty="0">
                  <a:latin typeface="Consolas"/>
                  <a:cs typeface="Consolas"/>
                </a:rPr>
                <a:t>, %</a:t>
              </a:r>
              <a:r>
                <a:rPr lang="en-US" sz="2000" dirty="0" err="1">
                  <a:latin typeface="Consolas"/>
                  <a:cs typeface="Consolas"/>
                </a:rPr>
                <a:t>rdi</a:t>
              </a:r>
              <a:endParaRPr lang="en-US" sz="2000" dirty="0">
                <a:latin typeface="Consolas"/>
                <a:cs typeface="Consolas"/>
              </a:endParaRPr>
            </a:p>
            <a:p>
              <a:r>
                <a:rPr lang="en-US" sz="2000" dirty="0">
                  <a:latin typeface="Consolas"/>
                  <a:cs typeface="Consolas"/>
                </a:rPr>
                <a:t>     call    </a:t>
              </a:r>
              <a:r>
                <a:rPr lang="en-US" sz="2000" dirty="0" err="1">
                  <a:latin typeface="Consolas"/>
                  <a:cs typeface="Consolas"/>
                </a:rPr>
                <a:t>clear_array</a:t>
              </a:r>
              <a:endParaRPr lang="en-US" sz="2000" dirty="0">
                <a:latin typeface="Consolas"/>
                <a:cs typeface="Consolas"/>
              </a:endParaRPr>
            </a:p>
            <a:p>
              <a:r>
                <a:rPr lang="cs-CZ" sz="2000" dirty="0">
                  <a:latin typeface="Consolas"/>
                  <a:cs typeface="Consolas"/>
                </a:rPr>
                <a:t>     </a:t>
              </a:r>
              <a:r>
                <a:rPr lang="cs-CZ" sz="2000" dirty="0" err="1">
                  <a:latin typeface="Consolas"/>
                  <a:cs typeface="Consolas"/>
                </a:rPr>
                <a:t>movl</a:t>
              </a:r>
              <a:r>
                <a:rPr lang="cs-CZ" sz="2000" dirty="0">
                  <a:latin typeface="Consolas"/>
                  <a:cs typeface="Consolas"/>
                </a:rPr>
                <a:t>    $0, %</a:t>
              </a:r>
              <a:r>
                <a:rPr lang="cs-CZ" sz="2000" dirty="0" err="1">
                  <a:latin typeface="Consolas"/>
                  <a:cs typeface="Consolas"/>
                </a:rPr>
                <a:t>eax</a:t>
              </a:r>
              <a:endParaRPr lang="cs-CZ" sz="2000" dirty="0">
                <a:latin typeface="Consolas"/>
                <a:cs typeface="Consolas"/>
              </a:endParaRPr>
            </a:p>
            <a:p>
              <a:r>
                <a:rPr lang="en-US" sz="2000" dirty="0">
                  <a:latin typeface="Consolas"/>
                  <a:cs typeface="Consolas"/>
                </a:rPr>
                <a:t>     </a:t>
              </a:r>
              <a:r>
                <a:rPr lang="en-US" sz="2000" dirty="0" err="1">
                  <a:latin typeface="Consolas"/>
                  <a:cs typeface="Consolas"/>
                </a:rPr>
                <a:t>addq</a:t>
              </a:r>
              <a:r>
                <a:rPr lang="en-US" sz="2000" dirty="0">
                  <a:latin typeface="Consolas"/>
                  <a:cs typeface="Consolas"/>
                </a:rPr>
                <a:t>    $48, %</a:t>
              </a:r>
              <a:r>
                <a:rPr lang="en-US" sz="2000" dirty="0" err="1">
                  <a:latin typeface="Consolas"/>
                  <a:cs typeface="Consolas"/>
                </a:rPr>
                <a:t>rsp</a:t>
              </a:r>
              <a:endParaRPr lang="en-US" sz="2000" dirty="0">
                <a:latin typeface="Consolas"/>
                <a:cs typeface="Consolas"/>
              </a:endParaRPr>
            </a:p>
            <a:p>
              <a:r>
                <a:rPr lang="en-US" sz="2000" dirty="0">
                  <a:latin typeface="Consolas"/>
                  <a:cs typeface="Consolas"/>
                </a:rPr>
                <a:t>     ret</a:t>
              </a:r>
            </a:p>
          </p:txBody>
        </p:sp>
        <p:sp>
          <p:nvSpPr>
            <p:cNvPr id="4" name="Right Arrow 3"/>
            <p:cNvSpPr/>
            <p:nvPr/>
          </p:nvSpPr>
          <p:spPr>
            <a:xfrm>
              <a:off x="3477931" y="4516684"/>
              <a:ext cx="938031" cy="562782"/>
            </a:xfrm>
            <a:prstGeom prst="rightArrow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64356" y="3524026"/>
            <a:ext cx="4003649" cy="646331"/>
            <a:chOff x="4964356" y="3524026"/>
            <a:chExt cx="4003649" cy="646331"/>
          </a:xfrm>
        </p:grpSpPr>
        <p:sp>
          <p:nvSpPr>
            <p:cNvPr id="6" name="Oval 5"/>
            <p:cNvSpPr/>
            <p:nvPr/>
          </p:nvSpPr>
          <p:spPr>
            <a:xfrm>
              <a:off x="4964356" y="3766307"/>
              <a:ext cx="2891938" cy="40405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65307" y="3524026"/>
              <a:ext cx="11026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array 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allocation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95433" y="5053638"/>
            <a:ext cx="4310449" cy="646331"/>
            <a:chOff x="4964356" y="3524026"/>
            <a:chExt cx="4310449" cy="646331"/>
          </a:xfrm>
        </p:grpSpPr>
        <p:sp>
          <p:nvSpPr>
            <p:cNvPr id="12" name="Oval 11"/>
            <p:cNvSpPr/>
            <p:nvPr/>
          </p:nvSpPr>
          <p:spPr>
            <a:xfrm>
              <a:off x="4964356" y="3766307"/>
              <a:ext cx="2891938" cy="40405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65307" y="3524026"/>
              <a:ext cx="1409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array 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de-allocation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37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/>
              <a:t>Calling convention: </a:t>
            </a:r>
            <a:br>
              <a:rPr lang="en-US" dirty="0"/>
            </a:br>
            <a:r>
              <a:rPr lang="en-US" dirty="0"/>
              <a:t>Caller vs. </a:t>
            </a:r>
            <a:r>
              <a:rPr lang="en-US" dirty="0" err="1"/>
              <a:t>callee</a:t>
            </a:r>
            <a:r>
              <a:rPr lang="en-US" dirty="0"/>
              <a:t>-save registers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774926"/>
            <a:ext cx="8610600" cy="1255437"/>
          </a:xfrm>
          <a:ln/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What can the caller assume about the content of a register across function calls?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矩形 6"/>
          <p:cNvSpPr/>
          <p:nvPr/>
        </p:nvSpPr>
        <p:spPr>
          <a:xfrm>
            <a:off x="346257" y="3162657"/>
            <a:ext cx="85000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/>
                <a:cs typeface="Consolas"/>
              </a:rPr>
              <a:t>int</a:t>
            </a:r>
            <a:r>
              <a:rPr lang="en-US" altLang="zh-CN" dirty="0">
                <a:latin typeface="Consolas"/>
                <a:cs typeface="Consolas"/>
              </a:rPr>
              <a:t> foo() {</a:t>
            </a:r>
          </a:p>
          <a:p>
            <a:r>
              <a:rPr lang="en-US" altLang="zh-CN" dirty="0">
                <a:latin typeface="Consolas"/>
                <a:cs typeface="Consolas"/>
              </a:rPr>
              <a:t>   </a:t>
            </a:r>
            <a:r>
              <a:rPr lang="en-US" altLang="zh-CN" dirty="0" err="1">
                <a:latin typeface="Consolas"/>
                <a:cs typeface="Consolas"/>
              </a:rPr>
              <a:t>int</a:t>
            </a:r>
            <a:r>
              <a:rPr lang="en-US" altLang="zh-CN" dirty="0">
                <a:latin typeface="Consolas"/>
                <a:cs typeface="Consolas"/>
              </a:rPr>
              <a:t> a;    // suppose a is stored in %r12</a:t>
            </a:r>
          </a:p>
          <a:p>
            <a:r>
              <a:rPr lang="en-US" altLang="zh-CN" dirty="0">
                <a:latin typeface="Consolas"/>
                <a:cs typeface="Consolas"/>
              </a:rPr>
              <a:t>   a = .... // compute result of a</a:t>
            </a:r>
          </a:p>
          <a:p>
            <a:r>
              <a:rPr lang="en-US" altLang="zh-CN" dirty="0">
                <a:latin typeface="Consolas"/>
                <a:cs typeface="Consolas"/>
              </a:rPr>
              <a:t>   </a:t>
            </a:r>
          </a:p>
          <a:p>
            <a:r>
              <a:rPr lang="en-US" altLang="zh-CN" dirty="0">
                <a:latin typeface="Consolas"/>
                <a:cs typeface="Consolas"/>
              </a:rPr>
              <a:t>   </a:t>
            </a:r>
            <a:r>
              <a:rPr lang="en-US" altLang="zh-CN" dirty="0" err="1">
                <a:latin typeface="Consolas"/>
                <a:cs typeface="Consolas"/>
              </a:rPr>
              <a:t>int</a:t>
            </a:r>
            <a:r>
              <a:rPr lang="en-US" altLang="zh-CN" dirty="0">
                <a:latin typeface="Consolas"/>
                <a:cs typeface="Consolas"/>
              </a:rPr>
              <a:t> r = bar(); </a:t>
            </a:r>
          </a:p>
          <a:p>
            <a:endParaRPr lang="en-US" altLang="zh-CN" dirty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   </a:t>
            </a:r>
            <a:r>
              <a:rPr lang="en-US" altLang="zh-CN" dirty="0" err="1">
                <a:latin typeface="Consolas"/>
                <a:cs typeface="Consolas"/>
              </a:rPr>
              <a:t>int</a:t>
            </a:r>
            <a:r>
              <a:rPr lang="en-US" altLang="zh-CN" dirty="0">
                <a:latin typeface="Consolas"/>
                <a:cs typeface="Consolas"/>
              </a:rPr>
              <a:t> result = r + a; // </a:t>
            </a:r>
            <a:r>
              <a:rPr lang="en-US" altLang="zh-CN" dirty="0">
                <a:solidFill>
                  <a:srgbClr val="FF0000"/>
                </a:solidFill>
                <a:latin typeface="Consolas"/>
                <a:cs typeface="Consolas"/>
              </a:rPr>
              <a:t>does %r12 still store the value of a?</a:t>
            </a:r>
          </a:p>
          <a:p>
            <a:r>
              <a:rPr lang="en-US" altLang="zh-CN" dirty="0">
                <a:latin typeface="Consolas"/>
                <a:cs typeface="Consolas"/>
              </a:rPr>
              <a:t>   return result;</a:t>
            </a:r>
          </a:p>
          <a:p>
            <a:r>
              <a:rPr lang="en-US" altLang="zh-CN" dirty="0">
                <a:latin typeface="Consolas"/>
                <a:cs typeface="Consolas"/>
              </a:rPr>
              <a:t>}</a:t>
            </a:r>
            <a:endParaRPr lang="mr-IN" altLang="zh-CN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7416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 marL="119063" indent="-119063"/>
            <a:r>
              <a:rPr lang="en-US" dirty="0"/>
              <a:t>Calling convention: register saving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Caller saved</a:t>
            </a:r>
          </a:p>
          <a:p>
            <a:pPr marL="838200" lvl="2"/>
            <a:r>
              <a:rPr lang="en-US" dirty="0"/>
              <a:t>If caller is going to need X’s value after the call, it saves X on stack before the call and restores X after the call </a:t>
            </a:r>
          </a:p>
          <a:p>
            <a:pPr marL="438150" lvl="1"/>
            <a:r>
              <a:rPr lang="en-US" dirty="0" err="1"/>
              <a:t>Callee</a:t>
            </a:r>
            <a:r>
              <a:rPr lang="en-US" dirty="0"/>
              <a:t> saved</a:t>
            </a:r>
          </a:p>
          <a:p>
            <a:pPr marL="838200" lvl="2"/>
            <a:r>
              <a:rPr lang="en-US" dirty="0"/>
              <a:t>If </a:t>
            </a:r>
            <a:r>
              <a:rPr lang="en-US" dirty="0" err="1"/>
              <a:t>callee</a:t>
            </a:r>
            <a:r>
              <a:rPr lang="en-US" dirty="0"/>
              <a:t> is going to use Y, it saves Y on stack before using and restores Y before returning to caller</a:t>
            </a:r>
          </a:p>
        </p:txBody>
      </p:sp>
    </p:spTree>
    <p:extLst>
      <p:ext uri="{BB962C8B-B14F-4D97-AF65-F5344CB8AC3E}">
        <p14:creationId xmlns:p14="http://schemas.microsoft.com/office/powerpoint/2010/main" val="472875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1143000"/>
          </a:xfrm>
          <a:ln/>
        </p:spPr>
        <p:txBody>
          <a:bodyPr>
            <a:normAutofit/>
          </a:bodyPr>
          <a:lstStyle/>
          <a:p>
            <a:pPr marL="119063" indent="-119063"/>
            <a:r>
              <a:rPr lang="en-US" dirty="0"/>
              <a:t>Calling convention: Register saving</a:t>
            </a:r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2819400" y="1447800"/>
            <a:ext cx="1787028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2819400" y="2819400"/>
            <a:ext cx="1787028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2819400" y="3276600"/>
            <a:ext cx="1787028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rcx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2500645" y="19050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/>
            <a:endParaRPr lang="en-US">
              <a:latin typeface="Consolas"/>
              <a:cs typeface="Consolas"/>
            </a:endParaRPr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1258900" y="1447800"/>
            <a:ext cx="153116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  <a:latin typeface="Arial"/>
                <a:ea typeface="Calibri Bold" charset="0"/>
                <a:cs typeface="Arial"/>
                <a:sym typeface="Calibri Bold" charset="0"/>
              </a:rPr>
              <a:t>Return value</a:t>
            </a: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2819400" y="3733800"/>
            <a:ext cx="1787028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%r8</a:t>
            </a: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2819400" y="4191000"/>
            <a:ext cx="1787028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%r9</a:t>
            </a: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2819400" y="4648200"/>
            <a:ext cx="1787028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%r10</a:t>
            </a: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2819400" y="5105400"/>
            <a:ext cx="1787028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%r11</a:t>
            </a: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2819400" y="1905000"/>
            <a:ext cx="1787028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2819400" y="2362200"/>
            <a:ext cx="1787028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rsi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1184634" y="2998857"/>
            <a:ext cx="13299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  <a:latin typeface="Arial"/>
                <a:ea typeface="Calibri Bold" charset="0"/>
                <a:cs typeface="Arial"/>
                <a:sym typeface="Calibri Bold" charset="0"/>
              </a:rPr>
              <a:t>Arguments</a:t>
            </a: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-271570" y="3200400"/>
            <a:ext cx="1066800" cy="1000274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  <a:latin typeface="Arial"/>
                <a:ea typeface="Calibri Bold" charset="0"/>
                <a:cs typeface="Arial"/>
                <a:sym typeface="Calibri Bold" charset="0"/>
              </a:rPr>
              <a:t>Caller-saved</a:t>
            </a:r>
          </a:p>
          <a:p>
            <a:pPr algn="r"/>
            <a:endParaRPr lang="en-US" sz="2000" dirty="0">
              <a:solidFill>
                <a:schemeClr val="tx1"/>
              </a:solidFill>
              <a:latin typeface="Arial"/>
              <a:ea typeface="Calibri Bold" charset="0"/>
              <a:cs typeface="Arial"/>
              <a:sym typeface="Calibri Bold" charset="0"/>
            </a:endParaRP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863900" y="1600200"/>
            <a:ext cx="457200" cy="3886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Rectangle 8"/>
          <p:cNvSpPr>
            <a:spLocks/>
          </p:cNvSpPr>
          <p:nvPr/>
        </p:nvSpPr>
        <p:spPr bwMode="auto">
          <a:xfrm>
            <a:off x="7162800" y="1981200"/>
            <a:ext cx="1752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7162800" y="4267200"/>
            <a:ext cx="17526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31" name="AutoShape 14"/>
          <p:cNvSpPr>
            <a:spLocks/>
          </p:cNvSpPr>
          <p:nvPr/>
        </p:nvSpPr>
        <p:spPr bwMode="auto">
          <a:xfrm>
            <a:off x="6858000" y="2057400"/>
            <a:ext cx="304800" cy="2057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Rectangle 17"/>
          <p:cNvSpPr>
            <a:spLocks/>
          </p:cNvSpPr>
          <p:nvPr/>
        </p:nvSpPr>
        <p:spPr bwMode="auto">
          <a:xfrm>
            <a:off x="5246884" y="2895600"/>
            <a:ext cx="1573873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 dirty="0" err="1">
                <a:solidFill>
                  <a:schemeClr val="tx1"/>
                </a:solidFill>
                <a:latin typeface="Arial"/>
                <a:ea typeface="Calibri Bold" charset="0"/>
                <a:cs typeface="Arial"/>
                <a:sym typeface="Calibri Bold" charset="0"/>
              </a:rPr>
              <a:t>Callee</a:t>
            </a:r>
            <a:r>
              <a:rPr lang="en-US" sz="2000" dirty="0">
                <a:solidFill>
                  <a:schemeClr val="tx1"/>
                </a:solidFill>
                <a:latin typeface="Arial"/>
                <a:ea typeface="Calibri Bold" charset="0"/>
                <a:cs typeface="Arial"/>
                <a:sym typeface="Calibri Bold" charset="0"/>
              </a:rPr>
              <a:t>-saved</a:t>
            </a:r>
            <a:endParaRPr lang="en-US" sz="2000" dirty="0">
              <a:solidFill>
                <a:schemeClr val="tx1"/>
              </a:solidFill>
              <a:latin typeface="Arial"/>
              <a:ea typeface="Lucida Grande" charset="0"/>
              <a:cs typeface="Arial"/>
              <a:sym typeface="Arial Narrow Bold" charset="0"/>
            </a:endParaRPr>
          </a:p>
        </p:txBody>
      </p:sp>
      <p:sp>
        <p:nvSpPr>
          <p:cNvPr id="35" name="Rectangle 8"/>
          <p:cNvSpPr>
            <a:spLocks/>
          </p:cNvSpPr>
          <p:nvPr/>
        </p:nvSpPr>
        <p:spPr bwMode="auto">
          <a:xfrm>
            <a:off x="7162800" y="3810000"/>
            <a:ext cx="1752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rbp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36" name="Rectangle 8"/>
          <p:cNvSpPr>
            <a:spLocks/>
          </p:cNvSpPr>
          <p:nvPr/>
        </p:nvSpPr>
        <p:spPr bwMode="auto">
          <a:xfrm>
            <a:off x="7162800" y="2438400"/>
            <a:ext cx="1752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%r12</a:t>
            </a:r>
          </a:p>
        </p:txBody>
      </p:sp>
      <p:sp>
        <p:nvSpPr>
          <p:cNvPr id="37" name="Rectangle 8"/>
          <p:cNvSpPr>
            <a:spLocks/>
          </p:cNvSpPr>
          <p:nvPr/>
        </p:nvSpPr>
        <p:spPr bwMode="auto">
          <a:xfrm>
            <a:off x="7162800" y="2895600"/>
            <a:ext cx="1752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%r13</a:t>
            </a:r>
          </a:p>
        </p:txBody>
      </p:sp>
      <p:sp>
        <p:nvSpPr>
          <p:cNvPr id="38" name="Rectangle 8"/>
          <p:cNvSpPr>
            <a:spLocks/>
          </p:cNvSpPr>
          <p:nvPr/>
        </p:nvSpPr>
        <p:spPr bwMode="auto">
          <a:xfrm>
            <a:off x="7162800" y="3352800"/>
            <a:ext cx="1752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%r14</a:t>
            </a:r>
          </a:p>
        </p:txBody>
      </p:sp>
      <p:sp>
        <p:nvSpPr>
          <p:cNvPr id="32" name="Rectangle 16"/>
          <p:cNvSpPr>
            <a:spLocks/>
          </p:cNvSpPr>
          <p:nvPr/>
        </p:nvSpPr>
        <p:spPr bwMode="auto">
          <a:xfrm>
            <a:off x="459372" y="5661975"/>
            <a:ext cx="4899339" cy="81560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Arial"/>
                <a:ea typeface="Calibri Bold" charset="0"/>
                <a:cs typeface="Arial"/>
                <a:sym typeface="Calibri Bold" charset="0"/>
              </a:rPr>
              <a:t>Callee</a:t>
            </a:r>
            <a:r>
              <a:rPr lang="en-US" sz="2400" dirty="0">
                <a:solidFill>
                  <a:schemeClr val="tx1"/>
                </a:solidFill>
                <a:latin typeface="Arial"/>
                <a:ea typeface="Calibri Bold" charset="0"/>
                <a:cs typeface="Arial"/>
                <a:sym typeface="Calibri Bold" charset="0"/>
              </a:rPr>
              <a:t> can directly use these registers</a:t>
            </a: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5370205" y="5514833"/>
            <a:ext cx="3585190" cy="1000274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/>
                <a:ea typeface="Calibri Bold" charset="0"/>
                <a:cs typeface="Arial"/>
                <a:sym typeface="Calibri Bold" charset="0"/>
              </a:rPr>
              <a:t>Caller can assume callee-save </a:t>
            </a:r>
          </a:p>
          <a:p>
            <a:r>
              <a:rPr lang="en-US" sz="2000" dirty="0">
                <a:latin typeface="Arial"/>
                <a:ea typeface="Calibri Bold" charset="0"/>
                <a:cs typeface="Arial"/>
                <a:sym typeface="Calibri Bold" charset="0"/>
              </a:rPr>
              <a:t>registers are unchanged across function calls</a:t>
            </a:r>
            <a:endParaRPr lang="en-US" sz="2000" dirty="0">
              <a:solidFill>
                <a:schemeClr val="tx1"/>
              </a:solidFill>
              <a:latin typeface="Arial"/>
              <a:ea typeface="Calibri Bold" charset="0"/>
              <a:cs typeface="Arial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95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9550" y="2916809"/>
            <a:ext cx="41479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int add3(int a, int b, int c) </a:t>
            </a:r>
          </a:p>
          <a:p>
            <a:r>
              <a:rPr lang="en-US" altLang="zh-CN" dirty="0">
                <a:latin typeface="Consolas"/>
                <a:cs typeface="Consolas"/>
              </a:rPr>
              <a:t>{</a:t>
            </a:r>
          </a:p>
          <a:p>
            <a:r>
              <a:rPr lang="mr-IN" altLang="zh-CN" dirty="0">
                <a:latin typeface="Consolas"/>
                <a:cs typeface="Consolas"/>
              </a:rPr>
              <a:t>  int r = add2(a, b);</a:t>
            </a:r>
          </a:p>
          <a:p>
            <a:r>
              <a:rPr lang="mr-IN" altLang="zh-CN" dirty="0">
                <a:latin typeface="Consolas"/>
                <a:cs typeface="Consolas"/>
              </a:rPr>
              <a:t>  r = r + c;</a:t>
            </a:r>
          </a:p>
          <a:p>
            <a:r>
              <a:rPr lang="en-US" altLang="zh-CN" dirty="0">
                <a:latin typeface="Consolas"/>
                <a:cs typeface="Consolas"/>
              </a:rPr>
              <a:t>  return r;</a:t>
            </a:r>
          </a:p>
          <a:p>
            <a:r>
              <a:rPr lang="en-US" altLang="zh-CN" dirty="0">
                <a:latin typeface="Consolas"/>
                <a:cs typeface="Consolas"/>
              </a:rPr>
              <a:t>}</a:t>
            </a:r>
          </a:p>
          <a:p>
            <a:endParaRPr lang="en-US" altLang="zh-CN" dirty="0">
              <a:latin typeface="Consolas"/>
              <a:cs typeface="Consolas"/>
            </a:endParaRPr>
          </a:p>
          <a:p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06078" y="2731027"/>
            <a:ext cx="4572000" cy="2308324"/>
          </a:xfrm>
          <a:prstGeom prst="rect">
            <a:avLst/>
          </a:prstGeom>
          <a:solidFill>
            <a:srgbClr val="DDD9C3"/>
          </a:solidFill>
        </p:spPr>
        <p:txBody>
          <a:bodyPr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add3:</a:t>
            </a: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pushq</a:t>
            </a:r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%rbx</a:t>
            </a:r>
            <a:endParaRPr lang="en-US" altLang="zh-CN" dirty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movl   </a:t>
            </a:r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%edx, %ebx</a:t>
            </a:r>
            <a:r>
              <a:rPr lang="en-US" altLang="zh-CN" dirty="0">
                <a:latin typeface="Consolas"/>
                <a:cs typeface="Consolas"/>
              </a:rPr>
              <a:t>  </a:t>
            </a:r>
          </a:p>
          <a:p>
            <a:r>
              <a:rPr lang="mr-IN" altLang="zh-CN" dirty="0">
                <a:latin typeface="Consolas"/>
                <a:cs typeface="Consolas"/>
              </a:rPr>
              <a:t>  </a:t>
            </a:r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movl   </a:t>
            </a:r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$0, %eax</a:t>
            </a: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call   </a:t>
            </a:r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add2</a:t>
            </a:r>
            <a:endParaRPr lang="en-US" altLang="zh-CN" dirty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addl   </a:t>
            </a:r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%ebx, %eax</a:t>
            </a: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popq    %rbx</a:t>
            </a:r>
          </a:p>
          <a:p>
            <a:r>
              <a:rPr lang="en-US" altLang="zh-CN" dirty="0">
                <a:latin typeface="Consolas"/>
                <a:cs typeface="Consolas"/>
              </a:rPr>
              <a:t>   	</a:t>
            </a:r>
            <a:r>
              <a:rPr lang="mr-IN" altLang="zh-CN" dirty="0">
                <a:latin typeface="Consolas"/>
                <a:cs typeface="Consolas"/>
              </a:rPr>
              <a:t>ret</a:t>
            </a:r>
            <a:endParaRPr lang="zh-CN" altLang="en-US" dirty="0">
              <a:latin typeface="Consolas"/>
              <a:cs typeface="Consola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06078" y="1326743"/>
            <a:ext cx="4572000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add2:</a:t>
            </a: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leal    (%rdi,%rsi), %eax</a:t>
            </a:r>
          </a:p>
          <a:p>
            <a:r>
              <a:rPr lang="mr-IN" altLang="zh-CN" dirty="0">
                <a:latin typeface="Consolas"/>
                <a:cs typeface="Consolas"/>
              </a:rPr>
              <a:t>    ret</a:t>
            </a:r>
          </a:p>
          <a:p>
            <a:r>
              <a:rPr lang="mr-IN" altLang="zh-CN" dirty="0">
                <a:latin typeface="Consolas"/>
                <a:cs typeface="Consolas"/>
              </a:rPr>
              <a:t>    </a:t>
            </a:r>
            <a:endParaRPr lang="zh-CN" altLang="en-US" dirty="0">
              <a:latin typeface="Consolas"/>
              <a:cs typeface="Consola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550" y="130755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int add2(int a, int b) </a:t>
            </a:r>
          </a:p>
          <a:p>
            <a:r>
              <a:rPr lang="en-US" altLang="zh-CN" dirty="0">
                <a:latin typeface="Consolas"/>
                <a:cs typeface="Consolas"/>
              </a:rPr>
              <a:t>{</a:t>
            </a:r>
          </a:p>
          <a:p>
            <a:r>
              <a:rPr lang="en-US" altLang="zh-CN" dirty="0">
                <a:latin typeface="Consolas"/>
                <a:cs typeface="Consolas"/>
              </a:rPr>
              <a:t>  return a + b;</a:t>
            </a:r>
          </a:p>
          <a:p>
            <a:r>
              <a:rPr lang="en-US" altLang="zh-CN" dirty="0">
                <a:latin typeface="Consolas"/>
                <a:cs typeface="Consolas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139550" y="5533202"/>
            <a:ext cx="7870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i="1" dirty="0">
                <a:latin typeface="Arial"/>
                <a:cs typeface="Arial"/>
              </a:rPr>
              <a:t>Registers</a:t>
            </a:r>
          </a:p>
          <a:p>
            <a:pPr lvl="1"/>
            <a:r>
              <a:rPr lang="en-US" altLang="zh-CN" i="1" dirty="0">
                <a:latin typeface="Arial"/>
                <a:cs typeface="Arial"/>
              </a:rPr>
              <a:t>First 6 Arguments: %rdi, %rsi, %</a:t>
            </a:r>
            <a:r>
              <a:rPr lang="en-US" altLang="zh-CN" i="1" dirty="0" err="1">
                <a:latin typeface="Arial"/>
                <a:cs typeface="Arial"/>
              </a:rPr>
              <a:t>rdx</a:t>
            </a:r>
            <a:r>
              <a:rPr lang="en-US" altLang="zh-CN" i="1" dirty="0">
                <a:latin typeface="Arial"/>
                <a:cs typeface="Arial"/>
              </a:rPr>
              <a:t>, %</a:t>
            </a:r>
            <a:r>
              <a:rPr lang="en-US" altLang="zh-CN" i="1" dirty="0" err="1">
                <a:latin typeface="Arial"/>
                <a:cs typeface="Arial"/>
              </a:rPr>
              <a:t>rcx</a:t>
            </a:r>
            <a:r>
              <a:rPr lang="en-US" altLang="zh-CN" i="1" dirty="0">
                <a:latin typeface="Arial"/>
                <a:cs typeface="Arial"/>
              </a:rPr>
              <a:t>, %r8, %r9</a:t>
            </a:r>
            <a:endParaRPr kumimoji="1" lang="en-US" altLang="zh-CN" i="1" dirty="0">
              <a:latin typeface="Arial"/>
              <a:cs typeface="Arial"/>
            </a:endParaRPr>
          </a:p>
          <a:p>
            <a:pPr lvl="1"/>
            <a:r>
              <a:rPr kumimoji="1" lang="en-US" altLang="zh-CN" i="1" dirty="0">
                <a:latin typeface="Arial"/>
                <a:cs typeface="Arial"/>
              </a:rPr>
              <a:t>Return value: %</a:t>
            </a:r>
            <a:r>
              <a:rPr kumimoji="1" lang="en-US" altLang="zh-CN" i="1" dirty="0" err="1">
                <a:latin typeface="Arial"/>
                <a:cs typeface="Arial"/>
              </a:rPr>
              <a:t>rax</a:t>
            </a:r>
            <a:endParaRPr kumimoji="1" lang="en-US" altLang="zh-CN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295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Requirements of procedure calls?</a:t>
            </a:r>
            <a:endParaRPr kumimoji="1" lang="zh-CN" alt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899987" y="1578039"/>
            <a:ext cx="1841500" cy="123203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y++;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  </a:t>
            </a:r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899987" y="3263671"/>
            <a:ext cx="2133600" cy="1613429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 Q(int i)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int t, z;</a:t>
            </a:r>
          </a:p>
          <a:p>
            <a:pPr algn="l"/>
            <a:r>
              <a:rPr lang="en-US" dirty="0">
                <a:latin typeface="Consolas"/>
                <a:cs typeface="Consolas"/>
                <a:sym typeface="Courier New Bold" charset="0"/>
              </a:rPr>
              <a:t>  ...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return z;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3623793" y="1570552"/>
            <a:ext cx="5257800" cy="50546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Passing control</a:t>
            </a:r>
          </a:p>
        </p:txBody>
      </p:sp>
      <p:sp>
        <p:nvSpPr>
          <p:cNvPr id="9" name="Arc 9"/>
          <p:cNvSpPr/>
          <p:nvPr/>
        </p:nvSpPr>
        <p:spPr bwMode="auto">
          <a:xfrm>
            <a:off x="1234485" y="2120671"/>
            <a:ext cx="2209800" cy="1310862"/>
          </a:xfrm>
          <a:prstGeom prst="arc">
            <a:avLst>
              <a:gd name="adj1" fmla="val 16200000"/>
              <a:gd name="adj2" fmla="val 476875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844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9550" y="2916809"/>
            <a:ext cx="41479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int add3(int a, int b, int c) </a:t>
            </a:r>
          </a:p>
          <a:p>
            <a:r>
              <a:rPr lang="en-US" altLang="zh-CN" dirty="0">
                <a:latin typeface="Consolas"/>
                <a:cs typeface="Consolas"/>
              </a:rPr>
              <a:t>{</a:t>
            </a:r>
          </a:p>
          <a:p>
            <a:r>
              <a:rPr lang="mr-IN" altLang="zh-CN" dirty="0">
                <a:latin typeface="Consolas"/>
                <a:cs typeface="Consolas"/>
              </a:rPr>
              <a:t>  int r = add2(a, b);</a:t>
            </a:r>
          </a:p>
          <a:p>
            <a:r>
              <a:rPr lang="mr-IN" altLang="zh-CN" dirty="0">
                <a:latin typeface="Consolas"/>
                <a:cs typeface="Consolas"/>
              </a:rPr>
              <a:t>  r = r + c;</a:t>
            </a:r>
          </a:p>
          <a:p>
            <a:r>
              <a:rPr lang="en-US" altLang="zh-CN" dirty="0">
                <a:latin typeface="Consolas"/>
                <a:cs typeface="Consolas"/>
              </a:rPr>
              <a:t>  return r;</a:t>
            </a:r>
          </a:p>
          <a:p>
            <a:r>
              <a:rPr lang="en-US" altLang="zh-CN" dirty="0">
                <a:latin typeface="Consolas"/>
                <a:cs typeface="Consolas"/>
              </a:rPr>
              <a:t>}</a:t>
            </a:r>
          </a:p>
          <a:p>
            <a:endParaRPr lang="en-US" altLang="zh-CN" dirty="0">
              <a:latin typeface="Consolas"/>
              <a:cs typeface="Consolas"/>
            </a:endParaRPr>
          </a:p>
          <a:p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550" y="130755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int add2(int a, int b) </a:t>
            </a:r>
          </a:p>
          <a:p>
            <a:r>
              <a:rPr lang="en-US" altLang="zh-CN" dirty="0">
                <a:latin typeface="Consolas"/>
                <a:cs typeface="Consolas"/>
              </a:rPr>
              <a:t>{</a:t>
            </a:r>
          </a:p>
          <a:p>
            <a:r>
              <a:rPr lang="en-US" altLang="zh-CN" dirty="0">
                <a:latin typeface="Consolas"/>
                <a:cs typeface="Consolas"/>
              </a:rPr>
              <a:t>  return a + b;</a:t>
            </a:r>
          </a:p>
          <a:p>
            <a:r>
              <a:rPr lang="en-US" altLang="zh-CN" dirty="0">
                <a:latin typeface="Consolas"/>
                <a:cs typeface="Consolas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307010" y="5071537"/>
            <a:ext cx="7870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i="1" dirty="0">
                <a:latin typeface="Arial"/>
                <a:cs typeface="Arial"/>
              </a:rPr>
              <a:t>Registers</a:t>
            </a:r>
          </a:p>
          <a:p>
            <a:pPr lvl="1"/>
            <a:r>
              <a:rPr lang="en-US" altLang="zh-CN" i="1" dirty="0">
                <a:latin typeface="Arial"/>
                <a:cs typeface="Arial"/>
              </a:rPr>
              <a:t>First 6 Arguments: %rdi, %rsi, %</a:t>
            </a:r>
            <a:r>
              <a:rPr lang="en-US" altLang="zh-CN" i="1" dirty="0" err="1">
                <a:latin typeface="Arial"/>
                <a:cs typeface="Arial"/>
              </a:rPr>
              <a:t>rdx</a:t>
            </a:r>
            <a:r>
              <a:rPr lang="en-US" altLang="zh-CN" i="1" dirty="0">
                <a:latin typeface="Arial"/>
                <a:cs typeface="Arial"/>
              </a:rPr>
              <a:t>, %</a:t>
            </a:r>
            <a:r>
              <a:rPr lang="en-US" altLang="zh-CN" i="1" dirty="0" err="1">
                <a:latin typeface="Arial"/>
                <a:cs typeface="Arial"/>
              </a:rPr>
              <a:t>rcx</a:t>
            </a:r>
            <a:r>
              <a:rPr lang="en-US" altLang="zh-CN" i="1" dirty="0">
                <a:latin typeface="Arial"/>
                <a:cs typeface="Arial"/>
              </a:rPr>
              <a:t>, %r8, %9</a:t>
            </a:r>
            <a:endParaRPr kumimoji="1" lang="en-US" altLang="zh-CN" i="1" dirty="0">
              <a:latin typeface="Arial"/>
              <a:cs typeface="Arial"/>
            </a:endParaRPr>
          </a:p>
          <a:p>
            <a:pPr lvl="1"/>
            <a:r>
              <a:rPr kumimoji="1" lang="en-US" altLang="zh-CN" i="1" dirty="0">
                <a:latin typeface="Arial"/>
                <a:cs typeface="Arial"/>
              </a:rPr>
              <a:t>Return value: %</a:t>
            </a:r>
            <a:r>
              <a:rPr kumimoji="1" lang="en-US" altLang="zh-CN" i="1" dirty="0" err="1">
                <a:latin typeface="Arial"/>
                <a:cs typeface="Arial"/>
              </a:rPr>
              <a:t>rax</a:t>
            </a:r>
            <a:endParaRPr kumimoji="1" lang="en-US" altLang="zh-CN" i="1" dirty="0"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06078" y="2731027"/>
            <a:ext cx="4572000" cy="2308324"/>
          </a:xfrm>
          <a:prstGeom prst="rect">
            <a:avLst/>
          </a:prstGeom>
          <a:solidFill>
            <a:srgbClr val="DDD9C3"/>
          </a:solidFill>
        </p:spPr>
        <p:txBody>
          <a:bodyPr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add3:</a:t>
            </a:r>
          </a:p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	</a:t>
            </a:r>
            <a:r>
              <a:rPr lang="mr-IN" altLang="zh-CN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pushq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	</a:t>
            </a:r>
            <a:r>
              <a:rPr lang="mr-IN" altLang="zh-CN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%rbx</a:t>
            </a:r>
            <a:endParaRPr lang="en-US" altLang="zh-CN" dirty="0">
              <a:solidFill>
                <a:schemeClr val="accent3">
                  <a:lumMod val="50000"/>
                </a:schemeClr>
              </a:solidFill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movl   </a:t>
            </a:r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%edx, %ebx</a:t>
            </a:r>
          </a:p>
          <a:p>
            <a:r>
              <a:rPr lang="mr-IN" altLang="zh-CN" dirty="0">
                <a:latin typeface="Consolas"/>
                <a:cs typeface="Consolas"/>
              </a:rPr>
              <a:t>  </a:t>
            </a:r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movl   </a:t>
            </a:r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$0, %eax</a:t>
            </a: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call   </a:t>
            </a:r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add2</a:t>
            </a:r>
            <a:endParaRPr lang="en-US" altLang="zh-CN" dirty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addl   </a:t>
            </a:r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%ebx, %eax</a:t>
            </a:r>
          </a:p>
          <a:p>
            <a:r>
              <a:rPr lang="en-US" altLang="zh-CN" dirty="0">
                <a:solidFill>
                  <a:srgbClr val="4F6228"/>
                </a:solidFill>
                <a:latin typeface="Consolas"/>
                <a:cs typeface="Consolas"/>
              </a:rPr>
              <a:t>	</a:t>
            </a:r>
            <a:r>
              <a:rPr lang="mr-IN" altLang="zh-CN" dirty="0">
                <a:solidFill>
                  <a:srgbClr val="4F6228"/>
                </a:solidFill>
                <a:latin typeface="Consolas"/>
                <a:cs typeface="Consolas"/>
              </a:rPr>
              <a:t>popq    %rbx</a:t>
            </a:r>
          </a:p>
          <a:p>
            <a:r>
              <a:rPr lang="en-US" altLang="zh-CN" dirty="0">
                <a:latin typeface="Consolas"/>
                <a:cs typeface="Consolas"/>
              </a:rPr>
              <a:t>   	</a:t>
            </a:r>
            <a:r>
              <a:rPr lang="mr-IN" altLang="zh-CN" dirty="0">
                <a:latin typeface="Consolas"/>
                <a:cs typeface="Consolas"/>
              </a:rPr>
              <a:t>ret</a:t>
            </a:r>
            <a:endParaRPr lang="zh-CN" altLang="en-US" dirty="0"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06078" y="1326743"/>
            <a:ext cx="4572000" cy="1200329"/>
          </a:xfrm>
          <a:prstGeom prst="rect">
            <a:avLst/>
          </a:prstGeom>
          <a:solidFill>
            <a:srgbClr val="DDD9C3"/>
          </a:solidFill>
        </p:spPr>
        <p:txBody>
          <a:bodyPr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add2:</a:t>
            </a: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>
                <a:latin typeface="Consolas"/>
                <a:cs typeface="Consolas"/>
              </a:rPr>
              <a:t>leal    (%rdi,%rsi), %eax</a:t>
            </a:r>
          </a:p>
          <a:p>
            <a:r>
              <a:rPr lang="mr-IN" altLang="zh-CN" dirty="0">
                <a:latin typeface="Consolas"/>
                <a:cs typeface="Consolas"/>
              </a:rPr>
              <a:t>    ret</a:t>
            </a:r>
          </a:p>
          <a:p>
            <a:r>
              <a:rPr lang="mr-IN" altLang="zh-CN" dirty="0">
                <a:latin typeface="Consolas"/>
                <a:cs typeface="Consolas"/>
              </a:rPr>
              <a:t>    </a:t>
            </a:r>
            <a:endParaRPr lang="zh-CN" altLang="en-US" dirty="0">
              <a:latin typeface="Consolas"/>
              <a:cs typeface="Consola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95521" y="2084696"/>
            <a:ext cx="2350185" cy="1090008"/>
            <a:chOff x="6195521" y="2084696"/>
            <a:chExt cx="2350185" cy="1090008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6195521" y="2658914"/>
              <a:ext cx="457284" cy="5157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95521" y="2084696"/>
              <a:ext cx="23501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save %</a:t>
              </a:r>
              <a:r>
                <a:rPr lang="en-US" dirty="0" err="1">
                  <a:solidFill>
                    <a:srgbClr val="0000FF"/>
                  </a:solidFill>
                </a:rPr>
                <a:t>rbx</a:t>
              </a:r>
              <a:r>
                <a:rPr lang="en-US" dirty="0">
                  <a:solidFill>
                    <a:srgbClr val="0000FF"/>
                  </a:solidFill>
                </a:rPr>
                <a:t> (</a:t>
              </a:r>
              <a:r>
                <a:rPr lang="en-US" dirty="0" err="1">
                  <a:solidFill>
                    <a:srgbClr val="0000FF"/>
                  </a:solidFill>
                </a:rPr>
                <a:t>callee</a:t>
              </a:r>
              <a:r>
                <a:rPr lang="en-US" dirty="0">
                  <a:solidFill>
                    <a:srgbClr val="0000FF"/>
                  </a:solidFill>
                </a:rPr>
                <a:t>-save)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 before overwriting it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92295" y="3520993"/>
            <a:ext cx="4049305" cy="1489124"/>
            <a:chOff x="1492295" y="3520993"/>
            <a:chExt cx="4049305" cy="1489124"/>
          </a:xfrm>
        </p:grpSpPr>
        <p:sp>
          <p:nvSpPr>
            <p:cNvPr id="7" name="TextBox 6"/>
            <p:cNvSpPr txBox="1"/>
            <p:nvPr/>
          </p:nvSpPr>
          <p:spPr>
            <a:xfrm>
              <a:off x="1492295" y="4363786"/>
              <a:ext cx="30749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00FF"/>
                  </a:solidFill>
                </a:rPr>
                <a:t>%</a:t>
              </a:r>
              <a:r>
                <a:rPr lang="en-US" dirty="0" err="1">
                  <a:solidFill>
                    <a:srgbClr val="0000FF"/>
                  </a:solidFill>
                </a:rPr>
                <a:t>rdx</a:t>
              </a:r>
              <a:r>
                <a:rPr lang="en-US" dirty="0">
                  <a:solidFill>
                    <a:srgbClr val="0000FF"/>
                  </a:solidFill>
                </a:rPr>
                <a:t> (contains c) is caller save, </a:t>
              </a:r>
            </a:p>
            <a:p>
              <a:pPr algn="r"/>
              <a:r>
                <a:rPr lang="en-US" dirty="0">
                  <a:solidFill>
                    <a:srgbClr val="0000FF"/>
                  </a:solidFill>
                </a:rPr>
                <a:t>i.e. may be changed by add2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3853143" y="3520993"/>
              <a:ext cx="1688457" cy="8427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912568" y="3520993"/>
            <a:ext cx="2231432" cy="1058476"/>
            <a:chOff x="6912568" y="3520993"/>
            <a:chExt cx="2231432" cy="1058476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6912568" y="3520993"/>
              <a:ext cx="808150" cy="43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060489" y="3933138"/>
              <a:ext cx="20835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00FF"/>
                  </a:solidFill>
                </a:rPr>
                <a:t>c is copied to %</a:t>
              </a:r>
              <a:r>
                <a:rPr lang="en-US" dirty="0" err="1">
                  <a:solidFill>
                    <a:srgbClr val="0000FF"/>
                  </a:solidFill>
                </a:rPr>
                <a:t>ebx</a:t>
              </a:r>
              <a:r>
                <a:rPr lang="en-US" dirty="0">
                  <a:solidFill>
                    <a:srgbClr val="0000FF"/>
                  </a:solidFill>
                </a:rPr>
                <a:t>,</a:t>
              </a:r>
            </a:p>
            <a:p>
              <a:pPr algn="r"/>
              <a:r>
                <a:rPr lang="en-US" dirty="0">
                  <a:solidFill>
                    <a:srgbClr val="0000FF"/>
                  </a:solidFill>
                </a:rPr>
                <a:t>which is </a:t>
              </a:r>
              <a:r>
                <a:rPr lang="en-US" dirty="0" err="1">
                  <a:solidFill>
                    <a:srgbClr val="0000FF"/>
                  </a:solidFill>
                </a:rPr>
                <a:t>callee</a:t>
              </a:r>
              <a:r>
                <a:rPr lang="en-US" dirty="0">
                  <a:solidFill>
                    <a:srgbClr val="0000FF"/>
                  </a:solidFill>
                </a:rPr>
                <a:t> save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44655" y="4690016"/>
            <a:ext cx="3170348" cy="898782"/>
            <a:chOff x="5844655" y="4690016"/>
            <a:chExt cx="3170348" cy="898782"/>
          </a:xfrm>
        </p:grpSpPr>
        <p:sp>
          <p:nvSpPr>
            <p:cNvPr id="12" name="矩形 11"/>
            <p:cNvSpPr/>
            <p:nvPr/>
          </p:nvSpPr>
          <p:spPr>
            <a:xfrm>
              <a:off x="6469715" y="5219466"/>
              <a:ext cx="2545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FF"/>
                  </a:solidFill>
                  <a:latin typeface="Arial"/>
                  <a:cs typeface="Arial"/>
                </a:rPr>
                <a:t>restore %</a:t>
              </a:r>
              <a:r>
                <a:rPr kumimoji="1" lang="en-US" altLang="zh-CN" dirty="0" err="1">
                  <a:solidFill>
                    <a:srgbClr val="0000FF"/>
                  </a:solidFill>
                  <a:latin typeface="Arial"/>
                  <a:cs typeface="Arial"/>
                </a:rPr>
                <a:t>rbx</a:t>
              </a:r>
              <a:r>
                <a:rPr kumimoji="1" lang="en-US" altLang="zh-CN" dirty="0">
                  <a:solidFill>
                    <a:srgbClr val="0000FF"/>
                  </a:solidFill>
                  <a:latin typeface="Arial"/>
                  <a:cs typeface="Arial"/>
                </a:rPr>
                <a:t> before ret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5844655" y="4690016"/>
              <a:ext cx="808150" cy="5351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583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0A-F116-41AA-B90D-C44668EE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DD81C-17D3-4533-94CE-102ACAC12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64" y="1600200"/>
            <a:ext cx="8925636" cy="4525963"/>
          </a:xfrm>
        </p:spPr>
        <p:txBody>
          <a:bodyPr/>
          <a:lstStyle/>
          <a:p>
            <a:r>
              <a:rPr lang="en-US" dirty="0"/>
              <a:t>Function call in x86</a:t>
            </a:r>
          </a:p>
          <a:p>
            <a:pPr lvl="1"/>
            <a:r>
              <a:rPr lang="en-US" dirty="0"/>
              <a:t>Stack (stores return-address, local variables)</a:t>
            </a:r>
          </a:p>
          <a:p>
            <a:pPr lvl="2"/>
            <a:r>
              <a:rPr lang="en-US" dirty="0"/>
              <a:t>Push, pop</a:t>
            </a:r>
          </a:p>
          <a:p>
            <a:pPr lvl="1"/>
            <a:r>
              <a:rPr lang="en-US" dirty="0"/>
              <a:t>Call/ret</a:t>
            </a:r>
          </a:p>
          <a:p>
            <a:pPr lvl="2"/>
            <a:r>
              <a:rPr lang="en-US" dirty="0"/>
              <a:t>Call saves return-address on stack, ret pops return-address from stack</a:t>
            </a:r>
          </a:p>
          <a:p>
            <a:pPr lvl="1"/>
            <a:r>
              <a:rPr lang="en-US" dirty="0"/>
              <a:t>UNIX calling convention</a:t>
            </a:r>
          </a:p>
          <a:p>
            <a:pPr lvl="2"/>
            <a:r>
              <a:rPr lang="en-US" dirty="0"/>
              <a:t>First 6 function arguments are stored in %</a:t>
            </a:r>
            <a:r>
              <a:rPr lang="en-US" dirty="0" err="1"/>
              <a:t>rdi</a:t>
            </a:r>
            <a:r>
              <a:rPr lang="en-US" dirty="0"/>
              <a:t>, %</a:t>
            </a:r>
            <a:r>
              <a:rPr lang="en-US" dirty="0" err="1"/>
              <a:t>rsi</a:t>
            </a:r>
            <a:r>
              <a:rPr lang="en-US" dirty="0"/>
              <a:t>, %</a:t>
            </a:r>
            <a:r>
              <a:rPr lang="en-US" dirty="0" err="1"/>
              <a:t>rdx</a:t>
            </a:r>
            <a:r>
              <a:rPr lang="en-US" dirty="0"/>
              <a:t>, %</a:t>
            </a:r>
            <a:r>
              <a:rPr lang="en-US" dirty="0" err="1"/>
              <a:t>rcd</a:t>
            </a:r>
            <a:r>
              <a:rPr lang="en-US" dirty="0"/>
              <a:t>, %r8, %r9</a:t>
            </a:r>
          </a:p>
          <a:p>
            <a:pPr lvl="2"/>
            <a:r>
              <a:rPr lang="en-US" dirty="0"/>
              <a:t>Return </a:t>
            </a:r>
            <a:r>
              <a:rPr lang="en-US" dirty="0" err="1"/>
              <a:t>val</a:t>
            </a:r>
            <a:r>
              <a:rPr lang="en-US" dirty="0"/>
              <a:t> is stored in %</a:t>
            </a:r>
            <a:r>
              <a:rPr lang="en-US" dirty="0" err="1"/>
              <a:t>rax</a:t>
            </a:r>
            <a:endParaRPr lang="en-US" dirty="0"/>
          </a:p>
          <a:p>
            <a:pPr lvl="2"/>
            <a:r>
              <a:rPr lang="en-US" dirty="0"/>
              <a:t>Caller vs. callee save registers</a:t>
            </a:r>
          </a:p>
        </p:txBody>
      </p:sp>
    </p:spTree>
    <p:extLst>
      <p:ext uri="{BB962C8B-B14F-4D97-AF65-F5344CB8AC3E}">
        <p14:creationId xmlns:p14="http://schemas.microsoft.com/office/powerpoint/2010/main" val="343551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Requirements of procedure calls?</a:t>
            </a:r>
            <a:endParaRPr kumimoji="1" lang="zh-CN" alt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899987" y="1578039"/>
            <a:ext cx="1841500" cy="123203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y++;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  </a:t>
            </a:r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899987" y="3263671"/>
            <a:ext cx="2133600" cy="1613429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 Q(int i)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int t, z;</a:t>
            </a:r>
          </a:p>
          <a:p>
            <a:pPr algn="l"/>
            <a:r>
              <a:rPr lang="en-US" dirty="0">
                <a:latin typeface="Consolas"/>
                <a:cs typeface="Consolas"/>
                <a:sym typeface="Courier New Bold" charset="0"/>
              </a:rPr>
              <a:t>  ...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return z;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3623793" y="1570552"/>
            <a:ext cx="5257800" cy="50546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Passing control</a:t>
            </a:r>
          </a:p>
          <a:p>
            <a:pPr marL="514350" indent="-514350">
              <a:buAutoNum type="arabicPeriod"/>
            </a:pPr>
            <a:r>
              <a:rPr lang="en-US" dirty="0"/>
              <a:t>Passing Arguments &amp; return value</a:t>
            </a:r>
          </a:p>
        </p:txBody>
      </p:sp>
      <p:sp>
        <p:nvSpPr>
          <p:cNvPr id="7" name="Arc 9"/>
          <p:cNvSpPr/>
          <p:nvPr/>
        </p:nvSpPr>
        <p:spPr bwMode="auto">
          <a:xfrm>
            <a:off x="1234485" y="2120671"/>
            <a:ext cx="1799102" cy="1310862"/>
          </a:xfrm>
          <a:prstGeom prst="arc">
            <a:avLst>
              <a:gd name="adj1" fmla="val 15662857"/>
              <a:gd name="adj2" fmla="val 4768750"/>
            </a:avLst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Arc 9"/>
          <p:cNvSpPr/>
          <p:nvPr/>
        </p:nvSpPr>
        <p:spPr bwMode="auto">
          <a:xfrm rot="10623702">
            <a:off x="1002450" y="2114766"/>
            <a:ext cx="762374" cy="2658552"/>
          </a:xfrm>
          <a:prstGeom prst="arc">
            <a:avLst>
              <a:gd name="adj1" fmla="val 15662857"/>
              <a:gd name="adj2" fmla="val 4768750"/>
            </a:avLst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41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Requirements of procedure calls?</a:t>
            </a:r>
            <a:endParaRPr kumimoji="1" lang="zh-CN" alt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899987" y="1578039"/>
            <a:ext cx="1841500" cy="123203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y++;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  </a:t>
            </a:r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899987" y="3263671"/>
            <a:ext cx="2133600" cy="1613429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 Q(int i)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int t, z;</a:t>
            </a:r>
          </a:p>
          <a:p>
            <a:pPr algn="l"/>
            <a:r>
              <a:rPr lang="en-US" dirty="0">
                <a:latin typeface="Consolas"/>
                <a:cs typeface="Consolas"/>
                <a:sym typeface="Courier New Bold" charset="0"/>
              </a:rPr>
              <a:t>  ...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return z;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3623793" y="1570552"/>
            <a:ext cx="5257800" cy="50546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Passing control</a:t>
            </a:r>
          </a:p>
          <a:p>
            <a:pPr marL="514350" indent="-514350">
              <a:buAutoNum type="arabicPeriod"/>
            </a:pPr>
            <a:r>
              <a:rPr lang="en-US" dirty="0"/>
              <a:t>Passing Arguments &amp; return value</a:t>
            </a:r>
          </a:p>
          <a:p>
            <a:pPr marL="514350" indent="-514350">
              <a:buAutoNum type="arabicPeriod"/>
            </a:pPr>
            <a:r>
              <a:rPr lang="en-US" dirty="0"/>
              <a:t>Allocate / </a:t>
            </a:r>
            <a:r>
              <a:rPr lang="en-US" dirty="0" err="1"/>
              <a:t>deallocate</a:t>
            </a:r>
            <a:r>
              <a:rPr lang="en-US" dirty="0"/>
              <a:t>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162693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610600" cy="1143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/>
              <a:t>How to transfer control for procedure calls?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1447800" y="1295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void main(){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f(..)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L1: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 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1447800" y="2819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void f(){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g(..)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L2: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 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1447800" y="44196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void g(){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h(..)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L3: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 </a:t>
            </a:r>
          </a:p>
        </p:txBody>
      </p:sp>
      <p:sp>
        <p:nvSpPr>
          <p:cNvPr id="10" name="Freeform 9"/>
          <p:cNvSpPr/>
          <p:nvPr/>
        </p:nvSpPr>
        <p:spPr>
          <a:xfrm>
            <a:off x="2763337" y="2045936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44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610600" cy="1143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/>
              <a:t>How to transfer control for procedure calls?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1447800" y="1295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void main(){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f(..)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L1: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 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1447800" y="2819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void f(){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g(..)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L2: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 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1447800" y="44196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void g(){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h(..)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L3: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 </a:t>
            </a:r>
          </a:p>
        </p:txBody>
      </p:sp>
      <p:sp>
        <p:nvSpPr>
          <p:cNvPr id="10" name="Freeform 9"/>
          <p:cNvSpPr/>
          <p:nvPr/>
        </p:nvSpPr>
        <p:spPr>
          <a:xfrm>
            <a:off x="2763337" y="2045936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4" name="Freeform 12333"/>
          <p:cNvSpPr/>
          <p:nvPr/>
        </p:nvSpPr>
        <p:spPr>
          <a:xfrm>
            <a:off x="2836065" y="2013521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 w="76200" cmpd="sng">
                <a:solidFill>
                  <a:schemeClr val="tx1"/>
                </a:solidFill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5" name="TextBox 12334"/>
          <p:cNvSpPr txBox="1"/>
          <p:nvPr/>
        </p:nvSpPr>
        <p:spPr>
          <a:xfrm>
            <a:off x="4648200" y="19050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Arial"/>
                <a:cs typeface="Arial"/>
              </a:rPr>
              <a:t>Jump to f()</a:t>
            </a:r>
          </a:p>
          <a:p>
            <a:pPr algn="l"/>
            <a:r>
              <a:rPr lang="en-US" sz="2000" dirty="0">
                <a:latin typeface="Arial"/>
                <a:cs typeface="Arial"/>
              </a:rPr>
              <a:t>Remember where to come back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354477" y="386696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220392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610600" cy="1143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/>
              <a:t>How to transfer control for procedure calls?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1447800" y="1295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void main(){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f(..)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L1: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 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1447800" y="2819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void f(){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g(..)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L2: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 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1447800" y="44196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void g(){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h(..)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L3: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 </a:t>
            </a:r>
          </a:p>
        </p:txBody>
      </p:sp>
      <p:sp>
        <p:nvSpPr>
          <p:cNvPr id="10" name="Freeform 9"/>
          <p:cNvSpPr/>
          <p:nvPr/>
        </p:nvSpPr>
        <p:spPr>
          <a:xfrm>
            <a:off x="2763337" y="2045936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4" name="Freeform 12333"/>
          <p:cNvSpPr/>
          <p:nvPr/>
        </p:nvSpPr>
        <p:spPr>
          <a:xfrm>
            <a:off x="2836065" y="2013521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5" name="TextBox 12334"/>
          <p:cNvSpPr txBox="1"/>
          <p:nvPr/>
        </p:nvSpPr>
        <p:spPr>
          <a:xfrm>
            <a:off x="4648200" y="19050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Arial"/>
                <a:cs typeface="Arial"/>
              </a:rPr>
              <a:t>Jump to f()</a:t>
            </a:r>
          </a:p>
          <a:p>
            <a:pPr algn="l"/>
            <a:r>
              <a:rPr lang="en-US" sz="2000" dirty="0">
                <a:latin typeface="Arial"/>
                <a:cs typeface="Arial"/>
              </a:rPr>
              <a:t>Remember where to come back</a:t>
            </a:r>
          </a:p>
        </p:txBody>
      </p:sp>
      <p:sp>
        <p:nvSpPr>
          <p:cNvPr id="80" name="Freeform 79"/>
          <p:cNvSpPr/>
          <p:nvPr/>
        </p:nvSpPr>
        <p:spPr>
          <a:xfrm>
            <a:off x="3124200" y="3657600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72000" y="35814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Arial"/>
                <a:cs typeface="Arial"/>
              </a:rPr>
              <a:t>Jump to g()</a:t>
            </a:r>
          </a:p>
          <a:p>
            <a:pPr algn="l"/>
            <a:r>
              <a:rPr lang="en-US" sz="2000" dirty="0">
                <a:latin typeface="Arial"/>
                <a:cs typeface="Arial"/>
              </a:rPr>
              <a:t>Remember where to come back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352197" y="348245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354477" y="386696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2203922681"/>
      </p:ext>
    </p:extLst>
  </p:cSld>
  <p:clrMapOvr>
    <a:masterClrMapping/>
  </p:clrMapOvr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73412</TotalTime>
  <Words>3363</Words>
  <Application>Microsoft Office PowerPoint</Application>
  <PresentationFormat>On-screen Show (4:3)</PresentationFormat>
  <Paragraphs>1072</Paragraphs>
  <Slides>41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Gill Sans</vt:lpstr>
      <vt:lpstr>Arial</vt:lpstr>
      <vt:lpstr>Arial Narrow</vt:lpstr>
      <vt:lpstr>Calibri</vt:lpstr>
      <vt:lpstr>Consolas</vt:lpstr>
      <vt:lpstr>Tahoma</vt:lpstr>
      <vt:lpstr>Verdana</vt:lpstr>
      <vt:lpstr>CloudVisor-Austin</vt:lpstr>
      <vt:lpstr>Machine Program: Procedure</vt:lpstr>
      <vt:lpstr>What we’ve learnt about  how hardware runs a program?</vt:lpstr>
      <vt:lpstr>Today’s lesson plan</vt:lpstr>
      <vt:lpstr>Requirements of procedure calls?</vt:lpstr>
      <vt:lpstr>Requirements of procedure calls?</vt:lpstr>
      <vt:lpstr>Requirements of procedure calls?</vt:lpstr>
      <vt:lpstr>How to transfer control for procedure calls?</vt:lpstr>
      <vt:lpstr>How to transfer control for procedure calls?</vt:lpstr>
      <vt:lpstr>How to transfer control for procedure calls?</vt:lpstr>
      <vt:lpstr>How to transfer control for procedure calls?</vt:lpstr>
      <vt:lpstr>How to transfer control for procedure calls?</vt:lpstr>
      <vt:lpstr>How to transfer control for procedure calls?</vt:lpstr>
      <vt:lpstr>How to transfer control for procedure calls?</vt:lpstr>
      <vt:lpstr>How to transfer control for procedure calls?</vt:lpstr>
      <vt:lpstr>PowerPoint Presentation</vt:lpstr>
      <vt:lpstr>Stack – push Instruction</vt:lpstr>
      <vt:lpstr>PowerPoint Presentation</vt:lpstr>
      <vt:lpstr>PowerPoint Presentation</vt:lpstr>
      <vt:lpstr>Stack – pop Instruction</vt:lpstr>
      <vt:lpstr>PowerPoint Presentation</vt:lpstr>
      <vt:lpstr>PowerPoint Presentation</vt:lpstr>
      <vt:lpstr>call/ret : control transfer from caller to callee and vice versa</vt:lpstr>
      <vt:lpstr>call/ret : control transfer from caller to callee and vice versa</vt:lpstr>
      <vt:lpstr>Call instruction: control transfer from caller to callee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to store function arguments and return values?</vt:lpstr>
      <vt:lpstr>Where to store function arguments and return values?</vt:lpstr>
      <vt:lpstr>C/UNIX/MacOS’s calling convention</vt:lpstr>
      <vt:lpstr>Calling convention: args, return vals</vt:lpstr>
      <vt:lpstr>How to allocate/deallocate local vars?</vt:lpstr>
      <vt:lpstr>Calling convention:  Caller vs. callee-save registers</vt:lpstr>
      <vt:lpstr>Calling convention: register saving</vt:lpstr>
      <vt:lpstr>Calling convention: Register saving</vt:lpstr>
      <vt:lpstr>Example</vt:lpstr>
      <vt:lpstr>Example</vt:lpstr>
      <vt:lpstr>Summary</vt:lpstr>
    </vt:vector>
  </TitlesOfParts>
  <Company>fudan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9839</cp:revision>
  <cp:lastPrinted>2018-10-22T15:50:26Z</cp:lastPrinted>
  <dcterms:created xsi:type="dcterms:W3CDTF">2012-08-17T04:52:30Z</dcterms:created>
  <dcterms:modified xsi:type="dcterms:W3CDTF">2020-10-28T19:51:15Z</dcterms:modified>
</cp:coreProperties>
</file>