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419" r:id="rId3"/>
    <p:sldId id="341" r:id="rId4"/>
    <p:sldId id="342" r:id="rId5"/>
    <p:sldId id="345" r:id="rId6"/>
    <p:sldId id="346" r:id="rId7"/>
    <p:sldId id="420" r:id="rId8"/>
    <p:sldId id="421" r:id="rId9"/>
    <p:sldId id="422" r:id="rId10"/>
    <p:sldId id="347" r:id="rId11"/>
    <p:sldId id="349" r:id="rId12"/>
    <p:sldId id="351" r:id="rId13"/>
    <p:sldId id="355" r:id="rId14"/>
    <p:sldId id="356" r:id="rId15"/>
    <p:sldId id="418" r:id="rId16"/>
    <p:sldId id="359" r:id="rId17"/>
    <p:sldId id="360" r:id="rId18"/>
    <p:sldId id="361" r:id="rId19"/>
    <p:sldId id="362" r:id="rId20"/>
    <p:sldId id="363" r:id="rId21"/>
    <p:sldId id="367" r:id="rId22"/>
    <p:sldId id="368" r:id="rId23"/>
    <p:sldId id="369" r:id="rId24"/>
    <p:sldId id="370" r:id="rId25"/>
    <p:sldId id="372" r:id="rId26"/>
    <p:sldId id="373" r:id="rId27"/>
    <p:sldId id="374" r:id="rId28"/>
    <p:sldId id="376" r:id="rId29"/>
    <p:sldId id="379" r:id="rId30"/>
    <p:sldId id="380" r:id="rId31"/>
    <p:sldId id="381" r:id="rId32"/>
    <p:sldId id="3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8"/>
    <p:restoredTop sz="78594"/>
  </p:normalViewPr>
  <p:slideViewPr>
    <p:cSldViewPr snapToGrid="0" snapToObjects="1">
      <p:cViewPr varScale="1">
        <p:scale>
          <a:sx n="85" d="100"/>
          <a:sy n="85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22:15:5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22:15:58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22:15:5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22:15:58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FA6A9-DF44-CC44-A08F-6B459606793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832F-113E-EE48-A699-959358C4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BA2DB8F-1100-084B-B1D1-3E36E5BEEE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F7B7FA8-D4EB-7644-8E15-7AE22F2B9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BF4A84-EE3B-2A46-979D-0333E0D95AFC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3917A0CA-BCCF-2E4D-BE79-5C5466154D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2D6A2F37-C82D-194F-AF6F-63055C957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29842-F5A0-7642-ACF7-58545FE8A4F9}" type="slidenum">
              <a:rPr lang="en-AU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CDFF0D46-9F0E-934B-A2DD-520F9CAF3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20162998-705B-234A-97FE-ECBB09EA8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461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D07D91A0-23AA-804D-B4D6-4D1DD5E22C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3B4886F-16E7-9A41-A1FE-9CCF3DFBF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39715C-54E8-CF4B-9C89-4E5DC33CE9D1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91AB4D1B-C4AD-B246-9758-0A6BE1ECA2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DC617B7E-CBB3-FA43-9021-24A26E8DE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5D408E-784C-E24A-8DDB-687829026588}" type="slidenum">
              <a:rPr lang="en-AU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C3652243-F618-8641-9194-056ABD30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FF51CBCB-2A0E-D149-95DE-F1DC393EB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2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5C51271A-A45A-7B41-A72A-6BBF7220D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02DDB615-4C6D-2C4C-BCA9-4362CF23C5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08C4FB-0150-EE43-9A7C-FE03EF5A9A0E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48870081-A3BC-4747-A3C8-420596D301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9E5F0C9B-1BA6-034F-9ADD-808DDE4B2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52F7FD-05D9-034A-B1D5-F37CC2B7F7C0}" type="slidenum">
              <a:rPr lang="en-AU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CEDD13C6-E17D-C948-B83F-FE9BA23D9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AA3CF512-BC0A-FA4F-9D5C-75FA0228C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01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1EDBBCCF-A6FB-5E46-8542-7F7230AA54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9C148A1C-255B-C34C-BC1C-D04065214A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E82AF-F66E-B842-9371-32B314AC9A55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5282FE47-4F9A-DF45-AAC4-07BD6BAA54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3B50C464-E847-2842-A276-5EE85C74A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D47DB4-44EF-ED44-961E-9F1B87E18C65}" type="slidenum">
              <a:rPr lang="en-AU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046C1422-97F9-E644-80D7-DA75AB909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A7B9F548-05C6-FF46-95C3-6DFCBDD0F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36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876C7438-8600-F54A-8269-50BFE173D0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A81B2C3D-5DF3-3E4C-8F28-390B0A9520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14AEF-56B8-D642-BFD3-0717A3165ADE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65B9E167-E9F3-AC4D-8AC5-C9FA6C2512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7F406FB0-2805-0D4D-9124-A887B0C3F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4043F-20F4-E14C-ABC7-5BD1D20DE024}" type="slidenum">
              <a:rPr lang="en-AU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C928048B-A57E-9944-BB0D-0E6518C3D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5BA5BFB2-C263-E64D-9BFE-C164E59B2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57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94A96652-0B31-C749-840A-385F964D4C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21B265D5-5AB9-674E-B1E6-2505BDAA30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7D2172-11D6-8445-AD28-A84A65D7A54E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48" name="Rectangle 6">
            <a:extLst>
              <a:ext uri="{FF2B5EF4-FFF2-40B4-BE49-F238E27FC236}">
                <a16:creationId xmlns:a16="http://schemas.microsoft.com/office/drawing/2014/main" id="{DC9FD15A-A886-DA4D-A58D-470F05CC50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9749" name="Rectangle 7">
            <a:extLst>
              <a:ext uri="{FF2B5EF4-FFF2-40B4-BE49-F238E27FC236}">
                <a16:creationId xmlns:a16="http://schemas.microsoft.com/office/drawing/2014/main" id="{9FAA2898-5C3E-504F-B363-0B9F2D386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0CEE25-AF77-ED40-9F79-B37EC8DA743B}" type="slidenum">
              <a:rPr lang="en-AU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50" name="Rectangle 2">
            <a:extLst>
              <a:ext uri="{FF2B5EF4-FFF2-40B4-BE49-F238E27FC236}">
                <a16:creationId xmlns:a16="http://schemas.microsoft.com/office/drawing/2014/main" id="{48582E19-7904-8749-BA0D-CBF84EF60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>
            <a:extLst>
              <a:ext uri="{FF2B5EF4-FFF2-40B4-BE49-F238E27FC236}">
                <a16:creationId xmlns:a16="http://schemas.microsoft.com/office/drawing/2014/main" id="{4D184736-9C14-6742-8A19-07C8A28B8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849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99BB0649-7D60-CD40-BD80-2A337E3DB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CA70B2D-591F-3C40-95C5-A56620FFCA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D419B8-A2C4-6E4B-A897-2C4B074B5EAB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4" name="Rectangle 6">
            <a:extLst>
              <a:ext uri="{FF2B5EF4-FFF2-40B4-BE49-F238E27FC236}">
                <a16:creationId xmlns:a16="http://schemas.microsoft.com/office/drawing/2014/main" id="{BFDD4784-A64A-8F47-96BC-93FF82151D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3845" name="Rectangle 7">
            <a:extLst>
              <a:ext uri="{FF2B5EF4-FFF2-40B4-BE49-F238E27FC236}">
                <a16:creationId xmlns:a16="http://schemas.microsoft.com/office/drawing/2014/main" id="{43C54E28-FD85-5845-97FB-B8D14A154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8EDEA9-35AF-F34A-8364-DC0F47EE5736}" type="slidenum">
              <a:rPr lang="en-AU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6" name="Rectangle 2">
            <a:extLst>
              <a:ext uri="{FF2B5EF4-FFF2-40B4-BE49-F238E27FC236}">
                <a16:creationId xmlns:a16="http://schemas.microsoft.com/office/drawing/2014/main" id="{E4DBEAFF-4FB4-C445-952A-40982E37BA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>
            <a:extLst>
              <a:ext uri="{FF2B5EF4-FFF2-40B4-BE49-F238E27FC236}">
                <a16:creationId xmlns:a16="http://schemas.microsoft.com/office/drawing/2014/main" id="{E7425DCA-5C38-1343-AA5C-19A99B266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675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C5CC0AE6-B618-D541-A798-5F9C94865C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A898A2C9-2ED8-1F48-B833-B017C93167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7AA25B-A0EA-5E4A-93E2-736C3D43E67C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2" name="Rectangle 6">
            <a:extLst>
              <a:ext uri="{FF2B5EF4-FFF2-40B4-BE49-F238E27FC236}">
                <a16:creationId xmlns:a16="http://schemas.microsoft.com/office/drawing/2014/main" id="{4D7F952B-20D8-7A40-AC1E-4309D681BB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5893" name="Rectangle 7">
            <a:extLst>
              <a:ext uri="{FF2B5EF4-FFF2-40B4-BE49-F238E27FC236}">
                <a16:creationId xmlns:a16="http://schemas.microsoft.com/office/drawing/2014/main" id="{7074A2C7-53FF-F44E-985F-1B99C96FE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BFD2EB-5E25-A748-B6EC-3526B84A57BB}" type="slidenum">
              <a:rPr lang="en-AU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4" name="Rectangle 2">
            <a:extLst>
              <a:ext uri="{FF2B5EF4-FFF2-40B4-BE49-F238E27FC236}">
                <a16:creationId xmlns:a16="http://schemas.microsoft.com/office/drawing/2014/main" id="{FAFD5F45-FE06-AA4B-91BB-70DE5E58D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>
            <a:extLst>
              <a:ext uri="{FF2B5EF4-FFF2-40B4-BE49-F238E27FC236}">
                <a16:creationId xmlns:a16="http://schemas.microsoft.com/office/drawing/2014/main" id="{606A6BF1-1FF9-7641-9BFA-628E3DE7F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755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8375B10B-0BC3-574A-92A3-E9C533480E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2CC16B0E-EC83-CF47-9191-B3A36EEB1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FBAF79-E8AC-764C-BE96-297FFECE7663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0" name="Rectangle 6">
            <a:extLst>
              <a:ext uri="{FF2B5EF4-FFF2-40B4-BE49-F238E27FC236}">
                <a16:creationId xmlns:a16="http://schemas.microsoft.com/office/drawing/2014/main" id="{C1742572-6699-B446-A80E-70F98C6314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7941" name="Rectangle 7">
            <a:extLst>
              <a:ext uri="{FF2B5EF4-FFF2-40B4-BE49-F238E27FC236}">
                <a16:creationId xmlns:a16="http://schemas.microsoft.com/office/drawing/2014/main" id="{81828CF1-840F-ED44-AB5C-50996D96F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E9B609-B751-494C-B627-CF279CB65678}" type="slidenum">
              <a:rPr lang="en-AU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2" name="Rectangle 2">
            <a:extLst>
              <a:ext uri="{FF2B5EF4-FFF2-40B4-BE49-F238E27FC236}">
                <a16:creationId xmlns:a16="http://schemas.microsoft.com/office/drawing/2014/main" id="{05986D02-17F3-DA41-AA00-7F1026E43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>
            <a:extLst>
              <a:ext uri="{FF2B5EF4-FFF2-40B4-BE49-F238E27FC236}">
                <a16:creationId xmlns:a16="http://schemas.microsoft.com/office/drawing/2014/main" id="{2819F118-2A0E-374B-A825-74A6B4398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629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C5885BBA-76D1-7240-A380-6609C889FF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5A8262F-51F8-BB48-ACB1-61E3F17C8C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5B3357-EA67-5F4E-964A-1338B1611A53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25480170-F313-1C49-94A4-AEBF8C6D5A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8643BD1C-0419-FF41-AF89-0E630D123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B8F632-60A1-224D-B169-4863EC6CC4A3}" type="slidenum">
              <a:rPr lang="en-AU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D9F4B5AD-0831-CD43-A168-4F6479B18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60D77BBD-B4AD-264B-A864-C1F44ADCB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923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B50A84F6-6079-AE47-B6A5-78F9C96B63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183E26F6-84E3-4446-ACEF-4824DE639C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09B0B9-5A94-394A-935C-7362ABA9DE54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C3FB54A5-E3F3-1A4F-96EB-AF001308AB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7DDD4026-5469-BF4C-A53F-0CA99AEA1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99B20-5F74-8C4E-BA9E-F6BE60659400}" type="slidenum">
              <a:rPr lang="en-AU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C29AD289-39B7-A54C-8F6E-4333C2CB3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2EA67009-7BE2-3342-A1C7-000BC4E22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00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267C919-716F-8244-B996-01418ED237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42E9484-EF7D-CA4A-90DC-8DDDBB281E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F0753-0E3A-8245-82AB-4B15D86AC20F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38BF10F7-A051-F04A-A17E-1F991BB78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4C9D6517-23F1-8945-BB67-BE660398D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3BF65-97F0-9C4E-A28A-D10F5B33C755}" type="slidenum">
              <a:rPr lang="en-AU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E60413CE-01FB-1240-B8DD-636354B67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2DFC1621-9F18-4F44-A28A-9A39B5FAC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999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D36945C6-873E-9448-BFAB-09A3BD0536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5C39D731-5D84-7D40-924A-506B0F7847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0F57DF-B274-6B42-BADC-98BEE67141BB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DCF6891C-821F-A74C-9830-CC4E7EC7B5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EF43F31B-A409-8243-BE06-80F355AE6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4C9852-EC9A-BD43-A551-12E7EC2AFC32}" type="slidenum">
              <a:rPr lang="en-AU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A0942D03-28D4-164C-A432-17128B52A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F9D1DEC9-2947-E04B-9327-D510B6496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418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590ED4B-5B12-1B49-B479-88FFEBBE90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8BCBC31A-DC08-D345-AF10-6FC99CBCAB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230381-1310-2A4F-A2A4-7D9A424F985B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C8F0C4E6-FCFA-494E-AABA-A3ED005CDC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443612C6-A3C4-5A47-9851-023BBEA90A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E472F7-794F-F347-AFB1-1B454FAD9E1F}" type="slidenum">
              <a:rPr lang="en-AU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401BEAE4-15C5-F14D-9BF4-A77D0C7C8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EC974D0A-D98C-CA49-9B36-4C5FF63E7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03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9546155F-6513-8F46-A722-ED5A7521E9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D66CCFE-4725-5C45-90D5-CF7927A538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7C84AD-FAC8-584F-BFC8-B3382C5D0A56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031259EF-AF8D-174C-9CA3-EB28BFE11F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714C4525-C7AF-7C4A-9E99-6A3C7750F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2D52B0-B3AD-F34D-ADD1-8CEDFE59A251}" type="slidenum">
              <a:rPr lang="en-AU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E2F46F45-0BCF-8843-8D1D-06B013374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BDCF6774-8A89-5C43-9BEE-A916489ED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37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3A803D0F-E90A-E144-A2AC-21E59819EE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B49C8A23-304E-1B4A-9416-51BBC5BB1B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0C713-C313-604F-B4CC-5570187C505E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BF548832-88F1-A744-92B7-9CAB221890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F8649A3E-2C48-D74A-8EBA-C303CB516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523FF0-06DB-AA4D-93E0-AF4ED98C85F5}" type="slidenum">
              <a:rPr lang="en-AU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C442FE92-E58C-F74A-A2CB-F15CFBE158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B71AE2C3-DC8F-4940-9D3C-CB6BB2850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C5B31818-4C9E-B744-A394-6F2E2355F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6CE6383-2456-BC49-953B-F8DEE0942A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A93504-5099-3747-8DA7-DCF232C19763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2496FEB6-33D4-A84F-9963-A01891C833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E83DADD1-F218-A047-A13A-0A1B809E0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80BEA2-367B-3740-B608-99EC07A16F7C}" type="slidenum">
              <a:rPr lang="en-AU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3D3622B0-4296-0B4D-AB88-A1FAE41FC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CB7BE9F1-09AB-824B-809D-AF0BFB2DE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743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A078B376-3F03-E74A-AB63-A9E9CB704F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81C47D83-D14E-EC4F-9FF0-D8090DFA9E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33706-25DA-E440-A43A-17D7967A5AB7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AB4A148B-8C37-E646-9DDE-10C1BFCAEC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5AFBC8A5-F290-4546-A6E7-B9B8928BC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3496A9-04D9-F644-B4B3-885DE9DE9F0E}" type="slidenum">
              <a:rPr lang="en-AU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B5FBC1F6-9F20-FC49-863E-F86D3A8C3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9389AB82-D945-2D4E-B388-DEC049303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14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43C08A17-2527-9D43-ADAB-CC7593E90C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97DB3A1-03A9-E94A-B7B9-EDEE70BE2D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0E5C9E-3CA5-6D4F-82CB-5060AC42134D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09971D4C-DD15-E441-9512-D3B799373F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7B2722D7-B93E-294F-9CAD-B2A159AA0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C96050-9EBA-674A-BDC6-3B9FC26F8EFC}" type="slidenum">
              <a:rPr lang="en-AU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E91C08FD-99C8-0C48-81FF-33D7438E7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2344DA10-C0AA-B043-BE11-5CD06E1F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371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B2FBCE86-80C7-0642-B952-2487829903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BA9A6116-E114-344B-BFF6-1F038D83D0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3117F2-CDA8-B347-8285-3BAC27857BCA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26E1A804-1263-6646-88CC-B8B1146167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AFE44232-8D65-D748-9E75-7CD2E2CDC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558332-CBE1-924E-8D43-E765FE159C4C}" type="slidenum">
              <a:rPr lang="en-AU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2C186EFB-F2FF-204E-AAF8-617CD29507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D6F7F186-0832-B946-B173-FB98B802B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33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337FFCEE-9FE6-4548-8548-8F27DC349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539A502B-0E65-DD48-B1AA-F32B9FA54C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A26D56-5FFA-334C-8B9E-45B140D6D41F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26FE5B09-8CDA-BE42-9FA1-99F382EFEF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30DA9913-0D55-074A-9FEE-CCFAE2758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00E03B-508F-D74D-9E59-4C7A8F8F18EA}" type="slidenum">
              <a:rPr lang="en-AU" altLang="en-US" sz="1300" smtClean="0">
                <a:latin typeface="Times New Roman" panose="02020603050405020304" pitchFamily="18" charset="0"/>
              </a:rPr>
              <a:pPr/>
              <a:t>30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C700AE36-ED17-A34F-8401-8ACE70C08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0BDE3B4B-160E-D445-A581-B900E77C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578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15444D6E-90FE-D14D-A443-CCE52CC66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D458F37D-D6C0-6C41-BBB9-9195ED66E9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127060-614B-3D48-BFB7-5BD9C6DF4928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79FF8A63-F1E8-9244-9A38-4A0185CF16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34D4F396-776A-584F-95E6-19CA68A0D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18C815-2E15-504F-9038-50F3FB4F46F7}" type="slidenum">
              <a:rPr lang="en-AU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D890F1E0-A5AC-BF44-B3E6-6C7D65189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B48A5042-E68B-3A41-A3B1-8A20F8185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98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3CEDEFF-D35C-284C-A953-200E4E0541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F95C01F-618D-6B4C-9C3D-D6E333DCD5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377E43-F1F7-9D4D-9E3C-96B6A5298D5C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AC4041B8-18D2-934D-87EA-2A826AEFE4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F6F8519D-06BC-2F43-95C7-E44D6C7B3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F4BC30-0AC4-544A-B34C-BB83E8F41BB2}" type="slidenum">
              <a:rPr lang="en-AU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F1DE046F-0846-E342-AFF6-E58B0CE5F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6CA0884D-B2E8-D248-B81F-0440EE3D6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658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884D1DA-F308-C44E-ADF6-546A77BC65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F01F553D-2C8D-DE4E-89E0-B07B7DCA1F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F7256-749C-ED45-8392-21A0FA07691F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6" name="Rectangle 6">
            <a:extLst>
              <a:ext uri="{FF2B5EF4-FFF2-40B4-BE49-F238E27FC236}">
                <a16:creationId xmlns:a16="http://schemas.microsoft.com/office/drawing/2014/main" id="{E6A30FA3-E702-2247-AFDD-DBF3284A21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3414256D-063D-E842-B121-37E22AB6B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2591B5-931E-E446-BAF4-3095D4743DFF}" type="slidenum">
              <a:rPr lang="en-AU" altLang="en-US" sz="1300" smtClean="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8" name="Rectangle 2">
            <a:extLst>
              <a:ext uri="{FF2B5EF4-FFF2-40B4-BE49-F238E27FC236}">
                <a16:creationId xmlns:a16="http://schemas.microsoft.com/office/drawing/2014/main" id="{64DE55EF-E3E1-184B-BA37-8E68E6A72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>
            <a:extLst>
              <a:ext uri="{FF2B5EF4-FFF2-40B4-BE49-F238E27FC236}">
                <a16:creationId xmlns:a16="http://schemas.microsoft.com/office/drawing/2014/main" id="{AAB5545A-F7CD-E544-8D15-FF658B19D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0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6D56A514-63EF-E84C-8B69-EFAC4A6DC5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341C10E-D862-1949-A77C-25C25737C0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0726AB-21DB-E741-B84E-EAEA85C0A992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57E55D10-07B7-CF47-8FC9-C6EB624F58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F66293D7-A451-6C4A-8EBD-A68FD2AAD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59A3E9-6038-1446-97D2-4477983BFA3A}" type="slidenum">
              <a:rPr lang="en-AU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E68D1D1B-F39B-3346-BF33-40BB10BB9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BC35F5DF-BFD9-6C4C-853F-2D4150741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37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C832F-113E-EE48-A699-959358C45E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C832F-113E-EE48-A699-959358C45E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2A51B09E-1351-F545-A4D0-A669164BD4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21C8E0A-F6A5-BB4A-BDD0-A2C53D77E2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F7A71-B267-794E-BA09-8B451E27C0FE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4505D4DE-370C-964E-A3AC-A70BBBC342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3AAD0D9B-A326-FF4A-B053-927381F51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BC0913-CC82-9042-9E4B-2B4E960E25DB}" type="slidenum">
              <a:rPr lang="en-AU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C71BA100-C1C3-114C-8AD9-A95057B6D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498702FA-ABF3-7448-9557-4F05147D1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10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9D6DB43-A408-D147-8C49-E4F13F7A94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1640EBD-2FAD-EF43-9128-D85D640BD4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3C7287-E8A5-A34F-AACF-75ABE9B6327D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28B485AA-1A06-5D4D-97D5-9D57A08C3B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E457FF12-F6AA-7741-B2F1-26FFE770A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C3DCF0-1A5E-624F-8DAB-05E0D1CCC42D}" type="slidenum">
              <a:rPr lang="en-AU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2BBE0672-91D6-D644-B064-72A09EEDB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6620B2A4-290F-2E47-9218-C13E1451C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83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6D7C7DD7-FC75-D249-B46E-2C90C71B36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D9E8129-D9BF-264F-ADCE-B71C54947B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3A40F-BC62-1D4A-8CBB-A17A9DE26235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6DF1FF9C-3582-1144-BF67-3FC7697428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7E9DB276-5B6B-F547-9E86-4E9CAA7CD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261A59-CCAA-D94C-B26E-CD8637FD14C4}" type="slidenum">
              <a:rPr lang="en-AU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B3560A96-D086-9D40-9986-929A02863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8FD74E0D-AB62-CD4D-810F-62FF6CB60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20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7F82-24F1-354D-90C6-F5415A484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15E6-3F42-5347-8B47-DF96C17B8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98F9-2589-D341-B407-5E6EEDE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4EE1-05EC-6E43-B6B4-10756BC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D300-7C3B-114F-B200-3D2B07CC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06F0-D6CD-944D-A34B-22E7C220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B3A40-1A15-A041-9462-4802FBC15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C259-B9D6-F54D-B16E-892903D4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1C62-F5C2-C541-A48D-2A6CEAF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BADC-C79F-784E-A952-6A7A052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56B0B-0A04-714C-86C8-C80634389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2BB8-73A7-9145-94BD-F6F3DFCC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C291-D8CA-3A4A-A53B-C3BB0151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E116-B510-FB47-8159-C7DDE0E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C750-E55D-8947-9AD3-33C422E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CEA2-69D7-3946-AA65-B1B7C8D7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635E-23C7-D647-A898-E9326570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D877-0660-2944-A7DC-C776BAA8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A730-B79E-8146-87C5-2590D363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53DE-7CC3-304F-959D-D2D98D0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ACE7-3A54-5144-82B8-1F968C0A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8D9C-92AC-C54E-8718-7C5ADB43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4CC0-DA93-2748-8AB1-CBF53399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982B-AF28-834E-B837-67DDF8F6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8975-01F2-6545-9487-C17480B2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83B-06E0-3746-A11A-676DA1A2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100B-AA93-5A4C-81D1-7070B0834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13B0C-60CF-CD4E-8169-29E6085EB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6489-2C38-8345-9224-C1408F6E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E6954-CCB5-A249-8D09-75D598A6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2F7F-A3FA-6447-BE5E-CCD7C7A2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D97B-2574-BA4E-B57A-C345AFD3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53FA-EE13-7A4E-8B6E-DAAD764A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36B4-0B72-2045-A8BC-7CDF2732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5710D-A785-9E46-8299-DBE80C7F0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58510-C177-B142-A38E-2EEC5CD3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5E7DC-5051-2344-B056-450F71DF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92F83-F45C-7943-B26C-6128928E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029D6-9D4B-9340-826C-622678F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E10-7D71-DD45-A33F-87057354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776CD-578D-384D-84E1-A1615110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9F6DB-EFD5-D848-999B-8A1292EB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A8891-7C1F-234B-91C4-DBEB1D27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3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A7B7-5A9F-F047-A20D-334013AF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4EAAD-5260-354E-9BC2-AC63183B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4DAA-9C17-DB47-A91B-C7050344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C36-BA47-D54D-AEB3-ABC1691A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D3FE-23B6-D04B-B6F7-89B94078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DC96D-8EC6-0D44-A4EA-977445FB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CB9C9-2CBE-1744-A1B3-0AD24ABB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6DC5D-BB46-1847-BE9B-D4ACDBEA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7944D-194C-164F-8AA9-5DF47930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8B36-ABF3-4B4C-84BA-2E56BCBC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9396C-7259-CB47-9C5B-7B838D9B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C05DE-C3A8-2C49-9CDB-C2D03765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A94D-FB3A-744E-AD7E-30888403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9918-1C6C-FF4F-83F4-F827658D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374DD-90A2-144F-9411-9B56E4A2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E1B3C-4BEC-1148-96B8-F574AD60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7DCB-BB84-2E41-8470-0D0E1D4F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4A2B-29C6-D444-8E37-2EDAFCEAC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FCD9-F462-CD44-823F-D1C67D3F7E7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3893-D8BD-EC4D-9EE4-2CE6FA31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D0D9-2E4F-F94F-88BD-934D819DA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659A-629E-D54C-86F2-B78BA09E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2F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D50C-C979-7347-BB50-4B6055251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Pipelined 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0C0F-2294-6B45-8043-B20EE6A13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Jinyang</a:t>
            </a:r>
            <a:r>
              <a:rPr lang="en-US" sz="3200" dirty="0"/>
              <a:t> Li</a:t>
            </a:r>
          </a:p>
          <a:p>
            <a:endParaRPr lang="en-US" dirty="0"/>
          </a:p>
          <a:p>
            <a:r>
              <a:rPr lang="en-US" dirty="0"/>
              <a:t>Based on the slides of Patterson and Hennessy</a:t>
            </a:r>
          </a:p>
        </p:txBody>
      </p:sp>
    </p:spTree>
    <p:extLst>
      <p:ext uri="{BB962C8B-B14F-4D97-AF65-F5344CB8AC3E}">
        <p14:creationId xmlns:p14="http://schemas.microsoft.com/office/powerpoint/2010/main" val="414811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>
            <a:extLst>
              <a:ext uri="{FF2B5EF4-FFF2-40B4-BE49-F238E27FC236}">
                <a16:creationId xmlns:a16="http://schemas.microsoft.com/office/drawing/2014/main" id="{5245399B-575F-824A-BEDA-63E13FB46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235" y="6270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Detecting when to use forwarded data</a:t>
            </a:r>
            <a:endParaRPr lang="en-AU" altLang="en-US" sz="4000" dirty="0"/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E873B057-9F52-4540-A722-97F4F59A5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235" y="1341439"/>
            <a:ext cx="11826765" cy="51854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ALU operand register numbers (in EX stage) are:</a:t>
            </a:r>
          </a:p>
          <a:p>
            <a:pPr lvl="2"/>
            <a:r>
              <a:rPr lang="en-US" altLang="en-US" dirty="0"/>
              <a:t>ID/EX.RegisterRs1, ID/EX.RegisterRs2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1a.</a:t>
            </a:r>
            <a:r>
              <a:rPr lang="en-US" altLang="en-US" dirty="0"/>
              <a:t> EX/</a:t>
            </a:r>
            <a:r>
              <a:rPr lang="en-US" altLang="en-US" dirty="0" err="1"/>
              <a:t>MEM.RegisterRd</a:t>
            </a:r>
            <a:r>
              <a:rPr lang="en-US" altLang="en-US" dirty="0"/>
              <a:t> = ID/EX.RegisterRs1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1b.</a:t>
            </a:r>
            <a:r>
              <a:rPr lang="en-US" altLang="en-US" dirty="0"/>
              <a:t> EX/</a:t>
            </a:r>
            <a:r>
              <a:rPr lang="en-US" altLang="en-US" dirty="0" err="1"/>
              <a:t>MEM.RegisterRd</a:t>
            </a:r>
            <a:r>
              <a:rPr lang="en-US" altLang="en-US" dirty="0"/>
              <a:t> = ID/EX.RegisterRs2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2a.</a:t>
            </a:r>
            <a:r>
              <a:rPr lang="en-US" altLang="en-US" dirty="0"/>
              <a:t> MEM/</a:t>
            </a:r>
            <a:r>
              <a:rPr lang="en-US" altLang="en-US" dirty="0" err="1"/>
              <a:t>WB.RegisterRd</a:t>
            </a:r>
            <a:r>
              <a:rPr lang="en-US" altLang="en-US" dirty="0"/>
              <a:t> = ID/EX.RegisterRs1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2b.</a:t>
            </a:r>
            <a:r>
              <a:rPr lang="en-US" altLang="en-US" dirty="0"/>
              <a:t> MEM/</a:t>
            </a:r>
            <a:r>
              <a:rPr lang="en-US" altLang="en-US" dirty="0" err="1"/>
              <a:t>WB.RegisterRd</a:t>
            </a:r>
            <a:r>
              <a:rPr lang="en-US" altLang="en-US" dirty="0"/>
              <a:t> = ID/EX.RegisterRs2</a:t>
            </a:r>
            <a:endParaRPr lang="en-AU" altLang="en-US" dirty="0"/>
          </a:p>
        </p:txBody>
      </p:sp>
      <p:sp>
        <p:nvSpPr>
          <p:cNvPr id="138245" name="Text Box 4">
            <a:extLst>
              <a:ext uri="{FF2B5EF4-FFF2-40B4-BE49-F238E27FC236}">
                <a16:creationId xmlns:a16="http://schemas.microsoft.com/office/drawing/2014/main" id="{5DCAB9E0-F0B0-7541-B9C9-D6744916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709" y="3237853"/>
            <a:ext cx="228118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EX-hazard: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Fwd</a:t>
            </a:r>
            <a:r>
              <a:rPr lang="en-US" altLang="en-US" sz="1800" dirty="0"/>
              <a:t> from EX/MEM</a:t>
            </a:r>
            <a:br>
              <a:rPr lang="en-US" altLang="en-US" sz="1800" dirty="0"/>
            </a:br>
            <a:r>
              <a:rPr lang="en-US" altLang="en-US" sz="1800" dirty="0"/>
              <a:t>pipeline reg</a:t>
            </a:r>
            <a:endParaRPr lang="en-AU" altLang="en-US" sz="1800" dirty="0"/>
          </a:p>
        </p:txBody>
      </p:sp>
      <p:sp>
        <p:nvSpPr>
          <p:cNvPr id="138246" name="AutoShape 5">
            <a:extLst>
              <a:ext uri="{FF2B5EF4-FFF2-40B4-BE49-F238E27FC236}">
                <a16:creationId xmlns:a16="http://schemas.microsoft.com/office/drawing/2014/main" id="{354AAD3F-3EE9-8C4F-98EE-F3FFD43B64F5}"/>
              </a:ext>
            </a:extLst>
          </p:cNvPr>
          <p:cNvSpPr>
            <a:spLocks/>
          </p:cNvSpPr>
          <p:nvPr/>
        </p:nvSpPr>
        <p:spPr bwMode="auto">
          <a:xfrm>
            <a:off x="7446265" y="3311871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8247" name="AutoShape 6">
            <a:extLst>
              <a:ext uri="{FF2B5EF4-FFF2-40B4-BE49-F238E27FC236}">
                <a16:creationId xmlns:a16="http://schemas.microsoft.com/office/drawing/2014/main" id="{31705431-98D2-3E4F-8292-257E23AECE69}"/>
              </a:ext>
            </a:extLst>
          </p:cNvPr>
          <p:cNvSpPr>
            <a:spLocks/>
          </p:cNvSpPr>
          <p:nvPr/>
        </p:nvSpPr>
        <p:spPr bwMode="auto">
          <a:xfrm>
            <a:off x="7516117" y="4298394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8248" name="Text Box 7">
            <a:extLst>
              <a:ext uri="{FF2B5EF4-FFF2-40B4-BE49-F238E27FC236}">
                <a16:creationId xmlns:a16="http://schemas.microsoft.com/office/drawing/2014/main" id="{59840E16-CE2A-A046-932B-E899657D9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709" y="4379947"/>
            <a:ext cx="256993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Mem-hazard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Fwd</a:t>
            </a:r>
            <a:r>
              <a:rPr lang="en-US" altLang="en-US" sz="1800" dirty="0"/>
              <a:t> from</a:t>
            </a:r>
            <a:br>
              <a:rPr lang="en-US" altLang="en-US" sz="1800" dirty="0"/>
            </a:br>
            <a:r>
              <a:rPr lang="en-US" altLang="en-US" sz="1800" dirty="0"/>
              <a:t>MEM/WB</a:t>
            </a:r>
            <a:br>
              <a:rPr lang="en-US" altLang="en-US" sz="1800" dirty="0"/>
            </a:br>
            <a:r>
              <a:rPr lang="en-US" altLang="en-US" sz="1800" dirty="0"/>
              <a:t>pipeline reg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940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>
            <a:extLst>
              <a:ext uri="{FF2B5EF4-FFF2-40B4-BE49-F238E27FC236}">
                <a16:creationId xmlns:a16="http://schemas.microsoft.com/office/drawing/2014/main" id="{D126D19A-D9E3-E14C-9DB4-A9F6024D2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Detecting when to use forwarded data</a:t>
            </a:r>
            <a:endParaRPr lang="en-AU" altLang="en-US" sz="4000" dirty="0"/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F1910B81-1557-3F40-BD49-85B750EB4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891345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But only if forwarding instruction will write to a register!</a:t>
            </a:r>
          </a:p>
          <a:p>
            <a:pPr lvl="1" eaLnBrk="1" hangingPunct="1"/>
            <a:r>
              <a:rPr lang="en-US" altLang="en-US" sz="3200" dirty="0"/>
              <a:t>EX/</a:t>
            </a:r>
            <a:r>
              <a:rPr lang="en-US" altLang="en-US" sz="3200" dirty="0" err="1"/>
              <a:t>MEM.RegWrite</a:t>
            </a:r>
            <a:r>
              <a:rPr lang="en-US" altLang="en-US" sz="3200" dirty="0"/>
              <a:t>, MEM/</a:t>
            </a:r>
            <a:r>
              <a:rPr lang="en-US" altLang="en-US" sz="3200" dirty="0" err="1"/>
              <a:t>WB.RegWrite</a:t>
            </a:r>
            <a:endParaRPr lang="en-US" altLang="en-US" sz="3200" dirty="0"/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And only if Rd for that instruction is not x0</a:t>
            </a:r>
          </a:p>
          <a:p>
            <a:pPr lvl="1" eaLnBrk="1" hangingPunct="1"/>
            <a:r>
              <a:rPr lang="en-US" altLang="en-US" sz="3200" dirty="0"/>
              <a:t>EX/</a:t>
            </a:r>
            <a:r>
              <a:rPr lang="en-US" altLang="en-US" sz="3200" dirty="0" err="1"/>
              <a:t>MEM.RegisterRd</a:t>
            </a:r>
            <a:r>
              <a:rPr lang="en-US" altLang="en-US" sz="3200" dirty="0"/>
              <a:t> ≠ 0,</a:t>
            </a:r>
            <a:br>
              <a:rPr lang="en-US" altLang="en-US" sz="3200" dirty="0"/>
            </a:br>
            <a:r>
              <a:rPr lang="en-US" altLang="en-US" sz="3200" dirty="0"/>
              <a:t>MEM/</a:t>
            </a:r>
            <a:r>
              <a:rPr lang="en-US" altLang="en-US" sz="3200" dirty="0" err="1"/>
              <a:t>WB.RegisterRd</a:t>
            </a:r>
            <a:r>
              <a:rPr lang="en-US" altLang="en-US" sz="3200" dirty="0"/>
              <a:t> ≠ 0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56C0A4D-6616-9460-8A83-09896F1D254C}"/>
              </a:ext>
            </a:extLst>
          </p:cNvPr>
          <p:cNvSpPr/>
          <p:nvPr/>
        </p:nvSpPr>
        <p:spPr>
          <a:xfrm>
            <a:off x="8880840" y="4077325"/>
            <a:ext cx="607934" cy="764498"/>
          </a:xfrm>
          <a:custGeom>
            <a:avLst/>
            <a:gdLst>
              <a:gd name="connsiteX0" fmla="*/ 607934 w 607934"/>
              <a:gd name="connsiteY0" fmla="*/ 764498 h 764498"/>
              <a:gd name="connsiteX1" fmla="*/ 83278 w 607934"/>
              <a:gd name="connsiteY1" fmla="*/ 344773 h 764498"/>
              <a:gd name="connsiteX2" fmla="*/ 8327 w 607934"/>
              <a:gd name="connsiteY2" fmla="*/ 0 h 76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934" h="764498">
                <a:moveTo>
                  <a:pt x="607934" y="764498"/>
                </a:moveTo>
                <a:cubicBezTo>
                  <a:pt x="395573" y="618343"/>
                  <a:pt x="183212" y="472189"/>
                  <a:pt x="83278" y="344773"/>
                </a:cubicBezTo>
                <a:cubicBezTo>
                  <a:pt x="-16656" y="217357"/>
                  <a:pt x="-4165" y="108678"/>
                  <a:pt x="8327" y="0"/>
                </a:cubicBezTo>
              </a:path>
            </a:pathLst>
          </a:custGeom>
          <a:noFill/>
          <a:ln w="190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F13B8-C200-6447-AD57-EA683BF8A5B1}"/>
              </a:ext>
            </a:extLst>
          </p:cNvPr>
          <p:cNvSpPr txBox="1"/>
          <p:nvPr/>
        </p:nvSpPr>
        <p:spPr>
          <a:xfrm>
            <a:off x="8364511" y="497676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Segoe Print" panose="02000800000000000000" pitchFamily="2" charset="0"/>
              </a:rPr>
              <a:t>X0 is always 0 in RISC-V</a:t>
            </a:r>
            <a:endParaRPr lang="en-US" dirty="0">
              <a:solidFill>
                <a:schemeClr val="accent1"/>
              </a:solidFill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>
            <a:extLst>
              <a:ext uri="{FF2B5EF4-FFF2-40B4-BE49-F238E27FC236}">
                <a16:creationId xmlns:a16="http://schemas.microsoft.com/office/drawing/2014/main" id="{D707D0EC-6669-754B-B4C3-588687BB2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Data Hazard</a:t>
            </a:r>
            <a:endParaRPr lang="en-AU" altLang="en-US"/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A1A9E23F-D0BB-FF43-AE36-9066B3361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3267" y="2268303"/>
            <a:ext cx="9834797" cy="4351338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en-US" dirty="0"/>
              <a:t>Consider the sequence: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dirty="0">
                <a:latin typeface="Lucida Console" panose="020B0609040504020204" pitchFamily="49" charset="0"/>
              </a:rPr>
              <a:t>,x1,x2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dirty="0">
                <a:latin typeface="Lucida Console" panose="020B0609040504020204" pitchFamily="49" charset="0"/>
              </a:rPr>
              <a:t>,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dirty="0">
                <a:latin typeface="Lucida Console" panose="020B0609040504020204" pitchFamily="49" charset="0"/>
              </a:rPr>
              <a:t>,x3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x1,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 dirty="0">
                <a:latin typeface="Lucida Console" panose="020B0609040504020204" pitchFamily="49" charset="0"/>
              </a:rPr>
              <a:t>,x4</a:t>
            </a:r>
          </a:p>
          <a:p>
            <a:pPr eaLnBrk="1" hangingPunct="1"/>
            <a:r>
              <a:rPr lang="en-US" altLang="en-US" dirty="0"/>
              <a:t>Both EX- Mem-hazards occur</a:t>
            </a:r>
          </a:p>
          <a:p>
            <a:pPr lvl="1" eaLnBrk="1" hangingPunct="1"/>
            <a:r>
              <a:rPr lang="en-US" altLang="en-US" dirty="0"/>
              <a:t>use the most recent</a:t>
            </a:r>
          </a:p>
          <a:p>
            <a:pPr lvl="1" eaLnBrk="1" hangingPunct="1"/>
            <a:r>
              <a:rPr lang="en-US" altLang="en-US" dirty="0"/>
              <a:t>aka, only </a:t>
            </a:r>
            <a:r>
              <a:rPr lang="en-US" altLang="en-US" dirty="0" err="1"/>
              <a:t>fwd</a:t>
            </a:r>
            <a:r>
              <a:rPr lang="en-US" altLang="en-US" dirty="0"/>
              <a:t> Mem-hazard if EX hazard condition isn’t true</a:t>
            </a:r>
            <a:endParaRPr lang="en-AU" alt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A4EA618-7479-1A41-9FB9-766251514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2636" y="1501503"/>
            <a:ext cx="4029185" cy="7668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11BEE37-42C0-444C-9123-20A6B024A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3540" y="2501085"/>
            <a:ext cx="4029186" cy="82980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D89E297-3034-FE46-89DC-CF61DB87E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2908" y="3588064"/>
            <a:ext cx="4360265" cy="829808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E319155A-945F-EC4C-A434-60A9BF520D39}"/>
              </a:ext>
            </a:extLst>
          </p:cNvPr>
          <p:cNvSpPr/>
          <p:nvPr/>
        </p:nvSpPr>
        <p:spPr>
          <a:xfrm>
            <a:off x="9475076" y="1939159"/>
            <a:ext cx="315449" cy="2207172"/>
          </a:xfrm>
          <a:custGeom>
            <a:avLst/>
            <a:gdLst>
              <a:gd name="connsiteX0" fmla="*/ 31531 w 315449"/>
              <a:gd name="connsiteY0" fmla="*/ 0 h 2207172"/>
              <a:gd name="connsiteX1" fmla="*/ 315310 w 315449"/>
              <a:gd name="connsiteY1" fmla="*/ 1103586 h 2207172"/>
              <a:gd name="connsiteX2" fmla="*/ 0 w 315449"/>
              <a:gd name="connsiteY2" fmla="*/ 2207172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49" h="2207172">
                <a:moveTo>
                  <a:pt x="31531" y="0"/>
                </a:moveTo>
                <a:cubicBezTo>
                  <a:pt x="176048" y="367862"/>
                  <a:pt x="320565" y="735724"/>
                  <a:pt x="315310" y="1103586"/>
                </a:cubicBezTo>
                <a:cubicBezTo>
                  <a:pt x="310055" y="1471448"/>
                  <a:pt x="155027" y="1839310"/>
                  <a:pt x="0" y="220717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225C4-5FC9-5D4D-8621-8F657BD51869}"/>
              </a:ext>
            </a:extLst>
          </p:cNvPr>
          <p:cNvSpPr txBox="1"/>
          <p:nvPr/>
        </p:nvSpPr>
        <p:spPr>
          <a:xfrm>
            <a:off x="9719867" y="2201711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 hazard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5A74936-C311-934F-9623-F425A595E3C6}"/>
              </a:ext>
            </a:extLst>
          </p:cNvPr>
          <p:cNvSpPr/>
          <p:nvPr/>
        </p:nvSpPr>
        <p:spPr>
          <a:xfrm flipH="1">
            <a:off x="9088969" y="3042745"/>
            <a:ext cx="315449" cy="945931"/>
          </a:xfrm>
          <a:custGeom>
            <a:avLst/>
            <a:gdLst>
              <a:gd name="connsiteX0" fmla="*/ 31531 w 315449"/>
              <a:gd name="connsiteY0" fmla="*/ 0 h 2207172"/>
              <a:gd name="connsiteX1" fmla="*/ 315310 w 315449"/>
              <a:gd name="connsiteY1" fmla="*/ 1103586 h 2207172"/>
              <a:gd name="connsiteX2" fmla="*/ 0 w 315449"/>
              <a:gd name="connsiteY2" fmla="*/ 2207172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49" h="2207172">
                <a:moveTo>
                  <a:pt x="31531" y="0"/>
                </a:moveTo>
                <a:cubicBezTo>
                  <a:pt x="176048" y="367862"/>
                  <a:pt x="320565" y="735724"/>
                  <a:pt x="315310" y="1103586"/>
                </a:cubicBezTo>
                <a:cubicBezTo>
                  <a:pt x="310055" y="1471448"/>
                  <a:pt x="155027" y="1839310"/>
                  <a:pt x="0" y="2207172"/>
                </a:cubicBezTo>
              </a:path>
            </a:pathLst>
          </a:custGeom>
          <a:noFill/>
          <a:ln w="28575">
            <a:solidFill>
              <a:srgbClr val="0432FF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75BB9-0BEA-FC4A-9A7C-A738B4EAC979}"/>
              </a:ext>
            </a:extLst>
          </p:cNvPr>
          <p:cNvSpPr txBox="1"/>
          <p:nvPr/>
        </p:nvSpPr>
        <p:spPr>
          <a:xfrm>
            <a:off x="7787068" y="3297514"/>
            <a:ext cx="10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 hazard</a:t>
            </a:r>
          </a:p>
        </p:txBody>
      </p:sp>
    </p:spTree>
    <p:extLst>
      <p:ext uri="{BB962C8B-B14F-4D97-AF65-F5344CB8AC3E}">
        <p14:creationId xmlns:p14="http://schemas.microsoft.com/office/powerpoint/2010/main" val="113824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>
            <a:extLst>
              <a:ext uri="{FF2B5EF4-FFF2-40B4-BE49-F238E27FC236}">
                <a16:creationId xmlns:a16="http://schemas.microsoft.com/office/drawing/2014/main" id="{8E788EBF-94C0-9847-A773-BD25D5431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Load-Use Data hazard Detection</a:t>
            </a:r>
            <a:endParaRPr lang="en-AU" altLang="en-US" dirty="0"/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562BF0EF-D417-CE40-AFF9-A8D4A1AA4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84965"/>
            <a:ext cx="10515600" cy="6810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Load-use hazard cannot be resolved using forwarding alone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127A0D-10BD-C44F-BE15-162068382EA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789352"/>
            <a:ext cx="10515600" cy="1879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Check load-use hazard using condition</a:t>
            </a:r>
          </a:p>
          <a:p>
            <a:pPr lvl="1"/>
            <a:r>
              <a:rPr lang="en-US" altLang="en-US" dirty="0"/>
              <a:t>ID/</a:t>
            </a:r>
            <a:r>
              <a:rPr lang="en-US" altLang="en-US" dirty="0" err="1"/>
              <a:t>EX.MemRead</a:t>
            </a:r>
            <a:r>
              <a:rPr lang="en-US" altLang="en-US" dirty="0"/>
              <a:t> and ((ID/</a:t>
            </a:r>
            <a:r>
              <a:rPr lang="en-US" altLang="en-US" dirty="0" err="1"/>
              <a:t>EX.RegisterRd</a:t>
            </a:r>
            <a:r>
              <a:rPr lang="en-US" altLang="en-US" dirty="0"/>
              <a:t> = IF/ID.RegisterRs1) or</a:t>
            </a:r>
            <a:br>
              <a:rPr lang="en-US" altLang="en-US" dirty="0"/>
            </a:br>
            <a:r>
              <a:rPr lang="en-US" altLang="en-US" dirty="0"/>
              <a:t>   (ID/</a:t>
            </a:r>
            <a:r>
              <a:rPr lang="en-US" altLang="en-US" dirty="0" err="1"/>
              <a:t>EX.RegisterRd</a:t>
            </a:r>
            <a:r>
              <a:rPr lang="en-US" altLang="en-US" dirty="0"/>
              <a:t> = IF/ID.RegisterRs1))</a:t>
            </a:r>
            <a:endParaRPr lang="en-AU" altLang="en-US" dirty="0"/>
          </a:p>
          <a:p>
            <a:r>
              <a:rPr lang="en-US" altLang="en-US" dirty="0"/>
              <a:t>If detected, stall and insert bubble</a:t>
            </a:r>
            <a:endParaRPr lang="en-AU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7D192-3955-1D46-8FC3-06C9A23C0ACB}"/>
              </a:ext>
            </a:extLst>
          </p:cNvPr>
          <p:cNvGrpSpPr/>
          <p:nvPr/>
        </p:nvGrpSpPr>
        <p:grpSpPr>
          <a:xfrm>
            <a:off x="1428232" y="2344577"/>
            <a:ext cx="6296871" cy="2074244"/>
            <a:chOff x="1428232" y="2486471"/>
            <a:chExt cx="6296871" cy="2074244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D5F75072-034F-D242-95EC-34E23AF2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23752" y="3793915"/>
              <a:ext cx="3801351" cy="766800"/>
            </a:xfrm>
            <a:prstGeom prst="rect">
              <a:avLst/>
            </a:prstGeom>
          </p:spPr>
        </p:pic>
        <p:pic>
          <p:nvPicPr>
            <p:cNvPr id="3" name="Picture 2" descr="A picture containing table, drawing, window&#10;&#10;Description automatically generated">
              <a:extLst>
                <a:ext uri="{FF2B5EF4-FFF2-40B4-BE49-F238E27FC236}">
                  <a16:creationId xmlns:a16="http://schemas.microsoft.com/office/drawing/2014/main" id="{052727C0-E963-204D-8B53-DFA75AF32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27905" y="2486471"/>
              <a:ext cx="3603516" cy="9273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389B19-B51F-054C-886C-3AA923E6D0EC}"/>
                </a:ext>
              </a:extLst>
            </p:cNvPr>
            <p:cNvSpPr txBox="1"/>
            <p:nvPr/>
          </p:nvSpPr>
          <p:spPr>
            <a:xfrm>
              <a:off x="1428232" y="2860934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ld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432FF"/>
                  </a:solidFill>
                </a:rPr>
                <a:t>x2</a:t>
              </a:r>
              <a:r>
                <a:rPr lang="en-US" dirty="0"/>
                <a:t>, 20(x1)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B0E38D-6480-2E47-9BCA-648341D2AE1D}"/>
                </a:ext>
              </a:extLst>
            </p:cNvPr>
            <p:cNvSpPr txBox="1"/>
            <p:nvPr/>
          </p:nvSpPr>
          <p:spPr>
            <a:xfrm>
              <a:off x="1428232" y="3825143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 x4, </a:t>
              </a:r>
              <a:r>
                <a:rPr lang="en-US" dirty="0">
                  <a:solidFill>
                    <a:srgbClr val="0432FF"/>
                  </a:solidFill>
                </a:rPr>
                <a:t>x2</a:t>
              </a:r>
              <a:r>
                <a:rPr lang="en-US" dirty="0"/>
                <a:t>, x5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4014EA-DBE8-8F4B-90C8-DBBF27852E8E}"/>
                </a:ext>
              </a:extLst>
            </p:cNvPr>
            <p:cNvCxnSpPr/>
            <p:nvPr/>
          </p:nvCxnSpPr>
          <p:spPr>
            <a:xfrm flipH="1">
              <a:off x="5439103" y="3011214"/>
              <a:ext cx="851338" cy="1024758"/>
            </a:xfrm>
            <a:prstGeom prst="line">
              <a:avLst/>
            </a:prstGeom>
            <a:ln w="28575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117DD41-35BF-BF46-9863-CB6644351053}"/>
              </a:ext>
            </a:extLst>
          </p:cNvPr>
          <p:cNvSpPr/>
          <p:nvPr/>
        </p:nvSpPr>
        <p:spPr>
          <a:xfrm>
            <a:off x="8245366" y="2903706"/>
            <a:ext cx="1466193" cy="990372"/>
          </a:xfrm>
          <a:prstGeom prst="wedgeRoundRectCallout">
            <a:avLst>
              <a:gd name="adj1" fmla="val -205779"/>
              <a:gd name="adj2" fmla="val 115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be forwarded</a:t>
            </a:r>
          </a:p>
        </p:txBody>
      </p:sp>
    </p:spTree>
    <p:extLst>
      <p:ext uri="{BB962C8B-B14F-4D97-AF65-F5344CB8AC3E}">
        <p14:creationId xmlns:p14="http://schemas.microsoft.com/office/powerpoint/2010/main" val="145525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>
            <a:extLst>
              <a:ext uri="{FF2B5EF4-FFF2-40B4-BE49-F238E27FC236}">
                <a16:creationId xmlns:a16="http://schemas.microsoft.com/office/drawing/2014/main" id="{E0BF62EA-5469-9D40-9647-2EF1DEEB6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to Stall the Pipeline (aka insert bubble)</a:t>
            </a:r>
            <a:endParaRPr lang="en-AU" altLang="en-US" dirty="0"/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486CA4B4-7ECC-D546-974A-AFBCA3F6A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674247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Force control values in ID/EX register to 0</a:t>
            </a:r>
          </a:p>
          <a:p>
            <a:pPr lvl="1" eaLnBrk="1" hangingPunct="1"/>
            <a:r>
              <a:rPr lang="en-US" altLang="en-US" dirty="0"/>
              <a:t>EX, MEM and WB do </a:t>
            </a:r>
            <a:r>
              <a:rPr lang="en-US" altLang="en-US" dirty="0" err="1">
                <a:latin typeface="Lucida Console" panose="020B0609040504020204" pitchFamily="49" charset="0"/>
              </a:rPr>
              <a:t>nop</a:t>
            </a:r>
            <a:r>
              <a:rPr lang="en-US" altLang="en-US" dirty="0"/>
              <a:t> (no-operation)</a:t>
            </a:r>
            <a:endParaRPr lang="en-AU" altLang="en-US" dirty="0"/>
          </a:p>
          <a:p>
            <a:pPr eaLnBrk="1" hangingPunct="1"/>
            <a:r>
              <a:rPr lang="en-US" altLang="en-US" dirty="0"/>
              <a:t>Prevent update of PC and IF/ID register</a:t>
            </a:r>
          </a:p>
          <a:p>
            <a:pPr lvl="1" eaLnBrk="1" hangingPunct="1"/>
            <a:r>
              <a:rPr lang="en-US" altLang="en-US" dirty="0"/>
              <a:t>Current instruction is decoded again</a:t>
            </a:r>
          </a:p>
          <a:p>
            <a:pPr lvl="1" eaLnBrk="1" hangingPunct="1"/>
            <a:r>
              <a:rPr lang="en-US" altLang="en-US" dirty="0"/>
              <a:t>Following instruction is fetched again</a:t>
            </a:r>
          </a:p>
          <a:p>
            <a:pPr lvl="1" eaLnBrk="1" hangingPunct="1"/>
            <a:r>
              <a:rPr lang="en-US" altLang="en-US" dirty="0"/>
              <a:t>1-cycle stall allows MEM to read data for </a:t>
            </a:r>
            <a:r>
              <a:rPr lang="en-US" altLang="en-US" dirty="0" err="1">
                <a:latin typeface="Lucida Console" panose="020B0609040504020204" pitchFamily="49" charset="0"/>
              </a:rPr>
              <a:t>ld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dirty="0"/>
              <a:t>Can subsequently forward to EX stage</a:t>
            </a:r>
          </a:p>
        </p:txBody>
      </p:sp>
    </p:spTree>
    <p:extLst>
      <p:ext uri="{BB962C8B-B14F-4D97-AF65-F5344CB8AC3E}">
        <p14:creationId xmlns:p14="http://schemas.microsoft.com/office/powerpoint/2010/main" val="333920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7" name="Picture 1">
            <a:extLst>
              <a:ext uri="{FF2B5EF4-FFF2-40B4-BE49-F238E27FC236}">
                <a16:creationId xmlns:a16="http://schemas.microsoft.com/office/drawing/2014/main" id="{5E9FB238-E3E7-0140-934E-52E486AA2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5" y="1024759"/>
            <a:ext cx="10192243" cy="571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5" name="Rectangle 2">
            <a:extLst>
              <a:ext uri="{FF2B5EF4-FFF2-40B4-BE49-F238E27FC236}">
                <a16:creationId xmlns:a16="http://schemas.microsoft.com/office/drawing/2014/main" id="{AF3DCB57-3514-314C-9D70-8E9E03028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71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Load-Use Data Hazard</a:t>
            </a:r>
            <a:endParaRPr lang="en-AU" altLang="en-US" dirty="0"/>
          </a:p>
        </p:txBody>
      </p:sp>
      <p:sp>
        <p:nvSpPr>
          <p:cNvPr id="156676" name="AutoShape 6">
            <a:extLst>
              <a:ext uri="{FF2B5EF4-FFF2-40B4-BE49-F238E27FC236}">
                <a16:creationId xmlns:a16="http://schemas.microsoft.com/office/drawing/2014/main" id="{B524CCAB-A2DC-7A40-B51C-AAC01BFED741}"/>
              </a:ext>
            </a:extLst>
          </p:cNvPr>
          <p:cNvSpPr>
            <a:spLocks/>
          </p:cNvSpPr>
          <p:nvPr/>
        </p:nvSpPr>
        <p:spPr bwMode="auto">
          <a:xfrm>
            <a:off x="8759826" y="3068638"/>
            <a:ext cx="1579563" cy="690562"/>
          </a:xfrm>
          <a:prstGeom prst="borderCallout1">
            <a:avLst>
              <a:gd name="adj1" fmla="val 16551"/>
              <a:gd name="adj2" fmla="val -4824"/>
              <a:gd name="adj3" fmla="val 73792"/>
              <a:gd name="adj4" fmla="val -6341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Stall inserted here</a:t>
            </a:r>
          </a:p>
        </p:txBody>
      </p:sp>
    </p:spTree>
    <p:extLst>
      <p:ext uri="{BB962C8B-B14F-4D97-AF65-F5344CB8AC3E}">
        <p14:creationId xmlns:p14="http://schemas.microsoft.com/office/powerpoint/2010/main" val="165266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>
            <a:extLst>
              <a:ext uri="{FF2B5EF4-FFF2-40B4-BE49-F238E27FC236}">
                <a16:creationId xmlns:a16="http://schemas.microsoft.com/office/drawing/2014/main" id="{5DCF3EA1-1CD5-3B45-8BF9-70FDBD602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24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Datapath with Hazard Detection</a:t>
            </a:r>
            <a:endParaRPr lang="en-AU" altLang="en-US" sz="4000" dirty="0"/>
          </a:p>
        </p:txBody>
      </p:sp>
      <p:pic>
        <p:nvPicPr>
          <p:cNvPr id="158724" name="Picture 1">
            <a:extLst>
              <a:ext uri="{FF2B5EF4-FFF2-40B4-BE49-F238E27FC236}">
                <a16:creationId xmlns:a16="http://schemas.microsoft.com/office/drawing/2014/main" id="{991C69B8-5D04-784E-BCD1-1629225C4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07" y="906032"/>
            <a:ext cx="9650414" cy="587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C62EF492-3A8F-2840-B604-1EF5BF636738}"/>
              </a:ext>
            </a:extLst>
          </p:cNvPr>
          <p:cNvSpPr/>
          <p:nvPr/>
        </p:nvSpPr>
        <p:spPr>
          <a:xfrm>
            <a:off x="7819696" y="662781"/>
            <a:ext cx="3439511" cy="1039895"/>
          </a:xfrm>
          <a:prstGeom prst="wedgeRoundRectCallout">
            <a:avLst>
              <a:gd name="adj1" fmla="val -128515"/>
              <a:gd name="adj2" fmla="val 45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hazard is detected, set WB/MEM/EX controls to zero (so no registers/memory is written)</a:t>
            </a:r>
          </a:p>
        </p:txBody>
      </p:sp>
    </p:spTree>
    <p:extLst>
      <p:ext uri="{BB962C8B-B14F-4D97-AF65-F5344CB8AC3E}">
        <p14:creationId xmlns:p14="http://schemas.microsoft.com/office/powerpoint/2010/main" val="578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25" name="Picture 1">
            <a:extLst>
              <a:ext uri="{FF2B5EF4-FFF2-40B4-BE49-F238E27FC236}">
                <a16:creationId xmlns:a16="http://schemas.microsoft.com/office/drawing/2014/main" id="{DA90E1DC-CB4C-E047-A998-8B547D71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3" y="1529748"/>
            <a:ext cx="9585435" cy="52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9" name="Rectangle 2">
            <a:extLst>
              <a:ext uri="{FF2B5EF4-FFF2-40B4-BE49-F238E27FC236}">
                <a16:creationId xmlns:a16="http://schemas.microsoft.com/office/drawing/2014/main" id="{B67C59D4-4116-6044-9FED-CDAF8B814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Branch Hazard</a:t>
            </a:r>
            <a:endParaRPr lang="en-AU" altLang="en-US" dirty="0"/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42F2A871-F9B2-134D-971F-9F2DB5724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4025" y="1033463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dirty="0"/>
              <a:t>If branch outcome is determined in MEM</a:t>
            </a:r>
            <a:endParaRPr lang="en-AU" altLang="en-US" dirty="0"/>
          </a:p>
        </p:txBody>
      </p:sp>
      <p:sp>
        <p:nvSpPr>
          <p:cNvPr id="162822" name="AutoShape 6">
            <a:extLst>
              <a:ext uri="{FF2B5EF4-FFF2-40B4-BE49-F238E27FC236}">
                <a16:creationId xmlns:a16="http://schemas.microsoft.com/office/drawing/2014/main" id="{280FBD16-9DCE-8448-A80C-D6D1C3FEE3B5}"/>
              </a:ext>
            </a:extLst>
          </p:cNvPr>
          <p:cNvSpPr>
            <a:spLocks/>
          </p:cNvSpPr>
          <p:nvPr/>
        </p:nvSpPr>
        <p:spPr bwMode="auto">
          <a:xfrm>
            <a:off x="5661025" y="6401676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PC</a:t>
            </a:r>
            <a:endParaRPr lang="en-AU" altLang="en-US" sz="1400" dirty="0">
              <a:solidFill>
                <a:schemeClr val="bg1"/>
              </a:solidFill>
            </a:endParaRP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76ECDE2-2A93-D94E-92CE-FBD48B0B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4278" y="4057321"/>
            <a:ext cx="1426344" cy="10772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Flush 3</a:t>
            </a:r>
            <a:br>
              <a:rPr lang="en-US" altLang="en-US" sz="1600" dirty="0">
                <a:solidFill>
                  <a:schemeClr val="bg1"/>
                </a:solidFill>
              </a:rPr>
            </a:br>
            <a:r>
              <a:rPr lang="en-US" altLang="en-US" sz="1600" dirty="0">
                <a:solidFill>
                  <a:schemeClr val="bg1"/>
                </a:solidFill>
              </a:rPr>
              <a:t>instructions (set controls to 0)</a:t>
            </a:r>
            <a:endParaRPr lang="en-AU" altLang="en-US" sz="1600" dirty="0">
              <a:solidFill>
                <a:schemeClr val="bg1"/>
              </a:solidFill>
            </a:endParaRPr>
          </a:p>
        </p:txBody>
      </p:sp>
      <p:sp>
        <p:nvSpPr>
          <p:cNvPr id="162824" name="AutoShape 8">
            <a:extLst>
              <a:ext uri="{FF2B5EF4-FFF2-40B4-BE49-F238E27FC236}">
                <a16:creationId xmlns:a16="http://schemas.microsoft.com/office/drawing/2014/main" id="{C4A2B515-1FEF-1949-8DF8-F6B133D77919}"/>
              </a:ext>
            </a:extLst>
          </p:cNvPr>
          <p:cNvSpPr>
            <a:spLocks/>
          </p:cNvSpPr>
          <p:nvPr/>
        </p:nvSpPr>
        <p:spPr bwMode="auto">
          <a:xfrm>
            <a:off x="10355314" y="3692197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EB716B84-B297-5447-97A5-5DB87B37BE0B}"/>
              </a:ext>
            </a:extLst>
          </p:cNvPr>
          <p:cNvSpPr/>
          <p:nvPr/>
        </p:nvSpPr>
        <p:spPr>
          <a:xfrm>
            <a:off x="1" y="2230492"/>
            <a:ext cx="1403130" cy="690562"/>
          </a:xfrm>
          <a:prstGeom prst="wedgeRoundRectCallout">
            <a:avLst>
              <a:gd name="adj1" fmla="val 79434"/>
              <a:gd name="adj2" fmla="val 929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address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2A3E99C-00DE-1B41-A477-10B29116FB03}"/>
              </a:ext>
            </a:extLst>
          </p:cNvPr>
          <p:cNvSpPr/>
          <p:nvPr/>
        </p:nvSpPr>
        <p:spPr>
          <a:xfrm>
            <a:off x="20036" y="3537388"/>
            <a:ext cx="1508232" cy="690562"/>
          </a:xfrm>
          <a:prstGeom prst="wedgeRoundRectCallout">
            <a:avLst>
              <a:gd name="adj1" fmla="val 99318"/>
              <a:gd name="adj2" fmla="val -71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x1==x0 </a:t>
            </a:r>
          </a:p>
          <a:p>
            <a:pPr algn="ctr"/>
            <a:r>
              <a:rPr lang="en-US" dirty="0"/>
              <a:t>Pc = pc+16*2</a:t>
            </a:r>
          </a:p>
        </p:txBody>
      </p:sp>
    </p:spTree>
    <p:extLst>
      <p:ext uri="{BB962C8B-B14F-4D97-AF65-F5344CB8AC3E}">
        <p14:creationId xmlns:p14="http://schemas.microsoft.com/office/powerpoint/2010/main" val="352065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>
            <a:extLst>
              <a:ext uri="{FF2B5EF4-FFF2-40B4-BE49-F238E27FC236}">
                <a16:creationId xmlns:a16="http://schemas.microsoft.com/office/drawing/2014/main" id="{D0EED60D-9D15-9B45-87F9-1CB935336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65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Reducing Branch Delay</a:t>
            </a:r>
            <a:endParaRPr lang="en-AU" altLang="en-US" dirty="0"/>
          </a:p>
        </p:txBody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7F5F6992-04DC-9C42-AEC5-6DF19134D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952" y="1403131"/>
            <a:ext cx="11148848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Add hardware to determine branch outcome earlier (e.g. ID instead of MEM) </a:t>
            </a:r>
            <a:r>
              <a:rPr lang="en-US" altLang="en-US" sz="2800" dirty="0">
                <a:sym typeface="Wingdings" pitchFamily="2" charset="2"/>
              </a:rPr>
              <a:t> fewer instructions to flush</a:t>
            </a: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6A392-DF52-3C4D-89D1-5B5E923244FB}"/>
              </a:ext>
            </a:extLst>
          </p:cNvPr>
          <p:cNvSpPr txBox="1"/>
          <p:nvPr/>
        </p:nvSpPr>
        <p:spPr>
          <a:xfrm>
            <a:off x="665117" y="2592547"/>
            <a:ext cx="575670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36:  sub  x10, x4, x8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40: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x1,  x3, 16  // PC-relative branch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// to 40+16*2=72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44:  and  x12, x2, x5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48: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x13, x2, x6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52:  add  x14, x4, x2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56:  sub  x15, x6, x7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72: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x4, 50(x7)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86FD-5FB7-FA44-A6CF-2BB69F50024C}"/>
              </a:ext>
            </a:extLst>
          </p:cNvPr>
          <p:cNvSpPr txBox="1"/>
          <p:nvPr/>
        </p:nvSpPr>
        <p:spPr>
          <a:xfrm>
            <a:off x="6689835" y="2753140"/>
            <a:ext cx="4482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many instructions to flush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if branch outcome is known  in ID?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D5C316-9012-A24C-A1D4-19954168C4CA}"/>
              </a:ext>
            </a:extLst>
          </p:cNvPr>
          <p:cNvGrpSpPr/>
          <p:nvPr/>
        </p:nvGrpSpPr>
        <p:grpSpPr>
          <a:xfrm>
            <a:off x="6406203" y="3759709"/>
            <a:ext cx="5185416" cy="2176396"/>
            <a:chOff x="6406203" y="3759709"/>
            <a:chExt cx="5185416" cy="217639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703475-3D87-544F-93D1-A30588ACB070}"/>
                </a:ext>
              </a:extLst>
            </p:cNvPr>
            <p:cNvCxnSpPr/>
            <p:nvPr/>
          </p:nvCxnSpPr>
          <p:spPr>
            <a:xfrm>
              <a:off x="7431347" y="4055239"/>
              <a:ext cx="3786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D0E2B7-122A-F348-925C-420EE78F2FED}"/>
                </a:ext>
              </a:extLst>
            </p:cNvPr>
            <p:cNvSpPr txBox="1"/>
            <p:nvPr/>
          </p:nvSpPr>
          <p:spPr>
            <a:xfrm>
              <a:off x="7092137" y="3760507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D81840-20FA-794F-B87F-8DFC4C940D2A}"/>
                </a:ext>
              </a:extLst>
            </p:cNvPr>
            <p:cNvSpPr txBox="1"/>
            <p:nvPr/>
          </p:nvSpPr>
          <p:spPr>
            <a:xfrm>
              <a:off x="7760183" y="3760507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clock-2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993C8B-7744-0D43-8DDE-101E067C0B1B}"/>
                </a:ext>
              </a:extLst>
            </p:cNvPr>
            <p:cNvSpPr txBox="1"/>
            <p:nvPr/>
          </p:nvSpPr>
          <p:spPr>
            <a:xfrm>
              <a:off x="8383259" y="3760507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clock-3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6D2052-5661-FE4A-9A5E-25F10A20D498}"/>
                </a:ext>
              </a:extLst>
            </p:cNvPr>
            <p:cNvSpPr txBox="1"/>
            <p:nvPr/>
          </p:nvSpPr>
          <p:spPr>
            <a:xfrm>
              <a:off x="6421821" y="4171138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40: </a:t>
              </a:r>
              <a:r>
                <a:rPr lang="en-US" dirty="0" err="1"/>
                <a:t>beq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27D3C8-2E2A-CC43-B85A-A828FB744AF4}"/>
                </a:ext>
              </a:extLst>
            </p:cNvPr>
            <p:cNvSpPr txBox="1"/>
            <p:nvPr/>
          </p:nvSpPr>
          <p:spPr>
            <a:xfrm>
              <a:off x="6406203" y="4598418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44: 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BE747-B25D-1C46-A8FF-11449A9CA3DA}"/>
                </a:ext>
              </a:extLst>
            </p:cNvPr>
            <p:cNvSpPr txBox="1"/>
            <p:nvPr/>
          </p:nvSpPr>
          <p:spPr>
            <a:xfrm>
              <a:off x="7378628" y="4171138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5E7C54-7D1F-344C-995B-E333FBEA2F91}"/>
                </a:ext>
              </a:extLst>
            </p:cNvPr>
            <p:cNvSpPr txBox="1"/>
            <p:nvPr/>
          </p:nvSpPr>
          <p:spPr>
            <a:xfrm>
              <a:off x="7938566" y="4172709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A30EC7-96AB-D246-8937-35505F445187}"/>
                </a:ext>
              </a:extLst>
            </p:cNvPr>
            <p:cNvSpPr txBox="1"/>
            <p:nvPr/>
          </p:nvSpPr>
          <p:spPr>
            <a:xfrm>
              <a:off x="8483514" y="4171138"/>
              <a:ext cx="6033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78466-859B-C34E-AEF7-FF65D611A85F}"/>
                </a:ext>
              </a:extLst>
            </p:cNvPr>
            <p:cNvSpPr txBox="1"/>
            <p:nvPr/>
          </p:nvSpPr>
          <p:spPr>
            <a:xfrm>
              <a:off x="9174678" y="4171137"/>
              <a:ext cx="68263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83C4E8-0529-124F-A4ED-65CE6A12B4FB}"/>
                </a:ext>
              </a:extLst>
            </p:cNvPr>
            <p:cNvSpPr txBox="1"/>
            <p:nvPr/>
          </p:nvSpPr>
          <p:spPr>
            <a:xfrm>
              <a:off x="9923027" y="4157009"/>
              <a:ext cx="5277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2D4BB-DE0D-B041-B84B-20C9B99A77DE}"/>
                </a:ext>
              </a:extLst>
            </p:cNvPr>
            <p:cNvSpPr txBox="1"/>
            <p:nvPr/>
          </p:nvSpPr>
          <p:spPr>
            <a:xfrm>
              <a:off x="9060029" y="3759709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1947B9-7ECD-B242-B990-6A48DEA40ADB}"/>
                </a:ext>
              </a:extLst>
            </p:cNvPr>
            <p:cNvSpPr txBox="1"/>
            <p:nvPr/>
          </p:nvSpPr>
          <p:spPr>
            <a:xfrm>
              <a:off x="9779311" y="3759709"/>
              <a:ext cx="76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clock-5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D03C9F-1B82-654E-A13E-616D76409753}"/>
                </a:ext>
              </a:extLst>
            </p:cNvPr>
            <p:cNvSpPr txBox="1"/>
            <p:nvPr/>
          </p:nvSpPr>
          <p:spPr>
            <a:xfrm>
              <a:off x="7955143" y="4612547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F8A77-E340-5343-913A-53E6B304312A}"/>
                </a:ext>
              </a:extLst>
            </p:cNvPr>
            <p:cNvSpPr txBox="1"/>
            <p:nvPr/>
          </p:nvSpPr>
          <p:spPr>
            <a:xfrm>
              <a:off x="8515081" y="4614118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1582C2-F880-4046-BAAB-2A4A96921D60}"/>
                </a:ext>
              </a:extLst>
            </p:cNvPr>
            <p:cNvSpPr txBox="1"/>
            <p:nvPr/>
          </p:nvSpPr>
          <p:spPr>
            <a:xfrm>
              <a:off x="9060029" y="4612547"/>
              <a:ext cx="6033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5513EC-163A-9C4F-B6F3-8C78A9F35A39}"/>
                </a:ext>
              </a:extLst>
            </p:cNvPr>
            <p:cNvSpPr txBox="1"/>
            <p:nvPr/>
          </p:nvSpPr>
          <p:spPr>
            <a:xfrm>
              <a:off x="9751193" y="4612546"/>
              <a:ext cx="68263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4D2FD5-29CD-4740-98D3-E11FFBA1F2D6}"/>
                </a:ext>
              </a:extLst>
            </p:cNvPr>
            <p:cNvSpPr txBox="1"/>
            <p:nvPr/>
          </p:nvSpPr>
          <p:spPr>
            <a:xfrm>
              <a:off x="10499542" y="4598418"/>
              <a:ext cx="5277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B10CD-A106-3442-ACCC-CAC4A9E87806}"/>
                </a:ext>
              </a:extLst>
            </p:cNvPr>
            <p:cNvSpPr txBox="1"/>
            <p:nvPr/>
          </p:nvSpPr>
          <p:spPr>
            <a:xfrm>
              <a:off x="8519427" y="5085537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5EF2A9-F363-4E48-BCF4-3B558D053459}"/>
                </a:ext>
              </a:extLst>
            </p:cNvPr>
            <p:cNvSpPr txBox="1"/>
            <p:nvPr/>
          </p:nvSpPr>
          <p:spPr>
            <a:xfrm>
              <a:off x="9079365" y="5087108"/>
              <a:ext cx="4543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14712C-ABB4-884B-AF9A-63A98048B4CA}"/>
                </a:ext>
              </a:extLst>
            </p:cNvPr>
            <p:cNvSpPr txBox="1"/>
            <p:nvPr/>
          </p:nvSpPr>
          <p:spPr>
            <a:xfrm>
              <a:off x="9624313" y="5085537"/>
              <a:ext cx="6033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24F580-2F44-A741-866B-B4255B2AA0C1}"/>
                </a:ext>
              </a:extLst>
            </p:cNvPr>
            <p:cNvSpPr txBox="1"/>
            <p:nvPr/>
          </p:nvSpPr>
          <p:spPr>
            <a:xfrm>
              <a:off x="10315477" y="5085536"/>
              <a:ext cx="68263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02B259-A0E2-3942-809A-F3C761294C45}"/>
                </a:ext>
              </a:extLst>
            </p:cNvPr>
            <p:cNvSpPr txBox="1"/>
            <p:nvPr/>
          </p:nvSpPr>
          <p:spPr>
            <a:xfrm>
              <a:off x="11063826" y="5071408"/>
              <a:ext cx="5277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649E4-97BC-FB41-B0A7-2F3D5DB6E7E9}"/>
                </a:ext>
              </a:extLst>
            </p:cNvPr>
            <p:cNvSpPr txBox="1"/>
            <p:nvPr/>
          </p:nvSpPr>
          <p:spPr>
            <a:xfrm>
              <a:off x="6409543" y="5050559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72: </a:t>
              </a:r>
              <a:r>
                <a:rPr lang="en-US" dirty="0" err="1"/>
                <a:t>ld</a:t>
              </a:r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742E2F9-8D2A-174B-9459-46E8469356C0}"/>
                </a:ext>
              </a:extLst>
            </p:cNvPr>
            <p:cNvCxnSpPr>
              <a:cxnSpLocks/>
            </p:cNvCxnSpPr>
            <p:nvPr/>
          </p:nvCxnSpPr>
          <p:spPr>
            <a:xfrm>
              <a:off x="7240983" y="4137422"/>
              <a:ext cx="0" cy="1798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16AF57-9328-5043-93F6-C85CDD3AC292}"/>
              </a:ext>
            </a:extLst>
          </p:cNvPr>
          <p:cNvGrpSpPr/>
          <p:nvPr/>
        </p:nvGrpSpPr>
        <p:grpSpPr>
          <a:xfrm>
            <a:off x="8530396" y="4674109"/>
            <a:ext cx="2544630" cy="358813"/>
            <a:chOff x="8530396" y="4674109"/>
            <a:chExt cx="2544630" cy="358813"/>
          </a:xfrm>
        </p:grpSpPr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90CDC73E-2057-0F4A-A178-FDBF0B06D58C}"/>
                </a:ext>
              </a:extLst>
            </p:cNvPr>
            <p:cNvSpPr/>
            <p:nvPr/>
          </p:nvSpPr>
          <p:spPr>
            <a:xfrm>
              <a:off x="8530396" y="4718129"/>
              <a:ext cx="544948" cy="314793"/>
            </a:xfrm>
            <a:prstGeom prst="cloud">
              <a:avLst/>
            </a:prstGeom>
            <a:solidFill>
              <a:srgbClr val="00B0F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B55FF9A2-B118-0A4A-8AE1-831B4CEAD540}"/>
                </a:ext>
              </a:extLst>
            </p:cNvPr>
            <p:cNvSpPr/>
            <p:nvPr/>
          </p:nvSpPr>
          <p:spPr>
            <a:xfrm>
              <a:off x="9162354" y="4674109"/>
              <a:ext cx="544948" cy="314793"/>
            </a:xfrm>
            <a:prstGeom prst="cloud">
              <a:avLst/>
            </a:prstGeom>
            <a:solidFill>
              <a:srgbClr val="00B0F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0812532D-1F5C-B849-98AE-06212FC72ED3}"/>
                </a:ext>
              </a:extLst>
            </p:cNvPr>
            <p:cNvSpPr/>
            <p:nvPr/>
          </p:nvSpPr>
          <p:spPr>
            <a:xfrm>
              <a:off x="9853184" y="4703524"/>
              <a:ext cx="544948" cy="314793"/>
            </a:xfrm>
            <a:prstGeom prst="cloud">
              <a:avLst/>
            </a:prstGeom>
            <a:solidFill>
              <a:srgbClr val="00B0F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AACD9F98-5285-2746-B5A0-A36762C1A8ED}"/>
                </a:ext>
              </a:extLst>
            </p:cNvPr>
            <p:cNvSpPr/>
            <p:nvPr/>
          </p:nvSpPr>
          <p:spPr>
            <a:xfrm>
              <a:off x="10530078" y="4703524"/>
              <a:ext cx="544948" cy="314793"/>
            </a:xfrm>
            <a:prstGeom prst="cloud">
              <a:avLst/>
            </a:prstGeom>
            <a:solidFill>
              <a:srgbClr val="00B0F0">
                <a:alpha val="8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18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6" name="Picture 1">
            <a:extLst>
              <a:ext uri="{FF2B5EF4-FFF2-40B4-BE49-F238E27FC236}">
                <a16:creationId xmlns:a16="http://schemas.microsoft.com/office/drawing/2014/main" id="{E8126A7B-8731-F84A-9C53-4994C1BFC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2" y="930225"/>
            <a:ext cx="9924737" cy="604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Rectangle 4">
            <a:extLst>
              <a:ext uri="{FF2B5EF4-FFF2-40B4-BE49-F238E27FC236}">
                <a16:creationId xmlns:a16="http://schemas.microsoft.com/office/drawing/2014/main" id="{F73F398A-70B8-134A-926A-1A1F7E51B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534" y="0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Branch determined in ID and is taken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17E4E-CC09-4142-8870-F8E18E4EF4FE}"/>
              </a:ext>
            </a:extLst>
          </p:cNvPr>
          <p:cNvSpPr txBox="1"/>
          <p:nvPr/>
        </p:nvSpPr>
        <p:spPr>
          <a:xfrm>
            <a:off x="1474033" y="6310859"/>
            <a:ext cx="10887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Clock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579551-BD26-8B44-87F6-0E1BDBA41C82}"/>
              </a:ext>
            </a:extLst>
          </p:cNvPr>
          <p:cNvGrpSpPr/>
          <p:nvPr/>
        </p:nvGrpSpPr>
        <p:grpSpPr>
          <a:xfrm>
            <a:off x="4459574" y="3672590"/>
            <a:ext cx="3021918" cy="3175590"/>
            <a:chOff x="4459574" y="3672590"/>
            <a:chExt cx="3021918" cy="31755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5B371A7-8472-7A4C-BF5C-95C1B0821302}"/>
                </a:ext>
              </a:extLst>
            </p:cNvPr>
            <p:cNvSpPr/>
            <p:nvPr/>
          </p:nvSpPr>
          <p:spPr>
            <a:xfrm>
              <a:off x="5681272" y="3672590"/>
              <a:ext cx="399738" cy="10643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8704FD-C172-8C40-BD8C-AD29A8FEC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508" y="4736892"/>
              <a:ext cx="359764" cy="11092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F19D6C-F9C3-BD47-ADD3-429C68B91177}"/>
                </a:ext>
              </a:extLst>
            </p:cNvPr>
            <p:cNvSpPr txBox="1"/>
            <p:nvPr/>
          </p:nvSpPr>
          <p:spPr>
            <a:xfrm>
              <a:off x="4459574" y="6201849"/>
              <a:ext cx="3021918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Additional comparator  </a:t>
              </a:r>
            </a:p>
            <a:p>
              <a:r>
                <a:rPr lang="en-US" dirty="0"/>
                <a:t>to determine branch outcome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947301-13ED-E642-AE04-18ECBC558625}"/>
              </a:ext>
            </a:extLst>
          </p:cNvPr>
          <p:cNvGrpSpPr/>
          <p:nvPr/>
        </p:nvGrpSpPr>
        <p:grpSpPr>
          <a:xfrm>
            <a:off x="4484630" y="1412960"/>
            <a:ext cx="3594581" cy="2171442"/>
            <a:chOff x="4484630" y="1412960"/>
            <a:chExt cx="3594581" cy="217144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DC24DB-22E0-0C48-A6BB-2023F7415B28}"/>
                </a:ext>
              </a:extLst>
            </p:cNvPr>
            <p:cNvSpPr/>
            <p:nvPr/>
          </p:nvSpPr>
          <p:spPr>
            <a:xfrm>
              <a:off x="4484630" y="2938071"/>
              <a:ext cx="399738" cy="6463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D19E6C-3E7A-D143-86F3-2E7515370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368" y="1937692"/>
              <a:ext cx="617021" cy="10003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4AAEA7-CCF2-B34A-9CF4-D4BAE0876FBA}"/>
                </a:ext>
              </a:extLst>
            </p:cNvPr>
            <p:cNvSpPr txBox="1"/>
            <p:nvPr/>
          </p:nvSpPr>
          <p:spPr>
            <a:xfrm>
              <a:off x="5501389" y="1412960"/>
              <a:ext cx="2577822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Additional adder for </a:t>
              </a:r>
            </a:p>
            <a:p>
              <a:r>
                <a:rPr lang="en-US" dirty="0"/>
                <a:t>calculating target address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1D6D6-293A-F244-A604-E014B37D12C6}"/>
              </a:ext>
            </a:extLst>
          </p:cNvPr>
          <p:cNvSpPr/>
          <p:nvPr/>
        </p:nvSpPr>
        <p:spPr>
          <a:xfrm>
            <a:off x="3717561" y="945215"/>
            <a:ext cx="1484026" cy="283978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9B181B-8187-5048-9510-8A2C0BFDED74}"/>
              </a:ext>
            </a:extLst>
          </p:cNvPr>
          <p:cNvGrpSpPr/>
          <p:nvPr/>
        </p:nvGrpSpPr>
        <p:grpSpPr>
          <a:xfrm>
            <a:off x="4484630" y="2437881"/>
            <a:ext cx="1978628" cy="3673243"/>
            <a:chOff x="4484630" y="2437881"/>
            <a:chExt cx="1978628" cy="367324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328529-CB97-FD4E-BF3B-BB86E3707FF5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5760479"/>
              <a:ext cx="0" cy="3506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51FDE8-F262-8D4D-AE4D-61B9DF227B44}"/>
                </a:ext>
              </a:extLst>
            </p:cNvPr>
            <p:cNvCxnSpPr>
              <a:cxnSpLocks/>
            </p:cNvCxnSpPr>
            <p:nvPr/>
          </p:nvCxnSpPr>
          <p:spPr>
            <a:xfrm>
              <a:off x="6220918" y="4122296"/>
              <a:ext cx="0" cy="162069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9CD929-6567-984B-BF1D-E65119C4B15E}"/>
                </a:ext>
              </a:extLst>
            </p:cNvPr>
            <p:cNvCxnSpPr/>
            <p:nvPr/>
          </p:nvCxnSpPr>
          <p:spPr>
            <a:xfrm>
              <a:off x="6238198" y="5760269"/>
              <a:ext cx="1798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D622ED-28A0-0248-9233-0B02BB0F9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4630" y="6077771"/>
              <a:ext cx="1978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309824C-EFE7-3947-B283-6ABB3597EFD1}"/>
                </a:ext>
              </a:extLst>
            </p:cNvPr>
            <p:cNvCxnSpPr>
              <a:cxnSpLocks/>
            </p:cNvCxnSpPr>
            <p:nvPr/>
          </p:nvCxnSpPr>
          <p:spPr>
            <a:xfrm>
              <a:off x="4484630" y="2437881"/>
              <a:ext cx="0" cy="3619163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9D10BD3B-110C-104C-81F9-4D7F48BF6AAD}"/>
              </a:ext>
            </a:extLst>
          </p:cNvPr>
          <p:cNvSpPr/>
          <p:nvPr/>
        </p:nvSpPr>
        <p:spPr>
          <a:xfrm>
            <a:off x="3117329" y="1291361"/>
            <a:ext cx="2292869" cy="498347"/>
          </a:xfrm>
          <a:prstGeom prst="wedgeRoundRectCallout">
            <a:avLst>
              <a:gd name="adj1" fmla="val -3892"/>
              <a:gd name="adj2" fmla="val 971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branch is taken, set IF/</a:t>
            </a:r>
            <a:r>
              <a:rPr lang="en-US" dirty="0" err="1">
                <a:solidFill>
                  <a:schemeClr val="tx1"/>
                </a:solidFill>
              </a:rPr>
              <a:t>ID.Flush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F960099-3873-1B41-A055-896930589D28}"/>
              </a:ext>
            </a:extLst>
          </p:cNvPr>
          <p:cNvGrpSpPr/>
          <p:nvPr/>
        </p:nvGrpSpPr>
        <p:grpSpPr>
          <a:xfrm>
            <a:off x="886308" y="1501914"/>
            <a:ext cx="3229727" cy="4321980"/>
            <a:chOff x="886308" y="1501914"/>
            <a:chExt cx="3229727" cy="432198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ED62264-4C81-2345-AE47-BBBBAA4BD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9164" y="5823894"/>
              <a:ext cx="178816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FC6A7C-05AB-654E-A24A-BAE24BFB7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9163" y="1953874"/>
              <a:ext cx="10452" cy="38700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717B5D-E6E9-C843-B966-F902369692C4}"/>
                </a:ext>
              </a:extLst>
            </p:cNvPr>
            <p:cNvSpPr txBox="1"/>
            <p:nvPr/>
          </p:nvSpPr>
          <p:spPr>
            <a:xfrm>
              <a:off x="886308" y="1501914"/>
              <a:ext cx="1175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IF/</a:t>
              </a:r>
              <a:r>
                <a:rPr lang="en-US" dirty="0" err="1"/>
                <a:t>ID.Flush</a:t>
              </a:r>
              <a:endParaRPr lang="en-US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1BC4E2-57C1-EF4C-AE48-B953E5E94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4426" y="1989042"/>
              <a:ext cx="2761609" cy="583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43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910F-FE56-8C2B-528E-6C1A93E7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9" y="81822"/>
            <a:ext cx="12192000" cy="1325563"/>
          </a:xfrm>
        </p:spPr>
        <p:txBody>
          <a:bodyPr/>
          <a:lstStyle/>
          <a:p>
            <a:r>
              <a:rPr lang="en-US" dirty="0"/>
              <a:t>What we’ve learnt: basic 5-stage pipeline (</a:t>
            </a:r>
            <a:r>
              <a:rPr lang="en-US" dirty="0" err="1"/>
              <a:t>datapath</a:t>
            </a:r>
            <a:r>
              <a:rPr lang="en-US" dirty="0"/>
              <a:t>)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111752B-D9B8-88D7-5DC3-65B1330D2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/>
          <a:stretch/>
        </p:blipFill>
        <p:spPr bwMode="auto">
          <a:xfrm>
            <a:off x="1011732" y="1407385"/>
            <a:ext cx="10090535" cy="525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19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4" name="Picture 1">
            <a:extLst>
              <a:ext uri="{FF2B5EF4-FFF2-40B4-BE49-F238E27FC236}">
                <a16:creationId xmlns:a16="http://schemas.microsoft.com/office/drawing/2014/main" id="{98278C95-F3F1-DF4E-B8D7-3088263E8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0" y="1173216"/>
            <a:ext cx="9968460" cy="560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3C621B-77DA-8048-86E3-4A9D5F82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74950"/>
            <a:ext cx="10515600" cy="1325563"/>
          </a:xfrm>
        </p:spPr>
        <p:txBody>
          <a:bodyPr/>
          <a:lstStyle/>
          <a:p>
            <a:r>
              <a:rPr lang="en-AU" altLang="en-US" dirty="0"/>
              <a:t>Branch determined in ID and is taken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78E69-1016-9E4A-9060-99EBB1CC6D78}"/>
              </a:ext>
            </a:extLst>
          </p:cNvPr>
          <p:cNvSpPr txBox="1"/>
          <p:nvPr/>
        </p:nvSpPr>
        <p:spPr>
          <a:xfrm>
            <a:off x="1429063" y="6235909"/>
            <a:ext cx="10887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Clock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770CC-3993-DE45-B95F-0B85D8729F32}"/>
              </a:ext>
            </a:extLst>
          </p:cNvPr>
          <p:cNvSpPr/>
          <p:nvPr/>
        </p:nvSpPr>
        <p:spPr>
          <a:xfrm>
            <a:off x="3612630" y="1108624"/>
            <a:ext cx="1484026" cy="283978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EE661-34DE-CB46-93B3-D5441BFF961E}"/>
              </a:ext>
            </a:extLst>
          </p:cNvPr>
          <p:cNvGrpSpPr/>
          <p:nvPr/>
        </p:nvGrpSpPr>
        <p:grpSpPr>
          <a:xfrm>
            <a:off x="4032354" y="2610789"/>
            <a:ext cx="2063646" cy="617093"/>
            <a:chOff x="4032354" y="2610789"/>
            <a:chExt cx="2063646" cy="61709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6AEA167-726A-DB44-B5EC-F3DC0932D911}"/>
                </a:ext>
              </a:extLst>
            </p:cNvPr>
            <p:cNvCxnSpPr>
              <a:cxnSpLocks/>
            </p:cNvCxnSpPr>
            <p:nvPr/>
          </p:nvCxnSpPr>
          <p:spPr>
            <a:xfrm>
              <a:off x="4032354" y="2893102"/>
              <a:ext cx="1439056" cy="162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E9B3A4-16C4-3C4E-853A-44F1840E64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3770" y="2893102"/>
              <a:ext cx="4122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F00560-A891-834A-BAD0-2BA87543FFCF}"/>
                </a:ext>
              </a:extLst>
            </p:cNvPr>
            <p:cNvCxnSpPr>
              <a:cxnSpLocks/>
            </p:cNvCxnSpPr>
            <p:nvPr/>
          </p:nvCxnSpPr>
          <p:spPr>
            <a:xfrm>
              <a:off x="5836170" y="2610789"/>
              <a:ext cx="2598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3798D44-AC14-9546-9114-C20808BEEAF4}"/>
                </a:ext>
              </a:extLst>
            </p:cNvPr>
            <p:cNvCxnSpPr>
              <a:cxnSpLocks/>
            </p:cNvCxnSpPr>
            <p:nvPr/>
          </p:nvCxnSpPr>
          <p:spPr>
            <a:xfrm>
              <a:off x="5808690" y="3227882"/>
              <a:ext cx="2598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07264C-AC07-5C4B-A0B7-070A121C0B0A}"/>
                </a:ext>
              </a:extLst>
            </p:cNvPr>
            <p:cNvCxnSpPr/>
            <p:nvPr/>
          </p:nvCxnSpPr>
          <p:spPr>
            <a:xfrm>
              <a:off x="5836170" y="2610789"/>
              <a:ext cx="0" cy="5971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93F6173B-0056-3043-9D32-913D16C734F0}"/>
              </a:ext>
            </a:extLst>
          </p:cNvPr>
          <p:cNvSpPr/>
          <p:nvPr/>
        </p:nvSpPr>
        <p:spPr>
          <a:xfrm>
            <a:off x="5595093" y="959370"/>
            <a:ext cx="3968632" cy="1213342"/>
          </a:xfrm>
          <a:prstGeom prst="wedgeRoundRectCallout">
            <a:avLst>
              <a:gd name="adj1" fmla="val -89563"/>
              <a:gd name="adj2" fmla="val 8824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IF/</a:t>
            </a:r>
            <a:r>
              <a:rPr lang="en-US" dirty="0" err="1">
                <a:solidFill>
                  <a:schemeClr val="tx1"/>
                </a:solidFill>
              </a:rPr>
              <a:t>ID.Flush</a:t>
            </a:r>
            <a:r>
              <a:rPr lang="en-US" dirty="0">
                <a:solidFill>
                  <a:schemeClr val="tx1"/>
                </a:solidFill>
              </a:rPr>
              <a:t> is set, zero out controls so </a:t>
            </a:r>
          </a:p>
          <a:p>
            <a:r>
              <a:rPr lang="en-US" dirty="0">
                <a:solidFill>
                  <a:schemeClr val="tx1"/>
                </a:solidFill>
              </a:rPr>
              <a:t>memory/register won’t be written in MEM and WB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5E42AD-ABB7-9C4D-8989-F758D7781790}"/>
              </a:ext>
            </a:extLst>
          </p:cNvPr>
          <p:cNvGrpSpPr/>
          <p:nvPr/>
        </p:nvGrpSpPr>
        <p:grpSpPr>
          <a:xfrm>
            <a:off x="3289465" y="2881229"/>
            <a:ext cx="249380" cy="1524517"/>
            <a:chOff x="3289465" y="2881229"/>
            <a:chExt cx="249380" cy="1524517"/>
          </a:xfrm>
        </p:grpSpPr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D4788514-0E50-6943-98ED-9868E9F1DD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99399" y="3566301"/>
              <a:ext cx="1524517" cy="154374"/>
            </a:xfrm>
            <a:prstGeom prst="bentConnector3">
              <a:avLst>
                <a:gd name="adj1" fmla="val 9985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1F33F0-F0DD-F642-AEE5-0FD56567DBE3}"/>
                </a:ext>
              </a:extLst>
            </p:cNvPr>
            <p:cNvCxnSpPr/>
            <p:nvPr/>
          </p:nvCxnSpPr>
          <p:spPr>
            <a:xfrm>
              <a:off x="3289465" y="4381995"/>
              <a:ext cx="831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6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>
            <a:extLst>
              <a:ext uri="{FF2B5EF4-FFF2-40B4-BE49-F238E27FC236}">
                <a16:creationId xmlns:a16="http://schemas.microsoft.com/office/drawing/2014/main" id="{040B684A-200F-B14C-9DE6-13268BAC9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Branch Prediction</a:t>
            </a:r>
          </a:p>
        </p:txBody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192ACF0D-B52A-B448-AFDE-A0237DAB8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1" y="1507067"/>
            <a:ext cx="11717866" cy="51138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Our simple 5-stage pipeline’s branch penalty is 1 bubble, but </a:t>
            </a:r>
          </a:p>
          <a:p>
            <a:pPr lvl="1"/>
            <a:r>
              <a:rPr lang="en-US" altLang="en-US" dirty="0"/>
              <a:t>In deeper pipelines, branch penalty is more significant</a:t>
            </a:r>
          </a:p>
          <a:p>
            <a:pPr eaLnBrk="1" hangingPunct="1"/>
            <a:r>
              <a:rPr lang="en-US" altLang="en-US" sz="3600" dirty="0"/>
              <a:t>Solution: dynamic prediction</a:t>
            </a:r>
          </a:p>
          <a:p>
            <a:pPr lvl="1" eaLnBrk="1" hangingPunct="1"/>
            <a:r>
              <a:rPr lang="en-US" altLang="en-US" sz="3200" dirty="0"/>
              <a:t>Branch prediction buffer (aka branch history table)</a:t>
            </a:r>
          </a:p>
          <a:p>
            <a:pPr lvl="2"/>
            <a:r>
              <a:rPr lang="en-US" altLang="en-US" sz="2800" dirty="0"/>
              <a:t>Indexed by recent branch instruction addresses</a:t>
            </a:r>
          </a:p>
          <a:p>
            <a:pPr lvl="2"/>
            <a:r>
              <a:rPr lang="en-US" altLang="en-US" sz="2800" dirty="0"/>
              <a:t>Stores outcome (taken/not taken)</a:t>
            </a:r>
          </a:p>
          <a:p>
            <a:pPr lvl="1" eaLnBrk="1" hangingPunct="1"/>
            <a:r>
              <a:rPr lang="en-US" altLang="en-US" sz="3200" dirty="0"/>
              <a:t>To execute a branch</a:t>
            </a:r>
          </a:p>
          <a:p>
            <a:pPr lvl="2" eaLnBrk="1" hangingPunct="1"/>
            <a:r>
              <a:rPr lang="en-US" altLang="en-US" sz="2800" dirty="0"/>
              <a:t>Check table, expect the same outcome</a:t>
            </a:r>
          </a:p>
          <a:p>
            <a:pPr lvl="2" eaLnBrk="1" hangingPunct="1"/>
            <a:r>
              <a:rPr lang="en-US" altLang="en-US" sz="2800" dirty="0"/>
              <a:t>Start fetching from fall-through or target</a:t>
            </a:r>
          </a:p>
          <a:p>
            <a:pPr lvl="2" eaLnBrk="1" hangingPunct="1"/>
            <a:r>
              <a:rPr lang="en-US" altLang="en-US" sz="2800" dirty="0"/>
              <a:t>If wrong, flush pipeline and flip prediction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596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>
            <a:extLst>
              <a:ext uri="{FF2B5EF4-FFF2-40B4-BE49-F238E27FC236}">
                <a16:creationId xmlns:a16="http://schemas.microsoft.com/office/drawing/2014/main" id="{0FD91405-2337-AF47-8694-4C7B4D36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3140075"/>
            <a:ext cx="24479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C65E081-B898-1A4F-9A67-BA8CAC703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-14366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1-Bit Predictor: Shortcoming</a:t>
            </a:r>
            <a:endParaRPr lang="en-AU" altLang="en-US" dirty="0"/>
          </a:p>
        </p:txBody>
      </p:sp>
      <p:sp>
        <p:nvSpPr>
          <p:cNvPr id="173061" name="Rectangle 4">
            <a:extLst>
              <a:ext uri="{FF2B5EF4-FFF2-40B4-BE49-F238E27FC236}">
                <a16:creationId xmlns:a16="http://schemas.microsoft.com/office/drawing/2014/main" id="{018234AE-3EB6-984B-BC3A-8FDEE67D9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Inner loop branches mispredicted twice!</a:t>
            </a:r>
            <a:endParaRPr lang="en-AU" altLang="en-US"/>
          </a:p>
        </p:txBody>
      </p:sp>
      <p:sp>
        <p:nvSpPr>
          <p:cNvPr id="173062" name="Text Box 5">
            <a:extLst>
              <a:ext uri="{FF2B5EF4-FFF2-40B4-BE49-F238E27FC236}">
                <a16:creationId xmlns:a16="http://schemas.microsoft.com/office/drawing/2014/main" id="{E6B803E9-67A2-F042-B430-E6A661929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1916113"/>
            <a:ext cx="35702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outer: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inner: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beq …, …, inner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beq …, …, outer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173063" name="Line 6">
            <a:extLst>
              <a:ext uri="{FF2B5EF4-FFF2-40B4-BE49-F238E27FC236}">
                <a16:creationId xmlns:a16="http://schemas.microsoft.com/office/drawing/2014/main" id="{8E5BF862-1BF4-BA4A-BFB6-1F2E266D7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1" y="3378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4" name="Line 7">
            <a:extLst>
              <a:ext uri="{FF2B5EF4-FFF2-40B4-BE49-F238E27FC236}">
                <a16:creationId xmlns:a16="http://schemas.microsoft.com/office/drawing/2014/main" id="{18B6B374-EBB4-E549-9DC5-2097EF198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2730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5" name="Line 8">
            <a:extLst>
              <a:ext uri="{FF2B5EF4-FFF2-40B4-BE49-F238E27FC236}">
                <a16:creationId xmlns:a16="http://schemas.microsoft.com/office/drawing/2014/main" id="{9F147FC6-D7E4-F246-8743-B6B90C396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1" y="27305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6" name="Line 9">
            <a:extLst>
              <a:ext uri="{FF2B5EF4-FFF2-40B4-BE49-F238E27FC236}">
                <a16:creationId xmlns:a16="http://schemas.microsoft.com/office/drawing/2014/main" id="{84CD1DAE-B6C2-A24E-A846-E55D46D33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1" y="39544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7" name="Line 10">
            <a:extLst>
              <a:ext uri="{FF2B5EF4-FFF2-40B4-BE49-F238E27FC236}">
                <a16:creationId xmlns:a16="http://schemas.microsoft.com/office/drawing/2014/main" id="{8B518D88-2FB3-394A-B032-25E6D459A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5" y="2082801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8" name="Line 11">
            <a:extLst>
              <a:ext uri="{FF2B5EF4-FFF2-40B4-BE49-F238E27FC236}">
                <a16:creationId xmlns:a16="http://schemas.microsoft.com/office/drawing/2014/main" id="{31C3E85D-02DD-C742-852F-52AEDF3EE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1" y="2082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9" name="Rectangle 12">
            <a:extLst>
              <a:ext uri="{FF2B5EF4-FFF2-40B4-BE49-F238E27FC236}">
                <a16:creationId xmlns:a16="http://schemas.microsoft.com/office/drawing/2014/main" id="{502C8314-3C33-D747-9AAA-322E4F14C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47" y="4364038"/>
            <a:ext cx="8826366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dirty="0" err="1"/>
              <a:t>Mispredict</a:t>
            </a:r>
            <a:r>
              <a:rPr lang="en-US" altLang="en-US" dirty="0"/>
              <a:t> as taken on last iteration of inner loop</a:t>
            </a:r>
          </a:p>
          <a:p>
            <a:pPr lvl="1" eaLnBrk="1" hangingPunct="1"/>
            <a:r>
              <a:rPr lang="en-US" altLang="en-US" dirty="0"/>
              <a:t>Then </a:t>
            </a:r>
            <a:r>
              <a:rPr lang="en-US" altLang="en-US" dirty="0" err="1"/>
              <a:t>mispredict</a:t>
            </a:r>
            <a:r>
              <a:rPr lang="en-US" altLang="en-US" dirty="0"/>
              <a:t> as not taken on first iteration of inner loop next time around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92886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7" name="Picture 6" descr="f04-63-P374493">
            <a:extLst>
              <a:ext uri="{FF2B5EF4-FFF2-40B4-BE49-F238E27FC236}">
                <a16:creationId xmlns:a16="http://schemas.microsoft.com/office/drawing/2014/main" id="{96BE691E-857A-894A-8BDB-2B057992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015067"/>
            <a:ext cx="8026400" cy="479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Rectangle 2">
            <a:extLst>
              <a:ext uri="{FF2B5EF4-FFF2-40B4-BE49-F238E27FC236}">
                <a16:creationId xmlns:a16="http://schemas.microsoft.com/office/drawing/2014/main" id="{95CEB890-AA7E-3A43-BA49-75B618322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313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2-Bit Predictor</a:t>
            </a:r>
            <a:endParaRPr lang="en-AU" altLang="en-US" dirty="0"/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41F97EC0-F975-E94E-BF93-BC1BC9FA6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85358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Only change prediction on two successive mispredictions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1485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>
            <a:extLst>
              <a:ext uri="{FF2B5EF4-FFF2-40B4-BE49-F238E27FC236}">
                <a16:creationId xmlns:a16="http://schemas.microsoft.com/office/drawing/2014/main" id="{31CEB189-2D65-1846-9FDC-D616445B1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Calculating Branch Target (needed if branch is predicted taken)</a:t>
            </a:r>
            <a:endParaRPr lang="en-AU" altLang="en-US" dirty="0"/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46116EA6-0B62-1342-B0F7-E1CB588C8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864" y="1994958"/>
            <a:ext cx="11383227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Even with predictor, still need to calculate the target address</a:t>
            </a:r>
          </a:p>
          <a:p>
            <a:pPr lvl="1" eaLnBrk="1" hangingPunct="1"/>
            <a:r>
              <a:rPr lang="en-US" altLang="en-US" dirty="0"/>
              <a:t>1-cycle penalty for a taken branch</a:t>
            </a:r>
          </a:p>
          <a:p>
            <a:pPr eaLnBrk="1" hangingPunct="1"/>
            <a:r>
              <a:rPr lang="en-US" altLang="en-US" dirty="0"/>
              <a:t>Branch target buffer</a:t>
            </a:r>
          </a:p>
          <a:p>
            <a:pPr lvl="1" eaLnBrk="1" hangingPunct="1"/>
            <a:r>
              <a:rPr lang="en-US" altLang="en-US" dirty="0"/>
              <a:t>Cache of target addresses</a:t>
            </a:r>
          </a:p>
          <a:p>
            <a:pPr lvl="1" eaLnBrk="1" hangingPunct="1"/>
            <a:r>
              <a:rPr lang="en-US" altLang="en-US" dirty="0"/>
              <a:t>Indexed by PC when instruction fetched</a:t>
            </a:r>
          </a:p>
          <a:p>
            <a:pPr lvl="2" eaLnBrk="1" hangingPunct="1"/>
            <a:r>
              <a:rPr lang="en-US" altLang="en-US" dirty="0"/>
              <a:t>If hit and instruction is branch predicted taken, can fetch target immediately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8508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>
            <a:extLst>
              <a:ext uri="{FF2B5EF4-FFF2-40B4-BE49-F238E27FC236}">
                <a16:creationId xmlns:a16="http://schemas.microsoft.com/office/drawing/2014/main" id="{CEDC6727-FE90-2E49-AD14-D45A1A2D2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Exceptions and Interrupts</a:t>
            </a:r>
            <a:endParaRPr lang="en-AU" altLang="en-US" dirty="0"/>
          </a:p>
        </p:txBody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CFECFC57-BBBA-9C4D-9074-090A145D3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1" y="1690688"/>
            <a:ext cx="11209866" cy="4802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“Unexpected” events requiring change in flow of control</a:t>
            </a:r>
          </a:p>
          <a:p>
            <a:pPr eaLnBrk="1" hangingPunct="1"/>
            <a:r>
              <a:rPr lang="en-US" altLang="en-US" dirty="0"/>
              <a:t>Exception</a:t>
            </a:r>
          </a:p>
          <a:p>
            <a:pPr lvl="1" eaLnBrk="1" hangingPunct="1"/>
            <a:r>
              <a:rPr lang="en-US" altLang="en-US" dirty="0"/>
              <a:t>Arises within the CPU</a:t>
            </a:r>
          </a:p>
          <a:p>
            <a:pPr lvl="2" eaLnBrk="1" hangingPunct="1"/>
            <a:r>
              <a:rPr lang="en-US" altLang="en-US" dirty="0"/>
              <a:t>e.g., undefined opcode, </a:t>
            </a:r>
            <a:r>
              <a:rPr lang="en-US" altLang="en-US" dirty="0" err="1"/>
              <a:t>syscall</a:t>
            </a:r>
            <a:r>
              <a:rPr lang="en-US" altLang="en-US" dirty="0"/>
              <a:t>, memory permission error, divide by zero, …</a:t>
            </a:r>
          </a:p>
          <a:p>
            <a:pPr eaLnBrk="1" hangingPunct="1"/>
            <a:r>
              <a:rPr lang="en-US" altLang="en-US" dirty="0"/>
              <a:t>Interrupt</a:t>
            </a:r>
          </a:p>
          <a:p>
            <a:pPr lvl="1" eaLnBrk="1" hangingPunct="1"/>
            <a:r>
              <a:rPr lang="en-US" altLang="en-US" dirty="0"/>
              <a:t>From an external I/O controller</a:t>
            </a:r>
          </a:p>
          <a:p>
            <a:pPr eaLnBrk="1" hangingPunct="1"/>
            <a:r>
              <a:rPr lang="en-US" altLang="en-US" dirty="0"/>
              <a:t>Dealing with them without sacrificing performance is hard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01168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>
            <a:extLst>
              <a:ext uri="{FF2B5EF4-FFF2-40B4-BE49-F238E27FC236}">
                <a16:creationId xmlns:a16="http://schemas.microsoft.com/office/drawing/2014/main" id="{0F305927-8971-8C4D-B5CB-27E289F52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Exceptions</a:t>
            </a:r>
            <a:endParaRPr lang="en-AU" altLang="en-US"/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578CB94D-325A-6C46-B371-C5ABC34A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Save PC of offending (or interrupted)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RISC-V: Supervisor Exception Program Counter (SEPC)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Save indication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RISC-V: Supervisor Exception Cause Register (SCAUSE)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Jump to handler (aka code in OS kernel)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Assume at 0000 0000 1C09 0000</a:t>
            </a:r>
            <a:r>
              <a:rPr lang="en-US" altLang="en-US" baseline="-25000" dirty="0"/>
              <a:t>hex</a:t>
            </a:r>
          </a:p>
          <a:p>
            <a:r>
              <a:rPr lang="en-US" altLang="en-US" dirty="0"/>
              <a:t>OS’s handler does either of the following:</a:t>
            </a:r>
          </a:p>
          <a:p>
            <a:pPr lvl="1"/>
            <a:r>
              <a:rPr lang="en-US" altLang="en-US" dirty="0"/>
              <a:t>Take corrective action; restart offending instruction</a:t>
            </a:r>
          </a:p>
          <a:p>
            <a:pPr lvl="1"/>
            <a:r>
              <a:rPr lang="en-US" altLang="en-US" dirty="0"/>
              <a:t>Terminate program; report cause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659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>
            <a:extLst>
              <a:ext uri="{FF2B5EF4-FFF2-40B4-BE49-F238E27FC236}">
                <a16:creationId xmlns:a16="http://schemas.microsoft.com/office/drawing/2014/main" id="{7E2215E3-EB73-804C-AB4D-9B03141FE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Alternate Mechanism</a:t>
            </a:r>
            <a:endParaRPr lang="en-AU" altLang="en-US"/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ACC8DB72-79C7-1245-BEC0-60CC5DE2D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032067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Vectored Exception/Interrupts (x86)</a:t>
            </a:r>
          </a:p>
          <a:p>
            <a:r>
              <a:rPr lang="en-US" altLang="en-US" dirty="0"/>
              <a:t>Vector index (interrupt descriptor) specifies cause of exception</a:t>
            </a:r>
          </a:p>
          <a:p>
            <a:pPr lvl="1"/>
            <a:r>
              <a:rPr lang="en-US" altLang="en-US" dirty="0"/>
              <a:t>E.g. in x86, 0 (divide by zero), 6 (invalid opcode), …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OS sets up the Interrupt Descriptor Table </a:t>
            </a:r>
          </a:p>
          <a:p>
            <a:pPr lvl="1"/>
            <a:r>
              <a:rPr lang="en-US" altLang="en-US" dirty="0"/>
              <a:t>IDT[</a:t>
            </a:r>
            <a:r>
              <a:rPr lang="en-US" altLang="en-US" dirty="0" err="1"/>
              <a:t>i</a:t>
            </a:r>
            <a:r>
              <a:rPr lang="en-US" altLang="en-US" dirty="0"/>
              <a:t>] contains handler address, where I is vector index.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9564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>
            <a:extLst>
              <a:ext uri="{FF2B5EF4-FFF2-40B4-BE49-F238E27FC236}">
                <a16:creationId xmlns:a16="http://schemas.microsoft.com/office/drawing/2014/main" id="{F19A863D-A992-8944-959C-1EF50D421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Exceptions in a Pipeline</a:t>
            </a:r>
            <a:endParaRPr lang="en-AU" altLang="en-US" dirty="0"/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E65C939E-B342-AE43-BDC2-2BF0086EE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Another form of control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Consider malfunction on add in EX stage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add x1, x2, x1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Prevent x1 from being clobbered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Complete previous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Flush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and subsequent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Save PC (of offending instruction) in SEPC and set SCAUSE with 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Transfer control to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Similar to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much of the same hardware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63507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>
            <a:extLst>
              <a:ext uri="{FF2B5EF4-FFF2-40B4-BE49-F238E27FC236}">
                <a16:creationId xmlns:a16="http://schemas.microsoft.com/office/drawing/2014/main" id="{E8E5B6E4-9729-6C43-B088-5F1724F54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6F27E8-F0CB-FB48-982D-541B7106D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Exception on </a:t>
            </a:r>
            <a:r>
              <a:rPr lang="en-US" altLang="en-US" sz="280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sz="2800"/>
              <a:t> 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40	sub  x11, x2, x4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44	and  x12, x2, x5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48	orr  x13, x2, x6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50	sub  x15, x6, x7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54	ld   x16, 100(x7)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Handler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1C090000	sd  x26, 1000(x10)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1c090004   sd  x27, 1008(x10)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144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>
            <a:extLst>
              <a:ext uri="{FF2B5EF4-FFF2-40B4-BE49-F238E27FC236}">
                <a16:creationId xmlns:a16="http://schemas.microsoft.com/office/drawing/2014/main" id="{B65D1B6B-70E7-674D-9402-6E2A5D31B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035" y="-17342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Pipelined Control (Simplified)</a:t>
            </a:r>
            <a:endParaRPr lang="en-AU" altLang="en-US" dirty="0"/>
          </a:p>
        </p:txBody>
      </p:sp>
      <p:pic>
        <p:nvPicPr>
          <p:cNvPr id="128004" name="Picture 1">
            <a:extLst>
              <a:ext uri="{FF2B5EF4-FFF2-40B4-BE49-F238E27FC236}">
                <a16:creationId xmlns:a16="http://schemas.microsoft.com/office/drawing/2014/main" id="{E29B56D3-3203-B34E-BD70-B2134B13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6" y="961698"/>
            <a:ext cx="11682249" cy="578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A3B8A8-888F-6F41-887C-5958807A4560}"/>
              </a:ext>
            </a:extLst>
          </p:cNvPr>
          <p:cNvGrpSpPr/>
          <p:nvPr/>
        </p:nvGrpSpPr>
        <p:grpSpPr>
          <a:xfrm>
            <a:off x="6842234" y="3563006"/>
            <a:ext cx="1794848" cy="3091244"/>
            <a:chOff x="6842234" y="3563006"/>
            <a:chExt cx="1794848" cy="309124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73155C1-C17C-2B4A-9DD5-F6A1C601538E}"/>
                </a:ext>
              </a:extLst>
            </p:cNvPr>
            <p:cNvSpPr/>
            <p:nvPr/>
          </p:nvSpPr>
          <p:spPr>
            <a:xfrm>
              <a:off x="6842234" y="3563006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CA0C4A-6FC5-3046-97BB-566245FF6CA7}"/>
                </a:ext>
              </a:extLst>
            </p:cNvPr>
            <p:cNvSpPr/>
            <p:nvPr/>
          </p:nvSpPr>
          <p:spPr>
            <a:xfrm>
              <a:off x="7026165" y="5746529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3F7FF-4F44-4649-B6A7-B5DE82BC1D8B}"/>
                </a:ext>
              </a:extLst>
            </p:cNvPr>
            <p:cNvCxnSpPr>
              <a:cxnSpLocks/>
              <a:endCxn id="2" idx="5"/>
            </p:cNvCxnSpPr>
            <p:nvPr/>
          </p:nvCxnSpPr>
          <p:spPr>
            <a:xfrm flipH="1" flipV="1">
              <a:off x="7488156" y="3818684"/>
              <a:ext cx="568023" cy="2579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D46AE75-3C7A-0643-AFE4-0D689C9296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537" y="6046074"/>
              <a:ext cx="615089" cy="352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19C436-A772-3344-91CD-37C0FDE059C6}"/>
                </a:ext>
              </a:extLst>
            </p:cNvPr>
            <p:cNvSpPr txBox="1"/>
            <p:nvPr/>
          </p:nvSpPr>
          <p:spPr>
            <a:xfrm>
              <a:off x="7642514" y="6284918"/>
              <a:ext cx="99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Set in EX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BE258B-C709-E24A-B98A-53E198739FD2}"/>
              </a:ext>
            </a:extLst>
          </p:cNvPr>
          <p:cNvGrpSpPr/>
          <p:nvPr/>
        </p:nvGrpSpPr>
        <p:grpSpPr>
          <a:xfrm>
            <a:off x="8918028" y="848558"/>
            <a:ext cx="1984796" cy="5739154"/>
            <a:chOff x="8918028" y="848558"/>
            <a:chExt cx="1984796" cy="57391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135618-65AF-0A48-8450-613D43AEE3A9}"/>
                </a:ext>
              </a:extLst>
            </p:cNvPr>
            <p:cNvSpPr/>
            <p:nvPr/>
          </p:nvSpPr>
          <p:spPr>
            <a:xfrm>
              <a:off x="8918028" y="2469931"/>
              <a:ext cx="716116" cy="2524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F3CCAA-8D67-A344-8438-86DD436583B2}"/>
                </a:ext>
              </a:extLst>
            </p:cNvPr>
            <p:cNvSpPr/>
            <p:nvPr/>
          </p:nvSpPr>
          <p:spPr>
            <a:xfrm>
              <a:off x="9634147" y="3279227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6A6D83-8985-B042-944F-80ADBA6F41F8}"/>
                </a:ext>
              </a:extLst>
            </p:cNvPr>
            <p:cNvSpPr/>
            <p:nvPr/>
          </p:nvSpPr>
          <p:spPr>
            <a:xfrm>
              <a:off x="9933691" y="848558"/>
              <a:ext cx="639109" cy="303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796616-840D-E04D-B879-F483A6F31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6210" y="2722412"/>
              <a:ext cx="1356040" cy="3499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67B6E4-CFDB-9F45-B164-DC627430E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5074" y="1213947"/>
              <a:ext cx="415362" cy="50083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65448F-11CF-6642-A172-EFEC9AB5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71338" y="3601167"/>
              <a:ext cx="619098" cy="26173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BFDC0-BB28-404D-B4C5-F6990F59D5BA}"/>
                </a:ext>
              </a:extLst>
            </p:cNvPr>
            <p:cNvSpPr txBox="1"/>
            <p:nvPr/>
          </p:nvSpPr>
          <p:spPr>
            <a:xfrm>
              <a:off x="9634143" y="6218380"/>
              <a:ext cx="1268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Set in MEM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74B16E-03BB-DE40-B952-885628C58600}"/>
              </a:ext>
            </a:extLst>
          </p:cNvPr>
          <p:cNvGrpSpPr/>
          <p:nvPr/>
        </p:nvGrpSpPr>
        <p:grpSpPr>
          <a:xfrm>
            <a:off x="4842783" y="2932384"/>
            <a:ext cx="7328326" cy="2749927"/>
            <a:chOff x="4842783" y="2932384"/>
            <a:chExt cx="7328326" cy="27499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9CE9C0-1CC0-884E-8894-BCC22A5B426A}"/>
                </a:ext>
              </a:extLst>
            </p:cNvPr>
            <p:cNvGrpSpPr/>
            <p:nvPr/>
          </p:nvGrpSpPr>
          <p:grpSpPr>
            <a:xfrm>
              <a:off x="11078759" y="3413233"/>
              <a:ext cx="1092350" cy="2269078"/>
              <a:chOff x="11078759" y="3413233"/>
              <a:chExt cx="1092350" cy="226907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EBE66A9-0A84-E546-97B6-5BB6E69CD35D}"/>
                  </a:ext>
                </a:extLst>
              </p:cNvPr>
              <p:cNvSpPr/>
              <p:nvPr/>
            </p:nvSpPr>
            <p:spPr>
              <a:xfrm>
                <a:off x="11215954" y="3413233"/>
                <a:ext cx="756745" cy="29954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2A934DA-42C8-A44C-9670-9237F220AE67}"/>
                  </a:ext>
                </a:extLst>
              </p:cNvPr>
              <p:cNvCxnSpPr>
                <a:cxnSpLocks/>
                <a:endCxn id="28" idx="5"/>
              </p:cNvCxnSpPr>
              <p:nvPr/>
            </p:nvCxnSpPr>
            <p:spPr>
              <a:xfrm flipV="1">
                <a:off x="11594326" y="3668911"/>
                <a:ext cx="267550" cy="164406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D8247E-AE7F-6447-B3C9-7A9BAB577198}"/>
                  </a:ext>
                </a:extLst>
              </p:cNvPr>
              <p:cNvSpPr txBox="1"/>
              <p:nvPr/>
            </p:nvSpPr>
            <p:spPr>
              <a:xfrm>
                <a:off x="11078759" y="5312979"/>
                <a:ext cx="1092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Set in WB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541100-6D7A-0F4B-B19F-FD4054C583BC}"/>
                </a:ext>
              </a:extLst>
            </p:cNvPr>
            <p:cNvSpPr/>
            <p:nvPr/>
          </p:nvSpPr>
          <p:spPr>
            <a:xfrm>
              <a:off x="4842783" y="2932384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E2FBDD-0B3A-5342-B2B8-701E77E30300}"/>
                </a:ext>
              </a:extLst>
            </p:cNvPr>
            <p:cNvCxnSpPr>
              <a:cxnSpLocks/>
              <a:stCxn id="32" idx="0"/>
              <a:endCxn id="35" idx="6"/>
            </p:cNvCxnSpPr>
            <p:nvPr/>
          </p:nvCxnSpPr>
          <p:spPr>
            <a:xfrm flipH="1" flipV="1">
              <a:off x="5599528" y="3082157"/>
              <a:ext cx="6025406" cy="22308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98E3107-BF7A-6948-86B9-5B661F681521}"/>
              </a:ext>
            </a:extLst>
          </p:cNvPr>
          <p:cNvSpPr/>
          <p:nvPr/>
        </p:nvSpPr>
        <p:spPr>
          <a:xfrm>
            <a:off x="9586845" y="5044964"/>
            <a:ext cx="640931" cy="20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>
            <a:extLst>
              <a:ext uri="{FF2B5EF4-FFF2-40B4-BE49-F238E27FC236}">
                <a16:creationId xmlns:a16="http://schemas.microsoft.com/office/drawing/2014/main" id="{709E96AF-E38D-5540-B902-4B10D24E8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53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Exception Example</a:t>
            </a:r>
            <a:endParaRPr lang="en-AU" altLang="en-US" dirty="0"/>
          </a:p>
        </p:txBody>
      </p:sp>
      <p:pic>
        <p:nvPicPr>
          <p:cNvPr id="195588" name="Picture 1">
            <a:extLst>
              <a:ext uri="{FF2B5EF4-FFF2-40B4-BE49-F238E27FC236}">
                <a16:creationId xmlns:a16="http://schemas.microsoft.com/office/drawing/2014/main" id="{93045599-26DA-9248-8861-C0AD9E2B0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" y="948798"/>
            <a:ext cx="10374313" cy="590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2A0BFF-F634-8D45-BD7E-2FBC2023AC1A}"/>
              </a:ext>
            </a:extLst>
          </p:cNvPr>
          <p:cNvGrpSpPr/>
          <p:nvPr/>
        </p:nvGrpSpPr>
        <p:grpSpPr>
          <a:xfrm>
            <a:off x="1386665" y="121738"/>
            <a:ext cx="8097339" cy="1648069"/>
            <a:chOff x="1386665" y="121738"/>
            <a:chExt cx="8097339" cy="164806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3F6D7F-8E12-C14F-853B-A46A39B86ED6}"/>
                </a:ext>
              </a:extLst>
            </p:cNvPr>
            <p:cNvCxnSpPr>
              <a:cxnSpLocks/>
              <a:stCxn id="4" idx="2"/>
              <a:endCxn id="2" idx="7"/>
            </p:cNvCxnSpPr>
            <p:nvPr/>
          </p:nvCxnSpPr>
          <p:spPr>
            <a:xfrm flipH="1">
              <a:off x="8062613" y="768069"/>
              <a:ext cx="340518" cy="4003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C8904-D864-7A46-8BC0-155127B79EFC}"/>
                </a:ext>
              </a:extLst>
            </p:cNvPr>
            <p:cNvGrpSpPr/>
            <p:nvPr/>
          </p:nvGrpSpPr>
          <p:grpSpPr>
            <a:xfrm>
              <a:off x="1386665" y="121738"/>
              <a:ext cx="8097339" cy="1648069"/>
              <a:chOff x="1386665" y="121738"/>
              <a:chExt cx="8097339" cy="164806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628CB81-087C-F34E-ADF2-A51081B007C5}"/>
                  </a:ext>
                </a:extLst>
              </p:cNvPr>
              <p:cNvSpPr/>
              <p:nvPr/>
            </p:nvSpPr>
            <p:spPr>
              <a:xfrm>
                <a:off x="7433187" y="1120877"/>
                <a:ext cx="737419" cy="32446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24D04D-4596-6741-A382-FF51F336B245}"/>
                  </a:ext>
                </a:extLst>
              </p:cNvPr>
              <p:cNvGrpSpPr/>
              <p:nvPr/>
            </p:nvGrpSpPr>
            <p:grpSpPr>
              <a:xfrm>
                <a:off x="1386665" y="121738"/>
                <a:ext cx="8097339" cy="1648069"/>
                <a:chOff x="1386665" y="121738"/>
                <a:chExt cx="8097339" cy="1648069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C2C5BAD-E7D8-264C-B3B9-B706B76BAF29}"/>
                    </a:ext>
                  </a:extLst>
                </p:cNvPr>
                <p:cNvSpPr/>
                <p:nvPr/>
              </p:nvSpPr>
              <p:spPr>
                <a:xfrm>
                  <a:off x="5134624" y="1445342"/>
                  <a:ext cx="737419" cy="32446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1D9ECB0-6D33-FF42-8B10-E06CF4951933}"/>
                    </a:ext>
                  </a:extLst>
                </p:cNvPr>
                <p:cNvSpPr/>
                <p:nvPr/>
              </p:nvSpPr>
              <p:spPr>
                <a:xfrm>
                  <a:off x="1386665" y="1283108"/>
                  <a:ext cx="737419" cy="32446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5F7669F-534C-7A40-B1F6-C55A927FE04B}"/>
                    </a:ext>
                  </a:extLst>
                </p:cNvPr>
                <p:cNvSpPr txBox="1"/>
                <p:nvPr/>
              </p:nvSpPr>
              <p:spPr>
                <a:xfrm>
                  <a:off x="7322258" y="121738"/>
                  <a:ext cx="2161746" cy="64633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These signals are set 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if add malfunctioned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80C87EDA-06F4-C04A-8910-AF84055D4184}"/>
                    </a:ext>
                  </a:extLst>
                </p:cNvPr>
                <p:cNvCxnSpPr>
                  <a:cxnSpLocks/>
                  <a:endCxn id="7" idx="7"/>
                </p:cNvCxnSpPr>
                <p:nvPr/>
              </p:nvCxnSpPr>
              <p:spPr>
                <a:xfrm flipH="1">
                  <a:off x="5764050" y="711672"/>
                  <a:ext cx="1521654" cy="78118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4C570AE-4BF5-C34B-BD83-29D0821C7FA9}"/>
                    </a:ext>
                  </a:extLst>
                </p:cNvPr>
                <p:cNvCxnSpPr>
                  <a:cxnSpLocks/>
                  <a:endCxn id="8" idx="7"/>
                </p:cNvCxnSpPr>
                <p:nvPr/>
              </p:nvCxnSpPr>
              <p:spPr>
                <a:xfrm flipH="1">
                  <a:off x="2016091" y="506986"/>
                  <a:ext cx="5323608" cy="82363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EBAE70-3088-334C-8BE0-52B26FD8CE6B}"/>
              </a:ext>
            </a:extLst>
          </p:cNvPr>
          <p:cNvGrpSpPr/>
          <p:nvPr/>
        </p:nvGrpSpPr>
        <p:grpSpPr>
          <a:xfrm>
            <a:off x="368710" y="4114800"/>
            <a:ext cx="1991031" cy="1637072"/>
            <a:chOff x="368710" y="4114800"/>
            <a:chExt cx="1991031" cy="163707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9C75DC-758F-9242-B78A-CD4070B84443}"/>
                </a:ext>
              </a:extLst>
            </p:cNvPr>
            <p:cNvSpPr/>
            <p:nvPr/>
          </p:nvSpPr>
          <p:spPr>
            <a:xfrm>
              <a:off x="530942" y="4114800"/>
              <a:ext cx="663677" cy="353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ular Callout 17">
              <a:extLst>
                <a:ext uri="{FF2B5EF4-FFF2-40B4-BE49-F238E27FC236}">
                  <a16:creationId xmlns:a16="http://schemas.microsoft.com/office/drawing/2014/main" id="{BAEDAA34-D70F-EC4D-A7BB-00F2731369E4}"/>
                </a:ext>
              </a:extLst>
            </p:cNvPr>
            <p:cNvSpPr/>
            <p:nvPr/>
          </p:nvSpPr>
          <p:spPr>
            <a:xfrm>
              <a:off x="368710" y="4705888"/>
              <a:ext cx="1991031" cy="1045984"/>
            </a:xfrm>
            <a:prstGeom prst="wedgeRoundRectCallout">
              <a:avLst>
                <a:gd name="adj1" fmla="val -20403"/>
                <a:gd name="adj2" fmla="val -70641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Handler address is used for IF in next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>
            <a:extLst>
              <a:ext uri="{FF2B5EF4-FFF2-40B4-BE49-F238E27FC236}">
                <a16:creationId xmlns:a16="http://schemas.microsoft.com/office/drawing/2014/main" id="{EFCF6DE4-E6DD-1641-BCB4-6FA113703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666" y="-12594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Exception Example</a:t>
            </a:r>
            <a:endParaRPr lang="en-AU" altLang="en-US" dirty="0"/>
          </a:p>
        </p:txBody>
      </p:sp>
      <p:pic>
        <p:nvPicPr>
          <p:cNvPr id="197636" name="Picture 1">
            <a:extLst>
              <a:ext uri="{FF2B5EF4-FFF2-40B4-BE49-F238E27FC236}">
                <a16:creationId xmlns:a16="http://schemas.microsoft.com/office/drawing/2014/main" id="{B5CA59C1-5BA4-D346-A3F7-A22E3880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273360"/>
            <a:ext cx="10668999" cy="553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4684DBC-6FAF-FE49-818C-422527A35D46}"/>
              </a:ext>
            </a:extLst>
          </p:cNvPr>
          <p:cNvSpPr/>
          <p:nvPr/>
        </p:nvSpPr>
        <p:spPr>
          <a:xfrm>
            <a:off x="8981768" y="46578"/>
            <a:ext cx="2802193" cy="1035950"/>
          </a:xfrm>
          <a:prstGeom prst="wedgeRoundRectCallout">
            <a:avLst>
              <a:gd name="adj1" fmla="val -33905"/>
              <a:gd name="adj2" fmla="val 673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Offending instruction (add x1, x2, x1)  becomes a bubble (so it won’t clobber registers)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72EFC28-24CF-E243-B155-FB60B0833CF6}"/>
              </a:ext>
            </a:extLst>
          </p:cNvPr>
          <p:cNvSpPr/>
          <p:nvPr/>
        </p:nvSpPr>
        <p:spPr>
          <a:xfrm>
            <a:off x="4812891" y="383457"/>
            <a:ext cx="2802193" cy="706319"/>
          </a:xfrm>
          <a:prstGeom prst="wedgeRoundRectCallout">
            <a:avLst>
              <a:gd name="adj1" fmla="val -113905"/>
              <a:gd name="adj2" fmla="val 673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Instructions in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18725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>
            <a:extLst>
              <a:ext uri="{FF2B5EF4-FFF2-40B4-BE49-F238E27FC236}">
                <a16:creationId xmlns:a16="http://schemas.microsoft.com/office/drawing/2014/main" id="{4716DF8E-4DC2-364A-AFEF-864A88C46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Summary</a:t>
            </a:r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4D9B5F6-C96F-014D-880B-0F7A85982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270875" cy="4392613"/>
          </a:xfrm>
        </p:spPr>
        <p:txBody>
          <a:bodyPr/>
          <a:lstStyle/>
          <a:p>
            <a:pPr eaLnBrk="1" hangingPunct="1"/>
            <a:r>
              <a:rPr lang="en-AU" altLang="en-US" dirty="0"/>
              <a:t>Pipeline increases throughput by overlapping execution of multiple instructions </a:t>
            </a:r>
          </a:p>
          <a:p>
            <a:pPr eaLnBrk="1" hangingPunct="1"/>
            <a:r>
              <a:rPr lang="en-AU" altLang="en-US" dirty="0"/>
              <a:t>Pipeline hazard</a:t>
            </a:r>
          </a:p>
          <a:p>
            <a:pPr lvl="1"/>
            <a:r>
              <a:rPr lang="en-AU" altLang="en-US" dirty="0"/>
              <a:t>Structure (solution: add resources)</a:t>
            </a:r>
          </a:p>
          <a:p>
            <a:pPr lvl="1"/>
            <a:r>
              <a:rPr lang="en-AU" altLang="en-US" dirty="0"/>
              <a:t>Data (solution: forwarding)</a:t>
            </a:r>
          </a:p>
          <a:p>
            <a:pPr lvl="1"/>
            <a:r>
              <a:rPr lang="en-AU" altLang="en-US" dirty="0"/>
              <a:t>Control (next class)</a:t>
            </a:r>
          </a:p>
          <a:p>
            <a:r>
              <a:rPr lang="en-AU" altLang="en-US" dirty="0"/>
              <a:t>Pipeline stalls</a:t>
            </a:r>
          </a:p>
        </p:txBody>
      </p:sp>
    </p:spTree>
    <p:extLst>
      <p:ext uri="{BB962C8B-B14F-4D97-AF65-F5344CB8AC3E}">
        <p14:creationId xmlns:p14="http://schemas.microsoft.com/office/powerpoint/2010/main" val="27741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E32D7515-9D7D-EF47-B4BC-AADF818CD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579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Pipelined Control</a:t>
            </a:r>
            <a:endParaRPr lang="en-AU" altLang="en-US" dirty="0"/>
          </a:p>
        </p:txBody>
      </p:sp>
      <p:pic>
        <p:nvPicPr>
          <p:cNvPr id="130053" name="Picture 1">
            <a:extLst>
              <a:ext uri="{FF2B5EF4-FFF2-40B4-BE49-F238E27FC236}">
                <a16:creationId xmlns:a16="http://schemas.microsoft.com/office/drawing/2014/main" id="{77CFF175-D073-D34E-94C0-ABDFB45D1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37" y="1813717"/>
            <a:ext cx="10342180" cy="485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D02AAA-EA08-8341-A2F1-09837A9269B7}"/>
              </a:ext>
            </a:extLst>
          </p:cNvPr>
          <p:cNvGrpSpPr/>
          <p:nvPr/>
        </p:nvGrpSpPr>
        <p:grpSpPr>
          <a:xfrm>
            <a:off x="4882177" y="3259723"/>
            <a:ext cx="776233" cy="678861"/>
            <a:chOff x="4882177" y="3259723"/>
            <a:chExt cx="776233" cy="6788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0C169A-6E30-E24D-8324-AA752674BE23}"/>
                </a:ext>
              </a:extLst>
            </p:cNvPr>
            <p:cNvSpPr txBox="1"/>
            <p:nvPr/>
          </p:nvSpPr>
          <p:spPr>
            <a:xfrm>
              <a:off x="4882177" y="3259723"/>
              <a:ext cx="767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ALUSrc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49936-ABE1-1143-838D-574D5137AC7C}"/>
                </a:ext>
              </a:extLst>
            </p:cNvPr>
            <p:cNvSpPr txBox="1"/>
            <p:nvPr/>
          </p:nvSpPr>
          <p:spPr>
            <a:xfrm>
              <a:off x="4897881" y="3600030"/>
              <a:ext cx="760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ALUOp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C0A1ED-602F-1740-9198-37944DCB0B20}"/>
              </a:ext>
            </a:extLst>
          </p:cNvPr>
          <p:cNvGrpSpPr/>
          <p:nvPr/>
        </p:nvGrpSpPr>
        <p:grpSpPr>
          <a:xfrm>
            <a:off x="7914351" y="3245280"/>
            <a:ext cx="1090171" cy="907720"/>
            <a:chOff x="7914351" y="3245280"/>
            <a:chExt cx="1090171" cy="907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644DD-599A-1544-8AEB-077EB700A1AD}"/>
                </a:ext>
              </a:extLst>
            </p:cNvPr>
            <p:cNvSpPr txBox="1"/>
            <p:nvPr/>
          </p:nvSpPr>
          <p:spPr>
            <a:xfrm>
              <a:off x="7914352" y="3245280"/>
              <a:ext cx="1090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MemWrite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DE84CC-F214-4A42-8997-115B752155CA}"/>
                </a:ext>
              </a:extLst>
            </p:cNvPr>
            <p:cNvSpPr txBox="1"/>
            <p:nvPr/>
          </p:nvSpPr>
          <p:spPr>
            <a:xfrm>
              <a:off x="7914352" y="3598277"/>
              <a:ext cx="763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Branch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E73124-25A9-2943-B953-22937ADAAB51}"/>
                </a:ext>
              </a:extLst>
            </p:cNvPr>
            <p:cNvSpPr txBox="1"/>
            <p:nvPr/>
          </p:nvSpPr>
          <p:spPr>
            <a:xfrm>
              <a:off x="7914351" y="3814446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PCSrc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D16D29-60DC-E743-8DA8-D74E4F654771}"/>
              </a:ext>
            </a:extLst>
          </p:cNvPr>
          <p:cNvGrpSpPr/>
          <p:nvPr/>
        </p:nvGrpSpPr>
        <p:grpSpPr>
          <a:xfrm>
            <a:off x="10829123" y="3270847"/>
            <a:ext cx="1123064" cy="678861"/>
            <a:chOff x="10829123" y="3270847"/>
            <a:chExt cx="1123064" cy="6788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F7E78-3EDC-B147-8A68-21E45A63B8D5}"/>
                </a:ext>
              </a:extLst>
            </p:cNvPr>
            <p:cNvSpPr txBox="1"/>
            <p:nvPr/>
          </p:nvSpPr>
          <p:spPr>
            <a:xfrm>
              <a:off x="10829123" y="3270847"/>
              <a:ext cx="1123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MemToReg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D279E1-9406-9346-BEDB-170C731E0133}"/>
                </a:ext>
              </a:extLst>
            </p:cNvPr>
            <p:cNvSpPr txBox="1"/>
            <p:nvPr/>
          </p:nvSpPr>
          <p:spPr>
            <a:xfrm>
              <a:off x="10844827" y="3611154"/>
              <a:ext cx="956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RegWrite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4A6EA2-5C46-964B-8EC2-0E9BDCF97026}"/>
              </a:ext>
            </a:extLst>
          </p:cNvPr>
          <p:cNvGrpSpPr/>
          <p:nvPr/>
        </p:nvGrpSpPr>
        <p:grpSpPr>
          <a:xfrm>
            <a:off x="3578772" y="890058"/>
            <a:ext cx="7266055" cy="3067087"/>
            <a:chOff x="3578772" y="890058"/>
            <a:chExt cx="7266055" cy="30670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0DCF6A5-9C59-304D-BB3F-32ADC9195BB2}"/>
                </a:ext>
              </a:extLst>
            </p:cNvPr>
            <p:cNvSpPr/>
            <p:nvPr/>
          </p:nvSpPr>
          <p:spPr>
            <a:xfrm>
              <a:off x="3578772" y="1813717"/>
              <a:ext cx="173421" cy="21434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282EFDC-61C8-1248-9310-FAD7C6584859}"/>
                </a:ext>
              </a:extLst>
            </p:cNvPr>
            <p:cNvCxnSpPr/>
            <p:nvPr/>
          </p:nvCxnSpPr>
          <p:spPr>
            <a:xfrm flipH="1">
              <a:off x="3752193" y="1325563"/>
              <a:ext cx="772510" cy="4881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A5C223-2844-EE49-B442-0A5A7338BC40}"/>
                </a:ext>
              </a:extLst>
            </p:cNvPr>
            <p:cNvSpPr txBox="1"/>
            <p:nvPr/>
          </p:nvSpPr>
          <p:spPr>
            <a:xfrm>
              <a:off x="4511042" y="890058"/>
              <a:ext cx="63337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dirty="0"/>
                <a:t>Control signals derived from instruction, same </a:t>
              </a:r>
              <a:r>
                <a:rPr lang="en-AU" altLang="en-US" sz="2400" dirty="0"/>
                <a:t>as </a:t>
              </a:r>
            </a:p>
            <a:p>
              <a:r>
                <a:rPr lang="en-AU" altLang="en-US" sz="2400" dirty="0"/>
                <a:t>in single-cycle implementation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4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>
            <a:extLst>
              <a:ext uri="{FF2B5EF4-FFF2-40B4-BE49-F238E27FC236}">
                <a16:creationId xmlns:a16="http://schemas.microsoft.com/office/drawing/2014/main" id="{449A37B6-7B39-D645-B915-59F0CDC2E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88787"/>
            <a:ext cx="8259762" cy="671512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Data Hazards in ALU Instructions</a:t>
            </a:r>
            <a:endParaRPr lang="en-AU" altLang="en-US" sz="3800" dirty="0"/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1C9D88FF-22F8-C643-9355-711DFEEB4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78783"/>
            <a:ext cx="11064766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 instruction sequence: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US" dirty="0">
                <a:latin typeface="Lucida Console" panose="020B0609040504020204" pitchFamily="49" charset="0"/>
              </a:rPr>
              <a:t>	sub  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dirty="0">
                <a:latin typeface="Lucida Console" panose="020B0609040504020204" pitchFamily="49" charset="0"/>
              </a:rPr>
              <a:t>, x1,x3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and  x12,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dirty="0">
                <a:latin typeface="Lucida Console" panose="020B0609040504020204" pitchFamily="49" charset="0"/>
              </a:rPr>
              <a:t>,x5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or   x13,x6,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add  x14,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 err="1">
                <a:latin typeface="Lucida Console" panose="020B0609040504020204" pitchFamily="49" charset="0"/>
              </a:rPr>
              <a:t>sd</a:t>
            </a:r>
            <a:r>
              <a:rPr lang="en-AU" altLang="en-US" dirty="0">
                <a:latin typeface="Lucida Console" panose="020B0609040504020204" pitchFamily="49" charset="0"/>
              </a:rPr>
              <a:t>   x15,100(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dirty="0">
                <a:latin typeface="Lucida Console" panose="020B0609040504020204" pitchFamily="49" charset="0"/>
              </a:rPr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Solution: forwarding (aka bypassing)</a:t>
            </a:r>
          </a:p>
          <a:p>
            <a:pPr lvl="1"/>
            <a:r>
              <a:rPr lang="en-US" altLang="en-US" dirty="0"/>
              <a:t>Use result after it’s computed; don’t wait for it to be stored in register</a:t>
            </a:r>
          </a:p>
        </p:txBody>
      </p:sp>
    </p:spTree>
    <p:extLst>
      <p:ext uri="{BB962C8B-B14F-4D97-AF65-F5344CB8AC3E}">
        <p14:creationId xmlns:p14="http://schemas.microsoft.com/office/powerpoint/2010/main" val="37561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1">
            <a:extLst>
              <a:ext uri="{FF2B5EF4-FFF2-40B4-BE49-F238E27FC236}">
                <a16:creationId xmlns:a16="http://schemas.microsoft.com/office/drawing/2014/main" id="{23E579BB-4176-DE46-B852-32E8323A2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2" y="880720"/>
            <a:ext cx="9348951" cy="585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2">
            <a:extLst>
              <a:ext uri="{FF2B5EF4-FFF2-40B4-BE49-F238E27FC236}">
                <a16:creationId xmlns:a16="http://schemas.microsoft.com/office/drawing/2014/main" id="{34F53765-DC21-BE40-A8DB-1F37BD4DD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938" y="-17342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Data hazard in ALU instructions</a:t>
            </a:r>
            <a:endParaRPr lang="en-AU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2F9866-5E6A-294D-9671-5A5DB1F8AC94}"/>
              </a:ext>
            </a:extLst>
          </p:cNvPr>
          <p:cNvGrpSpPr/>
          <p:nvPr/>
        </p:nvGrpSpPr>
        <p:grpSpPr>
          <a:xfrm>
            <a:off x="4397261" y="1914379"/>
            <a:ext cx="1830119" cy="2566555"/>
            <a:chOff x="4397261" y="1914379"/>
            <a:chExt cx="1830119" cy="2566555"/>
          </a:xfrm>
        </p:grpSpPr>
        <p:sp>
          <p:nvSpPr>
            <p:cNvPr id="136198" name="Line 5">
              <a:extLst>
                <a:ext uri="{FF2B5EF4-FFF2-40B4-BE49-F238E27FC236}">
                  <a16:creationId xmlns:a16="http://schemas.microsoft.com/office/drawing/2014/main" id="{FB0C6548-C1F9-E74C-83D3-07240D503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2734" y="2963917"/>
              <a:ext cx="1603266" cy="6431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D875729-60BF-EA46-B768-B20ED7FFD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2393" y="2995450"/>
              <a:ext cx="874987" cy="14854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361B3C-2C23-FC4A-ADBA-48F5ED9695E5}"/>
                </a:ext>
              </a:extLst>
            </p:cNvPr>
            <p:cNvSpPr txBox="1"/>
            <p:nvPr/>
          </p:nvSpPr>
          <p:spPr>
            <a:xfrm>
              <a:off x="4397261" y="1914379"/>
              <a:ext cx="1392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Data hazards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5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910F-FE56-8C2B-528E-6C1A93E7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80" y="-146036"/>
            <a:ext cx="12192000" cy="1325563"/>
          </a:xfrm>
        </p:spPr>
        <p:txBody>
          <a:bodyPr/>
          <a:lstStyle/>
          <a:p>
            <a:r>
              <a:rPr lang="en-US" dirty="0"/>
              <a:t>Using forwarding to resolve data hazard (cycle-4)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111752B-D9B8-88D7-5DC3-65B1330D2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/>
          <a:stretch/>
        </p:blipFill>
        <p:spPr bwMode="auto">
          <a:xfrm>
            <a:off x="201480" y="985266"/>
            <a:ext cx="10900788" cy="567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D66D03-1D7B-2999-1335-0769B3FFDA9D}"/>
              </a:ext>
            </a:extLst>
          </p:cNvPr>
          <p:cNvSpPr txBox="1"/>
          <p:nvPr/>
        </p:nvSpPr>
        <p:spPr>
          <a:xfrm>
            <a:off x="7915252" y="1209507"/>
            <a:ext cx="166584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altLang="en-US" sz="1600" dirty="0">
                <a:latin typeface="Lucida Console" panose="020B0609040504020204" pitchFamily="49" charset="0"/>
              </a:rPr>
              <a:t>sub 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sz="1600" dirty="0">
                <a:latin typeface="Lucida Console" panose="020B0609040504020204" pitchFamily="49" charset="0"/>
              </a:rPr>
              <a:t>,x1,x3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B5B90-2684-279B-A3D6-23F476F7736B}"/>
              </a:ext>
            </a:extLst>
          </p:cNvPr>
          <p:cNvSpPr txBox="1"/>
          <p:nvPr/>
        </p:nvSpPr>
        <p:spPr>
          <a:xfrm>
            <a:off x="5836890" y="1221175"/>
            <a:ext cx="17892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altLang="en-US" sz="1600" dirty="0">
                <a:latin typeface="Lucida Console" panose="020B0609040504020204" pitchFamily="49" charset="0"/>
              </a:rPr>
              <a:t>and x12,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sz="1600" dirty="0">
                <a:latin typeface="Lucida Console" panose="020B0609040504020204" pitchFamily="49" charset="0"/>
              </a:rPr>
              <a:t>,x5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55E00-06AB-87E6-0B2C-6949241A99E9}"/>
              </a:ext>
            </a:extLst>
          </p:cNvPr>
          <p:cNvSpPr txBox="1"/>
          <p:nvPr/>
        </p:nvSpPr>
        <p:spPr>
          <a:xfrm>
            <a:off x="3637808" y="1238108"/>
            <a:ext cx="166584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altLang="en-US" sz="1600" dirty="0">
                <a:latin typeface="Lucida Console" panose="020B0609040504020204" pitchFamily="49" charset="0"/>
              </a:rPr>
              <a:t>or x13,x6,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7948B-BAF6-7317-399C-2CB41A429B39}"/>
              </a:ext>
            </a:extLst>
          </p:cNvPr>
          <p:cNvSpPr txBox="1"/>
          <p:nvPr/>
        </p:nvSpPr>
        <p:spPr>
          <a:xfrm>
            <a:off x="979701" y="1238108"/>
            <a:ext cx="19127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altLang="en-US" sz="1600" dirty="0">
                <a:latin typeface="Lucida Console" panose="020B0609040504020204" pitchFamily="49" charset="0"/>
              </a:rPr>
              <a:t>add  x14,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sz="1600" dirty="0">
                <a:latin typeface="Lucida Console" panose="020B0609040504020204" pitchFamily="49" charset="0"/>
              </a:rPr>
              <a:t>,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endParaRPr lang="en-US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802C54B-D568-FDCA-5754-C7D552BFC29C}"/>
                  </a:ext>
                </a:extLst>
              </p14:cNvPr>
              <p14:cNvContentPartPr/>
              <p14:nvPr/>
            </p14:nvContentPartPr>
            <p14:xfrm>
              <a:off x="4431813" y="497564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802C54B-D568-FDCA-5754-C7D552BFC2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813" y="4967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D7A708F-348C-1905-FE71-1E902A4DB164}"/>
                  </a:ext>
                </a:extLst>
              </p14:cNvPr>
              <p14:cNvContentPartPr/>
              <p14:nvPr/>
            </p14:nvContentPartPr>
            <p14:xfrm>
              <a:off x="5678493" y="517580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D7A708F-348C-1905-FE71-1E902A4DB1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9853" y="5166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08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910F-FE56-8C2B-528E-6C1A93E7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80" y="-146036"/>
            <a:ext cx="12192000" cy="1325563"/>
          </a:xfrm>
        </p:spPr>
        <p:txBody>
          <a:bodyPr/>
          <a:lstStyle/>
          <a:p>
            <a:r>
              <a:rPr lang="en-US" dirty="0"/>
              <a:t>Using forwarding to resolve data hazard (cycle-5)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111752B-D9B8-88D7-5DC3-65B1330D2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/>
          <a:stretch/>
        </p:blipFill>
        <p:spPr bwMode="auto">
          <a:xfrm>
            <a:off x="201480" y="985266"/>
            <a:ext cx="10900788" cy="567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D66D03-1D7B-2999-1335-0769B3FFDA9D}"/>
              </a:ext>
            </a:extLst>
          </p:cNvPr>
          <p:cNvSpPr txBox="1"/>
          <p:nvPr/>
        </p:nvSpPr>
        <p:spPr>
          <a:xfrm>
            <a:off x="9546458" y="1238108"/>
            <a:ext cx="166584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altLang="en-US" sz="1600" dirty="0">
                <a:latin typeface="Lucida Console" panose="020B0609040504020204" pitchFamily="49" charset="0"/>
              </a:rPr>
              <a:t>sub 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sz="1600" dirty="0">
                <a:latin typeface="Lucida Console" panose="020B0609040504020204" pitchFamily="49" charset="0"/>
              </a:rPr>
              <a:t>,x1,x3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B5B90-2684-279B-A3D6-23F476F7736B}"/>
              </a:ext>
            </a:extLst>
          </p:cNvPr>
          <p:cNvSpPr txBox="1"/>
          <p:nvPr/>
        </p:nvSpPr>
        <p:spPr>
          <a:xfrm>
            <a:off x="7647155" y="1238108"/>
            <a:ext cx="17892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altLang="en-US" sz="1600" dirty="0">
                <a:latin typeface="Lucida Console" panose="020B0609040504020204" pitchFamily="49" charset="0"/>
              </a:rPr>
              <a:t>and x12,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sz="1600" dirty="0">
                <a:latin typeface="Lucida Console" panose="020B0609040504020204" pitchFamily="49" charset="0"/>
              </a:rPr>
              <a:t>,x5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55E00-06AB-87E6-0B2C-6949241A99E9}"/>
              </a:ext>
            </a:extLst>
          </p:cNvPr>
          <p:cNvSpPr txBox="1"/>
          <p:nvPr/>
        </p:nvSpPr>
        <p:spPr>
          <a:xfrm>
            <a:off x="5871283" y="1238108"/>
            <a:ext cx="166584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altLang="en-US" sz="1600" dirty="0">
                <a:latin typeface="Lucida Console" panose="020B0609040504020204" pitchFamily="49" charset="0"/>
              </a:rPr>
              <a:t>or x13,x6,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7948B-BAF6-7317-399C-2CB41A429B39}"/>
              </a:ext>
            </a:extLst>
          </p:cNvPr>
          <p:cNvSpPr txBox="1"/>
          <p:nvPr/>
        </p:nvSpPr>
        <p:spPr>
          <a:xfrm>
            <a:off x="3475461" y="1238108"/>
            <a:ext cx="17892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altLang="en-US" sz="1600" dirty="0">
                <a:latin typeface="Lucida Console" panose="020B0609040504020204" pitchFamily="49" charset="0"/>
              </a:rPr>
              <a:t>add x14,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sz="1600" dirty="0">
                <a:latin typeface="Lucida Console" panose="020B0609040504020204" pitchFamily="49" charset="0"/>
              </a:rPr>
              <a:t>,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endParaRPr lang="en-US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802C54B-D568-FDCA-5754-C7D552BFC29C}"/>
                  </a:ext>
                </a:extLst>
              </p14:cNvPr>
              <p14:cNvContentPartPr/>
              <p14:nvPr/>
            </p14:nvContentPartPr>
            <p14:xfrm>
              <a:off x="4431813" y="497564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802C54B-D568-FDCA-5754-C7D552BFC2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813" y="4967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D7A708F-348C-1905-FE71-1E902A4DB164}"/>
                  </a:ext>
                </a:extLst>
              </p14:cNvPr>
              <p14:cNvContentPartPr/>
              <p14:nvPr/>
            </p14:nvContentPartPr>
            <p14:xfrm>
              <a:off x="5678493" y="517580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D7A708F-348C-1905-FE71-1E902A4DB1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9853" y="51668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8B2F7D-4B0F-F296-F2E5-183187DE8851}"/>
              </a:ext>
            </a:extLst>
          </p:cNvPr>
          <p:cNvSpPr txBox="1"/>
          <p:nvPr/>
        </p:nvSpPr>
        <p:spPr>
          <a:xfrm>
            <a:off x="943835" y="1238108"/>
            <a:ext cx="19250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altLang="en-US" sz="1600" dirty="0" err="1">
                <a:latin typeface="Lucida Console" panose="020B0609040504020204" pitchFamily="49" charset="0"/>
              </a:rPr>
              <a:t>sd</a:t>
            </a:r>
            <a:r>
              <a:rPr lang="en-AU" altLang="en-US" sz="1600" dirty="0">
                <a:latin typeface="Lucida Console" panose="020B0609040504020204" pitchFamily="49" charset="0"/>
              </a:rPr>
              <a:t> x15,100(</a:t>
            </a:r>
            <a:r>
              <a:rPr lang="en-AU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 sz="16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109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>
            <a:extLst>
              <a:ext uri="{FF2B5EF4-FFF2-40B4-BE49-F238E27FC236}">
                <a16:creationId xmlns:a16="http://schemas.microsoft.com/office/drawing/2014/main" id="{29EAA392-D162-7A40-97EC-B1F028C4B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70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Forwarding Paths</a:t>
            </a:r>
            <a:endParaRPr lang="en-AU" altLang="en-US" dirty="0"/>
          </a:p>
        </p:txBody>
      </p:sp>
      <p:pic>
        <p:nvPicPr>
          <p:cNvPr id="142340" name="Picture 1">
            <a:extLst>
              <a:ext uri="{FF2B5EF4-FFF2-40B4-BE49-F238E27FC236}">
                <a16:creationId xmlns:a16="http://schemas.microsoft.com/office/drawing/2014/main" id="{BD81432B-182D-DE45-9FB8-C281CE352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3" y="1173820"/>
            <a:ext cx="9506608" cy="54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292F632-9D56-DB4E-9800-91870AB78A04}"/>
              </a:ext>
            </a:extLst>
          </p:cNvPr>
          <p:cNvGrpSpPr/>
          <p:nvPr/>
        </p:nvGrpSpPr>
        <p:grpSpPr>
          <a:xfrm>
            <a:off x="3531477" y="1986455"/>
            <a:ext cx="6432331" cy="4659509"/>
            <a:chOff x="3531477" y="1986455"/>
            <a:chExt cx="6432331" cy="4659509"/>
          </a:xfrm>
        </p:grpSpPr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4EA3A202-3A24-024E-B35A-81F75F9401C9}"/>
                </a:ext>
              </a:extLst>
            </p:cNvPr>
            <p:cNvCxnSpPr/>
            <p:nvPr/>
          </p:nvCxnSpPr>
          <p:spPr>
            <a:xfrm rot="10800000" flipV="1">
              <a:off x="3531477" y="3641834"/>
              <a:ext cx="6432331" cy="2972598"/>
            </a:xfrm>
            <a:prstGeom prst="bentConnector3">
              <a:avLst>
                <a:gd name="adj1" fmla="val -2696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E3DC9EC-1EE1-3540-A5F7-080612843BC3}"/>
                </a:ext>
              </a:extLst>
            </p:cNvPr>
            <p:cNvCxnSpPr/>
            <p:nvPr/>
          </p:nvCxnSpPr>
          <p:spPr>
            <a:xfrm rot="5400000" flipH="1" flipV="1">
              <a:off x="1359377" y="4158555"/>
              <a:ext cx="4659509" cy="315310"/>
            </a:xfrm>
            <a:prstGeom prst="bentConnector3">
              <a:avLst>
                <a:gd name="adj1" fmla="val 100076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EB46D7-B925-E443-BA5E-B276FE74B863}"/>
                </a:ext>
              </a:extLst>
            </p:cNvPr>
            <p:cNvCxnSpPr/>
            <p:nvPr/>
          </p:nvCxnSpPr>
          <p:spPr>
            <a:xfrm>
              <a:off x="3531477" y="3429000"/>
              <a:ext cx="34684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46E015-30BE-7847-80C2-8BDD38E10D9B}"/>
              </a:ext>
            </a:extLst>
          </p:cNvPr>
          <p:cNvGrpSpPr/>
          <p:nvPr/>
        </p:nvGrpSpPr>
        <p:grpSpPr>
          <a:xfrm>
            <a:off x="3704897" y="2317531"/>
            <a:ext cx="3042745" cy="4067504"/>
            <a:chOff x="3704897" y="2317531"/>
            <a:chExt cx="3042745" cy="4067504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D5DE0CD7-8EAC-C44D-8FD9-70F7B787C889}"/>
                </a:ext>
              </a:extLst>
            </p:cNvPr>
            <p:cNvCxnSpPr/>
            <p:nvPr/>
          </p:nvCxnSpPr>
          <p:spPr>
            <a:xfrm rot="5400000">
              <a:off x="3397470" y="3034862"/>
              <a:ext cx="3657600" cy="3042745"/>
            </a:xfrm>
            <a:prstGeom prst="bentConnector3">
              <a:avLst>
                <a:gd name="adj1" fmla="val 99569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8C150ADE-51DC-5F47-93DB-160073ADE77B}"/>
                </a:ext>
              </a:extLst>
            </p:cNvPr>
            <p:cNvCxnSpPr/>
            <p:nvPr/>
          </p:nvCxnSpPr>
          <p:spPr>
            <a:xfrm rot="5400000" flipH="1" flipV="1">
              <a:off x="1749973" y="4272455"/>
              <a:ext cx="4051738" cy="141890"/>
            </a:xfrm>
            <a:prstGeom prst="bentConnector3">
              <a:avLst>
                <a:gd name="adj1" fmla="val 99805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73D529-BA61-894C-9632-62D8163970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4897" y="3736427"/>
              <a:ext cx="17342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7F9C733D-EC6D-3A5B-A7D3-B0ABE7FDE619}"/>
              </a:ext>
            </a:extLst>
          </p:cNvPr>
          <p:cNvSpPr/>
          <p:nvPr/>
        </p:nvSpPr>
        <p:spPr>
          <a:xfrm>
            <a:off x="6584380" y="2248525"/>
            <a:ext cx="176184" cy="824459"/>
          </a:xfrm>
          <a:custGeom>
            <a:avLst/>
            <a:gdLst>
              <a:gd name="connsiteX0" fmla="*/ 176184 w 176184"/>
              <a:gd name="connsiteY0" fmla="*/ 0 h 824459"/>
              <a:gd name="connsiteX1" fmla="*/ 26282 w 176184"/>
              <a:gd name="connsiteY1" fmla="*/ 284813 h 824459"/>
              <a:gd name="connsiteX2" fmla="*/ 11292 w 176184"/>
              <a:gd name="connsiteY2" fmla="*/ 689547 h 824459"/>
              <a:gd name="connsiteX3" fmla="*/ 146204 w 176184"/>
              <a:gd name="connsiteY3" fmla="*/ 824459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84" h="824459" extrusionOk="0">
                <a:moveTo>
                  <a:pt x="176184" y="0"/>
                </a:moveTo>
                <a:cubicBezTo>
                  <a:pt x="109012" y="81267"/>
                  <a:pt x="40013" y="175050"/>
                  <a:pt x="26282" y="284813"/>
                </a:cubicBezTo>
                <a:cubicBezTo>
                  <a:pt x="14442" y="403030"/>
                  <a:pt x="-19381" y="599946"/>
                  <a:pt x="11292" y="689547"/>
                </a:cubicBezTo>
                <a:cubicBezTo>
                  <a:pt x="28514" y="782188"/>
                  <a:pt x="87368" y="809563"/>
                  <a:pt x="146204" y="824459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6184 w 176184"/>
                      <a:gd name="connsiteY0" fmla="*/ 0 h 824459"/>
                      <a:gd name="connsiteX1" fmla="*/ 26282 w 176184"/>
                      <a:gd name="connsiteY1" fmla="*/ 284813 h 824459"/>
                      <a:gd name="connsiteX2" fmla="*/ 11292 w 176184"/>
                      <a:gd name="connsiteY2" fmla="*/ 689547 h 824459"/>
                      <a:gd name="connsiteX3" fmla="*/ 146204 w 176184"/>
                      <a:gd name="connsiteY3" fmla="*/ 824459 h 82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184" h="824459">
                        <a:moveTo>
                          <a:pt x="176184" y="0"/>
                        </a:moveTo>
                        <a:cubicBezTo>
                          <a:pt x="114974" y="84944"/>
                          <a:pt x="53764" y="169889"/>
                          <a:pt x="26282" y="284813"/>
                        </a:cubicBezTo>
                        <a:cubicBezTo>
                          <a:pt x="-1200" y="399737"/>
                          <a:pt x="-8695" y="599606"/>
                          <a:pt x="11292" y="689547"/>
                        </a:cubicBezTo>
                        <a:cubicBezTo>
                          <a:pt x="31279" y="779488"/>
                          <a:pt x="88741" y="801973"/>
                          <a:pt x="146204" y="8244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DEE4-85A5-24B0-9526-7B3C96F21E40}"/>
              </a:ext>
            </a:extLst>
          </p:cNvPr>
          <p:cNvSpPr txBox="1"/>
          <p:nvPr/>
        </p:nvSpPr>
        <p:spPr>
          <a:xfrm>
            <a:off x="6672472" y="200794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Segoe Print" panose="02000800000000000000" pitchFamily="2" charset="0"/>
              </a:rPr>
              <a:t>EX-hazard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11E3D-CF8D-3DEC-31BA-3D7955E819E7}"/>
              </a:ext>
            </a:extLst>
          </p:cNvPr>
          <p:cNvSpPr txBox="1"/>
          <p:nvPr/>
        </p:nvSpPr>
        <p:spPr>
          <a:xfrm>
            <a:off x="10366062" y="3275111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Segoe Print" panose="02000800000000000000" pitchFamily="2" charset="0"/>
              </a:rPr>
              <a:t>MEM-hazard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D5841EC-B35F-D005-2897-9E4BE1C6A145}"/>
              </a:ext>
            </a:extLst>
          </p:cNvPr>
          <p:cNvSpPr/>
          <p:nvPr/>
        </p:nvSpPr>
        <p:spPr>
          <a:xfrm>
            <a:off x="10253272" y="3627620"/>
            <a:ext cx="659567" cy="734518"/>
          </a:xfrm>
          <a:custGeom>
            <a:avLst/>
            <a:gdLst>
              <a:gd name="connsiteX0" fmla="*/ 659567 w 659567"/>
              <a:gd name="connsiteY0" fmla="*/ 0 h 734518"/>
              <a:gd name="connsiteX1" fmla="*/ 524656 w 659567"/>
              <a:gd name="connsiteY1" fmla="*/ 509665 h 734518"/>
              <a:gd name="connsiteX2" fmla="*/ 0 w 659567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567" h="734518">
                <a:moveTo>
                  <a:pt x="659567" y="0"/>
                </a:moveTo>
                <a:cubicBezTo>
                  <a:pt x="647075" y="193622"/>
                  <a:pt x="634584" y="387245"/>
                  <a:pt x="524656" y="509665"/>
                </a:cubicBezTo>
                <a:cubicBezTo>
                  <a:pt x="414728" y="632085"/>
                  <a:pt x="207364" y="683301"/>
                  <a:pt x="0" y="73451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4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1731</Words>
  <Application>Microsoft Macintosh PowerPoint</Application>
  <PresentationFormat>Widescreen</PresentationFormat>
  <Paragraphs>332</Paragraphs>
  <Slides>32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Lucida Console</vt:lpstr>
      <vt:lpstr>Segoe Print</vt:lpstr>
      <vt:lpstr>Times New Roman</vt:lpstr>
      <vt:lpstr>Wingdings</vt:lpstr>
      <vt:lpstr>Office Theme</vt:lpstr>
      <vt:lpstr>Pipelined CPU</vt:lpstr>
      <vt:lpstr>What we’ve learnt: basic 5-stage pipeline (datapath)</vt:lpstr>
      <vt:lpstr>Pipelined Control (Simplified)</vt:lpstr>
      <vt:lpstr>Pipelined Control</vt:lpstr>
      <vt:lpstr>Data Hazards in ALU Instructions</vt:lpstr>
      <vt:lpstr>Data hazard in ALU instructions</vt:lpstr>
      <vt:lpstr>Using forwarding to resolve data hazard (cycle-4)</vt:lpstr>
      <vt:lpstr>Using forwarding to resolve data hazard (cycle-5)</vt:lpstr>
      <vt:lpstr>Forwarding Paths</vt:lpstr>
      <vt:lpstr>Detecting when to use forwarded data</vt:lpstr>
      <vt:lpstr>Detecting when to use forwarded data</vt:lpstr>
      <vt:lpstr>Double Data Hazard</vt:lpstr>
      <vt:lpstr>Load-Use Data hazard Detection</vt:lpstr>
      <vt:lpstr>How to Stall the Pipeline (aka insert bubble)</vt:lpstr>
      <vt:lpstr>Load-Use Data Hazard</vt:lpstr>
      <vt:lpstr>Datapath with Hazard Detection</vt:lpstr>
      <vt:lpstr>Branch Hazard</vt:lpstr>
      <vt:lpstr>Reducing Branch Delay</vt:lpstr>
      <vt:lpstr>Branch determined in ID and is taken</vt:lpstr>
      <vt:lpstr>Branch determined in ID and is taken</vt:lpstr>
      <vt:lpstr>Dynamic Branch Prediction</vt:lpstr>
      <vt:lpstr>1-Bit Predictor: Shortcoming</vt:lpstr>
      <vt:lpstr>2-Bit Predictor</vt:lpstr>
      <vt:lpstr>Calculating Branch Target (needed if branch is predicted taken)</vt:lpstr>
      <vt:lpstr>Exceptions and Interrupts</vt:lpstr>
      <vt:lpstr>Handling Exceptions</vt:lpstr>
      <vt:lpstr>An Alternate Mechanism</vt:lpstr>
      <vt:lpstr>Exceptions in a Pipeline</vt:lpstr>
      <vt:lpstr>Exception Example</vt:lpstr>
      <vt:lpstr>Exception Example</vt:lpstr>
      <vt:lpstr>Exception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CPU</dc:title>
  <dc:creator>Jinyang Li</dc:creator>
  <cp:lastModifiedBy>Jinyang Li</cp:lastModifiedBy>
  <cp:revision>51</cp:revision>
  <dcterms:created xsi:type="dcterms:W3CDTF">2019-12-02T01:44:26Z</dcterms:created>
  <dcterms:modified xsi:type="dcterms:W3CDTF">2022-12-06T04:16:34Z</dcterms:modified>
</cp:coreProperties>
</file>