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1171" r:id="rId6"/>
    <p:sldId id="1172" r:id="rId7"/>
    <p:sldId id="1083" r:id="rId8"/>
    <p:sldId id="1094" r:id="rId9"/>
    <p:sldId id="1151" r:id="rId10"/>
    <p:sldId id="1098" r:id="rId11"/>
    <p:sldId id="1099" r:id="rId12"/>
    <p:sldId id="1100" r:id="rId13"/>
    <p:sldId id="1101" r:id="rId14"/>
    <p:sldId id="1102" r:id="rId15"/>
    <p:sldId id="1103" r:id="rId16"/>
    <p:sldId id="1104" r:id="rId17"/>
    <p:sldId id="1315" r:id="rId18"/>
    <p:sldId id="1106" r:id="rId19"/>
    <p:sldId id="1174" r:id="rId20"/>
    <p:sldId id="1173" r:id="rId21"/>
    <p:sldId id="1175" r:id="rId22"/>
    <p:sldId id="1112" r:id="rId23"/>
    <p:sldId id="1113" r:id="rId24"/>
    <p:sldId id="1176" r:id="rId25"/>
    <p:sldId id="1170" r:id="rId26"/>
    <p:sldId id="1120" r:id="rId27"/>
    <p:sldId id="1121" r:id="rId28"/>
    <p:sldId id="1122" r:id="rId29"/>
    <p:sldId id="1123" r:id="rId30"/>
    <p:sldId id="1167" r:id="rId31"/>
    <p:sldId id="1177" r:id="rId32"/>
    <p:sldId id="1313" r:id="rId33"/>
    <p:sldId id="1163" r:id="rId34"/>
    <p:sldId id="1165" r:id="rId35"/>
    <p:sldId id="1306" r:id="rId36"/>
    <p:sldId id="1307" r:id="rId37"/>
    <p:sldId id="1308" r:id="rId38"/>
    <p:sldId id="1166" r:id="rId39"/>
    <p:sldId id="1309" r:id="rId40"/>
    <p:sldId id="1310" r:id="rId41"/>
    <p:sldId id="1311" r:id="rId42"/>
    <p:sldId id="1086" r:id="rId43"/>
    <p:sldId id="1312" r:id="rId44"/>
    <p:sldId id="1314" r:id="rId45"/>
    <p:sldId id="1184" r:id="rId46"/>
    <p:sldId id="1185" r:id="rId47"/>
    <p:sldId id="1186" r:id="rId48"/>
    <p:sldId id="1187" r:id="rId49"/>
    <p:sldId id="11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A182C-89CD-2C44-B867-35D0743384D3}" v="4" dt="2021-10-14T04:43:5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1277-7ED1-4EFB-A219-A71FB723F6B8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93F1-6566-4E3B-81CE-C87B3F83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 dirty="0">
                <a:latin typeface="Times New Roman" pitchFamily="18" charset="0"/>
              </a:rPr>
              <a:t>s *=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teaching.idallen.com</a:t>
            </a:r>
            <a:r>
              <a:rPr kumimoji="1" lang="en-US" altLang="zh-CN" dirty="0"/>
              <a:t>/dat2343/10f/notes/040_overflow.txt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3C7C-6BF5-4096-A519-7950A61F7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D448-37BE-4F9B-88EB-DA45852F7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7EF0-54F2-4C41-A242-5D715CF9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9AF2-4A34-4048-B6CA-09BE03FF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EC2E-8567-4D27-AF74-6898BA2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CD9E-CC56-4E6C-8352-74C55A7A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10B72-D540-4F85-ACBF-6606B139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DBCF-EC52-497E-9437-D3CF4FA4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3DAE-450A-4797-8EF9-241698B6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4A23-EC12-408E-8170-A7F15BB0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D1D3E-4E06-4487-8BB1-6963CA93F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7AD92-D06A-4F9E-8EE5-60B701B8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8669-8929-452D-9AD2-91E1393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27AC-5E07-437E-9008-317BB4B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620F-D18F-47F2-85C2-D59F874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9F43-36FD-4517-AE1F-47595092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F01-3710-4EBE-8C93-7F8CB7BC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BCBE-169D-48C0-B10E-45858EF7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F4499-897E-4C4F-9B7A-B17AD00A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4BF38-D050-4654-AC40-8F2F48C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202A-30CA-4897-8CF5-0DD8727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714D-A52F-43CA-9F19-57247946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BE88-FB1E-4EE7-97B9-BF675A97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0B8C-FB20-4CD8-9281-1829D0D0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CBC4-AC74-407E-94AB-54A3A2A6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6303-F5B2-422F-893D-51B151C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EF67-9301-4AFF-9130-A77E892C3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399C2-F79C-4625-AC9A-9EE0E58F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0AF9-EF9E-47D1-BB24-F4C7CC65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897D-C7D5-4645-A795-3FB53684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5D2A-5D36-4920-A569-A30D87F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6FCC-E786-46C4-B967-71F2E5BD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95C9F-AFFF-48E4-834B-C270D5D2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33C2-C2DE-4C77-9E0F-C52C73F0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8749D-06CE-4B1A-B1F8-89C32A78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22142-FA04-47B4-A5DD-723EAFE49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9C60F-4D1B-45A2-BE4B-A198621C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4A1D6-B9DB-436E-A6D2-1E487724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5786-D177-40F0-9B39-7CECA4DB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0297-06A0-4713-9698-159ABF1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21152-2EAC-4BAB-9AE4-2071E7FA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7108-8D5E-439F-9D84-90784D9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9924-0908-4916-8CF2-558CA301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79791-75C7-43E6-B5D2-698FF5DF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DC5A4-B33F-400C-A083-A487DF9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D009-06F4-429C-B6CF-F66B5582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E44-E2E8-43A3-AAA0-085E157D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1673-87E8-474C-8A99-4F461E2D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457DC-6423-45B1-95BA-CEAB3E1D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B8C5-0F09-4A9C-A6AD-AFD3B8D4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3133-992A-4816-ABB7-F69BC742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C6B7-D4C8-46C8-A259-E2E030C9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5BEE-CD63-4BE9-9A34-848EDBB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F15B5-85AA-45E4-AE22-192B301D5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90C9E-A595-4FE6-8A60-9C471FDA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0006-85DF-47AE-BA3C-279F8524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B359-461F-434F-BCC7-4C6CB9D5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3285-5E19-4701-BE02-7FF5B5C2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4C574-1986-4FCA-815E-787917F4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14BF-7B53-44A5-9C9D-FE49E6E3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D503-A9A7-4664-837B-3BA1041F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8C15-BDB5-4685-A130-CF5F50E5A6B0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B70B-B84C-4A86-9C13-E5C15600D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53DA-CFB2-4E42-9142-009DB183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1B4C-EC5A-46CE-8212-BEC24BD8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E533-974B-41C9-8CE2-D2AE49DA1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0DD92-0062-44BA-B829-D5E2EC4C2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9896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2538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2538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2538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2538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2538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2538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8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2538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2538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1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Complete addressing mode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91" y="3305652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a[] = {1, 2, 3};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for(int i = 0; i &lt; 3; i++)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    </a:t>
            </a:r>
            <a:r>
              <a:rPr lang="en-US" altLang="zh-CN" sz="2000" b="1" dirty="0">
                <a:highlight>
                  <a:srgbClr val="FFFF00"/>
                </a:highlight>
                <a:latin typeface="Consolas"/>
                <a:cs typeface="Consolas"/>
              </a:rPr>
              <a:t>a[i] = 0;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51316" y="3967372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97603" y="3346277"/>
            <a:ext cx="58561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Store address of a[0] in some register, say 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rdi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store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in another register, say 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 memory write: </a:t>
            </a:r>
            <a:r>
              <a:rPr lang="en-US" altLang="zh-C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mov $0, (%</a:t>
            </a:r>
            <a:r>
              <a:rPr lang="en-US" altLang="zh-CN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rdi</a:t>
            </a:r>
            <a:r>
              <a:rPr lang="en-US" altLang="zh-C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%</a:t>
            </a:r>
            <a:r>
              <a:rPr lang="en-US" altLang="zh-CN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altLang="zh-C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US" altLang="zh-C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83672" y="1509720"/>
            <a:ext cx="8229600" cy="138082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D(Rb, Ri, S): 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(Rb) + S *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(Ri) + D</a:t>
            </a:r>
          </a:p>
        </p:txBody>
      </p:sp>
    </p:spTree>
    <p:extLst>
      <p:ext uri="{BB962C8B-B14F-4D97-AF65-F5344CB8AC3E}">
        <p14:creationId xmlns:p14="http://schemas.microsoft.com/office/powerpoint/2010/main" val="199136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1601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4258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7179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8905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13686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550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37036" y="2524827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1BC8-6D18-44D1-AAEB-96F3F6BA5AE6}"/>
              </a:ext>
            </a:extLst>
          </p:cNvPr>
          <p:cNvSpPr txBox="1"/>
          <p:nvPr/>
        </p:nvSpPr>
        <p:spPr>
          <a:xfrm>
            <a:off x="1015329" y="549204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59C5-006F-40FC-ACEF-14716C7EB45A}"/>
              </a:ext>
            </a:extLst>
          </p:cNvPr>
          <p:cNvSpPr txBox="1"/>
          <p:nvPr/>
        </p:nvSpPr>
        <p:spPr>
          <a:xfrm>
            <a:off x="1015329" y="51064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a[1]: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62B95-1815-4FC2-8EBB-EB1F83A59E31}"/>
              </a:ext>
            </a:extLst>
          </p:cNvPr>
          <p:cNvSpPr txBox="1"/>
          <p:nvPr/>
        </p:nvSpPr>
        <p:spPr>
          <a:xfrm>
            <a:off x="1036216" y="469090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a[2]:</a:t>
            </a:r>
          </a:p>
        </p:txBody>
      </p:sp>
      <p:sp>
        <p:nvSpPr>
          <p:cNvPr id="24" name="矩形 18">
            <a:extLst>
              <a:ext uri="{FF2B5EF4-FFF2-40B4-BE49-F238E27FC236}">
                <a16:creationId xmlns:a16="http://schemas.microsoft.com/office/drawing/2014/main" id="{7FA7DA83-639F-491B-B6A6-77A8228843E7}"/>
              </a:ext>
            </a:extLst>
          </p:cNvPr>
          <p:cNvSpPr/>
          <p:nvPr/>
        </p:nvSpPr>
        <p:spPr>
          <a:xfrm>
            <a:off x="4091293" y="869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6" name="矩形 7">
            <a:extLst>
              <a:ext uri="{FF2B5EF4-FFF2-40B4-BE49-F238E27FC236}">
                <a16:creationId xmlns:a16="http://schemas.microsoft.com/office/drawing/2014/main" id="{55381176-C2F4-40E2-8D95-B457C586FC68}"/>
              </a:ext>
            </a:extLst>
          </p:cNvPr>
          <p:cNvSpPr/>
          <p:nvPr/>
        </p:nvSpPr>
        <p:spPr>
          <a:xfrm>
            <a:off x="3303384" y="140001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矩形 75">
            <a:extLst>
              <a:ext uri="{FF2B5EF4-FFF2-40B4-BE49-F238E27FC236}">
                <a16:creationId xmlns:a16="http://schemas.microsoft.com/office/drawing/2014/main" id="{618A9516-DD80-4298-99C6-9594269B0E3E}"/>
              </a:ext>
            </a:extLst>
          </p:cNvPr>
          <p:cNvSpPr/>
          <p:nvPr/>
        </p:nvSpPr>
        <p:spPr>
          <a:xfrm>
            <a:off x="1889413" y="1394979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1601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4258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7179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8905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13686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565610" y="232937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51995" y="2151345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1BC8-6D18-44D1-AAEB-96F3F6BA5AE6}"/>
              </a:ext>
            </a:extLst>
          </p:cNvPr>
          <p:cNvSpPr txBox="1"/>
          <p:nvPr/>
        </p:nvSpPr>
        <p:spPr>
          <a:xfrm>
            <a:off x="1015329" y="549204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59C5-006F-40FC-ACEF-14716C7EB45A}"/>
              </a:ext>
            </a:extLst>
          </p:cNvPr>
          <p:cNvSpPr txBox="1"/>
          <p:nvPr/>
        </p:nvSpPr>
        <p:spPr>
          <a:xfrm>
            <a:off x="1015329" y="51064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a[1]: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62B95-1815-4FC2-8EBB-EB1F83A59E31}"/>
              </a:ext>
            </a:extLst>
          </p:cNvPr>
          <p:cNvSpPr txBox="1"/>
          <p:nvPr/>
        </p:nvSpPr>
        <p:spPr>
          <a:xfrm>
            <a:off x="1036216" y="469090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a[2]:</a:t>
            </a: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9CC21936-8086-49DC-BACA-F7519CE7FC11}"/>
              </a:ext>
            </a:extLst>
          </p:cNvPr>
          <p:cNvSpPr/>
          <p:nvPr/>
        </p:nvSpPr>
        <p:spPr>
          <a:xfrm>
            <a:off x="4091293" y="869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E34E57E1-1E9C-4F5E-AEF9-69196D8CF9E6}"/>
              </a:ext>
            </a:extLst>
          </p:cNvPr>
          <p:cNvSpPr/>
          <p:nvPr/>
        </p:nvSpPr>
        <p:spPr>
          <a:xfrm>
            <a:off x="3303384" y="140001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5">
            <a:extLst>
              <a:ext uri="{FF2B5EF4-FFF2-40B4-BE49-F238E27FC236}">
                <a16:creationId xmlns:a16="http://schemas.microsoft.com/office/drawing/2014/main" id="{FBED93E3-7B92-4300-ADE5-2ACE07DEDD88}"/>
              </a:ext>
            </a:extLst>
          </p:cNvPr>
          <p:cNvSpPr/>
          <p:nvPr/>
        </p:nvSpPr>
        <p:spPr>
          <a:xfrm>
            <a:off x="1889413" y="1394979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88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1601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4258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7179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8905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13686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512971" y="194981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699356" y="1771790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1BC8-6D18-44D1-AAEB-96F3F6BA5AE6}"/>
              </a:ext>
            </a:extLst>
          </p:cNvPr>
          <p:cNvSpPr txBox="1"/>
          <p:nvPr/>
        </p:nvSpPr>
        <p:spPr>
          <a:xfrm>
            <a:off x="1015329" y="549204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59C5-006F-40FC-ACEF-14716C7EB45A}"/>
              </a:ext>
            </a:extLst>
          </p:cNvPr>
          <p:cNvSpPr txBox="1"/>
          <p:nvPr/>
        </p:nvSpPr>
        <p:spPr>
          <a:xfrm>
            <a:off x="1015329" y="51064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a[1]: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62B95-1815-4FC2-8EBB-EB1F83A59E31}"/>
              </a:ext>
            </a:extLst>
          </p:cNvPr>
          <p:cNvSpPr txBox="1"/>
          <p:nvPr/>
        </p:nvSpPr>
        <p:spPr>
          <a:xfrm>
            <a:off x="1036216" y="469090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a[2]:</a:t>
            </a: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id="{2918BDB5-07F3-4E84-8057-FBAE1D302B3C}"/>
              </a:ext>
            </a:extLst>
          </p:cNvPr>
          <p:cNvSpPr/>
          <p:nvPr/>
        </p:nvSpPr>
        <p:spPr>
          <a:xfrm>
            <a:off x="4091293" y="869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6B7C4456-091A-48EF-BAFD-F8166E4252B1}"/>
              </a:ext>
            </a:extLst>
          </p:cNvPr>
          <p:cNvSpPr/>
          <p:nvPr/>
        </p:nvSpPr>
        <p:spPr>
          <a:xfrm>
            <a:off x="3303384" y="140001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75">
            <a:extLst>
              <a:ext uri="{FF2B5EF4-FFF2-40B4-BE49-F238E27FC236}">
                <a16:creationId xmlns:a16="http://schemas.microsoft.com/office/drawing/2014/main" id="{C74FCABF-6812-49AC-86D0-E1BB9F3F7418}"/>
              </a:ext>
            </a:extLst>
          </p:cNvPr>
          <p:cNvSpPr/>
          <p:nvPr/>
        </p:nvSpPr>
        <p:spPr>
          <a:xfrm>
            <a:off x="1889413" y="1394979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9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1601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4258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71790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$0, 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8905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13686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8634" y="505286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533565" y="157462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19950" y="139659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31BC8-6D18-44D1-AAEB-96F3F6BA5AE6}"/>
              </a:ext>
            </a:extLst>
          </p:cNvPr>
          <p:cNvSpPr txBox="1"/>
          <p:nvPr/>
        </p:nvSpPr>
        <p:spPr>
          <a:xfrm>
            <a:off x="1015329" y="549204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59C5-006F-40FC-ACEF-14716C7EB45A}"/>
              </a:ext>
            </a:extLst>
          </p:cNvPr>
          <p:cNvSpPr txBox="1"/>
          <p:nvPr/>
        </p:nvSpPr>
        <p:spPr>
          <a:xfrm>
            <a:off x="1015329" y="51064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a[1]: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62B95-1815-4FC2-8EBB-EB1F83A59E31}"/>
              </a:ext>
            </a:extLst>
          </p:cNvPr>
          <p:cNvSpPr txBox="1"/>
          <p:nvPr/>
        </p:nvSpPr>
        <p:spPr>
          <a:xfrm>
            <a:off x="1036216" y="469090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a[2]:</a:t>
            </a:r>
          </a:p>
        </p:txBody>
      </p:sp>
      <p:sp>
        <p:nvSpPr>
          <p:cNvPr id="23" name="矩形 18">
            <a:extLst>
              <a:ext uri="{FF2B5EF4-FFF2-40B4-BE49-F238E27FC236}">
                <a16:creationId xmlns:a16="http://schemas.microsoft.com/office/drawing/2014/main" id="{7955FB51-49BF-49F5-94D9-C1EE7BF51426}"/>
              </a:ext>
            </a:extLst>
          </p:cNvPr>
          <p:cNvSpPr/>
          <p:nvPr/>
        </p:nvSpPr>
        <p:spPr>
          <a:xfrm>
            <a:off x="4091293" y="8692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18" name="矩形 7">
            <a:extLst>
              <a:ext uri="{FF2B5EF4-FFF2-40B4-BE49-F238E27FC236}">
                <a16:creationId xmlns:a16="http://schemas.microsoft.com/office/drawing/2014/main" id="{D9604A5D-63C9-4FE1-84D4-9C2C26EBAE0B}"/>
              </a:ext>
            </a:extLst>
          </p:cNvPr>
          <p:cNvSpPr/>
          <p:nvPr/>
        </p:nvSpPr>
        <p:spPr>
          <a:xfrm>
            <a:off x="3303384" y="140001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75">
            <a:extLst>
              <a:ext uri="{FF2B5EF4-FFF2-40B4-BE49-F238E27FC236}">
                <a16:creationId xmlns:a16="http://schemas.microsoft.com/office/drawing/2014/main" id="{30AFC5D8-647A-4598-BBB9-0D94EACB14A3}"/>
              </a:ext>
            </a:extLst>
          </p:cNvPr>
          <p:cNvSpPr/>
          <p:nvPr/>
        </p:nvSpPr>
        <p:spPr>
          <a:xfrm>
            <a:off x="1889413" y="1394979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lea</a:t>
            </a:r>
            <a:r>
              <a:rPr kumimoji="1" lang="en-US" altLang="zh-CN" dirty="0"/>
              <a:t>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err="1"/>
              <a:t>leaq</a:t>
            </a:r>
            <a:r>
              <a:rPr kumimoji="1" lang="en-US" altLang="zh-CN" sz="3200" dirty="0"/>
              <a:t> </a:t>
            </a:r>
            <a:r>
              <a:rPr kumimoji="1" lang="en-US" altLang="zh-CN" sz="3200" i="1" dirty="0"/>
              <a:t>Source, </a:t>
            </a:r>
            <a:r>
              <a:rPr kumimoji="1" lang="en-US" altLang="zh-CN" sz="3200" i="1" dirty="0" err="1"/>
              <a:t>Dest</a:t>
            </a:r>
            <a:r>
              <a:rPr kumimoji="1" lang="en-US" altLang="zh-CN" sz="3200" dirty="0"/>
              <a:t> </a:t>
            </a:r>
          </a:p>
          <a:p>
            <a:pPr lvl="1"/>
            <a:r>
              <a:rPr kumimoji="1" lang="en-US" altLang="zh-CN" sz="2800" dirty="0"/>
              <a:t>Short for </a:t>
            </a:r>
            <a:r>
              <a:rPr kumimoji="1" lang="en-US" altLang="zh-CN" sz="2800" b="1" dirty="0"/>
              <a:t>L</a:t>
            </a:r>
            <a:r>
              <a:rPr kumimoji="1" lang="en-US" altLang="zh-CN" sz="2800" dirty="0"/>
              <a:t>oad </a:t>
            </a:r>
            <a:r>
              <a:rPr kumimoji="1" lang="en-US" altLang="zh-CN" sz="2800" b="1" dirty="0"/>
              <a:t>E</a:t>
            </a:r>
            <a:r>
              <a:rPr kumimoji="1" lang="en-US" altLang="zh-CN" sz="2800" dirty="0"/>
              <a:t>ffective </a:t>
            </a:r>
            <a:r>
              <a:rPr kumimoji="1" lang="en-US" altLang="zh-CN" sz="2800" b="1" dirty="0"/>
              <a:t>A</a:t>
            </a:r>
            <a:r>
              <a:rPr kumimoji="1" lang="en-US" altLang="zh-CN" sz="2800" dirty="0"/>
              <a:t>ddress</a:t>
            </a:r>
          </a:p>
          <a:p>
            <a:pPr lvl="1"/>
            <a:r>
              <a:rPr kumimoji="1" lang="en-US" altLang="zh-CN" sz="2800" dirty="0"/>
              <a:t>Set </a:t>
            </a:r>
            <a:r>
              <a:rPr kumimoji="1" lang="en-US" altLang="zh-CN" sz="2800" i="1" dirty="0" err="1"/>
              <a:t>Dest</a:t>
            </a:r>
            <a:r>
              <a:rPr kumimoji="1" lang="en-US" altLang="zh-CN" sz="2800" dirty="0"/>
              <a:t> to the address denoted by </a:t>
            </a:r>
            <a:r>
              <a:rPr kumimoji="1" lang="en-US" altLang="zh-CN" sz="2800" i="1" dirty="0"/>
              <a:t>Source </a:t>
            </a:r>
            <a:r>
              <a:rPr kumimoji="1" lang="en-US" altLang="zh-CN" sz="2800" dirty="0"/>
              <a:t>address mode expression</a:t>
            </a:r>
          </a:p>
          <a:p>
            <a:pPr lvl="1"/>
            <a:r>
              <a:rPr kumimoji="1" lang="en-US" altLang="zh-CN" sz="2800" dirty="0"/>
              <a:t>Performs address calculation only; no memory access!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35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E41-A3EC-4C6E-80A0-2FAE877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Plan: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FB89-E47D-430B-AC10-6E7C2F17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h/w execution model: </a:t>
            </a:r>
          </a:p>
          <a:p>
            <a:pPr lvl="1"/>
            <a:r>
              <a:rPr lang="en-US" dirty="0"/>
              <a:t>CPU fetch next instructions from memory according to %rip </a:t>
            </a:r>
          </a:p>
          <a:p>
            <a:pPr lvl="1"/>
            <a:r>
              <a:rPr lang="en-US" dirty="0"/>
              <a:t>Decode and execute instruction (e.g. mov instruction)</a:t>
            </a:r>
          </a:p>
          <a:p>
            <a:pPr lvl="1"/>
            <a:r>
              <a:rPr lang="en-US" dirty="0"/>
              <a:t>CPU updates %rip to point to next instruction</a:t>
            </a:r>
          </a:p>
          <a:p>
            <a:r>
              <a:rPr lang="en-US" dirty="0"/>
              <a:t>ISA (instruction set architecture): x86, ARM, RISC-V</a:t>
            </a:r>
          </a:p>
          <a:p>
            <a:r>
              <a:rPr lang="en-US" dirty="0"/>
              <a:t>X86 ISA</a:t>
            </a:r>
          </a:p>
          <a:p>
            <a:pPr lvl="1"/>
            <a:r>
              <a:rPr lang="en-US" dirty="0"/>
              <a:t>%rip, 16 general purpose registers</a:t>
            </a:r>
          </a:p>
          <a:p>
            <a:pPr lvl="1"/>
            <a:r>
              <a:rPr lang="en-US" dirty="0"/>
              <a:t>mov instruction</a:t>
            </a:r>
          </a:p>
        </p:txBody>
      </p:sp>
    </p:spTree>
    <p:extLst>
      <p:ext uri="{BB962C8B-B14F-4D97-AF65-F5344CB8AC3E}">
        <p14:creationId xmlns:p14="http://schemas.microsoft.com/office/powerpoint/2010/main" val="372320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0425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3082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600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7729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0192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268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54820" y="288857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1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0425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3082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600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7729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(%rdi)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0192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8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8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8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800" dirty="0"/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341097" y="274089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27482" y="257462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1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common use case for </a:t>
            </a:r>
            <a:r>
              <a:rPr kumimoji="1" lang="en-US" altLang="zh-CN" dirty="0" err="1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Lea is used to compute certain simple arithmetic expression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1200" y="3012720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4855436" y="3030522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05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35" y="4766005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/>
                <a:cs typeface="Arial"/>
              </a:rPr>
              <a:t>Assume %</a:t>
            </a:r>
            <a:r>
              <a:rPr lang="en-US" altLang="zh-CN" sz="2400" b="1" dirty="0" err="1">
                <a:latin typeface="Arial"/>
                <a:cs typeface="Arial"/>
              </a:rPr>
              <a:t>rdi</a:t>
            </a:r>
            <a:r>
              <a:rPr lang="en-US" altLang="zh-CN" sz="2400" b="1" dirty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6357954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22326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Puzzle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240412" y="2872069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nsolas"/>
                <a:cs typeface="Consolas"/>
              </a:rPr>
              <a:t>leaq</a:t>
            </a:r>
            <a:r>
              <a:rPr lang="en-US" dirty="0">
                <a:latin typeface="Consolas"/>
                <a:cs typeface="Consolas"/>
              </a:rPr>
              <a:t>	(%rdi,%rsi,2),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leaq</a:t>
            </a:r>
            <a:r>
              <a:rPr lang="en-US" dirty="0">
                <a:latin typeface="Consolas"/>
                <a:cs typeface="Consolas"/>
              </a:rPr>
              <a:t>	(%rax,%rax,4),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2984" y="1903185"/>
            <a:ext cx="815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Suppose %</a:t>
            </a:r>
            <a:r>
              <a:rPr lang="en-US" sz="2000" dirty="0" err="1">
                <a:latin typeface="Arial"/>
                <a:cs typeface="Arial"/>
              </a:rPr>
              <a:t>rdi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rsi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rax</a:t>
            </a:r>
            <a:r>
              <a:rPr lang="en-US" sz="2000" dirty="0">
                <a:latin typeface="Arial"/>
                <a:cs typeface="Arial"/>
              </a:rPr>
              <a:t> corresponds to variables x, y, s, respectively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495" y="2484994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long f(long x, long y)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long s =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da-DK" dirty="0">
                <a:latin typeface="Consolas"/>
                <a:cs typeface="Consolas"/>
              </a:rPr>
              <a:t>    return s;</a:t>
            </a:r>
          </a:p>
          <a:p>
            <a:r>
              <a:rPr lang="da-DK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39893" y="2961993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0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Puzzle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516380" y="3205701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nsolas"/>
                <a:cs typeface="Consolas"/>
              </a:rPr>
              <a:t>leaq</a:t>
            </a:r>
            <a:r>
              <a:rPr lang="en-US" dirty="0">
                <a:latin typeface="Consolas"/>
                <a:cs typeface="Consolas"/>
              </a:rPr>
              <a:t>	(%rdi,%rsi,2),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leaq</a:t>
            </a:r>
            <a:r>
              <a:rPr lang="en-US" dirty="0">
                <a:latin typeface="Consolas"/>
                <a:cs typeface="Consolas"/>
              </a:rPr>
              <a:t>	(%rax,%rax,4),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952" y="2236817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Suppose %</a:t>
            </a:r>
            <a:r>
              <a:rPr lang="en-US" sz="2000" dirty="0" err="1">
                <a:latin typeface="Arial"/>
                <a:cs typeface="Arial"/>
              </a:rPr>
              <a:t>rdi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rsi</a:t>
            </a:r>
            <a:r>
              <a:rPr lang="en-US" sz="2000" dirty="0">
                <a:latin typeface="Arial"/>
                <a:cs typeface="Arial"/>
              </a:rPr>
              <a:t>, %</a:t>
            </a:r>
            <a:r>
              <a:rPr lang="en-US" sz="2000" dirty="0" err="1">
                <a:latin typeface="Arial"/>
                <a:cs typeface="Arial"/>
              </a:rPr>
              <a:t>rax</a:t>
            </a:r>
            <a:r>
              <a:rPr lang="en-US" sz="2000" dirty="0">
                <a:latin typeface="Arial"/>
                <a:cs typeface="Arial"/>
              </a:rPr>
              <a:t> contains variable x, y, s respectively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3463" y="2818626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long f(long x, long y)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long s =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5(x + 2y)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da-DK" dirty="0">
                <a:latin typeface="Consolas"/>
                <a:cs typeface="Consolas"/>
              </a:rPr>
              <a:t>    return s;</a:t>
            </a:r>
          </a:p>
          <a:p>
            <a:r>
              <a:rPr lang="da-DK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515861" y="3295625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50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Basic Arithmetic 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7114" y="1778086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</a:t>
            </a:r>
            <a:r>
              <a:rPr lang="en-US" dirty="0">
                <a:ea typeface="Calibri Italic" charset="0"/>
                <a:sym typeface="Calibri Italic" charset="0"/>
              </a:rPr>
              <a:t>,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Bitwise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7438" y="2205682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33955" y="2364032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1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0425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3082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600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7729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0192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9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268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54820" y="2206341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0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3793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7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308195" y="250425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195" y="213082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8195" y="17600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8195" y="287729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2565" y="4301928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6934" y="4686803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515" y="505286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4515" y="54204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4515" y="578893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4130" y="57549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08195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0199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40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6899" y="19969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40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40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65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65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60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61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63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52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58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871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37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2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6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3931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9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18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16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341097" y="193219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527482" y="1765928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303384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8097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94799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883560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883560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883560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883560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883560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894799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896448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00818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90288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913507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76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E41-A3EC-4C6E-80A0-2FAE877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Plan: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FB89-E47D-430B-AC10-6E7C2F17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complete memory addressing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arithmetic instructions</a:t>
            </a:r>
          </a:p>
          <a:p>
            <a:r>
              <a:rPr lang="en-US" dirty="0"/>
              <a:t>How CPUs realize non-linear control flow</a:t>
            </a:r>
          </a:p>
        </p:txBody>
      </p:sp>
    </p:spTree>
    <p:extLst>
      <p:ext uri="{BB962C8B-B14F-4D97-AF65-F5344CB8AC3E}">
        <p14:creationId xmlns:p14="http://schemas.microsoft.com/office/powerpoint/2010/main" val="399383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E41-A3EC-4C6E-80A0-2FAE877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Plan: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FB89-E47D-430B-AC10-6E7C2F17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 </a:t>
            </a:r>
          </a:p>
          <a:p>
            <a:pPr lvl="1"/>
            <a:r>
              <a:rPr lang="en-US" dirty="0"/>
              <a:t>complete memory addressing</a:t>
            </a:r>
          </a:p>
          <a:p>
            <a:r>
              <a:rPr lang="en-US" dirty="0"/>
              <a:t>lea</a:t>
            </a:r>
          </a:p>
          <a:p>
            <a:r>
              <a:rPr lang="en-US" dirty="0"/>
              <a:t>arithmetic instructions</a:t>
            </a:r>
          </a:p>
          <a:p>
            <a:r>
              <a:rPr lang="en-US" dirty="0"/>
              <a:t>How CPUs </a:t>
            </a:r>
            <a:r>
              <a:rPr lang="en-US"/>
              <a:t>realize non-linear </a:t>
            </a:r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76500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control flow realized?</a:t>
            </a:r>
            <a:endParaRPr kumimoji="1" lang="zh-CN" altLang="en-US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6620044" y="2206572"/>
            <a:ext cx="1263961" cy="6840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4800" dirty="0">
                <a:solidFill>
                  <a:srgbClr val="FF0066"/>
                </a:solidFill>
                <a:latin typeface="Consolas"/>
                <a:cs typeface="Consolas"/>
              </a:rPr>
              <a:t>???</a:t>
            </a:r>
          </a:p>
        </p:txBody>
      </p:sp>
      <p:sp>
        <p:nvSpPr>
          <p:cNvPr id="6" name="Rectangle 2"/>
          <p:cNvSpPr/>
          <p:nvPr/>
        </p:nvSpPr>
        <p:spPr>
          <a:xfrm>
            <a:off x="2298764" y="2131680"/>
            <a:ext cx="275660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mr-IN" sz="2000" dirty="0">
              <a:latin typeface="Consolas"/>
              <a:cs typeface="Consolas"/>
            </a:endParaRPr>
          </a:p>
          <a:p>
            <a:r>
              <a:rPr lang="mr-IN" sz="2000" dirty="0">
                <a:latin typeface="Consolas"/>
                <a:cs typeface="Consolas"/>
              </a:rPr>
              <a:t>  if </a:t>
            </a:r>
            <a:r>
              <a:rPr lang="en-US" sz="2000" dirty="0">
                <a:latin typeface="Consolas"/>
                <a:cs typeface="Consolas"/>
              </a:rPr>
              <a:t>… else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</a:p>
          <a:p>
            <a:r>
              <a:rPr lang="en-US" sz="2000" dirty="0">
                <a:latin typeface="Consolas"/>
                <a:cs typeface="Consolas"/>
              </a:rPr>
              <a:t>  for loop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</a:p>
          <a:p>
            <a:r>
              <a:rPr lang="en-US" sz="2000" dirty="0">
                <a:latin typeface="Consolas"/>
                <a:cs typeface="Consolas"/>
              </a:rPr>
              <a:t>  while loop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</a:p>
          <a:p>
            <a:r>
              <a:rPr lang="en-US" sz="2000" dirty="0">
                <a:latin typeface="Consolas"/>
                <a:cs typeface="Consolas"/>
              </a:rPr>
              <a:t>   … 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323906" y="2451247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Control flow uses RFLAGS register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PC: Program counter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memory address of next instruction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Also called “RIP”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 x86_64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the fetched instruction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General purpose registers: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Program status and control register:</a:t>
            </a:r>
          </a:p>
          <a:p>
            <a:pPr lvl="1"/>
            <a:r>
              <a:rPr lang="en-US" altLang="zh-CN" dirty="0"/>
              <a:t>Contain status of the instruction executed</a:t>
            </a:r>
          </a:p>
          <a:p>
            <a:pPr lvl="1"/>
            <a:r>
              <a:rPr lang="en-US" altLang="zh-CN" dirty="0"/>
              <a:t>All called “</a:t>
            </a:r>
            <a:r>
              <a:rPr lang="en-US" altLang="zh-CN" b="1" dirty="0"/>
              <a:t>RFLAGS</a:t>
            </a:r>
            <a:r>
              <a:rPr lang="en-US" altLang="zh-CN" dirty="0"/>
              <a:t>” in x86_64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1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control flow uses RFLAGS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925" y="1826741"/>
            <a:ext cx="8557084" cy="4525963"/>
          </a:xfrm>
        </p:spPr>
        <p:txBody>
          <a:bodyPr/>
          <a:lstStyle/>
          <a:p>
            <a:r>
              <a:rPr lang="en-US" dirty="0"/>
              <a:t>RFLAGS is a special purpose register</a:t>
            </a:r>
          </a:p>
          <a:p>
            <a:r>
              <a:rPr lang="en-US" dirty="0"/>
              <a:t>Different bits represent different status flags</a:t>
            </a:r>
          </a:p>
          <a:p>
            <a:r>
              <a:rPr lang="en-US" dirty="0"/>
              <a:t>Certain instructions set status flags</a:t>
            </a:r>
          </a:p>
          <a:p>
            <a:pPr lvl="1"/>
            <a:r>
              <a:rPr lang="en-US" dirty="0"/>
              <a:t>Regular arithmetic instructions</a:t>
            </a:r>
          </a:p>
          <a:p>
            <a:pPr lvl="1"/>
            <a:r>
              <a:rPr lang="en-US" dirty="0">
                <a:cs typeface="Consolas"/>
              </a:rPr>
              <a:t>Special flag-setting instructions: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cmp</a:t>
            </a:r>
            <a:r>
              <a:rPr lang="en-US" b="1" dirty="0">
                <a:latin typeface="Consolas"/>
                <a:cs typeface="Consolas"/>
              </a:rPr>
              <a:t>, test, set</a:t>
            </a:r>
            <a:endParaRPr lang="en-US" dirty="0"/>
          </a:p>
          <a:p>
            <a:r>
              <a:rPr lang="en-US" b="1" dirty="0" err="1"/>
              <a:t>jmp</a:t>
            </a:r>
            <a:r>
              <a:rPr lang="en-US" dirty="0"/>
              <a:t> instructions use flags to determine value of %rip</a:t>
            </a:r>
          </a:p>
        </p:txBody>
      </p:sp>
    </p:spTree>
    <p:extLst>
      <p:ext uri="{BB962C8B-B14F-4D97-AF65-F5344CB8AC3E}">
        <p14:creationId xmlns:p14="http://schemas.microsoft.com/office/powerpoint/2010/main" val="559828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ZF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1433429"/>
          </a:xfrm>
        </p:spPr>
        <p:txBody>
          <a:bodyPr/>
          <a:lstStyle/>
          <a:p>
            <a:r>
              <a:rPr kumimoji="1" lang="en-US" altLang="zh-CN" dirty="0"/>
              <a:t>ZF (Zero Flag):</a:t>
            </a:r>
          </a:p>
          <a:p>
            <a:pPr lvl="1"/>
            <a:r>
              <a:rPr kumimoji="1" lang="en-US" altLang="zh-CN" dirty="0"/>
              <a:t>Set if the result of the instruction is zero; cleared otherwise. </a:t>
            </a:r>
          </a:p>
        </p:txBody>
      </p:sp>
      <p:sp>
        <p:nvSpPr>
          <p:cNvPr id="4" name="矩形 3"/>
          <p:cNvSpPr/>
          <p:nvPr/>
        </p:nvSpPr>
        <p:spPr>
          <a:xfrm>
            <a:off x="3617661" y="3681430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498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SF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8229600" cy="22682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SF (Sign Flag):</a:t>
            </a:r>
          </a:p>
          <a:p>
            <a:pPr lvl="1"/>
            <a:r>
              <a:rPr kumimoji="1" lang="en-US" altLang="zh-CN" dirty="0"/>
              <a:t>Set to be the most-significant bit of the result.</a:t>
            </a:r>
          </a:p>
        </p:txBody>
      </p:sp>
      <p:sp>
        <p:nvSpPr>
          <p:cNvPr id="5" name="矩形 3"/>
          <p:cNvSpPr/>
          <p:nvPr/>
        </p:nvSpPr>
        <p:spPr>
          <a:xfrm>
            <a:off x="3016330" y="4159748"/>
            <a:ext cx="25993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$10,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428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CF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351" y="1833863"/>
            <a:ext cx="10515600" cy="1037023"/>
          </a:xfrm>
        </p:spPr>
        <p:txBody>
          <a:bodyPr/>
          <a:lstStyle/>
          <a:p>
            <a:r>
              <a:rPr kumimoji="1" lang="en-US" altLang="zh-CN" dirty="0"/>
              <a:t>CF (Carry Flag): </a:t>
            </a:r>
          </a:p>
          <a:p>
            <a:pPr marL="857250" lvl="1" indent="-342900"/>
            <a:r>
              <a:rPr kumimoji="1" lang="en-US" altLang="zh-CN" dirty="0"/>
              <a:t>Set if adding/subtracting two numbers carries out of MSB</a:t>
            </a:r>
          </a:p>
        </p:txBody>
      </p:sp>
      <p:sp>
        <p:nvSpPr>
          <p:cNvPr id="6" name="矩形 3"/>
          <p:cNvSpPr/>
          <p:nvPr/>
        </p:nvSpPr>
        <p:spPr>
          <a:xfrm>
            <a:off x="2441576" y="4290154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$0xffffffffffffffff,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addq</a:t>
            </a:r>
            <a:r>
              <a:rPr lang="en-US" altLang="zh-CN" sz="2400" dirty="0">
                <a:latin typeface="Consolas"/>
                <a:cs typeface="Consolas"/>
              </a:rPr>
              <a:t> $2,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2441576" y="5495844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subq</a:t>
            </a:r>
            <a:r>
              <a:rPr lang="en-US" altLang="zh-CN" sz="2400" dirty="0">
                <a:latin typeface="Consolas"/>
                <a:cs typeface="Consolas"/>
              </a:rPr>
              <a:t> $1,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0E03A-1A53-4E17-800C-CD8D5C4A63FE}"/>
              </a:ext>
            </a:extLst>
          </p:cNvPr>
          <p:cNvSpPr txBox="1"/>
          <p:nvPr/>
        </p:nvSpPr>
        <p:spPr>
          <a:xfrm>
            <a:off x="2318952" y="2818501"/>
            <a:ext cx="5480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i.e. Set if overflow for unsigned integer arithmetic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BF9909-512A-48BD-B859-7F89EFC1229A}"/>
              </a:ext>
            </a:extLst>
          </p:cNvPr>
          <p:cNvSpPr/>
          <p:nvPr/>
        </p:nvSpPr>
        <p:spPr>
          <a:xfrm>
            <a:off x="1824681" y="2878914"/>
            <a:ext cx="383059" cy="30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8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EFLAGS register: OF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152" y="1690689"/>
            <a:ext cx="9283101" cy="127493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OF (Overflow Flag):</a:t>
            </a:r>
          </a:p>
          <a:p>
            <a:pPr lvl="1"/>
            <a:r>
              <a:rPr lang="en-US" sz="2100" b="0" i="0" dirty="0">
                <a:solidFill>
                  <a:srgbClr val="000000"/>
                </a:solidFill>
                <a:effectLst/>
                <a:latin typeface="Roboto"/>
              </a:rPr>
              <a:t>Set if there is carry-in but no carry-out of MSB</a:t>
            </a:r>
          </a:p>
          <a:p>
            <a:pPr lvl="1"/>
            <a:r>
              <a:rPr lang="en-US" sz="2100" b="0" i="0" dirty="0">
                <a:solidFill>
                  <a:srgbClr val="000000"/>
                </a:solidFill>
                <a:effectLst/>
                <a:latin typeface="Roboto"/>
              </a:rPr>
              <a:t>or, there is no carry-in but there's carry-out of MSB</a:t>
            </a:r>
          </a:p>
        </p:txBody>
      </p:sp>
      <p:sp>
        <p:nvSpPr>
          <p:cNvPr id="6" name="矩形 3"/>
          <p:cNvSpPr/>
          <p:nvPr/>
        </p:nvSpPr>
        <p:spPr>
          <a:xfrm>
            <a:off x="2184705" y="4261712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$0x7fffffffffffffff,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addq</a:t>
            </a:r>
            <a:r>
              <a:rPr lang="en-US" altLang="zh-CN" sz="2400" dirty="0">
                <a:latin typeface="Consolas"/>
                <a:cs typeface="Consolas"/>
              </a:rPr>
              <a:t> $1,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7" name="矩形 3"/>
          <p:cNvSpPr/>
          <p:nvPr/>
        </p:nvSpPr>
        <p:spPr>
          <a:xfrm>
            <a:off x="2184705" y="5512613"/>
            <a:ext cx="573271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cs typeface="Consolas"/>
              </a:rPr>
              <a:t>movq</a:t>
            </a:r>
            <a:r>
              <a:rPr lang="en-US" altLang="zh-CN" sz="2400" dirty="0">
                <a:latin typeface="Consolas"/>
                <a:cs typeface="Consolas"/>
              </a:rPr>
              <a:t> $0x8000000000000000,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>
                <a:latin typeface="Consolas"/>
                <a:cs typeface="Consolas"/>
              </a:rPr>
              <a:t>addq</a:t>
            </a:r>
            <a:r>
              <a:rPr lang="en-US" altLang="zh-CN" sz="2400" dirty="0">
                <a:latin typeface="Consolas"/>
                <a:cs typeface="Consolas"/>
              </a:rPr>
              <a:t> $0xffffffffffffffff, %</a:t>
            </a:r>
            <a:r>
              <a:rPr lang="en-US" altLang="zh-CN" sz="2400" dirty="0" err="1">
                <a:latin typeface="Consolas"/>
                <a:cs typeface="Consolas"/>
              </a:rPr>
              <a:t>rax</a:t>
            </a:r>
            <a:endParaRPr lang="en-US" altLang="zh-CN" sz="2400" dirty="0">
              <a:latin typeface="Consolas"/>
              <a:cs typeface="Consola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0DD8BE-5A67-4F97-96D8-9EC4A6EB6BAB}"/>
              </a:ext>
            </a:extLst>
          </p:cNvPr>
          <p:cNvSpPr/>
          <p:nvPr/>
        </p:nvSpPr>
        <p:spPr>
          <a:xfrm>
            <a:off x="2055340" y="3065616"/>
            <a:ext cx="646671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0A0C-79BB-40BF-B84B-ECA6123B50B9}"/>
              </a:ext>
            </a:extLst>
          </p:cNvPr>
          <p:cNvSpPr txBox="1"/>
          <p:nvPr/>
        </p:nvSpPr>
        <p:spPr>
          <a:xfrm>
            <a:off x="2837935" y="3059668"/>
            <a:ext cx="59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chemeClr val="accent1">
                    <a:lumMod val="75000"/>
                  </a:schemeClr>
                </a:solidFill>
              </a:rPr>
              <a:t>Set if overflow for signed integer (2’s complement) arithmetic.</a:t>
            </a:r>
          </a:p>
        </p:txBody>
      </p:sp>
    </p:spTree>
    <p:extLst>
      <p:ext uri="{BB962C8B-B14F-4D97-AF65-F5344CB8AC3E}">
        <p14:creationId xmlns:p14="http://schemas.microsoft.com/office/powerpoint/2010/main" val="13342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CF and OF are different flags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04335" y="2182165"/>
            <a:ext cx="9613557" cy="38438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CPU does care if data represents signed or unsigned integer:</a:t>
            </a:r>
          </a:p>
          <a:p>
            <a:pPr lvl="1"/>
            <a:r>
              <a:rPr kumimoji="1" lang="en-US" altLang="zh-CN" dirty="0"/>
              <a:t>Same underlying arithmetic hardware circuitry. 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OF and CF flags are set by examining various carry bits</a:t>
            </a:r>
          </a:p>
          <a:p>
            <a:r>
              <a:rPr kumimoji="1" lang="en-US" altLang="zh-CN" dirty="0"/>
              <a:t>Up to programmer/compiler to use either CF or OF flag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87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Status flags summary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2696" y="2010661"/>
          <a:ext cx="8595743" cy="29160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3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724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Arial"/>
                          <a:cs typeface="Arial"/>
                        </a:rPr>
                        <a:t>flag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Arial"/>
                          <a:cs typeface="Arial"/>
                        </a:rPr>
                        <a:t>status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ZF  (Zero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set if the result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SF (Sign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set if the result is negative.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CF (Carry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Flag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/>
                        <a:t>Overflow for unsigned-integer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OF (Overflow Flag)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/>
                        <a:t>Overflow for signed-integer arithmetic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82695" y="5607744"/>
            <a:ext cx="6942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/>
              <a:t>Set by arithmetic instructions, e.g. add, 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, and, 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Not set by </a:t>
            </a:r>
            <a:r>
              <a:rPr lang="en-US" altLang="zh-CN" sz="24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lea,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385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94730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5693" y="5697931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206363" y="20939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6363" y="17205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6363" y="13497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6363" y="246700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0733" y="389163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5102" y="427651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2683" y="46425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0xff</a:t>
            </a:r>
            <a:r>
              <a:rPr lang="mr-IN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ffffff</a:t>
            </a:r>
            <a:endParaRPr lang="zh-CN" altLang="en-US" sz="1600" dirty="0">
              <a:solidFill>
                <a:prstClr val="black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22683" y="501014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2683" y="537864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2298" y="534470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206363" y="353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31136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31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97836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31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31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56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56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51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52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54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43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49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95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28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13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17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14868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0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09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07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147980" y="157338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3553" y="140711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201552" y="318906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6265" y="283832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92967" y="17364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781728" y="21027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781728" y="50876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781728" y="471241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781728" y="433629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781728" y="397878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792967" y="36219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794616" y="32121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798986" y="2849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788456" y="249444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811675" y="13430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718820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272123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8822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381803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7701728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7880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8804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377560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7">
            <a:extLst>
              <a:ext uri="{FF2B5EF4-FFF2-40B4-BE49-F238E27FC236}">
                <a16:creationId xmlns:a16="http://schemas.microsoft.com/office/drawing/2014/main" id="{0EF9A9FE-A107-4C40-82C5-CF2186D21066}"/>
              </a:ext>
            </a:extLst>
          </p:cNvPr>
          <p:cNvSpPr/>
          <p:nvPr/>
        </p:nvSpPr>
        <p:spPr>
          <a:xfrm>
            <a:off x="3210732" y="983320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75">
            <a:extLst>
              <a:ext uri="{FF2B5EF4-FFF2-40B4-BE49-F238E27FC236}">
                <a16:creationId xmlns:a16="http://schemas.microsoft.com/office/drawing/2014/main" id="{AA4D9249-7AE1-40A4-BB54-A7A40EEE5859}"/>
              </a:ext>
            </a:extLst>
          </p:cNvPr>
          <p:cNvSpPr/>
          <p:nvPr/>
        </p:nvSpPr>
        <p:spPr>
          <a:xfrm>
            <a:off x="1799950" y="1018861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Consolas" panose="020B0609020204030204" pitchFamily="49" charset="0"/>
              </a:rPr>
              <a:t>mov</a:t>
            </a:r>
            <a:r>
              <a:rPr kumimoji="1" lang="en-US" altLang="zh-CN" dirty="0"/>
              <a:t>: limitation of direct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905" y="1690687"/>
            <a:ext cx="9863889" cy="1308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3200" b="1" dirty="0"/>
              <a:t>Direct addressing</a:t>
            </a:r>
            <a:endParaRPr kumimoji="1" lang="en-US" altLang="zh-CN" sz="3200" dirty="0"/>
          </a:p>
          <a:p>
            <a:pPr lvl="1"/>
            <a:r>
              <a:rPr kumimoji="1" lang="en-US" altLang="zh-CN" sz="2800" dirty="0"/>
              <a:t>The address must be calculated and stored in the register before each memory access.</a:t>
            </a:r>
            <a:endParaRPr kumimoji="1" lang="zh-CN" altLang="en-US" sz="2800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08E8DF9E-D8E3-4527-AC1F-4EEB52911470}"/>
              </a:ext>
            </a:extLst>
          </p:cNvPr>
          <p:cNvSpPr/>
          <p:nvPr/>
        </p:nvSpPr>
        <p:spPr>
          <a:xfrm>
            <a:off x="391887" y="3360537"/>
            <a:ext cx="512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long a[3] = {1, 2, 3};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for(int i = 0; i &lt; 3; </a:t>
            </a:r>
            <a:r>
              <a:rPr lang="en-US" altLang="zh-CN" sz="2400" dirty="0" err="1">
                <a:latin typeface="Consolas"/>
                <a:cs typeface="Consolas"/>
              </a:rPr>
              <a:t>i</a:t>
            </a:r>
            <a:r>
              <a:rPr lang="en-US" altLang="zh-CN" sz="2400" dirty="0">
                <a:latin typeface="Consolas"/>
                <a:cs typeface="Consolas"/>
              </a:rPr>
              <a:t>++) </a:t>
            </a:r>
          </a:p>
          <a:p>
            <a:r>
              <a:rPr lang="en-US" altLang="zh-CN" sz="2400" b="1" dirty="0">
                <a:highlight>
                  <a:srgbClr val="FFFF00"/>
                </a:highlight>
                <a:latin typeface="Consolas"/>
                <a:cs typeface="Consolas"/>
              </a:rPr>
              <a:t>     a[i] = 0;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E4FBB-1417-4572-9ED1-3B1C3FAF6A58}"/>
              </a:ext>
            </a:extLst>
          </p:cNvPr>
          <p:cNvGrpSpPr/>
          <p:nvPr/>
        </p:nvGrpSpPr>
        <p:grpSpPr>
          <a:xfrm>
            <a:off x="3825611" y="4006626"/>
            <a:ext cx="7784506" cy="1200329"/>
            <a:chOff x="3955982" y="3858521"/>
            <a:chExt cx="7784506" cy="1200329"/>
          </a:xfrm>
        </p:grpSpPr>
        <p:sp>
          <p:nvSpPr>
            <p:cNvPr id="7" name="右箭头 4">
              <a:extLst>
                <a:ext uri="{FF2B5EF4-FFF2-40B4-BE49-F238E27FC236}">
                  <a16:creationId xmlns:a16="http://schemas.microsoft.com/office/drawing/2014/main" id="{94845E5A-ADDD-494E-A5C9-D489C3876B51}"/>
                </a:ext>
              </a:extLst>
            </p:cNvPr>
            <p:cNvSpPr/>
            <p:nvPr/>
          </p:nvSpPr>
          <p:spPr>
            <a:xfrm>
              <a:off x="3955982" y="4007366"/>
              <a:ext cx="2020570" cy="553500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93C2E-8A7C-4FF9-8C8D-4255202EE00C}"/>
                </a:ext>
              </a:extLst>
            </p:cNvPr>
            <p:cNvSpPr txBox="1"/>
            <p:nvPr/>
          </p:nvSpPr>
          <p:spPr>
            <a:xfrm>
              <a:off x="6215449" y="3858521"/>
              <a:ext cx="55250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/>
                <a:t>Calculate address of a[</a:t>
              </a:r>
              <a:r>
                <a:rPr lang="en-US" sz="2400" dirty="0" err="1"/>
                <a:t>i</a:t>
              </a:r>
              <a:r>
                <a:rPr lang="en-US" sz="2400" dirty="0"/>
                <a:t>]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/>
                <a:t>Store it in some register, e.g. %</a:t>
              </a:r>
              <a:r>
                <a:rPr lang="en-US" sz="2400" dirty="0" err="1"/>
                <a:t>rax</a:t>
              </a: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/>
                <a:t>Do memory write, e.g. </a:t>
              </a:r>
              <a:r>
                <a:rPr lang="en-US" sz="2400" dirty="0" err="1"/>
                <a:t>movq</a:t>
              </a:r>
              <a:r>
                <a:rPr lang="en-US" sz="2400" dirty="0"/>
                <a:t> $0, (%</a:t>
              </a:r>
              <a:r>
                <a:rPr lang="en-US" sz="2400" dirty="0" err="1"/>
                <a:t>rax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99DEA3-B8D0-49AD-808E-4D911F1765B4}"/>
              </a:ext>
            </a:extLst>
          </p:cNvPr>
          <p:cNvSpPr/>
          <p:nvPr/>
        </p:nvSpPr>
        <p:spPr>
          <a:xfrm>
            <a:off x="9071298" y="2999478"/>
            <a:ext cx="2388974" cy="794045"/>
          </a:xfrm>
          <a:prstGeom prst="wedgeRectCallout">
            <a:avLst>
              <a:gd name="adj1" fmla="val -44549"/>
              <a:gd name="adj2" fmla="val 843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&amp;a[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 = address of a[0] + stride *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7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94730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5693" y="5697931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206363" y="20939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6363" y="17205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6363" y="134974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i)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6363" y="246700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0733" y="389163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5102" y="427651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2683" y="46425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0x00..0000</a:t>
            </a:r>
            <a:endParaRPr lang="zh-CN" altLang="en-US" sz="1600" dirty="0">
              <a:solidFill>
                <a:prstClr val="black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22683" y="501014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2683" y="537864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2298" y="534470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206363" y="353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31136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231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97836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31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231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256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256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51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52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254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243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249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95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7528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13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17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14868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10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09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07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147980" y="157338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263553" y="140711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201552" y="318906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6265" y="283832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92967" y="17364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781728" y="21027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781728" y="50876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781728" y="471241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781728" y="433629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781728" y="397878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792967" y="36219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794616" y="32121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798986" y="284999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788456" y="249444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811675" y="134302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718820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272123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8822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381803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7701728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7880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1</a:t>
            </a:r>
          </a:p>
        </p:txBody>
      </p:sp>
      <p:sp>
        <p:nvSpPr>
          <p:cNvPr id="78" name="矩形 77"/>
          <p:cNvSpPr/>
          <p:nvPr/>
        </p:nvSpPr>
        <p:spPr>
          <a:xfrm>
            <a:off x="8804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377560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2" name="矩形 7">
            <a:extLst>
              <a:ext uri="{FF2B5EF4-FFF2-40B4-BE49-F238E27FC236}">
                <a16:creationId xmlns:a16="http://schemas.microsoft.com/office/drawing/2014/main" id="{0EF9A9FE-A107-4C40-82C5-CF2186D21066}"/>
              </a:ext>
            </a:extLst>
          </p:cNvPr>
          <p:cNvSpPr/>
          <p:nvPr/>
        </p:nvSpPr>
        <p:spPr>
          <a:xfrm>
            <a:off x="3210732" y="983320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75">
            <a:extLst>
              <a:ext uri="{FF2B5EF4-FFF2-40B4-BE49-F238E27FC236}">
                <a16:creationId xmlns:a16="http://schemas.microsoft.com/office/drawing/2014/main" id="{AA4D9249-7AE1-40A4-BB54-A7A40EEE5859}"/>
              </a:ext>
            </a:extLst>
          </p:cNvPr>
          <p:cNvSpPr/>
          <p:nvPr/>
        </p:nvSpPr>
        <p:spPr>
          <a:xfrm>
            <a:off x="1799950" y="1018861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463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B013-5E7B-4436-A2B6-EBCAC368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1B3-E184-4BB5-8F9D-6690A26C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ISA</a:t>
            </a:r>
          </a:p>
          <a:p>
            <a:pPr lvl="1"/>
            <a:r>
              <a:rPr lang="en-US" dirty="0"/>
              <a:t>%rip, 16 general purpose registers</a:t>
            </a:r>
          </a:p>
          <a:p>
            <a:pPr lvl="1"/>
            <a:r>
              <a:rPr lang="en-US" dirty="0"/>
              <a:t>mov </a:t>
            </a:r>
          </a:p>
          <a:p>
            <a:pPr lvl="1"/>
            <a:r>
              <a:rPr lang="en-US" dirty="0"/>
              <a:t>Lea</a:t>
            </a:r>
          </a:p>
          <a:p>
            <a:pPr lvl="1"/>
            <a:r>
              <a:rPr lang="en-US" dirty="0"/>
              <a:t>Various arithmetic instructions</a:t>
            </a:r>
          </a:p>
          <a:p>
            <a:pPr lvl="1"/>
            <a:r>
              <a:rPr lang="en-US" dirty="0"/>
              <a:t>RFLAGS: ZF, SF, CF,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4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3251" y="1785021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2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3251" y="1785021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6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3251" y="1785021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4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3251" y="1785021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80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3251" y="1785021"/>
          <a:ext cx="8125385" cy="28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015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Consolas"/>
                          <a:cs typeface="Consolas"/>
                        </a:rPr>
                        <a:t>src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/>
                          <a:cs typeface="Consolas"/>
                        </a:rPr>
                        <a:t>dest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operation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ZF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SF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CF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/>
                          <a:cs typeface="Consolas"/>
                        </a:rPr>
                        <a:t>OF</a:t>
                      </a:r>
                      <a:endParaRPr lang="zh-CN" alt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addl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0x80000000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0xffffffff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0x1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Consolas"/>
                          <a:cs typeface="Consolas"/>
                        </a:rPr>
                        <a:t>subl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1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/>
                          <a:cs typeface="Consolas"/>
                        </a:rPr>
                        <a:t>0</a:t>
                      </a:r>
                      <a:endParaRPr lang="zh-CN" alt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2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Address mode with displacement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kumimoji="1" lang="en-US" altLang="zh-CN" sz="2800" dirty="0"/>
              <a:t>D(Register): 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(Register) + D</a:t>
            </a:r>
            <a:endParaRPr kumimoji="1" lang="en-US" altLang="zh-CN" sz="2800" dirty="0"/>
          </a:p>
          <a:p>
            <a:pPr lvl="1"/>
            <a:r>
              <a:rPr lang="en-US" altLang="zh-CN" sz="2800" dirty="0"/>
              <a:t>Register specifies the start of the memory region</a:t>
            </a:r>
          </a:p>
          <a:p>
            <a:pPr lvl="1"/>
            <a:r>
              <a:rPr lang="en-US" altLang="zh-CN" sz="2800" dirty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10789" y="3515011"/>
            <a:ext cx="3011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Memory Operand: 20(RAX)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881656" y="4459374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77200" y="5516118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20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3" name="肘形连接符 12"/>
          <p:cNvCxnSpPr>
            <a:stCxn id="7" idx="3"/>
            <a:endCxn id="17" idx="0"/>
          </p:cNvCxnSpPr>
          <p:nvPr/>
        </p:nvCxnSpPr>
        <p:spPr>
          <a:xfrm>
            <a:off x="5351516" y="4623990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447452" y="4963480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20" name="肘形连接符 19"/>
          <p:cNvCxnSpPr>
            <a:stCxn id="11" idx="3"/>
            <a:endCxn id="17" idx="4"/>
          </p:cNvCxnSpPr>
          <p:nvPr/>
        </p:nvCxnSpPr>
        <p:spPr>
          <a:xfrm flipV="1">
            <a:off x="5294590" y="5327986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447453" y="4816940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5836501" y="5137340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256515" y="4419272"/>
            <a:ext cx="6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RAX: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64744" y="4963481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0x24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Address mode with displacement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91" y="3305652"/>
            <a:ext cx="437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 long a[] = {1, 2, 3};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highlight>
                  <a:srgbClr val="FFFF00"/>
                </a:highlight>
                <a:latin typeface="Consolas"/>
                <a:cs typeface="Consolas"/>
              </a:rPr>
              <a:t>for(int i = 0; i &lt; 3; i++) {</a:t>
            </a:r>
          </a:p>
          <a:p>
            <a:r>
              <a:rPr lang="en-US" altLang="zh-CN" sz="2000" b="1" dirty="0">
                <a:highlight>
                  <a:srgbClr val="FFFF00"/>
                </a:highlight>
                <a:latin typeface="Consolas"/>
                <a:cs typeface="Consolas"/>
              </a:rPr>
              <a:t>     a[i] = 0;</a:t>
            </a:r>
          </a:p>
          <a:p>
            <a:r>
              <a:rPr lang="en-US" altLang="zh-CN" sz="2000" dirty="0">
                <a:highlight>
                  <a:srgbClr val="FFFF00"/>
                </a:highlight>
                <a:latin typeface="Consolas"/>
                <a:cs typeface="Consolas"/>
              </a:rPr>
              <a:t> }</a:t>
            </a:r>
            <a:endParaRPr lang="mr-IN" altLang="zh-CN" sz="2000" dirty="0">
              <a:highlight>
                <a:srgbClr val="FFFF00"/>
              </a:highlight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551316" y="3967372"/>
            <a:ext cx="847543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97603" y="3346277"/>
            <a:ext cx="7134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Store address of a[0] in some register, e.g. 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 3 memory writes: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mov $0, (%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mov $0, 8(%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mov $0, 16(%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rax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83672" y="1509720"/>
            <a:ext cx="8229600" cy="1380826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/>
              <a:t>D(Register): 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(Register) + D</a:t>
            </a:r>
            <a:endParaRPr kumimoji="1" lang="en-US" altLang="zh-CN" sz="2800" dirty="0"/>
          </a:p>
          <a:p>
            <a:pPr lvl="1"/>
            <a:r>
              <a:rPr lang="en-US" altLang="zh-CN" sz="2800" dirty="0"/>
              <a:t>Register specifies the start of the memory region</a:t>
            </a:r>
          </a:p>
          <a:p>
            <a:pPr lvl="1"/>
            <a:r>
              <a:rPr lang="en-US" altLang="zh-CN" sz="2800" dirty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855" y="1542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X86’s Complete Memory Addressing 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940" y="1235743"/>
            <a:ext cx="8229600" cy="237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S): 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) + S *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) + D</a:t>
            </a:r>
          </a:p>
          <a:p>
            <a:pPr lvl="1"/>
            <a:r>
              <a:rPr lang="en-US" altLang="zh-CN" dirty="0" err="1"/>
              <a:t>Rb</a:t>
            </a:r>
            <a:r>
              <a:rPr lang="en-US" altLang="zh-CN" dirty="0"/>
              <a:t>: Base register</a:t>
            </a:r>
          </a:p>
          <a:p>
            <a:pPr lvl="1"/>
            <a:r>
              <a:rPr lang="en-US" altLang="zh-CN" dirty="0"/>
              <a:t>D: Constant “displacement”</a:t>
            </a:r>
          </a:p>
          <a:p>
            <a:pPr lvl="1"/>
            <a:r>
              <a:rPr lang="en-US" altLang="zh-CN" dirty="0" err="1"/>
              <a:t>Ri</a:t>
            </a:r>
            <a:r>
              <a:rPr lang="en-US" altLang="zh-CN" dirty="0"/>
              <a:t>: Index register (not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>
                <a:latin typeface="Consolas"/>
                <a:cs typeface="Consolas"/>
              </a:rPr>
              <a:t>rsp</a:t>
            </a:r>
            <a:r>
              <a:rPr lang="en-US" altLang="zh-CN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altLang="zh-CN" dirty="0"/>
              <a:t>S: Scale: 1, 2, 4, or 8 </a:t>
            </a:r>
          </a:p>
        </p:txBody>
      </p:sp>
      <p:sp>
        <p:nvSpPr>
          <p:cNvPr id="5" name="矩形 4"/>
          <p:cNvSpPr/>
          <p:nvPr/>
        </p:nvSpPr>
        <p:spPr>
          <a:xfrm>
            <a:off x="3693880" y="5396093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9424" y="6452837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肘形连接符 6"/>
          <p:cNvCxnSpPr>
            <a:stCxn id="5" idx="3"/>
            <a:endCxn id="8" idx="0"/>
          </p:cNvCxnSpPr>
          <p:nvPr/>
        </p:nvCxnSpPr>
        <p:spPr>
          <a:xfrm>
            <a:off x="5163740" y="5560709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259676" y="5900199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9" name="肘形连接符 8"/>
          <p:cNvCxnSpPr>
            <a:stCxn id="6" idx="3"/>
            <a:endCxn id="8" idx="4"/>
          </p:cNvCxnSpPr>
          <p:nvPr/>
        </p:nvCxnSpPr>
        <p:spPr>
          <a:xfrm flipV="1">
            <a:off x="5106814" y="6264705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259677" y="5813569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*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128638" y="5355991"/>
            <a:ext cx="58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rbx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6844261" y="4822652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0x3a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2155" y="3922112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9110" y="3882010"/>
            <a:ext cx="576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rax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119661" y="6444545"/>
            <a:ext cx="37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S:</a:t>
            </a:r>
            <a:endParaRPr lang="zh-CN" altLang="en-US" sz="2000" dirty="0"/>
          </a:p>
        </p:txBody>
      </p:sp>
      <p:cxnSp>
        <p:nvCxnSpPr>
          <p:cNvPr id="18" name="肘形连接符 17"/>
          <p:cNvCxnSpPr/>
          <p:nvPr/>
        </p:nvCxnSpPr>
        <p:spPr>
          <a:xfrm rot="16200000" flipH="1">
            <a:off x="5755971" y="4267639"/>
            <a:ext cx="741056" cy="368968"/>
          </a:xfrm>
          <a:prstGeom prst="bentConnector3">
            <a:avLst>
              <a:gd name="adj1" fmla="val 1495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122841" y="4822651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22842" y="4676111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6511890" y="4996511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0" idx="3"/>
            <a:endCxn id="24" idx="4"/>
          </p:cNvCxnSpPr>
          <p:nvPr/>
        </p:nvCxnSpPr>
        <p:spPr>
          <a:xfrm flipV="1">
            <a:off x="5648725" y="5187157"/>
            <a:ext cx="662258" cy="918800"/>
          </a:xfrm>
          <a:prstGeom prst="bentConnector2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675361" y="6161072"/>
            <a:ext cx="6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77265" y="4826245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10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肘形连接符 38"/>
          <p:cNvCxnSpPr>
            <a:stCxn id="38" idx="3"/>
            <a:endCxn id="24" idx="2"/>
          </p:cNvCxnSpPr>
          <p:nvPr/>
        </p:nvCxnSpPr>
        <p:spPr>
          <a:xfrm>
            <a:off x="5894655" y="5002620"/>
            <a:ext cx="228186" cy="228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921244" y="4766882"/>
            <a:ext cx="41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D: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211923" y="3387979"/>
            <a:ext cx="39036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Memory operand: 10(%</a:t>
            </a:r>
            <a:r>
              <a:rPr kumimoji="1" lang="en-US" altLang="zh-CN" dirty="0" err="1">
                <a:latin typeface="Arial"/>
                <a:cs typeface="Arial"/>
              </a:rPr>
              <a:t>rax</a:t>
            </a:r>
            <a:r>
              <a:rPr kumimoji="1" lang="en-US" altLang="zh-CN" dirty="0">
                <a:latin typeface="Arial"/>
                <a:cs typeface="Arial"/>
              </a:rPr>
              <a:t>, %</a:t>
            </a:r>
            <a:r>
              <a:rPr kumimoji="1" lang="en-US" altLang="zh-CN" dirty="0" err="1">
                <a:latin typeface="Arial"/>
                <a:cs typeface="Arial"/>
              </a:rPr>
              <a:t>rbx</a:t>
            </a:r>
            <a:r>
              <a:rPr kumimoji="1" lang="en-US" altLang="zh-CN" dirty="0">
                <a:latin typeface="Arial"/>
                <a:cs typeface="Arial"/>
              </a:rPr>
              <a:t>, 4)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6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Complete Memory Addressing 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D(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, S): 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) + S *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Ri</a:t>
            </a:r>
            <a:r>
              <a:rPr kumimoji="1" lang="en-US" altLang="zh-CN" dirty="0"/>
              <a:t>) + 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S is 1 or D is 0, they can be omitted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 + 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, </a:t>
            </a:r>
            <a:r>
              <a:rPr lang="en-US" altLang="zh-CN" dirty="0" err="1"/>
              <a:t>Ri</a:t>
            </a:r>
            <a:r>
              <a:rPr lang="en-US" altLang="zh-CN" dirty="0"/>
              <a:t>, S):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Rb</a:t>
            </a:r>
            <a:r>
              <a:rPr lang="en-US" altLang="zh-CN" dirty="0"/>
              <a:t>) + S *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7314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2538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2538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46F386-0DAB-4E39-B6A1-E1BB330588B0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74d6482f-e53c-4fa7-ac87-951f9f66bd4c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A46FE2-F22E-4D7A-A022-667865C4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5F9321-CC54-4A4C-BAEA-629D029C6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11247</TotalTime>
  <Words>3136</Words>
  <Application>Microsoft Macintosh PowerPoint</Application>
  <PresentationFormat>Widescreen</PresentationFormat>
  <Paragraphs>910</Paragraphs>
  <Slides>46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</vt:lpstr>
      <vt:lpstr>Calibri</vt:lpstr>
      <vt:lpstr>Calibri Bold</vt:lpstr>
      <vt:lpstr>Calibri Light</vt:lpstr>
      <vt:lpstr>Consolas</vt:lpstr>
      <vt:lpstr>Courier New</vt:lpstr>
      <vt:lpstr>Courier New Bold</vt:lpstr>
      <vt:lpstr>Roboto</vt:lpstr>
      <vt:lpstr>Symbol</vt:lpstr>
      <vt:lpstr>Times New Roman</vt:lpstr>
      <vt:lpstr>Verdana</vt:lpstr>
      <vt:lpstr>Wingdings 2</vt:lpstr>
      <vt:lpstr>Office Theme</vt:lpstr>
      <vt:lpstr>Machine execution</vt:lpstr>
      <vt:lpstr>Lesson Plan: last time</vt:lpstr>
      <vt:lpstr>Lesson Plan: today</vt:lpstr>
      <vt:lpstr>mov: limitation of direct addressing</vt:lpstr>
      <vt:lpstr>Address mode with displacement</vt:lpstr>
      <vt:lpstr>Address mode with displacement</vt:lpstr>
      <vt:lpstr>X86’s Complete Memory Addressing Mode</vt:lpstr>
      <vt:lpstr>Complete Memory Addressing Mode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Complete addressing mode</vt:lpstr>
      <vt:lpstr>Example</vt:lpstr>
      <vt:lpstr>Example</vt:lpstr>
      <vt:lpstr>Example</vt:lpstr>
      <vt:lpstr>Example</vt:lpstr>
      <vt:lpstr>lea instruction</vt:lpstr>
      <vt:lpstr>Example</vt:lpstr>
      <vt:lpstr>Example</vt:lpstr>
      <vt:lpstr>A common use case for leaq</vt:lpstr>
      <vt:lpstr>Arithmetic Expression Puzzle</vt:lpstr>
      <vt:lpstr>Arithmetic Expression Puzzle</vt:lpstr>
      <vt:lpstr>Basic Arithmetic Operations</vt:lpstr>
      <vt:lpstr>Bitwise Operations</vt:lpstr>
      <vt:lpstr>Example</vt:lpstr>
      <vt:lpstr>Example</vt:lpstr>
      <vt:lpstr>Lesson Plan: today</vt:lpstr>
      <vt:lpstr>How is control flow realized?</vt:lpstr>
      <vt:lpstr>Control flow uses RFLAGS register</vt:lpstr>
      <vt:lpstr>How control flow uses RFLAGS register</vt:lpstr>
      <vt:lpstr>EFLAGS register: ZF</vt:lpstr>
      <vt:lpstr>EFLAGS register: SF</vt:lpstr>
      <vt:lpstr>EFLAGS register: CF</vt:lpstr>
      <vt:lpstr>EFLAGS register: OF</vt:lpstr>
      <vt:lpstr>CF and OF are different flags</vt:lpstr>
      <vt:lpstr>Status flags summary</vt:lpstr>
      <vt:lpstr>PowerPoint Presentation</vt:lpstr>
      <vt:lpstr>PowerPoint Presentation</vt:lpstr>
      <vt:lpstr>Summary</vt:lpstr>
      <vt:lpstr>Exercises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3</cp:revision>
  <dcterms:created xsi:type="dcterms:W3CDTF">2020-10-19T14:29:37Z</dcterms:created>
  <dcterms:modified xsi:type="dcterms:W3CDTF">2021-10-20T19:06:47Z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