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35"/>
  </p:notesMasterIdLst>
  <p:sldIdLst>
    <p:sldId id="257" r:id="rId2"/>
    <p:sldId id="258" r:id="rId3"/>
    <p:sldId id="279" r:id="rId4"/>
    <p:sldId id="259" r:id="rId5"/>
    <p:sldId id="260" r:id="rId6"/>
    <p:sldId id="261" r:id="rId7"/>
    <p:sldId id="262" r:id="rId8"/>
    <p:sldId id="263" r:id="rId9"/>
    <p:sldId id="264" r:id="rId10"/>
    <p:sldId id="265" r:id="rId11"/>
    <p:sldId id="290" r:id="rId12"/>
    <p:sldId id="266" r:id="rId13"/>
    <p:sldId id="289" r:id="rId14"/>
    <p:sldId id="282" r:id="rId15"/>
    <p:sldId id="283" r:id="rId16"/>
    <p:sldId id="284" r:id="rId17"/>
    <p:sldId id="285" r:id="rId18"/>
    <p:sldId id="286" r:id="rId19"/>
    <p:sldId id="287" r:id="rId20"/>
    <p:sldId id="288" r:id="rId21"/>
    <p:sldId id="267" r:id="rId22"/>
    <p:sldId id="268" r:id="rId23"/>
    <p:sldId id="269" r:id="rId24"/>
    <p:sldId id="270" r:id="rId25"/>
    <p:sldId id="271" r:id="rId26"/>
    <p:sldId id="272" r:id="rId27"/>
    <p:sldId id="273" r:id="rId28"/>
    <p:sldId id="280" r:id="rId29"/>
    <p:sldId id="275" r:id="rId30"/>
    <p:sldId id="274" r:id="rId31"/>
    <p:sldId id="276" r:id="rId32"/>
    <p:sldId id="281" r:id="rId33"/>
    <p:sldId id="27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1628"/>
  </p:normalViewPr>
  <p:slideViewPr>
    <p:cSldViewPr snapToGrid="0" snapToObjects="1">
      <p:cViewPr varScale="1">
        <p:scale>
          <a:sx n="112" d="100"/>
          <a:sy n="112" d="100"/>
        </p:scale>
        <p:origin x="208"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EB390-44ED-0E40-92C1-B6A41B775C55}" type="datetimeFigureOut">
              <a:rPr lang="en-US" smtClean="0"/>
              <a:t>12/10/20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7312D-AFE5-1745-8ABC-BEE72356860E}" type="slidenum">
              <a:rPr lang="en-US" smtClean="0"/>
              <a:t>‹#›</a:t>
            </a:fld>
            <a:endParaRPr lang="en-US"/>
          </a:p>
        </p:txBody>
      </p:sp>
    </p:spTree>
    <p:extLst>
      <p:ext uri="{BB962C8B-B14F-4D97-AF65-F5344CB8AC3E}">
        <p14:creationId xmlns:p14="http://schemas.microsoft.com/office/powerpoint/2010/main" val="240913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CC5F49-6018-1346-AEBE-D53DB28ED4E5}" type="slidenum">
              <a:rPr lang="en-US" smtClean="0"/>
              <a:t>1</a:t>
            </a:fld>
            <a:endParaRPr lang="en-US"/>
          </a:p>
        </p:txBody>
      </p:sp>
    </p:spTree>
    <p:extLst>
      <p:ext uri="{BB962C8B-B14F-4D97-AF65-F5344CB8AC3E}">
        <p14:creationId xmlns:p14="http://schemas.microsoft.com/office/powerpoint/2010/main" val="887593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577312D-AFE5-1745-8ABC-BEE72356860E}" type="slidenum">
              <a:rPr lang="en-US" smtClean="0"/>
              <a:t>12</a:t>
            </a:fld>
            <a:endParaRPr lang="en-US"/>
          </a:p>
        </p:txBody>
      </p:sp>
    </p:spTree>
    <p:extLst>
      <p:ext uri="{BB962C8B-B14F-4D97-AF65-F5344CB8AC3E}">
        <p14:creationId xmlns:p14="http://schemas.microsoft.com/office/powerpoint/2010/main" val="667916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13</a:t>
            </a:fld>
            <a:endParaRPr lang="en-US"/>
          </a:p>
        </p:txBody>
      </p:sp>
    </p:spTree>
    <p:extLst>
      <p:ext uri="{BB962C8B-B14F-4D97-AF65-F5344CB8AC3E}">
        <p14:creationId xmlns:p14="http://schemas.microsoft.com/office/powerpoint/2010/main" val="935644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14</a:t>
            </a:fld>
            <a:endParaRPr lang="en-US"/>
          </a:p>
        </p:txBody>
      </p:sp>
    </p:spTree>
    <p:extLst>
      <p:ext uri="{BB962C8B-B14F-4D97-AF65-F5344CB8AC3E}">
        <p14:creationId xmlns:p14="http://schemas.microsoft.com/office/powerpoint/2010/main" val="898009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15</a:t>
            </a:fld>
            <a:endParaRPr lang="en-US"/>
          </a:p>
        </p:txBody>
      </p:sp>
    </p:spTree>
    <p:extLst>
      <p:ext uri="{BB962C8B-B14F-4D97-AF65-F5344CB8AC3E}">
        <p14:creationId xmlns:p14="http://schemas.microsoft.com/office/powerpoint/2010/main" val="1005205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16</a:t>
            </a:fld>
            <a:endParaRPr lang="en-US"/>
          </a:p>
        </p:txBody>
      </p:sp>
    </p:spTree>
    <p:extLst>
      <p:ext uri="{BB962C8B-B14F-4D97-AF65-F5344CB8AC3E}">
        <p14:creationId xmlns:p14="http://schemas.microsoft.com/office/powerpoint/2010/main" val="558075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18</a:t>
            </a:fld>
            <a:endParaRPr lang="en-US"/>
          </a:p>
        </p:txBody>
      </p:sp>
    </p:spTree>
    <p:extLst>
      <p:ext uri="{BB962C8B-B14F-4D97-AF65-F5344CB8AC3E}">
        <p14:creationId xmlns:p14="http://schemas.microsoft.com/office/powerpoint/2010/main" val="1314940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19</a:t>
            </a:fld>
            <a:endParaRPr lang="en-US"/>
          </a:p>
        </p:txBody>
      </p:sp>
    </p:spTree>
    <p:extLst>
      <p:ext uri="{BB962C8B-B14F-4D97-AF65-F5344CB8AC3E}">
        <p14:creationId xmlns:p14="http://schemas.microsoft.com/office/powerpoint/2010/main" val="1146916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20</a:t>
            </a:fld>
            <a:endParaRPr lang="en-US"/>
          </a:p>
        </p:txBody>
      </p:sp>
    </p:spTree>
    <p:extLst>
      <p:ext uri="{BB962C8B-B14F-4D97-AF65-F5344CB8AC3E}">
        <p14:creationId xmlns:p14="http://schemas.microsoft.com/office/powerpoint/2010/main" val="1754893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577312D-AFE5-1745-8ABC-BEE72356860E}" type="slidenum">
              <a:rPr lang="en-US" smtClean="0"/>
              <a:t>21</a:t>
            </a:fld>
            <a:endParaRPr lang="en-US"/>
          </a:p>
        </p:txBody>
      </p:sp>
    </p:spTree>
    <p:extLst>
      <p:ext uri="{BB962C8B-B14F-4D97-AF65-F5344CB8AC3E}">
        <p14:creationId xmlns:p14="http://schemas.microsoft.com/office/powerpoint/2010/main" val="1652784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24</a:t>
            </a:fld>
            <a:endParaRPr lang="en-US"/>
          </a:p>
        </p:txBody>
      </p:sp>
    </p:spTree>
    <p:extLst>
      <p:ext uri="{BB962C8B-B14F-4D97-AF65-F5344CB8AC3E}">
        <p14:creationId xmlns:p14="http://schemas.microsoft.com/office/powerpoint/2010/main" val="1379030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CC5F49-6018-1346-AEBE-D53DB28ED4E5}" type="slidenum">
              <a:rPr lang="en-US" smtClean="0"/>
              <a:t>2</a:t>
            </a:fld>
            <a:endParaRPr lang="en-US"/>
          </a:p>
        </p:txBody>
      </p:sp>
    </p:spTree>
    <p:extLst>
      <p:ext uri="{BB962C8B-B14F-4D97-AF65-F5344CB8AC3E}">
        <p14:creationId xmlns:p14="http://schemas.microsoft.com/office/powerpoint/2010/main" val="608176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25</a:t>
            </a:fld>
            <a:endParaRPr lang="en-US"/>
          </a:p>
        </p:txBody>
      </p:sp>
    </p:spTree>
    <p:extLst>
      <p:ext uri="{BB962C8B-B14F-4D97-AF65-F5344CB8AC3E}">
        <p14:creationId xmlns:p14="http://schemas.microsoft.com/office/powerpoint/2010/main" val="1008710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26</a:t>
            </a:fld>
            <a:endParaRPr lang="en-US"/>
          </a:p>
        </p:txBody>
      </p:sp>
    </p:spTree>
    <p:extLst>
      <p:ext uri="{BB962C8B-B14F-4D97-AF65-F5344CB8AC3E}">
        <p14:creationId xmlns:p14="http://schemas.microsoft.com/office/powerpoint/2010/main" val="17485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27</a:t>
            </a:fld>
            <a:endParaRPr lang="en-US"/>
          </a:p>
        </p:txBody>
      </p:sp>
    </p:spTree>
    <p:extLst>
      <p:ext uri="{BB962C8B-B14F-4D97-AF65-F5344CB8AC3E}">
        <p14:creationId xmlns:p14="http://schemas.microsoft.com/office/powerpoint/2010/main" val="797654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28</a:t>
            </a:fld>
            <a:endParaRPr lang="en-US"/>
          </a:p>
        </p:txBody>
      </p:sp>
    </p:spTree>
    <p:extLst>
      <p:ext uri="{BB962C8B-B14F-4D97-AF65-F5344CB8AC3E}">
        <p14:creationId xmlns:p14="http://schemas.microsoft.com/office/powerpoint/2010/main" val="1222928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30</a:t>
            </a:fld>
            <a:endParaRPr lang="en-US"/>
          </a:p>
        </p:txBody>
      </p:sp>
    </p:spTree>
    <p:extLst>
      <p:ext uri="{BB962C8B-B14F-4D97-AF65-F5344CB8AC3E}">
        <p14:creationId xmlns:p14="http://schemas.microsoft.com/office/powerpoint/2010/main" val="1890598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31</a:t>
            </a:fld>
            <a:endParaRPr lang="en-US"/>
          </a:p>
        </p:txBody>
      </p:sp>
    </p:spTree>
    <p:extLst>
      <p:ext uri="{BB962C8B-B14F-4D97-AF65-F5344CB8AC3E}">
        <p14:creationId xmlns:p14="http://schemas.microsoft.com/office/powerpoint/2010/main" val="1656992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577312D-AFE5-1745-8ABC-BEE72356860E}" type="slidenum">
              <a:rPr lang="en-US" smtClean="0"/>
              <a:t>32</a:t>
            </a:fld>
            <a:endParaRPr lang="en-US"/>
          </a:p>
        </p:txBody>
      </p:sp>
    </p:spTree>
    <p:extLst>
      <p:ext uri="{BB962C8B-B14F-4D97-AF65-F5344CB8AC3E}">
        <p14:creationId xmlns:p14="http://schemas.microsoft.com/office/powerpoint/2010/main" val="6430450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33</a:t>
            </a:fld>
            <a:endParaRPr lang="en-US"/>
          </a:p>
        </p:txBody>
      </p:sp>
    </p:spTree>
    <p:extLst>
      <p:ext uri="{BB962C8B-B14F-4D97-AF65-F5344CB8AC3E}">
        <p14:creationId xmlns:p14="http://schemas.microsoft.com/office/powerpoint/2010/main" val="285034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3</a:t>
            </a:fld>
            <a:endParaRPr lang="en-US"/>
          </a:p>
        </p:txBody>
      </p:sp>
    </p:spTree>
    <p:extLst>
      <p:ext uri="{BB962C8B-B14F-4D97-AF65-F5344CB8AC3E}">
        <p14:creationId xmlns:p14="http://schemas.microsoft.com/office/powerpoint/2010/main" val="1705139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0CA2EE-2524-5E4C-A203-31319EAAED55}" type="slidenum">
              <a:rPr lang="en-US" smtClean="0"/>
              <a:t>4</a:t>
            </a:fld>
            <a:endParaRPr lang="en-US"/>
          </a:p>
        </p:txBody>
      </p:sp>
    </p:spTree>
    <p:extLst>
      <p:ext uri="{BB962C8B-B14F-4D97-AF65-F5344CB8AC3E}">
        <p14:creationId xmlns:p14="http://schemas.microsoft.com/office/powerpoint/2010/main" val="1876615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7</a:t>
            </a:fld>
            <a:endParaRPr lang="en-US"/>
          </a:p>
        </p:txBody>
      </p:sp>
    </p:spTree>
    <p:extLst>
      <p:ext uri="{BB962C8B-B14F-4D97-AF65-F5344CB8AC3E}">
        <p14:creationId xmlns:p14="http://schemas.microsoft.com/office/powerpoint/2010/main" val="257077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8</a:t>
            </a:fld>
            <a:endParaRPr lang="en-US"/>
          </a:p>
        </p:txBody>
      </p:sp>
    </p:spTree>
    <p:extLst>
      <p:ext uri="{BB962C8B-B14F-4D97-AF65-F5344CB8AC3E}">
        <p14:creationId xmlns:p14="http://schemas.microsoft.com/office/powerpoint/2010/main" val="1345188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9</a:t>
            </a:fld>
            <a:endParaRPr lang="en-US"/>
          </a:p>
        </p:txBody>
      </p:sp>
    </p:spTree>
    <p:extLst>
      <p:ext uri="{BB962C8B-B14F-4D97-AF65-F5344CB8AC3E}">
        <p14:creationId xmlns:p14="http://schemas.microsoft.com/office/powerpoint/2010/main" val="456698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accent1"/>
              </a:solidFill>
            </a:endParaRPr>
          </a:p>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10</a:t>
            </a:fld>
            <a:endParaRPr lang="en-US"/>
          </a:p>
        </p:txBody>
      </p:sp>
    </p:spTree>
    <p:extLst>
      <p:ext uri="{BB962C8B-B14F-4D97-AF65-F5344CB8AC3E}">
        <p14:creationId xmlns:p14="http://schemas.microsoft.com/office/powerpoint/2010/main" val="2052638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11</a:t>
            </a:fld>
            <a:endParaRPr lang="en-US"/>
          </a:p>
        </p:txBody>
      </p:sp>
    </p:spTree>
    <p:extLst>
      <p:ext uri="{BB962C8B-B14F-4D97-AF65-F5344CB8AC3E}">
        <p14:creationId xmlns:p14="http://schemas.microsoft.com/office/powerpoint/2010/main" val="1377850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59ADAB-BBCC-F949-A081-87A8AA8AF28F}" type="datetime1">
              <a:rPr lang="en-US" smtClean="0"/>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325691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E8999B-80FD-924A-97F5-C4750CAE7668}" type="datetime1">
              <a:rPr lang="en-US" smtClean="0"/>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156678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BC9EF0-7A43-CD4C-A90F-D0BA77F4770C}" type="datetime1">
              <a:rPr lang="en-US" smtClean="0"/>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43852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FE6CD8-3161-E248-848F-BC81A4196DF0}" type="datetime1">
              <a:rPr lang="en-US" smtClean="0"/>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8D4EC0DA-4BF5-A643-9CB7-B11B04F56005}" type="slidenum">
              <a:rPr lang="en-US" smtClean="0"/>
              <a:pPr/>
              <a:t>‹#›</a:t>
            </a:fld>
            <a:endParaRPr lang="en-US" dirty="0"/>
          </a:p>
        </p:txBody>
      </p:sp>
    </p:spTree>
    <p:extLst>
      <p:ext uri="{BB962C8B-B14F-4D97-AF65-F5344CB8AC3E}">
        <p14:creationId xmlns:p14="http://schemas.microsoft.com/office/powerpoint/2010/main" val="210564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E30255-24F0-744C-B067-2E5A712172CD}" type="datetime1">
              <a:rPr lang="en-US" smtClean="0"/>
              <a:t>12/10/20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8D4EC0DA-4BF5-A643-9CB7-B11B04F56005}" type="slidenum">
              <a:rPr lang="en-US" smtClean="0"/>
              <a:pPr/>
              <a:t>‹#›</a:t>
            </a:fld>
            <a:endParaRPr lang="en-US" dirty="0"/>
          </a:p>
        </p:txBody>
      </p:sp>
    </p:spTree>
    <p:extLst>
      <p:ext uri="{BB962C8B-B14F-4D97-AF65-F5344CB8AC3E}">
        <p14:creationId xmlns:p14="http://schemas.microsoft.com/office/powerpoint/2010/main" val="1260900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A07523-CC79-514B-AC43-6AE1E09B4F02}" type="datetime1">
              <a:rPr lang="en-US" smtClean="0"/>
              <a:t>12/10/20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58736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C86B14-8390-644E-8E41-468E9DBBF555}" type="datetime1">
              <a:rPr lang="en-US" smtClean="0"/>
              <a:t>12/10/20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207666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7FBB16-0FC9-3948-9992-DCF31CB7DEBA}" type="datetime1">
              <a:rPr lang="en-US" smtClean="0"/>
              <a:t>12/10/20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158911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0ED23-52D7-4E46-88E7-5B89F8103BA7}" type="datetime1">
              <a:rPr lang="en-US" smtClean="0"/>
              <a:t>12/10/20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2111842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9A98C1-9A8C-9A45-9CB8-C4B122DFDF81}" type="datetime1">
              <a:rPr lang="en-US" smtClean="0"/>
              <a:t>12/10/20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12820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34242F-75B6-E24E-98ED-1BF46471A995}" type="datetime1">
              <a:rPr lang="en-US" smtClean="0"/>
              <a:t>12/10/20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8172026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A7F5D-60CC-4242-A5C5-2F2F1AA84E32}" type="datetime1">
              <a:rPr lang="en-US" smtClean="0"/>
              <a:t>12/10/20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EC0DA-4BF5-A643-9CB7-B11B04F56005}" type="slidenum">
              <a:rPr lang="en-US" smtClean="0"/>
              <a:t>‹#›</a:t>
            </a:fld>
            <a:endParaRPr lang="en-US"/>
          </a:p>
        </p:txBody>
      </p:sp>
    </p:spTree>
    <p:extLst>
      <p:ext uri="{BB962C8B-B14F-4D97-AF65-F5344CB8AC3E}">
        <p14:creationId xmlns:p14="http://schemas.microsoft.com/office/powerpoint/2010/main" val="171716299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CSO-Recitation </a:t>
            </a:r>
            <a:r>
              <a:rPr lang="en-US" dirty="0" smtClean="0"/>
              <a:t>14</a:t>
            </a:r>
            <a:r>
              <a:rPr lang="en-US" dirty="0"/>
              <a:t/>
            </a:r>
            <a:br>
              <a:rPr lang="en-US" dirty="0"/>
            </a:br>
            <a:r>
              <a:rPr lang="en-US" dirty="0"/>
              <a:t> </a:t>
            </a:r>
            <a:r>
              <a:rPr lang="en-US" sz="4400" dirty="0"/>
              <a:t>CSCI-UA 0201-007</a:t>
            </a:r>
          </a:p>
        </p:txBody>
      </p:sp>
      <p:sp>
        <p:nvSpPr>
          <p:cNvPr id="3" name="Subtitle 2"/>
          <p:cNvSpPr>
            <a:spLocks noGrp="1"/>
          </p:cNvSpPr>
          <p:nvPr>
            <p:ph type="subTitle" idx="1"/>
          </p:nvPr>
        </p:nvSpPr>
        <p:spPr/>
        <p:txBody>
          <a:bodyPr/>
          <a:lstStyle/>
          <a:p>
            <a:r>
              <a:rPr lang="en-US" dirty="0" smtClean="0"/>
              <a:t>R14: </a:t>
            </a:r>
            <a:r>
              <a:rPr lang="en-US" altLang="zh-CN" dirty="0"/>
              <a:t>Assessment </a:t>
            </a:r>
            <a:r>
              <a:rPr lang="en-US" altLang="zh-CN" dirty="0" smtClean="0"/>
              <a:t>13 </a:t>
            </a:r>
            <a:r>
              <a:rPr lang="en-US" altLang="zh-CN" dirty="0"/>
              <a:t>&amp;</a:t>
            </a:r>
            <a:r>
              <a:rPr lang="zh-CN" altLang="en-US" dirty="0"/>
              <a:t> </a:t>
            </a:r>
            <a:r>
              <a:rPr lang="en-US" altLang="zh-CN" dirty="0" smtClean="0"/>
              <a:t>ALU &amp; </a:t>
            </a:r>
            <a:r>
              <a:rPr lang="en-US" altLang="zh-CN" dirty="0" err="1" smtClean="0"/>
              <a:t>RegFile</a:t>
            </a:r>
            <a:r>
              <a:rPr lang="en-US" altLang="zh-CN" dirty="0" smtClean="0"/>
              <a:t> &amp; Pipeline</a:t>
            </a:r>
            <a:endParaRPr lang="en-US" dirty="0"/>
          </a:p>
        </p:txBody>
      </p:sp>
    </p:spTree>
    <p:extLst>
      <p:ext uri="{BB962C8B-B14F-4D97-AF65-F5344CB8AC3E}">
        <p14:creationId xmlns:p14="http://schemas.microsoft.com/office/powerpoint/2010/main" val="1020066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Q1.4 </a:t>
            </a:r>
            <a:r>
              <a:rPr lang="en-US" dirty="0"/>
              <a:t>Control </a:t>
            </a:r>
            <a:r>
              <a:rPr lang="en-US" dirty="0" smtClean="0"/>
              <a:t>path</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Continuing from Q1.3, which of the following instructions cause the value for the </a:t>
            </a:r>
            <a:r>
              <a:rPr lang="en-US" dirty="0">
                <a:solidFill>
                  <a:schemeClr val="accent1"/>
                </a:solidFill>
              </a:rPr>
              <a:t>bottom-right Mux</a:t>
            </a:r>
            <a:r>
              <a:rPr lang="en-US" dirty="0"/>
              <a:t>'s selector (aka </a:t>
            </a:r>
            <a:r>
              <a:rPr lang="en-US" dirty="0" err="1"/>
              <a:t>MemToReg</a:t>
            </a:r>
            <a:r>
              <a:rPr lang="en-US" dirty="0"/>
              <a:t>) to be </a:t>
            </a:r>
            <a:r>
              <a:rPr lang="en-US" dirty="0">
                <a:solidFill>
                  <a:schemeClr val="accent1"/>
                </a:solidFill>
              </a:rPr>
              <a:t>set to </a:t>
            </a:r>
            <a:r>
              <a:rPr lang="en-US" b="1" dirty="0">
                <a:solidFill>
                  <a:schemeClr val="accent1"/>
                </a:solidFill>
              </a:rPr>
              <a:t>1</a:t>
            </a:r>
            <a:r>
              <a:rPr lang="en-US" dirty="0"/>
              <a:t>?</a:t>
            </a:r>
          </a:p>
          <a:p>
            <a:pPr marL="514350" indent="-514350" fontAlgn="base">
              <a:buFont typeface="+mj-lt"/>
              <a:buAutoNum type="alphaUcPeriod"/>
            </a:pPr>
            <a:r>
              <a:rPr lang="en-US" dirty="0"/>
              <a:t>add x6, x7, x8</a:t>
            </a:r>
          </a:p>
          <a:p>
            <a:pPr marL="514350" indent="-514350" fontAlgn="base">
              <a:buFont typeface="+mj-lt"/>
              <a:buAutoNum type="alphaUcPeriod"/>
            </a:pPr>
            <a:r>
              <a:rPr lang="en-US" dirty="0" err="1"/>
              <a:t>beq</a:t>
            </a:r>
            <a:r>
              <a:rPr lang="en-US" dirty="0"/>
              <a:t> x6, x7, 100, if x6 and x7 have the same value.</a:t>
            </a:r>
          </a:p>
          <a:p>
            <a:pPr marL="514350" indent="-514350" fontAlgn="base">
              <a:buFont typeface="+mj-lt"/>
              <a:buAutoNum type="alphaUcPeriod"/>
            </a:pPr>
            <a:r>
              <a:rPr lang="en-US" dirty="0" err="1"/>
              <a:t>beq</a:t>
            </a:r>
            <a:r>
              <a:rPr lang="en-US" dirty="0"/>
              <a:t> x6, x7, 100, regardless of whether x6 and x7 have the same value.</a:t>
            </a:r>
          </a:p>
          <a:p>
            <a:pPr marL="514350" indent="-514350" fontAlgn="base">
              <a:buFont typeface="+mj-lt"/>
              <a:buAutoNum type="alphaUcPeriod"/>
            </a:pPr>
            <a:r>
              <a:rPr lang="en-US" dirty="0" err="1"/>
              <a:t>ld</a:t>
            </a:r>
            <a:r>
              <a:rPr lang="en-US" dirty="0"/>
              <a:t> x5, 40(x6)</a:t>
            </a:r>
          </a:p>
          <a:p>
            <a:pPr marL="514350" indent="-514350" fontAlgn="base">
              <a:buFont typeface="+mj-lt"/>
              <a:buAutoNum type="alphaUcPeriod"/>
            </a:pPr>
            <a:r>
              <a:rPr lang="en-US" dirty="0" err="1"/>
              <a:t>addi</a:t>
            </a:r>
            <a:r>
              <a:rPr lang="en-US" dirty="0"/>
              <a:t> x6, x7, 200</a:t>
            </a:r>
          </a:p>
          <a:p>
            <a:pPr marL="514350" indent="-514350" fontAlgn="base">
              <a:buFont typeface="+mj-lt"/>
              <a:buAutoNum type="alphaUcPeriod"/>
            </a:pPr>
            <a:r>
              <a:rPr lang="en-US" dirty="0" err="1"/>
              <a:t>sd</a:t>
            </a:r>
            <a:r>
              <a:rPr lang="en-US" dirty="0"/>
              <a:t> x5, 40(x6)</a:t>
            </a:r>
          </a:p>
          <a:p>
            <a:endParaRPr lang="en-US" dirty="0"/>
          </a:p>
        </p:txBody>
      </p:sp>
      <p:sp>
        <p:nvSpPr>
          <p:cNvPr id="4" name="Oval 3"/>
          <p:cNvSpPr/>
          <p:nvPr/>
        </p:nvSpPr>
        <p:spPr>
          <a:xfrm>
            <a:off x="381000" y="46886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562600" y="4688682"/>
            <a:ext cx="4991100" cy="369332"/>
          </a:xfrm>
          <a:prstGeom prst="rect">
            <a:avLst/>
          </a:prstGeom>
          <a:noFill/>
        </p:spPr>
        <p:txBody>
          <a:bodyPr wrap="square" rtlCol="0">
            <a:spAutoFit/>
          </a:bodyPr>
          <a:lstStyle/>
          <a:p>
            <a:r>
              <a:rPr lang="en-US" dirty="0" smtClean="0">
                <a:solidFill>
                  <a:schemeClr val="accent1"/>
                </a:solidFill>
              </a:rPr>
              <a:t>need to do </a:t>
            </a:r>
            <a:r>
              <a:rPr lang="en-US" dirty="0" err="1" smtClean="0">
                <a:solidFill>
                  <a:schemeClr val="accent1"/>
                </a:solidFill>
              </a:rPr>
              <a:t>mem_to_reg</a:t>
            </a:r>
            <a:r>
              <a:rPr lang="en-US" dirty="0" smtClean="0">
                <a:solidFill>
                  <a:schemeClr val="accent1"/>
                </a:solidFill>
              </a:rPr>
              <a:t> for Load instruction.</a:t>
            </a:r>
            <a:endParaRPr lang="en-US" dirty="0">
              <a:solidFill>
                <a:schemeClr val="accent1"/>
              </a:solidFill>
            </a:endParaRPr>
          </a:p>
        </p:txBody>
      </p:sp>
      <p:sp>
        <p:nvSpPr>
          <p:cNvPr id="6" name="Slide Number Placeholder 5"/>
          <p:cNvSpPr>
            <a:spLocks noGrp="1"/>
          </p:cNvSpPr>
          <p:nvPr>
            <p:ph type="sldNum" sz="quarter" idx="12"/>
          </p:nvPr>
        </p:nvSpPr>
        <p:spPr/>
        <p:txBody>
          <a:bodyPr/>
          <a:lstStyle/>
          <a:p>
            <a:fld id="{8D4EC0DA-4BF5-A643-9CB7-B11B04F56005}" type="slidenum">
              <a:rPr lang="en-US" smtClean="0"/>
              <a:t>10</a:t>
            </a:fld>
            <a:endParaRPr lang="en-US"/>
          </a:p>
        </p:txBody>
      </p:sp>
    </p:spTree>
    <p:extLst>
      <p:ext uri="{BB962C8B-B14F-4D97-AF65-F5344CB8AC3E}">
        <p14:creationId xmlns:p14="http://schemas.microsoft.com/office/powerpoint/2010/main" val="6313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Q1.2 </a:t>
            </a:r>
            <a:r>
              <a:rPr lang="en-US" dirty="0"/>
              <a:t>Control path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11" name="TextBox 10"/>
          <p:cNvSpPr txBox="1"/>
          <p:nvPr/>
        </p:nvSpPr>
        <p:spPr>
          <a:xfrm>
            <a:off x="4552950" y="6151675"/>
            <a:ext cx="4191000" cy="369332"/>
          </a:xfrm>
          <a:prstGeom prst="rect">
            <a:avLst/>
          </a:prstGeom>
          <a:noFill/>
        </p:spPr>
        <p:txBody>
          <a:bodyPr wrap="square" rtlCol="0">
            <a:spAutoFit/>
          </a:bodyPr>
          <a:lstStyle/>
          <a:p>
            <a:r>
              <a:rPr lang="en-US" dirty="0" smtClean="0">
                <a:solidFill>
                  <a:schemeClr val="accent1"/>
                </a:solidFill>
              </a:rPr>
              <a:t>x5= memory[x6+40]</a:t>
            </a:r>
            <a:endParaRPr lang="en-US" dirty="0">
              <a:solidFill>
                <a:schemeClr val="accent1"/>
              </a:solidFill>
            </a:endParaRPr>
          </a:p>
        </p:txBody>
      </p:sp>
      <p:sp>
        <p:nvSpPr>
          <p:cNvPr id="12" name="TextBox 11"/>
          <p:cNvSpPr txBox="1"/>
          <p:nvPr/>
        </p:nvSpPr>
        <p:spPr>
          <a:xfrm>
            <a:off x="4705350" y="3736037"/>
            <a:ext cx="762000" cy="369332"/>
          </a:xfrm>
          <a:prstGeom prst="rect">
            <a:avLst/>
          </a:prstGeom>
          <a:noFill/>
        </p:spPr>
        <p:txBody>
          <a:bodyPr wrap="square" rtlCol="0">
            <a:spAutoFit/>
          </a:bodyPr>
          <a:lstStyle/>
          <a:p>
            <a:r>
              <a:rPr lang="en-US" dirty="0" smtClean="0">
                <a:solidFill>
                  <a:srgbClr val="C00000"/>
                </a:solidFill>
              </a:rPr>
              <a:t>6</a:t>
            </a:r>
            <a:endParaRPr lang="en-US" dirty="0">
              <a:solidFill>
                <a:srgbClr val="C00000"/>
              </a:solidFill>
            </a:endParaRPr>
          </a:p>
        </p:txBody>
      </p:sp>
      <p:sp>
        <p:nvSpPr>
          <p:cNvPr id="13" name="TextBox 12"/>
          <p:cNvSpPr txBox="1"/>
          <p:nvPr/>
        </p:nvSpPr>
        <p:spPr>
          <a:xfrm>
            <a:off x="4705350" y="4159177"/>
            <a:ext cx="762000" cy="369332"/>
          </a:xfrm>
          <a:prstGeom prst="rect">
            <a:avLst/>
          </a:prstGeom>
          <a:noFill/>
        </p:spPr>
        <p:txBody>
          <a:bodyPr wrap="square" rtlCol="0">
            <a:spAutoFit/>
          </a:bodyPr>
          <a:lstStyle/>
          <a:p>
            <a:r>
              <a:rPr lang="en-US" dirty="0">
                <a:solidFill>
                  <a:srgbClr val="C00000"/>
                </a:solidFill>
              </a:rPr>
              <a:t>5</a:t>
            </a:r>
          </a:p>
        </p:txBody>
      </p:sp>
      <p:sp>
        <p:nvSpPr>
          <p:cNvPr id="14" name="TextBox 13"/>
          <p:cNvSpPr txBox="1"/>
          <p:nvPr/>
        </p:nvSpPr>
        <p:spPr>
          <a:xfrm>
            <a:off x="4425950" y="4915457"/>
            <a:ext cx="762000" cy="369332"/>
          </a:xfrm>
          <a:prstGeom prst="rect">
            <a:avLst/>
          </a:prstGeom>
          <a:noFill/>
        </p:spPr>
        <p:txBody>
          <a:bodyPr wrap="square" rtlCol="0">
            <a:spAutoFit/>
          </a:bodyPr>
          <a:lstStyle/>
          <a:p>
            <a:r>
              <a:rPr lang="en-US" dirty="0" smtClean="0">
                <a:solidFill>
                  <a:srgbClr val="C00000"/>
                </a:solidFill>
              </a:rPr>
              <a:t>40</a:t>
            </a:r>
            <a:endParaRPr lang="en-US" dirty="0">
              <a:solidFill>
                <a:srgbClr val="C00000"/>
              </a:solidFill>
            </a:endParaRPr>
          </a:p>
        </p:txBody>
      </p:sp>
      <p:sp>
        <p:nvSpPr>
          <p:cNvPr id="16" name="TextBox 15"/>
          <p:cNvSpPr txBox="1"/>
          <p:nvPr/>
        </p:nvSpPr>
        <p:spPr>
          <a:xfrm>
            <a:off x="6102350" y="3804081"/>
            <a:ext cx="762000" cy="369332"/>
          </a:xfrm>
          <a:prstGeom prst="rect">
            <a:avLst/>
          </a:prstGeom>
          <a:noFill/>
        </p:spPr>
        <p:txBody>
          <a:bodyPr wrap="square" rtlCol="0">
            <a:spAutoFit/>
          </a:bodyPr>
          <a:lstStyle/>
          <a:p>
            <a:r>
              <a:rPr lang="en-US" dirty="0" smtClean="0">
                <a:solidFill>
                  <a:srgbClr val="C00000"/>
                </a:solidFill>
              </a:rPr>
              <a:t>x6</a:t>
            </a:r>
            <a:endParaRPr lang="en-US" dirty="0">
              <a:solidFill>
                <a:srgbClr val="C00000"/>
              </a:solidFill>
            </a:endParaRPr>
          </a:p>
        </p:txBody>
      </p:sp>
      <p:sp>
        <p:nvSpPr>
          <p:cNvPr id="17" name="TextBox 16"/>
          <p:cNvSpPr txBox="1"/>
          <p:nvPr/>
        </p:nvSpPr>
        <p:spPr>
          <a:xfrm>
            <a:off x="7118350" y="4077238"/>
            <a:ext cx="762000" cy="369332"/>
          </a:xfrm>
          <a:prstGeom prst="rect">
            <a:avLst/>
          </a:prstGeom>
          <a:noFill/>
        </p:spPr>
        <p:txBody>
          <a:bodyPr wrap="square" rtlCol="0">
            <a:spAutoFit/>
          </a:bodyPr>
          <a:lstStyle/>
          <a:p>
            <a:r>
              <a:rPr lang="en-US" dirty="0" smtClean="0">
                <a:solidFill>
                  <a:srgbClr val="C00000"/>
                </a:solidFill>
              </a:rPr>
              <a:t>x6+40</a:t>
            </a:r>
            <a:endParaRPr lang="en-US" dirty="0">
              <a:solidFill>
                <a:srgbClr val="C00000"/>
              </a:solidFill>
            </a:endParaRPr>
          </a:p>
        </p:txBody>
      </p:sp>
      <p:sp>
        <p:nvSpPr>
          <p:cNvPr id="18" name="Oval 17"/>
          <p:cNvSpPr/>
          <p:nvPr/>
        </p:nvSpPr>
        <p:spPr>
          <a:xfrm>
            <a:off x="6057265" y="4153995"/>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110855" y="4007570"/>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864350" y="5220539"/>
            <a:ext cx="1852295" cy="369332"/>
          </a:xfrm>
          <a:prstGeom prst="rect">
            <a:avLst/>
          </a:prstGeom>
          <a:noFill/>
        </p:spPr>
        <p:txBody>
          <a:bodyPr wrap="square" rtlCol="0">
            <a:spAutoFit/>
          </a:bodyPr>
          <a:lstStyle/>
          <a:p>
            <a:r>
              <a:rPr lang="en-US" smtClean="0">
                <a:solidFill>
                  <a:srgbClr val="C00000"/>
                </a:solidFill>
              </a:rPr>
              <a:t>memory[x6+40]</a:t>
            </a:r>
            <a:endParaRPr lang="en-US" dirty="0">
              <a:solidFill>
                <a:srgbClr val="C00000"/>
              </a:solidFill>
            </a:endParaRPr>
          </a:p>
        </p:txBody>
      </p:sp>
      <p:sp>
        <p:nvSpPr>
          <p:cNvPr id="21" name="TextBox 20"/>
          <p:cNvSpPr txBox="1"/>
          <p:nvPr/>
        </p:nvSpPr>
        <p:spPr>
          <a:xfrm>
            <a:off x="3429635" y="4417319"/>
            <a:ext cx="1852295" cy="369332"/>
          </a:xfrm>
          <a:prstGeom prst="rect">
            <a:avLst/>
          </a:prstGeom>
          <a:noFill/>
        </p:spPr>
        <p:txBody>
          <a:bodyPr wrap="square" rtlCol="0">
            <a:spAutoFit/>
          </a:bodyPr>
          <a:lstStyle/>
          <a:p>
            <a:r>
              <a:rPr lang="en-US" dirty="0" smtClean="0">
                <a:solidFill>
                  <a:srgbClr val="C00000"/>
                </a:solidFill>
              </a:rPr>
              <a:t>memory[x6+40]</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8D4EC0DA-4BF5-A643-9CB7-B11B04F56005}" type="slidenum">
              <a:rPr lang="en-US" smtClean="0"/>
              <a:t>11</a:t>
            </a:fld>
            <a:endParaRPr lang="en-US"/>
          </a:p>
        </p:txBody>
      </p:sp>
    </p:spTree>
    <p:extLst>
      <p:ext uri="{BB962C8B-B14F-4D97-AF65-F5344CB8AC3E}">
        <p14:creationId xmlns:p14="http://schemas.microsoft.com/office/powerpoint/2010/main" val="156849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p:bldP spid="18" grpId="0" animBg="1"/>
      <p:bldP spid="19" grpId="0" animBg="1"/>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Q1.5 </a:t>
            </a:r>
            <a:r>
              <a:rPr lang="en-US" dirty="0"/>
              <a:t>Control </a:t>
            </a:r>
            <a:r>
              <a:rPr lang="en-US" dirty="0" smtClean="0"/>
              <a:t>path</a:t>
            </a:r>
            <a:endParaRPr lang="en-US" dirty="0"/>
          </a:p>
        </p:txBody>
      </p:sp>
      <p:sp>
        <p:nvSpPr>
          <p:cNvPr id="3" name="Content Placeholder 2"/>
          <p:cNvSpPr>
            <a:spLocks noGrp="1"/>
          </p:cNvSpPr>
          <p:nvPr>
            <p:ph idx="1"/>
          </p:nvPr>
        </p:nvSpPr>
        <p:spPr/>
        <p:txBody>
          <a:bodyPr/>
          <a:lstStyle/>
          <a:p>
            <a:pPr fontAlgn="base"/>
            <a:r>
              <a:rPr lang="en-US" dirty="0"/>
              <a:t>Which of the following instructions cause the value of the </a:t>
            </a:r>
            <a:r>
              <a:rPr lang="en-US" dirty="0" err="1">
                <a:solidFill>
                  <a:schemeClr val="accent1"/>
                </a:solidFill>
              </a:rPr>
              <a:t>RegWrite</a:t>
            </a:r>
            <a:r>
              <a:rPr lang="en-US" dirty="0"/>
              <a:t> input to the </a:t>
            </a:r>
            <a:r>
              <a:rPr lang="en-US" dirty="0" err="1"/>
              <a:t>RegisterFile</a:t>
            </a:r>
            <a:r>
              <a:rPr lang="en-US" dirty="0"/>
              <a:t> to be set?</a:t>
            </a:r>
          </a:p>
          <a:p>
            <a:pPr marL="514350" indent="-514350" fontAlgn="base">
              <a:buFont typeface="+mj-lt"/>
              <a:buAutoNum type="alphaUcPeriod"/>
            </a:pPr>
            <a:r>
              <a:rPr lang="en-US" dirty="0"/>
              <a:t>add x6, x7, x8</a:t>
            </a:r>
          </a:p>
          <a:p>
            <a:pPr marL="514350" indent="-514350" fontAlgn="base">
              <a:buFont typeface="+mj-lt"/>
              <a:buAutoNum type="alphaUcPeriod"/>
            </a:pPr>
            <a:r>
              <a:rPr lang="en-US" dirty="0" err="1"/>
              <a:t>beq</a:t>
            </a:r>
            <a:r>
              <a:rPr lang="en-US" dirty="0"/>
              <a:t> x6, x7, 100, if x6 and x7 have the same value.</a:t>
            </a:r>
          </a:p>
          <a:p>
            <a:pPr marL="514350" indent="-514350" fontAlgn="base">
              <a:buFont typeface="+mj-lt"/>
              <a:buAutoNum type="alphaUcPeriod"/>
            </a:pPr>
            <a:r>
              <a:rPr lang="en-US" dirty="0" err="1"/>
              <a:t>beq</a:t>
            </a:r>
            <a:r>
              <a:rPr lang="en-US" dirty="0"/>
              <a:t> x6, x7, 100, regardless of whether x6 and x7 have the same value.</a:t>
            </a:r>
          </a:p>
          <a:p>
            <a:pPr marL="514350" indent="-514350" fontAlgn="base">
              <a:buFont typeface="+mj-lt"/>
              <a:buAutoNum type="alphaUcPeriod"/>
            </a:pPr>
            <a:r>
              <a:rPr lang="en-US" dirty="0" err="1"/>
              <a:t>ld</a:t>
            </a:r>
            <a:r>
              <a:rPr lang="en-US" dirty="0"/>
              <a:t> x5, 40(x6)</a:t>
            </a:r>
          </a:p>
          <a:p>
            <a:pPr marL="514350" indent="-514350" fontAlgn="base">
              <a:buFont typeface="+mj-lt"/>
              <a:buAutoNum type="alphaUcPeriod"/>
            </a:pPr>
            <a:r>
              <a:rPr lang="en-US" dirty="0" err="1"/>
              <a:t>addi</a:t>
            </a:r>
            <a:r>
              <a:rPr lang="en-US" dirty="0"/>
              <a:t> x6, x7, 200</a:t>
            </a:r>
          </a:p>
          <a:p>
            <a:pPr marL="514350" indent="-514350" fontAlgn="base">
              <a:buFont typeface="+mj-lt"/>
              <a:buAutoNum type="alphaUcPeriod"/>
            </a:pPr>
            <a:r>
              <a:rPr lang="en-US" dirty="0" err="1"/>
              <a:t>sd</a:t>
            </a:r>
            <a:r>
              <a:rPr lang="en-US" dirty="0"/>
              <a:t> x5, 40(x6</a:t>
            </a:r>
            <a:r>
              <a:rPr lang="en-US" dirty="0" smtClean="0"/>
              <a:t>)</a:t>
            </a:r>
            <a:endParaRPr lang="en-US" dirty="0"/>
          </a:p>
        </p:txBody>
      </p:sp>
      <p:sp>
        <p:nvSpPr>
          <p:cNvPr id="4" name="TextBox 3"/>
          <p:cNvSpPr txBox="1"/>
          <p:nvPr/>
        </p:nvSpPr>
        <p:spPr>
          <a:xfrm>
            <a:off x="6692900" y="150743"/>
            <a:ext cx="5257800" cy="1754326"/>
          </a:xfrm>
          <a:prstGeom prst="rect">
            <a:avLst/>
          </a:prstGeom>
          <a:noFill/>
        </p:spPr>
        <p:txBody>
          <a:bodyPr wrap="square" rtlCol="0">
            <a:spAutoFit/>
          </a:bodyPr>
          <a:lstStyle/>
          <a:p>
            <a:pPr marL="285750" indent="-285750">
              <a:buFont typeface="Arial" charset="0"/>
              <a:buChar char="•"/>
            </a:pPr>
            <a:r>
              <a:rPr lang="en-US" dirty="0" err="1" smtClean="0">
                <a:solidFill>
                  <a:schemeClr val="accent1"/>
                </a:solidFill>
              </a:rPr>
              <a:t>RegWrite</a:t>
            </a:r>
            <a:r>
              <a:rPr lang="en-US" dirty="0" smtClean="0">
                <a:solidFill>
                  <a:schemeClr val="accent1"/>
                </a:solidFill>
              </a:rPr>
              <a:t>:</a:t>
            </a:r>
          </a:p>
          <a:p>
            <a:pPr marL="285750" indent="-285750">
              <a:buFont typeface="Arial" charset="0"/>
              <a:buChar char="•"/>
            </a:pPr>
            <a:r>
              <a:rPr lang="en-US" dirty="0" smtClean="0">
                <a:solidFill>
                  <a:schemeClr val="accent1"/>
                </a:solidFill>
              </a:rPr>
              <a:t>as long as there has write to register</a:t>
            </a:r>
          </a:p>
          <a:p>
            <a:pPr marL="285750" indent="-285750">
              <a:buFont typeface="Arial" charset="0"/>
              <a:buChar char="•"/>
            </a:pPr>
            <a:r>
              <a:rPr lang="en-US" dirty="0" smtClean="0">
                <a:solidFill>
                  <a:schemeClr val="accent1"/>
                </a:solidFill>
              </a:rPr>
              <a:t>no matter the </a:t>
            </a:r>
            <a:r>
              <a:rPr lang="en-US" dirty="0" err="1" smtClean="0">
                <a:solidFill>
                  <a:schemeClr val="accent1"/>
                </a:solidFill>
              </a:rPr>
              <a:t>MemToReg</a:t>
            </a:r>
            <a:r>
              <a:rPr lang="en-US" dirty="0" smtClean="0">
                <a:solidFill>
                  <a:schemeClr val="accent1"/>
                </a:solidFill>
              </a:rPr>
              <a:t> is set or not:</a:t>
            </a:r>
          </a:p>
          <a:p>
            <a:pPr marL="742950" lvl="1" indent="-285750">
              <a:buFont typeface="Arial" charset="0"/>
              <a:buChar char="•"/>
            </a:pPr>
            <a:r>
              <a:rPr lang="en-US" dirty="0" smtClean="0">
                <a:solidFill>
                  <a:schemeClr val="accent1"/>
                </a:solidFill>
              </a:rPr>
              <a:t>set to 1: mem to </a:t>
            </a:r>
            <a:r>
              <a:rPr lang="en-US" dirty="0" err="1" smtClean="0">
                <a:solidFill>
                  <a:schemeClr val="accent1"/>
                </a:solidFill>
              </a:rPr>
              <a:t>reg</a:t>
            </a:r>
            <a:endParaRPr lang="en-US" dirty="0" smtClean="0">
              <a:solidFill>
                <a:schemeClr val="accent1"/>
              </a:solidFill>
            </a:endParaRPr>
          </a:p>
          <a:p>
            <a:pPr marL="742950" lvl="1" indent="-285750">
              <a:buFont typeface="Arial" charset="0"/>
              <a:buChar char="•"/>
            </a:pPr>
            <a:r>
              <a:rPr lang="en-US" dirty="0" smtClean="0">
                <a:solidFill>
                  <a:schemeClr val="accent1"/>
                </a:solidFill>
              </a:rPr>
              <a:t>0: write what calculated from ALU to </a:t>
            </a:r>
            <a:r>
              <a:rPr lang="en-US" dirty="0" err="1" smtClean="0">
                <a:solidFill>
                  <a:schemeClr val="accent1"/>
                </a:solidFill>
              </a:rPr>
              <a:t>reg</a:t>
            </a:r>
            <a:endParaRPr lang="en-US" dirty="0" smtClean="0">
              <a:solidFill>
                <a:schemeClr val="accent1"/>
              </a:solidFill>
            </a:endParaRPr>
          </a:p>
          <a:p>
            <a:pPr marL="285750" indent="-285750">
              <a:buFont typeface="Arial" charset="0"/>
              <a:buChar char="•"/>
            </a:pPr>
            <a:r>
              <a:rPr lang="en-US" dirty="0" smtClean="0">
                <a:solidFill>
                  <a:schemeClr val="accent1"/>
                </a:solidFill>
              </a:rPr>
              <a:t>as long as the instruction has destination register </a:t>
            </a:r>
            <a:endParaRPr lang="en-US" dirty="0">
              <a:solidFill>
                <a:schemeClr val="accent1"/>
              </a:solidFill>
            </a:endParaRPr>
          </a:p>
        </p:txBody>
      </p:sp>
      <p:sp>
        <p:nvSpPr>
          <p:cNvPr id="5" name="Oval 4"/>
          <p:cNvSpPr/>
          <p:nvPr/>
        </p:nvSpPr>
        <p:spPr>
          <a:xfrm>
            <a:off x="381000" y="46886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81000" y="51458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81000" y="2732485"/>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06900" y="5765800"/>
            <a:ext cx="4191000" cy="646331"/>
          </a:xfrm>
          <a:prstGeom prst="rect">
            <a:avLst/>
          </a:prstGeom>
          <a:noFill/>
        </p:spPr>
        <p:txBody>
          <a:bodyPr wrap="square" rtlCol="0">
            <a:spAutoFit/>
          </a:bodyPr>
          <a:lstStyle/>
          <a:p>
            <a:r>
              <a:rPr lang="en-US" dirty="0" err="1" smtClean="0">
                <a:solidFill>
                  <a:schemeClr val="accent1"/>
                </a:solidFill>
              </a:rPr>
              <a:t>MemWrite</a:t>
            </a:r>
            <a:r>
              <a:rPr lang="en-US" dirty="0" smtClean="0">
                <a:solidFill>
                  <a:schemeClr val="accent1"/>
                </a:solidFill>
              </a:rPr>
              <a:t> will be set. write in memory: memory[x6+40]=x5</a:t>
            </a:r>
            <a:endParaRPr lang="en-US" dirty="0">
              <a:solidFill>
                <a:schemeClr val="accent1"/>
              </a:solidFill>
            </a:endParaRPr>
          </a:p>
        </p:txBody>
      </p:sp>
      <p:sp>
        <p:nvSpPr>
          <p:cNvPr id="9" name="TextBox 8"/>
          <p:cNvSpPr txBox="1"/>
          <p:nvPr/>
        </p:nvSpPr>
        <p:spPr>
          <a:xfrm>
            <a:off x="5257800" y="4732616"/>
            <a:ext cx="4191000" cy="369332"/>
          </a:xfrm>
          <a:prstGeom prst="rect">
            <a:avLst/>
          </a:prstGeom>
          <a:noFill/>
        </p:spPr>
        <p:txBody>
          <a:bodyPr wrap="square" rtlCol="0">
            <a:spAutoFit/>
          </a:bodyPr>
          <a:lstStyle/>
          <a:p>
            <a:r>
              <a:rPr lang="en-US" smtClean="0">
                <a:solidFill>
                  <a:schemeClr val="accent1"/>
                </a:solidFill>
              </a:rPr>
              <a:t>x5= memory[x6+40]</a:t>
            </a:r>
            <a:endParaRPr lang="en-US" dirty="0">
              <a:solidFill>
                <a:schemeClr val="accent1"/>
              </a:solidFill>
            </a:endParaRPr>
          </a:p>
        </p:txBody>
      </p:sp>
      <p:sp>
        <p:nvSpPr>
          <p:cNvPr id="10" name="Slide Number Placeholder 9"/>
          <p:cNvSpPr>
            <a:spLocks noGrp="1"/>
          </p:cNvSpPr>
          <p:nvPr>
            <p:ph type="sldNum" sz="quarter" idx="12"/>
          </p:nvPr>
        </p:nvSpPr>
        <p:spPr/>
        <p:txBody>
          <a:bodyPr/>
          <a:lstStyle/>
          <a:p>
            <a:fld id="{8D4EC0DA-4BF5-A643-9CB7-B11B04F56005}" type="slidenum">
              <a:rPr lang="en-US" smtClean="0"/>
              <a:t>12</a:t>
            </a:fld>
            <a:endParaRPr lang="en-US"/>
          </a:p>
        </p:txBody>
      </p:sp>
    </p:spTree>
    <p:extLst>
      <p:ext uri="{BB962C8B-B14F-4D97-AF65-F5344CB8AC3E}">
        <p14:creationId xmlns:p14="http://schemas.microsoft.com/office/powerpoint/2010/main" val="30219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3"/>
      <p:bldP spid="5" grpId="0" animBg="1"/>
      <p:bldP spid="6" grpId="0" animBg="1"/>
      <p:bldP spid="7"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Pipeline</a:t>
            </a:r>
            <a:endParaRPr lang="en-US" dirty="0"/>
          </a:p>
        </p:txBody>
      </p:sp>
      <p:sp>
        <p:nvSpPr>
          <p:cNvPr id="5" name="Text Placeholder 4"/>
          <p:cNvSpPr>
            <a:spLocks noGrp="1"/>
          </p:cNvSpPr>
          <p:nvPr>
            <p:ph type="body" idx="1"/>
          </p:nvPr>
        </p:nvSpPr>
        <p:spPr/>
        <p:txBody>
          <a:bodyPr/>
          <a:lstStyle/>
          <a:p>
            <a:r>
              <a:rPr lang="en-US" dirty="0" smtClean="0"/>
              <a:t>Design &amp; Hazards</a:t>
            </a:r>
            <a:endParaRPr lang="en-US" dirty="0"/>
          </a:p>
        </p:txBody>
      </p:sp>
      <p:sp>
        <p:nvSpPr>
          <p:cNvPr id="2" name="Slide Number Placeholder 1"/>
          <p:cNvSpPr>
            <a:spLocks noGrp="1"/>
          </p:cNvSpPr>
          <p:nvPr>
            <p:ph type="sldNum" sz="quarter" idx="12"/>
          </p:nvPr>
        </p:nvSpPr>
        <p:spPr/>
        <p:txBody>
          <a:bodyPr/>
          <a:lstStyle/>
          <a:p>
            <a:fld id="{671D1F02-1DA5-2048-B067-06F818F79F6B}" type="slidenum">
              <a:rPr lang="en-US" smtClean="0"/>
              <a:t>13</a:t>
            </a:fld>
            <a:endParaRPr lang="en-US"/>
          </a:p>
        </p:txBody>
      </p:sp>
    </p:spTree>
    <p:extLst>
      <p:ext uri="{BB962C8B-B14F-4D97-AF65-F5344CB8AC3E}">
        <p14:creationId xmlns:p14="http://schemas.microsoft.com/office/powerpoint/2010/main" val="3888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RISC-V Pipeline</a:t>
            </a:r>
          </a:p>
        </p:txBody>
      </p:sp>
      <p:sp>
        <p:nvSpPr>
          <p:cNvPr id="3" name="Content Placeholder 2"/>
          <p:cNvSpPr>
            <a:spLocks noGrp="1"/>
          </p:cNvSpPr>
          <p:nvPr>
            <p:ph idx="1"/>
          </p:nvPr>
        </p:nvSpPr>
        <p:spPr>
          <a:xfrm>
            <a:off x="838200" y="1825624"/>
            <a:ext cx="11226800" cy="4676775"/>
          </a:xfrm>
        </p:spPr>
        <p:txBody>
          <a:bodyPr>
            <a:normAutofit fontScale="92500" lnSpcReduction="20000"/>
          </a:bodyPr>
          <a:lstStyle/>
          <a:p>
            <a:r>
              <a:rPr lang="en-US" dirty="0"/>
              <a:t>Pipeline increases </a:t>
            </a:r>
            <a:r>
              <a:rPr lang="en-US" dirty="0">
                <a:solidFill>
                  <a:schemeClr val="accent1"/>
                </a:solidFill>
              </a:rPr>
              <a:t>throughput</a:t>
            </a:r>
            <a:r>
              <a:rPr lang="en-US" dirty="0"/>
              <a:t> by overlapping execution of multiple instructions</a:t>
            </a:r>
          </a:p>
          <a:p>
            <a:r>
              <a:rPr lang="en-US" dirty="0" smtClean="0"/>
              <a:t>We </a:t>
            </a:r>
            <a:r>
              <a:rPr lang="en-US" dirty="0"/>
              <a:t>split the instruction memory from the data memory</a:t>
            </a:r>
          </a:p>
          <a:p>
            <a:pPr lvl="1"/>
            <a:r>
              <a:rPr lang="en-US" dirty="0" smtClean="0"/>
              <a:t>Otherwise </a:t>
            </a:r>
            <a:r>
              <a:rPr lang="en-US" dirty="0"/>
              <a:t>reading data would delay reading an instruction</a:t>
            </a:r>
          </a:p>
          <a:p>
            <a:r>
              <a:rPr lang="en-US" dirty="0" smtClean="0"/>
              <a:t>There </a:t>
            </a:r>
            <a:r>
              <a:rPr lang="en-US" dirty="0"/>
              <a:t>are 5 stages in the RISC-V pipeline</a:t>
            </a:r>
          </a:p>
          <a:p>
            <a:pPr lvl="1"/>
            <a:r>
              <a:rPr lang="en-US" dirty="0" smtClean="0"/>
              <a:t>Instruction </a:t>
            </a:r>
            <a:r>
              <a:rPr lang="en-US" dirty="0"/>
              <a:t>Fetch – IF</a:t>
            </a:r>
          </a:p>
          <a:p>
            <a:pPr lvl="2"/>
            <a:r>
              <a:rPr lang="en-US" dirty="0" smtClean="0"/>
              <a:t>It </a:t>
            </a:r>
            <a:r>
              <a:rPr lang="en-US" dirty="0"/>
              <a:t>takes a cycle to read an instruction from instruction memory</a:t>
            </a:r>
          </a:p>
          <a:p>
            <a:pPr lvl="1"/>
            <a:r>
              <a:rPr lang="en-US" dirty="0" smtClean="0"/>
              <a:t>Instruction </a:t>
            </a:r>
            <a:r>
              <a:rPr lang="en-US" dirty="0"/>
              <a:t>Decode – ID</a:t>
            </a:r>
          </a:p>
          <a:p>
            <a:pPr lvl="2"/>
            <a:r>
              <a:rPr lang="en-US" dirty="0" smtClean="0"/>
              <a:t>Decode </a:t>
            </a:r>
            <a:r>
              <a:rPr lang="en-US" dirty="0"/>
              <a:t>the instruction, read registers, and predict branching</a:t>
            </a:r>
          </a:p>
          <a:p>
            <a:pPr lvl="1"/>
            <a:r>
              <a:rPr lang="en-US" dirty="0" smtClean="0"/>
              <a:t>Execute </a:t>
            </a:r>
            <a:r>
              <a:rPr lang="en-US" dirty="0"/>
              <a:t>– EX</a:t>
            </a:r>
          </a:p>
          <a:p>
            <a:pPr lvl="2"/>
            <a:r>
              <a:rPr lang="en-US" dirty="0" smtClean="0"/>
              <a:t>Performs </a:t>
            </a:r>
            <a:r>
              <a:rPr lang="en-US" dirty="0"/>
              <a:t>computations using the ALU or performs shift operations</a:t>
            </a:r>
          </a:p>
          <a:p>
            <a:pPr lvl="1"/>
            <a:r>
              <a:rPr lang="en-US" dirty="0" smtClean="0"/>
              <a:t>Memory </a:t>
            </a:r>
            <a:r>
              <a:rPr lang="en-US" dirty="0"/>
              <a:t>Access - MEM</a:t>
            </a:r>
          </a:p>
          <a:p>
            <a:pPr lvl="2"/>
            <a:r>
              <a:rPr lang="en-US" dirty="0" smtClean="0"/>
              <a:t>Read </a:t>
            </a:r>
            <a:r>
              <a:rPr lang="en-US" dirty="0"/>
              <a:t>or write to memory</a:t>
            </a:r>
          </a:p>
          <a:p>
            <a:pPr lvl="1"/>
            <a:r>
              <a:rPr lang="en-US" dirty="0" smtClean="0"/>
              <a:t>Write </a:t>
            </a:r>
            <a:r>
              <a:rPr lang="en-US" dirty="0"/>
              <a:t>Back – WB</a:t>
            </a:r>
          </a:p>
          <a:p>
            <a:pPr lvl="2"/>
            <a:r>
              <a:rPr lang="en-US" dirty="0" smtClean="0"/>
              <a:t>Write </a:t>
            </a:r>
            <a:r>
              <a:rPr lang="en-US" dirty="0"/>
              <a:t>results to registers</a:t>
            </a:r>
          </a:p>
        </p:txBody>
      </p:sp>
      <p:sp>
        <p:nvSpPr>
          <p:cNvPr id="4" name="Slide Number Placeholder 3"/>
          <p:cNvSpPr>
            <a:spLocks noGrp="1"/>
          </p:cNvSpPr>
          <p:nvPr>
            <p:ph type="sldNum" sz="quarter" idx="12"/>
          </p:nvPr>
        </p:nvSpPr>
        <p:spPr/>
        <p:txBody>
          <a:bodyPr/>
          <a:lstStyle/>
          <a:p>
            <a:fld id="{8D4EC0DA-4BF5-A643-9CB7-B11B04F56005}" type="slidenum">
              <a:rPr lang="en-US" smtClean="0"/>
              <a:t>14</a:t>
            </a:fld>
            <a:endParaRPr lang="en-US"/>
          </a:p>
        </p:txBody>
      </p:sp>
    </p:spTree>
    <p:extLst>
      <p:ext uri="{BB962C8B-B14F-4D97-AF65-F5344CB8AC3E}">
        <p14:creationId xmlns:p14="http://schemas.microsoft.com/office/powerpoint/2010/main" val="62977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Registers</a:t>
            </a:r>
          </a:p>
        </p:txBody>
      </p:sp>
      <p:sp>
        <p:nvSpPr>
          <p:cNvPr id="3" name="Content Placeholder 2"/>
          <p:cNvSpPr>
            <a:spLocks noGrp="1"/>
          </p:cNvSpPr>
          <p:nvPr>
            <p:ph idx="1"/>
          </p:nvPr>
        </p:nvSpPr>
        <p:spPr>
          <a:xfrm>
            <a:off x="838200" y="1825625"/>
            <a:ext cx="6020318" cy="4351338"/>
          </a:xfrm>
        </p:spPr>
        <p:txBody>
          <a:bodyPr/>
          <a:lstStyle/>
          <a:p>
            <a:r>
              <a:rPr lang="en-US" dirty="0"/>
              <a:t>In between each stage of the pipeline, we have registers store information</a:t>
            </a:r>
          </a:p>
          <a:p>
            <a:pPr lvl="1"/>
            <a:r>
              <a:rPr lang="en-US" dirty="0" smtClean="0"/>
              <a:t>Each </a:t>
            </a:r>
            <a:r>
              <a:rPr lang="en-US" dirty="0"/>
              <a:t>stage reads from the previous register to figure out what to do</a:t>
            </a:r>
          </a:p>
          <a:p>
            <a:pPr lvl="1"/>
            <a:r>
              <a:rPr lang="en-US" dirty="0" smtClean="0"/>
              <a:t>Each </a:t>
            </a:r>
            <a:r>
              <a:rPr lang="en-US" dirty="0"/>
              <a:t>stage writes to the next register to pass the instruction along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9274" y="236537"/>
            <a:ext cx="5046694" cy="31781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518" y="3797300"/>
            <a:ext cx="5047449" cy="2682699"/>
          </a:xfrm>
          <a:prstGeom prst="rect">
            <a:avLst/>
          </a:prstGeom>
        </p:spPr>
      </p:pic>
      <p:sp>
        <p:nvSpPr>
          <p:cNvPr id="6" name="Slide Number Placeholder 5"/>
          <p:cNvSpPr>
            <a:spLocks noGrp="1"/>
          </p:cNvSpPr>
          <p:nvPr>
            <p:ph type="sldNum" sz="quarter" idx="12"/>
          </p:nvPr>
        </p:nvSpPr>
        <p:spPr/>
        <p:txBody>
          <a:bodyPr/>
          <a:lstStyle/>
          <a:p>
            <a:fld id="{8D4EC0DA-4BF5-A643-9CB7-B11B04F56005}" type="slidenum">
              <a:rPr lang="en-US" smtClean="0"/>
              <a:t>15</a:t>
            </a:fld>
            <a:endParaRPr lang="en-US"/>
          </a:p>
        </p:txBody>
      </p:sp>
    </p:spTree>
    <p:extLst>
      <p:ext uri="{BB962C8B-B14F-4D97-AF65-F5344CB8AC3E}">
        <p14:creationId xmlns:p14="http://schemas.microsoft.com/office/powerpoint/2010/main" val="47435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hazard</a:t>
            </a:r>
            <a:endParaRPr lang="en-US" dirty="0"/>
          </a:p>
        </p:txBody>
      </p:sp>
      <p:sp>
        <p:nvSpPr>
          <p:cNvPr id="3" name="Content Placeholder 2"/>
          <p:cNvSpPr>
            <a:spLocks noGrp="1"/>
          </p:cNvSpPr>
          <p:nvPr>
            <p:ph idx="1"/>
          </p:nvPr>
        </p:nvSpPr>
        <p:spPr/>
        <p:txBody>
          <a:bodyPr/>
          <a:lstStyle/>
          <a:p>
            <a:r>
              <a:rPr lang="en-US" dirty="0"/>
              <a:t>Sometimes instructions depend on each other</a:t>
            </a:r>
          </a:p>
          <a:p>
            <a:r>
              <a:rPr lang="en-US" dirty="0" smtClean="0"/>
              <a:t>In </a:t>
            </a:r>
            <a:r>
              <a:rPr lang="en-US" dirty="0"/>
              <a:t>fact, that is very often the case, that some instruction uses the result of </a:t>
            </a:r>
            <a:r>
              <a:rPr lang="en-US" dirty="0" smtClean="0"/>
              <a:t>a previous </a:t>
            </a:r>
            <a:r>
              <a:rPr lang="en-US" dirty="0"/>
              <a:t>instruction</a:t>
            </a:r>
          </a:p>
          <a:p>
            <a:r>
              <a:rPr lang="en-US" dirty="0" smtClean="0"/>
              <a:t>This </a:t>
            </a:r>
            <a:r>
              <a:rPr lang="en-US" dirty="0"/>
              <a:t>becomes an issue, however, when an instruction depends on a value </a:t>
            </a:r>
            <a:r>
              <a:rPr lang="en-US" dirty="0" smtClean="0"/>
              <a:t>that has </a:t>
            </a:r>
            <a:r>
              <a:rPr lang="en-US" dirty="0"/>
              <a:t>been computed but not written back yet</a:t>
            </a:r>
          </a:p>
        </p:txBody>
      </p:sp>
      <p:sp>
        <p:nvSpPr>
          <p:cNvPr id="4" name="Slide Number Placeholder 3"/>
          <p:cNvSpPr>
            <a:spLocks noGrp="1"/>
          </p:cNvSpPr>
          <p:nvPr>
            <p:ph type="sldNum" sz="quarter" idx="12"/>
          </p:nvPr>
        </p:nvSpPr>
        <p:spPr/>
        <p:txBody>
          <a:bodyPr/>
          <a:lstStyle/>
          <a:p>
            <a:fld id="{8D4EC0DA-4BF5-A643-9CB7-B11B04F56005}" type="slidenum">
              <a:rPr lang="en-US" smtClean="0"/>
              <a:t>16</a:t>
            </a:fld>
            <a:endParaRPr lang="en-US"/>
          </a:p>
        </p:txBody>
      </p:sp>
    </p:spTree>
    <p:extLst>
      <p:ext uri="{BB962C8B-B14F-4D97-AF65-F5344CB8AC3E}">
        <p14:creationId xmlns:p14="http://schemas.microsoft.com/office/powerpoint/2010/main" val="56053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Hazard Motivation</a:t>
            </a:r>
          </a:p>
        </p:txBody>
      </p:sp>
      <p:sp>
        <p:nvSpPr>
          <p:cNvPr id="3" name="Content Placeholder 2"/>
          <p:cNvSpPr>
            <a:spLocks noGrp="1"/>
          </p:cNvSpPr>
          <p:nvPr>
            <p:ph idx="1"/>
          </p:nvPr>
        </p:nvSpPr>
        <p:spPr/>
        <p:txBody>
          <a:bodyPr>
            <a:normAutofit lnSpcReduction="10000"/>
          </a:bodyPr>
          <a:lstStyle/>
          <a:p>
            <a:r>
              <a:rPr lang="en-US" dirty="0"/>
              <a:t>Consider the following C Program:</a:t>
            </a:r>
          </a:p>
          <a:p>
            <a:pPr marL="0" indent="0">
              <a:buNone/>
            </a:pPr>
            <a:r>
              <a:rPr lang="en-US" dirty="0" err="1"/>
              <a:t>int</a:t>
            </a:r>
            <a:r>
              <a:rPr lang="en-US" dirty="0"/>
              <a:t> </a:t>
            </a:r>
            <a:r>
              <a:rPr lang="en-US" dirty="0" err="1"/>
              <a:t>calc</a:t>
            </a:r>
            <a:r>
              <a:rPr lang="en-US" dirty="0"/>
              <a:t>(</a:t>
            </a:r>
            <a:r>
              <a:rPr lang="en-US" dirty="0" err="1"/>
              <a:t>int</a:t>
            </a:r>
            <a:r>
              <a:rPr lang="en-US" dirty="0"/>
              <a:t> a, </a:t>
            </a:r>
            <a:r>
              <a:rPr lang="en-US" dirty="0" err="1"/>
              <a:t>int</a:t>
            </a:r>
            <a:r>
              <a:rPr lang="en-US" dirty="0"/>
              <a:t> b, </a:t>
            </a:r>
            <a:r>
              <a:rPr lang="en-US" dirty="0" err="1"/>
              <a:t>int</a:t>
            </a:r>
            <a:r>
              <a:rPr lang="en-US" dirty="0"/>
              <a:t> c) {</a:t>
            </a:r>
          </a:p>
          <a:p>
            <a:pPr marL="457200" lvl="1" indent="0">
              <a:buNone/>
            </a:pPr>
            <a:r>
              <a:rPr lang="mr-IN" dirty="0" err="1"/>
              <a:t>a</a:t>
            </a:r>
            <a:r>
              <a:rPr lang="mr-IN" dirty="0"/>
              <a:t> = </a:t>
            </a:r>
            <a:r>
              <a:rPr lang="mr-IN" dirty="0" err="1"/>
              <a:t>a</a:t>
            </a:r>
            <a:r>
              <a:rPr lang="mr-IN" dirty="0"/>
              <a:t> + </a:t>
            </a:r>
            <a:r>
              <a:rPr lang="mr-IN" dirty="0" err="1"/>
              <a:t>b</a:t>
            </a:r>
            <a:r>
              <a:rPr lang="mr-IN" dirty="0"/>
              <a:t>;</a:t>
            </a:r>
          </a:p>
          <a:p>
            <a:pPr marL="457200" lvl="1" indent="0">
              <a:buNone/>
            </a:pPr>
            <a:r>
              <a:rPr lang="mr-IN" dirty="0" err="1"/>
              <a:t>a</a:t>
            </a:r>
            <a:r>
              <a:rPr lang="mr-IN" dirty="0"/>
              <a:t> = </a:t>
            </a:r>
            <a:r>
              <a:rPr lang="mr-IN" dirty="0" err="1"/>
              <a:t>a</a:t>
            </a:r>
            <a:r>
              <a:rPr lang="mr-IN" dirty="0"/>
              <a:t> + </a:t>
            </a:r>
            <a:r>
              <a:rPr lang="mr-IN" dirty="0" err="1"/>
              <a:t>c</a:t>
            </a:r>
            <a:r>
              <a:rPr lang="mr-IN" dirty="0"/>
              <a:t>;</a:t>
            </a:r>
          </a:p>
          <a:p>
            <a:pPr marL="457200" lvl="1" indent="0">
              <a:buNone/>
            </a:pPr>
            <a:r>
              <a:rPr lang="en-US" dirty="0"/>
              <a:t>return a;</a:t>
            </a:r>
          </a:p>
          <a:p>
            <a:pPr marL="0" indent="0">
              <a:buNone/>
            </a:pPr>
            <a:r>
              <a:rPr lang="en-US" dirty="0"/>
              <a:t>}</a:t>
            </a:r>
          </a:p>
          <a:p>
            <a:r>
              <a:rPr lang="en-US" dirty="0" smtClean="0"/>
              <a:t>Which </a:t>
            </a:r>
            <a:r>
              <a:rPr lang="en-US" dirty="0"/>
              <a:t>becomes :</a:t>
            </a:r>
          </a:p>
          <a:p>
            <a:pPr marL="457200" lvl="1" indent="0">
              <a:buNone/>
            </a:pPr>
            <a:r>
              <a:rPr lang="da-DK" dirty="0" err="1"/>
              <a:t>add</a:t>
            </a:r>
            <a:r>
              <a:rPr lang="da-DK" dirty="0"/>
              <a:t> x10, x10, x11</a:t>
            </a:r>
          </a:p>
          <a:p>
            <a:pPr marL="457200" lvl="1" indent="0">
              <a:buNone/>
            </a:pPr>
            <a:r>
              <a:rPr lang="da-DK" dirty="0" err="1"/>
              <a:t>add</a:t>
            </a:r>
            <a:r>
              <a:rPr lang="da-DK" dirty="0"/>
              <a:t> x10, x10, x12</a:t>
            </a:r>
          </a:p>
          <a:p>
            <a:r>
              <a:rPr lang="da-DK" dirty="0" err="1"/>
              <a:t>What</a:t>
            </a:r>
            <a:r>
              <a:rPr lang="da-DK" dirty="0"/>
              <a:t> </a:t>
            </a:r>
            <a:r>
              <a:rPr lang="da-DK" dirty="0" err="1"/>
              <a:t>might</a:t>
            </a:r>
            <a:r>
              <a:rPr lang="da-DK" dirty="0"/>
              <a:t> </a:t>
            </a:r>
            <a:r>
              <a:rPr lang="da-DK" dirty="0" err="1"/>
              <a:t>cause</a:t>
            </a:r>
            <a:r>
              <a:rPr lang="da-DK" dirty="0"/>
              <a:t> </a:t>
            </a:r>
            <a:r>
              <a:rPr lang="da-DK" dirty="0" err="1"/>
              <a:t>sadness</a:t>
            </a:r>
            <a:r>
              <a:rPr lang="da-DK" dirty="0"/>
              <a:t> </a:t>
            </a:r>
            <a:r>
              <a:rPr lang="da-DK" dirty="0" err="1"/>
              <a:t>here</a:t>
            </a:r>
            <a:r>
              <a:rPr lang="da-DK" dirty="0"/>
              <a:t>?</a:t>
            </a:r>
            <a:endParaRPr lang="en-US" dirty="0"/>
          </a:p>
        </p:txBody>
      </p:sp>
      <p:sp>
        <p:nvSpPr>
          <p:cNvPr id="4" name="Slide Number Placeholder 3"/>
          <p:cNvSpPr>
            <a:spLocks noGrp="1"/>
          </p:cNvSpPr>
          <p:nvPr>
            <p:ph type="sldNum" sz="quarter" idx="12"/>
          </p:nvPr>
        </p:nvSpPr>
        <p:spPr/>
        <p:txBody>
          <a:bodyPr/>
          <a:lstStyle/>
          <a:p>
            <a:fld id="{8D4EC0DA-4BF5-A643-9CB7-B11B04F56005}" type="slidenum">
              <a:rPr lang="en-US" smtClean="0"/>
              <a:t>17</a:t>
            </a:fld>
            <a:endParaRPr lang="en-US"/>
          </a:p>
        </p:txBody>
      </p:sp>
    </p:spTree>
    <p:extLst>
      <p:ext uri="{BB962C8B-B14F-4D97-AF65-F5344CB8AC3E}">
        <p14:creationId xmlns:p14="http://schemas.microsoft.com/office/powerpoint/2010/main" val="408847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hazard</a:t>
            </a:r>
          </a:p>
        </p:txBody>
      </p:sp>
      <p:sp>
        <p:nvSpPr>
          <p:cNvPr id="3" name="Content Placeholder 2"/>
          <p:cNvSpPr>
            <a:spLocks noGrp="1"/>
          </p:cNvSpPr>
          <p:nvPr>
            <p:ph idx="1"/>
          </p:nvPr>
        </p:nvSpPr>
        <p:spPr/>
        <p:txBody>
          <a:bodyPr/>
          <a:lstStyle/>
          <a:p>
            <a:r>
              <a:rPr lang="en-US" dirty="0" smtClean="0">
                <a:solidFill>
                  <a:schemeClr val="accent6"/>
                </a:solidFill>
              </a:rPr>
              <a:t>Structure Hazard</a:t>
            </a:r>
          </a:p>
          <a:p>
            <a:pPr lvl="1"/>
            <a:r>
              <a:rPr lang="en-US" dirty="0" smtClean="0"/>
              <a:t>Solution</a:t>
            </a:r>
            <a:r>
              <a:rPr lang="en-US" dirty="0"/>
              <a:t>: add </a:t>
            </a:r>
            <a:r>
              <a:rPr lang="en-US" dirty="0" smtClean="0"/>
              <a:t>resources</a:t>
            </a:r>
          </a:p>
          <a:p>
            <a:r>
              <a:rPr lang="en-US" dirty="0" smtClean="0">
                <a:solidFill>
                  <a:schemeClr val="accent1"/>
                </a:solidFill>
              </a:rPr>
              <a:t>Data Hazard</a:t>
            </a:r>
          </a:p>
          <a:p>
            <a:pPr lvl="1"/>
            <a:r>
              <a:rPr lang="en-US" dirty="0" smtClean="0"/>
              <a:t>Solution: forwarding</a:t>
            </a:r>
          </a:p>
          <a:p>
            <a:pPr lvl="2"/>
            <a:r>
              <a:rPr lang="en-US" dirty="0" smtClean="0"/>
              <a:t>works for EX-hazard &amp; MEM-hazard</a:t>
            </a:r>
          </a:p>
          <a:p>
            <a:pPr lvl="1"/>
            <a:r>
              <a:rPr lang="en-US" dirty="0" smtClean="0">
                <a:solidFill>
                  <a:schemeClr val="accent1">
                    <a:lumMod val="60000"/>
                    <a:lumOff val="40000"/>
                  </a:schemeClr>
                </a:solidFill>
              </a:rPr>
              <a:t>Load-use Hazard</a:t>
            </a:r>
            <a:r>
              <a:rPr lang="en-US" dirty="0" smtClean="0"/>
              <a:t>:</a:t>
            </a:r>
          </a:p>
          <a:p>
            <a:pPr lvl="2"/>
            <a:r>
              <a:rPr lang="en-US" dirty="0" smtClean="0"/>
              <a:t>Solution: stall and insert bubble</a:t>
            </a:r>
          </a:p>
          <a:p>
            <a:r>
              <a:rPr lang="en-US" dirty="0" smtClean="0">
                <a:solidFill>
                  <a:schemeClr val="accent2"/>
                </a:solidFill>
              </a:rPr>
              <a:t>Control Hazard</a:t>
            </a:r>
          </a:p>
          <a:p>
            <a:pPr lvl="1"/>
            <a:r>
              <a:rPr lang="en-US" dirty="0" smtClean="0"/>
              <a:t>Solution: insert bubble</a:t>
            </a:r>
          </a:p>
          <a:p>
            <a:pPr lvl="1"/>
            <a:r>
              <a:rPr lang="en-US" dirty="0" smtClean="0"/>
              <a:t>Reduce branch delay: by predicting branch in ID stage</a:t>
            </a:r>
            <a:endParaRPr lang="en-US" dirty="0"/>
          </a:p>
        </p:txBody>
      </p:sp>
      <p:sp>
        <p:nvSpPr>
          <p:cNvPr id="4" name="Slide Number Placeholder 3"/>
          <p:cNvSpPr>
            <a:spLocks noGrp="1"/>
          </p:cNvSpPr>
          <p:nvPr>
            <p:ph type="sldNum" sz="quarter" idx="12"/>
          </p:nvPr>
        </p:nvSpPr>
        <p:spPr/>
        <p:txBody>
          <a:bodyPr/>
          <a:lstStyle/>
          <a:p>
            <a:fld id="{8D4EC0DA-4BF5-A643-9CB7-B11B04F56005}" type="slidenum">
              <a:rPr lang="en-US" smtClean="0"/>
              <a:t>18</a:t>
            </a:fld>
            <a:endParaRPr lang="en-US"/>
          </a:p>
        </p:txBody>
      </p:sp>
    </p:spTree>
    <p:extLst>
      <p:ext uri="{BB962C8B-B14F-4D97-AF65-F5344CB8AC3E}">
        <p14:creationId xmlns:p14="http://schemas.microsoft.com/office/powerpoint/2010/main" val="74501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Hazard Fix</a:t>
            </a:r>
          </a:p>
        </p:txBody>
      </p:sp>
      <p:sp>
        <p:nvSpPr>
          <p:cNvPr id="3" name="Content Placeholder 2"/>
          <p:cNvSpPr>
            <a:spLocks noGrp="1"/>
          </p:cNvSpPr>
          <p:nvPr>
            <p:ph idx="1"/>
          </p:nvPr>
        </p:nvSpPr>
        <p:spPr/>
        <p:txBody>
          <a:bodyPr>
            <a:normAutofit/>
          </a:bodyPr>
          <a:lstStyle/>
          <a:p>
            <a:r>
              <a:rPr lang="en-US" dirty="0"/>
              <a:t>There are two approaches to avoiding hazards</a:t>
            </a:r>
          </a:p>
          <a:p>
            <a:r>
              <a:rPr lang="en-US" dirty="0" smtClean="0">
                <a:solidFill>
                  <a:schemeClr val="accent1"/>
                </a:solidFill>
              </a:rPr>
              <a:t>Forwarding</a:t>
            </a:r>
            <a:endParaRPr lang="en-US" dirty="0">
              <a:solidFill>
                <a:schemeClr val="accent1"/>
              </a:solidFill>
            </a:endParaRPr>
          </a:p>
          <a:p>
            <a:pPr lvl="1"/>
            <a:r>
              <a:rPr lang="en-US" dirty="0" smtClean="0"/>
              <a:t>Be able to send data to an earlier location in the pipeline before write back</a:t>
            </a:r>
          </a:p>
          <a:p>
            <a:pPr lvl="1"/>
            <a:r>
              <a:rPr lang="en-US" dirty="0" smtClean="0"/>
              <a:t>We </a:t>
            </a:r>
            <a:r>
              <a:rPr lang="en-US" dirty="0"/>
              <a:t>do this by </a:t>
            </a:r>
            <a:r>
              <a:rPr lang="en-US" dirty="0">
                <a:solidFill>
                  <a:schemeClr val="accent6"/>
                </a:solidFill>
              </a:rPr>
              <a:t>adding some multiplexers in the EX stage </a:t>
            </a:r>
            <a:r>
              <a:rPr lang="en-US" dirty="0"/>
              <a:t>to choose </a:t>
            </a:r>
            <a:r>
              <a:rPr lang="en-US" dirty="0" smtClean="0"/>
              <a:t>between more </a:t>
            </a:r>
            <a:r>
              <a:rPr lang="en-US" dirty="0"/>
              <a:t>recent values and the value from the register file</a:t>
            </a:r>
          </a:p>
          <a:p>
            <a:r>
              <a:rPr lang="en-US" dirty="0" smtClean="0">
                <a:solidFill>
                  <a:schemeClr val="accent1"/>
                </a:solidFill>
              </a:rPr>
              <a:t>Stalling</a:t>
            </a:r>
            <a:endParaRPr lang="en-US" dirty="0">
              <a:solidFill>
                <a:schemeClr val="accent1"/>
              </a:solidFill>
            </a:endParaRPr>
          </a:p>
          <a:p>
            <a:pPr lvl="1"/>
            <a:r>
              <a:rPr lang="en-US" dirty="0" smtClean="0"/>
              <a:t>Add </a:t>
            </a:r>
            <a:r>
              <a:rPr lang="en-US" dirty="0"/>
              <a:t>a “bubble” to the pipeline to give us time to resolve the hazard</a:t>
            </a:r>
          </a:p>
          <a:p>
            <a:pPr lvl="1"/>
            <a:r>
              <a:rPr lang="en-US" dirty="0" smtClean="0"/>
              <a:t>We </a:t>
            </a:r>
            <a:r>
              <a:rPr lang="en-US" dirty="0"/>
              <a:t>do this by setting some of the controls to 0 and by preventing the PC </a:t>
            </a:r>
            <a:r>
              <a:rPr lang="en-US" dirty="0" smtClean="0"/>
              <a:t>from changing</a:t>
            </a:r>
            <a:endParaRPr lang="en-US" dirty="0"/>
          </a:p>
        </p:txBody>
      </p:sp>
      <p:sp>
        <p:nvSpPr>
          <p:cNvPr id="4" name="Slide Number Placeholder 3"/>
          <p:cNvSpPr>
            <a:spLocks noGrp="1"/>
          </p:cNvSpPr>
          <p:nvPr>
            <p:ph type="sldNum" sz="quarter" idx="12"/>
          </p:nvPr>
        </p:nvSpPr>
        <p:spPr/>
        <p:txBody>
          <a:bodyPr/>
          <a:lstStyle/>
          <a:p>
            <a:fld id="{8D4EC0DA-4BF5-A643-9CB7-B11B04F56005}" type="slidenum">
              <a:rPr lang="en-US" smtClean="0"/>
              <a:t>19</a:t>
            </a:fld>
            <a:endParaRPr lang="en-US"/>
          </a:p>
        </p:txBody>
      </p:sp>
    </p:spTree>
    <p:extLst>
      <p:ext uri="{BB962C8B-B14F-4D97-AF65-F5344CB8AC3E}">
        <p14:creationId xmlns:p14="http://schemas.microsoft.com/office/powerpoint/2010/main" val="92686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Topics</a:t>
            </a:r>
          </a:p>
        </p:txBody>
      </p:sp>
      <p:sp>
        <p:nvSpPr>
          <p:cNvPr id="3" name="Content Placeholder 2"/>
          <p:cNvSpPr>
            <a:spLocks noGrp="1"/>
          </p:cNvSpPr>
          <p:nvPr>
            <p:ph idx="1"/>
          </p:nvPr>
        </p:nvSpPr>
        <p:spPr/>
        <p:txBody>
          <a:bodyPr/>
          <a:lstStyle/>
          <a:p>
            <a:r>
              <a:rPr lang="en-US" dirty="0"/>
              <a:t>Assessment </a:t>
            </a:r>
            <a:r>
              <a:rPr lang="en-US" dirty="0" smtClean="0"/>
              <a:t>13</a:t>
            </a:r>
          </a:p>
          <a:p>
            <a:pPr lvl="1"/>
            <a:r>
              <a:rPr lang="en-US" altLang="zh-CN" dirty="0" smtClean="0"/>
              <a:t>Review pipelined CPU</a:t>
            </a:r>
            <a:endParaRPr lang="en-US" altLang="zh-CN" dirty="0"/>
          </a:p>
          <a:p>
            <a:r>
              <a:rPr lang="en-US" dirty="0" smtClean="0"/>
              <a:t>Lab6</a:t>
            </a:r>
          </a:p>
          <a:p>
            <a:pPr lvl="1"/>
            <a:r>
              <a:rPr lang="en-US" dirty="0" smtClean="0"/>
              <a:t>Review ALU &amp; </a:t>
            </a:r>
            <a:r>
              <a:rPr lang="en-US" dirty="0" err="1" smtClean="0"/>
              <a:t>RegFile</a:t>
            </a:r>
            <a:endParaRPr lang="en-US" dirty="0" smtClean="0"/>
          </a:p>
        </p:txBody>
      </p:sp>
      <p:sp>
        <p:nvSpPr>
          <p:cNvPr id="4" name="Slide Number Placeholder 3"/>
          <p:cNvSpPr>
            <a:spLocks noGrp="1"/>
          </p:cNvSpPr>
          <p:nvPr>
            <p:ph type="sldNum" sz="quarter" idx="12"/>
          </p:nvPr>
        </p:nvSpPr>
        <p:spPr/>
        <p:txBody>
          <a:bodyPr/>
          <a:lstStyle/>
          <a:p>
            <a:fld id="{671D1F02-1DA5-2048-B067-06F818F79F6B}" type="slidenum">
              <a:rPr lang="en-US" smtClean="0"/>
              <a:t>2</a:t>
            </a:fld>
            <a:endParaRPr lang="en-US"/>
          </a:p>
        </p:txBody>
      </p:sp>
    </p:spTree>
    <p:extLst>
      <p:ext uri="{BB962C8B-B14F-4D97-AF65-F5344CB8AC3E}">
        <p14:creationId xmlns:p14="http://schemas.microsoft.com/office/powerpoint/2010/main" val="178790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a:t>Assessment </a:t>
            </a:r>
            <a:r>
              <a:rPr lang="en-US" altLang="zh-CN" dirty="0" smtClean="0"/>
              <a:t>13</a:t>
            </a:r>
            <a:endParaRPr lang="en-US" dirty="0"/>
          </a:p>
        </p:txBody>
      </p:sp>
      <p:sp>
        <p:nvSpPr>
          <p:cNvPr id="5" name="Text Placeholder 4"/>
          <p:cNvSpPr>
            <a:spLocks noGrp="1"/>
          </p:cNvSpPr>
          <p:nvPr>
            <p:ph type="body" idx="1"/>
          </p:nvPr>
        </p:nvSpPr>
        <p:spPr/>
        <p:txBody>
          <a:bodyPr/>
          <a:lstStyle/>
          <a:p>
            <a:r>
              <a:rPr lang="en-US" dirty="0" smtClean="0"/>
              <a:t>Q2&amp;3 Pipelined CPU</a:t>
            </a:r>
            <a:endParaRPr lang="en-US" dirty="0"/>
          </a:p>
        </p:txBody>
      </p:sp>
      <p:sp>
        <p:nvSpPr>
          <p:cNvPr id="2" name="Slide Number Placeholder 1"/>
          <p:cNvSpPr>
            <a:spLocks noGrp="1"/>
          </p:cNvSpPr>
          <p:nvPr>
            <p:ph type="sldNum" sz="quarter" idx="12"/>
          </p:nvPr>
        </p:nvSpPr>
        <p:spPr/>
        <p:txBody>
          <a:bodyPr/>
          <a:lstStyle/>
          <a:p>
            <a:fld id="{671D1F02-1DA5-2048-B067-06F818F79F6B}" type="slidenum">
              <a:rPr lang="en-US" smtClean="0"/>
              <a:t>20</a:t>
            </a:fld>
            <a:endParaRPr lang="en-US"/>
          </a:p>
        </p:txBody>
      </p:sp>
    </p:spTree>
    <p:extLst>
      <p:ext uri="{BB962C8B-B14F-4D97-AF65-F5344CB8AC3E}">
        <p14:creationId xmlns:p14="http://schemas.microsoft.com/office/powerpoint/2010/main" val="1031106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Q2 </a:t>
            </a:r>
            <a:r>
              <a:rPr lang="en-US" dirty="0"/>
              <a:t>Pipelining </a:t>
            </a:r>
            <a:r>
              <a:rPr lang="en-US" dirty="0" smtClean="0"/>
              <a:t>performance</a:t>
            </a:r>
            <a:endParaRPr lang="en-US" dirty="0"/>
          </a:p>
        </p:txBody>
      </p:sp>
      <p:sp>
        <p:nvSpPr>
          <p:cNvPr id="3" name="Content Placeholder 2"/>
          <p:cNvSpPr>
            <a:spLocks noGrp="1"/>
          </p:cNvSpPr>
          <p:nvPr>
            <p:ph idx="1"/>
          </p:nvPr>
        </p:nvSpPr>
        <p:spPr>
          <a:xfrm>
            <a:off x="838200" y="1825624"/>
            <a:ext cx="10515600" cy="4740275"/>
          </a:xfrm>
        </p:spPr>
        <p:txBody>
          <a:bodyPr>
            <a:normAutofit fontScale="77500" lnSpcReduction="20000"/>
          </a:bodyPr>
          <a:lstStyle/>
          <a:p>
            <a:pPr fontAlgn="base"/>
            <a:r>
              <a:rPr lang="en-US" dirty="0"/>
              <a:t>Suppose the 5 stage pipeline has the following latency for each pipeline stage, 200ps (Instruction fetch aka IF), 100ps (Register read aka ID), 200ps (ALU operation aka EX), 200ps (Data access aka MEM), 100ps (Register write aka WB).</a:t>
            </a:r>
          </a:p>
          <a:p>
            <a:pPr fontAlgn="base"/>
            <a:r>
              <a:rPr lang="en-US" dirty="0"/>
              <a:t>Suppose we build a new CPU by adding the multiplication function to ALU, which causes the ALU latency to increase from 200ps to 400ps. Which of the following statements are true?</a:t>
            </a:r>
          </a:p>
          <a:p>
            <a:pPr marL="514350" indent="-514350" fontAlgn="base">
              <a:buFont typeface="+mj-lt"/>
              <a:buAutoNum type="alphaUcPeriod"/>
            </a:pPr>
            <a:r>
              <a:rPr lang="en-US" dirty="0"/>
              <a:t>The new CPU has twice the instruction throughput of the original one.</a:t>
            </a:r>
          </a:p>
          <a:p>
            <a:pPr marL="514350" indent="-514350" fontAlgn="base">
              <a:buFont typeface="+mj-lt"/>
              <a:buAutoNum type="alphaUcPeriod"/>
            </a:pPr>
            <a:r>
              <a:rPr lang="en-US" dirty="0"/>
              <a:t>The old CPU has twice the instruction throughput as fast as the new one.</a:t>
            </a:r>
          </a:p>
          <a:p>
            <a:pPr marL="514350" indent="-514350" fontAlgn="base">
              <a:buFont typeface="+mj-lt"/>
              <a:buAutoNum type="alphaUcPeriod"/>
            </a:pPr>
            <a:r>
              <a:rPr lang="en-US" dirty="0"/>
              <a:t>The latency of a load </a:t>
            </a:r>
            <a:r>
              <a:rPr lang="en-US" dirty="0" err="1"/>
              <a:t>ld</a:t>
            </a:r>
            <a:r>
              <a:rPr lang="en-US" dirty="0"/>
              <a:t> instruction under the new CPU is twice as long as that under the original CPU.</a:t>
            </a:r>
          </a:p>
          <a:p>
            <a:pPr marL="514350" indent="-514350" fontAlgn="base">
              <a:buFont typeface="+mj-lt"/>
              <a:buAutoNum type="alphaUcPeriod"/>
            </a:pPr>
            <a:r>
              <a:rPr lang="en-US" dirty="0"/>
              <a:t>The latency of a load </a:t>
            </a:r>
            <a:r>
              <a:rPr lang="en-US" dirty="0" err="1"/>
              <a:t>ld</a:t>
            </a:r>
            <a:r>
              <a:rPr lang="en-US" dirty="0"/>
              <a:t> instruction under the old CPU is twice as long as that under the new CPU.</a:t>
            </a:r>
          </a:p>
          <a:p>
            <a:pPr marL="514350" indent="-514350" fontAlgn="base">
              <a:buFont typeface="+mj-lt"/>
              <a:buAutoNum type="alphaUcPeriod"/>
            </a:pPr>
            <a:r>
              <a:rPr lang="en-US" dirty="0"/>
              <a:t>The ALU latency increase would cause the new CPU to run at a slower clock rate than the old CPU.</a:t>
            </a:r>
          </a:p>
          <a:p>
            <a:pPr marL="514350" indent="-514350" fontAlgn="base">
              <a:buFont typeface="+mj-lt"/>
              <a:buAutoNum type="alphaUcPeriod"/>
            </a:pPr>
            <a:r>
              <a:rPr lang="en-US" dirty="0"/>
              <a:t>The ALU latency increase would cause the new CPU to run at a faster clock rate than the old CPU</a:t>
            </a:r>
            <a:r>
              <a:rPr lang="en-US" dirty="0" smtClean="0"/>
              <a:t>.</a:t>
            </a:r>
            <a:endParaRPr lang="en-US" dirty="0"/>
          </a:p>
        </p:txBody>
      </p:sp>
      <p:sp>
        <p:nvSpPr>
          <p:cNvPr id="4" name="Oval 3"/>
          <p:cNvSpPr/>
          <p:nvPr/>
        </p:nvSpPr>
        <p:spPr>
          <a:xfrm>
            <a:off x="431800" y="3738561"/>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20700" y="5361782"/>
            <a:ext cx="4711700" cy="6072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31800" y="4265609"/>
            <a:ext cx="4711700" cy="499273"/>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229100" y="3149639"/>
            <a:ext cx="5813534" cy="369332"/>
          </a:xfrm>
          <a:prstGeom prst="rect">
            <a:avLst/>
          </a:prstGeom>
          <a:noFill/>
        </p:spPr>
        <p:txBody>
          <a:bodyPr wrap="square" rtlCol="0">
            <a:spAutoFit/>
          </a:bodyPr>
          <a:lstStyle/>
          <a:p>
            <a:r>
              <a:rPr lang="en-US" dirty="0" err="1" smtClean="0">
                <a:solidFill>
                  <a:schemeClr val="accent1"/>
                </a:solidFill>
              </a:rPr>
              <a:t>throughtput</a:t>
            </a:r>
            <a:r>
              <a:rPr lang="en-US" dirty="0" smtClean="0">
                <a:solidFill>
                  <a:schemeClr val="accent1"/>
                </a:solidFill>
              </a:rPr>
              <a:t>=1/time between instructions(clock cycle)</a:t>
            </a:r>
            <a:endParaRPr lang="en-US" dirty="0">
              <a:solidFill>
                <a:schemeClr val="accent1"/>
              </a:solidFill>
            </a:endParaRPr>
          </a:p>
        </p:txBody>
      </p:sp>
      <p:sp>
        <p:nvSpPr>
          <p:cNvPr id="8" name="TextBox 7"/>
          <p:cNvSpPr txBox="1"/>
          <p:nvPr/>
        </p:nvSpPr>
        <p:spPr>
          <a:xfrm>
            <a:off x="5232400" y="4427319"/>
            <a:ext cx="5905500" cy="369332"/>
          </a:xfrm>
          <a:prstGeom prst="rect">
            <a:avLst/>
          </a:prstGeom>
          <a:noFill/>
        </p:spPr>
        <p:txBody>
          <a:bodyPr wrap="square" rtlCol="0">
            <a:spAutoFit/>
          </a:bodyPr>
          <a:lstStyle/>
          <a:p>
            <a:r>
              <a:rPr lang="en-US" dirty="0" smtClean="0">
                <a:solidFill>
                  <a:schemeClr val="accent1"/>
                </a:solidFill>
              </a:rPr>
              <a:t>latency: time for each instruction = clock cycle * #stages </a:t>
            </a:r>
            <a:endParaRPr lang="en-US" dirty="0">
              <a:solidFill>
                <a:schemeClr val="accent1"/>
              </a:solidFill>
            </a:endParaRPr>
          </a:p>
        </p:txBody>
      </p:sp>
      <p:sp>
        <p:nvSpPr>
          <p:cNvPr id="9" name="Slide Number Placeholder 8"/>
          <p:cNvSpPr>
            <a:spLocks noGrp="1"/>
          </p:cNvSpPr>
          <p:nvPr>
            <p:ph type="sldNum" sz="quarter" idx="12"/>
          </p:nvPr>
        </p:nvSpPr>
        <p:spPr/>
        <p:txBody>
          <a:bodyPr/>
          <a:lstStyle/>
          <a:p>
            <a:fld id="{8D4EC0DA-4BF5-A643-9CB7-B11B04F56005}" type="slidenum">
              <a:rPr lang="en-US" smtClean="0"/>
              <a:t>21</a:t>
            </a:fld>
            <a:endParaRPr lang="en-US"/>
          </a:p>
        </p:txBody>
      </p:sp>
    </p:spTree>
    <p:extLst>
      <p:ext uri="{BB962C8B-B14F-4D97-AF65-F5344CB8AC3E}">
        <p14:creationId xmlns:p14="http://schemas.microsoft.com/office/powerpoint/2010/main" val="141489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 </a:t>
            </a:r>
            <a:r>
              <a:rPr lang="en-US" dirty="0"/>
              <a:t>Pipelining </a:t>
            </a:r>
            <a:r>
              <a:rPr lang="en-US" dirty="0" smtClean="0"/>
              <a:t>performance</a:t>
            </a:r>
            <a:endParaRPr lang="en-US" dirty="0"/>
          </a:p>
        </p:txBody>
      </p:sp>
      <p:sp>
        <p:nvSpPr>
          <p:cNvPr id="3" name="Content Placeholder 2"/>
          <p:cNvSpPr>
            <a:spLocks noGrp="1"/>
          </p:cNvSpPr>
          <p:nvPr>
            <p:ph idx="1"/>
          </p:nvPr>
        </p:nvSpPr>
        <p:spPr/>
        <p:txBody>
          <a:bodyPr/>
          <a:lstStyle/>
          <a:p>
            <a:r>
              <a:rPr lang="en-US" dirty="0"/>
              <a:t>Suppose we change the RISC-V ISA to restrict load/store instructions to use a base register only (without an immediate offset/displacement). Thus, load/store instructions no longer need to use the ALU to compute addresses. As a result, we can change the CPU to overlap the data access (aka MEM) and ALU operation (aka EX) into one stage, resulting in a 4-stage pipeline. Note that in the merged MEM-EX stage, an instruction either performs data access or ALU operation, but not both. Hence the merged stage still takes 200ps, same as the latency of either MEM or EX in Q2.</a:t>
            </a:r>
          </a:p>
        </p:txBody>
      </p:sp>
      <p:sp>
        <p:nvSpPr>
          <p:cNvPr id="4" name="Slide Number Placeholder 3"/>
          <p:cNvSpPr>
            <a:spLocks noGrp="1"/>
          </p:cNvSpPr>
          <p:nvPr>
            <p:ph type="sldNum" sz="quarter" idx="12"/>
          </p:nvPr>
        </p:nvSpPr>
        <p:spPr/>
        <p:txBody>
          <a:bodyPr/>
          <a:lstStyle/>
          <a:p>
            <a:fld id="{8D4EC0DA-4BF5-A643-9CB7-B11B04F56005}" type="slidenum">
              <a:rPr lang="en-US" smtClean="0"/>
              <a:t>22</a:t>
            </a:fld>
            <a:endParaRPr lang="en-US"/>
          </a:p>
        </p:txBody>
      </p:sp>
    </p:spTree>
    <p:extLst>
      <p:ext uri="{BB962C8B-B14F-4D97-AF65-F5344CB8AC3E}">
        <p14:creationId xmlns:p14="http://schemas.microsoft.com/office/powerpoint/2010/main" val="10466180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Q3.1 </a:t>
            </a:r>
            <a:r>
              <a:rPr lang="en-US" dirty="0"/>
              <a:t>Clock </a:t>
            </a:r>
            <a:r>
              <a:rPr lang="en-US" dirty="0" smtClean="0"/>
              <a:t>speed</a:t>
            </a:r>
            <a:endParaRPr lang="en-US" dirty="0"/>
          </a:p>
        </p:txBody>
      </p:sp>
      <p:sp>
        <p:nvSpPr>
          <p:cNvPr id="3" name="Content Placeholder 2"/>
          <p:cNvSpPr>
            <a:spLocks noGrp="1"/>
          </p:cNvSpPr>
          <p:nvPr>
            <p:ph idx="1"/>
          </p:nvPr>
        </p:nvSpPr>
        <p:spPr/>
        <p:txBody>
          <a:bodyPr/>
          <a:lstStyle/>
          <a:p>
            <a:pPr fontAlgn="base"/>
            <a:r>
              <a:rPr lang="en-US" dirty="0"/>
              <a:t>How does the new 4-stage design affect the clock speed?</a:t>
            </a:r>
          </a:p>
          <a:p>
            <a:pPr marL="514350" indent="-514350" fontAlgn="base">
              <a:buFont typeface="+mj-lt"/>
              <a:buAutoNum type="alphaUcPeriod"/>
            </a:pPr>
            <a:r>
              <a:rPr lang="en-US" dirty="0"/>
              <a:t>Clock for 4-stage pipelined CPU must run faster than that in the 5-stage pipelined CPU.</a:t>
            </a:r>
          </a:p>
          <a:p>
            <a:pPr marL="514350" indent="-514350" fontAlgn="base">
              <a:buFont typeface="+mj-lt"/>
              <a:buAutoNum type="alphaUcPeriod"/>
            </a:pPr>
            <a:r>
              <a:rPr lang="en-US" dirty="0"/>
              <a:t>Clock for 4-stage pipelined CPU must run slower than that in the 5-stage pipelined CPU.</a:t>
            </a:r>
          </a:p>
          <a:p>
            <a:pPr marL="514350" indent="-514350" fontAlgn="base">
              <a:buFont typeface="+mj-lt"/>
              <a:buAutoNum type="alphaUcPeriod"/>
            </a:pPr>
            <a:r>
              <a:rPr lang="en-US" dirty="0"/>
              <a:t>Clock for 4-stage pipelined CPU can run at the same speed as that of the 5-stage pipelined CPU.</a:t>
            </a:r>
          </a:p>
          <a:p>
            <a:endParaRPr lang="en-US" dirty="0"/>
          </a:p>
        </p:txBody>
      </p:sp>
      <p:sp>
        <p:nvSpPr>
          <p:cNvPr id="4" name="Oval 3"/>
          <p:cNvSpPr/>
          <p:nvPr/>
        </p:nvSpPr>
        <p:spPr>
          <a:xfrm>
            <a:off x="609600" y="4155282"/>
            <a:ext cx="4711700" cy="6072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09800" y="5092700"/>
            <a:ext cx="4838700" cy="369332"/>
          </a:xfrm>
          <a:prstGeom prst="rect">
            <a:avLst/>
          </a:prstGeom>
          <a:noFill/>
        </p:spPr>
        <p:txBody>
          <a:bodyPr wrap="square" rtlCol="0">
            <a:spAutoFit/>
          </a:bodyPr>
          <a:lstStyle/>
          <a:p>
            <a:r>
              <a:rPr lang="en-US" dirty="0" smtClean="0">
                <a:solidFill>
                  <a:schemeClr val="accent1"/>
                </a:solidFill>
              </a:rPr>
              <a:t>clock speed = time of clock cycle = 200ps</a:t>
            </a:r>
            <a:endParaRPr lang="en-US" dirty="0">
              <a:solidFill>
                <a:schemeClr val="accent1"/>
              </a:solidFill>
            </a:endParaRPr>
          </a:p>
        </p:txBody>
      </p:sp>
      <p:sp>
        <p:nvSpPr>
          <p:cNvPr id="6" name="Slide Number Placeholder 5"/>
          <p:cNvSpPr>
            <a:spLocks noGrp="1"/>
          </p:cNvSpPr>
          <p:nvPr>
            <p:ph type="sldNum" sz="quarter" idx="12"/>
          </p:nvPr>
        </p:nvSpPr>
        <p:spPr/>
        <p:txBody>
          <a:bodyPr/>
          <a:lstStyle/>
          <a:p>
            <a:fld id="{8D4EC0DA-4BF5-A643-9CB7-B11B04F56005}" type="slidenum">
              <a:rPr lang="en-US" smtClean="0"/>
              <a:t>23</a:t>
            </a:fld>
            <a:endParaRPr lang="en-US"/>
          </a:p>
        </p:txBody>
      </p:sp>
    </p:spTree>
    <p:extLst>
      <p:ext uri="{BB962C8B-B14F-4D97-AF65-F5344CB8AC3E}">
        <p14:creationId xmlns:p14="http://schemas.microsoft.com/office/powerpoint/2010/main" val="109161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Q3.2 </a:t>
            </a:r>
            <a:r>
              <a:rPr lang="en-US" dirty="0"/>
              <a:t>Instruction </a:t>
            </a:r>
            <a:r>
              <a:rPr lang="en-US" dirty="0" smtClean="0"/>
              <a:t>latency</a:t>
            </a:r>
            <a:endParaRPr lang="en-US" dirty="0"/>
          </a:p>
        </p:txBody>
      </p:sp>
      <p:sp>
        <p:nvSpPr>
          <p:cNvPr id="3" name="Content Placeholder 2"/>
          <p:cNvSpPr>
            <a:spLocks noGrp="1"/>
          </p:cNvSpPr>
          <p:nvPr>
            <p:ph idx="1"/>
          </p:nvPr>
        </p:nvSpPr>
        <p:spPr/>
        <p:txBody>
          <a:bodyPr/>
          <a:lstStyle/>
          <a:p>
            <a:pPr fontAlgn="base"/>
            <a:r>
              <a:rPr lang="en-US" dirty="0"/>
              <a:t>How does the new 4-stage design affect the instruction latency?</a:t>
            </a:r>
          </a:p>
          <a:p>
            <a:pPr marL="514350" indent="-514350" fontAlgn="base">
              <a:buFont typeface="+mj-lt"/>
              <a:buAutoNum type="alphaUcPeriod"/>
            </a:pPr>
            <a:r>
              <a:rPr lang="en-US" dirty="0"/>
              <a:t>instruction latency (e.g. for load) for 4-stage pipelined CPU is lower than that in the 5-stage pipelined CPU.</a:t>
            </a:r>
          </a:p>
          <a:p>
            <a:pPr marL="514350" indent="-514350" fontAlgn="base">
              <a:buFont typeface="+mj-lt"/>
              <a:buAutoNum type="alphaUcPeriod"/>
            </a:pPr>
            <a:r>
              <a:rPr lang="en-US" dirty="0"/>
              <a:t>instruction latency (e.g. for load) for 4-stage pipelined CPU is higher than that in the 5-stage pipelined CPU.</a:t>
            </a:r>
          </a:p>
          <a:p>
            <a:pPr marL="514350" indent="-514350" fontAlgn="base">
              <a:buFont typeface="+mj-lt"/>
              <a:buAutoNum type="alphaUcPeriod"/>
            </a:pPr>
            <a:r>
              <a:rPr lang="en-US" dirty="0"/>
              <a:t>instruction latency (e.g. for load) for 4-stage pipelined CPU is the same as that in the 5-stage pipelined CPU.</a:t>
            </a:r>
          </a:p>
          <a:p>
            <a:endParaRPr lang="en-US" dirty="0"/>
          </a:p>
        </p:txBody>
      </p:sp>
      <p:sp>
        <p:nvSpPr>
          <p:cNvPr id="4" name="TextBox 3"/>
          <p:cNvSpPr txBox="1"/>
          <p:nvPr/>
        </p:nvSpPr>
        <p:spPr>
          <a:xfrm>
            <a:off x="2755900" y="5029200"/>
            <a:ext cx="7810500" cy="1477328"/>
          </a:xfrm>
          <a:prstGeom prst="rect">
            <a:avLst/>
          </a:prstGeom>
          <a:noFill/>
        </p:spPr>
        <p:txBody>
          <a:bodyPr wrap="square" rtlCol="0">
            <a:spAutoFit/>
          </a:bodyPr>
          <a:lstStyle/>
          <a:p>
            <a:pPr marL="285750" indent="-285750">
              <a:buFont typeface="Arial" charset="0"/>
              <a:buChar char="•"/>
            </a:pPr>
            <a:r>
              <a:rPr lang="en-US" dirty="0" smtClean="0">
                <a:solidFill>
                  <a:schemeClr val="accent1"/>
                </a:solidFill>
              </a:rPr>
              <a:t>Instruction latency:</a:t>
            </a:r>
          </a:p>
          <a:p>
            <a:pPr marL="285750" indent="-285750">
              <a:buFont typeface="Arial" charset="0"/>
              <a:buChar char="•"/>
            </a:pPr>
            <a:r>
              <a:rPr lang="en-US" dirty="0" smtClean="0">
                <a:solidFill>
                  <a:schemeClr val="accent1"/>
                </a:solidFill>
              </a:rPr>
              <a:t>5-stage: 200ps*5</a:t>
            </a:r>
            <a:endParaRPr lang="en-US" dirty="0" smtClean="0">
              <a:solidFill>
                <a:schemeClr val="accent1"/>
              </a:solidFill>
            </a:endParaRPr>
          </a:p>
          <a:p>
            <a:pPr marL="285750" indent="-285750">
              <a:buFont typeface="Arial" charset="0"/>
              <a:buChar char="•"/>
            </a:pPr>
            <a:r>
              <a:rPr lang="en-US" dirty="0" smtClean="0">
                <a:solidFill>
                  <a:schemeClr val="accent1"/>
                </a:solidFill>
              </a:rPr>
              <a:t>4-stage:</a:t>
            </a:r>
            <a:endParaRPr lang="en-US" dirty="0" smtClean="0">
              <a:solidFill>
                <a:schemeClr val="accent1"/>
              </a:solidFill>
            </a:endParaRPr>
          </a:p>
          <a:p>
            <a:pPr marL="742950" lvl="1" indent="-285750">
              <a:buFont typeface="Arial" charset="0"/>
              <a:buChar char="•"/>
            </a:pPr>
            <a:r>
              <a:rPr lang="en-US" dirty="0" smtClean="0">
                <a:solidFill>
                  <a:schemeClr val="accent1"/>
                </a:solidFill>
              </a:rPr>
              <a:t>200ps*4</a:t>
            </a:r>
            <a:endParaRPr lang="en-US" dirty="0" smtClean="0">
              <a:solidFill>
                <a:schemeClr val="accent1"/>
              </a:solidFill>
            </a:endParaRPr>
          </a:p>
          <a:p>
            <a:endParaRPr lang="en-US" dirty="0"/>
          </a:p>
        </p:txBody>
      </p:sp>
      <p:sp>
        <p:nvSpPr>
          <p:cNvPr id="5" name="Oval 4"/>
          <p:cNvSpPr/>
          <p:nvPr/>
        </p:nvSpPr>
        <p:spPr>
          <a:xfrm>
            <a:off x="698500" y="2288382"/>
            <a:ext cx="5422900" cy="10009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24</a:t>
            </a:fld>
            <a:endParaRPr lang="en-US"/>
          </a:p>
        </p:txBody>
      </p:sp>
    </p:spTree>
    <p:extLst>
      <p:ext uri="{BB962C8B-B14F-4D97-AF65-F5344CB8AC3E}">
        <p14:creationId xmlns:p14="http://schemas.microsoft.com/office/powerpoint/2010/main" val="110638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Q3.3 </a:t>
            </a:r>
            <a:r>
              <a:rPr lang="en-US" dirty="0"/>
              <a:t>Instruction </a:t>
            </a:r>
            <a:r>
              <a:rPr lang="en-US" dirty="0" smtClean="0"/>
              <a:t>throughput</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How does the new 4-stage design affect the instruction throughput?</a:t>
            </a:r>
          </a:p>
          <a:p>
            <a:pPr marL="514350" indent="-514350" fontAlgn="base">
              <a:buFont typeface="+mj-lt"/>
              <a:buAutoNum type="alphaUcPeriod"/>
            </a:pPr>
            <a:r>
              <a:rPr lang="en-US" dirty="0"/>
              <a:t>instruction throughput for 4-stage pipelined CPU is lower than that in the 5-stage pipelined CPU, under ideal (no hazard) scenarios.</a:t>
            </a:r>
          </a:p>
          <a:p>
            <a:pPr marL="514350" indent="-514350" fontAlgn="base">
              <a:buFont typeface="+mj-lt"/>
              <a:buAutoNum type="alphaUcPeriod"/>
            </a:pPr>
            <a:r>
              <a:rPr lang="en-US" dirty="0"/>
              <a:t>instruction throughput for 4-stage pipelined CPU is higher than that in the 5-stage pipelined CPU, under ideal (no hazard) scenarios.</a:t>
            </a:r>
          </a:p>
          <a:p>
            <a:pPr marL="514350" indent="-514350" fontAlgn="base">
              <a:buFont typeface="+mj-lt"/>
              <a:buAutoNum type="alphaUcPeriod"/>
            </a:pPr>
            <a:r>
              <a:rPr lang="en-US" dirty="0"/>
              <a:t>instruction throughput for 4-stage pipelined CPU is the same as that in the 5-stage pipelined CPU, under ideal (no hazard) scenarios.</a:t>
            </a:r>
          </a:p>
          <a:p>
            <a:pPr marL="514350" indent="-514350" fontAlgn="base">
              <a:buFont typeface="+mj-lt"/>
              <a:buAutoNum type="alphaUcPeriod"/>
            </a:pPr>
            <a:r>
              <a:rPr lang="en-US" dirty="0"/>
              <a:t>4-stage pipelined CPU tends to have fewer hazards than 5-stage pipelined CPU.</a:t>
            </a:r>
          </a:p>
          <a:p>
            <a:pPr marL="514350" indent="-514350" fontAlgn="base">
              <a:buFont typeface="+mj-lt"/>
              <a:buAutoNum type="alphaUcPeriod"/>
            </a:pPr>
            <a:r>
              <a:rPr lang="en-US" dirty="0"/>
              <a:t>4-stage pipelined CPU tends to have more hazards than 5-stage pipelined CPU.</a:t>
            </a:r>
          </a:p>
          <a:p>
            <a:pPr marL="514350" indent="-514350" fontAlgn="base">
              <a:buFont typeface="+mj-lt"/>
              <a:buAutoNum type="alphaUcPeriod"/>
            </a:pPr>
            <a:r>
              <a:rPr lang="en-US" dirty="0"/>
              <a:t>4-stage pipelined CPU has the same amount of hazards as 5-stage pipelined CPU</a:t>
            </a:r>
            <a:r>
              <a:rPr lang="en-US" dirty="0" smtClean="0"/>
              <a:t>.</a:t>
            </a:r>
            <a:endParaRPr lang="en-US" dirty="0"/>
          </a:p>
        </p:txBody>
      </p:sp>
      <p:sp>
        <p:nvSpPr>
          <p:cNvPr id="4" name="Oval 3"/>
          <p:cNvSpPr/>
          <p:nvPr/>
        </p:nvSpPr>
        <p:spPr>
          <a:xfrm>
            <a:off x="647700" y="3697685"/>
            <a:ext cx="5080000" cy="6072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509000" y="3947874"/>
            <a:ext cx="3035300" cy="369332"/>
          </a:xfrm>
          <a:prstGeom prst="rect">
            <a:avLst/>
          </a:prstGeom>
          <a:noFill/>
        </p:spPr>
        <p:txBody>
          <a:bodyPr wrap="square" rtlCol="0">
            <a:spAutoFit/>
          </a:bodyPr>
          <a:lstStyle/>
          <a:p>
            <a:r>
              <a:rPr lang="en-US" dirty="0" smtClean="0">
                <a:solidFill>
                  <a:schemeClr val="accent1"/>
                </a:solidFill>
              </a:rPr>
              <a:t>throughput is still 1/200ps</a:t>
            </a:r>
            <a:endParaRPr lang="en-US" dirty="0">
              <a:solidFill>
                <a:schemeClr val="accent1"/>
              </a:solidFill>
            </a:endParaRPr>
          </a:p>
        </p:txBody>
      </p:sp>
      <p:sp>
        <p:nvSpPr>
          <p:cNvPr id="6" name="Oval 5"/>
          <p:cNvSpPr/>
          <p:nvPr/>
        </p:nvSpPr>
        <p:spPr>
          <a:xfrm>
            <a:off x="647700" y="4304903"/>
            <a:ext cx="5080000" cy="521097"/>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25</a:t>
            </a:fld>
            <a:endParaRPr lang="en-US"/>
          </a:p>
        </p:txBody>
      </p:sp>
    </p:spTree>
    <p:extLst>
      <p:ext uri="{BB962C8B-B14F-4D97-AF65-F5344CB8AC3E}">
        <p14:creationId xmlns:p14="http://schemas.microsoft.com/office/powerpoint/2010/main" val="138823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Q3.3 </a:t>
            </a:r>
            <a:r>
              <a:rPr lang="en-US" dirty="0"/>
              <a:t>Instruction throughput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650832"/>
            <a:ext cx="10515600" cy="2700924"/>
          </a:xfrm>
        </p:spPr>
      </p:pic>
      <p:sp>
        <p:nvSpPr>
          <p:cNvPr id="5" name="Rounded Rectangle 4"/>
          <p:cNvSpPr/>
          <p:nvPr/>
        </p:nvSpPr>
        <p:spPr>
          <a:xfrm>
            <a:off x="5143500" y="2413000"/>
            <a:ext cx="1790700" cy="14859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096000" y="4206082"/>
            <a:ext cx="1790700" cy="124806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72000" y="5727700"/>
            <a:ext cx="6057900" cy="646331"/>
          </a:xfrm>
          <a:prstGeom prst="rect">
            <a:avLst/>
          </a:prstGeom>
          <a:noFill/>
        </p:spPr>
        <p:txBody>
          <a:bodyPr wrap="square" rtlCol="0">
            <a:spAutoFit/>
          </a:bodyPr>
          <a:lstStyle/>
          <a:p>
            <a:r>
              <a:rPr lang="en-US" dirty="0" smtClean="0">
                <a:solidFill>
                  <a:schemeClr val="accent1"/>
                </a:solidFill>
              </a:rPr>
              <a:t>Then it can be fixed by </a:t>
            </a:r>
            <a:r>
              <a:rPr lang="en-US" b="1" dirty="0" smtClean="0">
                <a:solidFill>
                  <a:schemeClr val="accent1"/>
                </a:solidFill>
              </a:rPr>
              <a:t>forwarding</a:t>
            </a:r>
            <a:r>
              <a:rPr lang="en-US" dirty="0" smtClean="0">
                <a:solidFill>
                  <a:schemeClr val="accent1"/>
                </a:solidFill>
              </a:rPr>
              <a:t>!</a:t>
            </a:r>
          </a:p>
          <a:p>
            <a:r>
              <a:rPr lang="en-US" dirty="0" smtClean="0"/>
              <a:t>It’s like a MEM-hazard as before</a:t>
            </a:r>
            <a:endParaRPr lang="en-US" dirty="0"/>
          </a:p>
        </p:txBody>
      </p:sp>
      <p:sp>
        <p:nvSpPr>
          <p:cNvPr id="3" name="Slide Number Placeholder 2"/>
          <p:cNvSpPr>
            <a:spLocks noGrp="1"/>
          </p:cNvSpPr>
          <p:nvPr>
            <p:ph type="sldNum" sz="quarter" idx="12"/>
          </p:nvPr>
        </p:nvSpPr>
        <p:spPr/>
        <p:txBody>
          <a:bodyPr/>
          <a:lstStyle/>
          <a:p>
            <a:fld id="{8D4EC0DA-4BF5-A643-9CB7-B11B04F56005}" type="slidenum">
              <a:rPr lang="en-US" smtClean="0"/>
              <a:t>26</a:t>
            </a:fld>
            <a:endParaRPr lang="en-US"/>
          </a:p>
        </p:txBody>
      </p:sp>
    </p:spTree>
    <p:extLst>
      <p:ext uri="{BB962C8B-B14F-4D97-AF65-F5344CB8AC3E}">
        <p14:creationId xmlns:p14="http://schemas.microsoft.com/office/powerpoint/2010/main" val="80897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Q3.4 </a:t>
            </a:r>
            <a:r>
              <a:rPr lang="en-US" dirty="0" smtClean="0"/>
              <a:t>others</a:t>
            </a:r>
            <a:endParaRPr lang="en-US" dirty="0"/>
          </a:p>
        </p:txBody>
      </p:sp>
      <p:sp>
        <p:nvSpPr>
          <p:cNvPr id="3" name="Content Placeholder 2"/>
          <p:cNvSpPr>
            <a:spLocks noGrp="1"/>
          </p:cNvSpPr>
          <p:nvPr>
            <p:ph idx="1"/>
          </p:nvPr>
        </p:nvSpPr>
        <p:spPr/>
        <p:txBody>
          <a:bodyPr>
            <a:normAutofit fontScale="92500"/>
          </a:bodyPr>
          <a:lstStyle/>
          <a:p>
            <a:pPr fontAlgn="base"/>
            <a:r>
              <a:rPr lang="en-US" dirty="0"/>
              <a:t>How does the new 4-stage design affect the overall program performance?</a:t>
            </a:r>
          </a:p>
          <a:p>
            <a:pPr marL="514350" indent="-514350" fontAlgn="base">
              <a:buFont typeface="+mj-lt"/>
              <a:buAutoNum type="alphaUcPeriod"/>
            </a:pPr>
            <a:r>
              <a:rPr lang="en-US" dirty="0"/>
              <a:t>Assuming no hazards, programs always execute faster under the 4-stage pipelined CPU than the original 5-stage pipeline.</a:t>
            </a:r>
          </a:p>
          <a:p>
            <a:pPr marL="514350" indent="-514350" fontAlgn="base">
              <a:buFont typeface="+mj-lt"/>
              <a:buAutoNum type="alphaUcPeriod"/>
            </a:pPr>
            <a:r>
              <a:rPr lang="en-US" dirty="0"/>
              <a:t>Assuming no hazards, programs always execute slower under the 4-stage pipelined CPU than the original 5-stage pipeline.</a:t>
            </a:r>
          </a:p>
          <a:p>
            <a:pPr marL="514350" indent="-514350" fontAlgn="base">
              <a:buFont typeface="+mj-lt"/>
              <a:buAutoNum type="alphaUcPeriod"/>
            </a:pPr>
            <a:r>
              <a:rPr lang="en-US" dirty="0"/>
              <a:t>Assuming no hazards, programs always execute at the same speed under the 4-stage pipelined CPU as the original 5-stage pipeline.</a:t>
            </a:r>
          </a:p>
          <a:p>
            <a:pPr marL="514350" indent="-514350" fontAlgn="base">
              <a:buFont typeface="+mj-lt"/>
              <a:buAutoNum type="alphaUcPeriod"/>
            </a:pPr>
            <a:r>
              <a:rPr lang="en-US" dirty="0"/>
              <a:t>Assuming no hazards, programs can execute slower under the 4-stage pipelined CPU than the original 5-stage pipeline, because more instructions are needed (to calculate memory addresses for load/store</a:t>
            </a:r>
            <a:r>
              <a:rPr lang="en-US" dirty="0" smtClean="0"/>
              <a:t>).</a:t>
            </a:r>
            <a:endParaRPr lang="en-US" dirty="0"/>
          </a:p>
        </p:txBody>
      </p:sp>
      <p:sp>
        <p:nvSpPr>
          <p:cNvPr id="4" name="Oval 3"/>
          <p:cNvSpPr/>
          <p:nvPr/>
        </p:nvSpPr>
        <p:spPr>
          <a:xfrm>
            <a:off x="558800" y="4825603"/>
            <a:ext cx="5080000" cy="521097"/>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29300" y="373162"/>
            <a:ext cx="5054600" cy="923330"/>
          </a:xfrm>
          <a:prstGeom prst="rect">
            <a:avLst/>
          </a:prstGeom>
          <a:noFill/>
        </p:spPr>
        <p:txBody>
          <a:bodyPr wrap="square" rtlCol="0">
            <a:spAutoFit/>
          </a:bodyPr>
          <a:lstStyle/>
          <a:p>
            <a:r>
              <a:rPr lang="en-US" dirty="0" smtClean="0">
                <a:solidFill>
                  <a:schemeClr val="accent1"/>
                </a:solidFill>
              </a:rPr>
              <a:t>displacement kind of things:</a:t>
            </a:r>
          </a:p>
          <a:p>
            <a:pPr marL="285750" indent="-285750">
              <a:buFont typeface="Arial" charset="0"/>
              <a:buChar char="•"/>
            </a:pPr>
            <a:r>
              <a:rPr lang="en-US" dirty="0" smtClean="0">
                <a:solidFill>
                  <a:schemeClr val="accent1"/>
                </a:solidFill>
              </a:rPr>
              <a:t>handled inside CPU -&gt; ALU</a:t>
            </a:r>
          </a:p>
          <a:p>
            <a:pPr marL="285750" indent="-285750">
              <a:buFont typeface="Arial" charset="0"/>
              <a:buChar char="•"/>
            </a:pPr>
            <a:r>
              <a:rPr lang="en-US" dirty="0" smtClean="0">
                <a:solidFill>
                  <a:schemeClr val="accent1"/>
                </a:solidFill>
              </a:rPr>
              <a:t>handled outside CPU -&gt; use more instructions</a:t>
            </a:r>
            <a:endParaRPr lang="en-US" dirty="0">
              <a:solidFill>
                <a:schemeClr val="accent1"/>
              </a:solidFill>
            </a:endParaRPr>
          </a:p>
        </p:txBody>
      </p:sp>
      <p:sp>
        <p:nvSpPr>
          <p:cNvPr id="6" name="Slide Number Placeholder 5"/>
          <p:cNvSpPr>
            <a:spLocks noGrp="1"/>
          </p:cNvSpPr>
          <p:nvPr>
            <p:ph type="sldNum" sz="quarter" idx="12"/>
          </p:nvPr>
        </p:nvSpPr>
        <p:spPr/>
        <p:txBody>
          <a:bodyPr/>
          <a:lstStyle/>
          <a:p>
            <a:fld id="{8D4EC0DA-4BF5-A643-9CB7-B11B04F56005}" type="slidenum">
              <a:rPr lang="en-US" smtClean="0"/>
              <a:t>27</a:t>
            </a:fld>
            <a:endParaRPr lang="en-US"/>
          </a:p>
        </p:txBody>
      </p:sp>
    </p:spTree>
    <p:extLst>
      <p:ext uri="{BB962C8B-B14F-4D97-AF65-F5344CB8AC3E}">
        <p14:creationId xmlns:p14="http://schemas.microsoft.com/office/powerpoint/2010/main" val="34505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question for lab5</a:t>
            </a:r>
            <a:endParaRPr lang="en-US" dirty="0"/>
          </a:p>
        </p:txBody>
      </p:sp>
      <p:sp>
        <p:nvSpPr>
          <p:cNvPr id="3" name="Content Placeholder 2"/>
          <p:cNvSpPr>
            <a:spLocks noGrp="1"/>
          </p:cNvSpPr>
          <p:nvPr>
            <p:ph idx="1"/>
          </p:nvPr>
        </p:nvSpPr>
        <p:spPr/>
        <p:txBody>
          <a:bodyPr/>
          <a:lstStyle/>
          <a:p>
            <a:r>
              <a:rPr lang="en-US" dirty="0" smtClean="0"/>
              <a:t>Incomplete problem: Some circuits will be tested together</a:t>
            </a:r>
          </a:p>
          <a:p>
            <a:pPr lvl="1"/>
            <a:r>
              <a:rPr lang="en-US" dirty="0" smtClean="0"/>
              <a:t>try to finish all circuits in one exercise, and check again</a:t>
            </a:r>
          </a:p>
          <a:p>
            <a:r>
              <a:rPr lang="en-US" dirty="0" smtClean="0"/>
              <a:t>When implementing</a:t>
            </a:r>
          </a:p>
          <a:p>
            <a:pPr lvl="1"/>
            <a:r>
              <a:rPr lang="en-US" dirty="0"/>
              <a:t>Don't change the contents above the dash line, </a:t>
            </a:r>
            <a:r>
              <a:rPr lang="en-US" dirty="0" smtClean="0"/>
              <a:t>and</a:t>
            </a:r>
          </a:p>
          <a:p>
            <a:pPr lvl="1"/>
            <a:r>
              <a:rPr lang="en-US" dirty="0" smtClean="0"/>
              <a:t>use </a:t>
            </a:r>
            <a:r>
              <a:rPr lang="en-US" dirty="0"/>
              <a:t>Tunnels (not pins) as inputs and </a:t>
            </a:r>
            <a:r>
              <a:rPr lang="en-US" dirty="0" smtClean="0"/>
              <a:t>outputs</a:t>
            </a:r>
          </a:p>
          <a:p>
            <a:r>
              <a:rPr lang="en-US" dirty="0" smtClean="0"/>
              <a:t>Building sub-circuits/sub-components and use Tunnels will help a lot</a:t>
            </a:r>
          </a:p>
          <a:p>
            <a:pPr lvl="1"/>
            <a:r>
              <a:rPr lang="en-US" dirty="0" smtClean="0"/>
              <a:t>especially for complex implementation, i.e. lab6 </a:t>
            </a:r>
            <a:endParaRPr lang="en-US" dirty="0"/>
          </a:p>
        </p:txBody>
      </p:sp>
      <p:sp>
        <p:nvSpPr>
          <p:cNvPr id="4" name="Slide Number Placeholder 3"/>
          <p:cNvSpPr>
            <a:spLocks noGrp="1"/>
          </p:cNvSpPr>
          <p:nvPr>
            <p:ph type="sldNum" sz="quarter" idx="12"/>
          </p:nvPr>
        </p:nvSpPr>
        <p:spPr/>
        <p:txBody>
          <a:bodyPr/>
          <a:lstStyle/>
          <a:p>
            <a:fld id="{8D4EC0DA-4BF5-A643-9CB7-B11B04F56005}" type="slidenum">
              <a:rPr lang="en-US" smtClean="0"/>
              <a:t>28</a:t>
            </a:fld>
            <a:endParaRPr lang="en-US"/>
          </a:p>
        </p:txBody>
      </p:sp>
    </p:spTree>
    <p:extLst>
      <p:ext uri="{BB962C8B-B14F-4D97-AF65-F5344CB8AC3E}">
        <p14:creationId xmlns:p14="http://schemas.microsoft.com/office/powerpoint/2010/main" val="123406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Lab6</a:t>
            </a:r>
            <a:endParaRPr lang="en-US" dirty="0"/>
          </a:p>
        </p:txBody>
      </p:sp>
      <p:sp>
        <p:nvSpPr>
          <p:cNvPr id="5" name="Text Placeholder 4"/>
          <p:cNvSpPr>
            <a:spLocks noGrp="1"/>
          </p:cNvSpPr>
          <p:nvPr>
            <p:ph type="body" idx="1"/>
          </p:nvPr>
        </p:nvSpPr>
        <p:spPr/>
        <p:txBody>
          <a:bodyPr/>
          <a:lstStyle/>
          <a:p>
            <a:r>
              <a:rPr lang="en-US" dirty="0" smtClean="0"/>
              <a:t>ALU &amp; </a:t>
            </a:r>
            <a:r>
              <a:rPr lang="en-US" dirty="0" err="1" smtClean="0"/>
              <a:t>RegFile</a:t>
            </a:r>
            <a:endParaRPr lang="en-US" dirty="0"/>
          </a:p>
        </p:txBody>
      </p:sp>
      <p:sp>
        <p:nvSpPr>
          <p:cNvPr id="2" name="Slide Number Placeholder 1"/>
          <p:cNvSpPr>
            <a:spLocks noGrp="1"/>
          </p:cNvSpPr>
          <p:nvPr>
            <p:ph type="sldNum" sz="quarter" idx="12"/>
          </p:nvPr>
        </p:nvSpPr>
        <p:spPr/>
        <p:txBody>
          <a:bodyPr/>
          <a:lstStyle/>
          <a:p>
            <a:fld id="{8D4EC0DA-4BF5-A643-9CB7-B11B04F56005}" type="slidenum">
              <a:rPr lang="en-US" smtClean="0"/>
              <a:t>29</a:t>
            </a:fld>
            <a:endParaRPr lang="en-US"/>
          </a:p>
        </p:txBody>
      </p:sp>
    </p:spTree>
    <p:extLst>
      <p:ext uri="{BB962C8B-B14F-4D97-AF65-F5344CB8AC3E}">
        <p14:creationId xmlns:p14="http://schemas.microsoft.com/office/powerpoint/2010/main" val="904278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you may care about..</a:t>
            </a:r>
            <a:endParaRPr lang="en-US" dirty="0"/>
          </a:p>
        </p:txBody>
      </p:sp>
      <p:sp>
        <p:nvSpPr>
          <p:cNvPr id="3" name="Content Placeholder 2"/>
          <p:cNvSpPr>
            <a:spLocks noGrp="1"/>
          </p:cNvSpPr>
          <p:nvPr>
            <p:ph idx="1"/>
          </p:nvPr>
        </p:nvSpPr>
        <p:spPr/>
        <p:txBody>
          <a:bodyPr/>
          <a:lstStyle/>
          <a:p>
            <a:r>
              <a:rPr lang="en-US" dirty="0"/>
              <a:t>The overall grade </a:t>
            </a:r>
            <a:r>
              <a:rPr lang="en-US" dirty="0" smtClean="0"/>
              <a:t>decomposition published on </a:t>
            </a:r>
            <a:r>
              <a:rPr lang="en-US" dirty="0" err="1" smtClean="0"/>
              <a:t>campuswire</a:t>
            </a:r>
            <a:r>
              <a:rPr lang="en-US" dirty="0" smtClean="0"/>
              <a:t> #206</a:t>
            </a:r>
          </a:p>
          <a:p>
            <a:r>
              <a:rPr lang="en-US" dirty="0" smtClean="0"/>
              <a:t>1 lab required:</a:t>
            </a:r>
          </a:p>
          <a:p>
            <a:pPr lvl="1"/>
            <a:r>
              <a:rPr lang="en-US" dirty="0" smtClean="0"/>
              <a:t>Lab5: due Dec </a:t>
            </a:r>
            <a:r>
              <a:rPr lang="en-US" dirty="0"/>
              <a:t>14 11pm</a:t>
            </a:r>
          </a:p>
          <a:p>
            <a:r>
              <a:rPr lang="en-US" dirty="0" smtClean="0"/>
              <a:t>2 assessments to do:</a:t>
            </a:r>
          </a:p>
          <a:p>
            <a:pPr lvl="1"/>
            <a:r>
              <a:rPr lang="en-US" dirty="0" smtClean="0"/>
              <a:t>Assessment-14: release </a:t>
            </a:r>
            <a:r>
              <a:rPr lang="en-US" dirty="0"/>
              <a:t>this Friday 9am and due Sat </a:t>
            </a:r>
            <a:r>
              <a:rPr lang="en-US" dirty="0" smtClean="0"/>
              <a:t>9am</a:t>
            </a:r>
          </a:p>
          <a:p>
            <a:pPr lvl="1"/>
            <a:r>
              <a:rPr lang="en-US" dirty="0"/>
              <a:t>F</a:t>
            </a:r>
            <a:r>
              <a:rPr lang="en-US" dirty="0" smtClean="0"/>
              <a:t>inal assessment: release </a:t>
            </a:r>
            <a:r>
              <a:rPr lang="en-US" dirty="0"/>
              <a:t>this Sunday 9pm and due next Monday </a:t>
            </a:r>
            <a:r>
              <a:rPr lang="en-US" dirty="0" smtClean="0"/>
              <a:t>9pm</a:t>
            </a:r>
          </a:p>
          <a:p>
            <a:r>
              <a:rPr lang="en-US" dirty="0" smtClean="0"/>
              <a:t>Optional lab6:</a:t>
            </a:r>
          </a:p>
          <a:p>
            <a:pPr lvl="1"/>
            <a:r>
              <a:rPr lang="en-US" dirty="0" smtClean="0"/>
              <a:t>postpone to due </a:t>
            </a:r>
            <a:r>
              <a:rPr lang="cs-CZ" dirty="0" smtClean="0"/>
              <a:t>Dec </a:t>
            </a:r>
            <a:r>
              <a:rPr lang="cs-CZ" dirty="0"/>
              <a:t>17 11pm</a:t>
            </a:r>
            <a:endParaRPr lang="en-US" dirty="0"/>
          </a:p>
        </p:txBody>
      </p:sp>
      <p:sp>
        <p:nvSpPr>
          <p:cNvPr id="4" name="Slide Number Placeholder 3"/>
          <p:cNvSpPr>
            <a:spLocks noGrp="1"/>
          </p:cNvSpPr>
          <p:nvPr>
            <p:ph type="sldNum" sz="quarter" idx="12"/>
          </p:nvPr>
        </p:nvSpPr>
        <p:spPr/>
        <p:txBody>
          <a:bodyPr/>
          <a:lstStyle/>
          <a:p>
            <a:fld id="{8D4EC0DA-4BF5-A643-9CB7-B11B04F56005}" type="slidenum">
              <a:rPr lang="en-US" smtClean="0"/>
              <a:t>3</a:t>
            </a:fld>
            <a:endParaRPr lang="en-US"/>
          </a:p>
        </p:txBody>
      </p:sp>
    </p:spTree>
    <p:extLst>
      <p:ext uri="{BB962C8B-B14F-4D97-AF65-F5344CB8AC3E}">
        <p14:creationId xmlns:p14="http://schemas.microsoft.com/office/powerpoint/2010/main" val="14828964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ALU</a:t>
            </a:r>
            <a:endParaRPr lang="en-US" dirty="0"/>
          </a:p>
        </p:txBody>
      </p:sp>
      <p:sp>
        <p:nvSpPr>
          <p:cNvPr id="3" name="Content Placeholder 2"/>
          <p:cNvSpPr>
            <a:spLocks noGrp="1"/>
          </p:cNvSpPr>
          <p:nvPr>
            <p:ph idx="1"/>
          </p:nvPr>
        </p:nvSpPr>
        <p:spPr/>
        <p:txBody>
          <a:bodyPr>
            <a:normAutofit lnSpcReduction="10000"/>
          </a:bodyPr>
          <a:lstStyle/>
          <a:p>
            <a:r>
              <a:rPr lang="en-US" dirty="0" smtClean="0"/>
              <a:t>2 inputs, 1 ALU selector, 1 output(result)</a:t>
            </a:r>
          </a:p>
          <a:p>
            <a:r>
              <a:rPr lang="en-US" dirty="0"/>
              <a:t>Y</a:t>
            </a:r>
            <a:r>
              <a:rPr lang="en-US" dirty="0" smtClean="0"/>
              <a:t>ou need to implement 14 instructions</a:t>
            </a:r>
          </a:p>
          <a:p>
            <a:pPr lvl="1"/>
            <a:r>
              <a:rPr lang="en-US" dirty="0" smtClean="0"/>
              <a:t>add, sub, and, or, </a:t>
            </a:r>
            <a:r>
              <a:rPr lang="en-US" dirty="0" err="1" smtClean="0"/>
              <a:t>xor</a:t>
            </a:r>
            <a:r>
              <a:rPr lang="en-US" dirty="0" smtClean="0"/>
              <a:t>, </a:t>
            </a:r>
            <a:r>
              <a:rPr lang="en-US" dirty="0" err="1" smtClean="0"/>
              <a:t>srl</a:t>
            </a:r>
            <a:r>
              <a:rPr lang="en-US" dirty="0" smtClean="0"/>
              <a:t>, </a:t>
            </a:r>
            <a:r>
              <a:rPr lang="en-US" dirty="0" err="1" smtClean="0"/>
              <a:t>divu</a:t>
            </a:r>
            <a:r>
              <a:rPr lang="en-US" dirty="0" smtClean="0"/>
              <a:t>,</a:t>
            </a:r>
            <a:r>
              <a:rPr lang="mr-IN" dirty="0" smtClean="0"/>
              <a:t>…</a:t>
            </a:r>
            <a:endParaRPr lang="en-US" dirty="0" smtClean="0"/>
          </a:p>
          <a:p>
            <a:pPr lvl="2"/>
            <a:r>
              <a:rPr lang="en-US" dirty="0"/>
              <a:t>allowed and encouraged to use built-in </a:t>
            </a:r>
            <a:r>
              <a:rPr lang="en-US" dirty="0" err="1"/>
              <a:t>Logisim</a:t>
            </a:r>
            <a:r>
              <a:rPr lang="en-US" dirty="0"/>
              <a:t> blocks to implement the arithmetic </a:t>
            </a:r>
            <a:r>
              <a:rPr lang="en-US" dirty="0" smtClean="0"/>
              <a:t>operations</a:t>
            </a:r>
          </a:p>
          <a:p>
            <a:pPr lvl="1"/>
            <a:r>
              <a:rPr lang="en-US" dirty="0" smtClean="0"/>
              <a:t>combinatorial circuits</a:t>
            </a:r>
          </a:p>
          <a:p>
            <a:pPr lvl="2"/>
            <a:r>
              <a:rPr lang="en-US" dirty="0" smtClean="0"/>
              <a:t>how to build any combinatorial circuits?</a:t>
            </a:r>
          </a:p>
          <a:p>
            <a:pPr lvl="2"/>
            <a:r>
              <a:rPr lang="en-US" dirty="0" smtClean="0"/>
              <a:t>think about </a:t>
            </a:r>
            <a:r>
              <a:rPr lang="en-US" dirty="0" err="1" smtClean="0"/>
              <a:t>srl</a:t>
            </a:r>
            <a:r>
              <a:rPr lang="en-US" dirty="0" smtClean="0"/>
              <a:t>(unsigned right shift), </a:t>
            </a:r>
            <a:r>
              <a:rPr lang="en-US" dirty="0" err="1" smtClean="0"/>
              <a:t>sra</a:t>
            </a:r>
            <a:r>
              <a:rPr lang="en-US" dirty="0" smtClean="0"/>
              <a:t>(</a:t>
            </a:r>
            <a:r>
              <a:rPr lang="en-US" dirty="0"/>
              <a:t>signed right shift</a:t>
            </a:r>
            <a:r>
              <a:rPr lang="en-US" dirty="0" smtClean="0"/>
              <a:t>), </a:t>
            </a:r>
            <a:r>
              <a:rPr lang="en-US" dirty="0" err="1" smtClean="0"/>
              <a:t>sll</a:t>
            </a:r>
            <a:r>
              <a:rPr lang="en-US" dirty="0" smtClean="0"/>
              <a:t>(left shift)</a:t>
            </a:r>
          </a:p>
          <a:p>
            <a:r>
              <a:rPr lang="en-US" dirty="0" smtClean="0"/>
              <a:t>How to select the result?</a:t>
            </a:r>
          </a:p>
          <a:p>
            <a:pPr lvl="1"/>
            <a:r>
              <a:rPr lang="en-US" dirty="0" smtClean="0"/>
              <a:t>“</a:t>
            </a:r>
            <a:r>
              <a:rPr lang="en-US" dirty="0" err="1" smtClean="0"/>
              <a:t>ALUSel</a:t>
            </a:r>
            <a:r>
              <a:rPr lang="en-US" dirty="0" smtClean="0"/>
              <a:t>”, MUX</a:t>
            </a:r>
          </a:p>
          <a:p>
            <a:r>
              <a:rPr lang="en-US" dirty="0" smtClean="0"/>
              <a:t>Building sub-circuits and using Tunnels is helpful.</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3031" y="250825"/>
            <a:ext cx="3470769" cy="2578409"/>
          </a:xfrm>
          <a:prstGeom prst="rect">
            <a:avLst/>
          </a:prstGeom>
        </p:spPr>
      </p:pic>
      <p:sp>
        <p:nvSpPr>
          <p:cNvPr id="5" name="Slide Number Placeholder 4"/>
          <p:cNvSpPr>
            <a:spLocks noGrp="1"/>
          </p:cNvSpPr>
          <p:nvPr>
            <p:ph type="sldNum" sz="quarter" idx="12"/>
          </p:nvPr>
        </p:nvSpPr>
        <p:spPr/>
        <p:txBody>
          <a:bodyPr/>
          <a:lstStyle/>
          <a:p>
            <a:fld id="{8D4EC0DA-4BF5-A643-9CB7-B11B04F56005}" type="slidenum">
              <a:rPr lang="en-US" smtClean="0"/>
              <a:t>30</a:t>
            </a:fld>
            <a:endParaRPr lang="en-US"/>
          </a:p>
        </p:txBody>
      </p:sp>
    </p:spTree>
    <p:extLst>
      <p:ext uri="{BB962C8B-B14F-4D97-AF65-F5344CB8AC3E}">
        <p14:creationId xmlns:p14="http://schemas.microsoft.com/office/powerpoint/2010/main" val="172535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File</a:t>
            </a:r>
            <a:endParaRPr lang="en-US" dirty="0"/>
          </a:p>
        </p:txBody>
      </p:sp>
      <p:sp>
        <p:nvSpPr>
          <p:cNvPr id="3" name="Content Placeholder 2"/>
          <p:cNvSpPr>
            <a:spLocks noGrp="1"/>
          </p:cNvSpPr>
          <p:nvPr>
            <p:ph idx="1"/>
          </p:nvPr>
        </p:nvSpPr>
        <p:spPr/>
        <p:txBody>
          <a:bodyPr>
            <a:normAutofit lnSpcReduction="10000"/>
          </a:bodyPr>
          <a:lstStyle/>
          <a:p>
            <a:r>
              <a:rPr lang="en-US" dirty="0"/>
              <a:t>Register file: a set of registers that can be read and </a:t>
            </a:r>
            <a:r>
              <a:rPr lang="en-US" dirty="0" smtClean="0"/>
              <a:t>written</a:t>
            </a:r>
          </a:p>
          <a:p>
            <a:pPr lvl="1"/>
            <a:r>
              <a:rPr lang="en-US" dirty="0" smtClean="0"/>
              <a:t>It’s a state element</a:t>
            </a:r>
          </a:p>
          <a:p>
            <a:r>
              <a:rPr lang="en-US" dirty="0" smtClean="0"/>
              <a:t>Six inputs:</a:t>
            </a:r>
          </a:p>
          <a:p>
            <a:pPr lvl="1"/>
            <a:r>
              <a:rPr lang="en-US" dirty="0" smtClean="0"/>
              <a:t>clock, rs1, rs2, </a:t>
            </a:r>
            <a:r>
              <a:rPr lang="en-US" dirty="0" err="1" smtClean="0"/>
              <a:t>rd</a:t>
            </a:r>
            <a:r>
              <a:rPr lang="en-US" dirty="0" smtClean="0"/>
              <a:t>, write data, </a:t>
            </a:r>
            <a:r>
              <a:rPr lang="en-US" dirty="0" err="1" smtClean="0"/>
              <a:t>RegWEn</a:t>
            </a:r>
            <a:endParaRPr lang="en-US" dirty="0" smtClean="0"/>
          </a:p>
          <a:p>
            <a:r>
              <a:rPr lang="en-US" dirty="0" smtClean="0"/>
              <a:t>Two outputs:</a:t>
            </a:r>
          </a:p>
          <a:p>
            <a:pPr lvl="1"/>
            <a:r>
              <a:rPr lang="en-US" dirty="0" smtClean="0"/>
              <a:t>Read data 1, Read data 2</a:t>
            </a:r>
          </a:p>
          <a:p>
            <a:r>
              <a:rPr lang="en-US" dirty="0" smtClean="0"/>
              <a:t>Step:</a:t>
            </a:r>
          </a:p>
          <a:p>
            <a:pPr lvl="1"/>
            <a:r>
              <a:rPr lang="en-US" dirty="0" smtClean="0"/>
              <a:t>build register</a:t>
            </a:r>
          </a:p>
          <a:p>
            <a:pPr lvl="2"/>
            <a:r>
              <a:rPr lang="en-US" dirty="0"/>
              <a:t>Lab asks to implement 9 registers instead of </a:t>
            </a:r>
            <a:r>
              <a:rPr lang="en-US" dirty="0" smtClean="0"/>
              <a:t>32</a:t>
            </a:r>
          </a:p>
          <a:p>
            <a:pPr lvl="2"/>
            <a:r>
              <a:rPr lang="en-US" dirty="0" smtClean="0"/>
              <a:t>Provide some outputs for </a:t>
            </a:r>
            <a:r>
              <a:rPr lang="en-US" dirty="0"/>
              <a:t>testing and debugging purposes</a:t>
            </a:r>
            <a:endParaRPr lang="en-US" dirty="0" smtClean="0"/>
          </a:p>
          <a:p>
            <a:pPr lvl="1"/>
            <a:r>
              <a:rPr lang="en-US" dirty="0" smtClean="0"/>
              <a:t>build register file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2752" y="2527300"/>
            <a:ext cx="3178048" cy="2336800"/>
          </a:xfrm>
          <a:prstGeom prst="rect">
            <a:avLst/>
          </a:prstGeom>
        </p:spPr>
      </p:pic>
      <p:sp>
        <p:nvSpPr>
          <p:cNvPr id="5" name="Slide Number Placeholder 4"/>
          <p:cNvSpPr>
            <a:spLocks noGrp="1"/>
          </p:cNvSpPr>
          <p:nvPr>
            <p:ph type="sldNum" sz="quarter" idx="12"/>
          </p:nvPr>
        </p:nvSpPr>
        <p:spPr/>
        <p:txBody>
          <a:bodyPr/>
          <a:lstStyle/>
          <a:p>
            <a:fld id="{8D4EC0DA-4BF5-A643-9CB7-B11B04F56005}" type="slidenum">
              <a:rPr lang="en-US" smtClean="0"/>
              <a:t>31</a:t>
            </a:fld>
            <a:endParaRPr lang="en-US"/>
          </a:p>
        </p:txBody>
      </p:sp>
    </p:spTree>
    <p:extLst>
      <p:ext uri="{BB962C8B-B14F-4D97-AF65-F5344CB8AC3E}">
        <p14:creationId xmlns:p14="http://schemas.microsoft.com/office/powerpoint/2010/main" val="123296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File</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8071" y="1990725"/>
            <a:ext cx="4326857" cy="4351338"/>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1100" y="1990724"/>
            <a:ext cx="5445171" cy="4353641"/>
          </a:xfrm>
          <a:prstGeom prst="rect">
            <a:avLst/>
          </a:prstGeom>
        </p:spPr>
      </p:pic>
      <p:sp>
        <p:nvSpPr>
          <p:cNvPr id="8" name="TextBox 7"/>
          <p:cNvSpPr txBox="1"/>
          <p:nvPr/>
        </p:nvSpPr>
        <p:spPr>
          <a:xfrm>
            <a:off x="948071" y="1506022"/>
            <a:ext cx="2260600" cy="369332"/>
          </a:xfrm>
          <a:prstGeom prst="rect">
            <a:avLst/>
          </a:prstGeom>
          <a:noFill/>
        </p:spPr>
        <p:txBody>
          <a:bodyPr wrap="square" rtlCol="0">
            <a:spAutoFit/>
          </a:bodyPr>
          <a:lstStyle/>
          <a:p>
            <a:r>
              <a:rPr lang="en-US" dirty="0" smtClean="0"/>
              <a:t>Read:</a:t>
            </a:r>
            <a:endParaRPr lang="en-US" dirty="0"/>
          </a:p>
        </p:txBody>
      </p:sp>
      <p:sp>
        <p:nvSpPr>
          <p:cNvPr id="9" name="TextBox 8"/>
          <p:cNvSpPr txBox="1"/>
          <p:nvPr/>
        </p:nvSpPr>
        <p:spPr>
          <a:xfrm>
            <a:off x="6396371" y="1506022"/>
            <a:ext cx="2260600" cy="369332"/>
          </a:xfrm>
          <a:prstGeom prst="rect">
            <a:avLst/>
          </a:prstGeom>
          <a:noFill/>
        </p:spPr>
        <p:txBody>
          <a:bodyPr wrap="square" rtlCol="0">
            <a:spAutoFit/>
          </a:bodyPr>
          <a:lstStyle/>
          <a:p>
            <a:r>
              <a:rPr lang="en-US" dirty="0" smtClean="0"/>
              <a:t>Write:</a:t>
            </a:r>
            <a:endParaRPr lang="en-US" dirty="0"/>
          </a:p>
        </p:txBody>
      </p:sp>
      <p:sp>
        <p:nvSpPr>
          <p:cNvPr id="10" name="Oval 9"/>
          <p:cNvSpPr/>
          <p:nvPr/>
        </p:nvSpPr>
        <p:spPr>
          <a:xfrm>
            <a:off x="3352800" y="2171700"/>
            <a:ext cx="927100" cy="1930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378200" y="4217471"/>
            <a:ext cx="927100" cy="1930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00900" y="2287071"/>
            <a:ext cx="1612900" cy="1930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204200" y="1257300"/>
            <a:ext cx="2527300" cy="369332"/>
          </a:xfrm>
          <a:prstGeom prst="rect">
            <a:avLst/>
          </a:prstGeom>
          <a:noFill/>
        </p:spPr>
        <p:txBody>
          <a:bodyPr wrap="square" rtlCol="0">
            <a:spAutoFit/>
          </a:bodyPr>
          <a:lstStyle/>
          <a:p>
            <a:r>
              <a:rPr lang="en-US" smtClean="0"/>
              <a:t>Think about DEMUX</a:t>
            </a:r>
            <a:endParaRPr lang="en-US"/>
          </a:p>
        </p:txBody>
      </p:sp>
      <p:cxnSp>
        <p:nvCxnSpPr>
          <p:cNvPr id="17" name="Straight Connector 16"/>
          <p:cNvCxnSpPr/>
          <p:nvPr/>
        </p:nvCxnSpPr>
        <p:spPr>
          <a:xfrm flipV="1">
            <a:off x="8420100" y="1748373"/>
            <a:ext cx="321635" cy="5386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D4EC0DA-4BF5-A643-9CB7-B11B04F56005}" type="slidenum">
              <a:rPr lang="en-US" smtClean="0"/>
              <a:t>32</a:t>
            </a:fld>
            <a:endParaRPr lang="en-US"/>
          </a:p>
        </p:txBody>
      </p:sp>
    </p:spTree>
    <p:extLst>
      <p:ext uri="{BB962C8B-B14F-4D97-AF65-F5344CB8AC3E}">
        <p14:creationId xmlns:p14="http://schemas.microsoft.com/office/powerpoint/2010/main" val="96928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Congrats to all </a:t>
            </a:r>
            <a:endParaRPr lang="en-US" dirty="0"/>
          </a:p>
        </p:txBody>
      </p:sp>
      <p:sp>
        <p:nvSpPr>
          <p:cNvPr id="3" name="Content Placeholder 2"/>
          <p:cNvSpPr>
            <a:spLocks noGrp="1"/>
          </p:cNvSpPr>
          <p:nvPr>
            <p:ph idx="1"/>
          </p:nvPr>
        </p:nvSpPr>
        <p:spPr/>
        <p:txBody>
          <a:bodyPr/>
          <a:lstStyle/>
          <a:p>
            <a:r>
              <a:rPr lang="en-US" dirty="0" smtClean="0"/>
              <a:t>Great job!</a:t>
            </a:r>
          </a:p>
          <a:p>
            <a:r>
              <a:rPr lang="en-US" dirty="0" smtClean="0"/>
              <a:t>Thanks for attending and supporting!</a:t>
            </a:r>
          </a:p>
          <a:p>
            <a:r>
              <a:rPr lang="en-US" dirty="0" smtClean="0"/>
              <a:t>Good luck to all your final works~</a:t>
            </a:r>
          </a:p>
          <a:p>
            <a:endParaRPr lang="en-US" dirty="0"/>
          </a:p>
        </p:txBody>
      </p:sp>
      <p:pic>
        <p:nvPicPr>
          <p:cNvPr id="1026" name="Picture 2" descr="appy Cat and Dog - All Pet N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0" y="3810000"/>
            <a:ext cx="3514725"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8D4EC0DA-4BF5-A643-9CB7-B11B04F56005}" type="slidenum">
              <a:rPr lang="en-US" smtClean="0"/>
              <a:t>33</a:t>
            </a:fld>
            <a:endParaRPr lang="en-US"/>
          </a:p>
        </p:txBody>
      </p:sp>
    </p:spTree>
    <p:extLst>
      <p:ext uri="{BB962C8B-B14F-4D97-AF65-F5344CB8AC3E}">
        <p14:creationId xmlns:p14="http://schemas.microsoft.com/office/powerpoint/2010/main" val="687643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a:t>Assessment </a:t>
            </a:r>
            <a:r>
              <a:rPr lang="en-US" altLang="zh-CN" dirty="0" smtClean="0"/>
              <a:t>13</a:t>
            </a:r>
            <a:endParaRPr lang="en-US" dirty="0"/>
          </a:p>
        </p:txBody>
      </p:sp>
      <p:sp>
        <p:nvSpPr>
          <p:cNvPr id="5" name="Text Placeholder 4"/>
          <p:cNvSpPr>
            <a:spLocks noGrp="1"/>
          </p:cNvSpPr>
          <p:nvPr>
            <p:ph type="body" idx="1"/>
          </p:nvPr>
        </p:nvSpPr>
        <p:spPr/>
        <p:txBody>
          <a:bodyPr/>
          <a:lstStyle/>
          <a:p>
            <a:r>
              <a:rPr lang="en-US" dirty="0" smtClean="0"/>
              <a:t>Q1 Single-cycle CPU</a:t>
            </a:r>
            <a:endParaRPr lang="en-US" dirty="0"/>
          </a:p>
        </p:txBody>
      </p:sp>
      <p:sp>
        <p:nvSpPr>
          <p:cNvPr id="2" name="Slide Number Placeholder 1"/>
          <p:cNvSpPr>
            <a:spLocks noGrp="1"/>
          </p:cNvSpPr>
          <p:nvPr>
            <p:ph type="sldNum" sz="quarter" idx="12"/>
          </p:nvPr>
        </p:nvSpPr>
        <p:spPr/>
        <p:txBody>
          <a:bodyPr/>
          <a:lstStyle/>
          <a:p>
            <a:fld id="{671D1F02-1DA5-2048-B067-06F818F79F6B}" type="slidenum">
              <a:rPr lang="en-US" smtClean="0"/>
              <a:t>4</a:t>
            </a:fld>
            <a:endParaRPr lang="en-US"/>
          </a:p>
        </p:txBody>
      </p:sp>
    </p:spTree>
    <p:extLst>
      <p:ext uri="{BB962C8B-B14F-4D97-AF65-F5344CB8AC3E}">
        <p14:creationId xmlns:p14="http://schemas.microsoft.com/office/powerpoint/2010/main" val="1760825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a:t>
            </a:r>
            <a:r>
              <a:rPr lang="en-US" dirty="0"/>
              <a:t>single-cycle </a:t>
            </a:r>
            <a:r>
              <a:rPr lang="en-US" dirty="0" smtClean="0"/>
              <a:t>CPU</a:t>
            </a:r>
            <a:endParaRPr lang="en-US" dirty="0"/>
          </a:p>
        </p:txBody>
      </p:sp>
      <p:sp>
        <p:nvSpPr>
          <p:cNvPr id="3" name="Content Placeholder 2"/>
          <p:cNvSpPr>
            <a:spLocks noGrp="1"/>
          </p:cNvSpPr>
          <p:nvPr>
            <p:ph idx="1"/>
          </p:nvPr>
        </p:nvSpPr>
        <p:spPr/>
        <p:txBody>
          <a:bodyPr>
            <a:normAutofit/>
          </a:bodyPr>
          <a:lstStyle/>
          <a:p>
            <a:pPr fontAlgn="base"/>
            <a:r>
              <a:rPr lang="en-US" b="1" dirty="0"/>
              <a:t>Q1.1 </a:t>
            </a:r>
            <a:r>
              <a:rPr lang="en-US" dirty="0"/>
              <a:t>Data path</a:t>
            </a:r>
          </a:p>
          <a:p>
            <a:pPr fontAlgn="base"/>
            <a:r>
              <a:rPr lang="en-US" dirty="0" smtClean="0"/>
              <a:t>Suppose </a:t>
            </a:r>
            <a:r>
              <a:rPr lang="en-US" dirty="0"/>
              <a:t>the RISC-V instruction being executed is add x6, x7, x8, where x6 is the destination register, and x7/x8 are the 1st/2nd source register operand, respectively.</a:t>
            </a:r>
          </a:p>
          <a:p>
            <a:pPr fontAlgn="base"/>
            <a:r>
              <a:rPr lang="en-US" dirty="0"/>
              <a:t>What are the values corresponding to Instruction[11-7] that are fed into the "write register" pins of the </a:t>
            </a:r>
            <a:r>
              <a:rPr lang="en-US" dirty="0" err="1"/>
              <a:t>RegisterFile</a:t>
            </a:r>
            <a:r>
              <a:rPr lang="en-US" dirty="0"/>
              <a:t>? To facilitate </a:t>
            </a:r>
            <a:r>
              <a:rPr lang="en-US" dirty="0" err="1"/>
              <a:t>autograding</a:t>
            </a:r>
            <a:r>
              <a:rPr lang="en-US" dirty="0"/>
              <a:t>, please write your answer in exactly 5 binary digits, with higher order bits on the left.</a:t>
            </a:r>
          </a:p>
          <a:p>
            <a:pPr fontAlgn="base"/>
            <a:r>
              <a:rPr lang="en-US" dirty="0">
                <a:solidFill>
                  <a:srgbClr val="C00000"/>
                </a:solidFill>
              </a:rPr>
              <a:t>00110</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190" y="157990"/>
            <a:ext cx="3929380" cy="2188970"/>
          </a:xfrm>
          <a:prstGeom prst="rect">
            <a:avLst/>
          </a:prstGeom>
        </p:spPr>
      </p:pic>
      <p:sp>
        <p:nvSpPr>
          <p:cNvPr id="5" name="TextBox 4"/>
          <p:cNvSpPr txBox="1"/>
          <p:nvPr/>
        </p:nvSpPr>
        <p:spPr>
          <a:xfrm>
            <a:off x="6252210" y="4926330"/>
            <a:ext cx="4912360" cy="1477328"/>
          </a:xfrm>
          <a:prstGeom prst="rect">
            <a:avLst/>
          </a:prstGeom>
          <a:noFill/>
        </p:spPr>
        <p:txBody>
          <a:bodyPr wrap="square" rtlCol="0">
            <a:spAutoFit/>
          </a:bodyPr>
          <a:lstStyle/>
          <a:p>
            <a:pPr marL="285750" indent="-285750">
              <a:buFont typeface="Arial" charset="0"/>
              <a:buChar char="•"/>
            </a:pPr>
            <a:r>
              <a:rPr lang="en-US" dirty="0">
                <a:solidFill>
                  <a:schemeClr val="accent1"/>
                </a:solidFill>
              </a:rPr>
              <a:t>W</a:t>
            </a:r>
            <a:r>
              <a:rPr lang="en-US" dirty="0" smtClean="0">
                <a:solidFill>
                  <a:schemeClr val="accent1"/>
                </a:solidFill>
              </a:rPr>
              <a:t>rite register </a:t>
            </a:r>
            <a:r>
              <a:rPr lang="en-US" dirty="0" smtClean="0">
                <a:solidFill>
                  <a:schemeClr val="accent1"/>
                </a:solidFill>
                <a:sym typeface="Wingdings"/>
              </a:rPr>
              <a:t> destination register</a:t>
            </a:r>
          </a:p>
          <a:p>
            <a:pPr marL="285750" indent="-285750">
              <a:buFont typeface="Arial" charset="0"/>
              <a:buChar char="•"/>
            </a:pPr>
            <a:r>
              <a:rPr lang="en-US" dirty="0" smtClean="0">
                <a:solidFill>
                  <a:schemeClr val="accent1"/>
                </a:solidFill>
                <a:sym typeface="Wingdings"/>
              </a:rPr>
              <a:t>x6</a:t>
            </a:r>
          </a:p>
          <a:p>
            <a:pPr marL="285750" indent="-285750">
              <a:buFont typeface="Arial" charset="0"/>
              <a:buChar char="•"/>
            </a:pPr>
            <a:r>
              <a:rPr lang="en-US" dirty="0" smtClean="0">
                <a:solidFill>
                  <a:schemeClr val="accent1"/>
                </a:solidFill>
                <a:sym typeface="Wingdings"/>
              </a:rPr>
              <a:t>use 5-bit pattern to registers, since we have 32 registers</a:t>
            </a:r>
          </a:p>
          <a:p>
            <a:pPr marL="285750" indent="-285750">
              <a:buFont typeface="Arial" charset="0"/>
              <a:buChar char="•"/>
            </a:pPr>
            <a:r>
              <a:rPr lang="en-US" dirty="0" smtClean="0">
                <a:solidFill>
                  <a:schemeClr val="accent1"/>
                </a:solidFill>
                <a:sym typeface="Wingdings"/>
              </a:rPr>
              <a:t>6: 00110</a:t>
            </a:r>
            <a:endParaRPr lang="en-US" dirty="0">
              <a:solidFill>
                <a:schemeClr val="accent1"/>
              </a:solidFill>
            </a:endParaRPr>
          </a:p>
        </p:txBody>
      </p:sp>
      <p:sp>
        <p:nvSpPr>
          <p:cNvPr id="6" name="Slide Number Placeholder 5"/>
          <p:cNvSpPr>
            <a:spLocks noGrp="1"/>
          </p:cNvSpPr>
          <p:nvPr>
            <p:ph type="sldNum" sz="quarter" idx="12"/>
          </p:nvPr>
        </p:nvSpPr>
        <p:spPr/>
        <p:txBody>
          <a:bodyPr/>
          <a:lstStyle/>
          <a:p>
            <a:fld id="{8D4EC0DA-4BF5-A643-9CB7-B11B04F56005}" type="slidenum">
              <a:rPr lang="en-US" smtClean="0"/>
              <a:t>5</a:t>
            </a:fld>
            <a:endParaRPr lang="en-US"/>
          </a:p>
        </p:txBody>
      </p:sp>
    </p:spTree>
    <p:extLst>
      <p:ext uri="{BB962C8B-B14F-4D97-AF65-F5344CB8AC3E}">
        <p14:creationId xmlns:p14="http://schemas.microsoft.com/office/powerpoint/2010/main" val="5943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Q1.2 </a:t>
            </a:r>
            <a:r>
              <a:rPr lang="en-US" dirty="0"/>
              <a:t>Control </a:t>
            </a:r>
            <a:r>
              <a:rPr lang="en-US" dirty="0" smtClean="0"/>
              <a:t>path</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There are </a:t>
            </a:r>
            <a:r>
              <a:rPr lang="en-US" dirty="0">
                <a:solidFill>
                  <a:schemeClr val="accent1"/>
                </a:solidFill>
              </a:rPr>
              <a:t>3 Mux </a:t>
            </a:r>
            <a:r>
              <a:rPr lang="en-US" dirty="0"/>
              <a:t>in the Figure whose selectors are to be set by the control logic, located at the top-right, bottom-middle, and bottom-right. </a:t>
            </a:r>
            <a:endParaRPr lang="en-US" dirty="0" smtClean="0"/>
          </a:p>
          <a:p>
            <a:pPr fontAlgn="base"/>
            <a:r>
              <a:rPr lang="en-US" dirty="0" smtClean="0"/>
              <a:t>Which </a:t>
            </a:r>
            <a:r>
              <a:rPr lang="en-US" dirty="0"/>
              <a:t>of the following instructions' execution cause the top-right Mux's selector to be set to </a:t>
            </a:r>
            <a:r>
              <a:rPr lang="en-US" b="1" dirty="0"/>
              <a:t>1</a:t>
            </a:r>
            <a:r>
              <a:rPr lang="en-US" dirty="0"/>
              <a:t>?</a:t>
            </a:r>
          </a:p>
          <a:p>
            <a:pPr marL="514350" indent="-514350" fontAlgn="base">
              <a:buFont typeface="+mj-lt"/>
              <a:buAutoNum type="alphaUcPeriod"/>
            </a:pPr>
            <a:r>
              <a:rPr lang="en-US" dirty="0" smtClean="0"/>
              <a:t>add </a:t>
            </a:r>
            <a:r>
              <a:rPr lang="en-US" dirty="0"/>
              <a:t>x6, x7, x8 //x6 = x7+x8</a:t>
            </a:r>
          </a:p>
          <a:p>
            <a:pPr marL="514350" indent="-514350" fontAlgn="base">
              <a:buFont typeface="+mj-lt"/>
              <a:buAutoNum type="alphaUcPeriod"/>
            </a:pPr>
            <a:r>
              <a:rPr lang="en-US" dirty="0" err="1"/>
              <a:t>beq</a:t>
            </a:r>
            <a:r>
              <a:rPr lang="en-US" dirty="0"/>
              <a:t> x6, x7, 100, if x6 and x7 have the same value.</a:t>
            </a:r>
          </a:p>
          <a:p>
            <a:pPr marL="514350" indent="-514350" fontAlgn="base">
              <a:buFont typeface="+mj-lt"/>
              <a:buAutoNum type="alphaUcPeriod"/>
            </a:pPr>
            <a:r>
              <a:rPr lang="en-US" dirty="0" err="1"/>
              <a:t>beq</a:t>
            </a:r>
            <a:r>
              <a:rPr lang="en-US" dirty="0"/>
              <a:t> x6, x7, 100, regardless of whether x6 and x7 have the same value.</a:t>
            </a:r>
          </a:p>
          <a:p>
            <a:pPr marL="514350" indent="-514350" fontAlgn="base">
              <a:buFont typeface="+mj-lt"/>
              <a:buAutoNum type="alphaUcPeriod"/>
            </a:pPr>
            <a:r>
              <a:rPr lang="en-US" dirty="0" err="1"/>
              <a:t>ld</a:t>
            </a:r>
            <a:r>
              <a:rPr lang="en-US" dirty="0"/>
              <a:t> x5, 40(x6) //load a </a:t>
            </a:r>
            <a:r>
              <a:rPr lang="en-US" dirty="0" err="1"/>
              <a:t>doubleword</a:t>
            </a:r>
            <a:r>
              <a:rPr lang="en-US" dirty="0"/>
              <a:t> (8-byte) from Memory[x6+40]</a:t>
            </a:r>
            <a:r>
              <a:rPr lang="en-US" i="1" dirty="0"/>
              <a:t>Memory</a:t>
            </a:r>
            <a:r>
              <a:rPr lang="en-US" dirty="0"/>
              <a:t>[</a:t>
            </a:r>
            <a:r>
              <a:rPr lang="en-US" i="1" dirty="0"/>
              <a:t>x</a:t>
            </a:r>
            <a:r>
              <a:rPr lang="en-US" dirty="0"/>
              <a:t>6+40] to register x5</a:t>
            </a:r>
          </a:p>
          <a:p>
            <a:pPr marL="514350" indent="-514350" fontAlgn="base">
              <a:buFont typeface="+mj-lt"/>
              <a:buAutoNum type="alphaUcPeriod"/>
            </a:pPr>
            <a:r>
              <a:rPr lang="en-US" dirty="0" err="1"/>
              <a:t>addi</a:t>
            </a:r>
            <a:r>
              <a:rPr lang="en-US" dirty="0"/>
              <a:t> x6, x7, 200 //x6 = x7+200</a:t>
            </a:r>
          </a:p>
          <a:p>
            <a:pPr marL="514350" indent="-514350" fontAlgn="base">
              <a:buFont typeface="+mj-lt"/>
              <a:buAutoNum type="alphaUcPeriod"/>
            </a:pPr>
            <a:r>
              <a:rPr lang="en-US" dirty="0" err="1"/>
              <a:t>sd</a:t>
            </a:r>
            <a:r>
              <a:rPr lang="en-US" dirty="0"/>
              <a:t> x5, 40(x6) //store a </a:t>
            </a:r>
            <a:r>
              <a:rPr lang="en-US" dirty="0" err="1"/>
              <a:t>doubleword</a:t>
            </a:r>
            <a:r>
              <a:rPr lang="en-US" dirty="0"/>
              <a:t> (8-byte) from register x5 to Memory[x6+40]</a:t>
            </a:r>
            <a:r>
              <a:rPr lang="en-US" i="1" dirty="0"/>
              <a:t>Memory</a:t>
            </a:r>
            <a:r>
              <a:rPr lang="en-US" dirty="0"/>
              <a:t>[</a:t>
            </a:r>
            <a:r>
              <a:rPr lang="en-US" i="1" dirty="0"/>
              <a:t>x</a:t>
            </a:r>
            <a:r>
              <a:rPr lang="en-US" dirty="0"/>
              <a:t>6+40]</a:t>
            </a:r>
          </a:p>
          <a:p>
            <a:endParaRPr lang="en-US" dirty="0"/>
          </a:p>
        </p:txBody>
      </p:sp>
      <p:sp>
        <p:nvSpPr>
          <p:cNvPr id="4" name="Slide Number Placeholder 3"/>
          <p:cNvSpPr>
            <a:spLocks noGrp="1"/>
          </p:cNvSpPr>
          <p:nvPr>
            <p:ph type="sldNum" sz="quarter" idx="12"/>
          </p:nvPr>
        </p:nvSpPr>
        <p:spPr/>
        <p:txBody>
          <a:bodyPr/>
          <a:lstStyle/>
          <a:p>
            <a:fld id="{8D4EC0DA-4BF5-A643-9CB7-B11B04F56005}" type="slidenum">
              <a:rPr lang="en-US" smtClean="0"/>
              <a:t>6</a:t>
            </a:fld>
            <a:endParaRPr lang="en-US"/>
          </a:p>
        </p:txBody>
      </p:sp>
    </p:spTree>
    <p:extLst>
      <p:ext uri="{BB962C8B-B14F-4D97-AF65-F5344CB8AC3E}">
        <p14:creationId xmlns:p14="http://schemas.microsoft.com/office/powerpoint/2010/main" val="73346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Q1.2 </a:t>
            </a:r>
            <a:r>
              <a:rPr lang="en-US" dirty="0"/>
              <a:t>Control path</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5" name="Oval 4"/>
          <p:cNvSpPr/>
          <p:nvPr/>
        </p:nvSpPr>
        <p:spPr>
          <a:xfrm>
            <a:off x="7326630" y="2169669"/>
            <a:ext cx="66294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23610" y="4001294"/>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145780" y="3920703"/>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63790" y="1440180"/>
            <a:ext cx="3063240" cy="646331"/>
          </a:xfrm>
          <a:prstGeom prst="rect">
            <a:avLst/>
          </a:prstGeom>
          <a:noFill/>
        </p:spPr>
        <p:txBody>
          <a:bodyPr wrap="square" rtlCol="0">
            <a:spAutoFit/>
          </a:bodyPr>
          <a:lstStyle/>
          <a:p>
            <a:r>
              <a:rPr lang="en-US" dirty="0" smtClean="0">
                <a:solidFill>
                  <a:schemeClr val="accent1"/>
                </a:solidFill>
              </a:rPr>
              <a:t>Control conditional branch for SB-type instruction</a:t>
            </a:r>
            <a:endParaRPr lang="en-US" dirty="0">
              <a:solidFill>
                <a:schemeClr val="accent1"/>
              </a:solidFill>
            </a:endParaRPr>
          </a:p>
        </p:txBody>
      </p:sp>
      <p:sp>
        <p:nvSpPr>
          <p:cNvPr id="9" name="TextBox 8"/>
          <p:cNvSpPr txBox="1"/>
          <p:nvPr/>
        </p:nvSpPr>
        <p:spPr>
          <a:xfrm>
            <a:off x="4069080" y="5754896"/>
            <a:ext cx="3063240" cy="369332"/>
          </a:xfrm>
          <a:prstGeom prst="rect">
            <a:avLst/>
          </a:prstGeom>
          <a:noFill/>
        </p:spPr>
        <p:txBody>
          <a:bodyPr wrap="square" rtlCol="0">
            <a:spAutoFit/>
          </a:bodyPr>
          <a:lstStyle/>
          <a:p>
            <a:r>
              <a:rPr lang="en-US" dirty="0" smtClean="0">
                <a:solidFill>
                  <a:schemeClr val="accent1"/>
                </a:solidFill>
              </a:rPr>
              <a:t>Control the input for ALU</a:t>
            </a:r>
            <a:endParaRPr lang="en-US" dirty="0">
              <a:solidFill>
                <a:schemeClr val="accent1"/>
              </a:solidFill>
            </a:endParaRPr>
          </a:p>
        </p:txBody>
      </p:sp>
      <p:sp>
        <p:nvSpPr>
          <p:cNvPr id="10" name="TextBox 9"/>
          <p:cNvSpPr txBox="1"/>
          <p:nvPr/>
        </p:nvSpPr>
        <p:spPr>
          <a:xfrm>
            <a:off x="8959215" y="4131555"/>
            <a:ext cx="2617470" cy="923330"/>
          </a:xfrm>
          <a:prstGeom prst="rect">
            <a:avLst/>
          </a:prstGeom>
          <a:noFill/>
        </p:spPr>
        <p:txBody>
          <a:bodyPr wrap="square" rtlCol="0">
            <a:spAutoFit/>
          </a:bodyPr>
          <a:lstStyle/>
          <a:p>
            <a:r>
              <a:rPr lang="en-US" dirty="0" smtClean="0">
                <a:solidFill>
                  <a:schemeClr val="accent1"/>
                </a:solidFill>
              </a:rPr>
              <a:t>Control whether write what read from memory back to register</a:t>
            </a:r>
            <a:endParaRPr lang="en-US" dirty="0">
              <a:solidFill>
                <a:schemeClr val="accent1"/>
              </a:solidFill>
            </a:endParaRPr>
          </a:p>
        </p:txBody>
      </p:sp>
      <p:sp>
        <p:nvSpPr>
          <p:cNvPr id="11" name="Slide Number Placeholder 10"/>
          <p:cNvSpPr>
            <a:spLocks noGrp="1"/>
          </p:cNvSpPr>
          <p:nvPr>
            <p:ph type="sldNum" sz="quarter" idx="12"/>
          </p:nvPr>
        </p:nvSpPr>
        <p:spPr/>
        <p:txBody>
          <a:bodyPr/>
          <a:lstStyle/>
          <a:p>
            <a:fld id="{8D4EC0DA-4BF5-A643-9CB7-B11B04F56005}" type="slidenum">
              <a:rPr lang="en-US" smtClean="0"/>
              <a:t>7</a:t>
            </a:fld>
            <a:endParaRPr lang="en-US"/>
          </a:p>
        </p:txBody>
      </p:sp>
    </p:spTree>
    <p:extLst>
      <p:ext uri="{BB962C8B-B14F-4D97-AF65-F5344CB8AC3E}">
        <p14:creationId xmlns:p14="http://schemas.microsoft.com/office/powerpoint/2010/main" val="121815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Q1.2 </a:t>
            </a:r>
            <a:r>
              <a:rPr lang="en-US" dirty="0"/>
              <a:t>Control </a:t>
            </a:r>
            <a:r>
              <a:rPr lang="en-US" dirty="0" smtClean="0"/>
              <a:t>path</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There are </a:t>
            </a:r>
            <a:r>
              <a:rPr lang="en-US" dirty="0">
                <a:solidFill>
                  <a:schemeClr val="accent1"/>
                </a:solidFill>
              </a:rPr>
              <a:t>3 Mux </a:t>
            </a:r>
            <a:r>
              <a:rPr lang="en-US" dirty="0"/>
              <a:t>in the Figure whose selectors are to be set by the control logic, located at the top-right, bottom-middle, and bottom-right. </a:t>
            </a:r>
            <a:endParaRPr lang="en-US" dirty="0" smtClean="0"/>
          </a:p>
          <a:p>
            <a:pPr fontAlgn="base"/>
            <a:r>
              <a:rPr lang="en-US" dirty="0" smtClean="0"/>
              <a:t>Which </a:t>
            </a:r>
            <a:r>
              <a:rPr lang="en-US" dirty="0"/>
              <a:t>of the following instructions' execution cause the </a:t>
            </a:r>
            <a:r>
              <a:rPr lang="en-US" dirty="0">
                <a:solidFill>
                  <a:schemeClr val="accent1"/>
                </a:solidFill>
              </a:rPr>
              <a:t>top-right Mux</a:t>
            </a:r>
            <a:r>
              <a:rPr lang="en-US" dirty="0"/>
              <a:t>'s selector to be </a:t>
            </a:r>
            <a:r>
              <a:rPr lang="en-US" dirty="0">
                <a:solidFill>
                  <a:schemeClr val="accent1"/>
                </a:solidFill>
              </a:rPr>
              <a:t>set to </a:t>
            </a:r>
            <a:r>
              <a:rPr lang="en-US" b="1" dirty="0">
                <a:solidFill>
                  <a:schemeClr val="accent1"/>
                </a:solidFill>
              </a:rPr>
              <a:t>1</a:t>
            </a:r>
            <a:r>
              <a:rPr lang="en-US" dirty="0"/>
              <a:t>?</a:t>
            </a:r>
          </a:p>
          <a:p>
            <a:pPr marL="514350" indent="-514350" fontAlgn="base">
              <a:buFont typeface="+mj-lt"/>
              <a:buAutoNum type="alphaUcPeriod"/>
            </a:pPr>
            <a:r>
              <a:rPr lang="en-US" dirty="0" smtClean="0"/>
              <a:t>add </a:t>
            </a:r>
            <a:r>
              <a:rPr lang="en-US" dirty="0"/>
              <a:t>x6, x7, x8 //x6 = x7+x8</a:t>
            </a:r>
          </a:p>
          <a:p>
            <a:pPr marL="514350" indent="-514350" fontAlgn="base">
              <a:buFont typeface="+mj-lt"/>
              <a:buAutoNum type="alphaUcPeriod"/>
            </a:pPr>
            <a:r>
              <a:rPr lang="en-US" dirty="0" err="1"/>
              <a:t>beq</a:t>
            </a:r>
            <a:r>
              <a:rPr lang="en-US" dirty="0"/>
              <a:t> x6, x7, 100, if x6 and x7 have the same value.</a:t>
            </a:r>
          </a:p>
          <a:p>
            <a:pPr marL="514350" indent="-514350" fontAlgn="base">
              <a:buFont typeface="+mj-lt"/>
              <a:buAutoNum type="alphaUcPeriod"/>
            </a:pPr>
            <a:r>
              <a:rPr lang="en-US" dirty="0" err="1"/>
              <a:t>beq</a:t>
            </a:r>
            <a:r>
              <a:rPr lang="en-US" dirty="0"/>
              <a:t> x6, x7, 100, regardless of whether x6 and x7 have the same value.</a:t>
            </a:r>
          </a:p>
          <a:p>
            <a:pPr marL="514350" indent="-514350" fontAlgn="base">
              <a:buFont typeface="+mj-lt"/>
              <a:buAutoNum type="alphaUcPeriod"/>
            </a:pPr>
            <a:r>
              <a:rPr lang="en-US" dirty="0" err="1"/>
              <a:t>ld</a:t>
            </a:r>
            <a:r>
              <a:rPr lang="en-US" dirty="0"/>
              <a:t> x5, 40(x6) //load a </a:t>
            </a:r>
            <a:r>
              <a:rPr lang="en-US" dirty="0" err="1"/>
              <a:t>doubleword</a:t>
            </a:r>
            <a:r>
              <a:rPr lang="en-US" dirty="0"/>
              <a:t> (8-byte) from Memory[x6+40]</a:t>
            </a:r>
            <a:r>
              <a:rPr lang="en-US" i="1" dirty="0"/>
              <a:t>Memory</a:t>
            </a:r>
            <a:r>
              <a:rPr lang="en-US" dirty="0"/>
              <a:t>[</a:t>
            </a:r>
            <a:r>
              <a:rPr lang="en-US" i="1" dirty="0"/>
              <a:t>x</a:t>
            </a:r>
            <a:r>
              <a:rPr lang="en-US" dirty="0"/>
              <a:t>6+40] to register x5</a:t>
            </a:r>
          </a:p>
          <a:p>
            <a:pPr marL="514350" indent="-514350" fontAlgn="base">
              <a:buFont typeface="+mj-lt"/>
              <a:buAutoNum type="alphaUcPeriod"/>
            </a:pPr>
            <a:r>
              <a:rPr lang="en-US" dirty="0" err="1"/>
              <a:t>addi</a:t>
            </a:r>
            <a:r>
              <a:rPr lang="en-US" dirty="0"/>
              <a:t> x6, x7, 200 //x6 = x7+200</a:t>
            </a:r>
          </a:p>
          <a:p>
            <a:pPr marL="514350" indent="-514350" fontAlgn="base">
              <a:buFont typeface="+mj-lt"/>
              <a:buAutoNum type="alphaUcPeriod"/>
            </a:pPr>
            <a:r>
              <a:rPr lang="en-US" dirty="0" err="1"/>
              <a:t>sd</a:t>
            </a:r>
            <a:r>
              <a:rPr lang="en-US" dirty="0"/>
              <a:t> x5, 40(x6) //store a </a:t>
            </a:r>
            <a:r>
              <a:rPr lang="en-US" dirty="0" err="1"/>
              <a:t>doubleword</a:t>
            </a:r>
            <a:r>
              <a:rPr lang="en-US" dirty="0"/>
              <a:t> (8-byte) from register x5 to Memory[x6+40]</a:t>
            </a:r>
            <a:r>
              <a:rPr lang="en-US" i="1" dirty="0"/>
              <a:t>Memory</a:t>
            </a:r>
            <a:r>
              <a:rPr lang="en-US" dirty="0"/>
              <a:t>[</a:t>
            </a:r>
            <a:r>
              <a:rPr lang="en-US" i="1" dirty="0"/>
              <a:t>x</a:t>
            </a:r>
            <a:r>
              <a:rPr lang="en-US" dirty="0"/>
              <a:t>6+40]</a:t>
            </a:r>
          </a:p>
          <a:p>
            <a:endParaRPr lang="en-US" dirty="0"/>
          </a:p>
        </p:txBody>
      </p:sp>
      <p:sp>
        <p:nvSpPr>
          <p:cNvPr id="4" name="TextBox 3"/>
          <p:cNvSpPr txBox="1"/>
          <p:nvPr/>
        </p:nvSpPr>
        <p:spPr>
          <a:xfrm>
            <a:off x="8597900" y="2857500"/>
            <a:ext cx="2171700" cy="369332"/>
          </a:xfrm>
          <a:prstGeom prst="rect">
            <a:avLst/>
          </a:prstGeom>
          <a:noFill/>
        </p:spPr>
        <p:txBody>
          <a:bodyPr wrap="square" rtlCol="0">
            <a:spAutoFit/>
          </a:bodyPr>
          <a:lstStyle/>
          <a:p>
            <a:r>
              <a:rPr lang="en-US" dirty="0" smtClean="0">
                <a:solidFill>
                  <a:schemeClr val="accent1"/>
                </a:solidFill>
              </a:rPr>
              <a:t>for branch</a:t>
            </a:r>
            <a:endParaRPr lang="en-US" dirty="0">
              <a:solidFill>
                <a:schemeClr val="accent1"/>
              </a:solidFill>
            </a:endParaRPr>
          </a:p>
        </p:txBody>
      </p:sp>
      <p:sp>
        <p:nvSpPr>
          <p:cNvPr id="5" name="Oval 4"/>
          <p:cNvSpPr/>
          <p:nvPr/>
        </p:nvSpPr>
        <p:spPr>
          <a:xfrm>
            <a:off x="469900" y="3544094"/>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597900" y="3544094"/>
            <a:ext cx="2882900" cy="369332"/>
          </a:xfrm>
          <a:prstGeom prst="rect">
            <a:avLst/>
          </a:prstGeom>
          <a:noFill/>
        </p:spPr>
        <p:txBody>
          <a:bodyPr wrap="square" rtlCol="0">
            <a:spAutoFit/>
          </a:bodyPr>
          <a:lstStyle/>
          <a:p>
            <a:r>
              <a:rPr lang="en-US" dirty="0" err="1" smtClean="0">
                <a:solidFill>
                  <a:schemeClr val="accent1"/>
                </a:solidFill>
              </a:rPr>
              <a:t>beq</a:t>
            </a:r>
            <a:r>
              <a:rPr lang="en-US" dirty="0" smtClean="0">
                <a:solidFill>
                  <a:schemeClr val="accent1"/>
                </a:solidFill>
              </a:rPr>
              <a:t>: equal </a:t>
            </a:r>
            <a:r>
              <a:rPr lang="en-US" dirty="0" smtClean="0">
                <a:solidFill>
                  <a:schemeClr val="accent1"/>
                </a:solidFill>
                <a:sym typeface="Wingdings"/>
              </a:rPr>
              <a:t> </a:t>
            </a:r>
            <a:r>
              <a:rPr lang="en-US" dirty="0" smtClean="0">
                <a:solidFill>
                  <a:schemeClr val="accent1"/>
                </a:solidFill>
              </a:rPr>
              <a:t>set to 1</a:t>
            </a:r>
            <a:endParaRPr lang="en-US" dirty="0">
              <a:solidFill>
                <a:schemeClr val="accent1"/>
              </a:solidFill>
            </a:endParaRPr>
          </a:p>
        </p:txBody>
      </p:sp>
      <p:sp>
        <p:nvSpPr>
          <p:cNvPr id="7" name="Slide Number Placeholder 6"/>
          <p:cNvSpPr>
            <a:spLocks noGrp="1"/>
          </p:cNvSpPr>
          <p:nvPr>
            <p:ph type="sldNum" sz="quarter" idx="12"/>
          </p:nvPr>
        </p:nvSpPr>
        <p:spPr/>
        <p:txBody>
          <a:bodyPr/>
          <a:lstStyle/>
          <a:p>
            <a:fld id="{8D4EC0DA-4BF5-A643-9CB7-B11B04F56005}" type="slidenum">
              <a:rPr lang="en-US" smtClean="0"/>
              <a:t>8</a:t>
            </a:fld>
            <a:endParaRPr lang="en-US"/>
          </a:p>
        </p:txBody>
      </p:sp>
    </p:spTree>
    <p:extLst>
      <p:ext uri="{BB962C8B-B14F-4D97-AF65-F5344CB8AC3E}">
        <p14:creationId xmlns:p14="http://schemas.microsoft.com/office/powerpoint/2010/main" val="198363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Q1.3 </a:t>
            </a:r>
            <a:r>
              <a:rPr lang="en-US" dirty="0"/>
              <a:t>Control </a:t>
            </a:r>
            <a:r>
              <a:rPr lang="en-US" dirty="0" smtClean="0"/>
              <a:t>path</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Continuing from Q1.2, which of the following instructions cause the value for the </a:t>
            </a:r>
            <a:r>
              <a:rPr lang="en-US" dirty="0">
                <a:solidFill>
                  <a:schemeClr val="accent1"/>
                </a:solidFill>
              </a:rPr>
              <a:t>bottom-middle Mux</a:t>
            </a:r>
            <a:r>
              <a:rPr lang="en-US" dirty="0"/>
              <a:t>'s selector (aka </a:t>
            </a:r>
            <a:r>
              <a:rPr lang="en-US" dirty="0" err="1"/>
              <a:t>ALUSrc</a:t>
            </a:r>
            <a:r>
              <a:rPr lang="en-US" dirty="0"/>
              <a:t>) to be </a:t>
            </a:r>
            <a:r>
              <a:rPr lang="en-US" dirty="0">
                <a:solidFill>
                  <a:schemeClr val="accent1"/>
                </a:solidFill>
              </a:rPr>
              <a:t>set to </a:t>
            </a:r>
            <a:r>
              <a:rPr lang="en-US" b="1" dirty="0">
                <a:solidFill>
                  <a:schemeClr val="accent1"/>
                </a:solidFill>
              </a:rPr>
              <a:t>1</a:t>
            </a:r>
            <a:r>
              <a:rPr lang="en-US" dirty="0"/>
              <a:t>?</a:t>
            </a:r>
          </a:p>
          <a:p>
            <a:pPr marL="514350" indent="-514350" fontAlgn="base">
              <a:buFont typeface="+mj-lt"/>
              <a:buAutoNum type="alphaUcPeriod"/>
            </a:pPr>
            <a:r>
              <a:rPr lang="en-US" dirty="0"/>
              <a:t>add x6, x7, x8</a:t>
            </a:r>
          </a:p>
          <a:p>
            <a:pPr marL="514350" indent="-514350" fontAlgn="base">
              <a:buFont typeface="+mj-lt"/>
              <a:buAutoNum type="alphaUcPeriod"/>
            </a:pPr>
            <a:r>
              <a:rPr lang="en-US" dirty="0" err="1"/>
              <a:t>beq</a:t>
            </a:r>
            <a:r>
              <a:rPr lang="en-US" dirty="0"/>
              <a:t> x6, x7, 100, if x6 and x7 have the same value.</a:t>
            </a:r>
          </a:p>
          <a:p>
            <a:pPr marL="514350" indent="-514350" fontAlgn="base">
              <a:buFont typeface="+mj-lt"/>
              <a:buAutoNum type="alphaUcPeriod"/>
            </a:pPr>
            <a:r>
              <a:rPr lang="en-US" dirty="0" err="1"/>
              <a:t>beq</a:t>
            </a:r>
            <a:r>
              <a:rPr lang="en-US" dirty="0"/>
              <a:t> x6, x7, 100, regardless of whether x6 and x7 have the same value.</a:t>
            </a:r>
          </a:p>
          <a:p>
            <a:pPr marL="514350" indent="-514350" fontAlgn="base">
              <a:buFont typeface="+mj-lt"/>
              <a:buAutoNum type="alphaUcPeriod"/>
            </a:pPr>
            <a:r>
              <a:rPr lang="en-US" dirty="0" err="1"/>
              <a:t>ld</a:t>
            </a:r>
            <a:r>
              <a:rPr lang="en-US" dirty="0"/>
              <a:t> x5, 40(x6)</a:t>
            </a:r>
          </a:p>
          <a:p>
            <a:pPr marL="514350" indent="-514350" fontAlgn="base">
              <a:buFont typeface="+mj-lt"/>
              <a:buAutoNum type="alphaUcPeriod"/>
            </a:pPr>
            <a:r>
              <a:rPr lang="en-US" dirty="0" err="1"/>
              <a:t>addi</a:t>
            </a:r>
            <a:r>
              <a:rPr lang="en-US" dirty="0"/>
              <a:t> x6, x7, 200</a:t>
            </a:r>
          </a:p>
          <a:p>
            <a:pPr marL="514350" indent="-514350" fontAlgn="base">
              <a:buFont typeface="+mj-lt"/>
              <a:buAutoNum type="alphaUcPeriod"/>
            </a:pPr>
            <a:r>
              <a:rPr lang="en-US" dirty="0" err="1"/>
              <a:t>sd</a:t>
            </a:r>
            <a:r>
              <a:rPr lang="en-US" dirty="0"/>
              <a:t> x5, 40(x6)</a:t>
            </a:r>
          </a:p>
          <a:p>
            <a:endParaRPr lang="en-US" dirty="0"/>
          </a:p>
        </p:txBody>
      </p:sp>
      <p:sp>
        <p:nvSpPr>
          <p:cNvPr id="4" name="Oval 3"/>
          <p:cNvSpPr/>
          <p:nvPr/>
        </p:nvSpPr>
        <p:spPr>
          <a:xfrm>
            <a:off x="317500" y="4687094"/>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7500" y="5157788"/>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7500" y="56284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440620" y="2920877"/>
            <a:ext cx="3310759" cy="369332"/>
          </a:xfrm>
          <a:prstGeom prst="rect">
            <a:avLst/>
          </a:prstGeom>
          <a:noFill/>
        </p:spPr>
        <p:txBody>
          <a:bodyPr wrap="square" rtlCol="0">
            <a:spAutoFit/>
          </a:bodyPr>
          <a:lstStyle/>
          <a:p>
            <a:r>
              <a:rPr lang="en-US" dirty="0" smtClean="0">
                <a:solidFill>
                  <a:schemeClr val="accent1"/>
                </a:solidFill>
              </a:rPr>
              <a:t>add </a:t>
            </a:r>
            <a:r>
              <a:rPr lang="en-US" dirty="0" err="1" smtClean="0">
                <a:solidFill>
                  <a:schemeClr val="accent1"/>
                </a:solidFill>
              </a:rPr>
              <a:t>dest</a:t>
            </a:r>
            <a:r>
              <a:rPr lang="en-US" dirty="0" smtClean="0">
                <a:solidFill>
                  <a:schemeClr val="accent1"/>
                </a:solidFill>
              </a:rPr>
              <a:t>, rs1, rs2  -&gt; set to 0 </a:t>
            </a:r>
            <a:endParaRPr lang="en-US" dirty="0">
              <a:solidFill>
                <a:schemeClr val="accent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4420" y="4520503"/>
            <a:ext cx="3929380" cy="2188970"/>
          </a:xfrm>
          <a:prstGeom prst="rect">
            <a:avLst/>
          </a:prstGeom>
        </p:spPr>
      </p:pic>
      <p:sp>
        <p:nvSpPr>
          <p:cNvPr id="9" name="Slide Number Placeholder 8"/>
          <p:cNvSpPr>
            <a:spLocks noGrp="1"/>
          </p:cNvSpPr>
          <p:nvPr>
            <p:ph type="sldNum" sz="quarter" idx="12"/>
          </p:nvPr>
        </p:nvSpPr>
        <p:spPr/>
        <p:txBody>
          <a:bodyPr/>
          <a:lstStyle/>
          <a:p>
            <a:fld id="{8D4EC0DA-4BF5-A643-9CB7-B11B04F56005}" type="slidenum">
              <a:rPr lang="en-US" smtClean="0"/>
              <a:t>9</a:t>
            </a:fld>
            <a:endParaRPr lang="en-US"/>
          </a:p>
        </p:txBody>
      </p:sp>
    </p:spTree>
    <p:extLst>
      <p:ext uri="{BB962C8B-B14F-4D97-AF65-F5344CB8AC3E}">
        <p14:creationId xmlns:p14="http://schemas.microsoft.com/office/powerpoint/2010/main" val="55252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1868</TotalTime>
  <Words>1945</Words>
  <Application>Microsoft Macintosh PowerPoint</Application>
  <PresentationFormat>Widescreen</PresentationFormat>
  <Paragraphs>300</Paragraphs>
  <Slides>33</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Calibri Light</vt:lpstr>
      <vt:lpstr>Mangal</vt:lpstr>
      <vt:lpstr>Wingdings</vt:lpstr>
      <vt:lpstr>宋体</vt:lpstr>
      <vt:lpstr>Arial</vt:lpstr>
      <vt:lpstr>Office Theme</vt:lpstr>
      <vt:lpstr>CSO-Recitation 14  CSCI-UA 0201-007</vt:lpstr>
      <vt:lpstr>Today’s Topics</vt:lpstr>
      <vt:lpstr>Something you may care about..</vt:lpstr>
      <vt:lpstr>Assessment 13</vt:lpstr>
      <vt:lpstr>Q1 single-cycle CPU</vt:lpstr>
      <vt:lpstr>Q1.2 Control path</vt:lpstr>
      <vt:lpstr>Q1.2 Control path</vt:lpstr>
      <vt:lpstr>Q1.2 Control path</vt:lpstr>
      <vt:lpstr>Q1.3 Control path</vt:lpstr>
      <vt:lpstr>Q1.4 Control path</vt:lpstr>
      <vt:lpstr>Q1.2 Control path</vt:lpstr>
      <vt:lpstr>Q1.5 Control path</vt:lpstr>
      <vt:lpstr>Pipeline</vt:lpstr>
      <vt:lpstr>RISC-V Pipeline</vt:lpstr>
      <vt:lpstr>Pipeline Registers</vt:lpstr>
      <vt:lpstr>Pipeline hazard</vt:lpstr>
      <vt:lpstr>Hazard Motivation</vt:lpstr>
      <vt:lpstr>Pipeline hazard</vt:lpstr>
      <vt:lpstr>Hazard Fix</vt:lpstr>
      <vt:lpstr>Assessment 13</vt:lpstr>
      <vt:lpstr>Q2 Pipelining performance</vt:lpstr>
      <vt:lpstr>Q3 Pipelining performance</vt:lpstr>
      <vt:lpstr>Q3.1 Clock speed</vt:lpstr>
      <vt:lpstr>Q3.2 Instruction latency</vt:lpstr>
      <vt:lpstr>Q3.3 Instruction throughput</vt:lpstr>
      <vt:lpstr>Q3.3 Instruction throughput</vt:lpstr>
      <vt:lpstr>Q3.4 others</vt:lpstr>
      <vt:lpstr>Common question for lab5</vt:lpstr>
      <vt:lpstr>Lab6</vt:lpstr>
      <vt:lpstr>ALU</vt:lpstr>
      <vt:lpstr>Register File</vt:lpstr>
      <vt:lpstr>Register File</vt:lpstr>
      <vt:lpstr>Congrats to all </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CSO-Recitation 14  CSCI-UA 0201-007</dc:title>
  <dc:creator>Anqi Zhang</dc:creator>
  <cp:lastModifiedBy>Anqi Zhang</cp:lastModifiedBy>
  <cp:revision>225</cp:revision>
  <cp:lastPrinted>2020-12-10T14:34:35Z</cp:lastPrinted>
  <dcterms:created xsi:type="dcterms:W3CDTF">2020-12-08T22:16:58Z</dcterms:created>
  <dcterms:modified xsi:type="dcterms:W3CDTF">2020-12-10T14:34:39Z</dcterms:modified>
</cp:coreProperties>
</file>