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6"/>
  </p:notesMasterIdLst>
  <p:handoutMasterIdLst>
    <p:handoutMasterId r:id="rId137"/>
  </p:handoutMasterIdLst>
  <p:sldIdLst>
    <p:sldId id="256" r:id="rId2"/>
    <p:sldId id="1185" r:id="rId3"/>
    <p:sldId id="1128" r:id="rId4"/>
    <p:sldId id="978" r:id="rId5"/>
    <p:sldId id="980" r:id="rId6"/>
    <p:sldId id="948" r:id="rId7"/>
    <p:sldId id="949" r:id="rId8"/>
    <p:sldId id="951" r:id="rId9"/>
    <p:sldId id="952" r:id="rId10"/>
    <p:sldId id="953" r:id="rId11"/>
    <p:sldId id="1130" r:id="rId12"/>
    <p:sldId id="1129" r:id="rId13"/>
    <p:sldId id="954" r:id="rId14"/>
    <p:sldId id="1153" r:id="rId15"/>
    <p:sldId id="1025" r:id="rId16"/>
    <p:sldId id="1115" r:id="rId17"/>
    <p:sldId id="1116" r:id="rId18"/>
    <p:sldId id="1118" r:id="rId19"/>
    <p:sldId id="1162" r:id="rId20"/>
    <p:sldId id="1152" r:id="rId21"/>
    <p:sldId id="1154" r:id="rId22"/>
    <p:sldId id="1161" r:id="rId23"/>
    <p:sldId id="1119" r:id="rId24"/>
    <p:sldId id="1120" r:id="rId25"/>
    <p:sldId id="1123" r:id="rId26"/>
    <p:sldId id="1164" r:id="rId27"/>
    <p:sldId id="959" r:id="rId28"/>
    <p:sldId id="962" r:id="rId29"/>
    <p:sldId id="1131" r:id="rId30"/>
    <p:sldId id="1132" r:id="rId31"/>
    <p:sldId id="1133" r:id="rId32"/>
    <p:sldId id="1134" r:id="rId33"/>
    <p:sldId id="1135" r:id="rId34"/>
    <p:sldId id="1136" r:id="rId35"/>
    <p:sldId id="969" r:id="rId36"/>
    <p:sldId id="968" r:id="rId37"/>
    <p:sldId id="967" r:id="rId38"/>
    <p:sldId id="1137" r:id="rId39"/>
    <p:sldId id="1151" r:id="rId40"/>
    <p:sldId id="1163" r:id="rId41"/>
    <p:sldId id="1138" r:id="rId42"/>
    <p:sldId id="966" r:id="rId43"/>
    <p:sldId id="965" r:id="rId44"/>
    <p:sldId id="970" r:id="rId45"/>
    <p:sldId id="971" r:id="rId46"/>
    <p:sldId id="982" r:id="rId47"/>
    <p:sldId id="983" r:id="rId48"/>
    <p:sldId id="1030" r:id="rId49"/>
    <p:sldId id="1155" r:id="rId50"/>
    <p:sldId id="1156" r:id="rId51"/>
    <p:sldId id="1139" r:id="rId52"/>
    <p:sldId id="1140" r:id="rId53"/>
    <p:sldId id="1141" r:id="rId54"/>
    <p:sldId id="1143" r:id="rId55"/>
    <p:sldId id="1144" r:id="rId56"/>
    <p:sldId id="1145" r:id="rId57"/>
    <p:sldId id="1157" r:id="rId58"/>
    <p:sldId id="1158" r:id="rId59"/>
    <p:sldId id="1146" r:id="rId60"/>
    <p:sldId id="1147" r:id="rId61"/>
    <p:sldId id="1148" r:id="rId62"/>
    <p:sldId id="1149" r:id="rId63"/>
    <p:sldId id="1150" r:id="rId64"/>
    <p:sldId id="1079" r:id="rId65"/>
    <p:sldId id="1090" r:id="rId66"/>
    <p:sldId id="1091" r:id="rId67"/>
    <p:sldId id="1092" r:id="rId68"/>
    <p:sldId id="1095" r:id="rId69"/>
    <p:sldId id="1096" r:id="rId70"/>
    <p:sldId id="1097" r:id="rId71"/>
    <p:sldId id="1098" r:id="rId72"/>
    <p:sldId id="1112" r:id="rId73"/>
    <p:sldId id="1113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1101" r:id="rId86"/>
    <p:sldId id="1102" r:id="rId87"/>
    <p:sldId id="1103" r:id="rId88"/>
    <p:sldId id="1109" r:id="rId89"/>
    <p:sldId id="1104" r:id="rId90"/>
    <p:sldId id="1105" r:id="rId91"/>
    <p:sldId id="1106" r:id="rId92"/>
    <p:sldId id="1107" r:id="rId93"/>
    <p:sldId id="1108" r:id="rId94"/>
    <p:sldId id="1015" r:id="rId95"/>
    <p:sldId id="1016" r:id="rId96"/>
    <p:sldId id="1017" r:id="rId97"/>
    <p:sldId id="1018" r:id="rId98"/>
    <p:sldId id="1019" r:id="rId99"/>
    <p:sldId id="1020" r:id="rId100"/>
    <p:sldId id="1021" r:id="rId101"/>
    <p:sldId id="1022" r:id="rId102"/>
    <p:sldId id="1024" r:id="rId103"/>
    <p:sldId id="1031" r:id="rId104"/>
    <p:sldId id="1032" r:id="rId105"/>
    <p:sldId id="1033" r:id="rId106"/>
    <p:sldId id="1034" r:id="rId107"/>
    <p:sldId id="1035" r:id="rId108"/>
    <p:sldId id="1036" r:id="rId109"/>
    <p:sldId id="1040" r:id="rId110"/>
    <p:sldId id="1041" r:id="rId111"/>
    <p:sldId id="1042" r:id="rId112"/>
    <p:sldId id="1043" r:id="rId113"/>
    <p:sldId id="1044" r:id="rId114"/>
    <p:sldId id="1045" r:id="rId115"/>
    <p:sldId id="1046" r:id="rId116"/>
    <p:sldId id="1047" r:id="rId117"/>
    <p:sldId id="1075" r:id="rId118"/>
    <p:sldId id="1076" r:id="rId119"/>
    <p:sldId id="1050" r:id="rId120"/>
    <p:sldId id="1051" r:id="rId121"/>
    <p:sldId id="1052" r:id="rId122"/>
    <p:sldId id="1060" r:id="rId123"/>
    <p:sldId id="1061" r:id="rId124"/>
    <p:sldId id="1069" r:id="rId125"/>
    <p:sldId id="1062" r:id="rId126"/>
    <p:sldId id="1063" r:id="rId127"/>
    <p:sldId id="1064" r:id="rId128"/>
    <p:sldId id="1070" r:id="rId129"/>
    <p:sldId id="1071" r:id="rId130"/>
    <p:sldId id="1065" r:id="rId131"/>
    <p:sldId id="1066" r:id="rId132"/>
    <p:sldId id="1068" r:id="rId133"/>
    <p:sldId id="1067" r:id="rId134"/>
    <p:sldId id="1059" r:id="rId1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96527" autoAdjust="0"/>
  </p:normalViewPr>
  <p:slideViewPr>
    <p:cSldViewPr snapToGrid="0" snapToObjects="1">
      <p:cViewPr varScale="1">
        <p:scale>
          <a:sx n="90" d="100"/>
          <a:sy n="90" d="100"/>
        </p:scale>
        <p:origin x="-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notesMaster" Target="notesMasters/notesMaster1.xml"/><Relationship Id="rId137" Type="http://schemas.openxmlformats.org/officeDocument/2006/relationships/handoutMaster" Target="handoutMasters/handoutMaster1.xml"/><Relationship Id="rId138" Type="http://schemas.openxmlformats.org/officeDocument/2006/relationships/printerSettings" Target="printerSettings/printerSettings1.bin"/><Relationship Id="rId13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viewProps" Target="viewProps.xml"/><Relationship Id="rId141" Type="http://schemas.openxmlformats.org/officeDocument/2006/relationships/theme" Target="theme/theme1.xml"/><Relationship Id="rId1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Functions,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Pointers, Arrays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based on the slides of Tiger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 = b;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 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588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passes the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>
            <a:off x="6146425" y="1417637"/>
            <a:ext cx="1295779" cy="331689"/>
          </a:xfrm>
          <a:prstGeom prst="curvedConnector3">
            <a:avLst>
              <a:gd name="adj1" fmla="val 1022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90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swap.a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91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swap.b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08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617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61744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991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69855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830791" y="226985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61" y="1566003"/>
            <a:ext cx="899283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nextSwap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</a:t>
            </a:r>
            <a:r>
              <a:rPr kumimoji="1" lang="en-US" altLang="zh-CN" dirty="0" smtClean="0">
                <a:latin typeface="Consolas"/>
                <a:cs typeface="Consolas"/>
              </a:rPr>
              <a:t>swap(&amp;</a:t>
            </a:r>
            <a:r>
              <a:rPr kumimoji="1" lang="mr-IN" altLang="zh-CN" dirty="0" smtClean="0">
                <a:latin typeface="Consolas"/>
                <a:cs typeface="Consolas"/>
              </a:rPr>
              <a:t>nums[</a:t>
            </a:r>
            <a:r>
              <a:rPr kumimoji="1" lang="en-US" altLang="zh-CN" dirty="0" err="1" smtClean="0">
                <a:latin typeface="Consolas"/>
                <a:cs typeface="Consolas"/>
              </a:rPr>
              <a:t>nextSwap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</a:t>
            </a:r>
            <a:r>
              <a:rPr kumimoji="1" lang="mr-IN" altLang="zh-CN" dirty="0" smtClean="0">
                <a:latin typeface="Consolas"/>
                <a:cs typeface="Consolas"/>
              </a:rPr>
              <a:t>]</a:t>
            </a:r>
            <a:r>
              <a:rPr kumimoji="1" lang="en-US" altLang="zh-CN" dirty="0" smtClean="0">
                <a:latin typeface="Consolas"/>
                <a:cs typeface="Consolas"/>
              </a:rPr>
              <a:t>,</a:t>
            </a:r>
            <a:r>
              <a:rPr kumimoji="1" lang="mr-IN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&amp;</a:t>
            </a:r>
            <a:r>
              <a:rPr kumimoji="1" lang="mr-IN" altLang="zh-CN" dirty="0" smtClean="0">
                <a:latin typeface="Consolas"/>
                <a:cs typeface="Consolas"/>
              </a:rPr>
              <a:t>nums</a:t>
            </a:r>
            <a:r>
              <a:rPr kumimoji="1" lang="mr-IN" altLang="zh-CN" dirty="0">
                <a:latin typeface="Consolas"/>
                <a:cs typeface="Consolas"/>
              </a:rPr>
              <a:t>[i</a:t>
            </a:r>
            <a:r>
              <a:rPr kumimoji="1" lang="mr-IN" altLang="zh-CN" dirty="0" smtClean="0">
                <a:latin typeface="Consolas"/>
                <a:cs typeface="Consolas"/>
              </a:rPr>
              <a:t>]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</a:p>
          <a:p>
            <a:pPr lvl="1"/>
            <a:r>
              <a:rPr kumimoji="1" lang="en-US" altLang="zh-CN" dirty="0"/>
              <a:t>Given an array and a value, remove all instances of that value in place and return the new length.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example, given nums = [0, 1, 0, 3, 12], </a:t>
            </a:r>
            <a:r>
              <a:rPr kumimoji="1" lang="en-US" altLang="zh-CN" dirty="0" smtClean="0"/>
              <a:t>value is 0 calling </a:t>
            </a:r>
            <a:r>
              <a:rPr kumimoji="1" lang="en-US" altLang="zh-CN" dirty="0"/>
              <a:t>your function, nums should be [1, 3, 12, </a:t>
            </a:r>
            <a:r>
              <a:rPr kumimoji="1" lang="en-US" altLang="zh-CN" dirty="0" smtClean="0"/>
              <a:t>*, </a:t>
            </a:r>
            <a:r>
              <a:rPr kumimoji="1" lang="en-US" altLang="zh-CN" dirty="0"/>
              <a:t>*</a:t>
            </a:r>
            <a:r>
              <a:rPr kumimoji="1" lang="en-US" altLang="zh-CN" dirty="0" smtClean="0"/>
              <a:t>] and 3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ssume you can dynamically allocate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with function </a:t>
            </a:r>
            <a:r>
              <a:rPr kumimoji="1" lang="en-US" altLang="zh-CN" dirty="0" err="1" smtClean="0"/>
              <a:t>dynamic_alloc</a:t>
            </a:r>
            <a:r>
              <a:rPr kumimoji="1" lang="en-US" altLang="zh-CN" dirty="0" smtClean="0"/>
              <a:t>(n):</a:t>
            </a:r>
            <a:endParaRPr kumimoji="1" lang="en-US" altLang="zh-CN" dirty="0"/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</a:t>
            </a:r>
            <a:r>
              <a:rPr kumimoji="1" lang="en-US" altLang="zh-CN" i="1" dirty="0" err="1" smtClean="0">
                <a:latin typeface="Consolas"/>
                <a:cs typeface="Consolas"/>
              </a:rPr>
              <a:t>nt</a:t>
            </a:r>
            <a:r>
              <a:rPr kumimoji="1" lang="en-US" altLang="zh-CN" i="1" dirty="0" smtClean="0">
                <a:latin typeface="Consolas"/>
                <a:cs typeface="Consolas"/>
              </a:rPr>
              <a:t>* </a:t>
            </a:r>
            <a:r>
              <a:rPr kumimoji="1" lang="en-US" altLang="zh-CN" i="1" dirty="0" err="1" smtClean="0">
                <a:latin typeface="Consolas"/>
                <a:cs typeface="Consolas"/>
              </a:rPr>
              <a:t>dynamic_alloc</a:t>
            </a:r>
            <a:r>
              <a:rPr kumimoji="1" lang="en-US" altLang="zh-CN" i="1" dirty="0" smtClean="0">
                <a:latin typeface="Consolas"/>
                <a:cs typeface="Consolas"/>
              </a:rPr>
              <a:t>(</a:t>
            </a:r>
            <a:r>
              <a:rPr kumimoji="1" lang="en-US" altLang="zh-CN" i="1" dirty="0" err="1" smtClean="0">
                <a:latin typeface="Consolas"/>
                <a:cs typeface="Consolas"/>
              </a:rPr>
              <a:t>int</a:t>
            </a:r>
            <a:r>
              <a:rPr kumimoji="1" lang="en-US" altLang="zh-CN" i="1" dirty="0" smtClean="0">
                <a:latin typeface="Consolas"/>
                <a:cs typeface="Consolas"/>
              </a:rPr>
              <a:t> </a:t>
            </a:r>
            <a:r>
              <a:rPr kumimoji="1" lang="en-US" altLang="zh-CN" i="1" dirty="0" err="1" smtClean="0">
                <a:latin typeface="Consolas"/>
                <a:cs typeface="Consolas"/>
              </a:rPr>
              <a:t>len</a:t>
            </a:r>
            <a:r>
              <a:rPr kumimoji="1" lang="en-US" altLang="zh-CN" i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3350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35136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3928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71703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339789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313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1064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4579961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0101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2904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5784905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8138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6178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1600" dirty="0" smtClean="0">
                <a:latin typeface="Consolas"/>
                <a:cs typeface="Consolas"/>
              </a:rPr>
              <a:t> remove</a:t>
            </a:r>
            <a:r>
              <a:rPr kumimoji="1" lang="mr-IN" altLang="zh-CN" sz="1600" dirty="0" smtClean="0">
                <a:latin typeface="Consolas"/>
                <a:cs typeface="Consolas"/>
              </a:rPr>
              <a:t>(</a:t>
            </a:r>
            <a:r>
              <a:rPr kumimoji="1" lang="mr-IN" altLang="zh-CN" sz="1600" dirty="0">
                <a:latin typeface="Consolas"/>
                <a:cs typeface="Consolas"/>
              </a:rPr>
              <a:t>int* nums, int </a:t>
            </a:r>
            <a:r>
              <a:rPr kumimoji="1" lang="mr-IN" altLang="zh-CN" sz="16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1600" dirty="0" smtClean="0">
                <a:latin typeface="Consolas"/>
                <a:cs typeface="Consolas"/>
              </a:rPr>
              <a:t>,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</a:t>
            </a:r>
            <a:r>
              <a:rPr kumimoji="1" lang="mr-IN" altLang="zh-CN" sz="1600" dirty="0">
                <a:latin typeface="Consolas"/>
                <a:cs typeface="Consolas"/>
              </a:rPr>
              <a:t>* tmp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6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 </a:t>
            </a:r>
            <a:r>
              <a:rPr kumimoji="1" lang="mr-IN" altLang="zh-CN" sz="1600" dirty="0">
                <a:latin typeface="Consolas"/>
                <a:cs typeface="Consolas"/>
              </a:rPr>
              <a:t>index = 0</a:t>
            </a:r>
            <a:r>
              <a:rPr kumimoji="1" lang="mr-IN" altLang="zh-CN" sz="1600" dirty="0" smtClean="0"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 smtClean="0">
                <a:latin typeface="Consolas"/>
                <a:cs typeface="Consolas"/>
              </a:rPr>
              <a:t>if</a:t>
            </a:r>
            <a:r>
              <a:rPr kumimoji="1" lang="mr-IN" altLang="zh-CN" sz="1600" dirty="0">
                <a:latin typeface="Consolas"/>
                <a:cs typeface="Consolas"/>
              </a:rPr>
              <a:t>(nums[i] !=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</a:t>
            </a:r>
            <a:r>
              <a:rPr kumimoji="1" lang="en-US" altLang="zh-CN" sz="1600" dirty="0" smtClean="0">
                <a:latin typeface="Consolas"/>
                <a:cs typeface="Consolas"/>
              </a:rPr>
              <a:t>index</a:t>
            </a:r>
            <a:r>
              <a:rPr kumimoji="1" lang="mr-IN" altLang="zh-CN" sz="1600" dirty="0" smtClean="0">
                <a:latin typeface="Consolas"/>
                <a:cs typeface="Consolas"/>
              </a:rPr>
              <a:t>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mr-IN" altLang="zh-CN" sz="1600" dirty="0" smtClean="0">
                <a:latin typeface="Consolas"/>
                <a:cs typeface="Consolas"/>
              </a:rPr>
              <a:t>+</a:t>
            </a:r>
            <a:r>
              <a:rPr kumimoji="1" lang="mr-IN" altLang="zh-CN" sz="1600" dirty="0">
                <a:latin typeface="Consolas"/>
                <a:cs typeface="Consolas"/>
              </a:rPr>
              <a:t>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5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 = b;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 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588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passes the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>
            <a:off x="6146425" y="1417637"/>
            <a:ext cx="1295779" cy="331689"/>
          </a:xfrm>
          <a:prstGeom prst="curvedConnector3">
            <a:avLst>
              <a:gd name="adj1" fmla="val 1022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90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swap.a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91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swap.b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5639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1600" dirty="0" smtClean="0">
                <a:latin typeface="Consolas"/>
                <a:cs typeface="Consolas"/>
              </a:rPr>
              <a:t> remove</a:t>
            </a:r>
            <a:r>
              <a:rPr kumimoji="1" lang="mr-IN" altLang="zh-CN" sz="1600" dirty="0" smtClean="0">
                <a:latin typeface="Consolas"/>
                <a:cs typeface="Consolas"/>
              </a:rPr>
              <a:t>(</a:t>
            </a:r>
            <a:r>
              <a:rPr kumimoji="1" lang="mr-IN" altLang="zh-CN" sz="1600" dirty="0">
                <a:latin typeface="Consolas"/>
                <a:cs typeface="Consolas"/>
              </a:rPr>
              <a:t>int* nums, int </a:t>
            </a:r>
            <a:r>
              <a:rPr kumimoji="1" lang="mr-IN" altLang="zh-CN" sz="16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1600" dirty="0" smtClean="0">
                <a:latin typeface="Consolas"/>
                <a:cs typeface="Consolas"/>
              </a:rPr>
              <a:t>,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</a:t>
            </a:r>
            <a:r>
              <a:rPr kumimoji="1" lang="mr-IN" altLang="zh-CN" sz="1600" dirty="0">
                <a:latin typeface="Consolas"/>
                <a:cs typeface="Consolas"/>
              </a:rPr>
              <a:t>* tmp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6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 </a:t>
            </a:r>
            <a:r>
              <a:rPr kumimoji="1" lang="mr-IN" altLang="zh-CN" sz="1600" dirty="0">
                <a:latin typeface="Consolas"/>
                <a:cs typeface="Consolas"/>
              </a:rPr>
              <a:t>index = 0</a:t>
            </a:r>
            <a:r>
              <a:rPr kumimoji="1" lang="mr-IN" altLang="zh-CN" sz="1600" dirty="0" smtClean="0"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 smtClean="0">
                <a:latin typeface="Consolas"/>
                <a:cs typeface="Consolas"/>
              </a:rPr>
              <a:t>if</a:t>
            </a:r>
            <a:r>
              <a:rPr kumimoji="1" lang="mr-IN" altLang="zh-CN" sz="1600" dirty="0">
                <a:latin typeface="Consolas"/>
                <a:cs typeface="Consolas"/>
              </a:rPr>
              <a:t>(nums[i] !=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</a:t>
            </a:r>
            <a:r>
              <a:rPr kumimoji="1" lang="en-US" altLang="zh-CN" sz="1600" dirty="0" smtClean="0">
                <a:latin typeface="Consolas"/>
                <a:cs typeface="Consolas"/>
              </a:rPr>
              <a:t>index</a:t>
            </a:r>
            <a:r>
              <a:rPr kumimoji="1" lang="mr-IN" altLang="zh-CN" sz="1600" dirty="0" smtClean="0">
                <a:latin typeface="Consolas"/>
                <a:cs typeface="Consolas"/>
              </a:rPr>
              <a:t>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mr-IN" altLang="zh-CN" sz="1600" dirty="0" smtClean="0">
                <a:latin typeface="Consolas"/>
                <a:cs typeface="Consolas"/>
              </a:rPr>
              <a:t>+</a:t>
            </a:r>
            <a:r>
              <a:rPr kumimoji="1" lang="mr-IN" altLang="zh-CN" sz="1600" dirty="0">
                <a:latin typeface="Consolas"/>
                <a:cs typeface="Consolas"/>
              </a:rPr>
              <a:t>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168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14114" y="223643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0931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1822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9279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50855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702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509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2005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9026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7704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8129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573501" y="242826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2028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84896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    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</a:t>
            </a:r>
            <a:r>
              <a:rPr kumimoji="1" lang="mr-IN" altLang="zh-CN" dirty="0" smtClean="0">
                <a:latin typeface="Consolas"/>
                <a:cs typeface="Consolas"/>
              </a:rPr>
              <a:t>&lt;numsSize</a:t>
            </a:r>
            <a:r>
              <a:rPr kumimoji="1" lang="mr-IN" altLang="zh-CN" dirty="0">
                <a:latin typeface="Consolas"/>
                <a:cs typeface="Consolas"/>
              </a:rPr>
              <a:t>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 smtClean="0">
                <a:latin typeface="Consolas"/>
                <a:cs typeface="Consolas"/>
              </a:rPr>
              <a:t>val</a:t>
            </a:r>
            <a:r>
              <a:rPr kumimoji="1" lang="mr-IN" altLang="zh-CN" dirty="0" smtClean="0">
                <a:latin typeface="Consolas"/>
                <a:cs typeface="Consolas"/>
              </a:rPr>
              <a:t>) </a:t>
            </a:r>
            <a:r>
              <a:rPr kumimoji="1" lang="mr-IN" altLang="zh-CN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 smtClean="0">
                <a:latin typeface="Consolas"/>
                <a:cs typeface="Consolas"/>
              </a:rPr>
              <a:t>return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ointer is a memory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    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</a:t>
            </a:r>
            <a:r>
              <a:rPr kumimoji="1" lang="mr-IN" altLang="zh-CN" dirty="0" smtClean="0">
                <a:latin typeface="Consolas"/>
                <a:cs typeface="Consolas"/>
              </a:rPr>
              <a:t>&lt;numsSize</a:t>
            </a:r>
            <a:r>
              <a:rPr kumimoji="1" lang="mr-IN" altLang="zh-CN" dirty="0">
                <a:latin typeface="Consolas"/>
                <a:cs typeface="Consolas"/>
              </a:rPr>
              <a:t>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 smtClean="0">
                <a:latin typeface="Consolas"/>
                <a:cs typeface="Consolas"/>
              </a:rPr>
              <a:t>val</a:t>
            </a:r>
            <a:r>
              <a:rPr kumimoji="1" lang="mr-IN" altLang="zh-CN" dirty="0" smtClean="0">
                <a:latin typeface="Consolas"/>
                <a:cs typeface="Consolas"/>
              </a:rPr>
              <a:t>) </a:t>
            </a:r>
            <a:r>
              <a:rPr kumimoji="1" lang="mr-IN" altLang="zh-CN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 smtClean="0">
                <a:latin typeface="Consolas"/>
                <a:cs typeface="Consolas"/>
              </a:rPr>
              <a:t>return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mr-IN" altLang="zh-CN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6207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6397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2150855" y="2208290"/>
            <a:ext cx="470213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9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9502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50855" y="223033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5592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1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284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797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610612" y="2208290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621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610612" y="2208290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2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9464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705810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4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307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34769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6851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72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5891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2515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3432218" y="2208290"/>
            <a:ext cx="3443658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324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746914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3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61" y="1566003"/>
            <a:ext cx="899283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remove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mr-IN" altLang="zh-CN" sz="2400" dirty="0">
                <a:latin typeface="Consolas"/>
                <a:cs typeface="Consolas"/>
              </a:rPr>
              <a:t>int* nums, int numsSize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 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 smtClean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n </a:t>
            </a:r>
            <a:r>
              <a:rPr kumimoji="1" lang="en-US" altLang="zh-CN" sz="2400" dirty="0" smtClean="0">
                <a:latin typeface="Consolas"/>
                <a:cs typeface="Consolas"/>
              </a:rPr>
              <a:t>= </a:t>
            </a:r>
            <a:r>
              <a:rPr kumimoji="1" lang="mr-IN" altLang="zh-CN" sz="24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2400" dirty="0" smtClean="0">
                <a:latin typeface="Consolas"/>
                <a:cs typeface="Consolas"/>
              </a:rPr>
              <a:t> - 1;  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  while </a:t>
            </a:r>
            <a:r>
              <a:rPr kumimoji="1" lang="en-US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&lt;= </a:t>
            </a:r>
            <a:r>
              <a:rPr kumimoji="1" lang="en-US" altLang="zh-CN" sz="2400" dirty="0">
                <a:latin typeface="Consolas"/>
                <a:cs typeface="Consolas"/>
              </a:rPr>
              <a:t>n) {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 if </a:t>
            </a:r>
            <a:r>
              <a:rPr kumimoji="1" lang="en-US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==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en-US" altLang="zh-CN" sz="2400" dirty="0">
                <a:latin typeface="Consolas"/>
                <a:cs typeface="Consolas"/>
              </a:rPr>
              <a:t>) </a:t>
            </a:r>
            <a:r>
              <a:rPr kumimoji="1" lang="en-US" altLang="zh-CN" sz="2400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n]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--;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} else </a:t>
            </a:r>
            <a:r>
              <a:rPr kumimoji="1" lang="en-US" altLang="zh-CN" sz="2400" dirty="0">
                <a:latin typeface="Consolas"/>
                <a:cs typeface="Consolas"/>
              </a:rPr>
              <a:t>{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}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 smtClean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return n</a:t>
            </a:r>
            <a:r>
              <a:rPr kumimoji="1" lang="zh-CN" altLang="en-US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+</a:t>
            </a:r>
            <a:r>
              <a:rPr kumimoji="1" lang="zh-CN" altLang="en-US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1;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5968472" y="1566264"/>
            <a:ext cx="1985367" cy="887834"/>
          </a:xfrm>
          <a:prstGeom prst="wedgeRoundRectCallout">
            <a:avLst>
              <a:gd name="adj1" fmla="val -87497"/>
              <a:gd name="adj2" fmla="val 4359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>
                <a:solidFill>
                  <a:srgbClr val="000000"/>
                </a:solidFill>
              </a:rPr>
              <a:t> gives address of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variable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932862" y="2633556"/>
            <a:ext cx="1985367" cy="887834"/>
          </a:xfrm>
          <a:prstGeom prst="wedgeRoundRectCallout">
            <a:avLst>
              <a:gd name="adj1" fmla="val -92703"/>
              <a:gd name="adj2" fmla="val -41234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 = &amp;a;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5932862" y="4126367"/>
            <a:ext cx="1985367" cy="887834"/>
          </a:xfrm>
          <a:prstGeom prst="wedgeRoundRectCallout">
            <a:avLst>
              <a:gd name="adj1" fmla="val -89728"/>
              <a:gd name="adj2" fmla="val -182623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    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 = &amp;a;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4800599" y="5649482"/>
            <a:ext cx="2955928" cy="1208518"/>
          </a:xfrm>
          <a:prstGeom prst="wedgeRoundRectCallout">
            <a:avLst>
              <a:gd name="adj1" fmla="val -57058"/>
              <a:gd name="adj2" fmla="val -28102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x = &amp;a;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or</a:t>
            </a:r>
          </a:p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*x = &amp;a;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107" y="6161246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type mismatch!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35" grpId="0" animBg="1"/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4056274" y="3198649"/>
            <a:ext cx="2527552" cy="1098954"/>
          </a:xfrm>
          <a:prstGeom prst="wedgeRoundRectCallout">
            <a:avLst>
              <a:gd name="adj1" fmla="val -66865"/>
              <a:gd name="adj2" fmla="val -1974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Size of pointer on a 64-bit machine?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075786" y="2492119"/>
            <a:ext cx="442400" cy="19752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097" y="3904916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 bytes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98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32737" y="3224035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* operator dereferences a pointer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alue of variable a after this statement?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436214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// value of variable a?</a:t>
            </a:r>
          </a:p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//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(“a=%d\n”, a);</a:t>
            </a:r>
            <a:endParaRPr lang="en-US" altLang="zh-CN" sz="2400" dirty="0" smtClean="0"/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  <a:p>
            <a:r>
              <a:rPr lang="en-US" dirty="0" smtClean="0"/>
              <a:t>Array and its relationship to pointer</a:t>
            </a:r>
          </a:p>
          <a:p>
            <a:r>
              <a:rPr lang="en-US" dirty="0" smtClean="0"/>
              <a:t>Pointer casting </a:t>
            </a:r>
          </a:p>
          <a:p>
            <a:r>
              <a:rPr lang="en-US" dirty="0" smtClean="0"/>
              <a:t>2D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if x is uninitialized?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Always initialize pointers!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NULL pointer definitely results in “Segmentation fault”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55668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625144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865514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1828867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172226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75535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6031922" y="2787569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6489676" y="3896859"/>
            <a:ext cx="1985367" cy="887834"/>
          </a:xfrm>
          <a:prstGeom prst="wedgeRoundRectCallout">
            <a:avLst>
              <a:gd name="adj1" fmla="val -71878"/>
              <a:gd name="adj2" fmla="val 6688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char**  x 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ounded Rectangular Callout 68"/>
          <p:cNvSpPr/>
          <p:nvPr/>
        </p:nvSpPr>
        <p:spPr>
          <a:xfrm>
            <a:off x="6489676" y="4885465"/>
            <a:ext cx="2654324" cy="887834"/>
          </a:xfrm>
          <a:prstGeom prst="wedgeRoundRectCallout">
            <a:avLst>
              <a:gd name="adj1" fmla="val -65184"/>
              <a:gd name="adj2" fmla="val -2792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   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3835352" y="5891448"/>
            <a:ext cx="3189254" cy="887834"/>
          </a:xfrm>
          <a:prstGeom prst="wedgeRoundRectCallout">
            <a:avLst>
              <a:gd name="adj1" fmla="val -11222"/>
              <a:gd name="adj2" fmla="val -11276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xx?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(“xx=%p”, xx);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743" y="6327506"/>
            <a:ext cx="103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xx=0x15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5643614" y="5760516"/>
            <a:ext cx="3171837" cy="887834"/>
          </a:xfrm>
          <a:prstGeom prst="wedgeRoundRectCallout">
            <a:avLst>
              <a:gd name="adj1" fmla="val -92703"/>
              <a:gd name="adj2" fmla="val -462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=%p”,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7" name="矩形 49"/>
          <p:cNvSpPr/>
          <p:nvPr/>
        </p:nvSpPr>
        <p:spPr>
          <a:xfrm>
            <a:off x="7844733" y="6027592"/>
            <a:ext cx="1428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confusions on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deference operator.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 smtClean="0">
                <a:solidFill>
                  <a:srgbClr val="000000"/>
                </a:solidFill>
              </a:rPr>
              <a:t>does not work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and initializing multiple pointer variables on one line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a = 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156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copies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*a, int *b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*a = *b;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395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pointers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9986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2475866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70209" y="5047865"/>
            <a:ext cx="3839362" cy="1200328"/>
          </a:xfrm>
          <a:prstGeom prst="rect">
            <a:avLst/>
          </a:prstGeom>
          <a:solidFill>
            <a:srgbClr val="DCE6F2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ize and value of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a, b, 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upon function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entrance?</a:t>
            </a:r>
            <a:endParaRPr lang="zh-CN" altLang="en-US"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rgbClr val="FF0000"/>
                </a:solidFill>
              </a:rPr>
              <a:t>1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4951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2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8208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525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67322" y="1408209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88971" y="404622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21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8921"/>
              </p:ext>
            </p:extLst>
          </p:nvPr>
        </p:nvGraphicFramePr>
        <p:xfrm>
          <a:off x="336800" y="2449765"/>
          <a:ext cx="776268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922"/>
                <a:gridCol w="5846743"/>
                <a:gridCol w="751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p+1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next object with type 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(4 bytes after current object of address p)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12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0095" y="41282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0095" y="377578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2" name="矩形 41"/>
          <p:cNvSpPr/>
          <p:nvPr/>
        </p:nvSpPr>
        <p:spPr>
          <a:xfrm>
            <a:off x="680095" y="448182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0095" y="6237958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6818" y="6243643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815384" y="628629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13474" y="595202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16396" y="558808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27252" y="522010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37212" y="486192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34809" y="4525909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46679" y="4163615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47204" y="3817004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7179" y="482898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7179" y="5184163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5269" y="5538353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0095" y="5888446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93640" y="6256422"/>
            <a:ext cx="3444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71" name="直线箭头连接符 70"/>
          <p:cNvCxnSpPr>
            <a:stCxn id="69" idx="1"/>
            <a:endCxn id="47" idx="3"/>
          </p:cNvCxnSpPr>
          <p:nvPr/>
        </p:nvCxnSpPr>
        <p:spPr>
          <a:xfrm flipH="1" flipV="1">
            <a:off x="2643255" y="6455568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72471" y="4821276"/>
            <a:ext cx="1267798" cy="400110"/>
            <a:chOff x="2672471" y="4821276"/>
            <a:chExt cx="1267798" cy="400110"/>
          </a:xfrm>
        </p:grpSpPr>
        <p:sp>
          <p:nvSpPr>
            <p:cNvPr id="25" name="矩形 24"/>
            <p:cNvSpPr/>
            <p:nvPr/>
          </p:nvSpPr>
          <p:spPr>
            <a:xfrm>
              <a:off x="3222855" y="4821276"/>
              <a:ext cx="717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cs typeface="Verdana"/>
                </a:rPr>
                <a:t>p</a:t>
              </a:r>
              <a:r>
                <a:rPr lang="en-US" altLang="zh-CN" sz="2000" dirty="0" smtClean="0">
                  <a:latin typeface="Verdana"/>
                  <a:cs typeface="Verdana"/>
                </a:rPr>
                <a:t>+1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cxnSp>
          <p:nvCxnSpPr>
            <p:cNvPr id="26" name="直线箭头连接符 25"/>
            <p:cNvCxnSpPr>
              <a:stCxn id="25" idx="1"/>
            </p:cNvCxnSpPr>
            <p:nvPr/>
          </p:nvCxnSpPr>
          <p:spPr>
            <a:xfrm flipH="1" flipV="1">
              <a:off x="2672471" y="5020423"/>
              <a:ext cx="550384" cy="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矩形 40"/>
          <p:cNvSpPr/>
          <p:nvPr/>
        </p:nvSpPr>
        <p:spPr>
          <a:xfrm>
            <a:off x="680095" y="341968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8" name="矩形 53"/>
          <p:cNvSpPr/>
          <p:nvPr/>
        </p:nvSpPr>
        <p:spPr>
          <a:xfrm>
            <a:off x="1833926" y="3434684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29014" y="3434684"/>
            <a:ext cx="1267798" cy="400110"/>
            <a:chOff x="2629014" y="3434684"/>
            <a:chExt cx="1267798" cy="400110"/>
          </a:xfrm>
        </p:grpSpPr>
        <p:sp>
          <p:nvSpPr>
            <p:cNvPr id="31" name="矩形 24"/>
            <p:cNvSpPr/>
            <p:nvPr/>
          </p:nvSpPr>
          <p:spPr>
            <a:xfrm>
              <a:off x="3179398" y="3434684"/>
              <a:ext cx="717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cs typeface="Verdana"/>
                </a:rPr>
                <a:t>p</a:t>
              </a:r>
              <a:r>
                <a:rPr lang="en-US" altLang="zh-CN" sz="2000" dirty="0" smtClean="0">
                  <a:latin typeface="Verdana"/>
                  <a:cs typeface="Verdana"/>
                </a:rPr>
                <a:t>+2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cxnSp>
          <p:nvCxnSpPr>
            <p:cNvPr id="33" name="直线箭头连接符 25"/>
            <p:cNvCxnSpPr>
              <a:stCxn id="31" idx="1"/>
            </p:cNvCxnSpPr>
            <p:nvPr/>
          </p:nvCxnSpPr>
          <p:spPr>
            <a:xfrm flipH="1" flipV="1">
              <a:off x="2629014" y="3633831"/>
              <a:ext cx="550384" cy="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85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21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77613"/>
              </p:ext>
            </p:extLst>
          </p:nvPr>
        </p:nvGraphicFramePr>
        <p:xfrm>
          <a:off x="336800" y="2449765"/>
          <a:ext cx="7762682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922"/>
                <a:gridCol w="4746111"/>
                <a:gridCol w="1851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of type 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i*4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int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</a:t>
                      </a:r>
                      <a:r>
                        <a:rPr lang="mr-IN" altLang="zh-CN" sz="2000" dirty="0" smtClean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i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*4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12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0197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55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short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short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099"/>
              </p:ext>
            </p:extLst>
          </p:nvPr>
        </p:nvGraphicFramePr>
        <p:xfrm>
          <a:off x="336800" y="2449765"/>
          <a:ext cx="7762682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185"/>
                <a:gridCol w="5337465"/>
                <a:gridCol w="1507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short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short before object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2906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55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short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short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06832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short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short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0x104 -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*2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36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72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char *a = NULL;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56054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char *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char *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5779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 program consists of functions </a:t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(aka subroutines, procedures)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/>
              <a:t>Why breaking code into functions?</a:t>
            </a:r>
          </a:p>
          <a:p>
            <a:pPr marL="971550" lvl="1" indent="-571500"/>
            <a:r>
              <a:rPr kumimoji="1" lang="en-US" altLang="zh-CN" sz="3200" dirty="0" smtClean="0"/>
              <a:t>Readability</a:t>
            </a:r>
          </a:p>
          <a:p>
            <a:pPr marL="971550" lvl="1" indent="-571500"/>
            <a:r>
              <a:rPr kumimoji="1" lang="en-US" altLang="zh-CN" sz="3200" dirty="0" smtClean="0"/>
              <a:t>Reusability</a:t>
            </a:r>
            <a:endParaRPr kumimoji="1" lang="en-US" altLang="zh-CN" sz="3200" dirty="0"/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98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72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char *a = NULL;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93117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char *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*8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char *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–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*8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9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29444" cy="1752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rray is a collection of contiguous objects with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Strong relationship with pointer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array access can be done using pointers.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A block of n consecutive objects.</a:t>
            </a:r>
          </a:p>
          <a:p>
            <a:pPr lvl="1"/>
            <a:r>
              <a:rPr kumimoji="1" lang="en-US" altLang="zh-CN" dirty="0" err="1" smtClean="0">
                <a:latin typeface="Verdana"/>
                <a:cs typeface="Verdana"/>
              </a:rPr>
              <a:t>int</a:t>
            </a:r>
            <a:r>
              <a:rPr kumimoji="1" lang="en-US" altLang="zh-CN" dirty="0" smtClean="0">
                <a:latin typeface="Verdana"/>
                <a:cs typeface="Verdana"/>
              </a:rPr>
              <a:t> a[10];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308941" y="4950029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52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33037" y="3913119"/>
            <a:ext cx="5822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int *p = &amp;a[0]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p+1 points to a[1]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lang="zh-CN" altLang="en-US" sz="2400" dirty="0"/>
          </a:p>
        </p:txBody>
      </p:sp>
      <p:cxnSp>
        <p:nvCxnSpPr>
          <p:cNvPr id="28" name="直线箭头连接符 27"/>
          <p:cNvCxnSpPr>
            <a:endCxn id="5" idx="0"/>
          </p:cNvCxnSpPr>
          <p:nvPr/>
        </p:nvCxnSpPr>
        <p:spPr>
          <a:xfrm>
            <a:off x="925824" y="1417638"/>
            <a:ext cx="482886" cy="4384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413" y="1115585"/>
            <a:ext cx="34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endParaRPr lang="zh-CN" altLang="en-US" sz="2000" dirty="0"/>
          </a:p>
        </p:txBody>
      </p:sp>
      <p:cxnSp>
        <p:nvCxnSpPr>
          <p:cNvPr id="40" name="直线箭头连接符 27"/>
          <p:cNvCxnSpPr/>
          <p:nvPr/>
        </p:nvCxnSpPr>
        <p:spPr>
          <a:xfrm rot="16200000" flipH="1">
            <a:off x="1764229" y="157627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40740" y="105063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059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33037" y="3913119"/>
            <a:ext cx="5878232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int *p = &amp;a[0]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p+1 points to a[1]</a:t>
            </a:r>
          </a:p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                      p + i points to a[i]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lang="zh-CN" altLang="en-US" sz="2400" dirty="0"/>
          </a:p>
        </p:txBody>
      </p:sp>
      <p:cxnSp>
        <p:nvCxnSpPr>
          <p:cNvPr id="28" name="直线箭头连接符 27"/>
          <p:cNvCxnSpPr>
            <a:endCxn id="5" idx="0"/>
          </p:cNvCxnSpPr>
          <p:nvPr/>
        </p:nvCxnSpPr>
        <p:spPr>
          <a:xfrm>
            <a:off x="925824" y="1417638"/>
            <a:ext cx="482886" cy="4384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413" y="1115585"/>
            <a:ext cx="34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endParaRPr lang="zh-CN" altLang="en-US" sz="2000" dirty="0"/>
          </a:p>
        </p:txBody>
      </p:sp>
      <p:cxnSp>
        <p:nvCxnSpPr>
          <p:cNvPr id="40" name="直线箭头连接符 27"/>
          <p:cNvCxnSpPr/>
          <p:nvPr/>
        </p:nvCxnSpPr>
        <p:spPr>
          <a:xfrm rot="16200000" flipH="1">
            <a:off x="1764229" y="157627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40740" y="105063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</a:t>
            </a:r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lang="zh-CN" altLang="en-US" sz="2000" dirty="0"/>
          </a:p>
        </p:txBody>
      </p:sp>
      <p:cxnSp>
        <p:nvCxnSpPr>
          <p:cNvPr id="31" name="直线箭头连接符 27"/>
          <p:cNvCxnSpPr/>
          <p:nvPr/>
        </p:nvCxnSpPr>
        <p:spPr>
          <a:xfrm rot="16200000" flipH="1">
            <a:off x="7360247" y="161815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36758" y="109251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896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33037" y="3913119"/>
            <a:ext cx="5878232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int *p = &amp;a[0]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p+1 points to a[1]</a:t>
            </a:r>
          </a:p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                      p + i points to a[i]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lang="zh-CN" altLang="en-US" sz="2400" dirty="0"/>
          </a:p>
        </p:txBody>
      </p:sp>
      <p:cxnSp>
        <p:nvCxnSpPr>
          <p:cNvPr id="28" name="直线箭头连接符 27"/>
          <p:cNvCxnSpPr>
            <a:endCxn id="5" idx="0"/>
          </p:cNvCxnSpPr>
          <p:nvPr/>
        </p:nvCxnSpPr>
        <p:spPr>
          <a:xfrm>
            <a:off x="925824" y="1417638"/>
            <a:ext cx="482886" cy="4384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413" y="1115585"/>
            <a:ext cx="34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endParaRPr lang="zh-CN" altLang="en-US" sz="2000" dirty="0"/>
          </a:p>
        </p:txBody>
      </p:sp>
      <p:cxnSp>
        <p:nvCxnSpPr>
          <p:cNvPr id="40" name="直线箭头连接符 27"/>
          <p:cNvCxnSpPr/>
          <p:nvPr/>
        </p:nvCxnSpPr>
        <p:spPr>
          <a:xfrm rot="16200000" flipH="1">
            <a:off x="1764229" y="157627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40740" y="105063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+1</a:t>
            </a:r>
            <a:endParaRPr lang="zh-CN" altLang="en-US" sz="2000" dirty="0"/>
          </a:p>
        </p:txBody>
      </p:sp>
      <p:cxnSp>
        <p:nvCxnSpPr>
          <p:cNvPr id="31" name="直线箭头连接符 27"/>
          <p:cNvCxnSpPr/>
          <p:nvPr/>
        </p:nvCxnSpPr>
        <p:spPr>
          <a:xfrm rot="16200000" flipH="1">
            <a:off x="7360247" y="161815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36758" y="109251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+8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71074" y="5121506"/>
            <a:ext cx="17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nt</a:t>
            </a:r>
            <a:r>
              <a:rPr kumimoji="1" lang="en-US" altLang="zh-CN" sz="2400" dirty="0" smtClean="0">
                <a:latin typeface="Verdana"/>
                <a:cs typeface="Verdana"/>
              </a:rPr>
              <a:t> *p = a</a:t>
            </a:r>
            <a:endParaRPr lang="zh-CN" altLang="en-US" sz="2400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517293" y="5373521"/>
            <a:ext cx="126906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95247" y="5142688"/>
            <a:ext cx="2432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int</a:t>
            </a:r>
            <a:r>
              <a:rPr kumimoji="1" lang="en-US" altLang="zh-CN" sz="2400" dirty="0">
                <a:latin typeface="Verdana"/>
                <a:cs typeface="Verdana"/>
              </a:rPr>
              <a:t> *p = &amp;a[0]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128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33037" y="3913119"/>
            <a:ext cx="5878232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int *p = &amp;a[0]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p+1 points to a[1]</a:t>
            </a:r>
          </a:p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                      p + i points to a[i]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lang="zh-CN" altLang="en-US" sz="2400" dirty="0"/>
          </a:p>
        </p:txBody>
      </p:sp>
      <p:cxnSp>
        <p:nvCxnSpPr>
          <p:cNvPr id="28" name="直线箭头连接符 27"/>
          <p:cNvCxnSpPr>
            <a:endCxn id="5" idx="0"/>
          </p:cNvCxnSpPr>
          <p:nvPr/>
        </p:nvCxnSpPr>
        <p:spPr>
          <a:xfrm>
            <a:off x="925824" y="1417638"/>
            <a:ext cx="482886" cy="4384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413" y="1115585"/>
            <a:ext cx="34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endParaRPr lang="zh-CN" altLang="en-US" sz="2000" dirty="0"/>
          </a:p>
        </p:txBody>
      </p:sp>
      <p:cxnSp>
        <p:nvCxnSpPr>
          <p:cNvPr id="40" name="直线箭头连接符 27"/>
          <p:cNvCxnSpPr/>
          <p:nvPr/>
        </p:nvCxnSpPr>
        <p:spPr>
          <a:xfrm rot="16200000" flipH="1">
            <a:off x="1764229" y="157627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40740" y="105063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+1</a:t>
            </a:r>
            <a:endParaRPr lang="zh-CN" altLang="en-US" sz="2000" dirty="0"/>
          </a:p>
        </p:txBody>
      </p:sp>
      <p:cxnSp>
        <p:nvCxnSpPr>
          <p:cNvPr id="31" name="直线箭头连接符 27"/>
          <p:cNvCxnSpPr/>
          <p:nvPr/>
        </p:nvCxnSpPr>
        <p:spPr>
          <a:xfrm rot="16200000" flipH="1">
            <a:off x="7360247" y="161815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36758" y="109251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+8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10905" y="5113447"/>
            <a:ext cx="17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nt</a:t>
            </a:r>
            <a:r>
              <a:rPr kumimoji="1" lang="en-US" altLang="zh-CN" sz="2400" dirty="0" smtClean="0">
                <a:latin typeface="Verdana"/>
                <a:cs typeface="Verdana"/>
              </a:rPr>
              <a:t> *p = a</a:t>
            </a:r>
            <a:endParaRPr lang="zh-CN" altLang="en-US" sz="2400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517293" y="5373521"/>
            <a:ext cx="126906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95247" y="5142688"/>
            <a:ext cx="2432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int</a:t>
            </a:r>
            <a:r>
              <a:rPr kumimoji="1" lang="en-US" altLang="zh-CN" sz="2400" dirty="0">
                <a:latin typeface="Verdana"/>
                <a:cs typeface="Verdana"/>
              </a:rPr>
              <a:t> *p = &amp;a[0</a:t>
            </a:r>
            <a:r>
              <a:rPr kumimoji="1" lang="en-US" altLang="zh-CN" sz="2400" dirty="0" smtClean="0">
                <a:latin typeface="Verdana"/>
                <a:cs typeface="Verdana"/>
              </a:rPr>
              <a:t>] </a:t>
            </a:r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31779" y="5614613"/>
            <a:ext cx="98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p++ </a:t>
            </a:r>
            <a:endParaRPr lang="zh-CN" altLang="en-US" sz="2400" dirty="0"/>
          </a:p>
        </p:txBody>
      </p:sp>
      <p:sp>
        <p:nvSpPr>
          <p:cNvPr id="33" name="半闭框 32"/>
          <p:cNvSpPr/>
          <p:nvPr/>
        </p:nvSpPr>
        <p:spPr>
          <a:xfrm rot="13530167">
            <a:off x="1592500" y="5469440"/>
            <a:ext cx="296739" cy="509374"/>
          </a:xfrm>
          <a:prstGeom prst="halfFrame">
            <a:avLst/>
          </a:prstGeom>
          <a:solidFill>
            <a:srgbClr val="FF006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3583" y="6032171"/>
            <a:ext cx="981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a+</a:t>
            </a:r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+ </a:t>
            </a:r>
            <a:endParaRPr lang="zh-CN" altLang="en-US" sz="2400" dirty="0"/>
          </a:p>
        </p:txBody>
      </p:sp>
      <p:sp>
        <p:nvSpPr>
          <p:cNvPr id="34" name="乘 33"/>
          <p:cNvSpPr/>
          <p:nvPr/>
        </p:nvSpPr>
        <p:spPr>
          <a:xfrm>
            <a:off x="1420151" y="6008461"/>
            <a:ext cx="606372" cy="547758"/>
          </a:xfrm>
          <a:prstGeom prst="mathMultiply">
            <a:avLst/>
          </a:prstGeom>
          <a:solidFill>
            <a:srgbClr val="FF006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02007" y="6063317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compilation error</a:t>
            </a:r>
            <a:endParaRPr lang="zh-CN" altLang="en-US" sz="2400" dirty="0"/>
          </a:p>
        </p:txBody>
      </p:sp>
      <p:sp>
        <p:nvSpPr>
          <p:cNvPr id="44" name="矩形 28"/>
          <p:cNvSpPr/>
          <p:nvPr/>
        </p:nvSpPr>
        <p:spPr>
          <a:xfrm>
            <a:off x="5447789" y="5767012"/>
            <a:ext cx="125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p = &amp;a</a:t>
            </a:r>
            <a:endParaRPr lang="zh-CN" altLang="en-US" sz="2400" dirty="0"/>
          </a:p>
        </p:txBody>
      </p:sp>
      <p:sp>
        <p:nvSpPr>
          <p:cNvPr id="45" name="乘 33"/>
          <p:cNvSpPr/>
          <p:nvPr/>
        </p:nvSpPr>
        <p:spPr>
          <a:xfrm>
            <a:off x="7247800" y="5767012"/>
            <a:ext cx="606372" cy="547758"/>
          </a:xfrm>
          <a:prstGeom prst="mathMultiply">
            <a:avLst/>
          </a:prstGeom>
          <a:solidFill>
            <a:srgbClr val="FF006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2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457200" y="1840040"/>
            <a:ext cx="8270109" cy="947518"/>
            <a:chOff x="540975" y="5096561"/>
            <a:chExt cx="8270109" cy="947518"/>
          </a:xfrm>
        </p:grpSpPr>
        <p:sp>
          <p:nvSpPr>
            <p:cNvPr id="5" name="矩形 4"/>
            <p:cNvSpPr/>
            <p:nvPr/>
          </p:nvSpPr>
          <p:spPr>
            <a:xfrm>
              <a:off x="1106725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Verdana"/>
                  <a:cs typeface="Verdana"/>
                </a:rPr>
                <a:t>int</a:t>
              </a:r>
              <a:endParaRPr kumimoji="1"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66372" y="5112563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789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7502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79019" y="5110649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50539" y="5108735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22059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3576" y="5110651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6509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34706" y="5108737"/>
              <a:ext cx="771520" cy="4985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0975" y="5096561"/>
              <a:ext cx="563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Verdana"/>
                  <a:cs typeface="Verdana"/>
                </a:rPr>
                <a:t>a</a:t>
              </a:r>
              <a:r>
                <a:rPr kumimoji="1" lang="en-US" altLang="zh-CN" sz="2800" dirty="0" smtClean="0">
                  <a:latin typeface="Verdana"/>
                  <a:cs typeface="Verdana"/>
                </a:rPr>
                <a:t>: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513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[0]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6372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[1]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5330" y="5643969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[2]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99" y="5635111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[3]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451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[4]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310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[5]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91268" y="5637626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[6]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85837" y="5628768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[7]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90831" y="563427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[8]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76388" y="5607283"/>
              <a:ext cx="7346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a</a:t>
              </a:r>
              <a:r>
                <a:rPr kumimoji="1" lang="en-US" altLang="zh-CN" sz="2000" dirty="0" smtClean="0">
                  <a:latin typeface="Verdana"/>
                  <a:cs typeface="Verdana"/>
                </a:rPr>
                <a:t>[9]</a:t>
              </a:r>
              <a:endParaRPr lang="zh-CN" altLang="en-US" sz="2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57200" y="3235789"/>
            <a:ext cx="847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l</a:t>
            </a:r>
            <a:r>
              <a:rPr kumimoji="1" lang="en-US" altLang="zh-CN" sz="2400" dirty="0" smtClean="0">
                <a:latin typeface="Verdana"/>
                <a:cs typeface="Verdana"/>
              </a:rPr>
              <a:t>ength of a[0]: 4 bytes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</a:t>
            </a:r>
            <a:r>
              <a:rPr kumimoji="1" lang="en-US" altLang="zh-CN" sz="2400" dirty="0" smtClean="0">
                <a:latin typeface="Verdana"/>
                <a:cs typeface="Verdana"/>
              </a:rPr>
              <a:t>a[1] is 4 bytes next to a[0] 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33037" y="3913119"/>
            <a:ext cx="6038432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int *p = &amp;a[0]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 p + 1 points to a[1]</a:t>
            </a:r>
          </a:p>
          <a:p>
            <a:r>
              <a:rPr kumimoji="1" lang="en-US" altLang="zh-CN" sz="2400" dirty="0">
                <a:latin typeface="Verdana"/>
                <a:cs typeface="Verdana"/>
                <a:sym typeface="Wingdings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  <a:sym typeface="Wingdings"/>
              </a:rPr>
              <a:t>                      p + i points to a[i]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lang="zh-CN" altLang="en-US" sz="2400" dirty="0"/>
          </a:p>
        </p:txBody>
      </p:sp>
      <p:cxnSp>
        <p:nvCxnSpPr>
          <p:cNvPr id="28" name="直线箭头连接符 27"/>
          <p:cNvCxnSpPr>
            <a:endCxn id="5" idx="0"/>
          </p:cNvCxnSpPr>
          <p:nvPr/>
        </p:nvCxnSpPr>
        <p:spPr>
          <a:xfrm>
            <a:off x="925824" y="1417638"/>
            <a:ext cx="482886" cy="4384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413" y="1115585"/>
            <a:ext cx="34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endParaRPr lang="zh-CN" altLang="en-US" sz="2000" dirty="0"/>
          </a:p>
        </p:txBody>
      </p:sp>
      <p:cxnSp>
        <p:nvCxnSpPr>
          <p:cNvPr id="40" name="直线箭头连接符 27"/>
          <p:cNvCxnSpPr/>
          <p:nvPr/>
        </p:nvCxnSpPr>
        <p:spPr>
          <a:xfrm rot="16200000" flipH="1">
            <a:off x="1764229" y="157627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40740" y="105063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+1</a:t>
            </a:r>
            <a:endParaRPr lang="zh-CN" altLang="en-US" sz="2000" dirty="0"/>
          </a:p>
        </p:txBody>
      </p:sp>
      <p:cxnSp>
        <p:nvCxnSpPr>
          <p:cNvPr id="31" name="直线箭头连接符 27"/>
          <p:cNvCxnSpPr/>
          <p:nvPr/>
        </p:nvCxnSpPr>
        <p:spPr>
          <a:xfrm rot="16200000" flipH="1">
            <a:off x="7360247" y="1618155"/>
            <a:ext cx="438404" cy="121130"/>
          </a:xfrm>
          <a:prstGeom prst="curvedConnector3">
            <a:avLst>
              <a:gd name="adj1" fmla="val 1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36758" y="1092514"/>
            <a:ext cx="71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p</a:t>
            </a:r>
            <a:r>
              <a:rPr kumimoji="1" lang="en-US" altLang="zh-CN" sz="2000" dirty="0" smtClean="0">
                <a:latin typeface="Verdana"/>
                <a:cs typeface="Verdana"/>
              </a:rPr>
              <a:t>+8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71074" y="5121506"/>
            <a:ext cx="17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nt</a:t>
            </a:r>
            <a:r>
              <a:rPr kumimoji="1" lang="en-US" altLang="zh-CN" sz="2400" dirty="0" smtClean="0">
                <a:latin typeface="Verdana"/>
                <a:cs typeface="Verdana"/>
              </a:rPr>
              <a:t> *p = a</a:t>
            </a:r>
            <a:endParaRPr lang="zh-CN" altLang="en-US" sz="2400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517293" y="5373521"/>
            <a:ext cx="126906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95247" y="5142688"/>
            <a:ext cx="2432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latin typeface="Verdana"/>
                <a:cs typeface="Verdana"/>
              </a:rPr>
              <a:t>int</a:t>
            </a:r>
            <a:r>
              <a:rPr kumimoji="1" lang="en-US" altLang="zh-CN" sz="2400" dirty="0">
                <a:latin typeface="Verdana"/>
                <a:cs typeface="Verdana"/>
              </a:rPr>
              <a:t> *p = &amp;a[0]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93956" y="5618964"/>
            <a:ext cx="1299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*(p+1)</a:t>
            </a:r>
            <a:endParaRPr lang="zh-CN" altLang="en-US" sz="2400" dirty="0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2540175" y="5870979"/>
            <a:ext cx="126906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18129" y="5640146"/>
            <a:ext cx="851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[1]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285" y="6124695"/>
            <a:ext cx="136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latin typeface="Verdana"/>
                <a:cs typeface="Verdana"/>
              </a:rPr>
              <a:t>*</a:t>
            </a:r>
            <a:r>
              <a:rPr kumimoji="1" lang="en-US" altLang="zh-CN" sz="2400" dirty="0" smtClean="0">
                <a:latin typeface="Verdana"/>
                <a:cs typeface="Verdana"/>
              </a:rPr>
              <a:t>(p + 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)</a:t>
            </a:r>
            <a:endParaRPr lang="zh-CN" altLang="en-US" sz="2400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2555504" y="6376710"/>
            <a:ext cx="126906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133458" y="6145877"/>
            <a:ext cx="74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[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583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400 200 300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975028" y="3234244"/>
            <a:ext cx="3659123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What if change to: *(p+1) = 400;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7914" y="3485303"/>
            <a:ext cx="355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</a:rPr>
              <a:t>Output: 100 400 300</a:t>
            </a:r>
            <a:endParaRPr lang="en-US" sz="2000" dirty="0">
              <a:solidFill>
                <a:srgbClr val="3366FF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416820" y="1427073"/>
            <a:ext cx="1642187" cy="812253"/>
          </a:xfrm>
          <a:prstGeom prst="wedgeRoundRectCallout">
            <a:avLst>
              <a:gd name="adj1" fmla="val -114633"/>
              <a:gd name="adj2" fmla="val 240062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p[0] = 400;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Advice from Linus 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15" y="2102705"/>
            <a:ext cx="8515852" cy="4525963"/>
          </a:xfrm>
        </p:spPr>
        <p:txBody>
          <a:bodyPr/>
          <a:lstStyle/>
          <a:p>
            <a:r>
              <a:rPr lang="en-US" dirty="0" smtClean="0"/>
              <a:t>Functions should be short and sweet, and do just one thing.</a:t>
            </a:r>
          </a:p>
          <a:p>
            <a:r>
              <a:rPr lang="en-US" dirty="0"/>
              <a:t>The maximum length of a function is </a:t>
            </a:r>
            <a:r>
              <a:rPr lang="en-US" u="sng" dirty="0"/>
              <a:t>inversely proportional</a:t>
            </a:r>
            <a:r>
              <a:rPr lang="en-US" dirty="0"/>
              <a:t> to the complexity </a:t>
            </a:r>
            <a:r>
              <a:rPr lang="en-US" dirty="0" smtClean="0"/>
              <a:t>of </a:t>
            </a:r>
            <a:r>
              <a:rPr lang="en-US" dirty="0"/>
              <a:t>that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complex tasks, break it up into pieces and use helper functions with descriptive names.</a:t>
            </a:r>
          </a:p>
          <a:p>
            <a:r>
              <a:rPr lang="en-US" dirty="0" smtClean="0"/>
              <a:t>How to measure complexity?</a:t>
            </a:r>
          </a:p>
          <a:p>
            <a:pPr lvl="1"/>
            <a:r>
              <a:rPr lang="en-US" dirty="0" smtClean="0"/>
              <a:t>Indentation level</a:t>
            </a:r>
          </a:p>
          <a:p>
            <a:pPr lvl="1"/>
            <a:r>
              <a:rPr lang="en-US" dirty="0" smtClean="0"/>
              <a:t># of local variables in a function should not exceed 5-10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290" y="6374640"/>
            <a:ext cx="360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Google: Linux kernel coding style</a:t>
            </a:r>
            <a:endParaRPr lang="en-US" sz="2000" dirty="0"/>
          </a:p>
        </p:txBody>
      </p:sp>
      <p:pic>
        <p:nvPicPr>
          <p:cNvPr id="7" name="Picture 6" descr="10240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30" y="0"/>
            <a:ext cx="2223029" cy="22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00 </a:t>
            </a:r>
            <a:r>
              <a:rPr lang="en-US" sz="2400" dirty="0"/>
              <a:t>4</a:t>
            </a:r>
            <a:r>
              <a:rPr lang="en-US" sz="2400" dirty="0" smtClean="0"/>
              <a:t>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*(++p) = 400;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9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*a,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 smtClean="0">
                <a:latin typeface="Consolas"/>
                <a:cs typeface="Consolas"/>
              </a:rPr>
              <a:t>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a+i</a:t>
            </a:r>
            <a:r>
              <a:rPr kumimoji="1" lang="en-US" altLang="zh-CN" sz="2400" dirty="0" smtClean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866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c+1? p+1?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38077" y="3436331"/>
            <a:ext cx="249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*(c+1) is 0x56</a:t>
            </a:r>
            <a:endParaRPr lang="zh-CN" altLang="en-US" sz="2400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8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++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38077" y="3436331"/>
            <a:ext cx="249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*(</a:t>
            </a:r>
            <a:r>
              <a:rPr lang="en-US" altLang="zh-CN" sz="2400" err="1" smtClean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sz="2400" smtClean="0">
                <a:solidFill>
                  <a:srgbClr val="000000"/>
                </a:solidFill>
                <a:latin typeface="Verdana"/>
                <a:cs typeface="Verdana"/>
              </a:rPr>
              <a:t>+1)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is 0x56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570373" y="4503979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814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smtClean="0">
                <a:latin typeface="Consolas"/>
                <a:cs typeface="Consolas"/>
              </a:rPr>
              <a:t> != 127)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497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</a:t>
            </a:r>
            <a:r>
              <a:rPr kumimoji="1" lang="en-US" altLang="zh-CN" sz="2800" dirty="0" smtClean="0"/>
              <a:t>type</a:t>
            </a:r>
          </a:p>
          <a:p>
            <a:pPr lvl="1"/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izeof(expression)</a:t>
            </a:r>
          </a:p>
          <a:p>
            <a:pPr lvl="1"/>
            <a:r>
              <a:rPr kumimoji="1" lang="en-US" altLang="zh-CN" sz="2800" dirty="0"/>
              <a:t>Returns size in bytes of </a:t>
            </a:r>
            <a:r>
              <a:rPr kumimoji="1" lang="en-US" altLang="zh-CN" sz="2800" dirty="0" smtClean="0"/>
              <a:t>the </a:t>
            </a:r>
            <a:r>
              <a:rPr kumimoji="1" lang="en-US" altLang="zh-CN" sz="2800" dirty="0"/>
              <a:t>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89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Local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within which the variable can be used</a:t>
            </a: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" y="3950756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575034" y="4452678"/>
            <a:ext cx="194381" cy="10107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35781" y="4773373"/>
            <a:ext cx="328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r’s scope is in function </a:t>
            </a:r>
            <a:r>
              <a:rPr kumimoji="1" lang="en-US" altLang="zh-CN" i="1" dirty="0" smtClean="0">
                <a:latin typeface="Consolas"/>
                <a:cs typeface="Consolas"/>
              </a:rPr>
              <a:t>add</a:t>
            </a:r>
            <a:r>
              <a:rPr kumimoji="1" lang="en-US" altLang="zh-CN" dirty="0" smtClean="0">
                <a:latin typeface="Verdana"/>
                <a:cs typeface="Verdan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46829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43237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8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441628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89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3898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65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</a:t>
            </a:r>
            <a:r>
              <a:rPr lang="en-US" altLang="zh-CN" sz="2800" dirty="0" smtClean="0">
                <a:latin typeface="Arial"/>
                <a:cs typeface="Arial"/>
              </a:rPr>
              <a:t>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1 / 0;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524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Simplify compiler’s implementation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Enable better performance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Avoid memory write</a:t>
            </a:r>
          </a:p>
          <a:p>
            <a:r>
              <a:rPr kumimoji="1" lang="en-US" altLang="zh-CN" dirty="0" smtClean="0"/>
              <a:t>Out-of-bound array access</a:t>
            </a:r>
          </a:p>
          <a:p>
            <a:pPr lvl="1"/>
            <a:r>
              <a:rPr kumimoji="1" lang="en-US" altLang="zh-CN" dirty="0" smtClean="0"/>
              <a:t>Avoid runtime bound checking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</a:t>
            </a:r>
            <a:r>
              <a:rPr kumimoji="1" lang="en-US" altLang="zh-CN" dirty="0"/>
              <a:t>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Divided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MIPS and PowerPC silently ignore it.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</a:t>
            </a:r>
            <a:r>
              <a:rPr kumimoji="1" lang="en-US" altLang="zh-CN" dirty="0" smtClean="0"/>
              <a:t>wraps around (with flags set)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</a:t>
            </a:r>
            <a:r>
              <a:rPr kumimoji="1" lang="en-US" altLang="zh-CN" dirty="0" smtClean="0"/>
              <a:t>raises an exception. 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2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Local Variables / function arguments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1146"/>
            <a:ext cx="8229600" cy="28801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 (within which the variable can be used)</a:t>
            </a:r>
          </a:p>
          <a:p>
            <a:pPr lvl="1" indent="-342900"/>
            <a:r>
              <a:rPr kumimoji="1" lang="en-US" altLang="zh-CN" dirty="0" smtClean="0">
                <a:latin typeface="Verdana"/>
                <a:cs typeface="Verdana"/>
              </a:rPr>
              <a:t>Within the function it is declared in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l</a:t>
            </a:r>
            <a:r>
              <a:rPr kumimoji="1" lang="en-US" altLang="zh-CN" dirty="0" smtClean="0">
                <a:latin typeface="Verdana"/>
                <a:cs typeface="Verdana"/>
              </a:rPr>
              <a:t>ocal variables of the same name in different functions are unrelated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Storage: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function invocation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de-allocated </a:t>
            </a:r>
            <a:r>
              <a:rPr kumimoji="1" lang="en-US" altLang="zh-CN" dirty="0" smtClean="0">
                <a:latin typeface="Verdana"/>
                <a:cs typeface="Verdana"/>
              </a:rPr>
              <a:t>upon function return</a:t>
            </a:r>
          </a:p>
        </p:txBody>
      </p:sp>
      <p:sp>
        <p:nvSpPr>
          <p:cNvPr id="18" name="矩形 17"/>
          <p:cNvSpPr/>
          <p:nvPr/>
        </p:nvSpPr>
        <p:spPr>
          <a:xfrm>
            <a:off x="457200" y="4125944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407864" y="4106473"/>
            <a:ext cx="45400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subtract(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-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6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511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</a:t>
            </a:r>
            <a:r>
              <a:rPr lang="mr-IN" altLang="zh-CN" sz="1800" strike="sngStrike" dirty="0" smtClean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 smtClean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 smtClean="0">
                <a:latin typeface="Consolas"/>
                <a:cs typeface="Consolas"/>
              </a:rPr>
              <a:t>printf</a:t>
            </a:r>
            <a:r>
              <a:rPr lang="en-US" altLang="zh-CN" sz="1800" strike="sngStrike" dirty="0" smtClean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03283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</a:t>
            </a:r>
            <a:r>
              <a:rPr kumimoji="1" lang="mr-IN" altLang="zh-CN" sz="2400" dirty="0" smtClean="0">
                <a:latin typeface="Verdana"/>
                <a:cs typeface="Verdana"/>
              </a:rPr>
              <a:t>p </a:t>
            </a:r>
            <a:r>
              <a:rPr kumimoji="1" lang="mr-IN" altLang="zh-CN" sz="2400" dirty="0">
                <a:latin typeface="Verdana"/>
                <a:cs typeface="Verdana"/>
              </a:rPr>
              <a:t>= arr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int *</a:t>
            </a:r>
            <a:r>
              <a:rPr kumimoji="1" lang="mr-IN" altLang="zh-CN" sz="2400" dirty="0" smtClean="0">
                <a:latin typeface="Verdana"/>
                <a:cs typeface="Verdana"/>
              </a:rPr>
              <a:t>q </a:t>
            </a:r>
            <a:r>
              <a:rPr kumimoji="1" lang="mr-IN" altLang="zh-CN" sz="2400" dirty="0">
                <a:latin typeface="Verdana"/>
                <a:cs typeface="Verdana"/>
              </a:rPr>
              <a:t>= </a:t>
            </a:r>
            <a:r>
              <a:rPr kumimoji="1" lang="mr-IN" altLang="zh-CN" sz="2400" dirty="0" smtClean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 + 1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**r = &amp;p;</a:t>
            </a:r>
          </a:p>
        </p:txBody>
      </p:sp>
      <p:sp>
        <p:nvSpPr>
          <p:cNvPr id="5" name="矩形 4"/>
          <p:cNvSpPr/>
          <p:nvPr/>
        </p:nvSpPr>
        <p:spPr>
          <a:xfrm>
            <a:off x="577755" y="3643572"/>
            <a:ext cx="8109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access the 3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rd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element of the array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arr</a:t>
            </a:r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71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03283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</a:t>
            </a:r>
            <a:r>
              <a:rPr kumimoji="1" lang="mr-IN" altLang="zh-CN" sz="2400" dirty="0" smtClean="0">
                <a:latin typeface="Verdana"/>
                <a:cs typeface="Verdana"/>
              </a:rPr>
              <a:t>p </a:t>
            </a:r>
            <a:r>
              <a:rPr kumimoji="1" lang="mr-IN" altLang="zh-CN" sz="2400" dirty="0">
                <a:latin typeface="Verdana"/>
                <a:cs typeface="Verdana"/>
              </a:rPr>
              <a:t>= arr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int *</a:t>
            </a:r>
            <a:r>
              <a:rPr kumimoji="1" lang="mr-IN" altLang="zh-CN" sz="2400" dirty="0" smtClean="0">
                <a:latin typeface="Verdana"/>
                <a:cs typeface="Verdana"/>
              </a:rPr>
              <a:t>q </a:t>
            </a:r>
            <a:r>
              <a:rPr kumimoji="1" lang="mr-IN" altLang="zh-CN" sz="2400" dirty="0">
                <a:latin typeface="Verdana"/>
                <a:cs typeface="Verdana"/>
              </a:rPr>
              <a:t>= </a:t>
            </a:r>
            <a:r>
              <a:rPr kumimoji="1" lang="mr-IN" altLang="zh-CN" sz="2400" dirty="0" smtClean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 + 1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**r = &amp;p</a:t>
            </a:r>
          </a:p>
        </p:txBody>
      </p:sp>
      <p:sp>
        <p:nvSpPr>
          <p:cNvPr id="5" name="矩形 4"/>
          <p:cNvSpPr/>
          <p:nvPr/>
        </p:nvSpPr>
        <p:spPr>
          <a:xfrm>
            <a:off x="577755" y="3643572"/>
            <a:ext cx="757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3613666"/>
            <a:ext cx="313439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a</a:t>
            </a:r>
            <a:r>
              <a:rPr kumimoji="1" lang="en-US" altLang="zh-CN" sz="2400" dirty="0" smtClean="0">
                <a:latin typeface="Verdana"/>
                <a:cs typeface="Verdana"/>
              </a:rPr>
              <a:t>rr[2],  *(arr + 2),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p[2],    *(p + 2),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q[1],    *(q + 1),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(*r)[2], *(*r + 2)</a:t>
            </a:r>
            <a:endParaRPr kumimoji="1" lang="en-U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433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Move zeros</a:t>
            </a:r>
          </a:p>
          <a:p>
            <a:pPr lvl="1"/>
            <a:r>
              <a:rPr kumimoji="1" lang="en-US" altLang="zh-CN" dirty="0"/>
              <a:t>Given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</a:t>
            </a:r>
            <a:r>
              <a:rPr kumimoji="1" lang="en-US" altLang="zh-CN" dirty="0"/>
              <a:t>nums, write a function to move all 0's to the end of it while maintaining the relative order of the non-zero elements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For example, given nums = [0, 1, 0, 3, 12], after calling your function, nums should be [1, 3, 12, 0, 0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ssume you can dynamically allocate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with function </a:t>
            </a:r>
            <a:r>
              <a:rPr kumimoji="1" lang="en-US" altLang="zh-CN" dirty="0" err="1" smtClean="0"/>
              <a:t>dynamic_alloc</a:t>
            </a:r>
            <a:r>
              <a:rPr kumimoji="1" lang="en-US" altLang="zh-CN" dirty="0" smtClean="0"/>
              <a:t>(n):</a:t>
            </a:r>
            <a:endParaRPr kumimoji="1" lang="en-US" altLang="zh-CN" dirty="0"/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</a:t>
            </a:r>
            <a:r>
              <a:rPr kumimoji="1" lang="en-US" altLang="zh-CN" i="1" dirty="0" err="1" smtClean="0">
                <a:latin typeface="Consolas"/>
                <a:cs typeface="Consolas"/>
              </a:rPr>
              <a:t>nt</a:t>
            </a:r>
            <a:r>
              <a:rPr kumimoji="1" lang="en-US" altLang="zh-CN" i="1" dirty="0" smtClean="0">
                <a:latin typeface="Consolas"/>
                <a:cs typeface="Consolas"/>
              </a:rPr>
              <a:t>* </a:t>
            </a:r>
            <a:r>
              <a:rPr kumimoji="1" lang="en-US" altLang="zh-CN" i="1" dirty="0" err="1" smtClean="0">
                <a:latin typeface="Consolas"/>
                <a:cs typeface="Consolas"/>
              </a:rPr>
              <a:t>dynamic_alloc</a:t>
            </a:r>
            <a:r>
              <a:rPr kumimoji="1" lang="en-US" altLang="zh-CN" i="1" dirty="0" smtClean="0">
                <a:latin typeface="Consolas"/>
                <a:cs typeface="Consolas"/>
              </a:rPr>
              <a:t>(</a:t>
            </a:r>
            <a:r>
              <a:rPr kumimoji="1" lang="en-US" altLang="zh-CN" i="1" dirty="0" err="1" smtClean="0">
                <a:latin typeface="Consolas"/>
                <a:cs typeface="Consolas"/>
              </a:rPr>
              <a:t>int</a:t>
            </a:r>
            <a:r>
              <a:rPr kumimoji="1" lang="en-US" altLang="zh-CN" i="1" dirty="0" smtClean="0">
                <a:latin typeface="Consolas"/>
                <a:cs typeface="Consolas"/>
              </a:rPr>
              <a:t> </a:t>
            </a:r>
            <a:r>
              <a:rPr kumimoji="1" lang="en-US" altLang="zh-CN" i="1" dirty="0" err="1" smtClean="0">
                <a:latin typeface="Consolas"/>
                <a:cs typeface="Consolas"/>
              </a:rPr>
              <a:t>len</a:t>
            </a:r>
            <a:r>
              <a:rPr kumimoji="1" lang="en-US" altLang="zh-CN" i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8090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1583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8761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89428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339789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5938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34339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4579961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1349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91236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5784905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2952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07939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Global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C</a:t>
            </a:r>
            <a:r>
              <a:rPr kumimoji="1" lang="en-US" altLang="zh-CN" dirty="0" smtClean="0">
                <a:latin typeface="Verdana"/>
                <a:cs typeface="Verdana"/>
              </a:rPr>
              <a:t>an be accessed by all functions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Storage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program start, </a:t>
            </a:r>
            <a:r>
              <a:rPr kumimoji="1" lang="en-US" altLang="zh-CN" dirty="0" err="1" smtClean="0">
                <a:latin typeface="Verdana"/>
                <a:cs typeface="Verdana"/>
              </a:rPr>
              <a:t>deallocated</a:t>
            </a:r>
            <a:r>
              <a:rPr kumimoji="1" lang="en-US" altLang="zh-CN" dirty="0" smtClean="0">
                <a:latin typeface="Verdana"/>
                <a:cs typeface="Verdana"/>
              </a:rPr>
              <a:t> when entire program exits</a:t>
            </a:r>
          </a:p>
        </p:txBody>
      </p:sp>
      <p:sp>
        <p:nvSpPr>
          <p:cNvPr id="18" name="矩形 17"/>
          <p:cNvSpPr/>
          <p:nvPr/>
        </p:nvSpPr>
        <p:spPr>
          <a:xfrm>
            <a:off x="304800" y="4505528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a,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    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261882" y="4504069"/>
            <a:ext cx="45400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subtract(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-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02612" y="4074641"/>
            <a:ext cx="1890937" cy="43088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int </a:t>
            </a:r>
            <a:r>
              <a:rPr lang="en-US" altLang="zh-CN" sz="22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0;</a:t>
            </a:r>
            <a:endParaRPr lang="zh-CN" altLang="en-US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10832" y="5987608"/>
            <a:ext cx="2451198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modifies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45444" y="5987608"/>
            <a:ext cx="3498556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variable r shadows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0652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4157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858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9128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64031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1647"/>
              </p:ext>
            </p:extLst>
          </p:nvPr>
        </p:nvGraphicFramePr>
        <p:xfrm>
          <a:off x="1539115" y="184553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</a:t>
            </a:r>
            <a:r>
              <a:rPr kumimoji="1" lang="mr-IN" altLang="zh-CN" sz="1400" dirty="0">
                <a:latin typeface="Consolas"/>
                <a:cs typeface="Consolas"/>
              </a:rPr>
              <a:t>* tmp = </a:t>
            </a:r>
            <a:r>
              <a:rPr kumimoji="1" lang="en-US" altLang="zh-CN" sz="14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4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 </a:t>
            </a:r>
            <a:r>
              <a:rPr kumimoji="1" lang="mr-IN" altLang="zh-CN" sz="1400" dirty="0">
                <a:latin typeface="Consolas"/>
                <a:cs typeface="Consolas"/>
              </a:rPr>
              <a:t>index = 0</a:t>
            </a:r>
            <a:r>
              <a:rPr kumimoji="1" lang="mr-IN" altLang="zh-CN" sz="1400" dirty="0" smtClean="0">
                <a:latin typeface="Consolas"/>
                <a:cs typeface="Consolas"/>
              </a:rPr>
              <a:t>;</a:t>
            </a:r>
            <a:endParaRPr kumimoji="1" lang="en-US" altLang="zh-CN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</a:t>
            </a:r>
            <a:r>
              <a:rPr kumimoji="1" lang="mr-IN" altLang="zh-CN" sz="1400" dirty="0" smtClean="0">
                <a:latin typeface="Consolas"/>
                <a:cs typeface="Consolas"/>
              </a:rPr>
              <a:t>for</a:t>
            </a:r>
            <a:r>
              <a:rPr kumimoji="1" lang="mr-IN" altLang="zh-CN" sz="14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 smtClean="0">
                <a:latin typeface="Consolas"/>
                <a:cs typeface="Consolas"/>
              </a:rPr>
              <a:t>if</a:t>
            </a:r>
            <a:r>
              <a:rPr kumimoji="1" lang="mr-IN" altLang="zh-CN" sz="1400" dirty="0">
                <a:latin typeface="Consolas"/>
                <a:cs typeface="Consolas"/>
              </a:rPr>
              <a:t>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0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</a:t>
            </a:r>
            <a:r>
              <a:rPr kumimoji="1" lang="mr-IN" altLang="zh-CN" sz="1400" dirty="0">
                <a:latin typeface="Consolas"/>
                <a:cs typeface="Consolas"/>
              </a:rPr>
              <a:t>* tmp = </a:t>
            </a:r>
            <a:r>
              <a:rPr kumimoji="1" lang="en-US" altLang="zh-CN" sz="14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4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 </a:t>
            </a:r>
            <a:r>
              <a:rPr kumimoji="1" lang="mr-IN" altLang="zh-CN" sz="1400" dirty="0">
                <a:latin typeface="Consolas"/>
                <a:cs typeface="Consolas"/>
              </a:rPr>
              <a:t>index = 0</a:t>
            </a:r>
            <a:r>
              <a:rPr kumimoji="1" lang="mr-IN" altLang="zh-CN" sz="1400" dirty="0" smtClean="0">
                <a:latin typeface="Consolas"/>
                <a:cs typeface="Consolas"/>
              </a:rPr>
              <a:t>;</a:t>
            </a:r>
            <a:endParaRPr kumimoji="1" lang="en-US" altLang="zh-CN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</a:t>
            </a:r>
            <a:r>
              <a:rPr kumimoji="1" lang="mr-IN" altLang="zh-CN" sz="1400" dirty="0" smtClean="0">
                <a:latin typeface="Consolas"/>
                <a:cs typeface="Consolas"/>
              </a:rPr>
              <a:t>for</a:t>
            </a:r>
            <a:r>
              <a:rPr kumimoji="1" lang="mr-IN" altLang="zh-CN" sz="14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 smtClean="0">
                <a:latin typeface="Consolas"/>
                <a:cs typeface="Consolas"/>
              </a:rPr>
              <a:t>if</a:t>
            </a:r>
            <a:r>
              <a:rPr kumimoji="1" lang="mr-IN" altLang="zh-CN" sz="1400" dirty="0">
                <a:latin typeface="Consolas"/>
                <a:cs typeface="Consolas"/>
              </a:rPr>
              <a:t>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5639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949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07274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12251" y="3527840"/>
            <a:ext cx="5701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Black (fast): point to the next element to be checked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Red (slow): point to the next slot to be replaced 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9781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2272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8360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22728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025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177315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5844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4741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 = b;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 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7731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 smtClean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718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(and Java) passes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</p:cNvCxnSpPr>
          <p:nvPr/>
        </p:nvCxnSpPr>
        <p:spPr bwMode="auto">
          <a:xfrm flipH="1">
            <a:off x="7383142" y="1506245"/>
            <a:ext cx="2201" cy="331689"/>
          </a:xfrm>
          <a:prstGeom prst="curvedConnector4">
            <a:avLst>
              <a:gd name="adj1" fmla="val -10386188"/>
              <a:gd name="adj2" fmla="val 4917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77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896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31569" y="229218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8333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60751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605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69855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578000" y="228119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151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836699" y="225290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; </a:t>
            </a:r>
            <a:r>
              <a:rPr kumimoji="1" lang="mr-IN" altLang="zh-CN" dirty="0">
                <a:latin typeface="Consolas"/>
                <a:cs typeface="Consolas"/>
              </a:rPr>
              <a:t>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nums[i] 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6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5343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63974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19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34068" y="223022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0726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50856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325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9276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9704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66702</TotalTime>
  <Words>5950</Words>
  <Application>Microsoft Macintosh PowerPoint</Application>
  <PresentationFormat>On-screen Show (4:3)</PresentationFormat>
  <Paragraphs>1883</Paragraphs>
  <Slides>134</Slides>
  <Notes>14</Notes>
  <HiddenSlides>71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5" baseType="lpstr">
      <vt:lpstr>CloudVisor-Austin</vt:lpstr>
      <vt:lpstr>C - Functions, Pointers, Arrays</vt:lpstr>
      <vt:lpstr>Today’s lecture</vt:lpstr>
      <vt:lpstr>Functions</vt:lpstr>
      <vt:lpstr>C program consists of functions  (aka subroutines, procedures)</vt:lpstr>
      <vt:lpstr>Advice from Linus </vt:lpstr>
      <vt:lpstr>Local Variables</vt:lpstr>
      <vt:lpstr>Local Variables / function arguments</vt:lpstr>
      <vt:lpstr>Global Variables</vt:lpstr>
      <vt:lpstr>Function invocation</vt:lpstr>
      <vt:lpstr>Function invocation</vt:lpstr>
      <vt:lpstr>Function invocation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Common confusions on *</vt:lpstr>
      <vt:lpstr>Pass pointers to function</vt:lpstr>
      <vt:lpstr>Pass pointers to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Arrays</vt:lpstr>
      <vt:lpstr>Array</vt:lpstr>
      <vt:lpstr>Array</vt:lpstr>
      <vt:lpstr>Array</vt:lpstr>
      <vt:lpstr>Array</vt:lpstr>
      <vt:lpstr>Array</vt:lpstr>
      <vt:lpstr>Array</vt:lpstr>
      <vt:lpstr>Array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Recap pointer and array</vt:lpstr>
      <vt:lpstr>Recap pointer and array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7185</cp:revision>
  <cp:lastPrinted>2018-09-24T19:14:00Z</cp:lastPrinted>
  <dcterms:created xsi:type="dcterms:W3CDTF">2012-08-17T04:52:30Z</dcterms:created>
  <dcterms:modified xsi:type="dcterms:W3CDTF">2019-02-13T05:37:03Z</dcterms:modified>
</cp:coreProperties>
</file>