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95" r:id="rId17"/>
    <p:sldId id="296" r:id="rId18"/>
    <p:sldId id="312" r:id="rId19"/>
    <p:sldId id="299" r:id="rId20"/>
    <p:sldId id="300" r:id="rId21"/>
    <p:sldId id="301" r:id="rId22"/>
    <p:sldId id="302" r:id="rId23"/>
    <p:sldId id="303" r:id="rId24"/>
    <p:sldId id="306" r:id="rId25"/>
    <p:sldId id="304" r:id="rId26"/>
    <p:sldId id="307" r:id="rId27"/>
    <p:sldId id="308" r:id="rId28"/>
    <p:sldId id="309" r:id="rId29"/>
    <p:sldId id="310" r:id="rId30"/>
    <p:sldId id="311" r:id="rId31"/>
    <p:sldId id="314" r:id="rId32"/>
    <p:sldId id="316" r:id="rId33"/>
    <p:sldId id="31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 snapToGrid="0" snapToObjects="1">
      <p:cViewPr varScale="1">
        <p:scale>
          <a:sx n="92" d="100"/>
          <a:sy n="92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37BB-56F8-764F-B027-D9A1F55907E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6591-E9EF-5B41-B3C9-A842E144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Large C Program organization,</a:t>
            </a:r>
            <a:br>
              <a:rPr lang="en-US" dirty="0" smtClean="0"/>
            </a:b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5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012367" cy="3527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assert.h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assert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ctype.h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isdigit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isupper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isspace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tolower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toupper</a:t>
            </a:r>
            <a:r>
              <a:rPr lang="en-US" sz="2400" dirty="0" smtClean="0">
                <a:solidFill>
                  <a:srgbClr val="3366FF"/>
                </a:solidFill>
              </a:rPr>
              <a:t>(c) ...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math.h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log(f) log10(f) </a:t>
            </a:r>
            <a:r>
              <a:rPr lang="en-US" sz="2400" dirty="0" err="1" smtClean="0">
                <a:solidFill>
                  <a:srgbClr val="3366FF"/>
                </a:solidFill>
              </a:rPr>
              <a:t>pow</a:t>
            </a:r>
            <a:r>
              <a:rPr lang="en-US" sz="2400" dirty="0" smtClean="0">
                <a:solidFill>
                  <a:srgbClr val="3366FF"/>
                </a:solidFill>
              </a:rPr>
              <a:t>(f, </a:t>
            </a:r>
            <a:r>
              <a:rPr lang="en-US" sz="2400" dirty="0">
                <a:solidFill>
                  <a:srgbClr val="3366FF"/>
                </a:solidFill>
              </a:rPr>
              <a:t>f</a:t>
            </a:r>
            <a:r>
              <a:rPr lang="en-US" sz="2400" dirty="0" smtClean="0">
                <a:solidFill>
                  <a:srgbClr val="3366FF"/>
                </a:solidFill>
              </a:rPr>
              <a:t>), </a:t>
            </a:r>
            <a:r>
              <a:rPr lang="en-US" sz="2400" dirty="0" err="1" smtClean="0">
                <a:solidFill>
                  <a:srgbClr val="3366FF"/>
                </a:solidFill>
              </a:rPr>
              <a:t>sqrt</a:t>
            </a:r>
            <a:r>
              <a:rPr lang="en-US" sz="2400" dirty="0" smtClean="0">
                <a:solidFill>
                  <a:srgbClr val="3366FF"/>
                </a:solidFill>
              </a:rPr>
              <a:t>(f),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fopen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fclose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fread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fwrite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printf</a:t>
            </a:r>
            <a:r>
              <a:rPr lang="en-US" sz="2400" dirty="0" smtClean="0">
                <a:solidFill>
                  <a:srgbClr val="3366FF"/>
                </a:solidFill>
              </a:rPr>
              <a:t>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stdlib.h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malloc</a:t>
            </a:r>
            <a:r>
              <a:rPr lang="en-US" sz="2400" dirty="0" smtClean="0">
                <a:solidFill>
                  <a:srgbClr val="3366FF"/>
                </a:solidFill>
              </a:rPr>
              <a:t>, free, </a:t>
            </a:r>
            <a:r>
              <a:rPr lang="en-US" sz="2400" dirty="0" err="1" smtClean="0">
                <a:solidFill>
                  <a:srgbClr val="3366FF"/>
                </a:solidFill>
              </a:rPr>
              <a:t>atoi</a:t>
            </a:r>
            <a:r>
              <a:rPr lang="en-US" sz="2400" dirty="0" smtClean="0">
                <a:solidFill>
                  <a:srgbClr val="3366FF"/>
                </a:solidFill>
              </a:rPr>
              <a:t>, rand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string.h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strlen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strcpy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strcat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strcmp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6577" y="5127927"/>
            <a:ext cx="3287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read manual, type</a:t>
            </a:r>
          </a:p>
          <a:p>
            <a:r>
              <a:rPr lang="en-US" sz="2800" dirty="0" smtClean="0">
                <a:latin typeface="Consolas"/>
                <a:cs typeface="Consolas"/>
              </a:rPr>
              <a:t>man 3 </a:t>
            </a:r>
            <a:r>
              <a:rPr lang="en-US" sz="2800" dirty="0" err="1" smtClean="0">
                <a:latin typeface="Consolas"/>
                <a:cs typeface="Consolas"/>
              </a:rPr>
              <a:t>strlen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1" y="5385127"/>
            <a:ext cx="1793630" cy="1472873"/>
          </a:xfrm>
          <a:prstGeom prst="wedgeRoundRectCallout">
            <a:avLst>
              <a:gd name="adj1" fmla="val 217122"/>
              <a:gd name="adj2" fmla="val -50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Section 3 of </a:t>
            </a:r>
            <a:r>
              <a:rPr lang="en-US" sz="2000" dirty="0" err="1" smtClean="0">
                <a:solidFill>
                  <a:schemeClr val="tx1"/>
                </a:solidFill>
              </a:rPr>
              <a:t>manpage</a:t>
            </a:r>
            <a:r>
              <a:rPr lang="en-US" sz="2000" dirty="0" smtClean="0">
                <a:solidFill>
                  <a:schemeClr val="tx1"/>
                </a:solidFill>
              </a:rPr>
              <a:t> is dedicated to C </a:t>
            </a:r>
            <a:r>
              <a:rPr lang="en-US" sz="2000" dirty="0" err="1" smtClean="0">
                <a:solidFill>
                  <a:schemeClr val="tx1"/>
                </a:solidFill>
              </a:rPr>
              <a:t>std</a:t>
            </a:r>
            <a:r>
              <a:rPr lang="en-US" sz="2000" dirty="0" smtClean="0">
                <a:solidFill>
                  <a:schemeClr val="tx1"/>
                </a:solidFill>
              </a:rPr>
              <a:t> library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pre-processor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en-US" dirty="0" err="1" smtClean="0"/>
              <a:t>hashtag</a:t>
            </a:r>
            <a:r>
              <a:rPr lang="en-US" dirty="0" smtClean="0"/>
              <a:t> directives are processed by C pre-processor </a:t>
            </a:r>
            <a:r>
              <a:rPr lang="en-US" dirty="0" smtClean="0">
                <a:solidFill>
                  <a:srgbClr val="3366FF"/>
                </a:solidFill>
              </a:rPr>
              <a:t>before</a:t>
            </a:r>
            <a:r>
              <a:rPr lang="en-US" dirty="0" smtClean="0"/>
              <a:t> compilation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insert text of included file in the current file</a:t>
            </a:r>
          </a:p>
          <a:p>
            <a:pPr lvl="1"/>
            <a:r>
              <a:rPr lang="en-US" dirty="0" smtClean="0"/>
              <a:t>with &lt;...&gt; , preprocessor searches system path for specified file</a:t>
            </a:r>
          </a:p>
          <a:p>
            <a:pPr lvl="1"/>
            <a:r>
              <a:rPr lang="en-US" dirty="0" smtClean="0"/>
              <a:t>with “...”, preprocessor searches local directory as well as system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4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/>
          <a:lstStyle/>
          <a:p>
            <a:r>
              <a:rPr lang="en-US" dirty="0" smtClean="0"/>
              <a:t>#define name </a:t>
            </a:r>
            <a:r>
              <a:rPr lang="en-US" dirty="0" err="1" smtClean="0"/>
              <a:t>replacement_text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2527357"/>
            <a:ext cx="766398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NITER 10000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NITER;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....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5806" y="2314801"/>
            <a:ext cx="4855362" cy="707300"/>
          </a:xfrm>
          <a:prstGeom prst="wedgeRoundRectCallout">
            <a:avLst>
              <a:gd name="adj1" fmla="val -62899"/>
              <a:gd name="adj2" fmla="val 7955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It’s better to write: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static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niter = 10000;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860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355255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X*X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312779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2*2;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i+1*i+1;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348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Macros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757189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(X)*(X)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(2)*(2);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(i+1)*(i+1);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9087" y="4934875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 = 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++)*(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395587" y="4758201"/>
            <a:ext cx="819945" cy="72337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024" y="5915603"/>
            <a:ext cx="194461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69530" y="5895276"/>
            <a:ext cx="321043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#define NULL ((void *)0)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3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I/O in 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I/O facilities are not part of core C language</a:t>
            </a:r>
          </a:p>
          <a:p>
            <a:pPr lvl="1"/>
            <a:r>
              <a:rPr lang="en-US" dirty="0" smtClean="0"/>
              <a:t>provided by library using OS facilities.</a:t>
            </a:r>
          </a:p>
          <a:p>
            <a:pPr lvl="1"/>
            <a:endParaRPr lang="en-US" dirty="0"/>
          </a:p>
          <a:p>
            <a:r>
              <a:rPr lang="en-US" dirty="0" smtClean="0"/>
              <a:t>Two interfaces</a:t>
            </a:r>
          </a:p>
          <a:p>
            <a:pPr lvl="1"/>
            <a:r>
              <a:rPr lang="en-US" dirty="0" smtClean="0"/>
              <a:t>(high level) Buffered I/O: </a:t>
            </a:r>
          </a:p>
          <a:p>
            <a:pPr lvl="2"/>
            <a:r>
              <a:rPr lang="en-US" dirty="0" smtClean="0"/>
              <a:t>implemented by </a:t>
            </a:r>
            <a:r>
              <a:rPr lang="en-US" dirty="0" err="1" smtClean="0"/>
              <a:t>stdio</a:t>
            </a:r>
            <a:r>
              <a:rPr lang="en-US" dirty="0" smtClean="0"/>
              <a:t> library</a:t>
            </a:r>
          </a:p>
          <a:p>
            <a:pPr lvl="2"/>
            <a:r>
              <a:rPr lang="en-US" dirty="0" smtClean="0"/>
              <a:t>uses low level interface internally</a:t>
            </a:r>
          </a:p>
          <a:p>
            <a:pPr lvl="1"/>
            <a:r>
              <a:rPr lang="en-US" dirty="0" smtClean="0"/>
              <a:t>(low level) UNIX(</a:t>
            </a:r>
            <a:r>
              <a:rPr lang="en-US" dirty="0" err="1" smtClean="0"/>
              <a:t>Unbuffered</a:t>
            </a:r>
            <a:r>
              <a:rPr lang="en-US" dirty="0" smtClean="0"/>
              <a:t>) I/O:</a:t>
            </a:r>
          </a:p>
          <a:p>
            <a:pPr lvl="2"/>
            <a:r>
              <a:rPr lang="en-US" dirty="0" smtClean="0"/>
              <a:t>an API provided by OS to invoke its I/O functionalities.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Obtain the file pointer using </a:t>
            </a:r>
            <a:r>
              <a:rPr lang="en-US" sz="3200" dirty="0" err="1" smtClean="0">
                <a:solidFill>
                  <a:srgbClr val="FF0000"/>
                </a:solidFill>
              </a:rPr>
              <a:t>fopen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pPr marL="800100" lvl="3" indent="-342900"/>
            <a:r>
              <a:rPr lang="en-US" sz="2800" dirty="0" smtClean="0">
                <a:solidFill>
                  <a:srgbClr val="000000"/>
                </a:solidFill>
              </a:rPr>
              <a:t>file should be closed upon finish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err="1" smtClean="0">
                <a:solidFill>
                  <a:srgbClr val="FF0000"/>
                </a:solidFill>
              </a:rPr>
              <a:t>fclose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00" lvl="3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Access the file using file pointer with functions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fread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fwrite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fgetc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41398" y="5453267"/>
            <a:ext cx="1245976" cy="800732"/>
          </a:xfrm>
          <a:prstGeom prst="wedgeRoundRectCallout">
            <a:avLst>
              <a:gd name="adj1" fmla="val -115009"/>
              <a:gd name="adj2" fmla="val 2155"/>
              <a:gd name="adj3" fmla="val 1666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man </a:t>
            </a:r>
            <a:r>
              <a:rPr lang="en-US" dirty="0" err="1" smtClean="0">
                <a:solidFill>
                  <a:srgbClr val="660066"/>
                </a:solidFill>
              </a:rPr>
              <a:t>stdio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Special streams: no need to explicitly open them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stdin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stdout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stderr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08446"/>
          </a:xfrm>
        </p:spPr>
        <p:txBody>
          <a:bodyPr>
            <a:normAutofit/>
          </a:bodyPr>
          <a:lstStyle/>
          <a:p>
            <a:r>
              <a:rPr lang="en-US" dirty="0" smtClean="0"/>
              <a:t>Count # of lines in a file</a:t>
            </a:r>
          </a:p>
        </p:txBody>
      </p:sp>
      <p:sp>
        <p:nvSpPr>
          <p:cNvPr id="4" name="矩形 3"/>
          <p:cNvSpPr/>
          <p:nvPr/>
        </p:nvSpPr>
        <p:spPr>
          <a:xfrm>
            <a:off x="804577" y="2894937"/>
            <a:ext cx="7588783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// open file using (</a:t>
            </a:r>
            <a:r>
              <a:rPr lang="en-US" altLang="zh-CN" sz="2000" dirty="0" err="1" smtClean="0"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while not end of file stream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read file line by line (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increment counter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close file (</a:t>
            </a:r>
            <a:r>
              <a:rPr lang="en-US" altLang="zh-CN" sz="2000" dirty="0" err="1" smtClean="0"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// print out counter value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052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large C programs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a large program into multiple files</a:t>
            </a:r>
          </a:p>
          <a:p>
            <a:pPr lvl="1"/>
            <a:r>
              <a:rPr lang="en-US" dirty="0" smtClean="0"/>
              <a:t>*.h and *.c files</a:t>
            </a:r>
          </a:p>
          <a:p>
            <a:r>
              <a:rPr lang="en-US" dirty="0" smtClean="0"/>
              <a:t>C pre-processing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3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155329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stdio.h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25229" y="1417638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FILE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fopen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 smtClean="0">
                <a:solidFill>
                  <a:srgbClr val="000000"/>
                </a:solidFill>
              </a:rPr>
              <a:t>;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fopen</a:t>
            </a:r>
            <a:r>
              <a:rPr lang="en-US" dirty="0" smtClean="0">
                <a:solidFill>
                  <a:srgbClr val="000000"/>
                </a:solidFill>
              </a:rPr>
              <a:t> opens </a:t>
            </a:r>
            <a:r>
              <a:rPr lang="en-US" dirty="0">
                <a:solidFill>
                  <a:srgbClr val="000000"/>
                </a:solidFill>
              </a:rPr>
              <a:t>the file whose name is the string pointed to by 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 and associates a stream with </a:t>
            </a:r>
            <a:r>
              <a:rPr lang="en-US" dirty="0" smtClean="0">
                <a:solidFill>
                  <a:srgbClr val="000000"/>
                </a:solidFill>
              </a:rPr>
              <a:t>it.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argument 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dirty="0">
                <a:solidFill>
                  <a:srgbClr val="000000"/>
                </a:solidFill>
              </a:rPr>
              <a:t> points to a string beginning with one of the following </a:t>
            </a:r>
            <a:r>
              <a:rPr lang="en-US" dirty="0" smtClean="0">
                <a:solidFill>
                  <a:srgbClr val="000000"/>
                </a:solidFill>
              </a:rPr>
              <a:t>sequences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     Open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reading.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r+</a:t>
            </a:r>
            <a:r>
              <a:rPr lang="en-US" dirty="0">
                <a:solidFill>
                  <a:srgbClr val="000000"/>
                </a:solidFill>
              </a:rPr>
              <a:t>     Open for reading </a:t>
            </a:r>
            <a:r>
              <a:rPr lang="en-US" dirty="0" smtClean="0">
                <a:solidFill>
                  <a:srgbClr val="000000"/>
                </a:solidFill>
              </a:rPr>
              <a:t>and writing.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      Truncate </a:t>
            </a:r>
            <a:r>
              <a:rPr lang="en-US" dirty="0">
                <a:solidFill>
                  <a:srgbClr val="000000"/>
                </a:solidFill>
              </a:rPr>
              <a:t>file to zero length or create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writing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....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0534" y="1003160"/>
            <a:ext cx="252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</a:t>
            </a:r>
            <a:r>
              <a:rPr lang="en-US" sz="2400" b="1" dirty="0" err="1" smtClean="0">
                <a:solidFill>
                  <a:srgbClr val="FF0000"/>
                </a:solidFill>
              </a:rPr>
              <a:t>fopen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1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FILE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“r”);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033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3916688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(...)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</p:txBody>
      </p:sp>
    </p:spTree>
    <p:extLst>
      <p:ext uri="{BB962C8B-B14F-4D97-AF65-F5344CB8AC3E}">
        <p14:creationId xmlns:p14="http://schemas.microsoft.com/office/powerpoint/2010/main" val="59636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#define BUFSZ 1000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2655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6194490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(char *)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(BUFSZ);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latin typeface="Consolas"/>
                <a:cs typeface="Consolas"/>
              </a:rPr>
              <a:t>, 1000, 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47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() returns s on success, and NULL on error or when end of file occurs while no characters have been read.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774295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(!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	      break;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782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09010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</a:t>
            </a:r>
            <a:r>
              <a:rPr lang="en-US" dirty="0">
                <a:solidFill>
                  <a:srgbClr val="FF0000"/>
                </a:solidFill>
              </a:rPr>
              <a:t>reads  in at most one less than size characters</a:t>
            </a:r>
            <a:r>
              <a:rPr lang="en-US" dirty="0">
                <a:solidFill>
                  <a:srgbClr val="000000"/>
                </a:solidFill>
              </a:rPr>
              <a:t>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Reading 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newline.  If a newline is read, it is stored into the buffer.  A terminating null byte ('\0') is stored after the last character in the 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dirty="0">
                <a:solidFill>
                  <a:schemeClr val="tx1"/>
                </a:solidFill>
              </a:rPr>
              <a:t>() returns s on success, and NULL on error or when end of file occurs while no characters have been read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456783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if (!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)-1]==‘\n’)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02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66189" y="1218135"/>
            <a:ext cx="4979662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countlines</a:t>
            </a:r>
            <a:r>
              <a:rPr lang="en-US" altLang="zh-CN" dirty="0" smtClean="0">
                <a:latin typeface="Consolas"/>
                <a:cs typeface="Consolas"/>
              </a:rPr>
              <a:t>(FILE *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[1000]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while (!</a:t>
            </a:r>
            <a:r>
              <a:rPr lang="en-US" altLang="zh-CN" dirty="0" err="1" smtClean="0">
                <a:latin typeface="Consolas"/>
                <a:cs typeface="Consolas"/>
              </a:rPr>
              <a:t>feof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!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, 1000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)-1]==‘\n’){</a:t>
            </a:r>
            <a:endParaRPr lang="en-US" altLang="zh-CN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        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89" y="4967429"/>
            <a:ext cx="8066081" cy="1754327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br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(new 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(file))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String line;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dirty="0" smtClean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((line = </a:t>
            </a:r>
            <a:r>
              <a:rPr lang="en-US" dirty="0" err="1">
                <a:latin typeface="Consolas"/>
                <a:cs typeface="Consolas"/>
              </a:rPr>
              <a:t>br.readLine</a:t>
            </a:r>
            <a:r>
              <a:rPr lang="en-US" dirty="0">
                <a:latin typeface="Consolas"/>
                <a:cs typeface="Consolas"/>
              </a:rPr>
              <a:t>()) != null) </a:t>
            </a:r>
            <a:r>
              <a:rPr lang="en-US" dirty="0" smtClean="0">
                <a:latin typeface="Consolas"/>
                <a:cs typeface="Consolas"/>
              </a:rPr>
              <a:t>{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Consolas"/>
                <a:cs typeface="Consolas"/>
              </a:rPr>
              <a:t>count++;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9043" y="2539578"/>
            <a:ext cx="3680458" cy="400110"/>
            <a:chOff x="5009043" y="2539578"/>
            <a:chExt cx="3680458" cy="40011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09043" y="2739633"/>
              <a:ext cx="913329" cy="14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2372" y="2539578"/>
              <a:ext cx="2767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caller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1763" y="3952201"/>
            <a:ext cx="4559413" cy="1864961"/>
            <a:chOff x="3491763" y="3952201"/>
            <a:chExt cx="4559413" cy="186496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91763" y="4152256"/>
              <a:ext cx="1754088" cy="1664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851" y="3952201"/>
              <a:ext cx="2805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</a:t>
              </a:r>
              <a:r>
                <a:rPr lang="en-US" sz="2000" dirty="0" err="1" smtClean="0"/>
                <a:t>callee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87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09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one big file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900961"/>
            <a:ext cx="7396911" cy="5386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smtClean="0">
                <a:latin typeface="Consolas"/>
                <a:cs typeface="Consolas"/>
              </a:rPr>
              <a:t>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void </a:t>
            </a:r>
            <a:r>
              <a:rPr lang="en-US" altLang="zh-CN" sz="2000" dirty="0" smtClean="0">
                <a:latin typeface="Consolas"/>
                <a:cs typeface="Consolas"/>
              </a:rPr>
              <a:t>insert(node 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, 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node </a:t>
            </a:r>
            <a:r>
              <a:rPr lang="en-US" altLang="zh-CN" sz="2000" dirty="0" smtClean="0">
                <a:latin typeface="Consolas"/>
                <a:cs typeface="Consolas"/>
              </a:rPr>
              <a:t>*n = </a:t>
            </a:r>
            <a:r>
              <a:rPr lang="en-US" altLang="zh-CN" sz="2000" dirty="0" smtClean="0">
                <a:latin typeface="Consolas"/>
                <a:cs typeface="Consolas"/>
              </a:rPr>
              <a:t>(node *)</a:t>
            </a:r>
            <a:r>
              <a:rPr lang="en-US" altLang="zh-CN" sz="2000" dirty="0" err="1" smtClean="0"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sizeof</a:t>
            </a:r>
            <a:r>
              <a:rPr lang="en-US" altLang="zh-CN" sz="2000" dirty="0" smtClean="0">
                <a:latin typeface="Consolas"/>
                <a:cs typeface="Consolas"/>
              </a:rPr>
              <a:t>(node));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n-</a:t>
            </a:r>
            <a:r>
              <a:rPr lang="en-US" altLang="zh-CN" sz="2000" dirty="0" smtClean="0">
                <a:latin typeface="Consolas"/>
                <a:cs typeface="Consolas"/>
              </a:rPr>
              <a:t>&gt;next = </a:t>
            </a:r>
            <a:r>
              <a:rPr lang="en-US" altLang="zh-CN" sz="2000" dirty="0">
                <a:latin typeface="Consolas"/>
                <a:cs typeface="Consolas"/>
              </a:rPr>
              <a:t>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n-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smtClean="0">
                <a:latin typeface="Consolas"/>
                <a:cs typeface="Consolas"/>
              </a:rPr>
              <a:t> = n;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</a:t>
            </a:r>
            <a:r>
              <a:rPr lang="en-US" altLang="zh-CN" sz="2000" dirty="0" smtClean="0">
                <a:latin typeface="Consolas"/>
                <a:cs typeface="Consolas"/>
              </a:rPr>
              <a:t>(long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latin typeface="Consolas"/>
                <a:cs typeface="Consolas"/>
              </a:rPr>
              <a:t>10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</a:t>
            </a:r>
            <a:r>
              <a:rPr lang="en-US" altLang="zh-CN" sz="2000" dirty="0" smtClean="0">
                <a:latin typeface="Consolas"/>
                <a:cs typeface="Consolas"/>
              </a:rPr>
              <a:t>13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insert(&amp;head</a:t>
            </a:r>
            <a:r>
              <a:rPr lang="en-US" altLang="zh-CN" sz="2000" dirty="0" smtClean="0"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57" y="6047588"/>
            <a:ext cx="7723550" cy="830997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if another program also wants to use this linked list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implementation?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667" y="5455818"/>
            <a:ext cx="85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list.c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09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(Low-level) UNIX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by </a:t>
            </a:r>
            <a:r>
              <a:rPr lang="en-US" dirty="0" err="1" smtClean="0"/>
              <a:t>stdio</a:t>
            </a:r>
            <a:r>
              <a:rPr lang="en-US" dirty="0" smtClean="0"/>
              <a:t> library to implement buffer I/O</a:t>
            </a:r>
          </a:p>
          <a:p>
            <a:r>
              <a:rPr lang="en-US" dirty="0" smtClean="0"/>
              <a:t>A thin wrapper to interface with OS kernel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I/O stream is represented by an integer (called file descriptor).</a:t>
            </a:r>
          </a:p>
          <a:p>
            <a:r>
              <a:rPr lang="en-US" dirty="0" smtClean="0"/>
              <a:t>Special file descriptors:</a:t>
            </a:r>
          </a:p>
          <a:p>
            <a:pPr lvl="1"/>
            <a:r>
              <a:rPr lang="en-US" dirty="0" smtClean="0"/>
              <a:t>0: standard input</a:t>
            </a:r>
          </a:p>
          <a:p>
            <a:pPr lvl="1"/>
            <a:r>
              <a:rPr lang="en-US" dirty="0" smtClean="0"/>
              <a:t>1: standard output</a:t>
            </a:r>
          </a:p>
          <a:p>
            <a:pPr lvl="1"/>
            <a:r>
              <a:rPr lang="en-US" dirty="0" smtClean="0"/>
              <a:t>2: standard error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14533" y="2623090"/>
            <a:ext cx="3338923" cy="649754"/>
            <a:chOff x="4914533" y="2623090"/>
            <a:chExt cx="3338923" cy="64975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14533" y="2623090"/>
              <a:ext cx="593610" cy="372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08143" y="2811179"/>
              <a:ext cx="2745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system call interface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50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#include &lt;sys/</a:t>
            </a:r>
            <a:r>
              <a:rPr lang="en-US" sz="2000" dirty="0" err="1">
                <a:latin typeface="Consolas"/>
                <a:cs typeface="Consolas"/>
              </a:rPr>
              <a:t>types.h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&lt;sys/</a:t>
            </a:r>
            <a:r>
              <a:rPr lang="en-US" sz="2000" dirty="0" err="1">
                <a:latin typeface="Consolas"/>
                <a:cs typeface="Consolas"/>
              </a:rPr>
              <a:t>stat.h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</a:t>
            </a:r>
            <a:r>
              <a:rPr lang="en-US" sz="2000" dirty="0" err="1">
                <a:latin typeface="Consolas"/>
                <a:cs typeface="Consolas"/>
              </a:rPr>
              <a:t>fcntl.h</a:t>
            </a:r>
            <a:r>
              <a:rPr lang="en-US" sz="2000" dirty="0">
                <a:latin typeface="Consolas"/>
                <a:cs typeface="Consolas"/>
              </a:rPr>
              <a:t>&gt;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open(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O_RDONLY);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close(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018923" y="2098472"/>
            <a:ext cx="2667877" cy="952597"/>
          </a:xfrm>
          <a:prstGeom prst="wedgeRoundRectCallout">
            <a:avLst>
              <a:gd name="adj1" fmla="val -64646"/>
              <a:gd name="adj2" fmla="val 1257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type “</a:t>
            </a:r>
            <a:r>
              <a:rPr lang="en-US" sz="2400" b="1" dirty="0" smtClean="0">
                <a:solidFill>
                  <a:srgbClr val="FF0000"/>
                </a:solidFill>
              </a:rPr>
              <a:t>man 2 open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7162" y="1300132"/>
            <a:ext cx="7022784" cy="53245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unistd.h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ssize_t</a:t>
            </a:r>
            <a:r>
              <a:rPr lang="en-US" altLang="zh-CN" sz="2000" dirty="0" smtClean="0">
                <a:latin typeface="Consolas"/>
                <a:cs typeface="Consolas"/>
              </a:rPr>
              <a:t> n;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((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n = read(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BUFSZ)</a:t>
            </a:r>
            <a:r>
              <a:rPr lang="en-US" altLang="zh-CN" sz="2000" dirty="0" smtClean="0">
                <a:latin typeface="Consolas"/>
                <a:cs typeface="Consolas"/>
              </a:rPr>
              <a:t>) &gt; 0)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for 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s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size_t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&lt; n;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++)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] == 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   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89586" y="1725718"/>
            <a:ext cx="3054414" cy="4500670"/>
          </a:xfrm>
          <a:prstGeom prst="wedgeRoundRectCallout">
            <a:avLst>
              <a:gd name="adj1" fmla="val -68074"/>
              <a:gd name="adj2" fmla="val -14116"/>
              <a:gd name="adj3" fmla="val 16667"/>
            </a:avLst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ssize_t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read(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fd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void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 err="1">
                <a:solidFill>
                  <a:schemeClr val="tx1"/>
                </a:solidFill>
              </a:rPr>
              <a:t>buf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size_t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3366FF"/>
                </a:solidFill>
              </a:rPr>
              <a:t>count</a:t>
            </a:r>
            <a:r>
              <a:rPr lang="en-US" b="1" u="sng" dirty="0">
                <a:solidFill>
                  <a:schemeClr val="tx1"/>
                </a:solidFill>
              </a:rPr>
              <a:t>)</a:t>
            </a:r>
            <a:r>
              <a:rPr lang="en-US" b="1" u="sng" dirty="0" smtClean="0">
                <a:solidFill>
                  <a:schemeClr val="tx1"/>
                </a:solidFill>
              </a:rPr>
              <a:t>;</a:t>
            </a: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read</a:t>
            </a:r>
            <a:r>
              <a:rPr lang="en-US" dirty="0">
                <a:solidFill>
                  <a:schemeClr val="tx1"/>
                </a:solidFill>
              </a:rPr>
              <a:t>() attempts to read up to </a:t>
            </a:r>
            <a:r>
              <a:rPr lang="en-US" dirty="0">
                <a:solidFill>
                  <a:srgbClr val="3366FF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bytes from file descriptor </a:t>
            </a:r>
            <a:r>
              <a:rPr lang="en-US" dirty="0" err="1">
                <a:solidFill>
                  <a:srgbClr val="3366FF"/>
                </a:solidFill>
              </a:rPr>
              <a:t>fd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into the buffer starting at </a:t>
            </a:r>
            <a:r>
              <a:rPr lang="en-US" dirty="0" err="1">
                <a:solidFill>
                  <a:srgbClr val="3366FF"/>
                </a:solidFill>
              </a:rPr>
              <a:t>buf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  success,  the  number  of bytes read is returned (zero indicates end of file)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On error, -1 is </a:t>
            </a:r>
            <a:r>
              <a:rPr lang="en-US" dirty="0" smtClean="0">
                <a:solidFill>
                  <a:schemeClr val="tx1"/>
                </a:solidFill>
              </a:rPr>
              <a:t>returned...</a:t>
            </a:r>
          </a:p>
          <a:p>
            <a:endParaRPr lang="en-US" b="1" dirty="0" smtClean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558" y="1988026"/>
            <a:ext cx="3244145" cy="369332"/>
            <a:chOff x="3851558" y="1988026"/>
            <a:chExt cx="3244145" cy="369332"/>
          </a:xfrm>
        </p:grpSpPr>
        <p:sp>
          <p:nvSpPr>
            <p:cNvPr id="7" name="Oval 6"/>
            <p:cNvSpPr/>
            <p:nvPr/>
          </p:nvSpPr>
          <p:spPr>
            <a:xfrm>
              <a:off x="6212191" y="1988026"/>
              <a:ext cx="883512" cy="331338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>
              <a:stCxn id="10" idx="3"/>
              <a:endCxn id="7" idx="2"/>
            </p:cNvCxnSpPr>
            <p:nvPr/>
          </p:nvCxnSpPr>
          <p:spPr>
            <a:xfrm flipV="1">
              <a:off x="5901593" y="2153695"/>
              <a:ext cx="310598" cy="18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51558" y="1988026"/>
              <a:ext cx="205003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typedef</a:t>
              </a:r>
              <a:r>
                <a:rPr lang="en-US" dirty="0" smtClean="0"/>
                <a:t> long </a:t>
              </a:r>
              <a:r>
                <a:rPr lang="en-US" dirty="0" err="1" smtClean="0"/>
                <a:t>ssize_t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91654" y="1264053"/>
            <a:ext cx="2584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2 read”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9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FILE?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93796" y="1300132"/>
            <a:ext cx="7022784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typedef</a:t>
            </a:r>
            <a:r>
              <a:rPr lang="en-US" sz="2400" dirty="0" smtClean="0"/>
              <a:t>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{</a:t>
            </a:r>
            <a:endParaRPr lang="en-US" sz="2400" dirty="0"/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 FILE;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607" y="4500670"/>
            <a:ext cx="868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implement </a:t>
            </a:r>
            <a:r>
              <a:rPr lang="en-US" sz="2400" dirty="0" err="1" smtClean="0"/>
              <a:t>fopen</a:t>
            </a:r>
            <a:r>
              <a:rPr lang="en-US" sz="2400" dirty="0" smtClean="0"/>
              <a:t>, </a:t>
            </a:r>
            <a:r>
              <a:rPr lang="en-US" sz="2400" dirty="0" err="1" smtClean="0"/>
              <a:t>fclose</a:t>
            </a:r>
            <a:r>
              <a:rPr lang="en-US" sz="2400" dirty="0" smtClean="0"/>
              <a:t>, </a:t>
            </a:r>
            <a:r>
              <a:rPr lang="en-US" sz="2400" dirty="0" err="1" smtClean="0"/>
              <a:t>fgets</a:t>
            </a:r>
            <a:r>
              <a:rPr lang="en-US" sz="2400" dirty="0" smtClean="0"/>
              <a:t> using open, close, and read?</a:t>
            </a:r>
          </a:p>
          <a:p>
            <a:r>
              <a:rPr lang="en-US" sz="2400" dirty="0" smtClean="0"/>
              <a:t>see page 176-177 of K&amp;R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7823" y="1732041"/>
            <a:ext cx="6248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cnt</a:t>
            </a:r>
            <a:r>
              <a:rPr lang="en-US" sz="2000" dirty="0">
                <a:latin typeface="Consolas"/>
                <a:cs typeface="Consolas"/>
              </a:rPr>
              <a:t>;  // characters left in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ptr</a:t>
            </a:r>
            <a:r>
              <a:rPr lang="en-US" sz="2000" dirty="0">
                <a:latin typeface="Consolas"/>
                <a:cs typeface="Consolas"/>
              </a:rPr>
              <a:t>;  // next character in the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*base; </a:t>
            </a:r>
            <a:r>
              <a:rPr lang="en-US" sz="2000" dirty="0">
                <a:latin typeface="Consolas"/>
                <a:cs typeface="Consolas"/>
              </a:rPr>
              <a:t>// location of buffer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mode;  // mode of file access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fileno</a:t>
            </a:r>
            <a:r>
              <a:rPr lang="en-US" sz="2000" dirty="0" smtClean="0">
                <a:latin typeface="Consolas"/>
                <a:cs typeface="Consolas"/>
              </a:rPr>
              <a:t>;  </a:t>
            </a:r>
            <a:r>
              <a:rPr lang="en-US" sz="2000" dirty="0">
                <a:latin typeface="Consolas"/>
                <a:cs typeface="Consolas"/>
              </a:rPr>
              <a:t>// file </a:t>
            </a:r>
            <a:r>
              <a:rPr lang="en-US" sz="2000" dirty="0" smtClean="0">
                <a:latin typeface="Consolas"/>
                <a:cs typeface="Consolas"/>
              </a:rPr>
              <a:t>descriptor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235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825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2756" y="900961"/>
            <a:ext cx="8151111" cy="1938992"/>
            <a:chOff x="652756" y="900961"/>
            <a:chExt cx="8151111" cy="1938992"/>
          </a:xfrm>
        </p:grpSpPr>
        <p:sp>
          <p:nvSpPr>
            <p:cNvPr id="4" name="矩形 3"/>
            <p:cNvSpPr/>
            <p:nvPr/>
          </p:nvSpPr>
          <p:spPr>
            <a:xfrm>
              <a:off x="652756" y="900961"/>
              <a:ext cx="7396911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latin typeface="Consolas"/>
                  <a:cs typeface="Consolas"/>
                </a:rPr>
                <a:t>typedef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struct</a:t>
              </a:r>
              <a:r>
                <a:rPr lang="en-US" altLang="zh-CN" sz="2000" dirty="0" smtClean="0">
                  <a:latin typeface="Consolas"/>
                  <a:cs typeface="Consolas"/>
                </a:rPr>
                <a:t> {</a:t>
              </a:r>
              <a:endParaRPr lang="en-US" altLang="zh-CN" sz="2000" dirty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 smtClean="0">
                  <a:latin typeface="Consolas"/>
                  <a:cs typeface="Consolas"/>
                </a:rPr>
                <a:t>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>
                  <a:latin typeface="Consolas"/>
                  <a:cs typeface="Consolas"/>
                </a:rPr>
                <a:t>struct n</a:t>
              </a:r>
              <a:r>
                <a:rPr lang="en-US" altLang="zh-CN" sz="2000" dirty="0" smtClean="0">
                  <a:latin typeface="Consolas"/>
                  <a:cs typeface="Consolas"/>
                </a:rPr>
                <a:t>ode </a:t>
              </a:r>
              <a:r>
                <a:rPr lang="en-US" altLang="zh-CN" sz="2000" dirty="0">
                  <a:latin typeface="Consolas"/>
                  <a:cs typeface="Consolas"/>
                </a:rPr>
                <a:t>*next;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}node;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void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 </a:t>
              </a:r>
              <a:r>
                <a:rPr lang="en-US" altLang="zh-CN" sz="2000" dirty="0" smtClean="0">
                  <a:latin typeface="Consolas"/>
                  <a:cs typeface="Consolas"/>
                </a:rPr>
                <a:t>**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, 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  <a:endParaRPr lang="en-US" altLang="zh-CN" sz="2000" dirty="0">
                <a:latin typeface="Consolas"/>
                <a:cs typeface="Consola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15069" y="2378288"/>
              <a:ext cx="788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list.h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8158" y="2992353"/>
            <a:ext cx="8214375" cy="2246769"/>
            <a:chOff x="618158" y="2992353"/>
            <a:chExt cx="8214375" cy="2246769"/>
          </a:xfrm>
        </p:grpSpPr>
        <p:sp>
          <p:nvSpPr>
            <p:cNvPr id="6" name="矩形 3"/>
            <p:cNvSpPr/>
            <p:nvPr/>
          </p:nvSpPr>
          <p:spPr>
            <a:xfrm>
              <a:off x="618158" y="2992353"/>
              <a:ext cx="7396911" cy="2246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void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insert(node </a:t>
              </a:r>
              <a:r>
                <a:rPr lang="en-US" altLang="zh-CN" sz="2000" dirty="0" smtClean="0">
                  <a:latin typeface="Consolas"/>
                  <a:cs typeface="Consolas"/>
                </a:rPr>
                <a:t>**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, 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 {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smtClean="0">
                  <a:latin typeface="Consolas"/>
                  <a:cs typeface="Consolas"/>
                </a:rPr>
                <a:t>node </a:t>
              </a:r>
              <a:r>
                <a:rPr lang="en-US" altLang="zh-CN" sz="2000" dirty="0" smtClean="0">
                  <a:latin typeface="Consolas"/>
                  <a:cs typeface="Consolas"/>
                </a:rPr>
                <a:t>*n = 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 *)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malloc</a:t>
              </a:r>
              <a:r>
                <a:rPr lang="en-US" altLang="zh-CN" sz="2000" dirty="0" smtClean="0">
                  <a:latin typeface="Consolas"/>
                  <a:cs typeface="Consolas"/>
                </a:rPr>
                <a:t>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sizeof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(node));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>
                  <a:latin typeface="Consolas"/>
                  <a:cs typeface="Consolas"/>
                </a:rPr>
                <a:t>n</a:t>
              </a:r>
              <a:r>
                <a:rPr lang="en-US" altLang="zh-CN" sz="2000" dirty="0" smtClean="0">
                  <a:latin typeface="Consolas"/>
                  <a:cs typeface="Consolas"/>
                </a:rPr>
                <a:t>-</a:t>
              </a:r>
              <a:r>
                <a:rPr lang="en-US" altLang="zh-CN" sz="2000" dirty="0" smtClean="0">
                  <a:latin typeface="Consolas"/>
                  <a:cs typeface="Consolas"/>
                </a:rPr>
                <a:t>&gt;next = </a:t>
              </a:r>
              <a:r>
                <a:rPr lang="en-US" altLang="zh-CN" sz="2000" dirty="0" smtClean="0">
                  <a:latin typeface="Consolas"/>
                  <a:cs typeface="Consolas"/>
                </a:rPr>
                <a:t>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>
                  <a:latin typeface="Consolas"/>
                  <a:cs typeface="Consolas"/>
                </a:rPr>
                <a:t>n</a:t>
              </a:r>
              <a:r>
                <a:rPr lang="en-US" altLang="zh-CN" sz="2000" dirty="0" smtClean="0">
                  <a:latin typeface="Consolas"/>
                  <a:cs typeface="Consolas"/>
                </a:rPr>
                <a:t>-</a:t>
              </a:r>
              <a:r>
                <a:rPr lang="en-US" altLang="zh-CN" sz="2000" dirty="0" smtClean="0">
                  <a:latin typeface="Consolas"/>
                  <a:cs typeface="Consolas"/>
                </a:rPr>
                <a:t>&gt;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 =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 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 = n;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5294" y="4768294"/>
              <a:ext cx="7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39891" y="5532648"/>
            <a:ext cx="2012640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3778180" y="5394148"/>
            <a:ext cx="3128345" cy="400110"/>
            <a:chOff x="3778180" y="5394148"/>
            <a:chExt cx="3128345" cy="40011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778180" y="5734368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31882" y="5394148"/>
              <a:ext cx="2774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</a:t>
              </a:r>
              <a:r>
                <a:rPr lang="en-US" sz="2000" dirty="0" err="1" smtClean="0"/>
                <a:t>list.o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39891" y="6193420"/>
            <a:ext cx="1669698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475680" y="6193420"/>
            <a:ext cx="4867426" cy="400110"/>
            <a:chOff x="3475680" y="6193420"/>
            <a:chExt cx="4867426" cy="40011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475680" y="6449393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4890" y="6193420"/>
              <a:ext cx="43482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will not work since main() is not defined</a:t>
              </a:r>
              <a:endParaRPr lang="en-US" sz="2000" dirty="0"/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6447022" y="966175"/>
            <a:ext cx="2356845" cy="1412113"/>
          </a:xfrm>
          <a:prstGeom prst="wedgeRoundRectCallout">
            <a:avLst>
              <a:gd name="adj1" fmla="val -63809"/>
              <a:gd name="adj2" fmla="val 460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 file includes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type definitions and exported function signatures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309589" y="2286296"/>
            <a:ext cx="2356845" cy="1412113"/>
          </a:xfrm>
          <a:prstGeom prst="wedgeRoundRectCallout">
            <a:avLst>
              <a:gd name="adj1" fmla="val -63809"/>
              <a:gd name="adj2" fmla="val 460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not included, 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 does have info on the node type to compile </a:t>
            </a:r>
            <a:r>
              <a:rPr lang="en-US" dirty="0" err="1" smtClean="0">
                <a:solidFill>
                  <a:schemeClr val="tx1"/>
                </a:solidFill>
              </a:rPr>
              <a:t>list.c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0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38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2757" y="919313"/>
            <a:ext cx="8034043" cy="1938992"/>
            <a:chOff x="652757" y="919313"/>
            <a:chExt cx="8034043" cy="1938992"/>
          </a:xfrm>
        </p:grpSpPr>
        <p:sp>
          <p:nvSpPr>
            <p:cNvPr id="4" name="矩形 3"/>
            <p:cNvSpPr/>
            <p:nvPr/>
          </p:nvSpPr>
          <p:spPr>
            <a:xfrm>
              <a:off x="652757" y="919313"/>
              <a:ext cx="6855372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*head = NULL;</a:t>
              </a: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for 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= </a:t>
              </a:r>
              <a:r>
                <a:rPr lang="en-US" altLang="zh-CN" sz="2000" dirty="0" smtClean="0">
                  <a:latin typeface="Consolas"/>
                  <a:cs typeface="Consolas"/>
                </a:rPr>
                <a:t>10</a:t>
              </a:r>
              <a:r>
                <a:rPr lang="en-US" altLang="zh-CN" sz="2000" dirty="0" smtClean="0">
                  <a:latin typeface="Consolas"/>
                  <a:cs typeface="Consolas"/>
                </a:rPr>
                <a:t>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&lt; </a:t>
              </a:r>
              <a:r>
                <a:rPr lang="en-US" altLang="zh-CN" sz="2000" dirty="0" smtClean="0">
                  <a:latin typeface="Consolas"/>
                  <a:cs typeface="Consolas"/>
                </a:rPr>
                <a:t>13</a:t>
              </a:r>
              <a:r>
                <a:rPr lang="en-US" altLang="zh-CN" sz="2000" dirty="0" smtClean="0">
                  <a:latin typeface="Consolas"/>
                  <a:cs typeface="Consolas"/>
                </a:rPr>
                <a:t>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++) </a:t>
              </a:r>
            </a:p>
            <a:p>
              <a:pPr lvl="1"/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insert(&amp;head</a:t>
              </a:r>
              <a:r>
                <a:rPr lang="en-US" altLang="zh-CN" sz="2000" dirty="0" smtClean="0">
                  <a:latin typeface="Consolas"/>
                  <a:cs typeface="Consolas"/>
                </a:rPr>
                <a:t>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58604" y="2285186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test1.c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757" y="2936414"/>
            <a:ext cx="8034043" cy="1938992"/>
            <a:chOff x="652757" y="2936414"/>
            <a:chExt cx="8034043" cy="1938992"/>
          </a:xfrm>
        </p:grpSpPr>
        <p:sp>
          <p:nvSpPr>
            <p:cNvPr id="6" name="矩形 3"/>
            <p:cNvSpPr/>
            <p:nvPr/>
          </p:nvSpPr>
          <p:spPr>
            <a:xfrm>
              <a:off x="652757" y="2936414"/>
              <a:ext cx="6855372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*head;</a:t>
              </a: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for </a:t>
              </a:r>
              <a:r>
                <a:rPr lang="en-US" altLang="zh-CN" sz="2000" dirty="0" smtClean="0">
                  <a:latin typeface="Consolas"/>
                  <a:cs typeface="Consolas"/>
                </a:rPr>
                <a:t>(long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= </a:t>
              </a:r>
              <a:r>
                <a:rPr lang="en-US" altLang="zh-CN" sz="2000" dirty="0" smtClean="0">
                  <a:latin typeface="Consolas"/>
                  <a:cs typeface="Consolas"/>
                </a:rPr>
                <a:t>10</a:t>
              </a:r>
              <a:r>
                <a:rPr lang="en-US" altLang="zh-CN" sz="2000" dirty="0" smtClean="0">
                  <a:latin typeface="Consolas"/>
                  <a:cs typeface="Consolas"/>
                </a:rPr>
                <a:t>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&lt; </a:t>
              </a:r>
              <a:r>
                <a:rPr lang="en-US" altLang="zh-CN" sz="2000" dirty="0" smtClean="0">
                  <a:latin typeface="Consolas"/>
                  <a:cs typeface="Consolas"/>
                </a:rPr>
                <a:t>13</a:t>
              </a:r>
              <a:r>
                <a:rPr lang="en-US" altLang="zh-CN" sz="2000" dirty="0" smtClean="0">
                  <a:latin typeface="Consolas"/>
                  <a:cs typeface="Consolas"/>
                </a:rPr>
                <a:t>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++) </a:t>
              </a:r>
            </a:p>
            <a:p>
              <a:pPr lvl="1"/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insert(&amp;head</a:t>
              </a:r>
              <a:r>
                <a:rPr lang="en-US" altLang="zh-CN" sz="2000" dirty="0" smtClean="0">
                  <a:latin typeface="Consolas"/>
                  <a:cs typeface="Consolas"/>
                </a:rPr>
                <a:t>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58604" y="4309125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test2.c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4255" y="5227222"/>
            <a:ext cx="4082217" cy="1384995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test1.c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test1.o </a:t>
            </a:r>
            <a:r>
              <a:rPr lang="en-US" sz="2800" dirty="0" err="1" smtClean="0"/>
              <a:t>list.o</a:t>
            </a:r>
            <a:r>
              <a:rPr lang="en-US" sz="2800" dirty="0" smtClean="0"/>
              <a:t> –o test1</a:t>
            </a:r>
          </a:p>
          <a:p>
            <a:r>
              <a:rPr lang="en-US" sz="2800" dirty="0" smtClean="0"/>
              <a:t>$ ./test1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20942" y="5194093"/>
            <a:ext cx="3611381" cy="400110"/>
            <a:chOff x="3520942" y="5194093"/>
            <a:chExt cx="3611381" cy="400110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520942" y="5394148"/>
              <a:ext cx="610940" cy="103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31882" y="5194093"/>
              <a:ext cx="3000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test1.o</a:t>
              </a:r>
              <a:endParaRPr lang="en-US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94289" y="5650053"/>
            <a:ext cx="5493259" cy="400110"/>
            <a:chOff x="3694289" y="5650053"/>
            <a:chExt cx="5493259" cy="40011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694289" y="5850108"/>
              <a:ext cx="610940" cy="103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31882" y="5650053"/>
              <a:ext cx="5055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link test1.o and </a:t>
              </a:r>
              <a:r>
                <a:rPr lang="en-US" sz="2000" dirty="0" err="1" smtClean="0"/>
                <a:t>list.o</a:t>
              </a:r>
              <a:r>
                <a:rPr lang="en-US" sz="2000" dirty="0" smtClean="0"/>
                <a:t> to form executable  </a:t>
              </a:r>
              <a:r>
                <a:rPr lang="en-US" sz="2000" dirty="0" err="1" smtClean="0"/>
                <a:t>a.out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35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561" y="2675004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if (debug &gt; 0)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矩形 3"/>
          <p:cNvSpPr/>
          <p:nvPr/>
        </p:nvSpPr>
        <p:spPr>
          <a:xfrm>
            <a:off x="583560" y="5068678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...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112" y="2144770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41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extern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699" y="2931099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if (debug &gt; 0)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矩形 3"/>
          <p:cNvSpPr/>
          <p:nvPr/>
        </p:nvSpPr>
        <p:spPr>
          <a:xfrm>
            <a:off x="620740" y="5226784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6112" y="2346951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337685" y="1176513"/>
            <a:ext cx="2491992" cy="1170438"/>
          </a:xfrm>
          <a:prstGeom prst="wedgeRoundRectCallout">
            <a:avLst>
              <a:gd name="adj1" fmla="val -139589"/>
              <a:gd name="adj2" fmla="val 59754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Declares debug variable but does not allocate space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does not have explicit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17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of a global variable / function by default is across all files (linked together)</a:t>
            </a:r>
          </a:p>
          <a:p>
            <a:r>
              <a:rPr lang="en-US" dirty="0" smtClean="0"/>
              <a:t>To restrict the scope of a global variable / function to this file only, prefix with “static” keyword</a:t>
            </a:r>
          </a:p>
        </p:txBody>
      </p:sp>
      <p:sp>
        <p:nvSpPr>
          <p:cNvPr id="4" name="矩形 3"/>
          <p:cNvSpPr/>
          <p:nvPr/>
        </p:nvSpPr>
        <p:spPr>
          <a:xfrm>
            <a:off x="583699" y="4054483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</a:t>
            </a:r>
            <a:r>
              <a:rPr lang="en-US" altLang="zh-CN" sz="2000" dirty="0" smtClean="0">
                <a:latin typeface="Consolas"/>
                <a:cs typeface="Consolas"/>
              </a:rPr>
              <a:t> 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if (debug &gt; 0)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9071" y="583213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63865" y="3584727"/>
            <a:ext cx="3142994" cy="1070997"/>
          </a:xfrm>
          <a:prstGeom prst="wedgeRoundRectCallout">
            <a:avLst>
              <a:gd name="adj1" fmla="val -124885"/>
              <a:gd name="adj2" fmla="val 44983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other files can use the debug variable and insert function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6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prefixing local variables means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local variables are de-allocated upon function exit</a:t>
            </a:r>
          </a:p>
          <a:p>
            <a:r>
              <a:rPr lang="en-US" dirty="0" smtClean="0"/>
              <a:t>Static local variables are not de-allocated</a:t>
            </a:r>
          </a:p>
          <a:p>
            <a:pPr lvl="1"/>
            <a:r>
              <a:rPr lang="en-US" dirty="0" smtClean="0"/>
              <a:t>offers private, persistent storage across function invocation</a:t>
            </a: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4392058"/>
            <a:ext cx="766398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(“number of inserts %d\n”,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29011" y="3890153"/>
            <a:ext cx="2218676" cy="1462824"/>
          </a:xfrm>
          <a:prstGeom prst="wedgeRoundRectCallout">
            <a:avLst>
              <a:gd name="adj1" fmla="val -101268"/>
              <a:gd name="adj2" fmla="val 159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initialized once, never </a:t>
            </a:r>
            <a:r>
              <a:rPr lang="en-US" dirty="0" err="1" smtClean="0">
                <a:solidFill>
                  <a:srgbClr val="000000"/>
                </a:solidFill>
              </a:rPr>
              <a:t>deallocated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(like a global variable, except with local scape)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0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21584</TotalTime>
  <Words>2835</Words>
  <Application>Microsoft Macintosh PowerPoint</Application>
  <PresentationFormat>On-screen Show (4:3)</PresentationFormat>
  <Paragraphs>473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Large C Program organization, I/O</vt:lpstr>
      <vt:lpstr>Organization of large C programs</vt:lpstr>
      <vt:lpstr>Linked list: one big file</vt:lpstr>
      <vt:lpstr>linked list: multiple files</vt:lpstr>
      <vt:lpstr>linked list: multiple files</vt:lpstr>
      <vt:lpstr>Exporting global variables</vt:lpstr>
      <vt:lpstr>Exporting global variables</vt:lpstr>
      <vt:lpstr>C does not have explicit namespace</vt:lpstr>
      <vt:lpstr>static prefixing local variables means different things</vt:lpstr>
      <vt:lpstr>C standard library</vt:lpstr>
      <vt:lpstr>The C pre-processor</vt:lpstr>
      <vt:lpstr>C Macros</vt:lpstr>
      <vt:lpstr>C Macros</vt:lpstr>
      <vt:lpstr>C Macros</vt:lpstr>
      <vt:lpstr>Doing I/O in C</vt:lpstr>
      <vt:lpstr>I/O in C</vt:lpstr>
      <vt:lpstr>Buffered I/O </vt:lpstr>
      <vt:lpstr>Buffered I/O 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(Low-level) UNIX I/O</vt:lpstr>
      <vt:lpstr>UNIX I/O example: Count lines</vt:lpstr>
      <vt:lpstr>UNIX I/O example: count lines</vt:lpstr>
      <vt:lpstr>What is FILE?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Characters, Strings,  Larger C Program organization</dc:title>
  <dc:creator>Jinyang Li</dc:creator>
  <cp:lastModifiedBy>Jinyang Li</cp:lastModifiedBy>
  <cp:revision>376</cp:revision>
  <cp:lastPrinted>2018-10-03T19:09:37Z</cp:lastPrinted>
  <dcterms:created xsi:type="dcterms:W3CDTF">2018-02-08T18:02:28Z</dcterms:created>
  <dcterms:modified xsi:type="dcterms:W3CDTF">2019-02-25T04:49:40Z</dcterms:modified>
</cp:coreProperties>
</file>