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8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70" r:id="rId10"/>
    <p:sldId id="271" r:id="rId11"/>
    <p:sldId id="272" r:id="rId12"/>
    <p:sldId id="285" r:id="rId13"/>
    <p:sldId id="286" r:id="rId14"/>
    <p:sldId id="273" r:id="rId15"/>
    <p:sldId id="274" r:id="rId16"/>
    <p:sldId id="265" r:id="rId17"/>
    <p:sldId id="266" r:id="rId18"/>
    <p:sldId id="267" r:id="rId19"/>
    <p:sldId id="268" r:id="rId20"/>
    <p:sldId id="269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1"/>
    <p:restoredTop sz="77317"/>
  </p:normalViewPr>
  <p:slideViewPr>
    <p:cSldViewPr snapToGrid="0" snapToObjects="1">
      <p:cViewPr varScale="1">
        <p:scale>
          <a:sx n="96" d="100"/>
          <a:sy n="96" d="100"/>
        </p:scale>
        <p:origin x="5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0D099-8F12-B84E-835F-B4A6A41531F7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7561-4284-DD45-B6F8-C750B1E2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4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38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4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50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10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49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80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1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5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44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4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1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6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0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4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4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A8BB-DA7F-8544-8FC2-567BA8090245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FD61-6C60-6C42-B7ED-9A0284C8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A8BB-DA7F-8544-8FC2-567BA8090245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FD61-6C60-6C42-B7ED-9A0284C8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A8BB-DA7F-8544-8FC2-567BA8090245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FD61-6C60-6C42-B7ED-9A0284C8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7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A8BB-DA7F-8544-8FC2-567BA8090245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FD61-6C60-6C42-B7ED-9A0284C8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1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A8BB-DA7F-8544-8FC2-567BA8090245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FD61-6C60-6C42-B7ED-9A0284C8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A8BB-DA7F-8544-8FC2-567BA8090245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FD61-6C60-6C42-B7ED-9A0284C8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A8BB-DA7F-8544-8FC2-567BA8090245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FD61-6C60-6C42-B7ED-9A0284C8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5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A8BB-DA7F-8544-8FC2-567BA8090245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FD61-6C60-6C42-B7ED-9A0284C8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0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A8BB-DA7F-8544-8FC2-567BA8090245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FD61-6C60-6C42-B7ED-9A0284C8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7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A8BB-DA7F-8544-8FC2-567BA8090245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FD61-6C60-6C42-B7ED-9A0284C8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A8BB-DA7F-8544-8FC2-567BA8090245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FD61-6C60-6C42-B7ED-9A0284C8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A8BB-DA7F-8544-8FC2-567BA8090245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FFD61-6C60-6C42-B7ED-9A0284C8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5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CSO-Recitation </a:t>
            </a:r>
            <a:r>
              <a:rPr lang="en-US" dirty="0" smtClean="0"/>
              <a:t>1</a:t>
            </a:r>
            <a:r>
              <a:rPr lang="en-US" altLang="zh-CN" dirty="0" smtClean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4400" dirty="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R1</a:t>
            </a:r>
            <a:r>
              <a:rPr lang="en-US" altLang="zh-CN" dirty="0" smtClean="0"/>
              <a:t>1</a:t>
            </a:r>
            <a:r>
              <a:rPr lang="en-US" dirty="0" smtClean="0"/>
              <a:t>: </a:t>
            </a:r>
            <a:r>
              <a:rPr lang="en-US" altLang="zh-CN" dirty="0"/>
              <a:t>Assessment </a:t>
            </a:r>
            <a:r>
              <a:rPr lang="en-US" altLang="zh-CN" dirty="0" smtClean="0"/>
              <a:t>09 &amp; Dynamic memory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608654"/>
              </p:ext>
            </p:extLst>
          </p:nvPr>
        </p:nvGraphicFramePr>
        <p:xfrm>
          <a:off x="8446770" y="602178"/>
          <a:ext cx="144399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99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0x55006fb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0" y="1825625"/>
            <a:ext cx="4778659" cy="372149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081260" y="1333698"/>
            <a:ext cx="35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5590" y="1164421"/>
            <a:ext cx="7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rsp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23710" y="116442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0x7ffd6a5e3020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823709" y="825867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0x7ffd6a5e3028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23709" y="468877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0x7ffd6a5e3030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96690" y="5864772"/>
            <a:ext cx="546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value of %</a:t>
            </a:r>
            <a:r>
              <a:rPr lang="en-US" dirty="0" err="1" smtClean="0"/>
              <a:t>rsp</a:t>
            </a:r>
            <a:r>
              <a:rPr lang="en-US" dirty="0" smtClean="0"/>
              <a:t> is 0x7ffd6a5e3020 just prior to executing the first instruction of dangerous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3709" y="187840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0x7ffd6a5e3010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823709" y="1539847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0x7ffd6a5e3018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412480" y="136135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0x6f6c6c6568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412480" y="1730545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0x646c726f77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559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135 " pathEditMode="relative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135 " pathEditMode="relative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352842"/>
              </p:ext>
            </p:extLst>
          </p:nvPr>
        </p:nvGraphicFramePr>
        <p:xfrm>
          <a:off x="8446770" y="602178"/>
          <a:ext cx="144399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99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0x55006fb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0" y="1825625"/>
            <a:ext cx="4778659" cy="372149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081260" y="2058918"/>
            <a:ext cx="35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5590" y="1889641"/>
            <a:ext cx="7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rsp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23710" y="116442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0x7ffd6a5e3020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823709" y="825867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0x7ffd6a5e3028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23709" y="468877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0x7ffd6a5e3030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96690" y="5864772"/>
            <a:ext cx="546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value of %</a:t>
            </a:r>
            <a:r>
              <a:rPr lang="en-US" dirty="0" err="1" smtClean="0"/>
              <a:t>rsp</a:t>
            </a:r>
            <a:r>
              <a:rPr lang="en-US" dirty="0" smtClean="0"/>
              <a:t> is 0x7ffd6a5e3020 just prior to executing the first instruction of dangerous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3709" y="187840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0x7ffd6a5e3010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823709" y="1539847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0x7ffd6a5e3018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412480" y="136135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0x6f6c6c6568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412480" y="1730545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0x646c726f77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823709" y="223539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0x7ffd6a5e3008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425454" y="2104032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0x55006e8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6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694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694 " pathEditMode="relative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206514"/>
              </p:ext>
            </p:extLst>
          </p:nvPr>
        </p:nvGraphicFramePr>
        <p:xfrm>
          <a:off x="8446770" y="602178"/>
          <a:ext cx="144399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99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0x55006fb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0" y="1825625"/>
            <a:ext cx="4778659" cy="372149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081260" y="2453068"/>
            <a:ext cx="35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5590" y="2283791"/>
            <a:ext cx="7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rsp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23710" y="116442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0x7ffd6a5e3020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823709" y="825867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0x7ffd6a5e3028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23709" y="468877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0x7ffd6a5e3030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96690" y="5864772"/>
            <a:ext cx="546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value of %</a:t>
            </a:r>
            <a:r>
              <a:rPr lang="en-US" dirty="0" err="1" smtClean="0"/>
              <a:t>rsp</a:t>
            </a:r>
            <a:r>
              <a:rPr lang="en-US" dirty="0" smtClean="0"/>
              <a:t> is 0x7ffd6a5e3020 just prior to executing the first instruction of dangerous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3709" y="187840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0x7ffd6a5e3010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823709" y="1539847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0x7ffd6a5e3018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412480" y="136135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0x6f6c6c6568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412480" y="1730545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0x646c726f77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823709" y="223539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0x7ffd6a5e3008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425454" y="2104032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0x55006e8</a:t>
            </a:r>
            <a:endParaRPr lang="en-US" sz="1600" dirty="0">
              <a:solidFill>
                <a:schemeClr val="accent4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99" y="4896585"/>
            <a:ext cx="4201971" cy="180387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68814" y="1539847"/>
            <a:ext cx="1743666" cy="3385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0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446770" y="602178"/>
          <a:ext cx="144399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99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0x55006fb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0" y="1825625"/>
            <a:ext cx="4778659" cy="372149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081260" y="2453068"/>
            <a:ext cx="35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5590" y="2283791"/>
            <a:ext cx="7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rsp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23710" y="116442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0x7ffd6a5e3020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823709" y="825867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0x7ffd6a5e3028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23709" y="468877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0x7ffd6a5e3030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96690" y="5864772"/>
            <a:ext cx="546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value of %</a:t>
            </a:r>
            <a:r>
              <a:rPr lang="en-US" dirty="0" err="1" smtClean="0"/>
              <a:t>rsp</a:t>
            </a:r>
            <a:r>
              <a:rPr lang="en-US" dirty="0" smtClean="0"/>
              <a:t> is 0x7ffd6a5e3020 just prior to executing the first instruction of dangerous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3709" y="187840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0x7ffd6a5e3010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823709" y="1539847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0x7ffd6a5e3018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412480" y="1361351"/>
            <a:ext cx="191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0x726f776f6c6c6568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412480" y="1730545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0x646c726f77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823709" y="223539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0x7ffd6a5e3008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425454" y="2104032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0x55006e8</a:t>
            </a:r>
            <a:endParaRPr lang="en-US" sz="1600" dirty="0">
              <a:solidFill>
                <a:schemeClr val="accent4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99" y="4896585"/>
            <a:ext cx="4201971" cy="180387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68814" y="1539847"/>
            <a:ext cx="1743666" cy="3385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8907517" y="1164421"/>
            <a:ext cx="725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15908" y="710451"/>
            <a:ext cx="150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00646c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2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408639"/>
              </p:ext>
            </p:extLst>
          </p:nvPr>
        </p:nvGraphicFramePr>
        <p:xfrm>
          <a:off x="8446770" y="602178"/>
          <a:ext cx="144399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99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0x500646c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0" y="1825625"/>
            <a:ext cx="4778659" cy="372149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081260" y="2058918"/>
            <a:ext cx="35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5590" y="1889641"/>
            <a:ext cx="7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rsp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23710" y="116442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0x7ffd6a5e3020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823709" y="825867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0x7ffd6a5e3028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23709" y="468877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0x7ffd6a5e3030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96690" y="5864772"/>
            <a:ext cx="546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value of %</a:t>
            </a:r>
            <a:r>
              <a:rPr lang="en-US" dirty="0" err="1" smtClean="0"/>
              <a:t>rsp</a:t>
            </a:r>
            <a:r>
              <a:rPr lang="en-US" dirty="0" smtClean="0"/>
              <a:t> is 0x7ffd6a5e3020 just prior to executing the first instruction of dangerous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3709" y="187840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0x7ffd6a5e3010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823709" y="1539847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0x7ffd6a5e3018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412480" y="1730545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0x646c726f77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823709" y="223539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0x7ffd6a5e3008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425454" y="2104032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0x55006e8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2480" y="1361351"/>
            <a:ext cx="191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0x726f776f6c6c6568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319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0301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0301 " pathEditMode="relative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446770" y="602178"/>
          <a:ext cx="144399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99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0x500646c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0" y="1825625"/>
            <a:ext cx="4778659" cy="372149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081260" y="1349466"/>
            <a:ext cx="35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5590" y="1180189"/>
            <a:ext cx="7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rsp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23710" y="116442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0x7ffd6a5e3020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823709" y="825867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0x7ffd6a5e3028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23709" y="468877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0x7ffd6a5e3030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96690" y="5864772"/>
            <a:ext cx="546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value of %</a:t>
            </a:r>
            <a:r>
              <a:rPr lang="en-US" dirty="0" err="1" smtClean="0"/>
              <a:t>rsp</a:t>
            </a:r>
            <a:r>
              <a:rPr lang="en-US" dirty="0" smtClean="0"/>
              <a:t> is 0x7ffd6a5e3020 just prior to executing the first instruction of dangerous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3709" y="187840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0x7ffd6a5e3010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823709" y="1539847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0x7ffd6a5e3018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412480" y="1730545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0x646c726f77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823709" y="2235391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0x7ffd6a5e3008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425454" y="2104032"/>
            <a:ext cx="175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0x55006e8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2480" y="1361351"/>
            <a:ext cx="191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0x726f776f6c6c6568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094483" y="5659821"/>
            <a:ext cx="390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%rip -&gt; 0x500646c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4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833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833 " pathEditMode="relative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b="1" dirty="0"/>
              <a:t>Q4.1 </a:t>
            </a:r>
            <a:r>
              <a:rPr lang="mr-IN" dirty="0"/>
              <a:t>&amp;buf1[0</a:t>
            </a:r>
            <a:r>
              <a:rPr lang="mr-IN" dirty="0" smtClean="0"/>
              <a:t>]</a:t>
            </a:r>
            <a:endParaRPr lang="en-US" dirty="0" smtClean="0"/>
          </a:p>
          <a:p>
            <a:pPr fontAlgn="base"/>
            <a:r>
              <a:rPr lang="en-US" dirty="0"/>
              <a:t>Suppose the value of %</a:t>
            </a:r>
            <a:r>
              <a:rPr lang="en-US" dirty="0" err="1"/>
              <a:t>rsp</a:t>
            </a:r>
            <a:r>
              <a:rPr lang="en-US" dirty="0"/>
              <a:t> is 0x7ffd6a5e3020 just prior to executing the first instruction of dangerous, what is the address of the first element of buf1 (aka &amp;buf1[0])? </a:t>
            </a:r>
          </a:p>
          <a:p>
            <a:r>
              <a:rPr lang="nl-NL" dirty="0" smtClean="0">
                <a:solidFill>
                  <a:srgbClr val="C00000"/>
                </a:solidFill>
              </a:rPr>
              <a:t>0x7ffd6a5e3018</a:t>
            </a:r>
          </a:p>
          <a:p>
            <a:r>
              <a:rPr lang="mr-IN" b="1" dirty="0"/>
              <a:t>Q4.2 </a:t>
            </a:r>
            <a:r>
              <a:rPr lang="mr-IN" dirty="0"/>
              <a:t>&amp;</a:t>
            </a:r>
            <a:r>
              <a:rPr lang="mr-IN" dirty="0" err="1" smtClean="0"/>
              <a:t>buf</a:t>
            </a:r>
            <a:r>
              <a:rPr lang="en-US" dirty="0" smtClean="0"/>
              <a:t>2</a:t>
            </a:r>
            <a:r>
              <a:rPr lang="mr-IN" dirty="0" smtClean="0"/>
              <a:t>[0</a:t>
            </a:r>
            <a:r>
              <a:rPr lang="mr-IN" dirty="0"/>
              <a:t>]</a:t>
            </a:r>
          </a:p>
          <a:p>
            <a:r>
              <a:rPr lang="en-US" dirty="0"/>
              <a:t>Using the same premise of Q4.1 earlier, what is the address of the first element of buf2 (aka &amp;buf2[0])? </a:t>
            </a:r>
            <a:endParaRPr lang="en-US" dirty="0" smtClean="0"/>
          </a:p>
          <a:p>
            <a:r>
              <a:rPr lang="is-IS" dirty="0">
                <a:solidFill>
                  <a:srgbClr val="C00000"/>
                </a:solidFill>
              </a:rPr>
              <a:t>0x7ffd6a5e3010</a:t>
            </a:r>
            <a:endParaRPr lang="mr-IN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Q4.3</a:t>
            </a:r>
            <a:endParaRPr lang="en-US" dirty="0"/>
          </a:p>
          <a:p>
            <a:pPr fontAlgn="base"/>
            <a:r>
              <a:rPr lang="en-US" dirty="0" smtClean="0"/>
              <a:t>Using </a:t>
            </a:r>
            <a:r>
              <a:rPr lang="en-US" dirty="0"/>
              <a:t>the same premise of Q4.1 earlier, what are the 8 bytes stored in the memory address 0x7ffd6a5e3020 (which is the value of %</a:t>
            </a:r>
            <a:r>
              <a:rPr lang="en-US" dirty="0" err="1"/>
              <a:t>rsp</a:t>
            </a:r>
            <a:r>
              <a:rPr lang="en-US" dirty="0"/>
              <a:t> just prior to executing the first instruction of dangerous)? </a:t>
            </a:r>
          </a:p>
          <a:p>
            <a:pPr fontAlgn="base"/>
            <a:r>
              <a:rPr lang="en-US" dirty="0" smtClean="0">
                <a:solidFill>
                  <a:srgbClr val="C00000"/>
                </a:solidFill>
              </a:rPr>
              <a:t>0x55006fb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b="1" dirty="0" smtClean="0"/>
              <a:t>Q4.4</a:t>
            </a:r>
            <a:r>
              <a:rPr lang="en-US" dirty="0"/>
              <a:t> Which of the following statements 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This program has no buffer overflow bugs and will execute correctly.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This program has a buffer overflow bug, but it will nevertheless execute without a problem because the compiler has protected the stack using a canary.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This program has a buffer overflow bug, but it will nevertheless execute without a problem because the compiler has allocated extra space on the stack that cushions the overflow.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This program has a buffer overflow bug which is likely to manifest as a segmentation fault.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buf1 is overflown during execution.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buf2 is overflown during execution.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5631" y="5195638"/>
            <a:ext cx="3680460" cy="44978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631" y="4479992"/>
            <a:ext cx="3680460" cy="44978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7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Q4.5 </a:t>
            </a:r>
            <a:r>
              <a:rPr lang="en-US" dirty="0"/>
              <a:t>last instruction</a:t>
            </a:r>
          </a:p>
          <a:p>
            <a:pPr marL="0" indent="0" fontAlgn="base">
              <a:buNone/>
            </a:pPr>
            <a:r>
              <a:rPr lang="en-US" dirty="0" smtClean="0"/>
              <a:t>If </a:t>
            </a:r>
            <a:r>
              <a:rPr lang="en-US" dirty="0"/>
              <a:t>running this program results in a segmentation fault. What is the last instruction executed before the segmentation fault occurs?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 ret instruction in main function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 ret instruction in dangerous function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 ret instruction in </a:t>
            </a:r>
            <a:r>
              <a:rPr lang="en-US" dirty="0" err="1"/>
              <a:t>str_concat</a:t>
            </a:r>
            <a:r>
              <a:rPr lang="en-US" dirty="0"/>
              <a:t> function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instruction to deallocate stack in dangerous, i.e. </a:t>
            </a:r>
            <a:r>
              <a:rPr lang="en-US" dirty="0" err="1"/>
              <a:t>addq</a:t>
            </a:r>
            <a:r>
              <a:rPr lang="en-US" dirty="0"/>
              <a:t> $0x10,%rsp.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1892" y="3776400"/>
            <a:ext cx="3680460" cy="44978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Assessment </a:t>
            </a:r>
            <a:r>
              <a:rPr lang="en-US" dirty="0" smtClean="0"/>
              <a:t>0</a:t>
            </a:r>
            <a:r>
              <a:rPr lang="en-US" altLang="zh-CN" dirty="0" smtClean="0"/>
              <a:t>9</a:t>
            </a:r>
          </a:p>
          <a:p>
            <a:r>
              <a:rPr lang="en-US" dirty="0" smtClean="0"/>
              <a:t>Dynamic memory allocation</a:t>
            </a:r>
          </a:p>
          <a:p>
            <a:pPr lvl="1"/>
            <a:r>
              <a:rPr lang="en-US" dirty="0" smtClean="0"/>
              <a:t>implement your </a:t>
            </a:r>
            <a:r>
              <a:rPr lang="en-US" dirty="0" err="1" smtClean="0"/>
              <a:t>malloc</a:t>
            </a:r>
            <a:r>
              <a:rPr lang="en-US" dirty="0" smtClean="0"/>
              <a:t> &amp; free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Q4.6</a:t>
            </a:r>
            <a:r>
              <a:rPr lang="en-US" b="1" dirty="0"/>
              <a:t> </a:t>
            </a:r>
            <a:r>
              <a:rPr lang="en-US" dirty="0"/>
              <a:t>Bonus question</a:t>
            </a:r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running this program results in a segmentation fault, what is the memory address that corresponds to the illegal memory access? You should assume the same premise as Q4.1.</a:t>
            </a:r>
          </a:p>
          <a:p>
            <a:pPr fontAlgn="base"/>
            <a:r>
              <a:rPr lang="en-US" dirty="0" smtClean="0">
                <a:solidFill>
                  <a:srgbClr val="C00000"/>
                </a:solidFill>
              </a:rPr>
              <a:t>0x500646c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when static memory isn’t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5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Dynamic Memory?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 always know how much memory you will need for your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What </a:t>
            </a:r>
            <a:r>
              <a:rPr lang="en-US" dirty="0"/>
              <a:t>if you want to write a program that finds the average value in a </a:t>
            </a:r>
            <a:r>
              <a:rPr lang="en-US" dirty="0" smtClean="0"/>
              <a:t>column?</a:t>
            </a:r>
          </a:p>
          <a:p>
            <a:r>
              <a:rPr lang="en-US" dirty="0" smtClean="0"/>
              <a:t>If </a:t>
            </a:r>
            <a:r>
              <a:rPr lang="en-US" dirty="0"/>
              <a:t>you did write such a program, how do you handle a user giving you a </a:t>
            </a:r>
            <a:r>
              <a:rPr lang="en-US" dirty="0" smtClean="0"/>
              <a:t>really big </a:t>
            </a:r>
            <a:r>
              <a:rPr lang="en-US" dirty="0"/>
              <a:t>file, bigger than you </a:t>
            </a:r>
            <a:r>
              <a:rPr lang="en-US" dirty="0" smtClean="0"/>
              <a:t>expected?</a:t>
            </a:r>
          </a:p>
          <a:p>
            <a:r>
              <a:rPr lang="en-US" dirty="0" smtClean="0"/>
              <a:t>Even </a:t>
            </a:r>
            <a:r>
              <a:rPr lang="en-US" dirty="0"/>
              <a:t>if you made sure you specified a really big global variable as a </a:t>
            </a:r>
            <a:r>
              <a:rPr lang="en-US" dirty="0" smtClean="0"/>
              <a:t>static buffer</a:t>
            </a:r>
            <a:r>
              <a:rPr lang="en-US" dirty="0"/>
              <a:t>, people might still give you bigger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why go through that trouble anyway instead of just having dynamic memory?</a:t>
            </a:r>
          </a:p>
        </p:txBody>
      </p:sp>
    </p:spTree>
    <p:extLst>
      <p:ext uri="{BB962C8B-B14F-4D97-AF65-F5344CB8AC3E}">
        <p14:creationId xmlns:p14="http://schemas.microsoft.com/office/powerpoint/2010/main" val="13329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and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stack give us dynamic </a:t>
            </a:r>
            <a:r>
              <a:rPr lang="en-US" dirty="0" smtClean="0"/>
              <a:t>memory?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 sense, </a:t>
            </a:r>
            <a:r>
              <a:rPr lang="en-US" dirty="0" smtClean="0"/>
              <a:t>yes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it isn’t always suitable, because the memory gets reused after we </a:t>
            </a:r>
            <a:r>
              <a:rPr lang="en-US" dirty="0" smtClean="0"/>
              <a:t>return from </a:t>
            </a:r>
            <a:r>
              <a:rPr lang="en-US" dirty="0"/>
              <a:t>a function </a:t>
            </a:r>
            <a:r>
              <a:rPr lang="en-US" dirty="0" smtClean="0"/>
              <a:t>call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default the stack is also only a few megabytes in size</a:t>
            </a:r>
          </a:p>
        </p:txBody>
      </p:sp>
    </p:spTree>
    <p:extLst>
      <p:ext uri="{BB962C8B-B14F-4D97-AF65-F5344CB8AC3E}">
        <p14:creationId xmlns:p14="http://schemas.microsoft.com/office/powerpoint/2010/main" val="56401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on the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dirty="0" err="1">
                <a:solidFill>
                  <a:schemeClr val="accent1"/>
                </a:solidFill>
              </a:rPr>
              <a:t>sbrk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 to ask the operating system to give us more </a:t>
            </a:r>
            <a:r>
              <a:rPr lang="en-US" dirty="0" smtClean="0"/>
              <a:t>heap space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can also use it to give back to the operating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However</a:t>
            </a:r>
            <a:r>
              <a:rPr lang="en-US" dirty="0"/>
              <a:t>, in the real world, programmers don’t often do this </a:t>
            </a:r>
            <a:r>
              <a:rPr lang="en-US" dirty="0" smtClean="0"/>
              <a:t>themselves</a:t>
            </a:r>
          </a:p>
          <a:p>
            <a:pPr lvl="1"/>
            <a:r>
              <a:rPr lang="en-US" dirty="0" smtClean="0"/>
              <a:t>Why</a:t>
            </a:r>
            <a:r>
              <a:rPr lang="en-US" dirty="0"/>
              <a:t>?</a:t>
            </a:r>
          </a:p>
          <a:p>
            <a:r>
              <a:rPr lang="en-US" dirty="0" smtClean="0"/>
              <a:t>Instead</a:t>
            </a:r>
            <a:r>
              <a:rPr lang="en-US" dirty="0"/>
              <a:t>, we usually use a library that handles things for </a:t>
            </a:r>
            <a:r>
              <a:rPr lang="en-US" dirty="0" smtClean="0"/>
              <a:t>us</a:t>
            </a:r>
          </a:p>
          <a:p>
            <a:pPr lvl="1"/>
            <a:r>
              <a:rPr lang="en-US" dirty="0" smtClean="0"/>
              <a:t>API: </a:t>
            </a:r>
            <a:r>
              <a:rPr lang="en-US" dirty="0" err="1">
                <a:solidFill>
                  <a:schemeClr val="accent4"/>
                </a:solidFill>
              </a:rPr>
              <a:t>malloc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4"/>
                </a:solidFill>
              </a:rPr>
              <a:t>free</a:t>
            </a:r>
          </a:p>
          <a:p>
            <a:pPr lvl="1"/>
            <a:r>
              <a:rPr lang="en-US" u="sng" dirty="0" smtClean="0"/>
              <a:t>Dynamic memory allocator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7244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and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Malloc</a:t>
            </a:r>
            <a:r>
              <a:rPr lang="en-US" dirty="0"/>
              <a:t> allocates us a contiguous section of memory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returns a void*, which is just “pointer to anything”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you cast the result of </a:t>
            </a:r>
            <a:r>
              <a:rPr lang="en-US" dirty="0" err="1"/>
              <a:t>malloc</a:t>
            </a:r>
            <a:r>
              <a:rPr lang="en-US" dirty="0"/>
              <a:t> to what you want, e.g. </a:t>
            </a:r>
            <a:r>
              <a:rPr lang="en-US" dirty="0" err="1" smtClean="0"/>
              <a:t>int</a:t>
            </a:r>
            <a:r>
              <a:rPr lang="zh-CN" altLang="en-US" dirty="0" smtClean="0"/>
              <a:t> </a:t>
            </a:r>
            <a:r>
              <a:rPr lang="en-US" dirty="0" smtClean="0"/>
              <a:t>*</a:t>
            </a:r>
            <a:endParaRPr lang="en-US" dirty="0"/>
          </a:p>
          <a:p>
            <a:pPr lvl="1"/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/>
              <a:t>can return NULL if there was an error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Free</a:t>
            </a:r>
            <a:r>
              <a:rPr lang="en-US" dirty="0" smtClean="0"/>
              <a:t> </a:t>
            </a:r>
            <a:r>
              <a:rPr lang="en-US" dirty="0"/>
              <a:t>gives the memory back to the allocator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call free twice on the same section of memory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is undefined behavior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you call free on must be the result of </a:t>
            </a:r>
            <a:r>
              <a:rPr lang="en-US" dirty="0" err="1"/>
              <a:t>malloc</a:t>
            </a:r>
            <a:endParaRPr lang="en-US" dirty="0"/>
          </a:p>
          <a:p>
            <a:pPr lvl="2"/>
            <a:r>
              <a:rPr lang="en-US" dirty="0" smtClean="0"/>
              <a:t>(</a:t>
            </a:r>
            <a:r>
              <a:rPr lang="en-US" dirty="0"/>
              <a:t>or </a:t>
            </a:r>
            <a:r>
              <a:rPr lang="en-US" dirty="0" err="1"/>
              <a:t>calloc</a:t>
            </a:r>
            <a:r>
              <a:rPr lang="en-US" dirty="0"/>
              <a:t> or </a:t>
            </a:r>
            <a:r>
              <a:rPr lang="en-US" dirty="0" err="1"/>
              <a:t>realloc</a:t>
            </a:r>
            <a:r>
              <a:rPr lang="en-US" dirty="0"/>
              <a:t>, but I won’t discuss those)</a:t>
            </a:r>
          </a:p>
        </p:txBody>
      </p:sp>
    </p:spTree>
    <p:extLst>
      <p:ext uri="{BB962C8B-B14F-4D97-AF65-F5344CB8AC3E}">
        <p14:creationId xmlns:p14="http://schemas.microsoft.com/office/powerpoint/2010/main" val="51147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Allocators can’t move data around</a:t>
            </a:r>
          </a:p>
          <a:p>
            <a:r>
              <a:rPr lang="en-US" dirty="0" smtClean="0"/>
              <a:t>How </a:t>
            </a:r>
            <a:r>
              <a:rPr lang="en-US" dirty="0"/>
              <a:t>do you track what parts of the heap are freed or </a:t>
            </a:r>
            <a:r>
              <a:rPr lang="en-US" dirty="0" err="1"/>
              <a:t>malloced</a:t>
            </a:r>
            <a:r>
              <a:rPr lang="en-US" dirty="0"/>
              <a:t>? How do </a:t>
            </a:r>
            <a:r>
              <a:rPr lang="en-US" dirty="0" smtClean="0"/>
              <a:t>you track </a:t>
            </a:r>
            <a:r>
              <a:rPr lang="en-US" dirty="0"/>
              <a:t>their </a:t>
            </a:r>
            <a:r>
              <a:rPr lang="en-US" dirty="0" smtClean="0"/>
              <a:t>sizes?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trick is to </a:t>
            </a:r>
            <a:r>
              <a:rPr lang="en-US" dirty="0">
                <a:solidFill>
                  <a:schemeClr val="accent1"/>
                </a:solidFill>
              </a:rPr>
              <a:t>store metadata along with the data </a:t>
            </a:r>
            <a:r>
              <a:rPr lang="en-US" dirty="0"/>
              <a:t>in the heap to create a </a:t>
            </a:r>
            <a:r>
              <a:rPr lang="zh-CN" altLang="en-US" dirty="0" smtClean="0"/>
              <a:t>“</a:t>
            </a:r>
            <a:r>
              <a:rPr lang="en-US" dirty="0" smtClean="0"/>
              <a:t>linked list</a:t>
            </a:r>
            <a:r>
              <a:rPr lang="zh-CN" altLang="en-US" dirty="0" smtClean="0"/>
              <a:t>”</a:t>
            </a:r>
            <a:endParaRPr lang="en-US" dirty="0" smtClean="0"/>
          </a:p>
          <a:p>
            <a:pPr lvl="2"/>
            <a:r>
              <a:rPr lang="en-US" dirty="0" smtClean="0"/>
              <a:t>implicit list, explicit list</a:t>
            </a:r>
            <a:endParaRPr lang="en-US" dirty="0"/>
          </a:p>
          <a:p>
            <a:pPr lvl="1"/>
            <a:r>
              <a:rPr lang="en-US" dirty="0" smtClean="0"/>
              <a:t>You </a:t>
            </a:r>
            <a:r>
              <a:rPr lang="en-US" dirty="0"/>
              <a:t>store the </a:t>
            </a:r>
            <a:r>
              <a:rPr lang="en-US" dirty="0">
                <a:solidFill>
                  <a:schemeClr val="accent1"/>
                </a:solidFill>
              </a:rPr>
              <a:t>status</a:t>
            </a:r>
            <a:r>
              <a:rPr lang="en-US" dirty="0"/>
              <a:t> of the chunk (free or allocated), and the </a:t>
            </a:r>
            <a:r>
              <a:rPr lang="en-US" dirty="0">
                <a:solidFill>
                  <a:schemeClr val="accent1"/>
                </a:solidFill>
              </a:rPr>
              <a:t>size of the </a:t>
            </a:r>
            <a:r>
              <a:rPr lang="en-US" dirty="0" smtClean="0">
                <a:solidFill>
                  <a:schemeClr val="accent1"/>
                </a:solidFill>
              </a:rPr>
              <a:t>data </a:t>
            </a:r>
            <a:r>
              <a:rPr lang="en-US" dirty="0" smtClean="0"/>
              <a:t>(which </a:t>
            </a:r>
            <a:r>
              <a:rPr lang="en-US" dirty="0"/>
              <a:t>effectively points to the next </a:t>
            </a:r>
            <a:r>
              <a:rPr lang="en-US" dirty="0" smtClean="0"/>
              <a:t>chunk)</a:t>
            </a:r>
          </a:p>
          <a:p>
            <a:r>
              <a:rPr lang="en-US" dirty="0" smtClean="0"/>
              <a:t>When </a:t>
            </a:r>
            <a:r>
              <a:rPr lang="en-US" dirty="0"/>
              <a:t>someone asks for memory, what do you give </a:t>
            </a:r>
            <a:r>
              <a:rPr lang="en-US" dirty="0" smtClean="0"/>
              <a:t>them?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a number of different </a:t>
            </a:r>
            <a:r>
              <a:rPr lang="en-US" dirty="0" smtClean="0"/>
              <a:t>strategies</a:t>
            </a:r>
          </a:p>
          <a:p>
            <a:r>
              <a:rPr lang="en-US" altLang="zh-CN" dirty="0" smtClean="0"/>
              <a:t>How</a:t>
            </a:r>
            <a:r>
              <a:rPr lang="en-US" altLang="zh-CN" dirty="0"/>
              <a:t> </a:t>
            </a:r>
            <a:r>
              <a:rPr lang="en-US" altLang="zh-CN" dirty="0" smtClean="0"/>
              <a:t>to give back the memory?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2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using Implicit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Structure of implicit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to place an allocation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Splitting a free </a:t>
            </a:r>
            <a:r>
              <a:rPr lang="en-US" dirty="0" smtClean="0"/>
              <a:t>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Coalescing a free block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using Implicit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1397"/>
            <a:ext cx="10515600" cy="4351338"/>
          </a:xfrm>
        </p:spPr>
        <p:txBody>
          <a:bodyPr/>
          <a:lstStyle/>
          <a:p>
            <a:r>
              <a:rPr lang="en-US" dirty="0"/>
              <a:t>Structure of implicit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Implicit list </a:t>
            </a:r>
            <a:r>
              <a:rPr lang="en-US" dirty="0"/>
              <a:t>means that it does not use pointers explicitly, but it can find the next node just like a linked list.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19388"/>
              </p:ext>
            </p:extLst>
          </p:nvPr>
        </p:nvGraphicFramePr>
        <p:xfrm>
          <a:off x="1303130" y="3754411"/>
          <a:ext cx="1890644" cy="2328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644"/>
              </a:tblGrid>
              <a:tr h="3405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| status</a:t>
                      </a:r>
                      <a:endParaRPr lang="en-US" dirty="0"/>
                    </a:p>
                  </a:txBody>
                  <a:tcPr/>
                </a:tc>
              </a:tr>
              <a:tr h="216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header padding</a:t>
                      </a:r>
                      <a:endParaRPr lang="en-US" dirty="0"/>
                    </a:p>
                  </a:txBody>
                  <a:tcPr/>
                </a:tc>
              </a:tr>
              <a:tr h="1596817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data+padding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3313043" y="3754411"/>
            <a:ext cx="132522" cy="645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64834" y="3754411"/>
            <a:ext cx="117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</a:p>
          <a:p>
            <a:r>
              <a:rPr lang="en-US" dirty="0" smtClean="0"/>
              <a:t>(16 bytes)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3326295" y="4595923"/>
            <a:ext cx="119270" cy="1486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64834" y="4775407"/>
            <a:ext cx="2107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data</a:t>
            </a:r>
          </a:p>
          <a:p>
            <a:r>
              <a:rPr lang="en-US" dirty="0" smtClean="0"/>
              <a:t>(allocated blocks only)</a:t>
            </a:r>
          </a:p>
          <a:p>
            <a:r>
              <a:rPr lang="en-US" dirty="0" smtClean="0"/>
              <a:t>(multiple of 16 bytes)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84362"/>
              </p:ext>
            </p:extLst>
          </p:nvPr>
        </p:nvGraphicFramePr>
        <p:xfrm>
          <a:off x="7312999" y="3056204"/>
          <a:ext cx="1890644" cy="313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644"/>
              </a:tblGrid>
              <a:tr h="344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| status</a:t>
                      </a:r>
                      <a:endParaRPr lang="en-US" dirty="0"/>
                    </a:p>
                  </a:txBody>
                  <a:tcPr/>
                </a:tc>
              </a:tr>
              <a:tr h="344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header padding</a:t>
                      </a:r>
                      <a:endParaRPr lang="en-US" dirty="0"/>
                    </a:p>
                  </a:txBody>
                  <a:tcPr/>
                </a:tc>
              </a:tr>
              <a:tr h="1672172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data+padding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63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| status</a:t>
                      </a:r>
                      <a:endParaRPr lang="en-US" dirty="0"/>
                    </a:p>
                  </a:txBody>
                  <a:tcPr/>
                </a:tc>
              </a:tr>
              <a:tr h="363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padding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Brace 9"/>
          <p:cNvSpPr/>
          <p:nvPr/>
        </p:nvSpPr>
        <p:spPr>
          <a:xfrm>
            <a:off x="9322912" y="3058671"/>
            <a:ext cx="132522" cy="645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74703" y="3058671"/>
            <a:ext cx="117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</a:p>
          <a:p>
            <a:r>
              <a:rPr lang="en-US" dirty="0" smtClean="0"/>
              <a:t>(16 bytes)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9336164" y="3852510"/>
            <a:ext cx="119270" cy="15941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587955" y="4320429"/>
            <a:ext cx="210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(multiple of 16 bytes)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9342798" y="5527033"/>
            <a:ext cx="132522" cy="645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34352" y="5436417"/>
            <a:ext cx="117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footer</a:t>
            </a:r>
          </a:p>
          <a:p>
            <a:r>
              <a:rPr lang="en-US" dirty="0" smtClean="0"/>
              <a:t>(16 bytes)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7469" y="6278778"/>
            <a:ext cx="23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</a:t>
            </a:r>
            <a:r>
              <a:rPr lang="en-US" dirty="0" smtClean="0">
                <a:solidFill>
                  <a:schemeClr val="accent6"/>
                </a:solidFill>
              </a:rPr>
              <a:t>p=</a:t>
            </a:r>
            <a:r>
              <a:rPr lang="en-US" dirty="0" err="1" smtClean="0">
                <a:solidFill>
                  <a:schemeClr val="accent6"/>
                </a:solidFill>
              </a:rPr>
              <a:t>malloc</a:t>
            </a:r>
            <a:r>
              <a:rPr lang="en-US" dirty="0" smtClean="0">
                <a:solidFill>
                  <a:schemeClr val="accent6"/>
                </a:solidFill>
              </a:rPr>
              <a:t>(20);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957469" y="4595923"/>
            <a:ext cx="102705" cy="1486825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4489" y="5172120"/>
            <a:ext cx="6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32B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>
            <a:off x="898926" y="3754411"/>
            <a:ext cx="178912" cy="736157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4370" y="3949592"/>
            <a:ext cx="6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16B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using Implicit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place an allocation</a:t>
            </a:r>
            <a:r>
              <a:rPr lang="en-US" dirty="0" smtClean="0"/>
              <a:t>?</a:t>
            </a:r>
          </a:p>
          <a:p>
            <a:r>
              <a:rPr lang="en-US" dirty="0"/>
              <a:t>D</a:t>
            </a:r>
            <a:r>
              <a:rPr lang="en-US" dirty="0" smtClean="0"/>
              <a:t>ifferent algorithms: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First fit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easy &amp; fast; </a:t>
            </a:r>
            <a:r>
              <a:rPr lang="en-US" dirty="0"/>
              <a:t>cause fragmentation at beginning of the heap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Best fit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 good for utilization; slower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Next fit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faster than first fit; even worse fragmentation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5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Assessment </a:t>
            </a:r>
            <a:r>
              <a:rPr lang="en-US" altLang="zh-CN" dirty="0" smtClean="0"/>
              <a:t>09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using Implicit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Splitting a free </a:t>
            </a:r>
            <a:r>
              <a:rPr lang="en-US" dirty="0" smtClean="0"/>
              <a:t>block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appens when we do memory allocation, e.g. p10=</a:t>
            </a:r>
            <a:r>
              <a:rPr lang="en-US" dirty="0" err="1" smtClean="0"/>
              <a:t>malloc</a:t>
            </a:r>
            <a:r>
              <a:rPr lang="en-US" dirty="0" smtClean="0"/>
              <a:t>(16)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I have found a suitable free </a:t>
            </a:r>
            <a:r>
              <a:rPr lang="en-US" dirty="0" smtClean="0"/>
              <a:t>block)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find the next chunk (according to the size you want)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set size &amp; status</a:t>
            </a:r>
            <a:endParaRPr lang="en-US" dirty="0"/>
          </a:p>
          <a:p>
            <a:r>
              <a:rPr lang="en-US" dirty="0"/>
              <a:t>Coalescing a free </a:t>
            </a:r>
            <a:r>
              <a:rPr lang="en-US" dirty="0" smtClean="0"/>
              <a:t>block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appens when we do free memory, e.g. free(p10)</a:t>
            </a:r>
          </a:p>
          <a:p>
            <a:pPr lvl="1"/>
            <a:r>
              <a:rPr lang="en-US" dirty="0" smtClean="0"/>
              <a:t>After free, merge this free </a:t>
            </a:r>
            <a:r>
              <a:rPr lang="en-US" dirty="0"/>
              <a:t>block with </a:t>
            </a:r>
            <a:r>
              <a:rPr lang="en-US" dirty="0" smtClean="0"/>
              <a:t>its next(&amp; </a:t>
            </a:r>
            <a:r>
              <a:rPr lang="en-US" dirty="0" err="1" smtClean="0"/>
              <a:t>prev</a:t>
            </a:r>
            <a:r>
              <a:rPr lang="en-US" dirty="0" smtClean="0"/>
              <a:t>) </a:t>
            </a:r>
            <a:r>
              <a:rPr lang="en-US" dirty="0"/>
              <a:t>free </a:t>
            </a:r>
            <a:r>
              <a:rPr lang="en-US" dirty="0" smtClean="0"/>
              <a:t>neighbor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find the next and </a:t>
            </a:r>
            <a:r>
              <a:rPr lang="en-US" dirty="0" err="1" smtClean="0"/>
              <a:t>prev</a:t>
            </a:r>
            <a:r>
              <a:rPr lang="en-US" dirty="0" smtClean="0"/>
              <a:t> chunk, and check its status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set size &amp; status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(don’t forget the footer)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/>
              <a:t>using Implicit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Malloc</a:t>
            </a:r>
            <a:r>
              <a:rPr lang="en-US" dirty="0" smtClean="0"/>
              <a:t> &lt;</a:t>
            </a:r>
            <a:r>
              <a:rPr lang="en-US" dirty="0" err="1" smtClean="0"/>
              <a:t>malloc</a:t>
            </a:r>
            <a:r>
              <a:rPr lang="en-US" dirty="0" smtClean="0"/>
              <a:t>(size)&gt;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get the size of the chunk to allocate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find a free chunk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ask the OS for chunk</a:t>
            </a: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 smtClean="0"/>
              <a:t> Split chunk if necessary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set this chunk status to be allocated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return pointer to the payload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Free &lt;free(p)&gt;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go to the header from payload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set this chunk status to be free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coalesce</a:t>
            </a:r>
          </a:p>
        </p:txBody>
      </p:sp>
    </p:spTree>
    <p:extLst>
      <p:ext uri="{BB962C8B-B14F-4D97-AF65-F5344CB8AC3E}">
        <p14:creationId xmlns:p14="http://schemas.microsoft.com/office/powerpoint/2010/main" val="14630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using </a:t>
            </a:r>
            <a:r>
              <a:rPr lang="en-US" dirty="0" smtClean="0"/>
              <a:t>Explicit free </a:t>
            </a:r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5504" cy="4351338"/>
          </a:xfrm>
        </p:spPr>
        <p:txBody>
          <a:bodyPr/>
          <a:lstStyle/>
          <a:p>
            <a:r>
              <a:rPr lang="en-US" dirty="0" smtClean="0"/>
              <a:t>Based on the implicit list</a:t>
            </a:r>
            <a:r>
              <a:rPr lang="en-US" dirty="0"/>
              <a:t>, because the implicit </a:t>
            </a:r>
            <a:r>
              <a:rPr lang="en-US" dirty="0" smtClean="0"/>
              <a:t>list </a:t>
            </a:r>
            <a:r>
              <a:rPr lang="en-US" dirty="0"/>
              <a:t>is too </a:t>
            </a:r>
            <a:r>
              <a:rPr lang="en-US" dirty="0" smtClean="0"/>
              <a:t>slow</a:t>
            </a:r>
          </a:p>
          <a:p>
            <a:r>
              <a:rPr lang="en-US" dirty="0" smtClean="0"/>
              <a:t>Structure </a:t>
            </a:r>
            <a:r>
              <a:rPr lang="en-US" dirty="0"/>
              <a:t>of </a:t>
            </a:r>
            <a:r>
              <a:rPr lang="en-US" dirty="0" smtClean="0"/>
              <a:t>explicit free list</a:t>
            </a:r>
          </a:p>
          <a:p>
            <a:pPr lvl="1"/>
            <a:r>
              <a:rPr lang="en-US" dirty="0" smtClean="0"/>
              <a:t>Maintain a linked list by adding 2 pointers: next &amp; </a:t>
            </a:r>
            <a:r>
              <a:rPr lang="en-US" dirty="0" err="1" smtClean="0"/>
              <a:t>prev</a:t>
            </a:r>
            <a:endParaRPr lang="en-US" dirty="0" smtClean="0"/>
          </a:p>
          <a:p>
            <a:pPr lvl="2"/>
            <a:r>
              <a:rPr lang="en-US" dirty="0" smtClean="0"/>
              <a:t>points to the next/previous </a:t>
            </a:r>
            <a:r>
              <a:rPr lang="en-US" dirty="0" smtClean="0">
                <a:solidFill>
                  <a:schemeClr val="accent1"/>
                </a:solidFill>
              </a:rPr>
              <a:t>free</a:t>
            </a:r>
            <a:r>
              <a:rPr lang="en-US" dirty="0" smtClean="0"/>
              <a:t> chunk</a:t>
            </a:r>
          </a:p>
          <a:p>
            <a:pPr lvl="2"/>
            <a:r>
              <a:rPr lang="en-US" dirty="0"/>
              <a:t>only the free </a:t>
            </a:r>
            <a:r>
              <a:rPr lang="en-US" dirty="0" smtClean="0"/>
              <a:t>chunk needs </a:t>
            </a:r>
            <a:r>
              <a:rPr lang="en-US" dirty="0"/>
              <a:t>to be recorded, and the allocated ones do not need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92604"/>
              </p:ext>
            </p:extLst>
          </p:nvPr>
        </p:nvGraphicFramePr>
        <p:xfrm>
          <a:off x="1303130" y="3966445"/>
          <a:ext cx="1890644" cy="2328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644"/>
              </a:tblGrid>
              <a:tr h="3405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| status</a:t>
                      </a:r>
                      <a:endParaRPr lang="en-US" dirty="0"/>
                    </a:p>
                  </a:txBody>
                  <a:tcPr/>
                </a:tc>
              </a:tr>
              <a:tr h="216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header padding</a:t>
                      </a:r>
                      <a:endParaRPr lang="en-US" dirty="0"/>
                    </a:p>
                  </a:txBody>
                  <a:tcPr/>
                </a:tc>
              </a:tr>
              <a:tr h="1596817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data+padding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3313043" y="3966445"/>
            <a:ext cx="132522" cy="645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64834" y="3966445"/>
            <a:ext cx="117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</a:p>
          <a:p>
            <a:r>
              <a:rPr lang="en-US" dirty="0" smtClean="0"/>
              <a:t>(16 bytes)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3326295" y="4807957"/>
            <a:ext cx="119270" cy="1486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9660"/>
              </p:ext>
            </p:extLst>
          </p:nvPr>
        </p:nvGraphicFramePr>
        <p:xfrm>
          <a:off x="7047955" y="4012829"/>
          <a:ext cx="1890644" cy="2281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644"/>
              </a:tblGrid>
              <a:tr h="3405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| status</a:t>
                      </a:r>
                      <a:endParaRPr lang="en-US" dirty="0"/>
                    </a:p>
                  </a:txBody>
                  <a:tcPr/>
                </a:tc>
              </a:tr>
              <a:tr h="216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header padding</a:t>
                      </a:r>
                      <a:endParaRPr lang="en-US" dirty="0"/>
                    </a:p>
                  </a:txBody>
                  <a:tcPr/>
                </a:tc>
              </a:tr>
              <a:tr h="251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</a:p>
                  </a:txBody>
                  <a:tcPr/>
                </a:tc>
              </a:tr>
              <a:tr h="3232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818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Payload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data+padding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>
            <a:off x="9057868" y="4012829"/>
            <a:ext cx="132522" cy="645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09659" y="4012829"/>
            <a:ext cx="117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</a:p>
          <a:p>
            <a:r>
              <a:rPr lang="en-US" dirty="0" smtClean="0"/>
              <a:t>(16 bytes)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9071121" y="5467406"/>
            <a:ext cx="119270" cy="8273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45434" y="4778871"/>
            <a:ext cx="46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4313" y="4594205"/>
            <a:ext cx="33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</a:t>
            </a:r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479235" y="5353878"/>
            <a:ext cx="1497495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64764" y="4984546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free(p)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 animBg="1"/>
      <p:bldP spid="10" grpId="0"/>
      <p:bldP spid="12" grpId="0" animBg="1"/>
      <p:bldP spid="15" grpId="0"/>
      <p:bldP spid="16" grpId="0" animBg="1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dirty="0" smtClean="0"/>
              <a:t>using Explicit free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03582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Malloc</a:t>
            </a:r>
            <a:r>
              <a:rPr lang="en-US" dirty="0"/>
              <a:t> &lt;</a:t>
            </a:r>
            <a:r>
              <a:rPr lang="en-US" dirty="0" err="1"/>
              <a:t>malloc</a:t>
            </a:r>
            <a:r>
              <a:rPr lang="en-US" dirty="0"/>
              <a:t>(size)&gt;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get the size </a:t>
            </a:r>
            <a:r>
              <a:rPr lang="en-US" dirty="0" smtClean="0"/>
              <a:t>of </a:t>
            </a:r>
            <a:r>
              <a:rPr lang="en-US" dirty="0"/>
              <a:t>the chunk to allocate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find a free </a:t>
            </a:r>
            <a:r>
              <a:rPr lang="en-US" dirty="0" smtClean="0"/>
              <a:t>chunk (in your linked list </a:t>
            </a:r>
            <a:r>
              <a:rPr lang="mr-IN" dirty="0" smtClean="0"/>
              <a:t>–</a:t>
            </a:r>
            <a:r>
              <a:rPr lang="en-US" dirty="0" smtClean="0"/>
              <a:t> linked list traverse)</a:t>
            </a:r>
          </a:p>
          <a:p>
            <a:pPr lvl="2">
              <a:buFont typeface="Wingdings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delete </a:t>
            </a:r>
            <a:r>
              <a:rPr lang="en-US" dirty="0" smtClean="0"/>
              <a:t>this chunk from the linked list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/>
              <a:t> ask the OS for chunk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 Split chunk if </a:t>
            </a:r>
            <a:r>
              <a:rPr lang="en-US" dirty="0" smtClean="0"/>
              <a:t>necessary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insert</a:t>
            </a:r>
            <a:r>
              <a:rPr lang="en-US" dirty="0" smtClean="0"/>
              <a:t> the new free chunk to the linked list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/>
              <a:t> set this chunk status to be </a:t>
            </a:r>
            <a:r>
              <a:rPr lang="en-US" dirty="0" smtClean="0"/>
              <a:t>allocated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return </a:t>
            </a:r>
            <a:r>
              <a:rPr lang="en-US" dirty="0"/>
              <a:t>pointer to the </a:t>
            </a:r>
            <a:r>
              <a:rPr lang="en-US" dirty="0" smtClean="0"/>
              <a:t>payload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Free &lt;free(p)&gt;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go to the header </a:t>
            </a:r>
            <a:r>
              <a:rPr lang="en-US" dirty="0" smtClean="0"/>
              <a:t>from payload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free the chunk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 set </a:t>
            </a:r>
            <a:r>
              <a:rPr lang="en-US" dirty="0"/>
              <a:t>this chunk status to be </a:t>
            </a:r>
            <a:r>
              <a:rPr lang="en-US" dirty="0" smtClean="0"/>
              <a:t>free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>
                <a:solidFill>
                  <a:schemeClr val="accent6"/>
                </a:solidFill>
              </a:rPr>
              <a:t>initial the next &amp; </a:t>
            </a:r>
            <a:r>
              <a:rPr lang="en-US" dirty="0" err="1" smtClean="0">
                <a:solidFill>
                  <a:schemeClr val="accent6"/>
                </a:solidFill>
              </a:rPr>
              <a:t>prev</a:t>
            </a:r>
            <a:r>
              <a:rPr lang="en-US" dirty="0" smtClean="0">
                <a:solidFill>
                  <a:schemeClr val="accent6"/>
                </a:solidFill>
              </a:rPr>
              <a:t> pointer</a:t>
            </a:r>
            <a:endParaRPr lang="en-US" dirty="0">
              <a:solidFill>
                <a:schemeClr val="accent6"/>
              </a:solidFill>
            </a:endParaRP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coalesce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>
                <a:solidFill>
                  <a:schemeClr val="accent1"/>
                </a:solidFill>
              </a:rPr>
              <a:t>delete</a:t>
            </a:r>
            <a:r>
              <a:rPr lang="en-US" dirty="0" smtClean="0"/>
              <a:t> some chunk(s) from the linked list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insert</a:t>
            </a:r>
            <a:r>
              <a:rPr lang="en-US" dirty="0" smtClean="0"/>
              <a:t> this new free block into the linked 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 </a:t>
            </a:r>
            <a:r>
              <a:rPr lang="en-US" dirty="0" err="1" smtClean="0"/>
              <a:t>seg</a:t>
            </a:r>
            <a:r>
              <a:rPr lang="en-US" dirty="0" smtClean="0"/>
              <a:t> 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Which of the following statements on segmentation faults 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Performing any out-of-bounds array access will result in an immediate segmentation fault.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Segmentation faults only occur when an instruction tries to write to memory.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Dereferencing a null pointer will always result in a segmentation fault.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Performing pointer arithmetic will always result in a segmentation fault.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none of the above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02920" y="3874770"/>
            <a:ext cx="3211830" cy="52578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9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Q2 </a:t>
            </a:r>
            <a:r>
              <a:rPr lang="en-US" dirty="0"/>
              <a:t>local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Suppose </a:t>
            </a:r>
            <a:r>
              <a:rPr lang="en-US" i="1" dirty="0"/>
              <a:t>local variable</a:t>
            </a:r>
            <a:r>
              <a:rPr lang="en-US" dirty="0"/>
              <a:t> a is defined as </a:t>
            </a:r>
            <a:r>
              <a:rPr lang="en-US" dirty="0" err="1"/>
              <a:t>int</a:t>
            </a:r>
            <a:r>
              <a:rPr lang="en-US" dirty="0"/>
              <a:t> a[16]; Which of the following statements 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 takes up space on the stack.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 takes up space on the heap.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subq</a:t>
            </a:r>
            <a:r>
              <a:rPr lang="en-US" dirty="0"/>
              <a:t> $64, %</a:t>
            </a:r>
            <a:r>
              <a:rPr lang="en-US" dirty="0" err="1"/>
              <a:t>rsp</a:t>
            </a:r>
            <a:r>
              <a:rPr lang="en-US" dirty="0"/>
              <a:t> allocates space for a and </a:t>
            </a:r>
            <a:r>
              <a:rPr lang="en-US" dirty="0" err="1"/>
              <a:t>addq</a:t>
            </a:r>
            <a:r>
              <a:rPr lang="en-US" dirty="0"/>
              <a:t> $64, %</a:t>
            </a:r>
            <a:r>
              <a:rPr lang="en-US" dirty="0" err="1"/>
              <a:t>rsp</a:t>
            </a:r>
            <a:r>
              <a:rPr lang="en-US" dirty="0"/>
              <a:t> de-allocates space for a.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addq</a:t>
            </a:r>
            <a:r>
              <a:rPr lang="en-US" dirty="0"/>
              <a:t> $64, %</a:t>
            </a:r>
            <a:r>
              <a:rPr lang="en-US" dirty="0" err="1"/>
              <a:t>rsp</a:t>
            </a:r>
            <a:r>
              <a:rPr lang="en-US" dirty="0"/>
              <a:t> allocates space for a and </a:t>
            </a:r>
            <a:r>
              <a:rPr lang="en-US" dirty="0" err="1"/>
              <a:t>subq</a:t>
            </a:r>
            <a:r>
              <a:rPr lang="en-US" dirty="0"/>
              <a:t> $64, %</a:t>
            </a:r>
            <a:r>
              <a:rPr lang="en-US" dirty="0" err="1"/>
              <a:t>rsp</a:t>
            </a:r>
            <a:r>
              <a:rPr lang="en-US" dirty="0"/>
              <a:t> de-allocates space for a.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none of the above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500" y="2697480"/>
            <a:ext cx="3211830" cy="52578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1500" y="3704272"/>
            <a:ext cx="3211830" cy="52578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51894" y="4192438"/>
            <a:ext cx="408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stack goes downwards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97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Q3 </a:t>
            </a:r>
            <a:r>
              <a:rPr lang="en-US" dirty="0" err="1" smtClean="0"/>
              <a:t>str_concat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n-US" dirty="0"/>
              <a:t>The following C function </a:t>
            </a:r>
            <a:r>
              <a:rPr lang="en-US" dirty="0" err="1"/>
              <a:t>str_concat</a:t>
            </a:r>
            <a:r>
              <a:rPr lang="en-US" dirty="0"/>
              <a:t> appends the </a:t>
            </a:r>
            <a:r>
              <a:rPr lang="en-US" dirty="0" err="1"/>
              <a:t>src</a:t>
            </a:r>
            <a:r>
              <a:rPr lang="en-US" dirty="0"/>
              <a:t> string to the </a:t>
            </a:r>
            <a:r>
              <a:rPr lang="en-US" dirty="0" err="1"/>
              <a:t>dst</a:t>
            </a:r>
            <a:r>
              <a:rPr lang="en-US" dirty="0"/>
              <a:t> string, overwriting the terminating null byte at the end of </a:t>
            </a:r>
            <a:r>
              <a:rPr lang="en-US" dirty="0" err="1"/>
              <a:t>dst</a:t>
            </a:r>
            <a:r>
              <a:rPr lang="en-US" dirty="0"/>
              <a:t>, and then adds a terminating null byte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</a:t>
            </a:r>
            <a:r>
              <a:rPr lang="en-US" b="1" dirty="0" smtClean="0"/>
              <a:t>Q3.1</a:t>
            </a:r>
            <a:r>
              <a:rPr lang="en-US" b="1" dirty="0"/>
              <a:t> </a:t>
            </a:r>
            <a:r>
              <a:rPr lang="en-US" dirty="0"/>
              <a:t>line 5</a:t>
            </a:r>
          </a:p>
          <a:p>
            <a:pPr fontAlgn="base"/>
            <a:r>
              <a:rPr lang="en-US" dirty="0" smtClean="0"/>
              <a:t>Please </a:t>
            </a:r>
            <a:r>
              <a:rPr lang="en-US" dirty="0"/>
              <a:t>fill in the code at line 6 (must be a one liner). </a:t>
            </a:r>
            <a:r>
              <a:rPr lang="en-US" i="1" dirty="0"/>
              <a:t>To facilitate automatic grading, please do not have any spaces in your C statement, and make sure to include the end of the statement semicolon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err="1" smtClean="0">
                <a:solidFill>
                  <a:srgbClr val="C00000"/>
                </a:solidFill>
              </a:rPr>
              <a:t>dst</a:t>
            </a:r>
            <a:r>
              <a:rPr lang="en-US" dirty="0" smtClean="0">
                <a:solidFill>
                  <a:srgbClr val="C00000"/>
                </a:solidFill>
              </a:rPr>
              <a:t>[</a:t>
            </a:r>
            <a:r>
              <a:rPr lang="en-US" dirty="0" err="1" smtClean="0">
                <a:solidFill>
                  <a:srgbClr val="C00000"/>
                </a:solidFill>
              </a:rPr>
              <a:t>len+i</a:t>
            </a:r>
            <a:r>
              <a:rPr lang="en-US" dirty="0" smtClean="0">
                <a:solidFill>
                  <a:srgbClr val="C00000"/>
                </a:solidFill>
              </a:rPr>
              <a:t>]=</a:t>
            </a:r>
            <a:r>
              <a:rPr lang="en-US" dirty="0" err="1" smtClean="0">
                <a:solidFill>
                  <a:srgbClr val="C00000"/>
                </a:solidFill>
              </a:rPr>
              <a:t>src</a:t>
            </a:r>
            <a:r>
              <a:rPr lang="en-US" dirty="0" smtClean="0">
                <a:solidFill>
                  <a:srgbClr val="C00000"/>
                </a:solidFill>
              </a:rPr>
              <a:t>[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];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869" y="4777740"/>
            <a:ext cx="4201971" cy="18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7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Q3.2 </a:t>
            </a:r>
            <a:r>
              <a:rPr lang="sk-SK" dirty="0" err="1"/>
              <a:t>line</a:t>
            </a:r>
            <a:r>
              <a:rPr lang="sk-SK" dirty="0"/>
              <a:t> </a:t>
            </a:r>
            <a:r>
              <a:rPr lang="sk-SK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Which of the following C statement can be used at line 8 correctly, without compilation nor runtime error?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dst</a:t>
            </a:r>
            <a:r>
              <a:rPr lang="en-US" dirty="0"/>
              <a:t>[</a:t>
            </a:r>
            <a:r>
              <a:rPr lang="en-US" dirty="0" err="1"/>
              <a:t>len</a:t>
            </a:r>
            <a:r>
              <a:rPr lang="en-US" dirty="0"/>
              <a:t>] = '\0';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dst</a:t>
            </a:r>
            <a:r>
              <a:rPr lang="en-US" dirty="0"/>
              <a:t>[</a:t>
            </a:r>
            <a:r>
              <a:rPr lang="en-US" dirty="0" err="1"/>
              <a:t>len</a:t>
            </a:r>
            <a:r>
              <a:rPr lang="en-US" dirty="0"/>
              <a:t>] = NULL;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dst</a:t>
            </a:r>
            <a:r>
              <a:rPr lang="en-US" dirty="0"/>
              <a:t>[</a:t>
            </a:r>
            <a:r>
              <a:rPr lang="en-US" dirty="0" err="1"/>
              <a:t>len</a:t>
            </a:r>
            <a:r>
              <a:rPr lang="en-US" dirty="0"/>
              <a:t>] = 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dst</a:t>
            </a:r>
            <a:r>
              <a:rPr lang="en-US" dirty="0"/>
              <a:t>[</a:t>
            </a:r>
            <a:r>
              <a:rPr lang="en-US" dirty="0" err="1"/>
              <a:t>len+i</a:t>
            </a:r>
            <a:r>
              <a:rPr lang="en-US" dirty="0"/>
              <a:t>] = '\0';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dst</a:t>
            </a:r>
            <a:r>
              <a:rPr lang="en-US" dirty="0"/>
              <a:t>[</a:t>
            </a:r>
            <a:r>
              <a:rPr lang="en-US" dirty="0" err="1"/>
              <a:t>len+i</a:t>
            </a:r>
            <a:r>
              <a:rPr lang="en-US" dirty="0"/>
              <a:t>] = NULL;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dst</a:t>
            </a:r>
            <a:r>
              <a:rPr lang="en-US" dirty="0"/>
              <a:t>[</a:t>
            </a:r>
            <a:r>
              <a:rPr lang="en-US" dirty="0" err="1"/>
              <a:t>len+i</a:t>
            </a:r>
            <a:r>
              <a:rPr lang="en-US" dirty="0"/>
              <a:t>] = 0;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8640" y="4241482"/>
            <a:ext cx="3680460" cy="54768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8640" y="5209222"/>
            <a:ext cx="3680460" cy="54768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75720" y="4839890"/>
            <a:ext cx="291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NULL: means a null pointer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8640" y="4750712"/>
            <a:ext cx="3680460" cy="547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Q4. Given </a:t>
            </a:r>
            <a:r>
              <a:rPr lang="en-US" sz="3200" dirty="0"/>
              <a:t>the following C program (which invokes </a:t>
            </a:r>
            <a:r>
              <a:rPr lang="en-US" sz="3200" dirty="0" err="1"/>
              <a:t>str_concat</a:t>
            </a:r>
            <a:r>
              <a:rPr lang="en-US" sz="3200" dirty="0"/>
              <a:t> defined in Q3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" y="1690688"/>
            <a:ext cx="3973830" cy="1892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80" y="1690688"/>
            <a:ext cx="6326359" cy="49268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40" y="4023360"/>
            <a:ext cx="4528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following assembly is generated for the above C program (including </a:t>
            </a:r>
            <a:r>
              <a:rPr lang="en-US" dirty="0" err="1" smtClean="0"/>
              <a:t>str_concat</a:t>
            </a:r>
            <a:r>
              <a:rPr lang="en-US" dirty="0" smtClean="0"/>
              <a:t>). Please assume that the addresses to the left of each instruction shown below are the actual addresses where the instructions are stored at during runtime.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8422"/>
              </p:ext>
            </p:extLst>
          </p:nvPr>
        </p:nvGraphicFramePr>
        <p:xfrm>
          <a:off x="8446770" y="602178"/>
          <a:ext cx="144399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99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0" y="1825625"/>
            <a:ext cx="4778659" cy="372149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081260" y="602178"/>
            <a:ext cx="35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5590" y="432901"/>
            <a:ext cx="7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rsp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454265" y="765670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-0x8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363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0.00833 L -0.00338 0.06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26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00105 0.0606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1955</TotalTime>
  <Words>1580</Words>
  <Application>Microsoft Macintosh PowerPoint</Application>
  <PresentationFormat>Widescreen</PresentationFormat>
  <Paragraphs>317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Calibri Light</vt:lpstr>
      <vt:lpstr>Mangal</vt:lpstr>
      <vt:lpstr>Wingdings</vt:lpstr>
      <vt:lpstr>宋体</vt:lpstr>
      <vt:lpstr>Arial</vt:lpstr>
      <vt:lpstr>Office Theme</vt:lpstr>
      <vt:lpstr>CSO-Recitation 11  CSCI-UA 0201-007</vt:lpstr>
      <vt:lpstr>Today’s Topics</vt:lpstr>
      <vt:lpstr>Assessment 09</vt:lpstr>
      <vt:lpstr>Q1 seg fault</vt:lpstr>
      <vt:lpstr>Q2 local variable</vt:lpstr>
      <vt:lpstr>Q3 str_concat</vt:lpstr>
      <vt:lpstr>Q3.2 line 7</vt:lpstr>
      <vt:lpstr>Q4. Given the following C program (which invokes str_concat defined in Q3)</vt:lpstr>
      <vt:lpstr>Q4</vt:lpstr>
      <vt:lpstr>Q4</vt:lpstr>
      <vt:lpstr>Q4</vt:lpstr>
      <vt:lpstr>Q4</vt:lpstr>
      <vt:lpstr>Q4</vt:lpstr>
      <vt:lpstr>Q4</vt:lpstr>
      <vt:lpstr>Q4</vt:lpstr>
      <vt:lpstr>Q4</vt:lpstr>
      <vt:lpstr>Q4</vt:lpstr>
      <vt:lpstr>Q4</vt:lpstr>
      <vt:lpstr>Q4</vt:lpstr>
      <vt:lpstr>Q4</vt:lpstr>
      <vt:lpstr>Dynamic Memory Allocation</vt:lpstr>
      <vt:lpstr>Why Dynamic Memory?</vt:lpstr>
      <vt:lpstr>Dynamic memory and the stack</vt:lpstr>
      <vt:lpstr>Dynamic memory on the heap</vt:lpstr>
      <vt:lpstr>Malloc and Free</vt:lpstr>
      <vt:lpstr>Allocators</vt:lpstr>
      <vt:lpstr>Malloc using Implicit list</vt:lpstr>
      <vt:lpstr>Malloc using Implicit list</vt:lpstr>
      <vt:lpstr>Malloc using Implicit list</vt:lpstr>
      <vt:lpstr>Malloc using Implicit list</vt:lpstr>
      <vt:lpstr>Implement Malloc using Implicit list</vt:lpstr>
      <vt:lpstr>Malloc using Explicit free list</vt:lpstr>
      <vt:lpstr>Implement Malloc using Explicit free list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Anqi Zhang</dc:creator>
  <cp:lastModifiedBy>Anqi Zhang</cp:lastModifiedBy>
  <cp:revision>162</cp:revision>
  <dcterms:created xsi:type="dcterms:W3CDTF">2020-11-10T19:02:50Z</dcterms:created>
  <dcterms:modified xsi:type="dcterms:W3CDTF">2020-11-12T04:05:56Z</dcterms:modified>
</cp:coreProperties>
</file>