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62" r:id="rId5"/>
    <p:sldId id="263" r:id="rId6"/>
    <p:sldId id="266" r:id="rId7"/>
    <p:sldId id="264" r:id="rId8"/>
    <p:sldId id="296" r:id="rId9"/>
    <p:sldId id="297" r:id="rId10"/>
    <p:sldId id="298" r:id="rId11"/>
    <p:sldId id="299" r:id="rId12"/>
    <p:sldId id="304" r:id="rId13"/>
    <p:sldId id="300" r:id="rId14"/>
    <p:sldId id="301" r:id="rId15"/>
    <p:sldId id="341" r:id="rId16"/>
    <p:sldId id="342" r:id="rId17"/>
    <p:sldId id="343" r:id="rId18"/>
    <p:sldId id="348" r:id="rId19"/>
    <p:sldId id="344" r:id="rId20"/>
    <p:sldId id="345" r:id="rId21"/>
    <p:sldId id="346" r:id="rId22"/>
    <p:sldId id="34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0"/>
    <p:restoredTop sz="94728"/>
  </p:normalViewPr>
  <p:slideViewPr>
    <p:cSldViewPr snapToGrid="0" snapToObjects="1">
      <p:cViewPr varScale="1">
        <p:scale>
          <a:sx n="102" d="100"/>
          <a:sy n="102" d="100"/>
        </p:scale>
        <p:origin x="19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61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E6D30-F667-6B40-A3A3-6FED85F0F940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D10FE-166C-2042-87EE-6C1AD62FD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3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8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3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3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7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6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9/27/21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5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84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9/27/21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8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8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A3A-B3F1-C640-8709-1356562CC12B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98A3A-B3F1-C640-8709-1356562CC12B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5855E-C2C9-C742-A0B2-BA3F4A23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1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Structs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Struct</a:t>
            </a:r>
            <a:r>
              <a:rPr lang="en-US" dirty="0"/>
              <a:t> stores fields of different types contiguously in memory</a:t>
            </a:r>
          </a:p>
        </p:txBody>
      </p:sp>
    </p:spTree>
    <p:extLst>
      <p:ext uri="{BB962C8B-B14F-4D97-AF65-F5344CB8AC3E}">
        <p14:creationId xmlns:p14="http://schemas.microsoft.com/office/powerpoint/2010/main" val="973012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Malloc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Allocate space dynamically and flexibly:</a:t>
            </a:r>
          </a:p>
          <a:p>
            <a:pPr>
              <a:buFont typeface="Symbol" charset="2"/>
              <a:buChar char="-"/>
            </a:pPr>
            <a:r>
              <a:rPr lang="en-US" altLang="zh-CN" dirty="0" err="1"/>
              <a:t>malloc</a:t>
            </a:r>
            <a:r>
              <a:rPr lang="en-US" altLang="zh-CN" dirty="0"/>
              <a:t>: allocate storage of a given size</a:t>
            </a:r>
          </a:p>
          <a:p>
            <a:pPr>
              <a:buFont typeface="Symbol" charset="2"/>
              <a:buChar char="-"/>
            </a:pPr>
            <a:r>
              <a:rPr lang="en-US" altLang="zh-CN" dirty="0"/>
              <a:t>free: de-allocate previously </a:t>
            </a:r>
            <a:r>
              <a:rPr lang="en-US" altLang="zh-CN" dirty="0" err="1"/>
              <a:t>malloc-ed</a:t>
            </a:r>
            <a:r>
              <a:rPr lang="en-US" altLang="zh-CN" dirty="0"/>
              <a:t> storage</a:t>
            </a:r>
          </a:p>
          <a:p>
            <a:pPr>
              <a:buFont typeface="Symbol" charset="2"/>
              <a:buChar char="-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Symbol" charset="2"/>
              <a:buChar char="-"/>
            </a:pP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2876" y="3416475"/>
            <a:ext cx="56723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void *</a:t>
            </a:r>
            <a:r>
              <a:rPr lang="en-US" altLang="zh-CN" sz="2400" b="1" dirty="0" err="1">
                <a:latin typeface="Consolas"/>
                <a:cs typeface="Consolas"/>
              </a:rPr>
              <a:t>malloc</a:t>
            </a:r>
            <a:r>
              <a:rPr lang="en-US" altLang="zh-CN" sz="2400" dirty="0">
                <a:latin typeface="Consolas"/>
                <a:cs typeface="Consolas"/>
              </a:rPr>
              <a:t>(</a:t>
            </a:r>
            <a:r>
              <a:rPr lang="en-US" altLang="zh-CN" sz="2400" dirty="0" err="1">
                <a:latin typeface="Consolas"/>
                <a:cs typeface="Consolas"/>
              </a:rPr>
              <a:t>size_t</a:t>
            </a:r>
            <a:r>
              <a:rPr lang="en-US" altLang="zh-CN" sz="2400" dirty="0">
                <a:latin typeface="Consolas"/>
                <a:cs typeface="Consolas"/>
              </a:rPr>
              <a:t> size);</a:t>
            </a:r>
            <a:endParaRPr lang="zh-CN" altLang="en-US" sz="2400" dirty="0">
              <a:latin typeface="Consolas"/>
              <a:cs typeface="Consolas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885561" y="3878140"/>
            <a:ext cx="943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任意形状 6"/>
          <p:cNvSpPr/>
          <p:nvPr/>
        </p:nvSpPr>
        <p:spPr>
          <a:xfrm>
            <a:off x="1270080" y="3949646"/>
            <a:ext cx="617563" cy="444010"/>
          </a:xfrm>
          <a:custGeom>
            <a:avLst/>
            <a:gdLst>
              <a:gd name="connsiteX0" fmla="*/ 0 w 687475"/>
              <a:gd name="connsiteY0" fmla="*/ 0 h 677027"/>
              <a:gd name="connsiteX1" fmla="*/ 361215 w 687475"/>
              <a:gd name="connsiteY1" fmla="*/ 582544 h 677027"/>
              <a:gd name="connsiteX2" fmla="*/ 687475 w 687475"/>
              <a:gd name="connsiteY2" fmla="*/ 675751 h 677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7475" h="677027">
                <a:moveTo>
                  <a:pt x="0" y="0"/>
                </a:moveTo>
                <a:cubicBezTo>
                  <a:pt x="123318" y="234959"/>
                  <a:pt x="246636" y="469919"/>
                  <a:pt x="361215" y="582544"/>
                </a:cubicBezTo>
                <a:cubicBezTo>
                  <a:pt x="475794" y="695169"/>
                  <a:pt x="687475" y="675751"/>
                  <a:pt x="687475" y="675751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006347" y="4191989"/>
            <a:ext cx="52762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Arial"/>
                <a:cs typeface="Arial"/>
              </a:rPr>
              <a:t>A void pointer is a pointer that has no associated data type with it. A void pointer can hold address of any type and can be casted to any type.</a:t>
            </a:r>
            <a:endParaRPr lang="zh-CN" altLang="en-US" i="1" dirty="0">
              <a:latin typeface="Arial"/>
              <a:cs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9485" y="5602943"/>
            <a:ext cx="37382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void </a:t>
            </a:r>
            <a:r>
              <a:rPr lang="en-US" altLang="zh-CN" sz="2400" b="1" dirty="0">
                <a:latin typeface="Consolas"/>
                <a:cs typeface="Consolas"/>
              </a:rPr>
              <a:t>free(void</a:t>
            </a:r>
            <a:r>
              <a:rPr lang="en-US" altLang="zh-CN" sz="2400" dirty="0">
                <a:latin typeface="Consolas"/>
                <a:cs typeface="Consolas"/>
              </a:rPr>
              <a:t> *</a:t>
            </a:r>
            <a:r>
              <a:rPr lang="en-US" altLang="zh-CN" sz="2400" dirty="0" err="1">
                <a:latin typeface="Consolas"/>
                <a:cs typeface="Consolas"/>
              </a:rPr>
              <a:t>ptr</a:t>
            </a:r>
            <a:r>
              <a:rPr lang="en-US" altLang="zh-CN" sz="2400" b="1" dirty="0">
                <a:latin typeface="Consolas"/>
                <a:cs typeface="Consolas"/>
              </a:rPr>
              <a:t>);</a:t>
            </a:r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3023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Malloc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" y="2065566"/>
            <a:ext cx="792125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cs typeface="Consolas"/>
              </a:rPr>
              <a:t>#include &lt;</a:t>
            </a:r>
            <a:r>
              <a:rPr lang="en-US" altLang="zh-CN" sz="2400" dirty="0" err="1">
                <a:latin typeface="Consolas"/>
                <a:cs typeface="Consolas"/>
              </a:rPr>
              <a:t>stdlib.h</a:t>
            </a:r>
            <a:r>
              <a:rPr lang="en-US" altLang="zh-CN" sz="2400" dirty="0">
                <a:latin typeface="Consolas"/>
                <a:cs typeface="Consolas"/>
              </a:rPr>
              <a:t>&gt;</a:t>
            </a:r>
          </a:p>
          <a:p>
            <a:endParaRPr lang="en-US" altLang="zh-CN" sz="1200" dirty="0">
              <a:latin typeface="Consolas"/>
              <a:cs typeface="Consolas"/>
            </a:endParaRPr>
          </a:p>
          <a:p>
            <a:r>
              <a:rPr lang="en-US" altLang="zh-CN" sz="2400" dirty="0">
                <a:latin typeface="Consolas"/>
                <a:cs typeface="Consolas"/>
              </a:rPr>
              <a:t>int *</a:t>
            </a:r>
            <a:r>
              <a:rPr lang="en-US" altLang="zh-CN" sz="2400" dirty="0" err="1">
                <a:latin typeface="Consolas"/>
                <a:cs typeface="Consolas"/>
              </a:rPr>
              <a:t>newArray</a:t>
            </a:r>
            <a:r>
              <a:rPr lang="en-US" altLang="zh-CN" sz="2400" dirty="0">
                <a:latin typeface="Consolas"/>
                <a:cs typeface="Consolas"/>
              </a:rPr>
              <a:t>(int n) {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	int *p;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   p = (int*)</a:t>
            </a:r>
            <a:r>
              <a:rPr lang="en-US" altLang="zh-CN" sz="2400" dirty="0" err="1">
                <a:latin typeface="Consolas"/>
                <a:cs typeface="Consolas"/>
              </a:rPr>
              <a:t>malloc</a:t>
            </a:r>
            <a:r>
              <a:rPr lang="en-US" altLang="zh-CN" sz="2400" dirty="0">
                <a:latin typeface="Consolas"/>
                <a:cs typeface="Consolas"/>
              </a:rPr>
              <a:t>(</a:t>
            </a:r>
            <a:r>
              <a:rPr lang="en-US" altLang="zh-CN" sz="2400" dirty="0" err="1">
                <a:latin typeface="Consolas"/>
                <a:cs typeface="Consolas"/>
              </a:rPr>
              <a:t>sizeof</a:t>
            </a:r>
            <a:r>
              <a:rPr lang="en-US" altLang="zh-CN" sz="2400" dirty="0">
                <a:latin typeface="Consolas"/>
                <a:cs typeface="Consolas"/>
              </a:rPr>
              <a:t>(int) * n);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	return p;</a:t>
            </a:r>
          </a:p>
          <a:p>
            <a:r>
              <a:rPr lang="en-US" altLang="zh-CN" sz="2400" dirty="0">
                <a:latin typeface="Consolas"/>
                <a:cs typeface="Consolas"/>
              </a:rPr>
              <a:t>}</a:t>
            </a:r>
            <a:endParaRPr lang="zh-CN" altLang="en-US" sz="2400" dirty="0">
              <a:latin typeface="Consolas"/>
              <a:cs typeface="Consola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9176" y="1727805"/>
            <a:ext cx="8222019" cy="916783"/>
            <a:chOff x="209176" y="1727805"/>
            <a:chExt cx="8222019" cy="916783"/>
          </a:xfrm>
        </p:grpSpPr>
        <p:sp>
          <p:nvSpPr>
            <p:cNvPr id="3" name="Oval 2"/>
            <p:cNvSpPr/>
            <p:nvPr/>
          </p:nvSpPr>
          <p:spPr>
            <a:xfrm>
              <a:off x="209176" y="2065566"/>
              <a:ext cx="3899648" cy="579022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3810000" y="1912471"/>
              <a:ext cx="567765" cy="26894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82353" y="1727805"/>
              <a:ext cx="39488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rgbClr val="FF0000"/>
                  </a:solidFill>
                </a:rPr>
                <a:t>Malloc</a:t>
              </a:r>
              <a:r>
                <a:rPr lang="en-US" sz="2000" dirty="0">
                  <a:solidFill>
                    <a:srgbClr val="FF0000"/>
                  </a:solidFill>
                </a:rPr>
                <a:t> is implemented as a C library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583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Conceptual view of a C program’s memory at runtime</a:t>
            </a: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memory regions for global, local, and </a:t>
            </a:r>
            <a:r>
              <a:rPr lang="en-US" dirty="0" err="1"/>
              <a:t>malloc</a:t>
            </a:r>
            <a:r>
              <a:rPr lang="en-US" dirty="0"/>
              <a:t>-ed.</a:t>
            </a:r>
          </a:p>
        </p:txBody>
      </p:sp>
      <p:sp>
        <p:nvSpPr>
          <p:cNvPr id="9" name="矩形 5"/>
          <p:cNvSpPr/>
          <p:nvPr/>
        </p:nvSpPr>
        <p:spPr>
          <a:xfrm>
            <a:off x="3553116" y="617070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矩形 5"/>
          <p:cNvSpPr/>
          <p:nvPr/>
        </p:nvSpPr>
        <p:spPr>
          <a:xfrm>
            <a:off x="3553116" y="580719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.....</a:t>
            </a:r>
            <a:endParaRPr kumimoji="1" lang="zh-CN" altLang="en-US" dirty="0"/>
          </a:p>
        </p:txBody>
      </p:sp>
      <p:sp>
        <p:nvSpPr>
          <p:cNvPr id="17" name="矩形 5"/>
          <p:cNvSpPr/>
          <p:nvPr/>
        </p:nvSpPr>
        <p:spPr>
          <a:xfrm>
            <a:off x="3553116" y="544368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" name="矩形 5"/>
          <p:cNvSpPr/>
          <p:nvPr/>
        </p:nvSpPr>
        <p:spPr>
          <a:xfrm>
            <a:off x="3553116" y="5080172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矩形 5"/>
          <p:cNvSpPr/>
          <p:nvPr/>
        </p:nvSpPr>
        <p:spPr>
          <a:xfrm>
            <a:off x="3553116" y="471666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...</a:t>
            </a:r>
            <a:endParaRPr kumimoji="1" lang="zh-CN" altLang="en-US" dirty="0"/>
          </a:p>
        </p:txBody>
      </p:sp>
      <p:sp>
        <p:nvSpPr>
          <p:cNvPr id="23" name="矩形 5"/>
          <p:cNvSpPr/>
          <p:nvPr/>
        </p:nvSpPr>
        <p:spPr>
          <a:xfrm>
            <a:off x="3553116" y="435315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矩形 5"/>
          <p:cNvSpPr/>
          <p:nvPr/>
        </p:nvSpPr>
        <p:spPr>
          <a:xfrm>
            <a:off x="3553116" y="398964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矩形 5"/>
          <p:cNvSpPr/>
          <p:nvPr/>
        </p:nvSpPr>
        <p:spPr>
          <a:xfrm>
            <a:off x="3553116" y="362613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" name="矩形 5"/>
          <p:cNvSpPr/>
          <p:nvPr/>
        </p:nvSpPr>
        <p:spPr>
          <a:xfrm>
            <a:off x="3553116" y="3250493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9" name="Left Brace 28"/>
          <p:cNvSpPr/>
          <p:nvPr/>
        </p:nvSpPr>
        <p:spPr>
          <a:xfrm>
            <a:off x="3077882" y="559773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Left Brace 29"/>
          <p:cNvSpPr/>
          <p:nvPr/>
        </p:nvSpPr>
        <p:spPr>
          <a:xfrm>
            <a:off x="3047999" y="450720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Left Brace 30"/>
          <p:cNvSpPr/>
          <p:nvPr/>
        </p:nvSpPr>
        <p:spPr>
          <a:xfrm>
            <a:off x="2991223" y="341667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140376" y="5788670"/>
            <a:ext cx="178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data</a:t>
            </a:r>
          </a:p>
          <a:p>
            <a:r>
              <a:rPr lang="en-US" dirty="0"/>
              <a:t>(global variables)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40376" y="4716662"/>
            <a:ext cx="1977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  <a:p>
            <a:r>
              <a:rPr lang="en-US" dirty="0"/>
              <a:t>(for </a:t>
            </a:r>
            <a:r>
              <a:rPr lang="en-US" dirty="0" err="1"/>
              <a:t>malloced</a:t>
            </a:r>
            <a:r>
              <a:rPr lang="en-US" dirty="0"/>
              <a:t> data)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13435" y="3614003"/>
            <a:ext cx="1975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(for local variables)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90353" y="4716662"/>
            <a:ext cx="39934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refine this simple view</a:t>
            </a:r>
          </a:p>
          <a:p>
            <a:r>
              <a:rPr lang="en-US" sz="2400" dirty="0"/>
              <a:t> in later lectures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16941" y="6858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72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in C: insertion</a:t>
            </a:r>
          </a:p>
        </p:txBody>
      </p:sp>
      <p:sp>
        <p:nvSpPr>
          <p:cNvPr id="4" name="矩形 3"/>
          <p:cNvSpPr/>
          <p:nvPr/>
        </p:nvSpPr>
        <p:spPr>
          <a:xfrm>
            <a:off x="652756" y="1254612"/>
            <a:ext cx="7396911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Consolas"/>
                <a:cs typeface="Consolas"/>
              </a:rPr>
              <a:t>typedef</a:t>
            </a:r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 err="1">
                <a:latin typeface="Consolas"/>
                <a:cs typeface="Consolas"/>
              </a:rPr>
              <a:t>struct</a:t>
            </a:r>
            <a:r>
              <a:rPr lang="en-US" altLang="zh-CN" sz="2000" dirty="0">
                <a:latin typeface="Consolas"/>
                <a:cs typeface="Consolas"/>
              </a:rPr>
              <a:t> {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    long </a:t>
            </a:r>
            <a:r>
              <a:rPr lang="en-US" altLang="zh-CN" sz="2000" dirty="0" err="1">
                <a:latin typeface="Consolas"/>
                <a:cs typeface="Consolas"/>
              </a:rPr>
              <a:t>val</a:t>
            </a:r>
            <a:r>
              <a:rPr lang="en-US" altLang="zh-CN" sz="2000" dirty="0">
                <a:latin typeface="Consolas"/>
                <a:cs typeface="Consolas"/>
              </a:rPr>
              <a:t>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    struct node *next;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}node;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// insert </a:t>
            </a:r>
            <a:r>
              <a:rPr lang="en-US" altLang="zh-CN" dirty="0" err="1">
                <a:solidFill>
                  <a:srgbClr val="0000FF"/>
                </a:solidFill>
                <a:latin typeface="Consolas"/>
                <a:cs typeface="Consolas"/>
              </a:rPr>
              <a:t>val</a:t>
            </a:r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 into linked list to the head of the linked 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nsolas"/>
                <a:cs typeface="Consolas"/>
              </a:rPr>
              <a:t>// list and return the new head of the list in *head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void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insert(node **head, long </a:t>
            </a:r>
            <a:r>
              <a:rPr lang="en-US" altLang="zh-CN" sz="2000" dirty="0" err="1">
                <a:latin typeface="Consolas"/>
                <a:cs typeface="Consolas"/>
              </a:rPr>
              <a:t>val</a:t>
            </a:r>
            <a:r>
              <a:rPr lang="en-US" altLang="zh-CN" sz="2000" dirty="0">
                <a:latin typeface="Consolas"/>
                <a:cs typeface="Consolas"/>
              </a:rPr>
              <a:t>) {</a:t>
            </a:r>
          </a:p>
          <a:p>
            <a:r>
              <a:rPr lang="en-US" altLang="zh-CN" sz="2000" b="1" dirty="0">
                <a:latin typeface="Consolas"/>
                <a:cs typeface="Consolas"/>
              </a:rPr>
              <a:t> 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}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en-US" altLang="zh-CN" sz="2000" dirty="0" err="1">
                <a:latin typeface="Consolas"/>
                <a:cs typeface="Consolas"/>
              </a:rPr>
              <a:t>int</a:t>
            </a:r>
            <a:r>
              <a:rPr lang="en-US" altLang="zh-CN" sz="2000" dirty="0">
                <a:latin typeface="Consolas"/>
                <a:cs typeface="Consolas"/>
              </a:rPr>
              <a:t> main() {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   node *head = NULL;</a:t>
            </a:r>
          </a:p>
          <a:p>
            <a:pPr lvl="1"/>
            <a:r>
              <a:rPr lang="en-US" altLang="zh-CN" sz="2000" dirty="0">
                <a:latin typeface="Consolas"/>
                <a:cs typeface="Consolas"/>
              </a:rPr>
              <a:t> for (long </a:t>
            </a:r>
            <a:r>
              <a:rPr lang="en-US" altLang="zh-CN" sz="2000" dirty="0" err="1">
                <a:latin typeface="Consolas"/>
                <a:cs typeface="Consolas"/>
              </a:rPr>
              <a:t>i</a:t>
            </a:r>
            <a:r>
              <a:rPr lang="en-US" altLang="zh-CN" sz="2000" dirty="0">
                <a:latin typeface="Consolas"/>
                <a:cs typeface="Consolas"/>
              </a:rPr>
              <a:t> = 10; </a:t>
            </a:r>
            <a:r>
              <a:rPr lang="en-US" altLang="zh-CN" sz="2000" dirty="0" err="1">
                <a:latin typeface="Consolas"/>
                <a:cs typeface="Consolas"/>
              </a:rPr>
              <a:t>i</a:t>
            </a:r>
            <a:r>
              <a:rPr lang="en-US" altLang="zh-CN" sz="2000" dirty="0">
                <a:latin typeface="Consolas"/>
                <a:cs typeface="Consolas"/>
              </a:rPr>
              <a:t> &lt; 13; </a:t>
            </a:r>
            <a:r>
              <a:rPr lang="en-US" altLang="zh-CN" sz="2000" dirty="0" err="1">
                <a:latin typeface="Consolas"/>
                <a:cs typeface="Consolas"/>
              </a:rPr>
              <a:t>i</a:t>
            </a:r>
            <a:r>
              <a:rPr lang="en-US" altLang="zh-CN" sz="2000" dirty="0">
                <a:latin typeface="Consolas"/>
                <a:cs typeface="Consolas"/>
              </a:rPr>
              <a:t>++) </a:t>
            </a:r>
          </a:p>
          <a:p>
            <a:pPr lvl="1"/>
            <a:r>
              <a:rPr lang="en-US" altLang="zh-CN" sz="2000" dirty="0">
                <a:latin typeface="Consolas"/>
                <a:cs typeface="Consolas"/>
              </a:rPr>
              <a:t>    insert(&amp;head, </a:t>
            </a:r>
            <a:r>
              <a:rPr lang="en-US" altLang="zh-CN" sz="2000" dirty="0" err="1">
                <a:latin typeface="Consolas"/>
                <a:cs typeface="Consolas"/>
              </a:rPr>
              <a:t>i</a:t>
            </a:r>
            <a:r>
              <a:rPr lang="en-US" altLang="zh-CN" sz="2000" dirty="0">
                <a:latin typeface="Consolas"/>
                <a:cs typeface="Consolas"/>
              </a:rPr>
              <a:t>);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}</a:t>
            </a:r>
          </a:p>
          <a:p>
            <a:endParaRPr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56723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into a linked list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39817" y="1723145"/>
            <a:ext cx="475352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void insert(node **</a:t>
            </a:r>
            <a:r>
              <a:rPr lang="en-US" dirty="0" err="1">
                <a:latin typeface="Consolas"/>
                <a:cs typeface="Consolas"/>
              </a:rPr>
              <a:t>headp</a:t>
            </a:r>
            <a:r>
              <a:rPr lang="en-US" dirty="0">
                <a:latin typeface="Consolas"/>
                <a:cs typeface="Consolas"/>
              </a:rPr>
              <a:t>, long </a:t>
            </a:r>
            <a:r>
              <a:rPr lang="en-US" dirty="0" err="1">
                <a:latin typeface="Consolas"/>
                <a:cs typeface="Consolas"/>
              </a:rPr>
              <a:t>val</a:t>
            </a:r>
            <a:r>
              <a:rPr lang="en-US" dirty="0">
                <a:latin typeface="Consolas"/>
                <a:cs typeface="Consolas"/>
              </a:rPr>
              <a:t>) </a:t>
            </a:r>
          </a:p>
          <a:p>
            <a:r>
              <a:rPr lang="en-US" dirty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  </a:t>
            </a:r>
          </a:p>
          <a:p>
            <a:endParaRPr lang="en-US" dirty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main()</a:t>
            </a:r>
          </a:p>
          <a:p>
            <a:r>
              <a:rPr lang="en-US" dirty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   node *head = NULL;</a:t>
            </a:r>
          </a:p>
          <a:p>
            <a:r>
              <a:rPr lang="en-US" dirty="0">
                <a:latin typeface="Consolas"/>
                <a:cs typeface="Consolas"/>
              </a:rPr>
              <a:t>    for (long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= 10;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13;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        insert(&amp;head,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r>
              <a:rPr lang="en-US" dirty="0">
                <a:latin typeface="Consolas"/>
                <a:cs typeface="Consolas"/>
              </a:rPr>
              <a:t>    }  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1" name="矩形 5"/>
          <p:cNvSpPr/>
          <p:nvPr/>
        </p:nvSpPr>
        <p:spPr>
          <a:xfrm>
            <a:off x="2996881" y="557203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.....</a:t>
            </a:r>
            <a:endParaRPr kumimoji="1" lang="zh-CN" altLang="en-US" dirty="0"/>
          </a:p>
        </p:txBody>
      </p:sp>
      <p:sp>
        <p:nvSpPr>
          <p:cNvPr id="43" name="矩形 5"/>
          <p:cNvSpPr/>
          <p:nvPr/>
        </p:nvSpPr>
        <p:spPr>
          <a:xfrm>
            <a:off x="2996881" y="4117992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4" name="矩形 5"/>
          <p:cNvSpPr/>
          <p:nvPr/>
        </p:nvSpPr>
        <p:spPr>
          <a:xfrm>
            <a:off x="2996881" y="375448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...</a:t>
            </a:r>
            <a:endParaRPr kumimoji="1" lang="zh-CN" altLang="en-US" dirty="0"/>
          </a:p>
        </p:txBody>
      </p:sp>
      <p:sp>
        <p:nvSpPr>
          <p:cNvPr id="45" name="矩形 5"/>
          <p:cNvSpPr/>
          <p:nvPr/>
        </p:nvSpPr>
        <p:spPr>
          <a:xfrm>
            <a:off x="2996881" y="339097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矩形 5"/>
          <p:cNvSpPr/>
          <p:nvPr/>
        </p:nvSpPr>
        <p:spPr>
          <a:xfrm>
            <a:off x="2996881" y="302746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7" name="矩形 5"/>
          <p:cNvSpPr/>
          <p:nvPr/>
        </p:nvSpPr>
        <p:spPr>
          <a:xfrm>
            <a:off x="2996881" y="266395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0x00...00</a:t>
            </a:r>
            <a:endParaRPr kumimoji="1" lang="zh-CN" altLang="en-US" dirty="0"/>
          </a:p>
        </p:txBody>
      </p:sp>
      <p:sp>
        <p:nvSpPr>
          <p:cNvPr id="48" name="矩形 5"/>
          <p:cNvSpPr/>
          <p:nvPr/>
        </p:nvSpPr>
        <p:spPr>
          <a:xfrm>
            <a:off x="2996881" y="2288313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Left Brace 48"/>
          <p:cNvSpPr/>
          <p:nvPr/>
        </p:nvSpPr>
        <p:spPr>
          <a:xfrm>
            <a:off x="703670" y="5572032"/>
            <a:ext cx="239059" cy="3945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Left Brace 49"/>
          <p:cNvSpPr/>
          <p:nvPr/>
        </p:nvSpPr>
        <p:spPr>
          <a:xfrm>
            <a:off x="666349" y="3445303"/>
            <a:ext cx="239059" cy="20530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Left Brace 50"/>
          <p:cNvSpPr/>
          <p:nvPr/>
        </p:nvSpPr>
        <p:spPr>
          <a:xfrm>
            <a:off x="666349" y="233540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155" y="5498381"/>
            <a:ext cx="7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-29524" y="4296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0" y="247928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70480" y="2651823"/>
            <a:ext cx="124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main.head</a:t>
            </a:r>
            <a:r>
              <a:rPr lang="en-US" dirty="0"/>
              <a:t>:</a:t>
            </a:r>
          </a:p>
        </p:txBody>
      </p:sp>
      <p:sp>
        <p:nvSpPr>
          <p:cNvPr id="55" name="矩形 5"/>
          <p:cNvSpPr/>
          <p:nvPr/>
        </p:nvSpPr>
        <p:spPr>
          <a:xfrm>
            <a:off x="2996881" y="4490238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6" name="矩形 5"/>
          <p:cNvSpPr/>
          <p:nvPr/>
        </p:nvSpPr>
        <p:spPr>
          <a:xfrm>
            <a:off x="2996881" y="4853279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7" name="矩形 5"/>
          <p:cNvSpPr/>
          <p:nvPr/>
        </p:nvSpPr>
        <p:spPr>
          <a:xfrm>
            <a:off x="2996881" y="5223080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381238" y="2845707"/>
            <a:ext cx="2707641" cy="561214"/>
            <a:chOff x="1381238" y="2845707"/>
            <a:chExt cx="2707641" cy="561214"/>
          </a:xfrm>
        </p:grpSpPr>
        <p:sp>
          <p:nvSpPr>
            <p:cNvPr id="58" name="TextBox 57"/>
            <p:cNvSpPr txBox="1"/>
            <p:nvPr/>
          </p:nvSpPr>
          <p:spPr>
            <a:xfrm>
              <a:off x="1381238" y="3037589"/>
              <a:ext cx="1431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insert.headp</a:t>
              </a:r>
              <a:r>
                <a:rPr lang="en-US" dirty="0"/>
                <a:t>:</a:t>
              </a:r>
            </a:p>
          </p:txBody>
        </p:sp>
        <p:cxnSp>
          <p:nvCxnSpPr>
            <p:cNvPr id="8" name="Curved Connector 7"/>
            <p:cNvCxnSpPr>
              <a:endCxn id="47" idx="3"/>
            </p:cNvCxnSpPr>
            <p:nvPr/>
          </p:nvCxnSpPr>
          <p:spPr>
            <a:xfrm flipV="1">
              <a:off x="3591178" y="2845707"/>
              <a:ext cx="497701" cy="426175"/>
            </a:xfrm>
            <a:prstGeom prst="curvedConnector3">
              <a:avLst>
                <a:gd name="adj1" fmla="val 145931"/>
              </a:avLst>
            </a:prstGeom>
            <a:ln>
              <a:headEnd type="oval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672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insert call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39817" y="1769323"/>
            <a:ext cx="4753525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void insert(node **</a:t>
            </a:r>
            <a:r>
              <a:rPr lang="en-US" dirty="0" err="1">
                <a:latin typeface="Consolas"/>
                <a:cs typeface="Consolas"/>
              </a:rPr>
              <a:t>headp</a:t>
            </a:r>
            <a:r>
              <a:rPr lang="en-US" dirty="0">
                <a:latin typeface="Consolas"/>
                <a:cs typeface="Consolas"/>
              </a:rPr>
              <a:t>, long </a:t>
            </a:r>
            <a:r>
              <a:rPr lang="en-US" dirty="0" err="1">
                <a:latin typeface="Consolas"/>
                <a:cs typeface="Consolas"/>
              </a:rPr>
              <a:t>val</a:t>
            </a:r>
            <a:r>
              <a:rPr lang="en-US" dirty="0">
                <a:latin typeface="Consolas"/>
                <a:cs typeface="Consolas"/>
              </a:rPr>
              <a:t>) </a:t>
            </a:r>
          </a:p>
          <a:p>
            <a:r>
              <a:rPr lang="en-US" dirty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  node *n;</a:t>
            </a:r>
          </a:p>
          <a:p>
            <a:r>
              <a:rPr lang="en-US" dirty="0">
                <a:latin typeface="Consolas"/>
                <a:cs typeface="Consolas"/>
              </a:rPr>
              <a:t>   n = (node *)</a:t>
            </a:r>
            <a:r>
              <a:rPr lang="en-US" dirty="0" err="1">
                <a:latin typeface="Consolas"/>
                <a:cs typeface="Consolas"/>
              </a:rPr>
              <a:t>malloc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(node));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 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main()</a:t>
            </a:r>
          </a:p>
          <a:p>
            <a:r>
              <a:rPr lang="en-US" dirty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  node *head = NULL;</a:t>
            </a:r>
          </a:p>
          <a:p>
            <a:r>
              <a:rPr lang="en-US" dirty="0">
                <a:latin typeface="Consolas"/>
                <a:cs typeface="Consolas"/>
              </a:rPr>
              <a:t>   for (long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= 10;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13;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      insert(&amp;head,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r>
              <a:rPr lang="en-US" dirty="0">
                <a:latin typeface="Consolas"/>
                <a:cs typeface="Consolas"/>
              </a:rPr>
              <a:t>   }  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1" name="矩形 5"/>
          <p:cNvSpPr/>
          <p:nvPr/>
        </p:nvSpPr>
        <p:spPr>
          <a:xfrm>
            <a:off x="2996881" y="557203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.....</a:t>
            </a:r>
            <a:endParaRPr kumimoji="1" lang="zh-CN" altLang="en-US" dirty="0"/>
          </a:p>
        </p:txBody>
      </p:sp>
      <p:sp>
        <p:nvSpPr>
          <p:cNvPr id="43" name="矩形 5"/>
          <p:cNvSpPr/>
          <p:nvPr/>
        </p:nvSpPr>
        <p:spPr>
          <a:xfrm>
            <a:off x="2996881" y="4117992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4" name="矩形 5"/>
          <p:cNvSpPr/>
          <p:nvPr/>
        </p:nvSpPr>
        <p:spPr>
          <a:xfrm>
            <a:off x="2996881" y="375448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...</a:t>
            </a:r>
            <a:endParaRPr kumimoji="1" lang="zh-CN" altLang="en-US" dirty="0"/>
          </a:p>
        </p:txBody>
      </p:sp>
      <p:sp>
        <p:nvSpPr>
          <p:cNvPr id="45" name="矩形 5"/>
          <p:cNvSpPr/>
          <p:nvPr/>
        </p:nvSpPr>
        <p:spPr>
          <a:xfrm>
            <a:off x="2996881" y="339097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矩形 5"/>
          <p:cNvSpPr/>
          <p:nvPr/>
        </p:nvSpPr>
        <p:spPr>
          <a:xfrm>
            <a:off x="2996881" y="302746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7" name="矩形 5"/>
          <p:cNvSpPr/>
          <p:nvPr/>
        </p:nvSpPr>
        <p:spPr>
          <a:xfrm>
            <a:off x="2996881" y="266395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0x00...00</a:t>
            </a:r>
            <a:endParaRPr kumimoji="1" lang="zh-CN" altLang="en-US" dirty="0"/>
          </a:p>
        </p:txBody>
      </p:sp>
      <p:sp>
        <p:nvSpPr>
          <p:cNvPr id="48" name="矩形 5"/>
          <p:cNvSpPr/>
          <p:nvPr/>
        </p:nvSpPr>
        <p:spPr>
          <a:xfrm>
            <a:off x="2996881" y="2288313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Left Brace 48"/>
          <p:cNvSpPr/>
          <p:nvPr/>
        </p:nvSpPr>
        <p:spPr>
          <a:xfrm>
            <a:off x="703670" y="5572032"/>
            <a:ext cx="239059" cy="3945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Left Brace 49"/>
          <p:cNvSpPr/>
          <p:nvPr/>
        </p:nvSpPr>
        <p:spPr>
          <a:xfrm>
            <a:off x="666349" y="3445303"/>
            <a:ext cx="239059" cy="20530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Left Brace 50"/>
          <p:cNvSpPr/>
          <p:nvPr/>
        </p:nvSpPr>
        <p:spPr>
          <a:xfrm>
            <a:off x="666349" y="233540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155" y="5498381"/>
            <a:ext cx="7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-29524" y="4296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0" y="247928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70480" y="2651823"/>
            <a:ext cx="124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main.head</a:t>
            </a:r>
            <a:r>
              <a:rPr lang="en-US" dirty="0"/>
              <a:t>:</a:t>
            </a:r>
          </a:p>
        </p:txBody>
      </p:sp>
      <p:sp>
        <p:nvSpPr>
          <p:cNvPr id="55" name="矩形 5"/>
          <p:cNvSpPr/>
          <p:nvPr/>
        </p:nvSpPr>
        <p:spPr>
          <a:xfrm>
            <a:off x="2996881" y="4490238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6" name="矩形 5"/>
          <p:cNvSpPr/>
          <p:nvPr/>
        </p:nvSpPr>
        <p:spPr>
          <a:xfrm>
            <a:off x="2996881" y="4853279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7" name="矩形 5"/>
          <p:cNvSpPr/>
          <p:nvPr/>
        </p:nvSpPr>
        <p:spPr>
          <a:xfrm>
            <a:off x="2996881" y="5223080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381238" y="2845707"/>
            <a:ext cx="2707641" cy="561214"/>
            <a:chOff x="1381238" y="2845707"/>
            <a:chExt cx="2707641" cy="561214"/>
          </a:xfrm>
        </p:grpSpPr>
        <p:sp>
          <p:nvSpPr>
            <p:cNvPr id="58" name="TextBox 57"/>
            <p:cNvSpPr txBox="1"/>
            <p:nvPr/>
          </p:nvSpPr>
          <p:spPr>
            <a:xfrm>
              <a:off x="1381238" y="3037589"/>
              <a:ext cx="1431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insert.headp</a:t>
              </a:r>
              <a:r>
                <a:rPr lang="en-US" dirty="0"/>
                <a:t>:</a:t>
              </a:r>
            </a:p>
          </p:txBody>
        </p:sp>
        <p:cxnSp>
          <p:nvCxnSpPr>
            <p:cNvPr id="8" name="Curved Connector 7"/>
            <p:cNvCxnSpPr>
              <a:endCxn id="47" idx="3"/>
            </p:cNvCxnSpPr>
            <p:nvPr/>
          </p:nvCxnSpPr>
          <p:spPr>
            <a:xfrm flipV="1">
              <a:off x="3591178" y="2845707"/>
              <a:ext cx="497701" cy="426175"/>
            </a:xfrm>
            <a:prstGeom prst="curvedConnector3">
              <a:avLst>
                <a:gd name="adj1" fmla="val 145931"/>
              </a:avLst>
            </a:prstGeom>
            <a:ln>
              <a:headEnd type="oval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2983642" y="4853279"/>
            <a:ext cx="1091998" cy="71107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82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insert call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39817" y="1769323"/>
            <a:ext cx="4753525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void insert(node **</a:t>
            </a:r>
            <a:r>
              <a:rPr lang="en-US" dirty="0" err="1">
                <a:latin typeface="Consolas"/>
                <a:cs typeface="Consolas"/>
              </a:rPr>
              <a:t>headp</a:t>
            </a:r>
            <a:r>
              <a:rPr lang="en-US" dirty="0">
                <a:latin typeface="Consolas"/>
                <a:cs typeface="Consolas"/>
              </a:rPr>
              <a:t>, long </a:t>
            </a:r>
            <a:r>
              <a:rPr lang="en-US" dirty="0" err="1">
                <a:latin typeface="Consolas"/>
                <a:cs typeface="Consolas"/>
              </a:rPr>
              <a:t>val</a:t>
            </a:r>
            <a:r>
              <a:rPr lang="en-US" dirty="0">
                <a:latin typeface="Consolas"/>
                <a:cs typeface="Consolas"/>
              </a:rPr>
              <a:t>) </a:t>
            </a:r>
          </a:p>
          <a:p>
            <a:r>
              <a:rPr lang="en-US" dirty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  node *n;</a:t>
            </a:r>
          </a:p>
          <a:p>
            <a:r>
              <a:rPr lang="en-US" dirty="0">
                <a:latin typeface="Consolas"/>
                <a:cs typeface="Consolas"/>
              </a:rPr>
              <a:t>   n = (node *)</a:t>
            </a:r>
            <a:r>
              <a:rPr lang="en-US" dirty="0" err="1">
                <a:latin typeface="Consolas"/>
                <a:cs typeface="Consolas"/>
              </a:rPr>
              <a:t>malloc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(node));</a:t>
            </a:r>
          </a:p>
          <a:p>
            <a:r>
              <a:rPr lang="en-US" dirty="0">
                <a:latin typeface="Consolas"/>
                <a:cs typeface="Consolas"/>
              </a:rPr>
              <a:t>   n-&gt;</a:t>
            </a:r>
            <a:r>
              <a:rPr lang="en-US" dirty="0" err="1">
                <a:latin typeface="Consolas"/>
                <a:cs typeface="Consolas"/>
              </a:rPr>
              <a:t>val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>
                <a:latin typeface="Consolas"/>
                <a:cs typeface="Consolas"/>
              </a:rPr>
              <a:t>val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r>
              <a:rPr lang="en-US" dirty="0">
                <a:latin typeface="Consolas"/>
                <a:cs typeface="Consolas"/>
              </a:rPr>
              <a:t>   n-&gt;next = *</a:t>
            </a:r>
            <a:r>
              <a:rPr lang="en-US" dirty="0" err="1">
                <a:latin typeface="Consolas"/>
                <a:cs typeface="Consolas"/>
              </a:rPr>
              <a:t>headp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main()</a:t>
            </a:r>
          </a:p>
          <a:p>
            <a:r>
              <a:rPr lang="en-US" dirty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  node *head = NULL;</a:t>
            </a:r>
          </a:p>
          <a:p>
            <a:r>
              <a:rPr lang="en-US" dirty="0">
                <a:latin typeface="Consolas"/>
                <a:cs typeface="Consolas"/>
              </a:rPr>
              <a:t>   for (long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= 10;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13;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      insert(&amp;head,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r>
              <a:rPr lang="en-US" dirty="0">
                <a:latin typeface="Consolas"/>
                <a:cs typeface="Consolas"/>
              </a:rPr>
              <a:t>   }  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1" name="矩形 5"/>
          <p:cNvSpPr/>
          <p:nvPr/>
        </p:nvSpPr>
        <p:spPr>
          <a:xfrm>
            <a:off x="2996881" y="557203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.....</a:t>
            </a:r>
            <a:endParaRPr kumimoji="1" lang="zh-CN" altLang="en-US" dirty="0"/>
          </a:p>
        </p:txBody>
      </p:sp>
      <p:sp>
        <p:nvSpPr>
          <p:cNvPr id="43" name="矩形 5"/>
          <p:cNvSpPr/>
          <p:nvPr/>
        </p:nvSpPr>
        <p:spPr>
          <a:xfrm>
            <a:off x="2996881" y="4117992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4" name="矩形 5"/>
          <p:cNvSpPr/>
          <p:nvPr/>
        </p:nvSpPr>
        <p:spPr>
          <a:xfrm>
            <a:off x="2996881" y="375448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5" name="矩形 5"/>
          <p:cNvSpPr/>
          <p:nvPr/>
        </p:nvSpPr>
        <p:spPr>
          <a:xfrm>
            <a:off x="2996881" y="339097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矩形 5"/>
          <p:cNvSpPr/>
          <p:nvPr/>
        </p:nvSpPr>
        <p:spPr>
          <a:xfrm>
            <a:off x="2996881" y="302746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7" name="矩形 5"/>
          <p:cNvSpPr/>
          <p:nvPr/>
        </p:nvSpPr>
        <p:spPr>
          <a:xfrm>
            <a:off x="2996881" y="266395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0x00...00</a:t>
            </a:r>
            <a:endParaRPr kumimoji="1" lang="zh-CN" altLang="en-US" dirty="0"/>
          </a:p>
        </p:txBody>
      </p:sp>
      <p:sp>
        <p:nvSpPr>
          <p:cNvPr id="48" name="矩形 5"/>
          <p:cNvSpPr/>
          <p:nvPr/>
        </p:nvSpPr>
        <p:spPr>
          <a:xfrm>
            <a:off x="2996881" y="2288313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Left Brace 48"/>
          <p:cNvSpPr/>
          <p:nvPr/>
        </p:nvSpPr>
        <p:spPr>
          <a:xfrm>
            <a:off x="703670" y="5572032"/>
            <a:ext cx="239059" cy="3945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Left Brace 49"/>
          <p:cNvSpPr/>
          <p:nvPr/>
        </p:nvSpPr>
        <p:spPr>
          <a:xfrm>
            <a:off x="666349" y="3445303"/>
            <a:ext cx="239059" cy="20530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Left Brace 50"/>
          <p:cNvSpPr/>
          <p:nvPr/>
        </p:nvSpPr>
        <p:spPr>
          <a:xfrm>
            <a:off x="666349" y="233540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155" y="5498381"/>
            <a:ext cx="7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-29524" y="4296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0" y="247928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70480" y="2651823"/>
            <a:ext cx="124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main.head</a:t>
            </a:r>
            <a:r>
              <a:rPr lang="en-US" dirty="0"/>
              <a:t>:</a:t>
            </a:r>
          </a:p>
        </p:txBody>
      </p:sp>
      <p:sp>
        <p:nvSpPr>
          <p:cNvPr id="55" name="矩形 5"/>
          <p:cNvSpPr/>
          <p:nvPr/>
        </p:nvSpPr>
        <p:spPr>
          <a:xfrm>
            <a:off x="2996881" y="4490238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6" name="矩形 5"/>
          <p:cNvSpPr/>
          <p:nvPr/>
        </p:nvSpPr>
        <p:spPr>
          <a:xfrm>
            <a:off x="2996881" y="4853279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0x00..00</a:t>
            </a:r>
            <a:endParaRPr kumimoji="1" lang="zh-CN" altLang="en-US" dirty="0"/>
          </a:p>
        </p:txBody>
      </p:sp>
      <p:sp>
        <p:nvSpPr>
          <p:cNvPr id="57" name="矩形 5"/>
          <p:cNvSpPr/>
          <p:nvPr/>
        </p:nvSpPr>
        <p:spPr>
          <a:xfrm>
            <a:off x="2996881" y="5223080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0x00..0a</a:t>
            </a:r>
            <a:endParaRPr kumimoji="1" lang="zh-CN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381238" y="2845707"/>
            <a:ext cx="2707641" cy="561214"/>
            <a:chOff x="1381238" y="2845707"/>
            <a:chExt cx="2707641" cy="561214"/>
          </a:xfrm>
        </p:grpSpPr>
        <p:sp>
          <p:nvSpPr>
            <p:cNvPr id="58" name="TextBox 57"/>
            <p:cNvSpPr txBox="1"/>
            <p:nvPr/>
          </p:nvSpPr>
          <p:spPr>
            <a:xfrm>
              <a:off x="1381238" y="3037589"/>
              <a:ext cx="1431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insert.headp</a:t>
              </a:r>
              <a:r>
                <a:rPr lang="en-US" dirty="0"/>
                <a:t>:</a:t>
              </a:r>
            </a:p>
          </p:txBody>
        </p:sp>
        <p:cxnSp>
          <p:nvCxnSpPr>
            <p:cNvPr id="8" name="Curved Connector 7"/>
            <p:cNvCxnSpPr>
              <a:endCxn id="47" idx="3"/>
            </p:cNvCxnSpPr>
            <p:nvPr/>
          </p:nvCxnSpPr>
          <p:spPr>
            <a:xfrm flipV="1">
              <a:off x="3591178" y="2845707"/>
              <a:ext cx="497701" cy="426175"/>
            </a:xfrm>
            <a:prstGeom prst="curvedConnector3">
              <a:avLst>
                <a:gd name="adj1" fmla="val 145931"/>
              </a:avLst>
            </a:prstGeom>
            <a:ln>
              <a:headEnd type="oval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2996881" y="4853279"/>
            <a:ext cx="1091998" cy="71107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543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insert call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39817" y="1769323"/>
            <a:ext cx="4753525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void insert(node **</a:t>
            </a:r>
            <a:r>
              <a:rPr lang="en-US" dirty="0" err="1">
                <a:latin typeface="Consolas"/>
                <a:cs typeface="Consolas"/>
              </a:rPr>
              <a:t>headp</a:t>
            </a:r>
            <a:r>
              <a:rPr lang="en-US" dirty="0">
                <a:latin typeface="Consolas"/>
                <a:cs typeface="Consolas"/>
              </a:rPr>
              <a:t>, long </a:t>
            </a:r>
            <a:r>
              <a:rPr lang="en-US" dirty="0" err="1">
                <a:latin typeface="Consolas"/>
                <a:cs typeface="Consolas"/>
              </a:rPr>
              <a:t>val</a:t>
            </a:r>
            <a:r>
              <a:rPr lang="en-US" dirty="0">
                <a:latin typeface="Consolas"/>
                <a:cs typeface="Consolas"/>
              </a:rPr>
              <a:t>) </a:t>
            </a:r>
          </a:p>
          <a:p>
            <a:r>
              <a:rPr lang="en-US" dirty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  node *n;</a:t>
            </a:r>
          </a:p>
          <a:p>
            <a:r>
              <a:rPr lang="en-US" dirty="0">
                <a:latin typeface="Consolas"/>
                <a:cs typeface="Consolas"/>
              </a:rPr>
              <a:t>   n = (node *)</a:t>
            </a:r>
            <a:r>
              <a:rPr lang="en-US" dirty="0" err="1">
                <a:latin typeface="Consolas"/>
                <a:cs typeface="Consolas"/>
              </a:rPr>
              <a:t>malloc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(node));</a:t>
            </a:r>
          </a:p>
          <a:p>
            <a:r>
              <a:rPr lang="en-US" dirty="0">
                <a:latin typeface="Consolas"/>
                <a:cs typeface="Consolas"/>
              </a:rPr>
              <a:t>   n-&gt;</a:t>
            </a:r>
            <a:r>
              <a:rPr lang="en-US" dirty="0" err="1">
                <a:latin typeface="Consolas"/>
                <a:cs typeface="Consolas"/>
              </a:rPr>
              <a:t>val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>
                <a:latin typeface="Consolas"/>
                <a:cs typeface="Consolas"/>
              </a:rPr>
              <a:t>val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r>
              <a:rPr lang="en-US" dirty="0">
                <a:latin typeface="Consolas"/>
                <a:cs typeface="Consolas"/>
              </a:rPr>
              <a:t>   n-&gt;next = *</a:t>
            </a:r>
            <a:r>
              <a:rPr lang="en-US" dirty="0" err="1">
                <a:latin typeface="Consolas"/>
                <a:cs typeface="Consolas"/>
              </a:rPr>
              <a:t>headp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r>
              <a:rPr lang="en-US" dirty="0">
                <a:latin typeface="Consolas"/>
                <a:cs typeface="Consolas"/>
              </a:rPr>
              <a:t>   *</a:t>
            </a:r>
            <a:r>
              <a:rPr lang="en-US" dirty="0" err="1">
                <a:latin typeface="Consolas"/>
                <a:cs typeface="Consolas"/>
              </a:rPr>
              <a:t>headp</a:t>
            </a:r>
            <a:r>
              <a:rPr lang="en-US" dirty="0">
                <a:latin typeface="Consolas"/>
                <a:cs typeface="Consolas"/>
              </a:rPr>
              <a:t> = n;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main()</a:t>
            </a:r>
          </a:p>
          <a:p>
            <a:r>
              <a:rPr lang="en-US" dirty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  node *head = NULL;</a:t>
            </a:r>
          </a:p>
          <a:p>
            <a:r>
              <a:rPr lang="en-US" dirty="0">
                <a:latin typeface="Consolas"/>
                <a:cs typeface="Consolas"/>
              </a:rPr>
              <a:t>   for (long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= 10;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13;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      insert(&amp;head,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r>
              <a:rPr lang="en-US" dirty="0">
                <a:latin typeface="Consolas"/>
                <a:cs typeface="Consolas"/>
              </a:rPr>
              <a:t>   }  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1" name="矩形 5"/>
          <p:cNvSpPr/>
          <p:nvPr/>
        </p:nvSpPr>
        <p:spPr>
          <a:xfrm>
            <a:off x="2996881" y="557203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.....</a:t>
            </a:r>
            <a:endParaRPr kumimoji="1" lang="zh-CN" altLang="en-US" dirty="0"/>
          </a:p>
        </p:txBody>
      </p:sp>
      <p:sp>
        <p:nvSpPr>
          <p:cNvPr id="43" name="矩形 5"/>
          <p:cNvSpPr/>
          <p:nvPr/>
        </p:nvSpPr>
        <p:spPr>
          <a:xfrm>
            <a:off x="2996881" y="4117992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4" name="矩形 5"/>
          <p:cNvSpPr/>
          <p:nvPr/>
        </p:nvSpPr>
        <p:spPr>
          <a:xfrm>
            <a:off x="2996881" y="375448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5" name="矩形 5"/>
          <p:cNvSpPr/>
          <p:nvPr/>
        </p:nvSpPr>
        <p:spPr>
          <a:xfrm>
            <a:off x="2996881" y="339097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矩形 5"/>
          <p:cNvSpPr/>
          <p:nvPr/>
        </p:nvSpPr>
        <p:spPr>
          <a:xfrm>
            <a:off x="2996881" y="302746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7" name="矩形 5"/>
          <p:cNvSpPr/>
          <p:nvPr/>
        </p:nvSpPr>
        <p:spPr>
          <a:xfrm>
            <a:off x="2996881" y="266395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0x00...00</a:t>
            </a:r>
            <a:endParaRPr kumimoji="1" lang="zh-CN" altLang="en-US" dirty="0"/>
          </a:p>
        </p:txBody>
      </p:sp>
      <p:sp>
        <p:nvSpPr>
          <p:cNvPr id="48" name="矩形 5"/>
          <p:cNvSpPr/>
          <p:nvPr/>
        </p:nvSpPr>
        <p:spPr>
          <a:xfrm>
            <a:off x="2996881" y="2288313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Left Brace 48"/>
          <p:cNvSpPr/>
          <p:nvPr/>
        </p:nvSpPr>
        <p:spPr>
          <a:xfrm>
            <a:off x="703670" y="5572032"/>
            <a:ext cx="239059" cy="3945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Left Brace 49"/>
          <p:cNvSpPr/>
          <p:nvPr/>
        </p:nvSpPr>
        <p:spPr>
          <a:xfrm>
            <a:off x="666349" y="3445303"/>
            <a:ext cx="239059" cy="20530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Left Brace 50"/>
          <p:cNvSpPr/>
          <p:nvPr/>
        </p:nvSpPr>
        <p:spPr>
          <a:xfrm>
            <a:off x="666349" y="233540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155" y="5498381"/>
            <a:ext cx="7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-29524" y="4296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0" y="247928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70480" y="2651823"/>
            <a:ext cx="124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main.head</a:t>
            </a:r>
            <a:r>
              <a:rPr lang="en-US" dirty="0"/>
              <a:t>:</a:t>
            </a:r>
          </a:p>
        </p:txBody>
      </p:sp>
      <p:sp>
        <p:nvSpPr>
          <p:cNvPr id="55" name="矩形 5"/>
          <p:cNvSpPr/>
          <p:nvPr/>
        </p:nvSpPr>
        <p:spPr>
          <a:xfrm>
            <a:off x="2996881" y="4490238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6" name="矩形 5"/>
          <p:cNvSpPr/>
          <p:nvPr/>
        </p:nvSpPr>
        <p:spPr>
          <a:xfrm>
            <a:off x="2996881" y="4853279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0x00..00</a:t>
            </a:r>
            <a:endParaRPr kumimoji="1" lang="zh-CN" altLang="en-US" dirty="0"/>
          </a:p>
        </p:txBody>
      </p:sp>
      <p:sp>
        <p:nvSpPr>
          <p:cNvPr id="57" name="矩形 5"/>
          <p:cNvSpPr/>
          <p:nvPr/>
        </p:nvSpPr>
        <p:spPr>
          <a:xfrm>
            <a:off x="2996881" y="5223080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0x00..0a</a:t>
            </a:r>
            <a:endParaRPr kumimoji="1" lang="zh-CN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381238" y="2845707"/>
            <a:ext cx="2707641" cy="561214"/>
            <a:chOff x="1381238" y="2845707"/>
            <a:chExt cx="2707641" cy="561214"/>
          </a:xfrm>
        </p:grpSpPr>
        <p:sp>
          <p:nvSpPr>
            <p:cNvPr id="58" name="TextBox 57"/>
            <p:cNvSpPr txBox="1"/>
            <p:nvPr/>
          </p:nvSpPr>
          <p:spPr>
            <a:xfrm>
              <a:off x="1381238" y="3037589"/>
              <a:ext cx="1431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insert.headp</a:t>
              </a:r>
              <a:r>
                <a:rPr lang="en-US" dirty="0"/>
                <a:t>:</a:t>
              </a:r>
            </a:p>
          </p:txBody>
        </p:sp>
        <p:cxnSp>
          <p:nvCxnSpPr>
            <p:cNvPr id="8" name="Curved Connector 7"/>
            <p:cNvCxnSpPr>
              <a:endCxn id="47" idx="3"/>
            </p:cNvCxnSpPr>
            <p:nvPr/>
          </p:nvCxnSpPr>
          <p:spPr>
            <a:xfrm flipV="1">
              <a:off x="3591178" y="2845707"/>
              <a:ext cx="497701" cy="426175"/>
            </a:xfrm>
            <a:prstGeom prst="curvedConnector3">
              <a:avLst>
                <a:gd name="adj1" fmla="val 145931"/>
              </a:avLst>
            </a:prstGeom>
            <a:ln>
              <a:headEnd type="oval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5"/>
          <p:cNvSpPr/>
          <p:nvPr/>
        </p:nvSpPr>
        <p:spPr>
          <a:xfrm>
            <a:off x="2996881" y="2641641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6" name="Curved Connector 25"/>
          <p:cNvCxnSpPr>
            <a:endCxn id="57" idx="1"/>
          </p:cNvCxnSpPr>
          <p:nvPr/>
        </p:nvCxnSpPr>
        <p:spPr>
          <a:xfrm rot="5400000">
            <a:off x="2024069" y="3837724"/>
            <a:ext cx="2539923" cy="594298"/>
          </a:xfrm>
          <a:prstGeom prst="curvedConnector4">
            <a:avLst>
              <a:gd name="adj1" fmla="val 439"/>
              <a:gd name="adj2" fmla="val 219527"/>
            </a:avLst>
          </a:prstGeom>
          <a:ln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136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1</a:t>
            </a:r>
            <a:r>
              <a:rPr lang="en-US" baseline="30000" dirty="0"/>
              <a:t>st</a:t>
            </a:r>
            <a:r>
              <a:rPr lang="en-US" dirty="0"/>
              <a:t> insert call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39817" y="1769323"/>
            <a:ext cx="4753525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void insert(node **</a:t>
            </a:r>
            <a:r>
              <a:rPr lang="en-US" dirty="0" err="1">
                <a:latin typeface="Consolas"/>
                <a:cs typeface="Consolas"/>
              </a:rPr>
              <a:t>headp</a:t>
            </a:r>
            <a:r>
              <a:rPr lang="en-US" dirty="0">
                <a:latin typeface="Consolas"/>
                <a:cs typeface="Consolas"/>
              </a:rPr>
              <a:t>, long </a:t>
            </a:r>
            <a:r>
              <a:rPr lang="en-US" dirty="0" err="1">
                <a:latin typeface="Consolas"/>
                <a:cs typeface="Consolas"/>
              </a:rPr>
              <a:t>val</a:t>
            </a:r>
            <a:r>
              <a:rPr lang="en-US" dirty="0">
                <a:latin typeface="Consolas"/>
                <a:cs typeface="Consolas"/>
              </a:rPr>
              <a:t>) </a:t>
            </a:r>
          </a:p>
          <a:p>
            <a:r>
              <a:rPr lang="en-US" dirty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  node *n;</a:t>
            </a:r>
          </a:p>
          <a:p>
            <a:r>
              <a:rPr lang="en-US" dirty="0">
                <a:latin typeface="Consolas"/>
                <a:cs typeface="Consolas"/>
              </a:rPr>
              <a:t>   n = (node *)</a:t>
            </a:r>
            <a:r>
              <a:rPr lang="en-US" dirty="0" err="1">
                <a:latin typeface="Consolas"/>
                <a:cs typeface="Consolas"/>
              </a:rPr>
              <a:t>malloc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(node));</a:t>
            </a:r>
          </a:p>
          <a:p>
            <a:r>
              <a:rPr lang="en-US" dirty="0">
                <a:latin typeface="Consolas"/>
                <a:cs typeface="Consolas"/>
              </a:rPr>
              <a:t>   n-&gt;</a:t>
            </a:r>
            <a:r>
              <a:rPr lang="en-US" dirty="0" err="1">
                <a:latin typeface="Consolas"/>
                <a:cs typeface="Consolas"/>
              </a:rPr>
              <a:t>val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>
                <a:latin typeface="Consolas"/>
                <a:cs typeface="Consolas"/>
              </a:rPr>
              <a:t>val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r>
              <a:rPr lang="en-US" dirty="0">
                <a:latin typeface="Consolas"/>
                <a:cs typeface="Consolas"/>
              </a:rPr>
              <a:t>   n-&gt;next = *</a:t>
            </a:r>
            <a:r>
              <a:rPr lang="en-US" dirty="0" err="1">
                <a:latin typeface="Consolas"/>
                <a:cs typeface="Consolas"/>
              </a:rPr>
              <a:t>headp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r>
              <a:rPr lang="en-US" dirty="0">
                <a:latin typeface="Consolas"/>
                <a:cs typeface="Consolas"/>
              </a:rPr>
              <a:t>   *</a:t>
            </a:r>
            <a:r>
              <a:rPr lang="en-US" dirty="0" err="1">
                <a:latin typeface="Consolas"/>
                <a:cs typeface="Consolas"/>
              </a:rPr>
              <a:t>headp</a:t>
            </a:r>
            <a:r>
              <a:rPr lang="en-US" dirty="0">
                <a:latin typeface="Consolas"/>
                <a:cs typeface="Consolas"/>
              </a:rPr>
              <a:t> = n;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main()</a:t>
            </a:r>
          </a:p>
          <a:p>
            <a:r>
              <a:rPr lang="en-US" dirty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  node *head = NULL;</a:t>
            </a:r>
          </a:p>
          <a:p>
            <a:r>
              <a:rPr lang="en-US" dirty="0">
                <a:latin typeface="Consolas"/>
                <a:cs typeface="Consolas"/>
              </a:rPr>
              <a:t>   for (long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= 10;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13;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      insert(&amp;head,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r>
              <a:rPr lang="en-US" dirty="0">
                <a:latin typeface="Consolas"/>
                <a:cs typeface="Consolas"/>
              </a:rPr>
              <a:t>   }  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1" name="矩形 5"/>
          <p:cNvSpPr/>
          <p:nvPr/>
        </p:nvSpPr>
        <p:spPr>
          <a:xfrm>
            <a:off x="2996881" y="557203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.....</a:t>
            </a:r>
            <a:endParaRPr kumimoji="1" lang="zh-CN" altLang="en-US" dirty="0"/>
          </a:p>
        </p:txBody>
      </p:sp>
      <p:sp>
        <p:nvSpPr>
          <p:cNvPr id="43" name="矩形 5"/>
          <p:cNvSpPr/>
          <p:nvPr/>
        </p:nvSpPr>
        <p:spPr>
          <a:xfrm>
            <a:off x="2996881" y="4117992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4" name="矩形 5"/>
          <p:cNvSpPr/>
          <p:nvPr/>
        </p:nvSpPr>
        <p:spPr>
          <a:xfrm>
            <a:off x="2996881" y="375448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5" name="矩形 5"/>
          <p:cNvSpPr/>
          <p:nvPr/>
        </p:nvSpPr>
        <p:spPr>
          <a:xfrm>
            <a:off x="2996881" y="339097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矩形 5"/>
          <p:cNvSpPr/>
          <p:nvPr/>
        </p:nvSpPr>
        <p:spPr>
          <a:xfrm>
            <a:off x="2996881" y="3027462"/>
            <a:ext cx="1091998" cy="363510"/>
          </a:xfrm>
          <a:prstGeom prst="rect">
            <a:avLst/>
          </a:prstGeom>
          <a:pattFill prst="dkHorz">
            <a:fgClr>
              <a:schemeClr val="accent1">
                <a:lumMod val="40000"/>
                <a:lumOff val="60000"/>
              </a:schemeClr>
            </a:fgClr>
            <a:bgClr>
              <a:prstClr val="white"/>
            </a:bgClr>
          </a:patt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7" name="矩形 5"/>
          <p:cNvSpPr/>
          <p:nvPr/>
        </p:nvSpPr>
        <p:spPr>
          <a:xfrm>
            <a:off x="2996881" y="266395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0x00...00</a:t>
            </a:r>
            <a:endParaRPr kumimoji="1" lang="zh-CN" altLang="en-US" dirty="0"/>
          </a:p>
        </p:txBody>
      </p:sp>
      <p:sp>
        <p:nvSpPr>
          <p:cNvPr id="48" name="矩形 5"/>
          <p:cNvSpPr/>
          <p:nvPr/>
        </p:nvSpPr>
        <p:spPr>
          <a:xfrm>
            <a:off x="2996881" y="2288313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Left Brace 48"/>
          <p:cNvSpPr/>
          <p:nvPr/>
        </p:nvSpPr>
        <p:spPr>
          <a:xfrm>
            <a:off x="703670" y="5572032"/>
            <a:ext cx="239059" cy="3945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Left Brace 49"/>
          <p:cNvSpPr/>
          <p:nvPr/>
        </p:nvSpPr>
        <p:spPr>
          <a:xfrm>
            <a:off x="666349" y="3445303"/>
            <a:ext cx="239059" cy="20530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Left Brace 50"/>
          <p:cNvSpPr/>
          <p:nvPr/>
        </p:nvSpPr>
        <p:spPr>
          <a:xfrm>
            <a:off x="666349" y="233540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155" y="5498381"/>
            <a:ext cx="7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-29524" y="4296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0" y="247928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70480" y="2651823"/>
            <a:ext cx="124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main.head</a:t>
            </a:r>
            <a:r>
              <a:rPr lang="en-US" dirty="0"/>
              <a:t>:</a:t>
            </a:r>
          </a:p>
        </p:txBody>
      </p:sp>
      <p:sp>
        <p:nvSpPr>
          <p:cNvPr id="55" name="矩形 5"/>
          <p:cNvSpPr/>
          <p:nvPr/>
        </p:nvSpPr>
        <p:spPr>
          <a:xfrm>
            <a:off x="2996881" y="4490238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6" name="矩形 5"/>
          <p:cNvSpPr/>
          <p:nvPr/>
        </p:nvSpPr>
        <p:spPr>
          <a:xfrm>
            <a:off x="2996881" y="4853279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0x00..00</a:t>
            </a:r>
            <a:endParaRPr kumimoji="1" lang="zh-CN" altLang="en-US" dirty="0"/>
          </a:p>
        </p:txBody>
      </p:sp>
      <p:sp>
        <p:nvSpPr>
          <p:cNvPr id="57" name="矩形 5"/>
          <p:cNvSpPr/>
          <p:nvPr/>
        </p:nvSpPr>
        <p:spPr>
          <a:xfrm>
            <a:off x="2996881" y="5223080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0x00..0a</a:t>
            </a:r>
            <a:endParaRPr kumimoji="1"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381238" y="3037589"/>
            <a:ext cx="143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insert.headp</a:t>
            </a:r>
            <a:r>
              <a:rPr lang="en-US" dirty="0"/>
              <a:t>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996881" y="2641641"/>
            <a:ext cx="1091998" cy="2763193"/>
            <a:chOff x="2996881" y="2641641"/>
            <a:chExt cx="1091998" cy="2763193"/>
          </a:xfrm>
        </p:grpSpPr>
        <p:sp>
          <p:nvSpPr>
            <p:cNvPr id="25" name="矩形 5"/>
            <p:cNvSpPr/>
            <p:nvPr/>
          </p:nvSpPr>
          <p:spPr>
            <a:xfrm>
              <a:off x="2996881" y="2641641"/>
              <a:ext cx="1091998" cy="3635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26" name="Curved Connector 25"/>
            <p:cNvCxnSpPr>
              <a:endCxn id="57" idx="1"/>
            </p:cNvCxnSpPr>
            <p:nvPr/>
          </p:nvCxnSpPr>
          <p:spPr>
            <a:xfrm rot="5400000">
              <a:off x="2024069" y="3837724"/>
              <a:ext cx="2539923" cy="594298"/>
            </a:xfrm>
            <a:prstGeom prst="curvedConnector4">
              <a:avLst>
                <a:gd name="adj1" fmla="val -711"/>
                <a:gd name="adj2" fmla="val 194963"/>
              </a:avLst>
            </a:prstGeom>
            <a:ln>
              <a:headEnd type="oval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>
            <a:endCxn id="58" idx="3"/>
          </p:cNvCxnSpPr>
          <p:nvPr/>
        </p:nvCxnSpPr>
        <p:spPr>
          <a:xfrm flipV="1">
            <a:off x="1211658" y="3222255"/>
            <a:ext cx="1600718" cy="496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28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36142" cy="1143000"/>
          </a:xfrm>
        </p:spPr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insert call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39817" y="1769323"/>
            <a:ext cx="4753525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void insert(node **</a:t>
            </a:r>
            <a:r>
              <a:rPr lang="en-US" dirty="0" err="1">
                <a:latin typeface="Consolas"/>
                <a:cs typeface="Consolas"/>
              </a:rPr>
              <a:t>headp</a:t>
            </a:r>
            <a:r>
              <a:rPr lang="en-US" dirty="0">
                <a:latin typeface="Consolas"/>
                <a:cs typeface="Consolas"/>
              </a:rPr>
              <a:t>, long </a:t>
            </a:r>
            <a:r>
              <a:rPr lang="en-US" dirty="0" err="1">
                <a:latin typeface="Consolas"/>
                <a:cs typeface="Consolas"/>
              </a:rPr>
              <a:t>val</a:t>
            </a:r>
            <a:r>
              <a:rPr lang="en-US" dirty="0">
                <a:latin typeface="Consolas"/>
                <a:cs typeface="Consolas"/>
              </a:rPr>
              <a:t>) </a:t>
            </a:r>
          </a:p>
          <a:p>
            <a:r>
              <a:rPr lang="en-US" dirty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  node *n;</a:t>
            </a:r>
          </a:p>
          <a:p>
            <a:r>
              <a:rPr lang="en-US" dirty="0">
                <a:latin typeface="Consolas"/>
                <a:cs typeface="Consolas"/>
              </a:rPr>
              <a:t>   n = (node *)</a:t>
            </a:r>
            <a:r>
              <a:rPr lang="en-US" dirty="0" err="1">
                <a:latin typeface="Consolas"/>
                <a:cs typeface="Consolas"/>
              </a:rPr>
              <a:t>malloc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(node));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n-&gt;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=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  n-&gt;next = *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headp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  *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headp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= n;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main()</a:t>
            </a:r>
          </a:p>
          <a:p>
            <a:r>
              <a:rPr lang="en-US" dirty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  node *head = NULL;</a:t>
            </a:r>
          </a:p>
          <a:p>
            <a:r>
              <a:rPr lang="en-US" dirty="0">
                <a:latin typeface="Consolas"/>
                <a:cs typeface="Consolas"/>
              </a:rPr>
              <a:t>   for (long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= 10;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13;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      insert(&amp;head,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r>
              <a:rPr lang="en-US" dirty="0">
                <a:latin typeface="Consolas"/>
                <a:cs typeface="Consolas"/>
              </a:rPr>
              <a:t>   }  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1" name="矩形 5"/>
          <p:cNvSpPr/>
          <p:nvPr/>
        </p:nvSpPr>
        <p:spPr>
          <a:xfrm>
            <a:off x="2996881" y="557203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.....</a:t>
            </a:r>
            <a:endParaRPr kumimoji="1" lang="zh-CN" altLang="en-US" dirty="0"/>
          </a:p>
        </p:txBody>
      </p:sp>
      <p:sp>
        <p:nvSpPr>
          <p:cNvPr id="43" name="矩形 5"/>
          <p:cNvSpPr/>
          <p:nvPr/>
        </p:nvSpPr>
        <p:spPr>
          <a:xfrm>
            <a:off x="2996881" y="4117992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4" name="矩形 5"/>
          <p:cNvSpPr/>
          <p:nvPr/>
        </p:nvSpPr>
        <p:spPr>
          <a:xfrm>
            <a:off x="2996881" y="375448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5" name="矩形 5"/>
          <p:cNvSpPr/>
          <p:nvPr/>
        </p:nvSpPr>
        <p:spPr>
          <a:xfrm>
            <a:off x="2996881" y="339097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矩形 5"/>
          <p:cNvSpPr/>
          <p:nvPr/>
        </p:nvSpPr>
        <p:spPr>
          <a:xfrm>
            <a:off x="2996881" y="302746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7" name="矩形 5"/>
          <p:cNvSpPr/>
          <p:nvPr/>
        </p:nvSpPr>
        <p:spPr>
          <a:xfrm>
            <a:off x="2996881" y="266395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0x00...00</a:t>
            </a:r>
            <a:endParaRPr kumimoji="1" lang="zh-CN" altLang="en-US" dirty="0"/>
          </a:p>
        </p:txBody>
      </p:sp>
      <p:sp>
        <p:nvSpPr>
          <p:cNvPr id="48" name="矩形 5"/>
          <p:cNvSpPr/>
          <p:nvPr/>
        </p:nvSpPr>
        <p:spPr>
          <a:xfrm>
            <a:off x="2996881" y="2288313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Left Brace 48"/>
          <p:cNvSpPr/>
          <p:nvPr/>
        </p:nvSpPr>
        <p:spPr>
          <a:xfrm>
            <a:off x="703670" y="5572032"/>
            <a:ext cx="239059" cy="3945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Left Brace 49"/>
          <p:cNvSpPr/>
          <p:nvPr/>
        </p:nvSpPr>
        <p:spPr>
          <a:xfrm>
            <a:off x="666349" y="3445303"/>
            <a:ext cx="239059" cy="20530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Left Brace 50"/>
          <p:cNvSpPr/>
          <p:nvPr/>
        </p:nvSpPr>
        <p:spPr>
          <a:xfrm>
            <a:off x="666349" y="233540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155" y="5498381"/>
            <a:ext cx="7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-29524" y="4296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0" y="247928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70480" y="2651823"/>
            <a:ext cx="124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main.head</a:t>
            </a:r>
            <a:r>
              <a:rPr lang="en-US" dirty="0"/>
              <a:t>:</a:t>
            </a:r>
          </a:p>
        </p:txBody>
      </p:sp>
      <p:sp>
        <p:nvSpPr>
          <p:cNvPr id="55" name="矩形 5"/>
          <p:cNvSpPr/>
          <p:nvPr/>
        </p:nvSpPr>
        <p:spPr>
          <a:xfrm>
            <a:off x="2996881" y="4490238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6" name="矩形 5"/>
          <p:cNvSpPr/>
          <p:nvPr/>
        </p:nvSpPr>
        <p:spPr>
          <a:xfrm>
            <a:off x="2996881" y="4853279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0x00..00</a:t>
            </a:r>
            <a:endParaRPr kumimoji="1" lang="zh-CN" altLang="en-US" dirty="0"/>
          </a:p>
        </p:txBody>
      </p:sp>
      <p:sp>
        <p:nvSpPr>
          <p:cNvPr id="57" name="矩形 5"/>
          <p:cNvSpPr/>
          <p:nvPr/>
        </p:nvSpPr>
        <p:spPr>
          <a:xfrm>
            <a:off x="2996881" y="5223080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0x00..0a</a:t>
            </a:r>
            <a:endParaRPr kumimoji="1" lang="zh-CN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381238" y="2845707"/>
            <a:ext cx="2707641" cy="561214"/>
            <a:chOff x="1381238" y="2845707"/>
            <a:chExt cx="2707641" cy="561214"/>
          </a:xfrm>
        </p:grpSpPr>
        <p:sp>
          <p:nvSpPr>
            <p:cNvPr id="58" name="TextBox 57"/>
            <p:cNvSpPr txBox="1"/>
            <p:nvPr/>
          </p:nvSpPr>
          <p:spPr>
            <a:xfrm>
              <a:off x="1381238" y="3037589"/>
              <a:ext cx="1431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insert.headp</a:t>
              </a:r>
              <a:r>
                <a:rPr lang="en-US" dirty="0"/>
                <a:t>:</a:t>
              </a:r>
            </a:p>
          </p:txBody>
        </p:sp>
        <p:cxnSp>
          <p:nvCxnSpPr>
            <p:cNvPr id="8" name="Curved Connector 7"/>
            <p:cNvCxnSpPr>
              <a:endCxn id="47" idx="3"/>
            </p:cNvCxnSpPr>
            <p:nvPr/>
          </p:nvCxnSpPr>
          <p:spPr>
            <a:xfrm flipV="1">
              <a:off x="3591178" y="2845707"/>
              <a:ext cx="497701" cy="426175"/>
            </a:xfrm>
            <a:prstGeom prst="curvedConnector3">
              <a:avLst>
                <a:gd name="adj1" fmla="val 145931"/>
              </a:avLst>
            </a:prstGeom>
            <a:ln>
              <a:headEnd type="oval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996881" y="2641641"/>
            <a:ext cx="1091998" cy="2763193"/>
            <a:chOff x="2996881" y="2641641"/>
            <a:chExt cx="1091998" cy="2763193"/>
          </a:xfrm>
        </p:grpSpPr>
        <p:sp>
          <p:nvSpPr>
            <p:cNvPr id="25" name="矩形 5"/>
            <p:cNvSpPr/>
            <p:nvPr/>
          </p:nvSpPr>
          <p:spPr>
            <a:xfrm>
              <a:off x="2996881" y="2641641"/>
              <a:ext cx="1091998" cy="3635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26" name="Curved Connector 25"/>
            <p:cNvCxnSpPr>
              <a:endCxn id="57" idx="1"/>
            </p:cNvCxnSpPr>
            <p:nvPr/>
          </p:nvCxnSpPr>
          <p:spPr>
            <a:xfrm rot="5400000">
              <a:off x="2024069" y="3837724"/>
              <a:ext cx="2539923" cy="594298"/>
            </a:xfrm>
            <a:prstGeom prst="curvedConnector4">
              <a:avLst>
                <a:gd name="adj1" fmla="val 439"/>
                <a:gd name="adj2" fmla="val 202332"/>
              </a:avLst>
            </a:prstGeom>
            <a:ln>
              <a:headEnd type="oval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2996881" y="4125966"/>
            <a:ext cx="1091998" cy="71107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93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Verdana"/>
                <a:cs typeface="Verdana"/>
              </a:rPr>
              <a:t>Array: a block of n consecutive elements of the same type.</a:t>
            </a:r>
          </a:p>
          <a:p>
            <a:pPr marL="0" indent="0">
              <a:buNone/>
            </a:pPr>
            <a:endParaRPr kumimoji="1" lang="en-US" altLang="zh-CN" dirty="0">
              <a:latin typeface="Verdana"/>
              <a:cs typeface="Verdana"/>
            </a:endParaRPr>
          </a:p>
          <a:p>
            <a:r>
              <a:rPr kumimoji="1" lang="en-US" altLang="zh-CN" dirty="0" err="1">
                <a:latin typeface="Verdana"/>
                <a:cs typeface="Verdana"/>
              </a:rPr>
              <a:t>Struct</a:t>
            </a:r>
            <a:r>
              <a:rPr kumimoji="1" lang="en-US" altLang="zh-CN" dirty="0">
                <a:latin typeface="Verdana"/>
                <a:cs typeface="Verdana"/>
              </a:rPr>
              <a:t>: a collection of elements of </a:t>
            </a:r>
            <a:r>
              <a:rPr kumimoji="1" lang="en-US" altLang="zh-CN" dirty="0" err="1">
                <a:latin typeface="Verdana"/>
                <a:cs typeface="Verdana"/>
              </a:rPr>
              <a:t>diffferent</a:t>
            </a:r>
            <a:r>
              <a:rPr kumimoji="1" lang="en-US" altLang="zh-CN" dirty="0">
                <a:latin typeface="Verdana"/>
                <a:cs typeface="Verdana"/>
              </a:rPr>
              <a:t> types.</a:t>
            </a:r>
          </a:p>
        </p:txBody>
      </p:sp>
    </p:spTree>
    <p:extLst>
      <p:ext uri="{BB962C8B-B14F-4D97-AF65-F5344CB8AC3E}">
        <p14:creationId xmlns:p14="http://schemas.microsoft.com/office/powerpoint/2010/main" val="2285003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36142" cy="1143000"/>
          </a:xfrm>
        </p:spPr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insert call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39817" y="1769323"/>
            <a:ext cx="4753525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void insert(node **</a:t>
            </a:r>
            <a:r>
              <a:rPr lang="en-US" dirty="0" err="1">
                <a:latin typeface="Consolas"/>
                <a:cs typeface="Consolas"/>
              </a:rPr>
              <a:t>headp</a:t>
            </a:r>
            <a:r>
              <a:rPr lang="en-US" dirty="0">
                <a:latin typeface="Consolas"/>
                <a:cs typeface="Consolas"/>
              </a:rPr>
              <a:t>, long </a:t>
            </a:r>
            <a:r>
              <a:rPr lang="en-US" dirty="0" err="1">
                <a:latin typeface="Consolas"/>
                <a:cs typeface="Consolas"/>
              </a:rPr>
              <a:t>val</a:t>
            </a:r>
            <a:r>
              <a:rPr lang="en-US" dirty="0">
                <a:latin typeface="Consolas"/>
                <a:cs typeface="Consolas"/>
              </a:rPr>
              <a:t>) </a:t>
            </a:r>
          </a:p>
          <a:p>
            <a:r>
              <a:rPr lang="en-US" dirty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  node *n;</a:t>
            </a:r>
          </a:p>
          <a:p>
            <a:r>
              <a:rPr lang="en-US" dirty="0">
                <a:latin typeface="Consolas"/>
                <a:cs typeface="Consolas"/>
              </a:rPr>
              <a:t>   n = (node *)</a:t>
            </a:r>
            <a:r>
              <a:rPr lang="en-US" dirty="0" err="1">
                <a:latin typeface="Consolas"/>
                <a:cs typeface="Consolas"/>
              </a:rPr>
              <a:t>malloc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(node));</a:t>
            </a:r>
          </a:p>
          <a:p>
            <a:r>
              <a:rPr lang="en-US" dirty="0">
                <a:latin typeface="Consolas"/>
                <a:cs typeface="Consolas"/>
              </a:rPr>
              <a:t>   n-&gt;</a:t>
            </a:r>
            <a:r>
              <a:rPr lang="en-US" dirty="0" err="1">
                <a:latin typeface="Consolas"/>
                <a:cs typeface="Consolas"/>
              </a:rPr>
              <a:t>val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>
                <a:latin typeface="Consolas"/>
                <a:cs typeface="Consolas"/>
              </a:rPr>
              <a:t>val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r>
              <a:rPr lang="en-US" dirty="0">
                <a:latin typeface="Consolas"/>
                <a:cs typeface="Consolas"/>
              </a:rPr>
              <a:t>   n-&gt;next = *</a:t>
            </a:r>
            <a:r>
              <a:rPr lang="en-US" dirty="0" err="1">
                <a:latin typeface="Consolas"/>
                <a:cs typeface="Consolas"/>
              </a:rPr>
              <a:t>headp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  *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headp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 = n;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main()</a:t>
            </a:r>
          </a:p>
          <a:p>
            <a:r>
              <a:rPr lang="en-US" dirty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  node *head = NULL;</a:t>
            </a:r>
          </a:p>
          <a:p>
            <a:r>
              <a:rPr lang="en-US" dirty="0">
                <a:latin typeface="Consolas"/>
                <a:cs typeface="Consolas"/>
              </a:rPr>
              <a:t>   for (long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= 10;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13;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      insert(&amp;head,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r>
              <a:rPr lang="en-US" dirty="0">
                <a:latin typeface="Consolas"/>
                <a:cs typeface="Consolas"/>
              </a:rPr>
              <a:t>   }  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1" name="矩形 5"/>
          <p:cNvSpPr/>
          <p:nvPr/>
        </p:nvSpPr>
        <p:spPr>
          <a:xfrm>
            <a:off x="2996881" y="557203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.....</a:t>
            </a:r>
            <a:endParaRPr kumimoji="1" lang="zh-CN" altLang="en-US" dirty="0"/>
          </a:p>
        </p:txBody>
      </p:sp>
      <p:sp>
        <p:nvSpPr>
          <p:cNvPr id="43" name="矩形 5"/>
          <p:cNvSpPr/>
          <p:nvPr/>
        </p:nvSpPr>
        <p:spPr>
          <a:xfrm>
            <a:off x="2996881" y="4117992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4" name="矩形 5"/>
          <p:cNvSpPr/>
          <p:nvPr/>
        </p:nvSpPr>
        <p:spPr>
          <a:xfrm>
            <a:off x="2996881" y="375448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5" name="矩形 5"/>
          <p:cNvSpPr/>
          <p:nvPr/>
        </p:nvSpPr>
        <p:spPr>
          <a:xfrm>
            <a:off x="2996881" y="339097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矩形 5"/>
          <p:cNvSpPr/>
          <p:nvPr/>
        </p:nvSpPr>
        <p:spPr>
          <a:xfrm>
            <a:off x="2996881" y="302746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7" name="矩形 5"/>
          <p:cNvSpPr/>
          <p:nvPr/>
        </p:nvSpPr>
        <p:spPr>
          <a:xfrm>
            <a:off x="2996881" y="266395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0x00...00</a:t>
            </a:r>
            <a:endParaRPr kumimoji="1" lang="zh-CN" altLang="en-US" dirty="0"/>
          </a:p>
        </p:txBody>
      </p:sp>
      <p:sp>
        <p:nvSpPr>
          <p:cNvPr id="48" name="矩形 5"/>
          <p:cNvSpPr/>
          <p:nvPr/>
        </p:nvSpPr>
        <p:spPr>
          <a:xfrm>
            <a:off x="2996881" y="2288313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Left Brace 48"/>
          <p:cNvSpPr/>
          <p:nvPr/>
        </p:nvSpPr>
        <p:spPr>
          <a:xfrm>
            <a:off x="703670" y="5572032"/>
            <a:ext cx="239059" cy="3945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Left Brace 49"/>
          <p:cNvSpPr/>
          <p:nvPr/>
        </p:nvSpPr>
        <p:spPr>
          <a:xfrm>
            <a:off x="666349" y="3445303"/>
            <a:ext cx="239059" cy="20530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Left Brace 50"/>
          <p:cNvSpPr/>
          <p:nvPr/>
        </p:nvSpPr>
        <p:spPr>
          <a:xfrm>
            <a:off x="666349" y="233540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155" y="5498381"/>
            <a:ext cx="7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-29524" y="4296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0" y="247928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70480" y="2651823"/>
            <a:ext cx="124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main.head</a:t>
            </a:r>
            <a:r>
              <a:rPr lang="en-US" dirty="0"/>
              <a:t>:</a:t>
            </a:r>
          </a:p>
        </p:txBody>
      </p:sp>
      <p:sp>
        <p:nvSpPr>
          <p:cNvPr id="55" name="矩形 5"/>
          <p:cNvSpPr/>
          <p:nvPr/>
        </p:nvSpPr>
        <p:spPr>
          <a:xfrm>
            <a:off x="2996881" y="4490238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0x00..0b</a:t>
            </a:r>
            <a:endParaRPr kumimoji="1" lang="zh-CN" altLang="en-US" dirty="0"/>
          </a:p>
        </p:txBody>
      </p:sp>
      <p:sp>
        <p:nvSpPr>
          <p:cNvPr id="56" name="矩形 5"/>
          <p:cNvSpPr/>
          <p:nvPr/>
        </p:nvSpPr>
        <p:spPr>
          <a:xfrm>
            <a:off x="2996881" y="4853279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0x00..00</a:t>
            </a:r>
            <a:endParaRPr kumimoji="1" lang="zh-CN" altLang="en-US" dirty="0"/>
          </a:p>
        </p:txBody>
      </p:sp>
      <p:sp>
        <p:nvSpPr>
          <p:cNvPr id="57" name="矩形 5"/>
          <p:cNvSpPr/>
          <p:nvPr/>
        </p:nvSpPr>
        <p:spPr>
          <a:xfrm>
            <a:off x="2996881" y="5223080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0x00..0a</a:t>
            </a:r>
            <a:endParaRPr kumimoji="1" lang="zh-CN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381238" y="2845707"/>
            <a:ext cx="2707641" cy="561214"/>
            <a:chOff x="1381238" y="2845707"/>
            <a:chExt cx="2707641" cy="561214"/>
          </a:xfrm>
        </p:grpSpPr>
        <p:sp>
          <p:nvSpPr>
            <p:cNvPr id="58" name="TextBox 57"/>
            <p:cNvSpPr txBox="1"/>
            <p:nvPr/>
          </p:nvSpPr>
          <p:spPr>
            <a:xfrm>
              <a:off x="1381238" y="3037589"/>
              <a:ext cx="1431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insert.headp</a:t>
              </a:r>
              <a:r>
                <a:rPr lang="en-US" dirty="0"/>
                <a:t>:</a:t>
              </a:r>
            </a:p>
          </p:txBody>
        </p:sp>
        <p:cxnSp>
          <p:nvCxnSpPr>
            <p:cNvPr id="8" name="Curved Connector 7"/>
            <p:cNvCxnSpPr>
              <a:endCxn id="47" idx="3"/>
            </p:cNvCxnSpPr>
            <p:nvPr/>
          </p:nvCxnSpPr>
          <p:spPr>
            <a:xfrm flipV="1">
              <a:off x="3591178" y="2845707"/>
              <a:ext cx="497701" cy="426175"/>
            </a:xfrm>
            <a:prstGeom prst="curvedConnector3">
              <a:avLst>
                <a:gd name="adj1" fmla="val 145931"/>
              </a:avLst>
            </a:prstGeom>
            <a:ln>
              <a:headEnd type="oval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996881" y="2641641"/>
            <a:ext cx="1091998" cy="2763193"/>
            <a:chOff x="2996881" y="2641641"/>
            <a:chExt cx="1091998" cy="2763193"/>
          </a:xfrm>
        </p:grpSpPr>
        <p:sp>
          <p:nvSpPr>
            <p:cNvPr id="25" name="矩形 5"/>
            <p:cNvSpPr/>
            <p:nvPr/>
          </p:nvSpPr>
          <p:spPr>
            <a:xfrm>
              <a:off x="2996881" y="2641641"/>
              <a:ext cx="1091998" cy="3635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26" name="Curved Connector 25"/>
            <p:cNvCxnSpPr>
              <a:endCxn id="57" idx="1"/>
            </p:cNvCxnSpPr>
            <p:nvPr/>
          </p:nvCxnSpPr>
          <p:spPr>
            <a:xfrm rot="5400000">
              <a:off x="2024069" y="3837724"/>
              <a:ext cx="2539923" cy="594298"/>
            </a:xfrm>
            <a:prstGeom prst="curvedConnector4">
              <a:avLst>
                <a:gd name="adj1" fmla="val -711"/>
                <a:gd name="adj2" fmla="val 199876"/>
              </a:avLst>
            </a:prstGeom>
            <a:ln>
              <a:headEnd type="oval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2996881" y="4125966"/>
            <a:ext cx="1091998" cy="71107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Curved Connector 27"/>
          <p:cNvCxnSpPr>
            <a:endCxn id="57" idx="3"/>
          </p:cNvCxnSpPr>
          <p:nvPr/>
        </p:nvCxnSpPr>
        <p:spPr>
          <a:xfrm rot="16200000" flipH="1">
            <a:off x="3303152" y="4619107"/>
            <a:ext cx="1073755" cy="497700"/>
          </a:xfrm>
          <a:prstGeom prst="curvedConnector4">
            <a:avLst>
              <a:gd name="adj1" fmla="val 747"/>
              <a:gd name="adj2" fmla="val 169396"/>
            </a:avLst>
          </a:prstGeom>
          <a:ln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21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36142" cy="1143000"/>
          </a:xfrm>
        </p:spPr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insert call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39817" y="1769323"/>
            <a:ext cx="4753525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void insert(node **</a:t>
            </a:r>
            <a:r>
              <a:rPr lang="en-US" dirty="0" err="1">
                <a:latin typeface="Consolas"/>
                <a:cs typeface="Consolas"/>
              </a:rPr>
              <a:t>headp</a:t>
            </a:r>
            <a:r>
              <a:rPr lang="en-US" dirty="0">
                <a:latin typeface="Consolas"/>
                <a:cs typeface="Consolas"/>
              </a:rPr>
              <a:t>, long </a:t>
            </a:r>
            <a:r>
              <a:rPr lang="en-US" dirty="0" err="1">
                <a:latin typeface="Consolas"/>
                <a:cs typeface="Consolas"/>
              </a:rPr>
              <a:t>val</a:t>
            </a:r>
            <a:r>
              <a:rPr lang="en-US" dirty="0">
                <a:latin typeface="Consolas"/>
                <a:cs typeface="Consolas"/>
              </a:rPr>
              <a:t>) </a:t>
            </a:r>
          </a:p>
          <a:p>
            <a:r>
              <a:rPr lang="en-US" dirty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  node *n;</a:t>
            </a:r>
          </a:p>
          <a:p>
            <a:r>
              <a:rPr lang="en-US" dirty="0">
                <a:latin typeface="Consolas"/>
                <a:cs typeface="Consolas"/>
              </a:rPr>
              <a:t>   n = (node *)</a:t>
            </a:r>
            <a:r>
              <a:rPr lang="en-US" dirty="0" err="1">
                <a:latin typeface="Consolas"/>
                <a:cs typeface="Consolas"/>
              </a:rPr>
              <a:t>malloc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(node));</a:t>
            </a:r>
          </a:p>
          <a:p>
            <a:r>
              <a:rPr lang="en-US" dirty="0">
                <a:latin typeface="Consolas"/>
                <a:cs typeface="Consolas"/>
              </a:rPr>
              <a:t>   n-&gt;</a:t>
            </a:r>
            <a:r>
              <a:rPr lang="en-US" dirty="0" err="1">
                <a:latin typeface="Consolas"/>
                <a:cs typeface="Consolas"/>
              </a:rPr>
              <a:t>val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>
                <a:latin typeface="Consolas"/>
                <a:cs typeface="Consolas"/>
              </a:rPr>
              <a:t>val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r>
              <a:rPr lang="en-US" dirty="0">
                <a:latin typeface="Consolas"/>
                <a:cs typeface="Consolas"/>
              </a:rPr>
              <a:t>   n-&gt;next = *</a:t>
            </a:r>
            <a:r>
              <a:rPr lang="en-US" dirty="0" err="1">
                <a:latin typeface="Consolas"/>
                <a:cs typeface="Consolas"/>
              </a:rPr>
              <a:t>headp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 *</a:t>
            </a:r>
            <a:r>
              <a:rPr lang="en-US" dirty="0" err="1">
                <a:solidFill>
                  <a:srgbClr val="000000"/>
                </a:solidFill>
                <a:latin typeface="Consolas"/>
                <a:cs typeface="Consolas"/>
              </a:rPr>
              <a:t>headp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= n;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main()</a:t>
            </a:r>
          </a:p>
          <a:p>
            <a:r>
              <a:rPr lang="en-US" dirty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  node *head = NULL;</a:t>
            </a:r>
          </a:p>
          <a:p>
            <a:r>
              <a:rPr lang="en-US" dirty="0">
                <a:latin typeface="Consolas"/>
                <a:cs typeface="Consolas"/>
              </a:rPr>
              <a:t>   for (long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= 10;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13;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      insert(&amp;head,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r>
              <a:rPr lang="en-US" dirty="0">
                <a:latin typeface="Consolas"/>
                <a:cs typeface="Consolas"/>
              </a:rPr>
              <a:t>   }  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1" name="矩形 5"/>
          <p:cNvSpPr/>
          <p:nvPr/>
        </p:nvSpPr>
        <p:spPr>
          <a:xfrm>
            <a:off x="2996881" y="557203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.....</a:t>
            </a:r>
            <a:endParaRPr kumimoji="1" lang="zh-CN" altLang="en-US" dirty="0"/>
          </a:p>
        </p:txBody>
      </p:sp>
      <p:sp>
        <p:nvSpPr>
          <p:cNvPr id="43" name="矩形 5"/>
          <p:cNvSpPr/>
          <p:nvPr/>
        </p:nvSpPr>
        <p:spPr>
          <a:xfrm>
            <a:off x="2996881" y="4117992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4" name="矩形 5"/>
          <p:cNvSpPr/>
          <p:nvPr/>
        </p:nvSpPr>
        <p:spPr>
          <a:xfrm>
            <a:off x="2996881" y="375448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5" name="矩形 5"/>
          <p:cNvSpPr/>
          <p:nvPr/>
        </p:nvSpPr>
        <p:spPr>
          <a:xfrm>
            <a:off x="2996881" y="339097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矩形 5"/>
          <p:cNvSpPr/>
          <p:nvPr/>
        </p:nvSpPr>
        <p:spPr>
          <a:xfrm>
            <a:off x="2996881" y="302746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7" name="矩形 5"/>
          <p:cNvSpPr/>
          <p:nvPr/>
        </p:nvSpPr>
        <p:spPr>
          <a:xfrm>
            <a:off x="2996881" y="266395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0x00...00</a:t>
            </a:r>
            <a:endParaRPr kumimoji="1" lang="zh-CN" altLang="en-US" dirty="0"/>
          </a:p>
        </p:txBody>
      </p:sp>
      <p:sp>
        <p:nvSpPr>
          <p:cNvPr id="48" name="矩形 5"/>
          <p:cNvSpPr/>
          <p:nvPr/>
        </p:nvSpPr>
        <p:spPr>
          <a:xfrm>
            <a:off x="2996881" y="2288313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Left Brace 48"/>
          <p:cNvSpPr/>
          <p:nvPr/>
        </p:nvSpPr>
        <p:spPr>
          <a:xfrm>
            <a:off x="703670" y="5572032"/>
            <a:ext cx="239059" cy="3945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Left Brace 49"/>
          <p:cNvSpPr/>
          <p:nvPr/>
        </p:nvSpPr>
        <p:spPr>
          <a:xfrm>
            <a:off x="666349" y="3445303"/>
            <a:ext cx="239059" cy="20530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Left Brace 50"/>
          <p:cNvSpPr/>
          <p:nvPr/>
        </p:nvSpPr>
        <p:spPr>
          <a:xfrm>
            <a:off x="666349" y="233540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155" y="5498381"/>
            <a:ext cx="7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-29524" y="4296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0" y="247928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70480" y="2651823"/>
            <a:ext cx="124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main.head</a:t>
            </a:r>
            <a:r>
              <a:rPr lang="en-US" dirty="0"/>
              <a:t>:</a:t>
            </a:r>
          </a:p>
        </p:txBody>
      </p:sp>
      <p:sp>
        <p:nvSpPr>
          <p:cNvPr id="55" name="矩形 5"/>
          <p:cNvSpPr/>
          <p:nvPr/>
        </p:nvSpPr>
        <p:spPr>
          <a:xfrm>
            <a:off x="2996881" y="4490238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0x00..0b</a:t>
            </a:r>
            <a:endParaRPr kumimoji="1" lang="zh-CN" altLang="en-US" dirty="0"/>
          </a:p>
        </p:txBody>
      </p:sp>
      <p:sp>
        <p:nvSpPr>
          <p:cNvPr id="56" name="矩形 5"/>
          <p:cNvSpPr/>
          <p:nvPr/>
        </p:nvSpPr>
        <p:spPr>
          <a:xfrm>
            <a:off x="2996881" y="4853279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0x00..00</a:t>
            </a:r>
            <a:endParaRPr kumimoji="1" lang="zh-CN" altLang="en-US" dirty="0"/>
          </a:p>
        </p:txBody>
      </p:sp>
      <p:sp>
        <p:nvSpPr>
          <p:cNvPr id="57" name="矩形 5"/>
          <p:cNvSpPr/>
          <p:nvPr/>
        </p:nvSpPr>
        <p:spPr>
          <a:xfrm>
            <a:off x="2996881" y="5223080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0x00..0a</a:t>
            </a:r>
            <a:endParaRPr kumimoji="1" lang="zh-CN" alt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381238" y="2845707"/>
            <a:ext cx="2707641" cy="561214"/>
            <a:chOff x="1381238" y="2845707"/>
            <a:chExt cx="2707641" cy="561214"/>
          </a:xfrm>
        </p:grpSpPr>
        <p:sp>
          <p:nvSpPr>
            <p:cNvPr id="58" name="TextBox 57"/>
            <p:cNvSpPr txBox="1"/>
            <p:nvPr/>
          </p:nvSpPr>
          <p:spPr>
            <a:xfrm>
              <a:off x="1381238" y="3037589"/>
              <a:ext cx="1431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insert.headp</a:t>
              </a:r>
              <a:r>
                <a:rPr lang="en-US" dirty="0"/>
                <a:t>:</a:t>
              </a:r>
            </a:p>
          </p:txBody>
        </p:sp>
        <p:cxnSp>
          <p:nvCxnSpPr>
            <p:cNvPr id="8" name="Curved Connector 7"/>
            <p:cNvCxnSpPr>
              <a:endCxn id="47" idx="3"/>
            </p:cNvCxnSpPr>
            <p:nvPr/>
          </p:nvCxnSpPr>
          <p:spPr>
            <a:xfrm flipV="1">
              <a:off x="3591178" y="2845707"/>
              <a:ext cx="497701" cy="426175"/>
            </a:xfrm>
            <a:prstGeom prst="curvedConnector3">
              <a:avLst>
                <a:gd name="adj1" fmla="val 145931"/>
              </a:avLst>
            </a:prstGeom>
            <a:ln>
              <a:headEnd type="oval" w="lg" len="lg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5"/>
          <p:cNvSpPr/>
          <p:nvPr/>
        </p:nvSpPr>
        <p:spPr>
          <a:xfrm>
            <a:off x="2996881" y="2641641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6" name="Curved Connector 25"/>
          <p:cNvCxnSpPr>
            <a:endCxn id="57" idx="1"/>
          </p:cNvCxnSpPr>
          <p:nvPr/>
        </p:nvCxnSpPr>
        <p:spPr>
          <a:xfrm rot="5400000">
            <a:off x="2024069" y="3837724"/>
            <a:ext cx="2539923" cy="594298"/>
          </a:xfrm>
          <a:prstGeom prst="curvedConnector4">
            <a:avLst>
              <a:gd name="adj1" fmla="val -711"/>
              <a:gd name="adj2" fmla="val 199876"/>
            </a:avLst>
          </a:prstGeom>
          <a:ln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996881" y="4125966"/>
            <a:ext cx="1091998" cy="71107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Curved Connector 28"/>
          <p:cNvCxnSpPr>
            <a:endCxn id="55" idx="1"/>
          </p:cNvCxnSpPr>
          <p:nvPr/>
        </p:nvCxnSpPr>
        <p:spPr>
          <a:xfrm rot="5400000">
            <a:off x="2393663" y="3474478"/>
            <a:ext cx="1800734" cy="594297"/>
          </a:xfrm>
          <a:prstGeom prst="curvedConnector4">
            <a:avLst>
              <a:gd name="adj1" fmla="val -1259"/>
              <a:gd name="adj2" fmla="val 190050"/>
            </a:avLst>
          </a:prstGeom>
          <a:ln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 rot="16200000" flipH="1">
            <a:off x="3303152" y="4619107"/>
            <a:ext cx="1073755" cy="497700"/>
          </a:xfrm>
          <a:prstGeom prst="curvedConnector4">
            <a:avLst>
              <a:gd name="adj1" fmla="val 747"/>
              <a:gd name="adj2" fmla="val 169396"/>
            </a:avLst>
          </a:prstGeom>
          <a:ln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9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36142" cy="1143000"/>
          </a:xfrm>
        </p:spPr>
        <p:txBody>
          <a:bodyPr>
            <a:normAutofit/>
          </a:bodyPr>
          <a:lstStyle/>
          <a:p>
            <a:r>
              <a:rPr lang="en-US" dirty="0"/>
              <a:t>after 3</a:t>
            </a:r>
            <a:r>
              <a:rPr lang="en-US" baseline="30000" dirty="0"/>
              <a:t>rd</a:t>
            </a:r>
            <a:r>
              <a:rPr lang="en-US" dirty="0"/>
              <a:t> call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39817" y="1769323"/>
            <a:ext cx="4753525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void insert(node **</a:t>
            </a:r>
            <a:r>
              <a:rPr lang="en-US" dirty="0" err="1">
                <a:latin typeface="Consolas"/>
                <a:cs typeface="Consolas"/>
              </a:rPr>
              <a:t>headp</a:t>
            </a:r>
            <a:r>
              <a:rPr lang="en-US" dirty="0">
                <a:latin typeface="Consolas"/>
                <a:cs typeface="Consolas"/>
              </a:rPr>
              <a:t>, long </a:t>
            </a:r>
            <a:r>
              <a:rPr lang="en-US" dirty="0" err="1">
                <a:latin typeface="Consolas"/>
                <a:cs typeface="Consolas"/>
              </a:rPr>
              <a:t>val</a:t>
            </a:r>
            <a:r>
              <a:rPr lang="en-US" dirty="0">
                <a:latin typeface="Consolas"/>
                <a:cs typeface="Consolas"/>
              </a:rPr>
              <a:t>) </a:t>
            </a:r>
          </a:p>
          <a:p>
            <a:r>
              <a:rPr lang="en-US" dirty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  node *n;</a:t>
            </a:r>
          </a:p>
          <a:p>
            <a:r>
              <a:rPr lang="en-US" dirty="0">
                <a:latin typeface="Consolas"/>
                <a:cs typeface="Consolas"/>
              </a:rPr>
              <a:t>   n = (node *)</a:t>
            </a:r>
            <a:r>
              <a:rPr lang="en-US" dirty="0" err="1">
                <a:latin typeface="Consolas"/>
                <a:cs typeface="Consolas"/>
              </a:rPr>
              <a:t>malloc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(node));</a:t>
            </a:r>
          </a:p>
          <a:p>
            <a:r>
              <a:rPr lang="en-US" dirty="0">
                <a:latin typeface="Consolas"/>
                <a:cs typeface="Consolas"/>
              </a:rPr>
              <a:t>   n-&gt;</a:t>
            </a:r>
            <a:r>
              <a:rPr lang="en-US" dirty="0" err="1">
                <a:latin typeface="Consolas"/>
                <a:cs typeface="Consolas"/>
              </a:rPr>
              <a:t>val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>
                <a:latin typeface="Consolas"/>
                <a:cs typeface="Consolas"/>
              </a:rPr>
              <a:t>val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r>
              <a:rPr lang="en-US" dirty="0">
                <a:latin typeface="Consolas"/>
                <a:cs typeface="Consolas"/>
              </a:rPr>
              <a:t>   n-&gt;next = *</a:t>
            </a:r>
            <a:r>
              <a:rPr lang="en-US" dirty="0" err="1">
                <a:latin typeface="Consolas"/>
                <a:cs typeface="Consolas"/>
              </a:rPr>
              <a:t>headp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 *</a:t>
            </a:r>
            <a:r>
              <a:rPr lang="en-US" dirty="0" err="1">
                <a:solidFill>
                  <a:srgbClr val="000000"/>
                </a:solidFill>
                <a:latin typeface="Consolas"/>
                <a:cs typeface="Consolas"/>
              </a:rPr>
              <a:t>headp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= n;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main()</a:t>
            </a:r>
          </a:p>
          <a:p>
            <a:r>
              <a:rPr lang="en-US" dirty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  node *head = NULL;</a:t>
            </a:r>
          </a:p>
          <a:p>
            <a:r>
              <a:rPr lang="en-US" dirty="0">
                <a:latin typeface="Consolas"/>
                <a:cs typeface="Consolas"/>
              </a:rPr>
              <a:t>   for (long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= 10;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13;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      insert(&amp;head,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r>
              <a:rPr lang="en-US" dirty="0">
                <a:latin typeface="Consolas"/>
                <a:cs typeface="Consolas"/>
              </a:rPr>
              <a:t>   }  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1" name="矩形 5"/>
          <p:cNvSpPr/>
          <p:nvPr/>
        </p:nvSpPr>
        <p:spPr>
          <a:xfrm>
            <a:off x="2996881" y="5572032"/>
            <a:ext cx="1091998" cy="36351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.....</a:t>
            </a:r>
            <a:endParaRPr kumimoji="1" lang="zh-CN" altLang="en-US" dirty="0"/>
          </a:p>
        </p:txBody>
      </p:sp>
      <p:sp>
        <p:nvSpPr>
          <p:cNvPr id="43" name="矩形 5"/>
          <p:cNvSpPr/>
          <p:nvPr/>
        </p:nvSpPr>
        <p:spPr>
          <a:xfrm>
            <a:off x="2996881" y="4117992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4" name="矩形 5"/>
          <p:cNvSpPr/>
          <p:nvPr/>
        </p:nvSpPr>
        <p:spPr>
          <a:xfrm>
            <a:off x="2996881" y="375448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0x00..0c</a:t>
            </a:r>
            <a:endParaRPr kumimoji="1" lang="zh-CN" altLang="en-US" dirty="0"/>
          </a:p>
        </p:txBody>
      </p:sp>
      <p:sp>
        <p:nvSpPr>
          <p:cNvPr id="45" name="矩形 5"/>
          <p:cNvSpPr/>
          <p:nvPr/>
        </p:nvSpPr>
        <p:spPr>
          <a:xfrm>
            <a:off x="2996881" y="3390972"/>
            <a:ext cx="1091998" cy="36351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矩形 5"/>
          <p:cNvSpPr/>
          <p:nvPr/>
        </p:nvSpPr>
        <p:spPr>
          <a:xfrm>
            <a:off x="2996881" y="302746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7" name="矩形 5"/>
          <p:cNvSpPr/>
          <p:nvPr/>
        </p:nvSpPr>
        <p:spPr>
          <a:xfrm>
            <a:off x="2996881" y="2663952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0x00...00</a:t>
            </a:r>
            <a:endParaRPr kumimoji="1" lang="zh-CN" altLang="en-US" dirty="0"/>
          </a:p>
        </p:txBody>
      </p:sp>
      <p:sp>
        <p:nvSpPr>
          <p:cNvPr id="48" name="矩形 5"/>
          <p:cNvSpPr/>
          <p:nvPr/>
        </p:nvSpPr>
        <p:spPr>
          <a:xfrm>
            <a:off x="2996881" y="2288313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Left Brace 48"/>
          <p:cNvSpPr/>
          <p:nvPr/>
        </p:nvSpPr>
        <p:spPr>
          <a:xfrm>
            <a:off x="703670" y="5572032"/>
            <a:ext cx="239059" cy="3945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Left Brace 49"/>
          <p:cNvSpPr/>
          <p:nvPr/>
        </p:nvSpPr>
        <p:spPr>
          <a:xfrm>
            <a:off x="666349" y="3445303"/>
            <a:ext cx="239059" cy="20530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Left Brace 50"/>
          <p:cNvSpPr/>
          <p:nvPr/>
        </p:nvSpPr>
        <p:spPr>
          <a:xfrm>
            <a:off x="666349" y="2335404"/>
            <a:ext cx="239059" cy="9364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155" y="5498381"/>
            <a:ext cx="7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-29524" y="4296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0" y="247928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70480" y="2651823"/>
            <a:ext cx="124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main.head</a:t>
            </a:r>
            <a:r>
              <a:rPr lang="en-US" dirty="0"/>
              <a:t>:</a:t>
            </a:r>
          </a:p>
        </p:txBody>
      </p:sp>
      <p:sp>
        <p:nvSpPr>
          <p:cNvPr id="55" name="矩形 5"/>
          <p:cNvSpPr/>
          <p:nvPr/>
        </p:nvSpPr>
        <p:spPr>
          <a:xfrm>
            <a:off x="2996881" y="4490238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0x00..0b</a:t>
            </a:r>
            <a:endParaRPr kumimoji="1" lang="zh-CN" altLang="en-US" dirty="0"/>
          </a:p>
        </p:txBody>
      </p:sp>
      <p:sp>
        <p:nvSpPr>
          <p:cNvPr id="56" name="矩形 5"/>
          <p:cNvSpPr/>
          <p:nvPr/>
        </p:nvSpPr>
        <p:spPr>
          <a:xfrm>
            <a:off x="2996881" y="4853279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0x00..00</a:t>
            </a:r>
            <a:endParaRPr kumimoji="1" lang="zh-CN" altLang="en-US" dirty="0"/>
          </a:p>
        </p:txBody>
      </p:sp>
      <p:sp>
        <p:nvSpPr>
          <p:cNvPr id="57" name="矩形 5"/>
          <p:cNvSpPr/>
          <p:nvPr/>
        </p:nvSpPr>
        <p:spPr>
          <a:xfrm>
            <a:off x="2996881" y="5223080"/>
            <a:ext cx="1091998" cy="363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0x00..0a</a:t>
            </a:r>
            <a:endParaRPr kumimoji="1" lang="zh-CN" altLang="en-US" dirty="0"/>
          </a:p>
        </p:txBody>
      </p:sp>
      <p:sp>
        <p:nvSpPr>
          <p:cNvPr id="25" name="矩形 5"/>
          <p:cNvSpPr/>
          <p:nvPr/>
        </p:nvSpPr>
        <p:spPr>
          <a:xfrm>
            <a:off x="2996881" y="2641641"/>
            <a:ext cx="1091998" cy="3635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9" name="Curved Connector 28"/>
          <p:cNvCxnSpPr>
            <a:endCxn id="45" idx="1"/>
          </p:cNvCxnSpPr>
          <p:nvPr/>
        </p:nvCxnSpPr>
        <p:spPr>
          <a:xfrm rot="5400000">
            <a:off x="2943297" y="2924844"/>
            <a:ext cx="701468" cy="594299"/>
          </a:xfrm>
          <a:prstGeom prst="curvedConnector4">
            <a:avLst>
              <a:gd name="adj1" fmla="val -4580"/>
              <a:gd name="adj2" fmla="val 138465"/>
            </a:avLst>
          </a:prstGeom>
          <a:ln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 rot="16200000" flipH="1">
            <a:off x="3303152" y="4619107"/>
            <a:ext cx="1073755" cy="497700"/>
          </a:xfrm>
          <a:prstGeom prst="curvedConnector4">
            <a:avLst>
              <a:gd name="adj1" fmla="val 747"/>
              <a:gd name="adj2" fmla="val 169396"/>
            </a:avLst>
          </a:prstGeom>
          <a:ln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H="1">
            <a:off x="3303153" y="3880440"/>
            <a:ext cx="1073755" cy="497700"/>
          </a:xfrm>
          <a:prstGeom prst="curvedConnector4">
            <a:avLst>
              <a:gd name="adj1" fmla="val 747"/>
              <a:gd name="adj2" fmla="val 169396"/>
            </a:avLst>
          </a:prstGeom>
          <a:ln>
            <a:headEnd type="oval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10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7143" y="1985321"/>
            <a:ext cx="61762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struct student {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int id;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char *name;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};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5647" y="4255836"/>
            <a:ext cx="74194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Fields of a </a:t>
            </a:r>
            <a:r>
              <a:rPr lang="en-US" sz="2800" dirty="0" err="1"/>
              <a:t>struct</a:t>
            </a:r>
            <a:r>
              <a:rPr lang="en-US" sz="2800" dirty="0"/>
              <a:t> are allocated next to each other, </a:t>
            </a:r>
          </a:p>
          <a:p>
            <a:r>
              <a:rPr lang="en-US" sz="2800" dirty="0"/>
              <a:t>but there may be gaps (padding) between them.</a:t>
            </a:r>
          </a:p>
        </p:txBody>
      </p:sp>
    </p:spTree>
    <p:extLst>
      <p:ext uri="{BB962C8B-B14F-4D97-AF65-F5344CB8AC3E}">
        <p14:creationId xmlns:p14="http://schemas.microsoft.com/office/powerpoint/2010/main" val="78633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7143" y="1985321"/>
            <a:ext cx="61762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struct student {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int id;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char *name;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};</a:t>
            </a:r>
          </a:p>
        </p:txBody>
      </p:sp>
      <p:sp>
        <p:nvSpPr>
          <p:cNvPr id="7" name="矩形 6"/>
          <p:cNvSpPr/>
          <p:nvPr/>
        </p:nvSpPr>
        <p:spPr>
          <a:xfrm>
            <a:off x="1337143" y="4173650"/>
            <a:ext cx="72199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Verdana"/>
                <a:ea typeface="宋体" pitchFamily="2" charset="-122"/>
                <a:cs typeface="Verdana"/>
              </a:rPr>
              <a:t>struct student t;</a:t>
            </a:r>
          </a:p>
          <a:p>
            <a:endParaRPr lang="en-US" altLang="zh-CN" sz="2400" dirty="0">
              <a:latin typeface="Verdana"/>
              <a:ea typeface="宋体" pitchFamily="2" charset="-122"/>
              <a:cs typeface="Verdana"/>
            </a:endParaRPr>
          </a:p>
        </p:txBody>
      </p:sp>
      <p:cxnSp>
        <p:nvCxnSpPr>
          <p:cNvPr id="8" name="曲线连接符 16"/>
          <p:cNvCxnSpPr>
            <a:cxnSpLocks noChangeShapeType="1"/>
            <a:stCxn id="9" idx="1"/>
          </p:cNvCxnSpPr>
          <p:nvPr/>
        </p:nvCxnSpPr>
        <p:spPr bwMode="auto">
          <a:xfrm rot="10800000">
            <a:off x="4157922" y="4460778"/>
            <a:ext cx="659066" cy="6433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" name="TextBox 14"/>
          <p:cNvSpPr txBox="1">
            <a:spLocks noChangeArrowheads="1"/>
          </p:cNvSpPr>
          <p:nvPr/>
        </p:nvSpPr>
        <p:spPr bwMode="auto">
          <a:xfrm>
            <a:off x="4816988" y="4171167"/>
            <a:ext cx="29057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0000FF"/>
                </a:solidFill>
                <a:latin typeface="Verdana"/>
                <a:cs typeface="Verdana"/>
              </a:rPr>
              <a:t>define variable t with</a:t>
            </a:r>
          </a:p>
          <a:p>
            <a:pPr eaLnBrk="1" hangingPunct="1"/>
            <a:r>
              <a:rPr lang="en-US" altLang="zh-CN" sz="2000" dirty="0">
                <a:solidFill>
                  <a:srgbClr val="0000FF"/>
                </a:solidFill>
                <a:latin typeface="Verdana"/>
                <a:cs typeface="Verdana"/>
              </a:rPr>
              <a:t>type “</a:t>
            </a:r>
            <a:r>
              <a:rPr lang="en-US" altLang="zh-CN" sz="2000" dirty="0" err="1">
                <a:solidFill>
                  <a:srgbClr val="0000FF"/>
                </a:solidFill>
                <a:latin typeface="Verdana"/>
                <a:cs typeface="Verdana"/>
              </a:rPr>
              <a:t>struct</a:t>
            </a:r>
            <a:r>
              <a:rPr lang="en-US" altLang="zh-CN" sz="2000" dirty="0">
                <a:solidFill>
                  <a:srgbClr val="0000FF"/>
                </a:solidFill>
                <a:latin typeface="Verdana"/>
                <a:cs typeface="Verdana"/>
              </a:rPr>
              <a:t> student”</a:t>
            </a:r>
            <a:endParaRPr lang="zh-CN" altLang="en-US" sz="2000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01308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7143" y="1985321"/>
            <a:ext cx="61762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struct student {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int id;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char *name;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};</a:t>
            </a:r>
          </a:p>
        </p:txBody>
      </p:sp>
      <p:sp>
        <p:nvSpPr>
          <p:cNvPr id="7" name="矩形 6"/>
          <p:cNvSpPr/>
          <p:nvPr/>
        </p:nvSpPr>
        <p:spPr>
          <a:xfrm>
            <a:off x="1337143" y="4173650"/>
            <a:ext cx="72199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Verdana"/>
                <a:ea typeface="宋体" pitchFamily="2" charset="-122"/>
                <a:cs typeface="Verdana"/>
              </a:rPr>
              <a:t>struct student t;</a:t>
            </a:r>
          </a:p>
          <a:p>
            <a:endParaRPr lang="en-US" altLang="zh-CN" sz="2400" dirty="0"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400" dirty="0" err="1">
                <a:latin typeface="Verdana"/>
                <a:ea typeface="宋体" pitchFamily="2" charset="-122"/>
                <a:cs typeface="Verdana"/>
              </a:rPr>
              <a:t>t.id</a:t>
            </a:r>
            <a:r>
              <a:rPr lang="en-US" altLang="zh-CN" sz="2400" dirty="0">
                <a:latin typeface="Verdana"/>
                <a:ea typeface="宋体" pitchFamily="2" charset="-122"/>
                <a:cs typeface="Verdana"/>
              </a:rPr>
              <a:t> = 1024;</a:t>
            </a:r>
          </a:p>
          <a:p>
            <a:r>
              <a:rPr lang="en-US" altLang="zh-CN" sz="2400" dirty="0" err="1">
                <a:latin typeface="Verdana"/>
                <a:ea typeface="宋体" pitchFamily="2" charset="-122"/>
                <a:cs typeface="Verdana"/>
              </a:rPr>
              <a:t>t.name</a:t>
            </a:r>
            <a:r>
              <a:rPr lang="en-US" altLang="zh-CN" sz="2400" dirty="0">
                <a:latin typeface="Verdana"/>
                <a:ea typeface="宋体" pitchFamily="2" charset="-122"/>
                <a:cs typeface="Verdana"/>
              </a:rPr>
              <a:t> = “</a:t>
            </a:r>
            <a:r>
              <a:rPr lang="en-US" altLang="zh-CN" sz="2400" dirty="0" err="1">
                <a:latin typeface="Verdana"/>
                <a:ea typeface="宋体" pitchFamily="2" charset="-122"/>
                <a:cs typeface="Verdana"/>
              </a:rPr>
              <a:t>alice</a:t>
            </a:r>
            <a:r>
              <a:rPr lang="en-US" altLang="zh-CN" sz="2400" dirty="0">
                <a:latin typeface="Verdana"/>
                <a:ea typeface="宋体" pitchFamily="2" charset="-122"/>
                <a:cs typeface="Verdana"/>
              </a:rPr>
              <a:t>”;</a:t>
            </a:r>
          </a:p>
        </p:txBody>
      </p:sp>
      <p:cxnSp>
        <p:nvCxnSpPr>
          <p:cNvPr id="10" name="曲线连接符 16"/>
          <p:cNvCxnSpPr>
            <a:cxnSpLocks noChangeShapeType="1"/>
            <a:stCxn id="11" idx="1"/>
          </p:cNvCxnSpPr>
          <p:nvPr/>
        </p:nvCxnSpPr>
        <p:spPr bwMode="auto">
          <a:xfrm rot="10800000" flipV="1">
            <a:off x="3659819" y="5089810"/>
            <a:ext cx="659066" cy="89556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4318885" y="4889755"/>
            <a:ext cx="40457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0000FF"/>
                </a:solidFill>
                <a:latin typeface="Verdana"/>
                <a:cs typeface="Verdana"/>
              </a:rPr>
              <a:t>Access the fields of this </a:t>
            </a:r>
            <a:r>
              <a:rPr lang="en-US" altLang="zh-CN" sz="2000" dirty="0" err="1">
                <a:solidFill>
                  <a:srgbClr val="0000FF"/>
                </a:solidFill>
                <a:latin typeface="Verdana"/>
                <a:cs typeface="Verdana"/>
              </a:rPr>
              <a:t>struct</a:t>
            </a:r>
            <a:endParaRPr lang="zh-CN" altLang="en-US" sz="2000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725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Typedef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7143" y="1985321"/>
            <a:ext cx="61762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typedef</a:t>
            </a:r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 struct {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int id;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char *name;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} student;</a:t>
            </a:r>
          </a:p>
        </p:txBody>
      </p:sp>
      <p:sp>
        <p:nvSpPr>
          <p:cNvPr id="7" name="矩形 6"/>
          <p:cNvSpPr/>
          <p:nvPr/>
        </p:nvSpPr>
        <p:spPr>
          <a:xfrm>
            <a:off x="1337143" y="4102030"/>
            <a:ext cx="32432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trike="sngStrike" dirty="0">
                <a:latin typeface="Verdana"/>
                <a:ea typeface="宋体" pitchFamily="2" charset="-122"/>
                <a:cs typeface="Verdana"/>
              </a:rPr>
              <a:t>struct</a:t>
            </a:r>
            <a:r>
              <a:rPr lang="en-US" altLang="zh-CN" sz="2400" dirty="0">
                <a:latin typeface="Verdana"/>
                <a:ea typeface="宋体" pitchFamily="2" charset="-122"/>
                <a:cs typeface="Verdana"/>
              </a:rPr>
              <a:t> student t;</a:t>
            </a:r>
          </a:p>
        </p:txBody>
      </p:sp>
      <p:sp>
        <p:nvSpPr>
          <p:cNvPr id="5" name="矩形 6"/>
          <p:cNvSpPr/>
          <p:nvPr/>
        </p:nvSpPr>
        <p:spPr>
          <a:xfrm>
            <a:off x="4710167" y="4160772"/>
            <a:ext cx="72199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latin typeface="Verdana"/>
              <a:ea typeface="宋体" pitchFamily="2" charset="-122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3403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 to </a:t>
            </a:r>
            <a:r>
              <a:rPr kumimoji="1" lang="en-US" altLang="zh-CN" dirty="0" err="1"/>
              <a:t>struct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00206" y="1417638"/>
            <a:ext cx="61762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typedef struct {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int id;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	char *name;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Verdana"/>
                <a:ea typeface="宋体" pitchFamily="2" charset="-122"/>
                <a:cs typeface="Verdana"/>
              </a:rPr>
              <a:t>} student;</a:t>
            </a:r>
          </a:p>
        </p:txBody>
      </p:sp>
      <p:sp>
        <p:nvSpPr>
          <p:cNvPr id="7" name="矩形 6"/>
          <p:cNvSpPr/>
          <p:nvPr/>
        </p:nvSpPr>
        <p:spPr>
          <a:xfrm>
            <a:off x="1100206" y="3098943"/>
            <a:ext cx="72199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Verdana"/>
                <a:ea typeface="宋体" pitchFamily="2" charset="-122"/>
                <a:cs typeface="Verdana"/>
              </a:rPr>
              <a:t>student t = {1023, “</a:t>
            </a:r>
            <a:r>
              <a:rPr lang="en-US" altLang="zh-CN" sz="2400" dirty="0" err="1">
                <a:latin typeface="Verdana"/>
                <a:ea typeface="宋体" pitchFamily="2" charset="-122"/>
                <a:cs typeface="Verdana"/>
              </a:rPr>
              <a:t>alice</a:t>
            </a:r>
            <a:r>
              <a:rPr lang="en-US" altLang="zh-CN" sz="2400" dirty="0">
                <a:latin typeface="Verdana"/>
                <a:ea typeface="宋体" pitchFamily="2" charset="-122"/>
                <a:cs typeface="Verdana"/>
              </a:rPr>
              <a:t>”};</a:t>
            </a:r>
          </a:p>
          <a:p>
            <a:r>
              <a:rPr lang="en-US" altLang="zh-CN" sz="2400" dirty="0">
                <a:latin typeface="Verdana"/>
                <a:ea typeface="宋体" pitchFamily="2" charset="-122"/>
                <a:cs typeface="Verdana"/>
              </a:rPr>
              <a:t>student *p = &amp;t;</a:t>
            </a:r>
          </a:p>
          <a:p>
            <a:endParaRPr lang="en-US" altLang="zh-CN" sz="2400" dirty="0"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400" dirty="0">
                <a:latin typeface="Verdana"/>
                <a:ea typeface="宋体" pitchFamily="2" charset="-122"/>
                <a:cs typeface="Verdana"/>
              </a:rPr>
              <a:t>p-&gt;id = 1023; </a:t>
            </a:r>
          </a:p>
          <a:p>
            <a:r>
              <a:rPr lang="en-US" altLang="zh-CN" sz="2400" dirty="0">
                <a:latin typeface="Verdana"/>
                <a:ea typeface="宋体" pitchFamily="2" charset="-122"/>
                <a:cs typeface="Verdana"/>
              </a:rPr>
              <a:t>p-&gt;name = “bob”;</a:t>
            </a:r>
          </a:p>
          <a:p>
            <a:r>
              <a:rPr lang="en-US" altLang="zh-CN" sz="2400" dirty="0" err="1">
                <a:latin typeface="Verdana"/>
                <a:ea typeface="宋体" pitchFamily="2" charset="-122"/>
                <a:cs typeface="Verdana"/>
              </a:rPr>
              <a:t>printf</a:t>
            </a:r>
            <a:r>
              <a:rPr lang="en-US" altLang="zh-CN" sz="2400" dirty="0">
                <a:latin typeface="Verdana"/>
                <a:ea typeface="宋体" pitchFamily="2" charset="-122"/>
                <a:cs typeface="Verdana"/>
              </a:rPr>
              <a:t>(“%d %s\n”, </a:t>
            </a:r>
            <a:r>
              <a:rPr lang="en-US" altLang="zh-CN" sz="2400" dirty="0" err="1">
                <a:latin typeface="Verdana"/>
                <a:ea typeface="宋体" pitchFamily="2" charset="-122"/>
                <a:cs typeface="Verdana"/>
              </a:rPr>
              <a:t>t.id</a:t>
            </a:r>
            <a:r>
              <a:rPr lang="en-US" altLang="zh-CN" sz="2400" dirty="0">
                <a:latin typeface="Verdana"/>
                <a:ea typeface="宋体" pitchFamily="2" charset="-122"/>
                <a:cs typeface="Verdana"/>
              </a:rPr>
              <a:t>, </a:t>
            </a:r>
            <a:r>
              <a:rPr lang="en-US" altLang="zh-CN" sz="2400" dirty="0" err="1">
                <a:latin typeface="Verdana"/>
                <a:ea typeface="宋体" pitchFamily="2" charset="-122"/>
                <a:cs typeface="Verdana"/>
              </a:rPr>
              <a:t>t.name</a:t>
            </a:r>
            <a:r>
              <a:rPr lang="en-US" altLang="zh-CN" sz="2400" dirty="0">
                <a:latin typeface="Verdana"/>
                <a:ea typeface="宋体" pitchFamily="2" charset="-122"/>
                <a:cs typeface="Verdana"/>
              </a:rPr>
              <a:t>\n”);</a:t>
            </a:r>
          </a:p>
        </p:txBody>
      </p:sp>
      <p:sp>
        <p:nvSpPr>
          <p:cNvPr id="5" name="矩形 6"/>
          <p:cNvSpPr/>
          <p:nvPr/>
        </p:nvSpPr>
        <p:spPr>
          <a:xfrm>
            <a:off x="4710167" y="4160772"/>
            <a:ext cx="72199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latin typeface="Verdana"/>
              <a:ea typeface="宋体" pitchFamily="2" charset="-122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57369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Mallocs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7337691" cy="1752600"/>
          </a:xfrm>
        </p:spPr>
        <p:txBody>
          <a:bodyPr/>
          <a:lstStyle/>
          <a:p>
            <a:r>
              <a:rPr lang="en-US" dirty="0"/>
              <a:t>Allocates a chunk of memory dynamically</a:t>
            </a:r>
          </a:p>
        </p:txBody>
      </p:sp>
    </p:spTree>
    <p:extLst>
      <p:ext uri="{BB962C8B-B14F-4D97-AF65-F5344CB8AC3E}">
        <p14:creationId xmlns:p14="http://schemas.microsoft.com/office/powerpoint/2010/main" val="888883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0591" y="306388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Recall memory allocation for </a:t>
            </a:r>
            <a:br>
              <a:rPr kumimoji="1" lang="en-US" altLang="zh-CN" dirty="0"/>
            </a:br>
            <a:r>
              <a:rPr kumimoji="1" lang="en-US" altLang="zh-CN" dirty="0"/>
              <a:t>global and local variables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0592" y="1753844"/>
            <a:ext cx="8229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altLang="zh-CN" sz="2800" dirty="0">
                <a:solidFill>
                  <a:srgbClr val="0000FF"/>
                </a:solidFill>
                <a:latin typeface="Arial"/>
                <a:cs typeface="Arial"/>
              </a:rPr>
              <a:t>Global</a:t>
            </a:r>
            <a:r>
              <a:rPr lang="en-US" altLang="zh-CN" sz="2800" dirty="0">
                <a:latin typeface="Arial"/>
                <a:cs typeface="Arial"/>
              </a:rPr>
              <a:t> variables are allocated space before program execution</a:t>
            </a:r>
            <a:r>
              <a:rPr lang="en-US" altLang="zh-CN" sz="2800" dirty="0"/>
              <a:t>.</a:t>
            </a:r>
          </a:p>
          <a:p>
            <a:pPr marL="457200" indent="-457200">
              <a:buFont typeface="Arial"/>
              <a:buChar char="•"/>
            </a:pPr>
            <a:endParaRPr lang="en-US" altLang="zh-CN" sz="2800" dirty="0"/>
          </a:p>
          <a:p>
            <a:pPr marL="457200" indent="-457200">
              <a:buFont typeface="Arial"/>
              <a:buChar char="•"/>
            </a:pPr>
            <a:r>
              <a:rPr lang="en-US" altLang="zh-CN" sz="2800" dirty="0">
                <a:solidFill>
                  <a:srgbClr val="0000FF"/>
                </a:solidFill>
                <a:latin typeface="Arial"/>
                <a:cs typeface="Arial"/>
              </a:rPr>
              <a:t>Local</a:t>
            </a:r>
            <a:r>
              <a:rPr lang="en-US" altLang="zh-CN" sz="2800" dirty="0">
                <a:latin typeface="Arial"/>
                <a:cs typeface="Arial"/>
              </a:rPr>
              <a:t> variables are allocated when entering a function and de-allocated upon its exit.</a:t>
            </a:r>
          </a:p>
        </p:txBody>
      </p:sp>
    </p:spTree>
    <p:extLst>
      <p:ext uri="{BB962C8B-B14F-4D97-AF65-F5344CB8AC3E}">
        <p14:creationId xmlns:p14="http://schemas.microsoft.com/office/powerpoint/2010/main" val="2278786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14603</TotalTime>
  <Words>1448</Words>
  <Application>Microsoft Macintosh PowerPoint</Application>
  <PresentationFormat>On-screen Show (4:3)</PresentationFormat>
  <Paragraphs>336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Symbol</vt:lpstr>
      <vt:lpstr>Verdana</vt:lpstr>
      <vt:lpstr>Office Theme</vt:lpstr>
      <vt:lpstr>Structs</vt:lpstr>
      <vt:lpstr>Structure</vt:lpstr>
      <vt:lpstr>Structure</vt:lpstr>
      <vt:lpstr>Structure</vt:lpstr>
      <vt:lpstr>Structure</vt:lpstr>
      <vt:lpstr>Typedef</vt:lpstr>
      <vt:lpstr>Pointer to struct</vt:lpstr>
      <vt:lpstr>Mallocs</vt:lpstr>
      <vt:lpstr>Recall memory allocation for  global and local variables</vt:lpstr>
      <vt:lpstr>Malloc</vt:lpstr>
      <vt:lpstr>Malloc</vt:lpstr>
      <vt:lpstr>Conceptual view of a C program’s memory at runtime</vt:lpstr>
      <vt:lpstr>Linked list in C: insertion</vt:lpstr>
      <vt:lpstr>Inserting into a linked list</vt:lpstr>
      <vt:lpstr>1st insert call</vt:lpstr>
      <vt:lpstr>1st insert call</vt:lpstr>
      <vt:lpstr>1st insert call</vt:lpstr>
      <vt:lpstr>after 1st insert call</vt:lpstr>
      <vt:lpstr>2nd insert call</vt:lpstr>
      <vt:lpstr>2nd insert call</vt:lpstr>
      <vt:lpstr>2nd insert call</vt:lpstr>
      <vt:lpstr>after 3rd call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Jinyang Li</dc:creator>
  <cp:lastModifiedBy>Jinyang Li</cp:lastModifiedBy>
  <cp:revision>109</cp:revision>
  <cp:lastPrinted>2019-02-20T19:27:05Z</cp:lastPrinted>
  <dcterms:created xsi:type="dcterms:W3CDTF">2018-09-26T03:34:32Z</dcterms:created>
  <dcterms:modified xsi:type="dcterms:W3CDTF">2021-09-28T02:17:52Z</dcterms:modified>
</cp:coreProperties>
</file>