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8"/>
  </p:notesMasterIdLst>
  <p:sldIdLst>
    <p:sldId id="257" r:id="rId2"/>
    <p:sldId id="258" r:id="rId3"/>
    <p:sldId id="279" r:id="rId4"/>
    <p:sldId id="259" r:id="rId5"/>
    <p:sldId id="291" r:id="rId6"/>
    <p:sldId id="260" r:id="rId7"/>
    <p:sldId id="261" r:id="rId8"/>
    <p:sldId id="262" r:id="rId9"/>
    <p:sldId id="293" r:id="rId10"/>
    <p:sldId id="263" r:id="rId11"/>
    <p:sldId id="264" r:id="rId12"/>
    <p:sldId id="294" r:id="rId13"/>
    <p:sldId id="299" r:id="rId14"/>
    <p:sldId id="300" r:id="rId15"/>
    <p:sldId id="302" r:id="rId16"/>
    <p:sldId id="301" r:id="rId17"/>
    <p:sldId id="266" r:id="rId18"/>
    <p:sldId id="304" r:id="rId19"/>
    <p:sldId id="305" r:id="rId20"/>
    <p:sldId id="295" r:id="rId21"/>
    <p:sldId id="265" r:id="rId22"/>
    <p:sldId id="290" r:id="rId23"/>
    <p:sldId id="289" r:id="rId24"/>
    <p:sldId id="282" r:id="rId25"/>
    <p:sldId id="297" r:id="rId26"/>
    <p:sldId id="298" r:id="rId27"/>
    <p:sldId id="283" r:id="rId28"/>
    <p:sldId id="288" r:id="rId29"/>
    <p:sldId id="303" r:id="rId30"/>
    <p:sldId id="267" r:id="rId31"/>
    <p:sldId id="268" r:id="rId32"/>
    <p:sldId id="307" r:id="rId33"/>
    <p:sldId id="308" r:id="rId34"/>
    <p:sldId id="306" r:id="rId35"/>
    <p:sldId id="309" r:id="rId36"/>
    <p:sldId id="269" r:id="rId37"/>
    <p:sldId id="270" r:id="rId38"/>
    <p:sldId id="310" r:id="rId39"/>
    <p:sldId id="311" r:id="rId40"/>
    <p:sldId id="312" r:id="rId41"/>
    <p:sldId id="313" r:id="rId42"/>
    <p:sldId id="314" r:id="rId43"/>
    <p:sldId id="315" r:id="rId44"/>
    <p:sldId id="284" r:id="rId45"/>
    <p:sldId id="285" r:id="rId46"/>
    <p:sldId id="316" r:id="rId47"/>
    <p:sldId id="318" r:id="rId48"/>
    <p:sldId id="319" r:id="rId49"/>
    <p:sldId id="345" r:id="rId50"/>
    <p:sldId id="320" r:id="rId51"/>
    <p:sldId id="321" r:id="rId52"/>
    <p:sldId id="322" r:id="rId53"/>
    <p:sldId id="323" r:id="rId54"/>
    <p:sldId id="324" r:id="rId55"/>
    <p:sldId id="326" r:id="rId56"/>
    <p:sldId id="342" r:id="rId57"/>
    <p:sldId id="346" r:id="rId58"/>
    <p:sldId id="325" r:id="rId59"/>
    <p:sldId id="327" r:id="rId60"/>
    <p:sldId id="286" r:id="rId61"/>
    <p:sldId id="287" r:id="rId62"/>
    <p:sldId id="271" r:id="rId63"/>
    <p:sldId id="272" r:id="rId64"/>
    <p:sldId id="328" r:id="rId65"/>
    <p:sldId id="330" r:id="rId66"/>
    <p:sldId id="333" r:id="rId67"/>
    <p:sldId id="334" r:id="rId68"/>
    <p:sldId id="335" r:id="rId69"/>
    <p:sldId id="336" r:id="rId70"/>
    <p:sldId id="337" r:id="rId71"/>
    <p:sldId id="338" r:id="rId72"/>
    <p:sldId id="339" r:id="rId73"/>
    <p:sldId id="343" r:id="rId74"/>
    <p:sldId id="347" r:id="rId75"/>
    <p:sldId id="331" r:id="rId76"/>
    <p:sldId id="332" r:id="rId77"/>
    <p:sldId id="341" r:id="rId78"/>
    <p:sldId id="344" r:id="rId79"/>
    <p:sldId id="273" r:id="rId80"/>
    <p:sldId id="280" r:id="rId81"/>
    <p:sldId id="292" r:id="rId82"/>
    <p:sldId id="275" r:id="rId83"/>
    <p:sldId id="274" r:id="rId84"/>
    <p:sldId id="276" r:id="rId85"/>
    <p:sldId id="281" r:id="rId86"/>
    <p:sldId id="27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5B9BD5"/>
    <a:srgbClr val="EBC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A13D3-BACD-3A44-BF0F-E5650CC79C46}" v="6434" dt="2021-12-10T00:26:40.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39"/>
    <p:restoredTop sz="94714"/>
  </p:normalViewPr>
  <p:slideViewPr>
    <p:cSldViewPr snapToGrid="0" snapToObjects="1">
      <p:cViewPr>
        <p:scale>
          <a:sx n="100" d="100"/>
          <a:sy n="100" d="100"/>
        </p:scale>
        <p:origin x="-1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13</a:t>
            </a:fld>
            <a:endParaRPr lang="en-US"/>
          </a:p>
        </p:txBody>
      </p:sp>
    </p:spTree>
    <p:extLst>
      <p:ext uri="{BB962C8B-B14F-4D97-AF65-F5344CB8AC3E}">
        <p14:creationId xmlns:p14="http://schemas.microsoft.com/office/powerpoint/2010/main" val="417815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58307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400027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32864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17</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3108670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21137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20</a:t>
            </a:fld>
            <a:endParaRPr lang="en-US"/>
          </a:p>
        </p:txBody>
      </p:sp>
    </p:spTree>
    <p:extLst>
      <p:ext uri="{BB962C8B-B14F-4D97-AF65-F5344CB8AC3E}">
        <p14:creationId xmlns:p14="http://schemas.microsoft.com/office/powerpoint/2010/main" val="11358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1"/>
              </a:solidFill>
            </a:endParaRPr>
          </a:p>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22</a:t>
            </a:fld>
            <a:endParaRPr lang="en-US"/>
          </a:p>
        </p:txBody>
      </p:sp>
    </p:spTree>
    <p:extLst>
      <p:ext uri="{BB962C8B-B14F-4D97-AF65-F5344CB8AC3E}">
        <p14:creationId xmlns:p14="http://schemas.microsoft.com/office/powerpoint/2010/main" val="137785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427005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28</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29</a:t>
            </a:fld>
            <a:endParaRPr lang="en-US"/>
          </a:p>
        </p:txBody>
      </p:sp>
    </p:spTree>
    <p:extLst>
      <p:ext uri="{BB962C8B-B14F-4D97-AF65-F5344CB8AC3E}">
        <p14:creationId xmlns:p14="http://schemas.microsoft.com/office/powerpoint/2010/main" val="428920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51368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37</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38</a:t>
            </a:fld>
            <a:endParaRPr lang="en-US"/>
          </a:p>
        </p:txBody>
      </p:sp>
    </p:spTree>
    <p:extLst>
      <p:ext uri="{BB962C8B-B14F-4D97-AF65-F5344CB8AC3E}">
        <p14:creationId xmlns:p14="http://schemas.microsoft.com/office/powerpoint/2010/main" val="3566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39</a:t>
            </a:fld>
            <a:endParaRPr lang="en-US"/>
          </a:p>
        </p:txBody>
      </p:sp>
    </p:spTree>
    <p:extLst>
      <p:ext uri="{BB962C8B-B14F-4D97-AF65-F5344CB8AC3E}">
        <p14:creationId xmlns:p14="http://schemas.microsoft.com/office/powerpoint/2010/main" val="388253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40</a:t>
            </a:fld>
            <a:endParaRPr lang="en-US"/>
          </a:p>
        </p:txBody>
      </p:sp>
    </p:spTree>
    <p:extLst>
      <p:ext uri="{BB962C8B-B14F-4D97-AF65-F5344CB8AC3E}">
        <p14:creationId xmlns:p14="http://schemas.microsoft.com/office/powerpoint/2010/main" val="3511986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41</a:t>
            </a:fld>
            <a:endParaRPr lang="en-US"/>
          </a:p>
        </p:txBody>
      </p:sp>
    </p:spTree>
    <p:extLst>
      <p:ext uri="{BB962C8B-B14F-4D97-AF65-F5344CB8AC3E}">
        <p14:creationId xmlns:p14="http://schemas.microsoft.com/office/powerpoint/2010/main" val="1593581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42</a:t>
            </a:fld>
            <a:endParaRPr lang="en-US"/>
          </a:p>
        </p:txBody>
      </p:sp>
    </p:spTree>
    <p:extLst>
      <p:ext uri="{BB962C8B-B14F-4D97-AF65-F5344CB8AC3E}">
        <p14:creationId xmlns:p14="http://schemas.microsoft.com/office/powerpoint/2010/main" val="250737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43</a:t>
            </a:fld>
            <a:endParaRPr lang="en-US"/>
          </a:p>
        </p:txBody>
      </p:sp>
    </p:spTree>
    <p:extLst>
      <p:ext uri="{BB962C8B-B14F-4D97-AF65-F5344CB8AC3E}">
        <p14:creationId xmlns:p14="http://schemas.microsoft.com/office/powerpoint/2010/main" val="1969703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44</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46</a:t>
            </a:fld>
            <a:endParaRPr lang="en-US"/>
          </a:p>
        </p:txBody>
      </p:sp>
    </p:spTree>
    <p:extLst>
      <p:ext uri="{BB962C8B-B14F-4D97-AF65-F5344CB8AC3E}">
        <p14:creationId xmlns:p14="http://schemas.microsoft.com/office/powerpoint/2010/main" val="8863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47</a:t>
            </a:fld>
            <a:endParaRPr lang="en-US"/>
          </a:p>
        </p:txBody>
      </p:sp>
    </p:spTree>
    <p:extLst>
      <p:ext uri="{BB962C8B-B14F-4D97-AF65-F5344CB8AC3E}">
        <p14:creationId xmlns:p14="http://schemas.microsoft.com/office/powerpoint/2010/main" val="34534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48</a:t>
            </a:fld>
            <a:endParaRPr lang="en-US"/>
          </a:p>
        </p:txBody>
      </p:sp>
    </p:spTree>
    <p:extLst>
      <p:ext uri="{BB962C8B-B14F-4D97-AF65-F5344CB8AC3E}">
        <p14:creationId xmlns:p14="http://schemas.microsoft.com/office/powerpoint/2010/main" val="1924318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49</a:t>
            </a:fld>
            <a:endParaRPr lang="en-US"/>
          </a:p>
        </p:txBody>
      </p:sp>
    </p:spTree>
    <p:extLst>
      <p:ext uri="{BB962C8B-B14F-4D97-AF65-F5344CB8AC3E}">
        <p14:creationId xmlns:p14="http://schemas.microsoft.com/office/powerpoint/2010/main" val="98874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50</a:t>
            </a:fld>
            <a:endParaRPr lang="en-US"/>
          </a:p>
        </p:txBody>
      </p:sp>
    </p:spTree>
    <p:extLst>
      <p:ext uri="{BB962C8B-B14F-4D97-AF65-F5344CB8AC3E}">
        <p14:creationId xmlns:p14="http://schemas.microsoft.com/office/powerpoint/2010/main" val="374590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51</a:t>
            </a:fld>
            <a:endParaRPr lang="en-US"/>
          </a:p>
        </p:txBody>
      </p:sp>
    </p:spTree>
    <p:extLst>
      <p:ext uri="{BB962C8B-B14F-4D97-AF65-F5344CB8AC3E}">
        <p14:creationId xmlns:p14="http://schemas.microsoft.com/office/powerpoint/2010/main" val="1107359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52</a:t>
            </a:fld>
            <a:endParaRPr lang="en-US"/>
          </a:p>
        </p:txBody>
      </p:sp>
    </p:spTree>
    <p:extLst>
      <p:ext uri="{BB962C8B-B14F-4D97-AF65-F5344CB8AC3E}">
        <p14:creationId xmlns:p14="http://schemas.microsoft.com/office/powerpoint/2010/main" val="300352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53</a:t>
            </a:fld>
            <a:endParaRPr lang="en-US"/>
          </a:p>
        </p:txBody>
      </p:sp>
    </p:spTree>
    <p:extLst>
      <p:ext uri="{BB962C8B-B14F-4D97-AF65-F5344CB8AC3E}">
        <p14:creationId xmlns:p14="http://schemas.microsoft.com/office/powerpoint/2010/main" val="4182323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54</a:t>
            </a:fld>
            <a:endParaRPr lang="en-US"/>
          </a:p>
        </p:txBody>
      </p:sp>
    </p:spTree>
    <p:extLst>
      <p:ext uri="{BB962C8B-B14F-4D97-AF65-F5344CB8AC3E}">
        <p14:creationId xmlns:p14="http://schemas.microsoft.com/office/powerpoint/2010/main" val="123901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55</a:t>
            </a:fld>
            <a:endParaRPr lang="en-US"/>
          </a:p>
        </p:txBody>
      </p:sp>
    </p:spTree>
    <p:extLst>
      <p:ext uri="{BB962C8B-B14F-4D97-AF65-F5344CB8AC3E}">
        <p14:creationId xmlns:p14="http://schemas.microsoft.com/office/powerpoint/2010/main" val="2942060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56</a:t>
            </a:fld>
            <a:endParaRPr lang="en-US"/>
          </a:p>
        </p:txBody>
      </p:sp>
    </p:spTree>
    <p:extLst>
      <p:ext uri="{BB962C8B-B14F-4D97-AF65-F5344CB8AC3E}">
        <p14:creationId xmlns:p14="http://schemas.microsoft.com/office/powerpoint/2010/main" val="3962421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57</a:t>
            </a:fld>
            <a:endParaRPr lang="en-US"/>
          </a:p>
        </p:txBody>
      </p:sp>
    </p:spTree>
    <p:extLst>
      <p:ext uri="{BB962C8B-B14F-4D97-AF65-F5344CB8AC3E}">
        <p14:creationId xmlns:p14="http://schemas.microsoft.com/office/powerpoint/2010/main" val="2658269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58</a:t>
            </a:fld>
            <a:endParaRPr lang="en-US"/>
          </a:p>
        </p:txBody>
      </p:sp>
    </p:spTree>
    <p:extLst>
      <p:ext uri="{BB962C8B-B14F-4D97-AF65-F5344CB8AC3E}">
        <p14:creationId xmlns:p14="http://schemas.microsoft.com/office/powerpoint/2010/main" val="2119615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59</a:t>
            </a:fld>
            <a:endParaRPr lang="en-US"/>
          </a:p>
        </p:txBody>
      </p:sp>
    </p:spTree>
    <p:extLst>
      <p:ext uri="{BB962C8B-B14F-4D97-AF65-F5344CB8AC3E}">
        <p14:creationId xmlns:p14="http://schemas.microsoft.com/office/powerpoint/2010/main" val="339083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60</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61</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62</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63</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64</a:t>
            </a:fld>
            <a:endParaRPr lang="en-US"/>
          </a:p>
        </p:txBody>
      </p:sp>
    </p:spTree>
    <p:extLst>
      <p:ext uri="{BB962C8B-B14F-4D97-AF65-F5344CB8AC3E}">
        <p14:creationId xmlns:p14="http://schemas.microsoft.com/office/powerpoint/2010/main" val="1506723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65</a:t>
            </a:fld>
            <a:endParaRPr lang="en-US"/>
          </a:p>
        </p:txBody>
      </p:sp>
    </p:spTree>
    <p:extLst>
      <p:ext uri="{BB962C8B-B14F-4D97-AF65-F5344CB8AC3E}">
        <p14:creationId xmlns:p14="http://schemas.microsoft.com/office/powerpoint/2010/main" val="668015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66</a:t>
            </a:fld>
            <a:endParaRPr lang="en-US"/>
          </a:p>
        </p:txBody>
      </p:sp>
    </p:spTree>
    <p:extLst>
      <p:ext uri="{BB962C8B-B14F-4D97-AF65-F5344CB8AC3E}">
        <p14:creationId xmlns:p14="http://schemas.microsoft.com/office/powerpoint/2010/main" val="1272969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67</a:t>
            </a:fld>
            <a:endParaRPr lang="en-US"/>
          </a:p>
        </p:txBody>
      </p:sp>
    </p:spTree>
    <p:extLst>
      <p:ext uri="{BB962C8B-B14F-4D97-AF65-F5344CB8AC3E}">
        <p14:creationId xmlns:p14="http://schemas.microsoft.com/office/powerpoint/2010/main" val="1443592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68</a:t>
            </a:fld>
            <a:endParaRPr lang="en-US"/>
          </a:p>
        </p:txBody>
      </p:sp>
    </p:spTree>
    <p:extLst>
      <p:ext uri="{BB962C8B-B14F-4D97-AF65-F5344CB8AC3E}">
        <p14:creationId xmlns:p14="http://schemas.microsoft.com/office/powerpoint/2010/main" val="2869707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69</a:t>
            </a:fld>
            <a:endParaRPr lang="en-US"/>
          </a:p>
        </p:txBody>
      </p:sp>
    </p:spTree>
    <p:extLst>
      <p:ext uri="{BB962C8B-B14F-4D97-AF65-F5344CB8AC3E}">
        <p14:creationId xmlns:p14="http://schemas.microsoft.com/office/powerpoint/2010/main" val="84333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3571942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70</a:t>
            </a:fld>
            <a:endParaRPr lang="en-US"/>
          </a:p>
        </p:txBody>
      </p:sp>
    </p:spTree>
    <p:extLst>
      <p:ext uri="{BB962C8B-B14F-4D97-AF65-F5344CB8AC3E}">
        <p14:creationId xmlns:p14="http://schemas.microsoft.com/office/powerpoint/2010/main" val="3896979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71</a:t>
            </a:fld>
            <a:endParaRPr lang="en-US"/>
          </a:p>
        </p:txBody>
      </p:sp>
    </p:spTree>
    <p:extLst>
      <p:ext uri="{BB962C8B-B14F-4D97-AF65-F5344CB8AC3E}">
        <p14:creationId xmlns:p14="http://schemas.microsoft.com/office/powerpoint/2010/main" val="12699532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72</a:t>
            </a:fld>
            <a:endParaRPr lang="en-US"/>
          </a:p>
        </p:txBody>
      </p:sp>
    </p:spTree>
    <p:extLst>
      <p:ext uri="{BB962C8B-B14F-4D97-AF65-F5344CB8AC3E}">
        <p14:creationId xmlns:p14="http://schemas.microsoft.com/office/powerpoint/2010/main" val="28708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73</a:t>
            </a:fld>
            <a:endParaRPr lang="en-US"/>
          </a:p>
        </p:txBody>
      </p:sp>
    </p:spTree>
    <p:extLst>
      <p:ext uri="{BB962C8B-B14F-4D97-AF65-F5344CB8AC3E}">
        <p14:creationId xmlns:p14="http://schemas.microsoft.com/office/powerpoint/2010/main" val="2992939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74</a:t>
            </a:fld>
            <a:endParaRPr lang="en-US"/>
          </a:p>
        </p:txBody>
      </p:sp>
    </p:spTree>
    <p:extLst>
      <p:ext uri="{BB962C8B-B14F-4D97-AF65-F5344CB8AC3E}">
        <p14:creationId xmlns:p14="http://schemas.microsoft.com/office/powerpoint/2010/main" val="1407270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75</a:t>
            </a:fld>
            <a:endParaRPr lang="en-US"/>
          </a:p>
        </p:txBody>
      </p:sp>
    </p:spTree>
    <p:extLst>
      <p:ext uri="{BB962C8B-B14F-4D97-AF65-F5344CB8AC3E}">
        <p14:creationId xmlns:p14="http://schemas.microsoft.com/office/powerpoint/2010/main" val="1292488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76</a:t>
            </a:fld>
            <a:endParaRPr lang="en-US"/>
          </a:p>
        </p:txBody>
      </p:sp>
    </p:spTree>
    <p:extLst>
      <p:ext uri="{BB962C8B-B14F-4D97-AF65-F5344CB8AC3E}">
        <p14:creationId xmlns:p14="http://schemas.microsoft.com/office/powerpoint/2010/main" val="28536940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77</a:t>
            </a:fld>
            <a:endParaRPr lang="en-US"/>
          </a:p>
        </p:txBody>
      </p:sp>
    </p:spTree>
    <p:extLst>
      <p:ext uri="{BB962C8B-B14F-4D97-AF65-F5344CB8AC3E}">
        <p14:creationId xmlns:p14="http://schemas.microsoft.com/office/powerpoint/2010/main" val="34964439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78</a:t>
            </a:fld>
            <a:endParaRPr lang="en-US"/>
          </a:p>
        </p:txBody>
      </p:sp>
    </p:spTree>
    <p:extLst>
      <p:ext uri="{BB962C8B-B14F-4D97-AF65-F5344CB8AC3E}">
        <p14:creationId xmlns:p14="http://schemas.microsoft.com/office/powerpoint/2010/main" val="1690820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79</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80</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83</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84</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85</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86</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16158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59ADAB-BBCC-F949-A081-87A8AA8AF28F}"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8999B-80FD-924A-97F5-C4750CAE7668}"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C9EF0-7A43-CD4C-A90F-D0BA77F4770C}"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E6CD8-3161-E248-848F-BC81A4196DF0}"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07523-CC79-514B-AC43-6AE1E09B4F02}"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C86B14-8390-644E-8E41-468E9DBBF555}" type="datetime1">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B16-0FC9-3948-9992-DCF31CB7DEBA}" type="datetime1">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yu-cso.github.io/notes/arch-seq.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CSO-Recitation 14</a:t>
            </a:r>
            <a:br>
              <a:rPr lang="en-US"/>
            </a:br>
            <a:r>
              <a:rPr lang="en-US"/>
              <a:t> </a:t>
            </a:r>
            <a:r>
              <a:rPr lang="en-US" sz="4400"/>
              <a:t>CSCI-UA 0201-007</a:t>
            </a:r>
          </a:p>
        </p:txBody>
      </p:sp>
      <p:sp>
        <p:nvSpPr>
          <p:cNvPr id="3" name="Subtitle 2"/>
          <p:cNvSpPr>
            <a:spLocks noGrp="1"/>
          </p:cNvSpPr>
          <p:nvPr>
            <p:ph type="subTitle" idx="1"/>
          </p:nvPr>
        </p:nvSpPr>
        <p:spPr/>
        <p:txBody>
          <a:bodyPr/>
          <a:lstStyle/>
          <a:p>
            <a:r>
              <a:rPr lang="en-US"/>
              <a:t>R14: </a:t>
            </a:r>
            <a:r>
              <a:rPr lang="en-US" altLang="zh-CN"/>
              <a:t>Assessment 13 &amp;</a:t>
            </a:r>
            <a:r>
              <a:rPr lang="zh-CN" altLang="en-US"/>
              <a:t> </a:t>
            </a:r>
            <a:r>
              <a:rPr lang="en-US" altLang="zh-CN"/>
              <a:t>ALU &amp; </a:t>
            </a:r>
            <a:r>
              <a:rPr lang="en-US" altLang="zh-CN" err="1"/>
              <a:t>RegFile</a:t>
            </a:r>
            <a:r>
              <a:rPr lang="en-US" altLang="zh-CN"/>
              <a:t> &amp; Pipeline</a:t>
            </a:r>
            <a:endParaRPr lang="en-US"/>
          </a:p>
        </p:txBody>
      </p:sp>
    </p:spTree>
    <p:extLst>
      <p:ext uri="{BB962C8B-B14F-4D97-AF65-F5344CB8AC3E}">
        <p14:creationId xmlns:p14="http://schemas.microsoft.com/office/powerpoint/2010/main" val="10200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a:t>
            </a:r>
            <a:r>
              <a:rPr lang="en-US">
                <a:solidFill>
                  <a:schemeClr val="accent1"/>
                </a:solidFill>
              </a:rPr>
              <a:t>top-right Mux</a:t>
            </a:r>
            <a:r>
              <a:rPr lang="en-US"/>
              <a:t>'s selector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5525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5969468"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3592" y="5739684"/>
            <a:ext cx="3978042"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ALU input</a:t>
            </a:r>
          </a:p>
          <a:p>
            <a:pPr marL="285750" indent="-285750">
              <a:buFont typeface="Arial" panose="020B0604020202020204" pitchFamily="34" charset="0"/>
              <a:buChar char="•"/>
            </a:pPr>
            <a:r>
              <a:rPr lang="en-US">
                <a:solidFill>
                  <a:schemeClr val="accent1"/>
                </a:solidFill>
              </a:rPr>
              <a:t>1 -&gt; select </a:t>
            </a:r>
            <a:r>
              <a:rPr lang="en-US" err="1">
                <a:solidFill>
                  <a:schemeClr val="accent1"/>
                </a:solidFill>
              </a:rPr>
              <a:t>Imm</a:t>
            </a:r>
            <a:endParaRPr lang="en-US">
              <a:solidFill>
                <a:schemeClr val="accent1"/>
              </a:solidFill>
            </a:endParaRPr>
          </a:p>
          <a:p>
            <a:pPr marL="285750" indent="-285750">
              <a:buFont typeface="Arial" panose="020B0604020202020204" pitchFamily="34" charset="0"/>
              <a:buChar char="•"/>
            </a:pPr>
            <a:r>
              <a:rPr lang="en-US">
                <a:solidFill>
                  <a:schemeClr val="accent1"/>
                </a:solidFill>
              </a:rPr>
              <a:t>0 -&gt; select read data 2 (i.e.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6232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13</a:t>
            </a:fld>
            <a:endParaRPr lang="en-US"/>
          </a:p>
        </p:txBody>
      </p:sp>
      <p:sp>
        <p:nvSpPr>
          <p:cNvPr id="7" name="Rounded Rectangular Callout 6">
            <a:extLst>
              <a:ext uri="{FF2B5EF4-FFF2-40B4-BE49-F238E27FC236}">
                <a16:creationId xmlns:a16="http://schemas.microsoft.com/office/drawing/2014/main" id="{395F3B6C-172B-F24A-B3B0-ED07D5C8E91A}"/>
              </a:ext>
            </a:extLst>
          </p:cNvPr>
          <p:cNvSpPr/>
          <p:nvPr/>
        </p:nvSpPr>
        <p:spPr>
          <a:xfrm>
            <a:off x="2176670" y="3842889"/>
            <a:ext cx="1520687" cy="83071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
        <p:nvSpPr>
          <p:cNvPr id="10" name="Rounded Rectangular Callout 9">
            <a:extLst>
              <a:ext uri="{FF2B5EF4-FFF2-40B4-BE49-F238E27FC236}">
                <a16:creationId xmlns:a16="http://schemas.microsoft.com/office/drawing/2014/main" id="{D13D4931-8655-6644-8044-EE424EBCEA1A}"/>
              </a:ext>
            </a:extLst>
          </p:cNvPr>
          <p:cNvSpPr/>
          <p:nvPr/>
        </p:nvSpPr>
        <p:spPr>
          <a:xfrm>
            <a:off x="4029213" y="4500338"/>
            <a:ext cx="1715604" cy="830711"/>
          </a:xfrm>
          <a:prstGeom prst="wedgeRoundRectCallout">
            <a:avLst>
              <a:gd name="adj1" fmla="val -67892"/>
              <a:gd name="adj2" fmla="val 46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x7</a:t>
            </a:r>
            <a:r>
              <a:rPr lang="zh-CN" altLang="en-US"/>
              <a:t> </a:t>
            </a:r>
            <a:r>
              <a:rPr lang="en-US" altLang="zh-CN"/>
              <a:t>+</a:t>
            </a:r>
            <a:r>
              <a:rPr lang="zh-CN" altLang="en-US"/>
              <a:t> </a:t>
            </a:r>
            <a:r>
              <a:rPr lang="en-US" altLang="zh-CN"/>
              <a:t>200</a:t>
            </a:r>
            <a:r>
              <a:rPr lang="zh-CN" altLang="en-US"/>
              <a:t> </a:t>
            </a:r>
            <a:r>
              <a:rPr lang="en-US" altLang="zh-CN"/>
              <a:t>(</a:t>
            </a:r>
            <a:r>
              <a:rPr lang="en-US" altLang="zh-CN" err="1"/>
              <a:t>imm</a:t>
            </a:r>
            <a:r>
              <a:rPr lang="en-US" altLang="zh-CN"/>
              <a:t>)</a:t>
            </a:r>
            <a:endParaRPr lang="en-US"/>
          </a:p>
        </p:txBody>
      </p:sp>
      <p:sp>
        <p:nvSpPr>
          <p:cNvPr id="11" name="Rounded Rectangular Callout 10">
            <a:extLst>
              <a:ext uri="{FF2B5EF4-FFF2-40B4-BE49-F238E27FC236}">
                <a16:creationId xmlns:a16="http://schemas.microsoft.com/office/drawing/2014/main" id="{C401E629-6AD0-0B40-9FF4-BCF41A536B16}"/>
              </a:ext>
            </a:extLst>
          </p:cNvPr>
          <p:cNvSpPr/>
          <p:nvPr/>
        </p:nvSpPr>
        <p:spPr>
          <a:xfrm>
            <a:off x="3697357" y="5810923"/>
            <a:ext cx="1715604" cy="830711"/>
          </a:xfrm>
          <a:prstGeom prst="wedgeRoundRectCallout">
            <a:avLst>
              <a:gd name="adj1" fmla="val -74844"/>
              <a:gd name="adj2" fmla="val -391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Tree>
    <p:extLst>
      <p:ext uri="{BB962C8B-B14F-4D97-AF65-F5344CB8AC3E}">
        <p14:creationId xmlns:p14="http://schemas.microsoft.com/office/powerpoint/2010/main" val="27677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Slide Number Placeholder 10"/>
          <p:cNvSpPr>
            <a:spLocks noGrp="1"/>
          </p:cNvSpPr>
          <p:nvPr>
            <p:ph type="sldNum" sz="quarter" idx="12"/>
          </p:nvPr>
        </p:nvSpPr>
        <p:spPr/>
        <p:txBody>
          <a:bodyPr/>
          <a:lstStyle/>
          <a:p>
            <a:fld id="{8D4EC0DA-4BF5-A643-9CB7-B11B04F56005}" type="slidenum">
              <a:rPr lang="en-US" smtClean="0"/>
              <a:t>14</a:t>
            </a:fld>
            <a:endParaRPr lang="en-US"/>
          </a:p>
        </p:txBody>
      </p:sp>
      <p:sp>
        <p:nvSpPr>
          <p:cNvPr id="6" name="Rectangle 5">
            <a:extLst>
              <a:ext uri="{FF2B5EF4-FFF2-40B4-BE49-F238E27FC236}">
                <a16:creationId xmlns:a16="http://schemas.microsoft.com/office/drawing/2014/main" id="{05CF4299-AC23-9D4C-8C30-A9F670A0E036}"/>
              </a:ext>
            </a:extLst>
          </p:cNvPr>
          <p:cNvSpPr/>
          <p:nvPr/>
        </p:nvSpPr>
        <p:spPr>
          <a:xfrm>
            <a:off x="9057107" y="2449204"/>
            <a:ext cx="1367682" cy="369332"/>
          </a:xfrm>
          <a:prstGeom prst="rect">
            <a:avLst/>
          </a:prstGeom>
        </p:spPr>
        <p:txBody>
          <a:bodyPr wrap="none">
            <a:spAutoFit/>
          </a:bodyPr>
          <a:lstStyle/>
          <a:p>
            <a:pPr fontAlgn="base"/>
            <a:r>
              <a:rPr lang="en-US" altLang="zh-CN" err="1"/>
              <a:t>s</a:t>
            </a:r>
            <a:r>
              <a:rPr lang="en-US" err="1"/>
              <a:t>d</a:t>
            </a:r>
            <a:r>
              <a:rPr lang="en-US"/>
              <a:t> x5, 40(x6)</a:t>
            </a:r>
          </a:p>
        </p:txBody>
      </p:sp>
      <p:sp>
        <p:nvSpPr>
          <p:cNvPr id="7" name="Rectangular Callout 6">
            <a:extLst>
              <a:ext uri="{FF2B5EF4-FFF2-40B4-BE49-F238E27FC236}">
                <a16:creationId xmlns:a16="http://schemas.microsoft.com/office/drawing/2014/main" id="{86D844CD-2238-324B-8967-BC8A17104F45}"/>
              </a:ext>
            </a:extLst>
          </p:cNvPr>
          <p:cNvSpPr/>
          <p:nvPr/>
        </p:nvSpPr>
        <p:spPr>
          <a:xfrm>
            <a:off x="6370983" y="3617843"/>
            <a:ext cx="477078"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endParaRPr lang="en-US"/>
          </a:p>
        </p:txBody>
      </p:sp>
      <p:sp>
        <p:nvSpPr>
          <p:cNvPr id="10" name="Rectangular Callout 9">
            <a:extLst>
              <a:ext uri="{FF2B5EF4-FFF2-40B4-BE49-F238E27FC236}">
                <a16:creationId xmlns:a16="http://schemas.microsoft.com/office/drawing/2014/main" id="{BE86A94E-45BA-7843-97F6-C3F284DCE690}"/>
              </a:ext>
            </a:extLst>
          </p:cNvPr>
          <p:cNvSpPr/>
          <p:nvPr/>
        </p:nvSpPr>
        <p:spPr>
          <a:xfrm>
            <a:off x="6503505" y="4724400"/>
            <a:ext cx="477078" cy="383451"/>
          </a:xfrm>
          <a:prstGeom prst="wedgeRectCallout">
            <a:avLst>
              <a:gd name="adj1" fmla="val -52083"/>
              <a:gd name="adj2" fmla="val -9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a:t>
            </a:r>
            <a:endParaRPr lang="en-US"/>
          </a:p>
        </p:txBody>
      </p:sp>
      <p:sp>
        <p:nvSpPr>
          <p:cNvPr id="12" name="Rectangular Callout 11">
            <a:extLst>
              <a:ext uri="{FF2B5EF4-FFF2-40B4-BE49-F238E27FC236}">
                <a16:creationId xmlns:a16="http://schemas.microsoft.com/office/drawing/2014/main" id="{305CDACB-C7F3-0241-84D9-AD6860C52E4C}"/>
              </a:ext>
            </a:extLst>
          </p:cNvPr>
          <p:cNvSpPr/>
          <p:nvPr/>
        </p:nvSpPr>
        <p:spPr>
          <a:xfrm>
            <a:off x="7070035" y="3905510"/>
            <a:ext cx="1000539"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endParaRPr lang="en-US"/>
          </a:p>
        </p:txBody>
      </p:sp>
      <p:sp>
        <p:nvSpPr>
          <p:cNvPr id="13" name="Rectangular Callout 12">
            <a:extLst>
              <a:ext uri="{FF2B5EF4-FFF2-40B4-BE49-F238E27FC236}">
                <a16:creationId xmlns:a16="http://schemas.microsoft.com/office/drawing/2014/main" id="{3DA06554-2D92-DA49-BC41-C01DAF39701F}"/>
              </a:ext>
            </a:extLst>
          </p:cNvPr>
          <p:cNvSpPr/>
          <p:nvPr/>
        </p:nvSpPr>
        <p:spPr>
          <a:xfrm>
            <a:off x="7284968" y="4916126"/>
            <a:ext cx="586823" cy="311858"/>
          </a:xfrm>
          <a:prstGeom prst="wedgeRectCallout">
            <a:avLst>
              <a:gd name="adj1" fmla="val -29773"/>
              <a:gd name="adj2" fmla="val -90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x5</a:t>
            </a:r>
            <a:endParaRPr lang="en-US"/>
          </a:p>
        </p:txBody>
      </p:sp>
      <p:cxnSp>
        <p:nvCxnSpPr>
          <p:cNvPr id="15" name="Straight Arrow Connector 14">
            <a:extLst>
              <a:ext uri="{FF2B5EF4-FFF2-40B4-BE49-F238E27FC236}">
                <a16:creationId xmlns:a16="http://schemas.microsoft.com/office/drawing/2014/main" id="{E478C1F5-034B-904F-9851-A4A8F55E84CA}"/>
              </a:ext>
            </a:extLst>
          </p:cNvPr>
          <p:cNvCxnSpPr/>
          <p:nvPr/>
        </p:nvCxnSpPr>
        <p:spPr>
          <a:xfrm>
            <a:off x="5883965" y="4094922"/>
            <a:ext cx="6195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a:extLst>
              <a:ext uri="{FF2B5EF4-FFF2-40B4-BE49-F238E27FC236}">
                <a16:creationId xmlns:a16="http://schemas.microsoft.com/office/drawing/2014/main" id="{E80A9614-F0B0-B04D-B1E6-83DF6C707026}"/>
              </a:ext>
            </a:extLst>
          </p:cNvPr>
          <p:cNvCxnSpPr>
            <a:cxnSpLocks/>
          </p:cNvCxnSpPr>
          <p:nvPr/>
        </p:nvCxnSpPr>
        <p:spPr>
          <a:xfrm flipV="1">
            <a:off x="5600700" y="4662688"/>
            <a:ext cx="670891" cy="409367"/>
          </a:xfrm>
          <a:prstGeom prst="bentConnector3">
            <a:avLst>
              <a:gd name="adj1" fmla="val 70741"/>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2204DE6-B001-C143-8EB4-7AB12FB15759}"/>
              </a:ext>
            </a:extLst>
          </p:cNvPr>
          <p:cNvCxnSpPr>
            <a:cxnSpLocks/>
          </p:cNvCxnSpPr>
          <p:nvPr/>
        </p:nvCxnSpPr>
        <p:spPr>
          <a:xfrm>
            <a:off x="6370983" y="4498601"/>
            <a:ext cx="13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E8A2BCBB-3A91-2C47-B521-B66321E84B5C}"/>
              </a:ext>
            </a:extLst>
          </p:cNvPr>
          <p:cNvCxnSpPr/>
          <p:nvPr/>
        </p:nvCxnSpPr>
        <p:spPr>
          <a:xfrm>
            <a:off x="7070035" y="4383157"/>
            <a:ext cx="29486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235B7AF5-CB83-774A-B330-4EEE0C64E9B9}"/>
              </a:ext>
            </a:extLst>
          </p:cNvPr>
          <p:cNvCxnSpPr>
            <a:cxnSpLocks/>
          </p:cNvCxnSpPr>
          <p:nvPr/>
        </p:nvCxnSpPr>
        <p:spPr>
          <a:xfrm>
            <a:off x="5883965" y="4383157"/>
            <a:ext cx="1480931" cy="379472"/>
          </a:xfrm>
          <a:prstGeom prst="bentConnector3">
            <a:avLst>
              <a:gd name="adj1" fmla="val 369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97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10" name="Slide Number Placeholder 9"/>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120004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646331"/>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p:txBody>
      </p:sp>
      <p:sp>
        <p:nvSpPr>
          <p:cNvPr id="11" name="Slide Number Placeholder 10"/>
          <p:cNvSpPr>
            <a:spLocks noGrp="1"/>
          </p:cNvSpPr>
          <p:nvPr>
            <p:ph type="sldNum" sz="quarter" idx="12"/>
          </p:nvPr>
        </p:nvSpPr>
        <p:spPr/>
        <p:txBody>
          <a:bodyPr/>
          <a:lstStyle/>
          <a:p>
            <a:fld id="{8D4EC0DA-4BF5-A643-9CB7-B11B04F56005}" type="slidenum">
              <a:rPr lang="en-US" smtClean="0"/>
              <a:t>16</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158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369332"/>
          </a:xfrm>
          <a:prstGeom prst="rect">
            <a:avLst/>
          </a:prstGeom>
          <a:noFill/>
        </p:spPr>
        <p:txBody>
          <a:bodyPr wrap="square" rtlCol="0">
            <a:spAutoFit/>
          </a:bodyPr>
          <a:lstStyle/>
          <a:p>
            <a:r>
              <a:rPr lang="en-US">
                <a:solidFill>
                  <a:schemeClr val="accent1"/>
                </a:solidFill>
              </a:rPr>
              <a:t>write in memory: memory[x6+40]=x5</a:t>
            </a: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a:solidFill>
                  <a:schemeClr val="accent1"/>
                </a:solidFill>
              </a:rPr>
              <a:t>x5= memory[x6+40]</a:t>
            </a:r>
          </a:p>
        </p:txBody>
      </p:sp>
      <p:sp>
        <p:nvSpPr>
          <p:cNvPr id="10" name="Slide Number Placeholder 9"/>
          <p:cNvSpPr>
            <a:spLocks noGrp="1"/>
          </p:cNvSpPr>
          <p:nvPr>
            <p:ph type="sldNum" sz="quarter" idx="12"/>
          </p:nvPr>
        </p:nvSpPr>
        <p:spPr/>
        <p:txBody>
          <a:bodyPr/>
          <a:lstStyle/>
          <a:p>
            <a:fld id="{8D4EC0DA-4BF5-A643-9CB7-B11B04F56005}" type="slidenum">
              <a:rPr lang="en-US" smtClean="0"/>
              <a:t>17</a:t>
            </a:fld>
            <a:endParaRPr lang="en-US"/>
          </a:p>
        </p:txBody>
      </p:sp>
      <p:pic>
        <p:nvPicPr>
          <p:cNvPr id="11" name="Picture 10" descr="Table&#10;&#10;Description automatically generated">
            <a:extLst>
              <a:ext uri="{FF2B5EF4-FFF2-40B4-BE49-F238E27FC236}">
                <a16:creationId xmlns:a16="http://schemas.microsoft.com/office/drawing/2014/main" id="{1BB9A9BE-8FA8-554C-AEFE-F5F5D8117761}"/>
              </a:ext>
            </a:extLst>
          </p:cNvPr>
          <p:cNvPicPr>
            <a:picLocks noChangeAspect="1"/>
          </p:cNvPicPr>
          <p:nvPr/>
        </p:nvPicPr>
        <p:blipFill>
          <a:blip r:embed="rId3"/>
          <a:stretch>
            <a:fillRect/>
          </a:stretch>
        </p:blipFill>
        <p:spPr>
          <a:xfrm>
            <a:off x="6380923" y="2579987"/>
            <a:ext cx="4053105" cy="609698"/>
          </a:xfrm>
          <a:prstGeom prst="rect">
            <a:avLst/>
          </a:prstGeom>
        </p:spPr>
      </p:pic>
      <p:sp>
        <p:nvSpPr>
          <p:cNvPr id="12" name="Rounded Rectangular Callout 11">
            <a:extLst>
              <a:ext uri="{FF2B5EF4-FFF2-40B4-BE49-F238E27FC236}">
                <a16:creationId xmlns:a16="http://schemas.microsoft.com/office/drawing/2014/main" id="{5BE49975-153E-4448-A8E6-8B095A399ED2}"/>
              </a:ext>
            </a:extLst>
          </p:cNvPr>
          <p:cNvSpPr/>
          <p:nvPr/>
        </p:nvSpPr>
        <p:spPr>
          <a:xfrm>
            <a:off x="9107555" y="3189685"/>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pic>
        <p:nvPicPr>
          <p:cNvPr id="14" name="Picture 13" descr="Chart, box and whisker chart&#10;&#10;Description automatically generated">
            <a:extLst>
              <a:ext uri="{FF2B5EF4-FFF2-40B4-BE49-F238E27FC236}">
                <a16:creationId xmlns:a16="http://schemas.microsoft.com/office/drawing/2014/main" id="{FE9080A0-544B-C14C-BBA2-657EBF7D41E5}"/>
              </a:ext>
            </a:extLst>
          </p:cNvPr>
          <p:cNvPicPr>
            <a:picLocks noChangeAspect="1"/>
          </p:cNvPicPr>
          <p:nvPr/>
        </p:nvPicPr>
        <p:blipFill>
          <a:blip r:embed="rId4"/>
          <a:stretch>
            <a:fillRect/>
          </a:stretch>
        </p:blipFill>
        <p:spPr>
          <a:xfrm>
            <a:off x="6096000" y="4481974"/>
            <a:ext cx="4582960" cy="672167"/>
          </a:xfrm>
          <a:prstGeom prst="rect">
            <a:avLst/>
          </a:prstGeom>
        </p:spPr>
      </p:pic>
      <p:sp>
        <p:nvSpPr>
          <p:cNvPr id="15" name="Rounded Rectangular Callout 14">
            <a:extLst>
              <a:ext uri="{FF2B5EF4-FFF2-40B4-BE49-F238E27FC236}">
                <a16:creationId xmlns:a16="http://schemas.microsoft.com/office/drawing/2014/main" id="{99FD66A2-61CF-3144-AFE7-53DADCC28AB9}"/>
              </a:ext>
            </a:extLst>
          </p:cNvPr>
          <p:cNvSpPr/>
          <p:nvPr/>
        </p:nvSpPr>
        <p:spPr>
          <a:xfrm>
            <a:off x="9250568" y="5143294"/>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18</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95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19</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E569E4F-47A8-DE4D-86D7-724CF9232536}"/>
              </a:ext>
            </a:extLst>
          </p:cNvPr>
          <p:cNvCxnSpPr/>
          <p:nvPr/>
        </p:nvCxnSpPr>
        <p:spPr>
          <a:xfrm>
            <a:off x="6599583" y="4134678"/>
            <a:ext cx="20872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ular Callout 17">
            <a:extLst>
              <a:ext uri="{FF2B5EF4-FFF2-40B4-BE49-F238E27FC236}">
                <a16:creationId xmlns:a16="http://schemas.microsoft.com/office/drawing/2014/main" id="{967929F8-8695-1A46-9AFE-077C53EA4A30}"/>
              </a:ext>
            </a:extLst>
          </p:cNvPr>
          <p:cNvSpPr/>
          <p:nvPr/>
        </p:nvSpPr>
        <p:spPr>
          <a:xfrm>
            <a:off x="6020220" y="3468685"/>
            <a:ext cx="1349121" cy="447309"/>
          </a:xfrm>
          <a:prstGeom prst="wedgeRectCallout">
            <a:avLst>
              <a:gd name="adj1" fmla="val -1529"/>
              <a:gd name="adj2" fmla="val 87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memory</a:t>
            </a:r>
            <a:endParaRPr lang="en-US" sz="1200"/>
          </a:p>
        </p:txBody>
      </p:sp>
      <p:cxnSp>
        <p:nvCxnSpPr>
          <p:cNvPr id="20" name="Elbow Connector 19">
            <a:extLst>
              <a:ext uri="{FF2B5EF4-FFF2-40B4-BE49-F238E27FC236}">
                <a16:creationId xmlns:a16="http://schemas.microsoft.com/office/drawing/2014/main" id="{A28A090D-26D5-3845-AF90-157F97C8B7E1}"/>
              </a:ext>
            </a:extLst>
          </p:cNvPr>
          <p:cNvCxnSpPr/>
          <p:nvPr/>
        </p:nvCxnSpPr>
        <p:spPr>
          <a:xfrm>
            <a:off x="5645426" y="4134678"/>
            <a:ext cx="1049354" cy="649911"/>
          </a:xfrm>
          <a:prstGeom prst="bentConnector3">
            <a:avLst>
              <a:gd name="adj1" fmla="val 5483"/>
            </a:avLst>
          </a:prstGeom>
        </p:spPr>
        <p:style>
          <a:lnRef idx="3">
            <a:schemeClr val="accent2"/>
          </a:lnRef>
          <a:fillRef idx="0">
            <a:schemeClr val="accent2"/>
          </a:fillRef>
          <a:effectRef idx="2">
            <a:schemeClr val="accent2"/>
          </a:effectRef>
          <a:fontRef idx="minor">
            <a:schemeClr val="tx1"/>
          </a:fontRef>
        </p:style>
      </p:cxnSp>
      <p:cxnSp>
        <p:nvCxnSpPr>
          <p:cNvPr id="25" name="Elbow Connector 24">
            <a:extLst>
              <a:ext uri="{FF2B5EF4-FFF2-40B4-BE49-F238E27FC236}">
                <a16:creationId xmlns:a16="http://schemas.microsoft.com/office/drawing/2014/main" id="{FBCC3AC7-5EE4-2D49-A428-C333680087D1}"/>
              </a:ext>
            </a:extLst>
          </p:cNvPr>
          <p:cNvCxnSpPr/>
          <p:nvPr/>
        </p:nvCxnSpPr>
        <p:spPr>
          <a:xfrm rot="5400000" flipH="1" flipV="1">
            <a:off x="6536540" y="4530523"/>
            <a:ext cx="408415" cy="91934"/>
          </a:xfrm>
          <a:prstGeom prst="bentConnector3">
            <a:avLst>
              <a:gd name="adj1" fmla="val 101105"/>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ular Callout 26">
            <a:extLst>
              <a:ext uri="{FF2B5EF4-FFF2-40B4-BE49-F238E27FC236}">
                <a16:creationId xmlns:a16="http://schemas.microsoft.com/office/drawing/2014/main" id="{8BE62A25-399E-824E-AA87-2A2E402C2384}"/>
              </a:ext>
            </a:extLst>
          </p:cNvPr>
          <p:cNvSpPr/>
          <p:nvPr/>
        </p:nvSpPr>
        <p:spPr>
          <a:xfrm>
            <a:off x="6133895" y="4874536"/>
            <a:ext cx="819688" cy="350956"/>
          </a:xfrm>
          <a:prstGeom prst="wedgeRectCallout">
            <a:avLst>
              <a:gd name="adj1" fmla="val 35559"/>
              <a:gd name="adj2" fmla="val -176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ALU</a:t>
            </a:r>
            <a:endParaRPr lang="en-US" sz="1200"/>
          </a:p>
        </p:txBody>
      </p:sp>
    </p:spTree>
    <p:extLst>
      <p:ext uri="{BB962C8B-B14F-4D97-AF65-F5344CB8AC3E}">
        <p14:creationId xmlns:p14="http://schemas.microsoft.com/office/powerpoint/2010/main" val="1160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r>
              <a:rPr lang="en-US"/>
              <a:t>Assessment 13</a:t>
            </a:r>
          </a:p>
          <a:p>
            <a:pPr lvl="1"/>
            <a:r>
              <a:rPr lang="en-US" altLang="zh-CN"/>
              <a:t>Review pipelined CPU</a:t>
            </a:r>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8081010"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33183" y="3944501"/>
            <a:ext cx="2520617" cy="2308324"/>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what to write back to the register</a:t>
            </a:r>
          </a:p>
          <a:p>
            <a:pPr marL="285750" indent="-285750">
              <a:buFont typeface="Arial" panose="020B0604020202020204" pitchFamily="34" charset="0"/>
              <a:buChar char="•"/>
            </a:pPr>
            <a:r>
              <a:rPr lang="en-US">
                <a:solidFill>
                  <a:schemeClr val="accent1"/>
                </a:solidFill>
              </a:rPr>
              <a:t>1 -&gt; select read data</a:t>
            </a:r>
          </a:p>
          <a:p>
            <a:pPr marL="742950" lvl="1" indent="-285750">
              <a:buFont typeface="Arial" panose="020B0604020202020204" pitchFamily="34" charset="0"/>
              <a:buChar char="•"/>
            </a:pPr>
            <a:r>
              <a:rPr lang="en-US" err="1">
                <a:solidFill>
                  <a:schemeClr val="accent1"/>
                </a:solidFill>
              </a:rPr>
              <a:t>ld</a:t>
            </a:r>
            <a:r>
              <a:rPr lang="en-US">
                <a:solidFill>
                  <a:schemeClr val="accent1"/>
                </a:solidFill>
              </a:rPr>
              <a:t> x5, 40(x6)</a:t>
            </a:r>
          </a:p>
          <a:p>
            <a:pPr marL="742950" lvl="1" indent="-285750">
              <a:buFont typeface="Arial" panose="020B0604020202020204" pitchFamily="34" charset="0"/>
              <a:buChar char="•"/>
            </a:pPr>
            <a:r>
              <a:rPr lang="en-US">
                <a:solidFill>
                  <a:schemeClr val="accent1"/>
                </a:solidFill>
              </a:rPr>
              <a:t>x5=Mem[x6+40]</a:t>
            </a:r>
          </a:p>
          <a:p>
            <a:pPr marL="285750" indent="-285750">
              <a:buFont typeface="Arial" panose="020B0604020202020204" pitchFamily="34" charset="0"/>
              <a:buChar char="•"/>
            </a:pPr>
            <a:r>
              <a:rPr lang="en-US">
                <a:solidFill>
                  <a:schemeClr val="accent1"/>
                </a:solidFill>
              </a:rPr>
              <a:t>0 -&gt; select ALU result</a:t>
            </a:r>
          </a:p>
          <a:p>
            <a:pPr marL="742950" lvl="1" indent="-285750">
              <a:buFont typeface="Arial" panose="020B0604020202020204" pitchFamily="34" charset="0"/>
              <a:buChar char="•"/>
            </a:pPr>
            <a:r>
              <a:rPr lang="en-US">
                <a:solidFill>
                  <a:schemeClr val="accent1"/>
                </a:solidFill>
              </a:rPr>
              <a:t>add x6, x7, x8</a:t>
            </a:r>
          </a:p>
          <a:p>
            <a:pPr marL="742950" lvl="1" indent="-285750">
              <a:buFont typeface="Arial" panose="020B0604020202020204" pitchFamily="34" charset="0"/>
              <a:buChar char="•"/>
            </a:pPr>
            <a:r>
              <a:rPr lang="en-US">
                <a:solidFill>
                  <a:schemeClr val="accent1"/>
                </a:solidFill>
              </a:rPr>
              <a:t>x6=x7+x8</a:t>
            </a:r>
          </a:p>
        </p:txBody>
      </p:sp>
      <p:sp>
        <p:nvSpPr>
          <p:cNvPr id="11" name="Slide Number Placeholder 10"/>
          <p:cNvSpPr>
            <a:spLocks noGrp="1"/>
          </p:cNvSpPr>
          <p:nvPr>
            <p:ph type="sldNum" sz="quarter" idx="12"/>
          </p:nvPr>
        </p:nvSpPr>
        <p:spPr/>
        <p:txBody>
          <a:bodyPr/>
          <a:lstStyle/>
          <a:p>
            <a:fld id="{8D4EC0DA-4BF5-A643-9CB7-B11B04F56005}" type="slidenum">
              <a:rPr lang="en-US" smtClean="0"/>
              <a:t>20</a:t>
            </a:fld>
            <a:endParaRPr lang="en-US"/>
          </a:p>
        </p:txBody>
      </p:sp>
    </p:spTree>
    <p:extLst>
      <p:ext uri="{BB962C8B-B14F-4D97-AF65-F5344CB8AC3E}">
        <p14:creationId xmlns:p14="http://schemas.microsoft.com/office/powerpoint/2010/main" val="15696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.4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.3, which of the following instructions cause the value for the </a:t>
            </a:r>
            <a:r>
              <a:rPr lang="en-US">
                <a:solidFill>
                  <a:schemeClr val="accent1"/>
                </a:solidFill>
              </a:rPr>
              <a:t>bottom-right Mux</a:t>
            </a:r>
            <a:r>
              <a:rPr lang="en-US"/>
              <a:t>'s selector (aka </a:t>
            </a:r>
            <a:r>
              <a:rPr lang="en-US" err="1"/>
              <a:t>MemToReg</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a:solidFill>
                  <a:schemeClr val="accent1"/>
                </a:solidFill>
              </a:rPr>
              <a:t>x5= memory[x6+40]</a:t>
            </a: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a:solidFill>
                  <a:srgbClr val="C00000"/>
                </a:solidFill>
              </a:rPr>
              <a:t>6</a:t>
            </a: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a:solidFill>
                  <a:srgbClr val="C00000"/>
                </a:solidFill>
              </a:rPr>
              <a:t>40</a:t>
            </a: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a:solidFill>
                  <a:srgbClr val="C00000"/>
                </a:solidFill>
              </a:rPr>
              <a:t>x6</a:t>
            </a: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a:solidFill>
                  <a:srgbClr val="C00000"/>
                </a:solidFill>
              </a:rPr>
              <a:t>x6+40</a:t>
            </a: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a:solidFill>
                  <a:srgbClr val="C00000"/>
                </a:solidFill>
              </a:rPr>
              <a:t>memory[x6+40]</a:t>
            </a: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a:solidFill>
                  <a:srgbClr val="C00000"/>
                </a:solidFill>
              </a:rPr>
              <a:t>memory[x6+40]</a:t>
            </a:r>
          </a:p>
        </p:txBody>
      </p:sp>
      <p:sp>
        <p:nvSpPr>
          <p:cNvPr id="3" name="Slide Number Placeholder 2"/>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Pipeline</a:t>
            </a:r>
            <a:endParaRPr lang="en-US"/>
          </a:p>
        </p:txBody>
      </p:sp>
      <p:sp>
        <p:nvSpPr>
          <p:cNvPr id="5" name="Text Placeholder 4"/>
          <p:cNvSpPr>
            <a:spLocks noGrp="1"/>
          </p:cNvSpPr>
          <p:nvPr>
            <p:ph type="body" idx="1"/>
          </p:nvPr>
        </p:nvSpPr>
        <p:spPr/>
        <p:txBody>
          <a:bodyPr/>
          <a:lstStyle/>
          <a:p>
            <a:r>
              <a:rPr lang="en-US"/>
              <a:t>Design &amp; Hazards</a:t>
            </a:r>
          </a:p>
        </p:txBody>
      </p:sp>
      <p:sp>
        <p:nvSpPr>
          <p:cNvPr id="2" name="Slide Number Placeholder 1"/>
          <p:cNvSpPr>
            <a:spLocks noGrp="1"/>
          </p:cNvSpPr>
          <p:nvPr>
            <p:ph type="sldNum" sz="quarter" idx="12"/>
          </p:nvPr>
        </p:nvSpPr>
        <p:spPr/>
        <p:txBody>
          <a:bodyPr/>
          <a:lstStyle/>
          <a:p>
            <a:fld id="{671D1F02-1DA5-2048-B067-06F818F79F6B}" type="slidenum">
              <a:rPr lang="en-US" smtClean="0"/>
              <a:t>23</a:t>
            </a:fld>
            <a:endParaRPr lang="en-US"/>
          </a:p>
        </p:txBody>
      </p:sp>
    </p:spTree>
    <p:extLst>
      <p:ext uri="{BB962C8B-B14F-4D97-AF65-F5344CB8AC3E}">
        <p14:creationId xmlns:p14="http://schemas.microsoft.com/office/powerpoint/2010/main" val="38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a:p>
            <a:pPr lvl="1"/>
            <a:r>
              <a:rPr lang="en-US"/>
              <a:t>Instruction Fetch – IF</a:t>
            </a:r>
          </a:p>
          <a:p>
            <a:pPr lvl="2"/>
            <a:r>
              <a:rPr lang="en-US"/>
              <a:t>It takes a cycle to read an instruction from instruction memory</a:t>
            </a:r>
          </a:p>
          <a:p>
            <a:pPr lvl="1"/>
            <a:r>
              <a:rPr lang="en-US"/>
              <a:t>Instruction Decode – ID</a:t>
            </a:r>
          </a:p>
          <a:p>
            <a:pPr lvl="2"/>
            <a:r>
              <a:rPr lang="en-US"/>
              <a:t>Decode the instruction, read registers, and predict branching</a:t>
            </a:r>
          </a:p>
          <a:p>
            <a:pPr lvl="1"/>
            <a:r>
              <a:rPr lang="en-US"/>
              <a:t>Execute – EX</a:t>
            </a:r>
          </a:p>
          <a:p>
            <a:pPr lvl="2"/>
            <a:r>
              <a:rPr lang="en-US"/>
              <a:t>Performs computations using the ALU or performs shift operations</a:t>
            </a:r>
          </a:p>
          <a:p>
            <a:pPr lvl="1"/>
            <a:r>
              <a:rPr lang="en-US"/>
              <a:t>Memory Access - MEM</a:t>
            </a:r>
          </a:p>
          <a:p>
            <a:pPr lvl="2"/>
            <a:r>
              <a:rPr lang="en-US"/>
              <a:t>Read or write to memory</a:t>
            </a:r>
          </a:p>
          <a:p>
            <a:pPr lvl="1"/>
            <a:r>
              <a:rPr lang="en-US"/>
              <a:t>Write Back – WB</a:t>
            </a:r>
          </a:p>
          <a:p>
            <a:pPr lvl="2"/>
            <a:r>
              <a:rPr lang="en-US"/>
              <a:t>Write 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p:txBody>
      </p:sp>
      <p:sp>
        <p:nvSpPr>
          <p:cNvPr id="4" name="Slide Number Placeholder 3"/>
          <p:cNvSpPr>
            <a:spLocks noGrp="1"/>
          </p:cNvSpPr>
          <p:nvPr>
            <p:ph type="sldNum" sz="quarter" idx="12"/>
          </p:nvPr>
        </p:nvSpPr>
        <p:spPr/>
        <p:txBody>
          <a:bodyPr/>
          <a:lstStyle/>
          <a:p>
            <a:fld id="{8D4EC0DA-4BF5-A643-9CB7-B11B04F56005}" type="slidenum">
              <a:rPr lang="en-US" smtClean="0"/>
              <a:t>25</a:t>
            </a:fld>
            <a:endParaRPr lang="en-US"/>
          </a:p>
        </p:txBody>
      </p:sp>
      <p:pic>
        <p:nvPicPr>
          <p:cNvPr id="5" name="Picture 4">
            <a:extLst>
              <a:ext uri="{FF2B5EF4-FFF2-40B4-BE49-F238E27FC236}">
                <a16:creationId xmlns:a16="http://schemas.microsoft.com/office/drawing/2014/main" id="{55670CE3-7B82-6F40-A795-9BE8BF20D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06" y="3567612"/>
            <a:ext cx="5046694" cy="3178175"/>
          </a:xfrm>
          <a:prstGeom prst="rect">
            <a:avLst/>
          </a:prstGeom>
        </p:spPr>
      </p:pic>
    </p:spTree>
    <p:extLst>
      <p:ext uri="{BB962C8B-B14F-4D97-AF65-F5344CB8AC3E}">
        <p14:creationId xmlns:p14="http://schemas.microsoft.com/office/powerpoint/2010/main" val="147809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E5C7-54EE-8B47-8C3A-515CA9A21C81}"/>
              </a:ext>
            </a:extLst>
          </p:cNvPr>
          <p:cNvSpPr>
            <a:spLocks noGrp="1"/>
          </p:cNvSpPr>
          <p:nvPr>
            <p:ph type="title"/>
          </p:nvPr>
        </p:nvSpPr>
        <p:spPr/>
        <p:txBody>
          <a:bodyPr/>
          <a:lstStyle/>
          <a:p>
            <a:r>
              <a:rPr lang="en-US"/>
              <a:t>Pipeline latency and throughput</a:t>
            </a:r>
          </a:p>
        </p:txBody>
      </p:sp>
      <p:sp>
        <p:nvSpPr>
          <p:cNvPr id="3" name="Content Placeholder 2">
            <a:extLst>
              <a:ext uri="{FF2B5EF4-FFF2-40B4-BE49-F238E27FC236}">
                <a16:creationId xmlns:a16="http://schemas.microsoft.com/office/drawing/2014/main" id="{10A1F6EE-ED2A-A845-867F-4BB9899B3AE1}"/>
              </a:ext>
            </a:extLst>
          </p:cNvPr>
          <p:cNvSpPr>
            <a:spLocks noGrp="1"/>
          </p:cNvSpPr>
          <p:nvPr>
            <p:ph idx="1"/>
          </p:nvPr>
        </p:nvSpPr>
        <p:spPr/>
        <p:txBody>
          <a:bodyPr/>
          <a:lstStyle/>
          <a:p>
            <a:r>
              <a:rPr lang="en-US"/>
              <a:t>Latency=max(stage time) * #stages</a:t>
            </a:r>
          </a:p>
          <a:p>
            <a:pPr lvl="1"/>
            <a:r>
              <a:rPr lang="en-US"/>
              <a:t>e.g., stage times is </a:t>
            </a:r>
          </a:p>
          <a:p>
            <a:pPr lvl="2"/>
            <a:r>
              <a:rPr lang="en-US"/>
              <a:t>IF: 200ps; 1</a:t>
            </a:r>
            <a:r>
              <a:rPr lang="en-US" baseline="30000"/>
              <a:t>st</a:t>
            </a:r>
            <a:r>
              <a:rPr lang="en-US"/>
              <a:t> Reg: 100ps; ALU: 200ps; Data access: 200ps; 2nd Reg: 100ps;</a:t>
            </a:r>
          </a:p>
          <a:p>
            <a:pPr lvl="1"/>
            <a:r>
              <a:rPr lang="en-US"/>
              <a:t>max(stage time)=200ps=clock cycle</a:t>
            </a:r>
          </a:p>
          <a:p>
            <a:pPr lvl="1"/>
            <a:r>
              <a:rPr lang="en-US"/>
              <a:t>latency=200ps*5=1ns</a:t>
            </a:r>
          </a:p>
          <a:p>
            <a:r>
              <a:rPr lang="en-US"/>
              <a:t>Throughput=1/max(stage time)=clock rate</a:t>
            </a:r>
          </a:p>
          <a:p>
            <a:pPr lvl="1"/>
            <a:r>
              <a:rPr lang="en-US"/>
              <a:t>e.g., 1/200ps</a:t>
            </a:r>
          </a:p>
        </p:txBody>
      </p:sp>
      <p:sp>
        <p:nvSpPr>
          <p:cNvPr id="4" name="Slide Number Placeholder 3">
            <a:extLst>
              <a:ext uri="{FF2B5EF4-FFF2-40B4-BE49-F238E27FC236}">
                <a16:creationId xmlns:a16="http://schemas.microsoft.com/office/drawing/2014/main" id="{64AFB07A-A714-A645-977A-918A4F007AA9}"/>
              </a:ext>
            </a:extLst>
          </p:cNvPr>
          <p:cNvSpPr>
            <a:spLocks noGrp="1"/>
          </p:cNvSpPr>
          <p:nvPr>
            <p:ph type="sldNum" sz="quarter" idx="12"/>
          </p:nvPr>
        </p:nvSpPr>
        <p:spPr/>
        <p:txBody>
          <a:bodyPr/>
          <a:lstStyle/>
          <a:p>
            <a:fld id="{8D4EC0DA-4BF5-A643-9CB7-B11B04F56005}" type="slidenum">
              <a:rPr lang="en-US" smtClean="0"/>
              <a:pPr/>
              <a:t>26</a:t>
            </a:fld>
            <a:endParaRPr lang="en-US"/>
          </a:p>
        </p:txBody>
      </p:sp>
      <p:pic>
        <p:nvPicPr>
          <p:cNvPr id="5" name="Picture 4">
            <a:extLst>
              <a:ext uri="{FF2B5EF4-FFF2-40B4-BE49-F238E27FC236}">
                <a16:creationId xmlns:a16="http://schemas.microsoft.com/office/drawing/2014/main" id="{2D8EA162-C7AD-ED47-B8EA-26E514544ABB}"/>
              </a:ext>
            </a:extLst>
          </p:cNvPr>
          <p:cNvPicPr>
            <a:picLocks noChangeAspect="1"/>
          </p:cNvPicPr>
          <p:nvPr/>
        </p:nvPicPr>
        <p:blipFill>
          <a:blip r:embed="rId2"/>
          <a:stretch>
            <a:fillRect/>
          </a:stretch>
        </p:blipFill>
        <p:spPr>
          <a:xfrm>
            <a:off x="4378093" y="4324519"/>
            <a:ext cx="6975707" cy="2031831"/>
          </a:xfrm>
          <a:prstGeom prst="rect">
            <a:avLst/>
          </a:prstGeom>
        </p:spPr>
      </p:pic>
    </p:spTree>
    <p:extLst>
      <p:ext uri="{BB962C8B-B14F-4D97-AF65-F5344CB8AC3E}">
        <p14:creationId xmlns:p14="http://schemas.microsoft.com/office/powerpoint/2010/main" val="15210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Registers</a:t>
            </a:r>
          </a:p>
        </p:txBody>
      </p:sp>
      <p:sp>
        <p:nvSpPr>
          <p:cNvPr id="3" name="Content Placeholder 2"/>
          <p:cNvSpPr>
            <a:spLocks noGrp="1"/>
          </p:cNvSpPr>
          <p:nvPr>
            <p:ph idx="1"/>
          </p:nvPr>
        </p:nvSpPr>
        <p:spPr>
          <a:xfrm>
            <a:off x="838200" y="1825625"/>
            <a:ext cx="6020318" cy="4351338"/>
          </a:xfrm>
        </p:spPr>
        <p:txBody>
          <a:bodyPr>
            <a:normAutofit/>
          </a:bodyPr>
          <a:lstStyle/>
          <a:p>
            <a:r>
              <a:rPr lang="en-US"/>
              <a:t>In between each stage of the pipeline, we have registers store information</a:t>
            </a:r>
          </a:p>
          <a:p>
            <a:pPr lvl="1"/>
            <a:r>
              <a:rPr lang="en-US"/>
              <a:t>Each stage reads from the previous register to figure out what to do</a:t>
            </a:r>
          </a:p>
          <a:p>
            <a:pPr lvl="1"/>
            <a:r>
              <a:rPr lang="en-US"/>
              <a:t>Each 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Q2&amp;3 Pipelined CPU</a:t>
            </a:r>
          </a:p>
        </p:txBody>
      </p:sp>
      <p:sp>
        <p:nvSpPr>
          <p:cNvPr id="2" name="Slide Number Placeholder 1"/>
          <p:cNvSpPr>
            <a:spLocks noGrp="1"/>
          </p:cNvSpPr>
          <p:nvPr>
            <p:ph type="sldNum" sz="quarter" idx="12"/>
          </p:nvPr>
        </p:nvSpPr>
        <p:spPr/>
        <p:txBody>
          <a:bodyPr/>
          <a:lstStyle/>
          <a:p>
            <a:fld id="{671D1F02-1DA5-2048-B067-06F818F79F6B}" type="slidenum">
              <a:rPr lang="en-US" smtClean="0"/>
              <a:t>28</a:t>
            </a:fld>
            <a:endParaRPr lang="en-US"/>
          </a:p>
        </p:txBody>
      </p:sp>
    </p:spTree>
    <p:extLst>
      <p:ext uri="{BB962C8B-B14F-4D97-AF65-F5344CB8AC3E}">
        <p14:creationId xmlns:p14="http://schemas.microsoft.com/office/powerpoint/2010/main" val="10311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a:bodyPr>
          <a:lstStyle/>
          <a:p>
            <a:pPr fontAlgn="base"/>
            <a:r>
              <a:rPr lang="en-US"/>
              <a:t>clock rate=</a:t>
            </a:r>
            <a:r>
              <a:rPr lang="en-US" err="1"/>
              <a:t>throughtput</a:t>
            </a:r>
            <a:r>
              <a:rPr lang="en-US"/>
              <a:t>=1/max stage time</a:t>
            </a:r>
          </a:p>
          <a:p>
            <a:pPr lvl="1" fontAlgn="base"/>
            <a:r>
              <a:rPr lang="en-US" altLang="zh-CN"/>
              <a:t>old:</a:t>
            </a:r>
            <a:r>
              <a:rPr lang="zh-CN" altLang="en-US"/>
              <a:t> </a:t>
            </a:r>
            <a:r>
              <a:rPr lang="en-US"/>
              <a:t>1/200</a:t>
            </a:r>
          </a:p>
          <a:p>
            <a:pPr lvl="1" fontAlgn="base"/>
            <a:r>
              <a:rPr lang="en-US" altLang="zh-CN"/>
              <a:t>new:</a:t>
            </a:r>
            <a:r>
              <a:rPr lang="zh-CN" altLang="en-US"/>
              <a:t> </a:t>
            </a:r>
            <a:r>
              <a:rPr lang="en-US"/>
              <a:t>1/400</a:t>
            </a:r>
          </a:p>
          <a:p>
            <a:pPr lvl="1" fontAlgn="base"/>
            <a:r>
              <a:rPr lang="en-US"/>
              <a:t>old 2x faster</a:t>
            </a:r>
          </a:p>
        </p:txBody>
      </p:sp>
      <p:sp>
        <p:nvSpPr>
          <p:cNvPr id="9" name="Slide Number Placeholder 8"/>
          <p:cNvSpPr>
            <a:spLocks noGrp="1"/>
          </p:cNvSpPr>
          <p:nvPr>
            <p:ph type="sldNum" sz="quarter" idx="12"/>
          </p:nvPr>
        </p:nvSpPr>
        <p:spPr/>
        <p:txBody>
          <a:bodyPr/>
          <a:lstStyle/>
          <a:p>
            <a:fld id="{8D4EC0DA-4BF5-A643-9CB7-B11B04F56005}" type="slidenum">
              <a:rPr lang="en-US" smtClean="0"/>
              <a:t>29</a:t>
            </a:fld>
            <a:endParaRPr lang="en-US"/>
          </a:p>
        </p:txBody>
      </p:sp>
      <p:graphicFrame>
        <p:nvGraphicFramePr>
          <p:cNvPr id="13" name="Table 12">
            <a:extLst>
              <a:ext uri="{FF2B5EF4-FFF2-40B4-BE49-F238E27FC236}">
                <a16:creationId xmlns:a16="http://schemas.microsoft.com/office/drawing/2014/main" id="{A4CECA6E-C7EE-C247-B808-BA90687A4692}"/>
              </a:ext>
            </a:extLst>
          </p:cNvPr>
          <p:cNvGraphicFramePr>
            <a:graphicFrameLocks noGrp="1"/>
          </p:cNvGraphicFramePr>
          <p:nvPr>
            <p:extLst>
              <p:ext uri="{D42A27DB-BD31-4B8C-83A1-F6EECF244321}">
                <p14:modId xmlns:p14="http://schemas.microsoft.com/office/powerpoint/2010/main" val="3439474627"/>
              </p:ext>
            </p:extLst>
          </p:nvPr>
        </p:nvGraphicFramePr>
        <p:xfrm>
          <a:off x="5954794" y="2836277"/>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36339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Something you may care about..</a:t>
            </a:r>
          </a:p>
        </p:txBody>
      </p:sp>
      <p:sp>
        <p:nvSpPr>
          <p:cNvPr id="3" name="Content Placeholder 2"/>
          <p:cNvSpPr>
            <a:spLocks noGrp="1"/>
          </p:cNvSpPr>
          <p:nvPr>
            <p:ph idx="1"/>
          </p:nvPr>
        </p:nvSpPr>
        <p:spPr/>
        <p:txBody>
          <a:bodyPr/>
          <a:lstStyle/>
          <a:p>
            <a:r>
              <a:rPr lang="en-US"/>
              <a:t>The overall grade decomposition published on </a:t>
            </a:r>
            <a:r>
              <a:rPr lang="en-US" err="1"/>
              <a:t>campuswire</a:t>
            </a:r>
            <a:r>
              <a:rPr lang="en-US"/>
              <a:t> #206</a:t>
            </a:r>
          </a:p>
          <a:p>
            <a:r>
              <a:rPr lang="en-US"/>
              <a:t>1 lab required:</a:t>
            </a:r>
          </a:p>
          <a:p>
            <a:pPr lvl="1"/>
            <a:r>
              <a:rPr lang="en-US"/>
              <a:t>Lab5: due Dec </a:t>
            </a:r>
            <a:r>
              <a:rPr lang="en-US" altLang="zh-CN"/>
              <a:t>16</a:t>
            </a:r>
            <a:r>
              <a:rPr lang="en-US"/>
              <a:t> 11pm</a:t>
            </a:r>
          </a:p>
          <a:p>
            <a:r>
              <a:rPr lang="en-US"/>
              <a:t>2 assessments to do:</a:t>
            </a:r>
          </a:p>
          <a:p>
            <a:pPr lvl="1"/>
            <a:r>
              <a:rPr lang="en-US"/>
              <a:t>Assessment-14: release this Friday 9am and due Sat 9am</a:t>
            </a:r>
          </a:p>
          <a:p>
            <a:pPr lvl="1"/>
            <a:r>
              <a:rPr lang="en-US"/>
              <a:t>Final assessment: release this Sunday 9pm and due next Monday 9pm</a:t>
            </a:r>
          </a:p>
          <a:p>
            <a:r>
              <a:rPr lang="en-US"/>
              <a:t>Optional lab6:</a:t>
            </a:r>
          </a:p>
          <a:p>
            <a:pPr lvl="1"/>
            <a:r>
              <a:rPr lang="en-US"/>
              <a:t>postpone to due </a:t>
            </a:r>
            <a:r>
              <a:rPr lang="cs-CZ"/>
              <a:t>Dec 17 11pm</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fontScale="92500" lnSpcReduction="20000"/>
          </a:bodyPr>
          <a:lstStyle/>
          <a:p>
            <a:pPr fontAlgn="base"/>
            <a:r>
              <a:rPr lang="en-US"/>
              <a:t>Suppose the 5 stage pipeline has the following latency for each pipeline stage, 200ps (Instruction fetch aka IF), 100ps (Register read aka ID), 200ps (ALU operation aka EX), 200ps (Data access aka MEM), 100ps (Register write aka WB).</a:t>
            </a:r>
          </a:p>
          <a:p>
            <a:pPr fontAlgn="base"/>
            <a:r>
              <a:rPr lang="en-US"/>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a:t>The new CPU has twice the instruction throughput of the original one.</a:t>
            </a:r>
          </a:p>
          <a:p>
            <a:pPr marL="514350" indent="-514350" fontAlgn="base">
              <a:buFont typeface="+mj-lt"/>
              <a:buAutoNum type="alphaUcPeriod"/>
            </a:pPr>
            <a:r>
              <a:rPr lang="en-US"/>
              <a:t>The old CPU has twice the instruction throughput as fast as the new one.</a:t>
            </a:r>
          </a:p>
          <a:p>
            <a:pPr marL="514350" indent="-514350" fontAlgn="base">
              <a:buFont typeface="+mj-lt"/>
              <a:buAutoNum type="alphaUcPeriod"/>
            </a:pPr>
            <a:r>
              <a:rPr lang="en-US"/>
              <a:t>The ALU latency increase would cause the new CPU to run at a slower clock rate than the old CPU.</a:t>
            </a:r>
          </a:p>
          <a:p>
            <a:pPr marL="514350" indent="-514350" fontAlgn="base">
              <a:buFont typeface="+mj-lt"/>
              <a:buAutoNum type="alphaUcPeriod"/>
            </a:pPr>
            <a:r>
              <a:rPr lang="en-US"/>
              <a:t>The ALU latency increase would cause the new CPU to run at a faster clock rate than the old CPU.</a:t>
            </a:r>
          </a:p>
        </p:txBody>
      </p:sp>
      <p:sp>
        <p:nvSpPr>
          <p:cNvPr id="5" name="Oval 4"/>
          <p:cNvSpPr/>
          <p:nvPr/>
        </p:nvSpPr>
        <p:spPr>
          <a:xfrm>
            <a:off x="431800" y="4796651"/>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 </a:t>
            </a:r>
            <a:r>
              <a:rPr lang="en-US"/>
              <a:t>Pipelining performance</a:t>
            </a:r>
          </a:p>
        </p:txBody>
      </p:sp>
      <p:sp>
        <p:nvSpPr>
          <p:cNvPr id="3" name="Content Placeholder 2"/>
          <p:cNvSpPr>
            <a:spLocks noGrp="1"/>
          </p:cNvSpPr>
          <p:nvPr>
            <p:ph idx="1"/>
          </p:nvPr>
        </p:nvSpPr>
        <p:spPr/>
        <p:txBody>
          <a:bodyPr/>
          <a:lstStyle/>
          <a:p>
            <a:r>
              <a:rPr lang="en-US"/>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04661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32</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spTree>
    <p:extLst>
      <p:ext uri="{BB962C8B-B14F-4D97-AF65-F5344CB8AC3E}">
        <p14:creationId xmlns:p14="http://schemas.microsoft.com/office/powerpoint/2010/main" val="37711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33</a:t>
            </a:fld>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5685870" y="2251049"/>
            <a:ext cx="369332" cy="914749"/>
          </a:xfrm>
          <a:prstGeom prst="leftBrace">
            <a:avLst>
              <a:gd name="adj1" fmla="val 833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5472157" y="2154425"/>
            <a:ext cx="796757" cy="369332"/>
          </a:xfrm>
          <a:prstGeom prst="rect">
            <a:avLst/>
          </a:prstGeom>
          <a:noFill/>
        </p:spPr>
        <p:txBody>
          <a:bodyPr wrap="none" rtlCol="0">
            <a:spAutoFit/>
          </a:bodyPr>
          <a:lstStyle/>
          <a:p>
            <a:r>
              <a:rPr lang="en-US"/>
              <a:t>Merge</a:t>
            </a:r>
          </a:p>
        </p:txBody>
      </p:sp>
      <p:sp>
        <p:nvSpPr>
          <p:cNvPr id="11" name="Rectangle 10">
            <a:extLst>
              <a:ext uri="{FF2B5EF4-FFF2-40B4-BE49-F238E27FC236}">
                <a16:creationId xmlns:a16="http://schemas.microsoft.com/office/drawing/2014/main" id="{80B19091-B735-6649-B0B3-74AF5EA32918}"/>
              </a:ext>
            </a:extLst>
          </p:cNvPr>
          <p:cNvSpPr/>
          <p:nvPr/>
        </p:nvSpPr>
        <p:spPr>
          <a:xfrm>
            <a:off x="3409121" y="328985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2" name="Rectangle 11">
            <a:extLst>
              <a:ext uri="{FF2B5EF4-FFF2-40B4-BE49-F238E27FC236}">
                <a16:creationId xmlns:a16="http://schemas.microsoft.com/office/drawing/2014/main" id="{20C0CB6D-5F27-B946-B463-22713CA1C036}"/>
              </a:ext>
            </a:extLst>
          </p:cNvPr>
          <p:cNvSpPr/>
          <p:nvPr/>
        </p:nvSpPr>
        <p:spPr>
          <a:xfrm>
            <a:off x="4889634"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3" name="Rectangle 12">
            <a:extLst>
              <a:ext uri="{FF2B5EF4-FFF2-40B4-BE49-F238E27FC236}">
                <a16:creationId xmlns:a16="http://schemas.microsoft.com/office/drawing/2014/main" id="{602FABFA-29EF-AE44-99E4-0C2405B8C2EA}"/>
              </a:ext>
            </a:extLst>
          </p:cNvPr>
          <p:cNvSpPr/>
          <p:nvPr/>
        </p:nvSpPr>
        <p:spPr>
          <a:xfrm>
            <a:off x="5423451" y="295192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4" name="Rectangle 13">
            <a:extLst>
              <a:ext uri="{FF2B5EF4-FFF2-40B4-BE49-F238E27FC236}">
                <a16:creationId xmlns:a16="http://schemas.microsoft.com/office/drawing/2014/main" id="{8A617FA6-6E3A-934B-B12A-B7C834EF3E9D}"/>
              </a:ext>
            </a:extLst>
          </p:cNvPr>
          <p:cNvSpPr/>
          <p:nvPr/>
        </p:nvSpPr>
        <p:spPr>
          <a:xfrm>
            <a:off x="5423450" y="35681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05F02408-1068-0041-BC1B-1255FCEFC31A}"/>
              </a:ext>
            </a:extLst>
          </p:cNvPr>
          <p:cNvSpPr/>
          <p:nvPr/>
        </p:nvSpPr>
        <p:spPr>
          <a:xfrm>
            <a:off x="6407422"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TextBox 15">
            <a:extLst>
              <a:ext uri="{FF2B5EF4-FFF2-40B4-BE49-F238E27FC236}">
                <a16:creationId xmlns:a16="http://schemas.microsoft.com/office/drawing/2014/main" id="{217D1F88-5B64-894B-B4CF-D4267D2B3E0C}"/>
              </a:ext>
            </a:extLst>
          </p:cNvPr>
          <p:cNvSpPr txBox="1"/>
          <p:nvPr/>
        </p:nvSpPr>
        <p:spPr>
          <a:xfrm>
            <a:off x="5413160" y="4304590"/>
            <a:ext cx="4993109" cy="923330"/>
          </a:xfrm>
          <a:prstGeom prst="rect">
            <a:avLst/>
          </a:prstGeom>
          <a:noFill/>
        </p:spPr>
        <p:txBody>
          <a:bodyPr wrap="square" rtlCol="0">
            <a:spAutoFit/>
          </a:bodyPr>
          <a:lstStyle/>
          <a:p>
            <a:r>
              <a:rPr lang="en-US" altLang="zh-CN"/>
              <a:t>Why</a:t>
            </a:r>
            <a:r>
              <a:rPr lang="zh-CN" altLang="en-US"/>
              <a:t> </a:t>
            </a:r>
            <a:r>
              <a:rPr lang="en-US" altLang="zh-CN"/>
              <a:t>we</a:t>
            </a:r>
            <a:r>
              <a:rPr lang="zh-CN" altLang="en-US"/>
              <a:t> </a:t>
            </a:r>
            <a:r>
              <a:rPr lang="en-US" altLang="zh-CN"/>
              <a:t>can</a:t>
            </a:r>
            <a:r>
              <a:rPr lang="zh-CN" altLang="en-US"/>
              <a:t> </a:t>
            </a:r>
            <a:r>
              <a:rPr lang="en-US" altLang="zh-CN"/>
              <a:t>merge</a:t>
            </a:r>
            <a:r>
              <a:rPr lang="zh-CN" altLang="en-US"/>
              <a:t> </a:t>
            </a:r>
            <a:r>
              <a:rPr lang="en-US" altLang="zh-CN"/>
              <a:t>them</a:t>
            </a:r>
            <a:r>
              <a:rPr lang="zh-CN" altLang="en-US"/>
              <a:t> </a:t>
            </a:r>
            <a:r>
              <a:rPr lang="en-US" altLang="zh-CN"/>
              <a:t>in</a:t>
            </a:r>
            <a:r>
              <a:rPr lang="zh-CN" altLang="en-US"/>
              <a:t> </a:t>
            </a:r>
            <a:r>
              <a:rPr lang="en-US" altLang="zh-CN"/>
              <a:t>a</a:t>
            </a:r>
            <a:r>
              <a:rPr lang="zh-CN" altLang="en-US"/>
              <a:t> </a:t>
            </a:r>
            <a:r>
              <a:rPr lang="en-US" altLang="zh-CN"/>
              <a:t>single</a:t>
            </a:r>
            <a:r>
              <a:rPr lang="zh-CN" altLang="en-US"/>
              <a:t> </a:t>
            </a:r>
            <a:r>
              <a:rPr lang="en-US" altLang="zh-CN"/>
              <a:t>stage?</a:t>
            </a:r>
          </a:p>
          <a:p>
            <a:r>
              <a:rPr lang="en-US" altLang="zh-CN"/>
              <a:t>Because</a:t>
            </a:r>
            <a:r>
              <a:rPr lang="zh-CN" altLang="en-US"/>
              <a:t> </a:t>
            </a:r>
            <a:r>
              <a:rPr lang="en-US" altLang="zh-CN"/>
              <a:t>there</a:t>
            </a:r>
            <a:r>
              <a:rPr lang="zh-CN" altLang="en-US"/>
              <a:t> </a:t>
            </a:r>
            <a:r>
              <a:rPr lang="en-US" altLang="zh-CN"/>
              <a:t>is</a:t>
            </a:r>
            <a:r>
              <a:rPr lang="zh-CN" altLang="en-US"/>
              <a:t> </a:t>
            </a:r>
            <a:r>
              <a:rPr lang="en-US" altLang="zh-CN"/>
              <a:t>no</a:t>
            </a:r>
            <a:r>
              <a:rPr lang="zh-CN" altLang="en-US"/>
              <a:t> </a:t>
            </a:r>
            <a:r>
              <a:rPr lang="en-US" altLang="zh-CN"/>
              <a:t>dependency.</a:t>
            </a:r>
          </a:p>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p:txBody>
      </p:sp>
      <p:sp>
        <p:nvSpPr>
          <p:cNvPr id="18" name="Rectangular Callout 17">
            <a:extLst>
              <a:ext uri="{FF2B5EF4-FFF2-40B4-BE49-F238E27FC236}">
                <a16:creationId xmlns:a16="http://schemas.microsoft.com/office/drawing/2014/main" id="{14B670BC-09A5-874E-95C7-7D768BDDEA98}"/>
              </a:ext>
            </a:extLst>
          </p:cNvPr>
          <p:cNvSpPr/>
          <p:nvPr/>
        </p:nvSpPr>
        <p:spPr>
          <a:xfrm>
            <a:off x="7311883" y="3567344"/>
            <a:ext cx="2418526" cy="954156"/>
          </a:xfrm>
          <a:prstGeom prst="wedge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ysClr val="windowText" lastClr="000000"/>
              </a:solidFill>
            </a:endParaRPr>
          </a:p>
          <a:p>
            <a:pPr algn="ctr"/>
            <a:r>
              <a:rPr lang="en-US" sz="1600">
                <a:solidFill>
                  <a:sysClr val="windowText" lastClr="000000"/>
                </a:solidFill>
              </a:rPr>
              <a:t>load/store instructions no longer need to use the ALU to compute addresses</a:t>
            </a:r>
          </a:p>
          <a:p>
            <a:pPr algn="ctr"/>
            <a:endParaRPr lang="en-US"/>
          </a:p>
        </p:txBody>
      </p:sp>
    </p:spTree>
    <p:extLst>
      <p:ext uri="{BB962C8B-B14F-4D97-AF65-F5344CB8AC3E}">
        <p14:creationId xmlns:p14="http://schemas.microsoft.com/office/powerpoint/2010/main" val="39211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34</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p:nvPr/>
        </p:nvCxnSpPr>
        <p:spPr>
          <a:xfrm>
            <a:off x="7430703" y="4439974"/>
            <a:ext cx="1636294" cy="680666"/>
          </a:xfrm>
          <a:prstGeom prst="bent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C947B21F-9A0F-FE46-B89F-59F6B10743B0}"/>
              </a:ext>
            </a:extLst>
          </p:cNvPr>
          <p:cNvSpPr txBox="1"/>
          <p:nvPr/>
        </p:nvSpPr>
        <p:spPr>
          <a:xfrm>
            <a:off x="8668618" y="3360907"/>
            <a:ext cx="2188679" cy="646331"/>
          </a:xfrm>
          <a:prstGeom prst="rect">
            <a:avLst/>
          </a:prstGeom>
          <a:noFill/>
        </p:spPr>
        <p:txBody>
          <a:bodyPr wrap="square" rtlCol="0">
            <a:spAutoFit/>
          </a:bodyPr>
          <a:lstStyle/>
          <a:p>
            <a:r>
              <a:rPr lang="en-US">
                <a:solidFill>
                  <a:schemeClr val="accent2"/>
                </a:solidFill>
              </a:rPr>
              <a:t>Mem only depends on 2</a:t>
            </a:r>
            <a:r>
              <a:rPr lang="en-US" baseline="30000">
                <a:solidFill>
                  <a:schemeClr val="accent2"/>
                </a:solidFill>
              </a:rPr>
              <a:t>nd</a:t>
            </a:r>
            <a:r>
              <a:rPr lang="en-US">
                <a:solidFill>
                  <a:schemeClr val="accent2"/>
                </a:solidFill>
              </a:rPr>
              <a:t> stage</a:t>
            </a:r>
          </a:p>
        </p:txBody>
      </p:sp>
    </p:spTree>
    <p:extLst>
      <p:ext uri="{BB962C8B-B14F-4D97-AF65-F5344CB8AC3E}">
        <p14:creationId xmlns:p14="http://schemas.microsoft.com/office/powerpoint/2010/main" val="23162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35</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a:cxnSpLocks/>
          </p:cNvCxnSpPr>
          <p:nvPr/>
        </p:nvCxnSpPr>
        <p:spPr>
          <a:xfrm rot="16200000" flipH="1">
            <a:off x="6763118" y="5107559"/>
            <a:ext cx="1565488" cy="230318"/>
          </a:xfrm>
          <a:prstGeom prst="bentConnector3">
            <a:avLst>
              <a:gd name="adj1" fmla="val 99802"/>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88738831-4FD9-4E4D-9C62-D335325F1072}"/>
              </a:ext>
            </a:extLst>
          </p:cNvPr>
          <p:cNvSpPr/>
          <p:nvPr/>
        </p:nvSpPr>
        <p:spPr>
          <a:xfrm>
            <a:off x="8754978" y="3551721"/>
            <a:ext cx="1110730" cy="18009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5BEA8EB-9A76-1048-A08E-54E73C43757B}"/>
              </a:ext>
            </a:extLst>
          </p:cNvPr>
          <p:cNvPicPr>
            <a:picLocks noChangeAspect="1"/>
          </p:cNvPicPr>
          <p:nvPr/>
        </p:nvPicPr>
        <p:blipFill>
          <a:blip r:embed="rId3"/>
          <a:stretch>
            <a:fillRect/>
          </a:stretch>
        </p:blipFill>
        <p:spPr>
          <a:xfrm>
            <a:off x="7661021" y="5188109"/>
            <a:ext cx="949578" cy="902878"/>
          </a:xfrm>
          <a:prstGeom prst="rect">
            <a:avLst/>
          </a:prstGeom>
        </p:spPr>
      </p:pic>
      <p:cxnSp>
        <p:nvCxnSpPr>
          <p:cNvPr id="18" name="Elbow Connector 17">
            <a:extLst>
              <a:ext uri="{FF2B5EF4-FFF2-40B4-BE49-F238E27FC236}">
                <a16:creationId xmlns:a16="http://schemas.microsoft.com/office/drawing/2014/main" id="{2E130FF1-3992-D245-9D70-424269D8F348}"/>
              </a:ext>
            </a:extLst>
          </p:cNvPr>
          <p:cNvCxnSpPr>
            <a:cxnSpLocks/>
          </p:cNvCxnSpPr>
          <p:nvPr/>
        </p:nvCxnSpPr>
        <p:spPr>
          <a:xfrm rot="16200000" flipH="1">
            <a:off x="6962935" y="4712508"/>
            <a:ext cx="1354576" cy="111033"/>
          </a:xfrm>
          <a:prstGeom prst="bentConnector3">
            <a:avLst>
              <a:gd name="adj1" fmla="val 9974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9045A176-14DC-B349-B385-8A9775A4D785}"/>
              </a:ext>
            </a:extLst>
          </p:cNvPr>
          <p:cNvCxnSpPr>
            <a:cxnSpLocks/>
          </p:cNvCxnSpPr>
          <p:nvPr/>
        </p:nvCxnSpPr>
        <p:spPr>
          <a:xfrm flipV="1">
            <a:off x="8610598" y="4528386"/>
            <a:ext cx="1523683" cy="891786"/>
          </a:xfrm>
          <a:prstGeom prst="bentConnector3">
            <a:avLst>
              <a:gd name="adj1" fmla="val 135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12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.1 </a:t>
            </a:r>
            <a:r>
              <a:rPr lang="en-US"/>
              <a:t>Clock speed</a:t>
            </a:r>
          </a:p>
        </p:txBody>
      </p:sp>
      <p:sp>
        <p:nvSpPr>
          <p:cNvPr id="3" name="Content Placeholder 2"/>
          <p:cNvSpPr>
            <a:spLocks noGrp="1"/>
          </p:cNvSpPr>
          <p:nvPr>
            <p:ph idx="1"/>
          </p:nvPr>
        </p:nvSpPr>
        <p:spPr/>
        <p:txBody>
          <a:bodyPr/>
          <a:lstStyle/>
          <a:p>
            <a:pPr fontAlgn="base"/>
            <a:r>
              <a:rPr lang="en-US"/>
              <a:t>How does the new 4-stage design affect the clock speed?</a:t>
            </a:r>
          </a:p>
          <a:p>
            <a:pPr marL="514350" indent="-514350" fontAlgn="base">
              <a:buFont typeface="+mj-lt"/>
              <a:buAutoNum type="alphaUcPeriod"/>
            </a:pPr>
            <a:r>
              <a:rPr lang="en-US"/>
              <a:t>Clock for 4-stage pipelined CPU must run faster than that in the 5-stage pipelined CPU.</a:t>
            </a:r>
          </a:p>
          <a:p>
            <a:pPr marL="514350" indent="-514350" fontAlgn="base">
              <a:buFont typeface="+mj-lt"/>
              <a:buAutoNum type="alphaUcPeriod"/>
            </a:pPr>
            <a:r>
              <a:rPr lang="en-US"/>
              <a:t>Clock for 4-stage pipelined CPU must run slower than that in the 5-stage pipelined CPU.</a:t>
            </a:r>
          </a:p>
          <a:p>
            <a:pPr marL="514350" indent="-514350" fontAlgn="base">
              <a:buFont typeface="+mj-lt"/>
              <a:buAutoNum type="alphaUcPeriod"/>
            </a:pPr>
            <a:r>
              <a:rPr lang="en-US"/>
              <a:t>Clock for 4-stage pipelined CPU can run at the same speed as that of the 5-stage pipelined CPU.</a:t>
            </a:r>
          </a:p>
          <a:p>
            <a:endParaRPr lang="en-US"/>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3300" y="1511967"/>
            <a:ext cx="4838700" cy="369332"/>
          </a:xfrm>
          <a:prstGeom prst="rect">
            <a:avLst/>
          </a:prstGeom>
          <a:noFill/>
        </p:spPr>
        <p:txBody>
          <a:bodyPr wrap="square" rtlCol="0">
            <a:spAutoFit/>
          </a:bodyPr>
          <a:lstStyle/>
          <a:p>
            <a:r>
              <a:rPr lang="en-US">
                <a:solidFill>
                  <a:schemeClr val="accent1"/>
                </a:solidFill>
              </a:rPr>
              <a:t>clock cycle (=max) remains unchanged</a:t>
            </a:r>
          </a:p>
        </p:txBody>
      </p:sp>
      <p:sp>
        <p:nvSpPr>
          <p:cNvPr id="6" name="Slide Number Placeholder 5"/>
          <p:cNvSpPr>
            <a:spLocks noGrp="1"/>
          </p:cNvSpPr>
          <p:nvPr>
            <p:ph type="sldNum" sz="quarter" idx="12"/>
          </p:nvPr>
        </p:nvSpPr>
        <p:spPr/>
        <p:txBody>
          <a:bodyPr/>
          <a:lstStyle/>
          <a:p>
            <a:fld id="{8D4EC0DA-4BF5-A643-9CB7-B11B04F56005}" type="slidenum">
              <a:rPr lang="en-US" smtClean="0"/>
              <a:t>36</a:t>
            </a:fld>
            <a:endParaRPr lang="en-US"/>
          </a:p>
        </p:txBody>
      </p:sp>
      <p:graphicFrame>
        <p:nvGraphicFramePr>
          <p:cNvPr id="7" name="Table 6">
            <a:extLst>
              <a:ext uri="{FF2B5EF4-FFF2-40B4-BE49-F238E27FC236}">
                <a16:creationId xmlns:a16="http://schemas.microsoft.com/office/drawing/2014/main" id="{00D425EF-5133-F444-9357-5111E62AFC67}"/>
              </a:ext>
            </a:extLst>
          </p:cNvPr>
          <p:cNvGraphicFramePr>
            <a:graphicFrameLocks noGrp="1"/>
          </p:cNvGraphicFramePr>
          <p:nvPr>
            <p:extLst>
              <p:ext uri="{D42A27DB-BD31-4B8C-83A1-F6EECF244321}">
                <p14:modId xmlns:p14="http://schemas.microsoft.com/office/powerpoint/2010/main" val="1049462384"/>
              </p:ext>
            </p:extLst>
          </p:nvPr>
        </p:nvGraphicFramePr>
        <p:xfrm>
          <a:off x="5100514" y="365125"/>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gridSpan="2">
                  <a:txBody>
                    <a:bodyPr/>
                    <a:lstStyle/>
                    <a:p>
                      <a:pPr algn="ctr"/>
                      <a:r>
                        <a:rPr lang="en-US">
                          <a:solidFill>
                            <a:srgbClr val="FF0000"/>
                          </a:solidFill>
                        </a:rPr>
                        <a:t>200</a:t>
                      </a:r>
                    </a:p>
                  </a:txBody>
                  <a:tcPr/>
                </a:tc>
                <a:tc hMerge="1">
                  <a:txBody>
                    <a:bodyPr/>
                    <a:lstStyle/>
                    <a:p>
                      <a:endParaRPr lang="en-US"/>
                    </a:p>
                  </a:txBody>
                  <a:tcPr/>
                </a:tc>
                <a:tc>
                  <a:txBody>
                    <a:bodyPr/>
                    <a:lstStyle/>
                    <a:p>
                      <a:endParaRPr lang="en-US"/>
                    </a:p>
                  </a:txBody>
                  <a:tcPr/>
                </a:tc>
                <a:tc>
                  <a:txBody>
                    <a:bodyPr/>
                    <a:lstStyle/>
                    <a:p>
                      <a:r>
                        <a:rPr lang="en-US" altLang="zh-CN">
                          <a:solidFill>
                            <a:schemeClr val="bg1"/>
                          </a:solidFill>
                        </a:rPr>
                        <a:t>200</a:t>
                      </a:r>
                      <a:endParaRPr lang="en-US">
                        <a:solidFill>
                          <a:schemeClr val="bg1"/>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.2 </a:t>
            </a:r>
            <a:r>
              <a:rPr lang="en-US"/>
              <a:t>Instruction latency</a:t>
            </a:r>
          </a:p>
        </p:txBody>
      </p:sp>
      <p:sp>
        <p:nvSpPr>
          <p:cNvPr id="3" name="Content Placeholder 2"/>
          <p:cNvSpPr>
            <a:spLocks noGrp="1"/>
          </p:cNvSpPr>
          <p:nvPr>
            <p:ph idx="1"/>
          </p:nvPr>
        </p:nvSpPr>
        <p:spPr/>
        <p:txBody>
          <a:bodyPr/>
          <a:lstStyle/>
          <a:p>
            <a:pPr fontAlgn="base"/>
            <a:r>
              <a:rPr lang="en-US"/>
              <a:t>How does the new 4-stage design affect the instruction latency?</a:t>
            </a:r>
          </a:p>
          <a:p>
            <a:pPr marL="514350" indent="-514350" fontAlgn="base">
              <a:buFont typeface="+mj-lt"/>
              <a:buAutoNum type="alphaUcPeriod"/>
            </a:pPr>
            <a:r>
              <a:rPr lang="en-US"/>
              <a:t>instruction latency (e.g. for load) for 4-stage pipelined CPU is lower than that in the 5-stage pipelined CPU.</a:t>
            </a:r>
          </a:p>
          <a:p>
            <a:pPr marL="514350" indent="-514350" fontAlgn="base">
              <a:buFont typeface="+mj-lt"/>
              <a:buAutoNum type="alphaUcPeriod"/>
            </a:pPr>
            <a:r>
              <a:rPr lang="en-US"/>
              <a:t>instruction latency (e.g. for load) for 4-stage pipelined CPU is higher than that in the 5-stage pipelined CPU.</a:t>
            </a:r>
          </a:p>
          <a:p>
            <a:pPr marL="514350" indent="-514350" fontAlgn="base">
              <a:buFont typeface="+mj-lt"/>
              <a:buAutoNum type="alphaUcPeriod"/>
            </a:pPr>
            <a:r>
              <a:rPr lang="en-US"/>
              <a:t>instruction latency (e.g. for load) for 4-stage pipelined CPU is the same as that in the 5-stage pipelined CPU.</a:t>
            </a:r>
          </a:p>
          <a:p>
            <a:endParaRPr lang="en-US"/>
          </a:p>
        </p:txBody>
      </p:sp>
      <p:sp>
        <p:nvSpPr>
          <p:cNvPr id="4" name="TextBox 3"/>
          <p:cNvSpPr txBox="1"/>
          <p:nvPr/>
        </p:nvSpPr>
        <p:spPr>
          <a:xfrm>
            <a:off x="2755900" y="5029200"/>
            <a:ext cx="781050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Instruction latency:</a:t>
            </a:r>
          </a:p>
          <a:p>
            <a:pPr marL="285750" indent="-285750">
              <a:buFont typeface="Arial" charset="0"/>
              <a:buChar char="•"/>
            </a:pPr>
            <a:r>
              <a:rPr lang="en-US">
                <a:solidFill>
                  <a:schemeClr val="accent1"/>
                </a:solidFill>
              </a:rPr>
              <a:t>5-stage: 200ps*5</a:t>
            </a:r>
          </a:p>
          <a:p>
            <a:pPr marL="285750" indent="-285750">
              <a:buFont typeface="Arial" charset="0"/>
              <a:buChar char="•"/>
            </a:pPr>
            <a:r>
              <a:rPr lang="en-US">
                <a:solidFill>
                  <a:schemeClr val="accent1"/>
                </a:solidFill>
              </a:rPr>
              <a:t>4-stage:</a:t>
            </a:r>
          </a:p>
          <a:p>
            <a:pPr marL="742950" lvl="1" indent="-285750">
              <a:buFont typeface="Arial" charset="0"/>
              <a:buChar char="•"/>
            </a:pPr>
            <a:r>
              <a:rPr lang="en-US">
                <a:solidFill>
                  <a:schemeClr val="accent1"/>
                </a:solidFill>
              </a:rPr>
              <a:t>200ps*4</a:t>
            </a:r>
          </a:p>
          <a:p>
            <a:endParaRPr lang="en-US"/>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37</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38</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754326"/>
          </a:xfrm>
          <a:prstGeom prst="rect">
            <a:avLst/>
          </a:prstGeom>
          <a:noFill/>
        </p:spPr>
        <p:txBody>
          <a:bodyPr wrap="square" rtlCol="0">
            <a:spAutoFit/>
          </a:bodyPr>
          <a:lstStyle/>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a:p>
            <a:r>
              <a:rPr lang="en-US" altLang="zh-CN"/>
              <a:t>Pipeline:</a:t>
            </a:r>
            <a:r>
              <a:rPr lang="zh-CN" altLang="en-US"/>
              <a:t> </a:t>
            </a:r>
            <a:r>
              <a:rPr lang="en-US" altLang="zh-CN"/>
              <a:t>parallelly</a:t>
            </a:r>
            <a:r>
              <a:rPr lang="zh-CN" altLang="en-US"/>
              <a:t> </a:t>
            </a:r>
            <a:r>
              <a:rPr lang="en-US" altLang="zh-CN"/>
              <a:t>execute</a:t>
            </a:r>
            <a:r>
              <a:rPr lang="zh-CN" altLang="en-US"/>
              <a:t> </a:t>
            </a:r>
            <a:r>
              <a:rPr lang="en-US" altLang="zh-CN"/>
              <a:t>the</a:t>
            </a:r>
            <a:r>
              <a:rPr lang="zh-CN" altLang="en-US"/>
              <a:t> </a:t>
            </a:r>
            <a:r>
              <a:rPr lang="en-US" altLang="zh-CN"/>
              <a:t>instructions:</a:t>
            </a:r>
          </a:p>
          <a:p>
            <a:pPr marL="742950" lvl="1" indent="-285750">
              <a:buFont typeface="Arial" panose="020B0604020202020204" pitchFamily="34" charset="0"/>
              <a:buChar char="•"/>
            </a:pPr>
            <a:r>
              <a:rPr lang="en-US" altLang="zh-CN"/>
              <a:t>For</a:t>
            </a:r>
            <a:r>
              <a:rPr lang="zh-CN" altLang="en-US"/>
              <a:t> </a:t>
            </a:r>
            <a:r>
              <a:rPr lang="en-US" altLang="zh-CN"/>
              <a:t>a</a:t>
            </a:r>
            <a:r>
              <a:rPr lang="zh-CN" altLang="en-US"/>
              <a:t> </a:t>
            </a:r>
            <a:r>
              <a:rPr lang="en-US" altLang="zh-CN"/>
              <a:t>specific</a:t>
            </a:r>
            <a:r>
              <a:rPr lang="zh-CN" altLang="en-US"/>
              <a:t> </a:t>
            </a:r>
            <a:r>
              <a:rPr lang="en-US" altLang="zh-CN"/>
              <a:t>instruction,</a:t>
            </a:r>
            <a:r>
              <a:rPr lang="zh-CN" altLang="en-US"/>
              <a:t> </a:t>
            </a:r>
            <a:r>
              <a:rPr lang="en-US" altLang="zh-CN"/>
              <a:t>a</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previous</a:t>
            </a:r>
            <a:r>
              <a:rPr lang="zh-CN" altLang="en-US"/>
              <a:t> </a:t>
            </a:r>
            <a:r>
              <a:rPr lang="en-US" altLang="zh-CN"/>
              <a:t>stage.</a:t>
            </a:r>
          </a:p>
          <a:p>
            <a:pPr marL="742950" lvl="1" indent="-285750">
              <a:buFont typeface="Arial" panose="020B0604020202020204" pitchFamily="34" charset="0"/>
              <a:buChar char="•"/>
            </a:pPr>
            <a:r>
              <a:rPr lang="en-US" altLang="zh-CN"/>
              <a:t>But</a:t>
            </a:r>
            <a:r>
              <a:rPr lang="zh-CN" altLang="en-US"/>
              <a:t> </a:t>
            </a:r>
            <a:r>
              <a:rPr lang="en-US" altLang="zh-CN"/>
              <a:t>we</a:t>
            </a:r>
            <a:r>
              <a:rPr lang="zh-CN" altLang="en-US"/>
              <a:t> </a:t>
            </a:r>
            <a:r>
              <a:rPr lang="en-US" altLang="zh-CN"/>
              <a:t>can</a:t>
            </a:r>
            <a:r>
              <a:rPr lang="zh-CN" altLang="en-US"/>
              <a:t> </a:t>
            </a:r>
            <a:r>
              <a:rPr lang="en-US" altLang="zh-CN"/>
              <a:t>utilize</a:t>
            </a:r>
            <a:r>
              <a:rPr lang="zh-CN" altLang="en-US"/>
              <a:t> </a:t>
            </a:r>
            <a:r>
              <a:rPr lang="en-US" altLang="zh-CN"/>
              <a:t>the</a:t>
            </a:r>
            <a:r>
              <a:rPr lang="zh-CN" altLang="en-US"/>
              <a:t> </a:t>
            </a:r>
            <a:r>
              <a:rPr lang="en-US" altLang="zh-CN"/>
              <a:t>independency</a:t>
            </a:r>
            <a:r>
              <a:rPr lang="zh-CN" altLang="en-US"/>
              <a:t> </a:t>
            </a:r>
            <a:r>
              <a:rPr lang="en-US" altLang="zh-CN"/>
              <a:t>across</a:t>
            </a:r>
            <a:r>
              <a:rPr lang="zh-CN" altLang="en-US"/>
              <a:t> </a:t>
            </a:r>
            <a:r>
              <a:rPr lang="en-US" altLang="zh-CN"/>
              <a:t>instructions</a:t>
            </a:r>
            <a:r>
              <a:rPr lang="zh-CN" altLang="en-US"/>
              <a:t> </a:t>
            </a:r>
            <a:endParaRPr lang="en-US" altLang="zh-CN"/>
          </a:p>
          <a:p>
            <a:pPr marL="1200150" lvl="2" indent="-285750">
              <a:buFont typeface="Arial" panose="020B0604020202020204" pitchFamily="34" charset="0"/>
              <a:buChar char="•"/>
            </a:pPr>
            <a:r>
              <a:rPr lang="en-US" altLang="zh-CN"/>
              <a:t>We</a:t>
            </a:r>
            <a:r>
              <a:rPr lang="zh-CN" altLang="en-US"/>
              <a:t> </a:t>
            </a:r>
            <a:r>
              <a:rPr lang="en-US" altLang="zh-CN"/>
              <a:t>can</a:t>
            </a:r>
            <a:r>
              <a:rPr lang="zh-CN" altLang="en-US"/>
              <a:t> </a:t>
            </a:r>
            <a:r>
              <a:rPr lang="en-US" altLang="zh-CN"/>
              <a:t>execute</a:t>
            </a:r>
            <a:r>
              <a:rPr lang="zh-CN" altLang="en-US"/>
              <a:t> </a:t>
            </a:r>
            <a:r>
              <a:rPr lang="en-US" altLang="zh-CN"/>
              <a:t>the</a:t>
            </a:r>
            <a:r>
              <a:rPr lang="zh-CN" altLang="en-US"/>
              <a:t> </a:t>
            </a:r>
            <a:r>
              <a:rPr lang="en-US" altLang="zh-CN"/>
              <a:t>next</a:t>
            </a:r>
            <a:r>
              <a:rPr lang="zh-CN" altLang="en-US"/>
              <a:t> </a:t>
            </a:r>
            <a:r>
              <a:rPr lang="en-US" altLang="zh-CN"/>
              <a:t>instruction</a:t>
            </a:r>
            <a:r>
              <a:rPr lang="zh-CN" altLang="en-US"/>
              <a:t> </a:t>
            </a:r>
            <a:r>
              <a:rPr lang="en-US" altLang="zh-CN"/>
              <a:t>without</a:t>
            </a:r>
            <a:r>
              <a:rPr lang="zh-CN" altLang="en-US"/>
              <a:t> </a:t>
            </a:r>
            <a:r>
              <a:rPr lang="en-US" altLang="zh-CN"/>
              <a:t>waiting</a:t>
            </a:r>
            <a:r>
              <a:rPr lang="zh-CN" altLang="en-US"/>
              <a:t> </a:t>
            </a:r>
            <a:r>
              <a:rPr lang="en-US" altLang="zh-CN"/>
              <a:t>for</a:t>
            </a:r>
            <a:r>
              <a:rPr lang="zh-CN" altLang="en-US"/>
              <a:t> </a:t>
            </a:r>
            <a:r>
              <a:rPr lang="en-US" altLang="zh-CN"/>
              <a:t>the</a:t>
            </a:r>
            <a:r>
              <a:rPr lang="zh-CN" altLang="en-US"/>
              <a:t> </a:t>
            </a:r>
            <a:r>
              <a:rPr lang="en-US" altLang="zh-CN"/>
              <a:t>finish</a:t>
            </a:r>
            <a:r>
              <a:rPr lang="zh-CN" altLang="en-US"/>
              <a:t> </a:t>
            </a:r>
            <a:r>
              <a:rPr lang="en-US" altLang="zh-CN"/>
              <a:t>of</a:t>
            </a:r>
            <a:r>
              <a:rPr lang="zh-CN" altLang="en-US"/>
              <a:t> </a:t>
            </a:r>
            <a:r>
              <a:rPr lang="en-US" altLang="zh-CN"/>
              <a:t>the</a:t>
            </a:r>
            <a:r>
              <a:rPr lang="zh-CN" altLang="en-US"/>
              <a:t> </a:t>
            </a:r>
            <a:r>
              <a:rPr lang="en-US" altLang="zh-CN"/>
              <a:t>previous</a:t>
            </a:r>
            <a:r>
              <a:rPr lang="zh-CN" altLang="en-US"/>
              <a:t> </a:t>
            </a:r>
            <a:r>
              <a:rPr lang="en-US" altLang="zh-CN"/>
              <a:t>instruction</a:t>
            </a:r>
            <a:r>
              <a:rPr lang="zh-CN" altLang="en-US"/>
              <a:t> </a:t>
            </a:r>
            <a:r>
              <a:rPr lang="en-US" altLang="zh-CN"/>
              <a:t>=&gt;</a:t>
            </a:r>
            <a:r>
              <a:rPr lang="zh-CN" altLang="en-US"/>
              <a:t> </a:t>
            </a:r>
            <a:r>
              <a:rPr lang="en-US" altLang="zh-CN"/>
              <a:t>pipeline</a:t>
            </a:r>
          </a:p>
        </p:txBody>
      </p:sp>
      <p:sp>
        <p:nvSpPr>
          <p:cNvPr id="8" name="Rounded Rectangular Callout 7">
            <a:extLst>
              <a:ext uri="{FF2B5EF4-FFF2-40B4-BE49-F238E27FC236}">
                <a16:creationId xmlns:a16="http://schemas.microsoft.com/office/drawing/2014/main" id="{BE37F122-10CA-4A4D-A295-4602C1623FC9}"/>
              </a:ext>
            </a:extLst>
          </p:cNvPr>
          <p:cNvSpPr/>
          <p:nvPr/>
        </p:nvSpPr>
        <p:spPr>
          <a:xfrm>
            <a:off x="3589682" y="1421962"/>
            <a:ext cx="2226365" cy="1103243"/>
          </a:xfrm>
          <a:prstGeom prst="wedgeRoundRectCallout">
            <a:avLst>
              <a:gd name="adj1" fmla="val -23512"/>
              <a:gd name="adj2" fmla="val 67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not</a:t>
            </a:r>
            <a:r>
              <a:rPr lang="zh-CN" altLang="en-US"/>
              <a:t> </a:t>
            </a:r>
            <a:r>
              <a:rPr lang="en-US" altLang="zh-CN"/>
              <a:t>always</a:t>
            </a:r>
            <a:r>
              <a:rPr lang="zh-CN" altLang="en-US"/>
              <a:t> </a:t>
            </a:r>
            <a:r>
              <a:rPr lang="en-US" altLang="zh-CN"/>
              <a:t>true</a:t>
            </a:r>
            <a:r>
              <a:rPr lang="zh-CN" altLang="en-US"/>
              <a:t> </a:t>
            </a:r>
            <a:r>
              <a:rPr lang="en-US" altLang="zh-CN"/>
              <a:t>=&gt;</a:t>
            </a:r>
            <a:r>
              <a:rPr lang="zh-CN" altLang="en-US"/>
              <a:t> </a:t>
            </a:r>
            <a:r>
              <a:rPr lang="en-US" altLang="zh-CN"/>
              <a:t>hazard.</a:t>
            </a:r>
            <a:endParaRPr lang="en-US"/>
          </a:p>
        </p:txBody>
      </p:sp>
    </p:spTree>
    <p:extLst>
      <p:ext uri="{BB962C8B-B14F-4D97-AF65-F5344CB8AC3E}">
        <p14:creationId xmlns:p14="http://schemas.microsoft.com/office/powerpoint/2010/main" val="5051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39</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2" name="Rectangle 11">
            <a:extLst>
              <a:ext uri="{FF2B5EF4-FFF2-40B4-BE49-F238E27FC236}">
                <a16:creationId xmlns:a16="http://schemas.microsoft.com/office/drawing/2014/main" id="{4024CAD9-C938-DA42-8B2B-14DECF1FCC4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4" name="Rectangle 13">
            <a:extLst>
              <a:ext uri="{FF2B5EF4-FFF2-40B4-BE49-F238E27FC236}">
                <a16:creationId xmlns:a16="http://schemas.microsoft.com/office/drawing/2014/main" id="{C6CF0C7F-FB50-7F4E-BFF5-93C4241EA1D3}"/>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8" name="Rectangle 17">
            <a:extLst>
              <a:ext uri="{FF2B5EF4-FFF2-40B4-BE49-F238E27FC236}">
                <a16:creationId xmlns:a16="http://schemas.microsoft.com/office/drawing/2014/main" id="{BA6E3B60-2996-AC4E-8D47-5F0D563FD836}"/>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9D89AC40-3B83-E041-9073-001E40FB30E1}"/>
              </a:ext>
            </a:extLst>
          </p:cNvPr>
          <p:cNvSpPr/>
          <p:nvPr/>
        </p:nvSpPr>
        <p:spPr>
          <a:xfrm>
            <a:off x="4226690" y="385832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Tree>
    <p:extLst>
      <p:ext uri="{BB962C8B-B14F-4D97-AF65-F5344CB8AC3E}">
        <p14:creationId xmlns:p14="http://schemas.microsoft.com/office/powerpoint/2010/main" val="91267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Q1 Single-cycle CPU</a:t>
            </a:r>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40</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177747" y="3859622"/>
            <a:ext cx="506895"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FB3B7067-F982-B64D-B01E-966CEBAD42DE}"/>
              </a:ext>
            </a:extLst>
          </p:cNvPr>
          <p:cNvCxnSpPr>
            <a:cxnSpLocks/>
            <a:endCxn id="9" idx="1"/>
          </p:cNvCxnSpPr>
          <p:nvPr/>
        </p:nvCxnSpPr>
        <p:spPr>
          <a:xfrm flipV="1">
            <a:off x="3273286" y="4137918"/>
            <a:ext cx="90446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7E2D5525-470C-0F42-B9B1-5012D83EC0AE}"/>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5300379B-02C0-EA46-A4E9-DEB5A1F4EEC7}"/>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1" name="Rectangle 20">
            <a:extLst>
              <a:ext uri="{FF2B5EF4-FFF2-40B4-BE49-F238E27FC236}">
                <a16:creationId xmlns:a16="http://schemas.microsoft.com/office/drawing/2014/main" id="{E50BE3D1-7CFA-3748-8473-B8CC5633E05E}"/>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09979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E3038AB-4E88-2E4B-AC0F-9226DC9BD6F5}"/>
              </a:ext>
            </a:extLst>
          </p:cNvPr>
          <p:cNvSpPr txBox="1"/>
          <p:nvPr/>
        </p:nvSpPr>
        <p:spPr>
          <a:xfrm>
            <a:off x="4695334" y="4863023"/>
            <a:ext cx="803113" cy="307777"/>
          </a:xfrm>
          <a:prstGeom prst="rect">
            <a:avLst/>
          </a:prstGeom>
          <a:noFill/>
        </p:spPr>
        <p:txBody>
          <a:bodyPr wrap="square" rtlCol="0">
            <a:spAutoFit/>
          </a:bodyPr>
          <a:lstStyle/>
          <a:p>
            <a:r>
              <a:rPr lang="en-US" altLang="zh-CN" sz="1400" dirty="0" err="1"/>
              <a:t>inst</a:t>
            </a:r>
            <a:endParaRPr lang="en-US" sz="1400" dirty="0"/>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41</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9411F658-858D-244D-86A3-909D64A979EB}"/>
              </a:ext>
            </a:extLst>
          </p:cNvPr>
          <p:cNvCxnSpPr>
            <a:cxnSpLocks/>
            <a:stCxn id="9" idx="3"/>
            <a:endCxn id="10" idx="1"/>
          </p:cNvCxnSpPr>
          <p:nvPr/>
        </p:nvCxnSpPr>
        <p:spPr>
          <a:xfrm flipV="1">
            <a:off x="4684643" y="413662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5D4C3B5-BA99-234A-B0F6-1E4FC06FD22C}"/>
              </a:ext>
            </a:extLst>
          </p:cNvPr>
          <p:cNvCxnSpPr>
            <a:cxnSpLocks/>
            <a:stCxn id="13" idx="3"/>
            <a:endCxn id="24" idx="1"/>
          </p:cNvCxnSpPr>
          <p:nvPr/>
        </p:nvCxnSpPr>
        <p:spPr>
          <a:xfrm>
            <a:off x="4684643" y="4891543"/>
            <a:ext cx="947604"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849DA79E-F707-8642-85A6-D9ED43774955}"/>
              </a:ext>
            </a:extLst>
          </p:cNvPr>
          <p:cNvSpPr txBox="1"/>
          <p:nvPr/>
        </p:nvSpPr>
        <p:spPr>
          <a:xfrm>
            <a:off x="4625009" y="3643218"/>
            <a:ext cx="803113" cy="523220"/>
          </a:xfrm>
          <a:prstGeom prst="rect">
            <a:avLst/>
          </a:prstGeom>
          <a:noFill/>
        </p:spPr>
        <p:txBody>
          <a:bodyPr wrap="square" rtlCol="0">
            <a:spAutoFit/>
          </a:bodyPr>
          <a:lstStyle/>
          <a:p>
            <a:r>
              <a:rPr lang="en-US" altLang="zh-CN" sz="1400"/>
              <a:t>x6</a:t>
            </a:r>
            <a:r>
              <a:rPr lang="zh-CN" altLang="en-US" sz="1400"/>
              <a:t> </a:t>
            </a:r>
            <a:r>
              <a:rPr lang="en-US" altLang="zh-CN" sz="1400"/>
              <a:t>=</a:t>
            </a:r>
            <a:r>
              <a:rPr lang="zh-CN" altLang="en-US" sz="1400"/>
              <a:t> </a:t>
            </a:r>
            <a:r>
              <a:rPr lang="en-US" altLang="zh-CN" sz="1400"/>
              <a:t>1</a:t>
            </a:r>
          </a:p>
          <a:p>
            <a:r>
              <a:rPr lang="en-US" altLang="zh-CN" sz="1400"/>
              <a:t>x7</a:t>
            </a:r>
            <a:r>
              <a:rPr lang="zh-CN" altLang="en-US" sz="1400"/>
              <a:t> </a:t>
            </a:r>
            <a:r>
              <a:rPr lang="en-US" altLang="zh-CN" sz="1400"/>
              <a:t>=</a:t>
            </a:r>
            <a:r>
              <a:rPr lang="zh-CN" altLang="en-US" sz="1400"/>
              <a:t> </a:t>
            </a:r>
            <a:r>
              <a:rPr lang="en-US" altLang="zh-CN" sz="1400"/>
              <a:t>1</a:t>
            </a:r>
            <a:endParaRPr lang="en-US" sz="1400"/>
          </a:p>
        </p:txBody>
      </p:sp>
      <p:sp>
        <p:nvSpPr>
          <p:cNvPr id="23" name="Rectangle 22">
            <a:extLst>
              <a:ext uri="{FF2B5EF4-FFF2-40B4-BE49-F238E27FC236}">
                <a16:creationId xmlns:a16="http://schemas.microsoft.com/office/drawing/2014/main" id="{DE3AD60D-E5FC-A649-9E4D-B0C616AC721A}"/>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4" name="Rectangle 23">
            <a:extLst>
              <a:ext uri="{FF2B5EF4-FFF2-40B4-BE49-F238E27FC236}">
                <a16:creationId xmlns:a16="http://schemas.microsoft.com/office/drawing/2014/main" id="{A1D26F0F-80A7-E74D-B6CA-875212BCA2D5}"/>
              </a:ext>
            </a:extLst>
          </p:cNvPr>
          <p:cNvSpPr/>
          <p:nvPr/>
        </p:nvSpPr>
        <p:spPr>
          <a:xfrm>
            <a:off x="5632247" y="4614544"/>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5" name="Rectangle 24">
            <a:extLst>
              <a:ext uri="{FF2B5EF4-FFF2-40B4-BE49-F238E27FC236}">
                <a16:creationId xmlns:a16="http://schemas.microsoft.com/office/drawing/2014/main" id="{4543B371-1456-8141-8C1B-7FE5D56FFFD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279469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31FB79-FFEB-794E-A29B-42ECC6D84954}"/>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42</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DE3A30D-EC9C-E845-9E3E-710088A4E4EE}"/>
              </a:ext>
            </a:extLst>
          </p:cNvPr>
          <p:cNvSpPr txBox="1"/>
          <p:nvPr/>
        </p:nvSpPr>
        <p:spPr>
          <a:xfrm>
            <a:off x="6101800" y="3873714"/>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sp>
        <p:nvSpPr>
          <p:cNvPr id="26" name="TextBox 25">
            <a:extLst>
              <a:ext uri="{FF2B5EF4-FFF2-40B4-BE49-F238E27FC236}">
                <a16:creationId xmlns:a16="http://schemas.microsoft.com/office/drawing/2014/main" id="{738A6DD6-1892-2A44-9B90-D320E6840FB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8" name="Rectangular Callout 7">
            <a:extLst>
              <a:ext uri="{FF2B5EF4-FFF2-40B4-BE49-F238E27FC236}">
                <a16:creationId xmlns:a16="http://schemas.microsoft.com/office/drawing/2014/main" id="{52FB9B39-7711-2E43-A145-D39878A8D035}"/>
              </a:ext>
            </a:extLst>
          </p:cNvPr>
          <p:cNvSpPr/>
          <p:nvPr/>
        </p:nvSpPr>
        <p:spPr>
          <a:xfrm>
            <a:off x="5026938" y="4764762"/>
            <a:ext cx="945461" cy="539815"/>
          </a:xfrm>
          <a:prstGeom prst="wedgeRectCallout">
            <a:avLst>
              <a:gd name="adj1" fmla="val 57128"/>
              <a:gd name="adj2" fmla="val -194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Why?</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E1F28D97-03C8-2E4D-AD98-0FC97C1BFB60}"/>
              </a:ext>
            </a:extLst>
          </p:cNvPr>
          <p:cNvSpPr/>
          <p:nvPr/>
        </p:nvSpPr>
        <p:spPr>
          <a:xfrm>
            <a:off x="5753674" y="3045441"/>
            <a:ext cx="1747883" cy="728459"/>
          </a:xfrm>
          <a:prstGeom prst="wedgeRectCallout">
            <a:avLst>
              <a:gd name="adj1" fmla="val -17664"/>
              <a:gd name="adj2" fmla="val 72529"/>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rPr>
              <a:t>The</a:t>
            </a:r>
            <a:r>
              <a:rPr lang="zh-CN" altLang="en-US" sz="1400">
                <a:solidFill>
                  <a:sysClr val="windowText" lastClr="000000"/>
                </a:solidFill>
              </a:rPr>
              <a:t> </a:t>
            </a:r>
            <a:r>
              <a:rPr lang="en-US" altLang="zh-CN" sz="1400">
                <a:solidFill>
                  <a:sysClr val="windowText" lastClr="000000"/>
                </a:solidFill>
              </a:rPr>
              <a:t>result</a:t>
            </a:r>
            <a:r>
              <a:rPr lang="zh-CN" altLang="en-US" sz="1400">
                <a:solidFill>
                  <a:sysClr val="windowText" lastClr="000000"/>
                </a:solidFill>
              </a:rPr>
              <a:t> </a:t>
            </a:r>
            <a:r>
              <a:rPr lang="en-US" altLang="zh-CN" sz="1400">
                <a:solidFill>
                  <a:sysClr val="windowText" lastClr="000000"/>
                </a:solidFill>
              </a:rPr>
              <a:t>hasn’t</a:t>
            </a:r>
            <a:r>
              <a:rPr lang="zh-CN" altLang="en-US" sz="1400">
                <a:solidFill>
                  <a:sysClr val="windowText" lastClr="000000"/>
                </a:solidFill>
              </a:rPr>
              <a:t> </a:t>
            </a:r>
            <a:r>
              <a:rPr lang="en-US" altLang="zh-CN" sz="1400">
                <a:solidFill>
                  <a:sysClr val="windowText" lastClr="000000"/>
                </a:solidFill>
              </a:rPr>
              <a:t>written</a:t>
            </a:r>
            <a:r>
              <a:rPr lang="zh-CN" altLang="en-US" sz="1400">
                <a:solidFill>
                  <a:sysClr val="windowText" lastClr="000000"/>
                </a:solidFill>
              </a:rPr>
              <a:t> </a:t>
            </a:r>
            <a:r>
              <a:rPr lang="en-US" altLang="zh-CN" sz="1400">
                <a:solidFill>
                  <a:sysClr val="windowText" lastClr="000000"/>
                </a:solidFill>
              </a:rPr>
              <a:t>back</a:t>
            </a:r>
            <a:r>
              <a:rPr lang="zh-CN" altLang="en-US" sz="1400">
                <a:solidFill>
                  <a:sysClr val="windowText" lastClr="000000"/>
                </a:solidFill>
              </a:rPr>
              <a:t> </a:t>
            </a:r>
            <a:r>
              <a:rPr lang="en-US" altLang="zh-CN" sz="1400">
                <a:solidFill>
                  <a:sysClr val="windowText" lastClr="000000"/>
                </a:solidFill>
              </a:rPr>
              <a:t>to</a:t>
            </a:r>
            <a:r>
              <a:rPr lang="zh-CN" altLang="en-US" sz="1400">
                <a:solidFill>
                  <a:sysClr val="windowText" lastClr="000000"/>
                </a:solidFill>
              </a:rPr>
              <a:t> </a:t>
            </a:r>
            <a:r>
              <a:rPr lang="en-US" altLang="zh-CN" sz="1400">
                <a:solidFill>
                  <a:sysClr val="windowText" lastClr="000000"/>
                </a:solidFill>
              </a:rPr>
              <a:t>x5!</a:t>
            </a:r>
            <a:endParaRPr lang="en-US" sz="1400">
              <a:solidFill>
                <a:sysClr val="windowText" lastClr="000000"/>
              </a:solidFill>
            </a:endParaRPr>
          </a:p>
        </p:txBody>
      </p:sp>
      <p:sp>
        <p:nvSpPr>
          <p:cNvPr id="28" name="Rectangle 27">
            <a:extLst>
              <a:ext uri="{FF2B5EF4-FFF2-40B4-BE49-F238E27FC236}">
                <a16:creationId xmlns:a16="http://schemas.microsoft.com/office/drawing/2014/main" id="{E837A901-A193-5A46-AA93-4AAF985AFAA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0" name="Rectangle 29">
            <a:extLst>
              <a:ext uri="{FF2B5EF4-FFF2-40B4-BE49-F238E27FC236}">
                <a16:creationId xmlns:a16="http://schemas.microsoft.com/office/drawing/2014/main" id="{7380E9F1-94E5-A243-BBC9-0613D49D215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1" name="Rectangle 30">
            <a:extLst>
              <a:ext uri="{FF2B5EF4-FFF2-40B4-BE49-F238E27FC236}">
                <a16:creationId xmlns:a16="http://schemas.microsoft.com/office/drawing/2014/main" id="{0E23CA15-9973-5747-B91B-20B2DED2F5D3}"/>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41613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43</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7489957" y="413529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7489957" y="4890214"/>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FDEAF94A-04FC-5A4C-904F-2F919EFCDBF9}"/>
              </a:ext>
            </a:extLst>
          </p:cNvPr>
          <p:cNvSpPr txBox="1"/>
          <p:nvPr/>
        </p:nvSpPr>
        <p:spPr>
          <a:xfrm>
            <a:off x="7499896" y="4626741"/>
            <a:ext cx="803113" cy="523220"/>
          </a:xfrm>
          <a:prstGeom prst="rect">
            <a:avLst/>
          </a:prstGeom>
          <a:noFill/>
        </p:spPr>
        <p:txBody>
          <a:bodyPr wrap="square" rtlCol="0">
            <a:spAutoFit/>
          </a:bodyPr>
          <a:lstStyle/>
          <a:p>
            <a:r>
              <a:rPr lang="en-US" altLang="zh-CN" sz="1400">
                <a:solidFill>
                  <a:srgbClr val="C00000"/>
                </a:solidFill>
              </a:rPr>
              <a:t>out</a:t>
            </a:r>
          </a:p>
          <a:p>
            <a:r>
              <a:rPr lang="en-US" altLang="zh-CN" sz="1400">
                <a:solidFill>
                  <a:srgbClr val="C00000"/>
                </a:solidFill>
              </a:rPr>
              <a:t>=</a:t>
            </a:r>
            <a:r>
              <a:rPr lang="zh-CN" altLang="en-US" sz="1400">
                <a:solidFill>
                  <a:srgbClr val="C00000"/>
                </a:solidFill>
              </a:rPr>
              <a:t> </a:t>
            </a:r>
            <a:r>
              <a:rPr lang="en-US" altLang="zh-CN" sz="1400">
                <a:solidFill>
                  <a:srgbClr val="C00000"/>
                </a:solidFill>
              </a:rPr>
              <a:t>1</a:t>
            </a:r>
          </a:p>
        </p:txBody>
      </p:sp>
      <p:sp>
        <p:nvSpPr>
          <p:cNvPr id="29" name="Rectangular Callout 28">
            <a:extLst>
              <a:ext uri="{FF2B5EF4-FFF2-40B4-BE49-F238E27FC236}">
                <a16:creationId xmlns:a16="http://schemas.microsoft.com/office/drawing/2014/main" id="{3340A960-68F6-3944-9058-16A9252C6873}"/>
              </a:ext>
            </a:extLst>
          </p:cNvPr>
          <p:cNvSpPr/>
          <p:nvPr/>
        </p:nvSpPr>
        <p:spPr>
          <a:xfrm>
            <a:off x="7173790" y="5250225"/>
            <a:ext cx="1436810" cy="761357"/>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Wrong!</a:t>
            </a:r>
            <a:r>
              <a:rPr lang="zh-CN" altLang="en-US">
                <a:solidFill>
                  <a:sysClr val="windowText" lastClr="000000"/>
                </a:solidFill>
              </a:rPr>
              <a:t> </a:t>
            </a:r>
            <a:r>
              <a:rPr lang="en-US" altLang="zh-CN">
                <a:solidFill>
                  <a:sysClr val="windowText" lastClr="000000"/>
                </a:solidFill>
              </a:rPr>
              <a:t>Should</a:t>
            </a:r>
            <a:r>
              <a:rPr lang="zh-CN" altLang="en-US">
                <a:solidFill>
                  <a:sysClr val="windowText" lastClr="000000"/>
                </a:solidFill>
              </a:rPr>
              <a:t> </a:t>
            </a:r>
            <a:r>
              <a:rPr lang="en-US" altLang="zh-CN">
                <a:solidFill>
                  <a:sysClr val="windowText" lastClr="000000"/>
                </a:solidFill>
              </a:rPr>
              <a:t>be</a:t>
            </a:r>
            <a:r>
              <a:rPr lang="zh-CN" altLang="en-US">
                <a:solidFill>
                  <a:sysClr val="windowText" lastClr="000000"/>
                </a:solidFill>
              </a:rPr>
              <a:t> </a:t>
            </a:r>
            <a:r>
              <a:rPr lang="en-US" altLang="zh-CN">
                <a:solidFill>
                  <a:sysClr val="windowText" lastClr="000000"/>
                </a:solidFill>
              </a:rPr>
              <a:t>3</a:t>
            </a:r>
            <a:endParaRPr lang="en-US">
              <a:solidFill>
                <a:sysClr val="windowText" lastClr="000000"/>
              </a:solidFill>
            </a:endParaRPr>
          </a:p>
        </p:txBody>
      </p:sp>
      <p:sp>
        <p:nvSpPr>
          <p:cNvPr id="21" name="Rectangle 20">
            <a:extLst>
              <a:ext uri="{FF2B5EF4-FFF2-40B4-BE49-F238E27FC236}">
                <a16:creationId xmlns:a16="http://schemas.microsoft.com/office/drawing/2014/main" id="{576E39CC-7BB6-7E4B-943F-2DEC2EF5A8FB}"/>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2" name="Rectangle 21">
            <a:extLst>
              <a:ext uri="{FF2B5EF4-FFF2-40B4-BE49-F238E27FC236}">
                <a16:creationId xmlns:a16="http://schemas.microsoft.com/office/drawing/2014/main" id="{84DD213A-F030-1C4D-BBAB-898E3F7478FE}"/>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5" name="Rectangle 24">
            <a:extLst>
              <a:ext uri="{FF2B5EF4-FFF2-40B4-BE49-F238E27FC236}">
                <a16:creationId xmlns:a16="http://schemas.microsoft.com/office/drawing/2014/main" id="{C27FC656-0D12-9348-94B7-D3CE847410E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93E77E0A-B77B-1441-AD65-EE1F966BBFFE}"/>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20860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lstStyle/>
          <a:p>
            <a:r>
              <a:rPr lang="en-US"/>
              <a:t>Sometimes instructions depend on each other</a:t>
            </a:r>
          </a:p>
          <a:p>
            <a:r>
              <a:rPr lang="en-US"/>
              <a:t>In fact, that is very often the case, that some instruction uses the result of a previous instruction</a:t>
            </a:r>
          </a:p>
          <a:p>
            <a:r>
              <a:rPr lang="en-US"/>
              <a:t>This becomes an issue, however, when an instruction depends on a value that has 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44</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Motivation</a:t>
            </a:r>
          </a:p>
        </p:txBody>
      </p:sp>
      <p:sp>
        <p:nvSpPr>
          <p:cNvPr id="3" name="Content Placeholder 2"/>
          <p:cNvSpPr>
            <a:spLocks noGrp="1"/>
          </p:cNvSpPr>
          <p:nvPr>
            <p:ph idx="1"/>
          </p:nvPr>
        </p:nvSpPr>
        <p:spPr/>
        <p:txBody>
          <a:bodyPr>
            <a:normAutofit lnSpcReduction="10000"/>
          </a:bodyPr>
          <a:lstStyle/>
          <a:p>
            <a:r>
              <a:rPr lang="en-US"/>
              <a:t>Consider the following C Program:</a:t>
            </a:r>
          </a:p>
          <a:p>
            <a:pPr marL="0" indent="0">
              <a:buNone/>
            </a:pPr>
            <a:r>
              <a:rPr lang="en-US" err="1"/>
              <a:t>int</a:t>
            </a:r>
            <a:r>
              <a:rPr lang="en-US"/>
              <a:t> </a:t>
            </a:r>
            <a:r>
              <a:rPr lang="en-US" err="1"/>
              <a:t>calc</a:t>
            </a:r>
            <a:r>
              <a:rPr lang="en-US"/>
              <a:t>(</a:t>
            </a:r>
            <a:r>
              <a:rPr lang="en-US" err="1"/>
              <a:t>int</a:t>
            </a:r>
            <a:r>
              <a:rPr lang="en-US"/>
              <a:t> a, </a:t>
            </a:r>
            <a:r>
              <a:rPr lang="en-US" err="1"/>
              <a:t>int</a:t>
            </a:r>
            <a:r>
              <a:rPr lang="en-US"/>
              <a:t> b, </a:t>
            </a:r>
            <a:r>
              <a:rPr lang="en-US" err="1"/>
              <a:t>int</a:t>
            </a:r>
            <a:r>
              <a:rPr lang="en-US"/>
              <a:t> c) {</a:t>
            </a:r>
          </a:p>
          <a:p>
            <a:pPr marL="457200" lvl="1" indent="0">
              <a:buNone/>
            </a:pPr>
            <a:r>
              <a:rPr lang="mr-IN" err="1"/>
              <a:t>a</a:t>
            </a:r>
            <a:r>
              <a:rPr lang="mr-IN"/>
              <a:t> = </a:t>
            </a:r>
            <a:r>
              <a:rPr lang="mr-IN" err="1"/>
              <a:t>a</a:t>
            </a:r>
            <a:r>
              <a:rPr lang="mr-IN"/>
              <a:t> + </a:t>
            </a:r>
            <a:r>
              <a:rPr lang="mr-IN" err="1"/>
              <a:t>b</a:t>
            </a:r>
            <a:r>
              <a:rPr lang="mr-IN"/>
              <a:t>;</a:t>
            </a:r>
          </a:p>
          <a:p>
            <a:pPr marL="457200" lvl="1" indent="0">
              <a:buNone/>
            </a:pPr>
            <a:r>
              <a:rPr lang="mr-IN" err="1"/>
              <a:t>a</a:t>
            </a:r>
            <a:r>
              <a:rPr lang="mr-IN"/>
              <a:t> = </a:t>
            </a:r>
            <a:r>
              <a:rPr lang="mr-IN" err="1"/>
              <a:t>a</a:t>
            </a:r>
            <a:r>
              <a:rPr lang="mr-IN"/>
              <a:t> + </a:t>
            </a:r>
            <a:r>
              <a:rPr lang="mr-IN" err="1"/>
              <a:t>c</a:t>
            </a:r>
            <a:r>
              <a:rPr lang="mr-IN"/>
              <a:t>;</a:t>
            </a:r>
          </a:p>
          <a:p>
            <a:pPr marL="457200" lvl="1" indent="0">
              <a:buNone/>
            </a:pPr>
            <a:r>
              <a:rPr lang="en-US"/>
              <a:t>return a;</a:t>
            </a:r>
          </a:p>
          <a:p>
            <a:pPr marL="0" indent="0">
              <a:buNone/>
            </a:pPr>
            <a:r>
              <a:rPr lang="en-US"/>
              <a:t>}</a:t>
            </a:r>
          </a:p>
          <a:p>
            <a:r>
              <a:rPr lang="en-US"/>
              <a:t>Which becomes :</a:t>
            </a:r>
          </a:p>
          <a:p>
            <a:pPr marL="457200" lvl="1" indent="0">
              <a:buNone/>
            </a:pPr>
            <a:r>
              <a:rPr lang="da-DK" err="1"/>
              <a:t>add</a:t>
            </a:r>
            <a:r>
              <a:rPr lang="da-DK"/>
              <a:t> x10, x10, x11</a:t>
            </a:r>
          </a:p>
          <a:p>
            <a:pPr marL="457200" lvl="1" indent="0">
              <a:buNone/>
            </a:pPr>
            <a:r>
              <a:rPr lang="da-DK" err="1"/>
              <a:t>add</a:t>
            </a:r>
            <a:r>
              <a:rPr lang="da-DK"/>
              <a:t> x10, x10, x12</a:t>
            </a:r>
          </a:p>
          <a:p>
            <a:r>
              <a:rPr lang="da-DK" err="1"/>
              <a:t>What</a:t>
            </a:r>
            <a:r>
              <a:rPr lang="da-DK"/>
              <a:t> </a:t>
            </a:r>
            <a:r>
              <a:rPr lang="da-DK" err="1"/>
              <a:t>might</a:t>
            </a:r>
            <a:r>
              <a:rPr lang="da-DK"/>
              <a:t> </a:t>
            </a:r>
            <a:r>
              <a:rPr lang="da-DK" err="1"/>
              <a:t>cause</a:t>
            </a:r>
            <a:r>
              <a:rPr lang="da-DK"/>
              <a:t> </a:t>
            </a:r>
            <a:r>
              <a:rPr lang="da-DK" err="1"/>
              <a:t>sadness</a:t>
            </a:r>
            <a:r>
              <a:rPr lang="da-DK"/>
              <a:t> </a:t>
            </a:r>
            <a:r>
              <a:rPr lang="da-DK" err="1"/>
              <a:t>here</a:t>
            </a:r>
            <a:r>
              <a:rPr lang="da-DK"/>
              <a:t>?</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45</a:t>
            </a:fld>
            <a:endParaRPr lang="en-US"/>
          </a:p>
        </p:txBody>
      </p:sp>
    </p:spTree>
    <p:extLst>
      <p:ext uri="{BB962C8B-B14F-4D97-AF65-F5344CB8AC3E}">
        <p14:creationId xmlns:p14="http://schemas.microsoft.com/office/powerpoint/2010/main" val="408847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46</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some</a:t>
            </a:r>
            <a:r>
              <a:rPr lang="zh-CN" altLang="en-US"/>
              <a:t> </a:t>
            </a:r>
            <a:r>
              <a:rPr lang="en-US" altLang="zh-CN"/>
              <a:t>output</a:t>
            </a:r>
            <a:r>
              <a:rPr lang="zh-CN" altLang="en-US"/>
              <a:t> </a:t>
            </a:r>
            <a:r>
              <a:rPr lang="en-US" altLang="zh-CN"/>
              <a:t>of</a:t>
            </a:r>
            <a:r>
              <a:rPr lang="zh-CN" altLang="en-US"/>
              <a:t> </a:t>
            </a:r>
            <a:r>
              <a:rPr lang="en-US" altLang="zh-CN"/>
              <a:t>i1.</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Tree>
    <p:extLst>
      <p:ext uri="{BB962C8B-B14F-4D97-AF65-F5344CB8AC3E}">
        <p14:creationId xmlns:p14="http://schemas.microsoft.com/office/powerpoint/2010/main" val="1695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47</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solidFill>
                  <a:srgbClr val="C00000"/>
                </a:solidFill>
              </a:rPr>
              <a:t>some</a:t>
            </a:r>
            <a:r>
              <a:rPr lang="zh-CN" altLang="en-US">
                <a:solidFill>
                  <a:srgbClr val="C00000"/>
                </a:solidFill>
              </a:rPr>
              <a:t> </a:t>
            </a:r>
            <a:r>
              <a:rPr lang="en-US" altLang="zh-CN">
                <a:solidFill>
                  <a:srgbClr val="C00000"/>
                </a:solidFill>
              </a:rPr>
              <a:t>output</a:t>
            </a:r>
            <a:r>
              <a:rPr lang="zh-CN" altLang="en-US">
                <a:solidFill>
                  <a:srgbClr val="C00000"/>
                </a:solidFill>
              </a:rPr>
              <a:t> </a:t>
            </a:r>
            <a:r>
              <a:rPr lang="en-US" altLang="zh-CN">
                <a:solidFill>
                  <a:srgbClr val="C00000"/>
                </a:solidFill>
              </a:rPr>
              <a:t>of</a:t>
            </a:r>
            <a:r>
              <a:rPr lang="zh-CN" altLang="en-US">
                <a:solidFill>
                  <a:srgbClr val="C00000"/>
                </a:solidFill>
              </a:rPr>
              <a:t> </a:t>
            </a:r>
            <a:r>
              <a:rPr lang="en-US" altLang="zh-CN">
                <a:solidFill>
                  <a:srgbClr val="C00000"/>
                </a:solidFill>
              </a:rPr>
              <a:t>i1</a:t>
            </a:r>
            <a:r>
              <a:rPr lang="en-US" altLang="zh-CN"/>
              <a:t>.</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
        <p:nvSpPr>
          <p:cNvPr id="7" name="Rounded Rectangular Callout 6">
            <a:extLst>
              <a:ext uri="{FF2B5EF4-FFF2-40B4-BE49-F238E27FC236}">
                <a16:creationId xmlns:a16="http://schemas.microsoft.com/office/drawing/2014/main" id="{CAE2DAD2-0D5D-0E4D-9709-96EADD404F2F}"/>
              </a:ext>
            </a:extLst>
          </p:cNvPr>
          <p:cNvSpPr/>
          <p:nvPr/>
        </p:nvSpPr>
        <p:spPr>
          <a:xfrm>
            <a:off x="7106477" y="2136913"/>
            <a:ext cx="3140765" cy="129208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i2</a:t>
            </a:r>
            <a:r>
              <a:rPr lang="zh-CN" altLang="en-US" sz="1400"/>
              <a:t> </a:t>
            </a:r>
            <a:r>
              <a:rPr lang="en-US" altLang="zh-CN" sz="1400"/>
              <a:t>must</a:t>
            </a:r>
            <a:r>
              <a:rPr lang="zh-CN" altLang="en-US" sz="1400"/>
              <a:t> </a:t>
            </a:r>
            <a:r>
              <a:rPr lang="en-US" altLang="zh-CN" sz="1400"/>
              <a:t>wait</a:t>
            </a:r>
            <a:r>
              <a:rPr lang="zh-CN" altLang="en-US" sz="1400"/>
              <a:t> </a:t>
            </a:r>
            <a:r>
              <a:rPr lang="en-US" altLang="zh-CN" sz="1400"/>
              <a:t>for</a:t>
            </a:r>
            <a:r>
              <a:rPr lang="zh-CN" altLang="en-US" sz="1400"/>
              <a:t> </a:t>
            </a:r>
            <a:r>
              <a:rPr lang="en-US" altLang="zh-CN" sz="1400"/>
              <a:t>the</a:t>
            </a:r>
            <a:r>
              <a:rPr lang="zh-CN" altLang="en-US" sz="1400"/>
              <a:t> </a:t>
            </a:r>
            <a:r>
              <a:rPr lang="en-US" altLang="zh-CN" sz="1400"/>
              <a:t>finish</a:t>
            </a:r>
            <a:r>
              <a:rPr lang="zh-CN" altLang="en-US" sz="1400"/>
              <a:t> </a:t>
            </a:r>
            <a:r>
              <a:rPr lang="en-US" altLang="zh-CN" sz="1400"/>
              <a:t>of</a:t>
            </a:r>
            <a:r>
              <a:rPr lang="zh-CN" altLang="en-US" sz="1400"/>
              <a:t> </a:t>
            </a:r>
            <a:r>
              <a:rPr lang="en-US" altLang="zh-CN" sz="1400"/>
              <a:t>i1?</a:t>
            </a:r>
          </a:p>
          <a:p>
            <a:pPr algn="ctr"/>
            <a:r>
              <a:rPr lang="en-US" altLang="zh-CN" sz="1400"/>
              <a:t>Can</a:t>
            </a:r>
            <a:r>
              <a:rPr lang="zh-CN" altLang="en-US" sz="1400"/>
              <a:t> </a:t>
            </a:r>
            <a:r>
              <a:rPr lang="en-US" altLang="zh-CN" sz="1400"/>
              <a:t>we</a:t>
            </a:r>
            <a:r>
              <a:rPr lang="zh-CN" altLang="en-US" sz="1400"/>
              <a:t> </a:t>
            </a:r>
            <a:r>
              <a:rPr lang="en-US" altLang="zh-CN" sz="1400"/>
              <a:t>get</a:t>
            </a:r>
            <a:r>
              <a:rPr lang="zh-CN" altLang="en-US" sz="1400"/>
              <a:t> </a:t>
            </a:r>
            <a:r>
              <a:rPr lang="en-US" altLang="zh-CN" sz="1400"/>
              <a:t>the</a:t>
            </a:r>
            <a:r>
              <a:rPr lang="zh-CN" altLang="en-US" sz="1400"/>
              <a:t> </a:t>
            </a:r>
            <a:r>
              <a:rPr lang="en-US" altLang="zh-CN" sz="1400"/>
              <a:t>output</a:t>
            </a:r>
            <a:r>
              <a:rPr lang="zh-CN" altLang="en-US" sz="1400"/>
              <a:t> </a:t>
            </a:r>
            <a:r>
              <a:rPr lang="en-US" altLang="zh-CN" sz="1400"/>
              <a:t>sooner</a:t>
            </a:r>
            <a:r>
              <a:rPr lang="zh-CN" altLang="en-US" sz="1400"/>
              <a:t> </a:t>
            </a:r>
            <a:r>
              <a:rPr lang="en-US" altLang="zh-CN" sz="1400"/>
              <a:t>and</a:t>
            </a:r>
            <a:r>
              <a:rPr lang="zh-CN" altLang="en-US" sz="1400"/>
              <a:t> </a:t>
            </a:r>
            <a:r>
              <a:rPr lang="en-US" altLang="zh-CN" sz="1400"/>
              <a:t>thus</a:t>
            </a:r>
            <a:r>
              <a:rPr lang="zh-CN" altLang="en-US" sz="1400"/>
              <a:t> </a:t>
            </a:r>
            <a:r>
              <a:rPr lang="en-US" altLang="zh-CN" sz="1400"/>
              <a:t>doesn’t</a:t>
            </a:r>
            <a:r>
              <a:rPr lang="zh-CN" altLang="en-US" sz="1400"/>
              <a:t> </a:t>
            </a:r>
            <a:r>
              <a:rPr lang="en-US" altLang="zh-CN" sz="1400"/>
              <a:t>affect</a:t>
            </a:r>
            <a:r>
              <a:rPr lang="zh-CN" altLang="en-US" sz="1400"/>
              <a:t> </a:t>
            </a:r>
            <a:r>
              <a:rPr lang="en-US" altLang="zh-CN" sz="1400"/>
              <a:t>the</a:t>
            </a:r>
            <a:r>
              <a:rPr lang="zh-CN" altLang="en-US" sz="1400"/>
              <a:t> </a:t>
            </a:r>
            <a:r>
              <a:rPr lang="en-US" altLang="zh-CN" sz="1400"/>
              <a:t>execution</a:t>
            </a:r>
            <a:r>
              <a:rPr lang="zh-CN" altLang="en-US" sz="1400"/>
              <a:t> </a:t>
            </a:r>
            <a:r>
              <a:rPr lang="en-US" altLang="zh-CN" sz="1400"/>
              <a:t>of</a:t>
            </a:r>
            <a:r>
              <a:rPr lang="zh-CN" altLang="en-US" sz="1400"/>
              <a:t> </a:t>
            </a:r>
            <a:r>
              <a:rPr lang="en-US" altLang="zh-CN" sz="1400"/>
              <a:t>i2?</a:t>
            </a:r>
            <a:endParaRPr lang="en-US" sz="1400"/>
          </a:p>
        </p:txBody>
      </p:sp>
    </p:spTree>
    <p:extLst>
      <p:ext uri="{BB962C8B-B14F-4D97-AF65-F5344CB8AC3E}">
        <p14:creationId xmlns:p14="http://schemas.microsoft.com/office/powerpoint/2010/main" val="20245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433016-A60F-9D45-AAD0-701A58CF6655}"/>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9B51601B-2AAC-1F4F-8B1A-FC02E7955877}"/>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81F49E44-061D-314C-9730-0E5792FDBEE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TextBox 25">
            <a:extLst>
              <a:ext uri="{FF2B5EF4-FFF2-40B4-BE49-F238E27FC236}">
                <a16:creationId xmlns:a16="http://schemas.microsoft.com/office/drawing/2014/main" id="{16906984-92DF-0E40-8519-2C63571EB03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5A035959-888C-4F4E-9E29-51C4F3F9932E}"/>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A8DB1CA-FC21-1043-A4BE-1693F63EEBBA}"/>
              </a:ext>
            </a:extLst>
          </p:cNvPr>
          <p:cNvSpPr txBox="1"/>
          <p:nvPr/>
        </p:nvSpPr>
        <p:spPr>
          <a:xfrm>
            <a:off x="6221896" y="4159393"/>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cxnSp>
        <p:nvCxnSpPr>
          <p:cNvPr id="40" name="Straight Connector 39">
            <a:extLst>
              <a:ext uri="{FF2B5EF4-FFF2-40B4-BE49-F238E27FC236}">
                <a16:creationId xmlns:a16="http://schemas.microsoft.com/office/drawing/2014/main" id="{6FD44281-C9B3-2644-8766-F83FC0F71290}"/>
              </a:ext>
            </a:extLst>
          </p:cNvPr>
          <p:cNvCxnSpPr/>
          <p:nvPr/>
        </p:nvCxnSpPr>
        <p:spPr>
          <a:xfrm>
            <a:off x="6221896" y="4135324"/>
            <a:ext cx="0" cy="5700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401ADA24-B90A-5C49-92E9-2FF5D06EAC7F}"/>
              </a:ext>
            </a:extLst>
          </p:cNvPr>
          <p:cNvCxnSpPr/>
          <p:nvPr/>
        </p:nvCxnSpPr>
        <p:spPr>
          <a:xfrm>
            <a:off x="6221896" y="4705386"/>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Rectangular Callout 44">
            <a:extLst>
              <a:ext uri="{FF2B5EF4-FFF2-40B4-BE49-F238E27FC236}">
                <a16:creationId xmlns:a16="http://schemas.microsoft.com/office/drawing/2014/main" id="{8FDFD666-B8A0-F549-BBDA-84F40D0AA86D}"/>
              </a:ext>
            </a:extLst>
          </p:cNvPr>
          <p:cNvSpPr/>
          <p:nvPr/>
        </p:nvSpPr>
        <p:spPr>
          <a:xfrm>
            <a:off x="4737959" y="4060763"/>
            <a:ext cx="1256996" cy="597480"/>
          </a:xfrm>
          <a:prstGeom prst="wedgeRectCallout">
            <a:avLst>
              <a:gd name="adj1" fmla="val 65080"/>
              <a:gd name="adj2" fmla="val 819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Forwarding</a:t>
            </a:r>
            <a:endParaRPr lang="en-US">
              <a:solidFill>
                <a:sysClr val="windowText" lastClr="000000"/>
              </a:solidFill>
            </a:endParaRPr>
          </a:p>
        </p:txBody>
      </p:sp>
      <p:sp>
        <p:nvSpPr>
          <p:cNvPr id="46" name="Oval 45">
            <a:extLst>
              <a:ext uri="{FF2B5EF4-FFF2-40B4-BE49-F238E27FC236}">
                <a16:creationId xmlns:a16="http://schemas.microsoft.com/office/drawing/2014/main" id="{E1BA3768-095B-0343-AB7F-5D7F1055647E}"/>
              </a:ext>
            </a:extLst>
          </p:cNvPr>
          <p:cNvSpPr/>
          <p:nvPr/>
        </p:nvSpPr>
        <p:spPr>
          <a:xfrm>
            <a:off x="6221896" y="4159393"/>
            <a:ext cx="401556" cy="523220"/>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7" name="Oval 46">
            <a:extLst>
              <a:ext uri="{FF2B5EF4-FFF2-40B4-BE49-F238E27FC236}">
                <a16:creationId xmlns:a16="http://schemas.microsoft.com/office/drawing/2014/main" id="{B42062B9-EC2B-434F-AF75-1DFEF7C8D545}"/>
              </a:ext>
            </a:extLst>
          </p:cNvPr>
          <p:cNvSpPr/>
          <p:nvPr/>
        </p:nvSpPr>
        <p:spPr>
          <a:xfrm>
            <a:off x="6007939" y="5107765"/>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0" name="Rectangle 29">
            <a:extLst>
              <a:ext uri="{FF2B5EF4-FFF2-40B4-BE49-F238E27FC236}">
                <a16:creationId xmlns:a16="http://schemas.microsoft.com/office/drawing/2014/main" id="{C47BEEF4-DBA5-4F4C-A284-F9DCBF8B2AD2}"/>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218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pic>
        <p:nvPicPr>
          <p:cNvPr id="5" name="Picture 4" descr="Diagram&#10;&#10;Description automatically generated">
            <a:extLst>
              <a:ext uri="{FF2B5EF4-FFF2-40B4-BE49-F238E27FC236}">
                <a16:creationId xmlns:a16="http://schemas.microsoft.com/office/drawing/2014/main" id="{59DC38E8-BA21-6743-8C1F-405D58C60AFE}"/>
              </a:ext>
            </a:extLst>
          </p:cNvPr>
          <p:cNvPicPr>
            <a:picLocks noChangeAspect="1"/>
          </p:cNvPicPr>
          <p:nvPr/>
        </p:nvPicPr>
        <p:blipFill>
          <a:blip r:embed="rId3"/>
          <a:stretch>
            <a:fillRect/>
          </a:stretch>
        </p:blipFill>
        <p:spPr>
          <a:xfrm>
            <a:off x="3923817" y="2429911"/>
            <a:ext cx="7136702" cy="3975904"/>
          </a:xfrm>
          <a:prstGeom prst="rect">
            <a:avLst/>
          </a:prstGeom>
        </p:spPr>
      </p:pic>
    </p:spTree>
    <p:extLst>
      <p:ext uri="{BB962C8B-B14F-4D97-AF65-F5344CB8AC3E}">
        <p14:creationId xmlns:p14="http://schemas.microsoft.com/office/powerpoint/2010/main" val="140530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B41-C95D-7441-8D2B-55E0DF2D3A4A}"/>
              </a:ext>
            </a:extLst>
          </p:cNvPr>
          <p:cNvSpPr>
            <a:spLocks noGrp="1"/>
          </p:cNvSpPr>
          <p:nvPr>
            <p:ph type="title"/>
          </p:nvPr>
        </p:nvSpPr>
        <p:spPr/>
        <p:txBody>
          <a:bodyPr/>
          <a:lstStyle/>
          <a:p>
            <a:r>
              <a:rPr lang="en-US" altLang="zh-CN"/>
              <a:t>Q1</a:t>
            </a:r>
            <a:r>
              <a:rPr lang="zh-CN" altLang="en-US"/>
              <a:t> </a:t>
            </a:r>
            <a:r>
              <a:rPr lang="en-US" altLang="zh-CN"/>
              <a:t>FSM</a:t>
            </a:r>
            <a:endParaRPr lang="en-US"/>
          </a:p>
        </p:txBody>
      </p:sp>
      <p:sp>
        <p:nvSpPr>
          <p:cNvPr id="3" name="Content Placeholder 2">
            <a:extLst>
              <a:ext uri="{FF2B5EF4-FFF2-40B4-BE49-F238E27FC236}">
                <a16:creationId xmlns:a16="http://schemas.microsoft.com/office/drawing/2014/main" id="{DD3C15D6-EA47-3A42-9802-223310ABEAF8}"/>
              </a:ext>
            </a:extLst>
          </p:cNvPr>
          <p:cNvSpPr>
            <a:spLocks noGrp="1"/>
          </p:cNvSpPr>
          <p:nvPr>
            <p:ph idx="1"/>
          </p:nvPr>
        </p:nvSpPr>
        <p:spPr/>
        <p:txBody>
          <a:bodyPr/>
          <a:lstStyle/>
          <a:p>
            <a:pPr marL="0" indent="0" fontAlgn="base">
              <a:buNone/>
            </a:pPr>
            <a:r>
              <a:rPr lang="en-US"/>
              <a:t>In the lecture example on "electronic eyes" (see slide 28 of </a:t>
            </a:r>
            <a:r>
              <a:rPr lang="en-US" b="1">
                <a:hlinkClick r:id="rId2"/>
              </a:rPr>
              <a:t>https://nyu-cso.github.io/notes/arch-seq.pdf</a:t>
            </a:r>
            <a:r>
              <a:rPr lang="en-US"/>
              <a:t>). The desired pattern of lights to be lit up is: left, middle, right, middle, left, middle, right ... </a:t>
            </a:r>
          </a:p>
          <a:p>
            <a:pPr marL="0" indent="0" fontAlgn="base">
              <a:buNone/>
            </a:pPr>
            <a:r>
              <a:rPr lang="en-US"/>
              <a:t>What is the </a:t>
            </a:r>
            <a:r>
              <a:rPr lang="en-US" b="1"/>
              <a:t>minimum</a:t>
            </a:r>
            <a:r>
              <a:rPr lang="en-US"/>
              <a:t> number of distinct state values needed for a FSM to implement this electronic eyes device?</a:t>
            </a:r>
          </a:p>
          <a:p>
            <a:pPr marL="0" indent="0" fontAlgn="base">
              <a:buNone/>
            </a:pPr>
            <a:r>
              <a:rPr lang="en-US" altLang="zh-CN">
                <a:solidFill>
                  <a:srgbClr val="FF0000"/>
                </a:solidFill>
              </a:rPr>
              <a:t>4</a:t>
            </a:r>
            <a:br>
              <a:rPr lang="en-US"/>
            </a:br>
            <a:endParaRPr lang="en-US"/>
          </a:p>
          <a:p>
            <a:endParaRPr lang="en-US"/>
          </a:p>
        </p:txBody>
      </p:sp>
      <p:sp>
        <p:nvSpPr>
          <p:cNvPr id="4" name="Slide Number Placeholder 3">
            <a:extLst>
              <a:ext uri="{FF2B5EF4-FFF2-40B4-BE49-F238E27FC236}">
                <a16:creationId xmlns:a16="http://schemas.microsoft.com/office/drawing/2014/main" id="{30DFDC1F-37B0-EB4A-B23C-1A4BCB4CFF36}"/>
              </a:ext>
            </a:extLst>
          </p:cNvPr>
          <p:cNvSpPr>
            <a:spLocks noGrp="1"/>
          </p:cNvSpPr>
          <p:nvPr>
            <p:ph type="sldNum" sz="quarter" idx="12"/>
          </p:nvPr>
        </p:nvSpPr>
        <p:spPr/>
        <p:txBody>
          <a:bodyPr/>
          <a:lstStyle/>
          <a:p>
            <a:fld id="{8D4EC0DA-4BF5-A643-9CB7-B11B04F56005}" type="slidenum">
              <a:rPr lang="en-US" smtClean="0"/>
              <a:pPr/>
              <a:t>5</a:t>
            </a:fld>
            <a:endParaRPr lang="en-US"/>
          </a:p>
        </p:txBody>
      </p:sp>
      <p:pic>
        <p:nvPicPr>
          <p:cNvPr id="5" name="Picture 4">
            <a:extLst>
              <a:ext uri="{FF2B5EF4-FFF2-40B4-BE49-F238E27FC236}">
                <a16:creationId xmlns:a16="http://schemas.microsoft.com/office/drawing/2014/main" id="{6E252852-8039-0444-B018-8860DF8E44C0}"/>
              </a:ext>
            </a:extLst>
          </p:cNvPr>
          <p:cNvPicPr>
            <a:picLocks noChangeAspect="1"/>
          </p:cNvPicPr>
          <p:nvPr/>
        </p:nvPicPr>
        <p:blipFill>
          <a:blip r:embed="rId3"/>
          <a:stretch>
            <a:fillRect/>
          </a:stretch>
        </p:blipFill>
        <p:spPr>
          <a:xfrm>
            <a:off x="6980964" y="3790382"/>
            <a:ext cx="3832483" cy="2931093"/>
          </a:xfrm>
          <a:prstGeom prst="rect">
            <a:avLst/>
          </a:prstGeom>
        </p:spPr>
      </p:pic>
      <p:grpSp>
        <p:nvGrpSpPr>
          <p:cNvPr id="29" name="Group 28">
            <a:extLst>
              <a:ext uri="{FF2B5EF4-FFF2-40B4-BE49-F238E27FC236}">
                <a16:creationId xmlns:a16="http://schemas.microsoft.com/office/drawing/2014/main" id="{CA926F61-3582-0448-93A4-5266E4A71A7F}"/>
              </a:ext>
            </a:extLst>
          </p:cNvPr>
          <p:cNvGrpSpPr/>
          <p:nvPr/>
        </p:nvGrpSpPr>
        <p:grpSpPr>
          <a:xfrm>
            <a:off x="540218" y="4658676"/>
            <a:ext cx="4134789" cy="1940262"/>
            <a:chOff x="540218" y="4658676"/>
            <a:chExt cx="4134789" cy="1940262"/>
          </a:xfrm>
        </p:grpSpPr>
        <p:sp>
          <p:nvSpPr>
            <p:cNvPr id="6" name="Oval 5">
              <a:extLst>
                <a:ext uri="{FF2B5EF4-FFF2-40B4-BE49-F238E27FC236}">
                  <a16:creationId xmlns:a16="http://schemas.microsoft.com/office/drawing/2014/main" id="{600DF041-8131-5E4B-8380-541D15108779}"/>
                </a:ext>
              </a:extLst>
            </p:cNvPr>
            <p:cNvSpPr/>
            <p:nvPr/>
          </p:nvSpPr>
          <p:spPr>
            <a:xfrm>
              <a:off x="664143" y="4899259"/>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a:t>
              </a:r>
            </a:p>
          </p:txBody>
        </p:sp>
        <p:sp>
          <p:nvSpPr>
            <p:cNvPr id="7" name="Oval 6">
              <a:extLst>
                <a:ext uri="{FF2B5EF4-FFF2-40B4-BE49-F238E27FC236}">
                  <a16:creationId xmlns:a16="http://schemas.microsoft.com/office/drawing/2014/main" id="{3278BEA5-5202-5341-A9F2-3E7F9EF00CE0}"/>
                </a:ext>
              </a:extLst>
            </p:cNvPr>
            <p:cNvSpPr/>
            <p:nvPr/>
          </p:nvSpPr>
          <p:spPr>
            <a:xfrm>
              <a:off x="2785825" y="4889634"/>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M1</a:t>
              </a:r>
            </a:p>
          </p:txBody>
        </p:sp>
        <p:sp>
          <p:nvSpPr>
            <p:cNvPr id="8" name="Oval 7">
              <a:extLst>
                <a:ext uri="{FF2B5EF4-FFF2-40B4-BE49-F238E27FC236}">
                  <a16:creationId xmlns:a16="http://schemas.microsoft.com/office/drawing/2014/main" id="{392B3B59-C6FF-BE4B-B526-A7D98A9786DF}"/>
                </a:ext>
              </a:extLst>
            </p:cNvPr>
            <p:cNvSpPr/>
            <p:nvPr/>
          </p:nvSpPr>
          <p:spPr>
            <a:xfrm>
              <a:off x="2897317" y="5878763"/>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a:t>
              </a:r>
            </a:p>
          </p:txBody>
        </p:sp>
        <p:sp>
          <p:nvSpPr>
            <p:cNvPr id="9" name="Oval 8">
              <a:extLst>
                <a:ext uri="{FF2B5EF4-FFF2-40B4-BE49-F238E27FC236}">
                  <a16:creationId xmlns:a16="http://schemas.microsoft.com/office/drawing/2014/main" id="{C3894099-4A2B-DF49-992C-DD14F10AC376}"/>
                </a:ext>
              </a:extLst>
            </p:cNvPr>
            <p:cNvSpPr/>
            <p:nvPr/>
          </p:nvSpPr>
          <p:spPr>
            <a:xfrm>
              <a:off x="540218" y="5888388"/>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M2</a:t>
              </a:r>
            </a:p>
          </p:txBody>
        </p:sp>
        <p:cxnSp>
          <p:nvCxnSpPr>
            <p:cNvPr id="11" name="Straight Arrow Connector 10">
              <a:extLst>
                <a:ext uri="{FF2B5EF4-FFF2-40B4-BE49-F238E27FC236}">
                  <a16:creationId xmlns:a16="http://schemas.microsoft.com/office/drawing/2014/main" id="{C5E1EB21-46AD-7847-A8BF-49800CF657FE}"/>
                </a:ext>
              </a:extLst>
            </p:cNvPr>
            <p:cNvCxnSpPr>
              <a:stCxn id="6" idx="6"/>
              <a:endCxn id="7" idx="2"/>
            </p:cNvCxnSpPr>
            <p:nvPr/>
          </p:nvCxnSpPr>
          <p:spPr>
            <a:xfrm flipV="1">
              <a:off x="1578543" y="5101390"/>
              <a:ext cx="1207282"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08713E-D559-C246-8107-83C77DA8A381}"/>
                </a:ext>
              </a:extLst>
            </p:cNvPr>
            <p:cNvCxnSpPr>
              <a:cxnSpLocks/>
              <a:stCxn id="7" idx="4"/>
              <a:endCxn id="8" idx="0"/>
            </p:cNvCxnSpPr>
            <p:nvPr/>
          </p:nvCxnSpPr>
          <p:spPr>
            <a:xfrm flipH="1">
              <a:off x="3354517" y="5313146"/>
              <a:ext cx="1" cy="56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C5079E-002A-DC43-91A0-70A083A32D59}"/>
                </a:ext>
              </a:extLst>
            </p:cNvPr>
            <p:cNvCxnSpPr>
              <a:cxnSpLocks/>
              <a:stCxn id="8" idx="2"/>
              <a:endCxn id="9" idx="6"/>
            </p:cNvCxnSpPr>
            <p:nvPr/>
          </p:nvCxnSpPr>
          <p:spPr>
            <a:xfrm flipH="1">
              <a:off x="1677603" y="6090519"/>
              <a:ext cx="121971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C55A21-F40A-AF44-8E3B-1B8F141FAC40}"/>
                </a:ext>
              </a:extLst>
            </p:cNvPr>
            <p:cNvCxnSpPr>
              <a:cxnSpLocks/>
              <a:endCxn id="6" idx="4"/>
            </p:cNvCxnSpPr>
            <p:nvPr/>
          </p:nvCxnSpPr>
          <p:spPr>
            <a:xfrm flipV="1">
              <a:off x="1121343" y="5322771"/>
              <a:ext cx="0" cy="677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4AB1B9C-F232-5344-B6DD-82FF200BF420}"/>
                </a:ext>
              </a:extLst>
            </p:cNvPr>
            <p:cNvSpPr txBox="1"/>
            <p:nvPr/>
          </p:nvSpPr>
          <p:spPr>
            <a:xfrm>
              <a:off x="1578543" y="4658676"/>
              <a:ext cx="1482457" cy="307777"/>
            </a:xfrm>
            <a:prstGeom prst="rect">
              <a:avLst/>
            </a:prstGeom>
            <a:noFill/>
          </p:spPr>
          <p:txBody>
            <a:bodyPr wrap="none" rtlCol="0">
              <a:spAutoFit/>
            </a:bodyPr>
            <a:lstStyle/>
            <a:p>
              <a:r>
                <a:rPr lang="en-US" sz="1400"/>
                <a:t>next/ light middle</a:t>
              </a:r>
            </a:p>
          </p:txBody>
        </p:sp>
        <p:sp>
          <p:nvSpPr>
            <p:cNvPr id="26" name="TextBox 25">
              <a:extLst>
                <a:ext uri="{FF2B5EF4-FFF2-40B4-BE49-F238E27FC236}">
                  <a16:creationId xmlns:a16="http://schemas.microsoft.com/office/drawing/2014/main" id="{38612663-D7F7-5949-A008-59D64410439E}"/>
                </a:ext>
              </a:extLst>
            </p:cNvPr>
            <p:cNvSpPr txBox="1"/>
            <p:nvPr/>
          </p:nvSpPr>
          <p:spPr>
            <a:xfrm>
              <a:off x="3354517" y="5437277"/>
              <a:ext cx="1320490" cy="307777"/>
            </a:xfrm>
            <a:prstGeom prst="rect">
              <a:avLst/>
            </a:prstGeom>
            <a:noFill/>
          </p:spPr>
          <p:txBody>
            <a:bodyPr wrap="none" rtlCol="0">
              <a:spAutoFit/>
            </a:bodyPr>
            <a:lstStyle/>
            <a:p>
              <a:r>
                <a:rPr lang="en-US" sz="1400"/>
                <a:t>next/ light right</a:t>
              </a:r>
            </a:p>
          </p:txBody>
        </p:sp>
        <p:sp>
          <p:nvSpPr>
            <p:cNvPr id="27" name="TextBox 26">
              <a:extLst>
                <a:ext uri="{FF2B5EF4-FFF2-40B4-BE49-F238E27FC236}">
                  <a16:creationId xmlns:a16="http://schemas.microsoft.com/office/drawing/2014/main" id="{204D9684-A756-1348-885D-70F68FD13D0F}"/>
                </a:ext>
              </a:extLst>
            </p:cNvPr>
            <p:cNvSpPr txBox="1"/>
            <p:nvPr/>
          </p:nvSpPr>
          <p:spPr>
            <a:xfrm>
              <a:off x="1177005" y="5436049"/>
              <a:ext cx="1222771" cy="307777"/>
            </a:xfrm>
            <a:prstGeom prst="rect">
              <a:avLst/>
            </a:prstGeom>
            <a:noFill/>
          </p:spPr>
          <p:txBody>
            <a:bodyPr wrap="none" rtlCol="0">
              <a:spAutoFit/>
            </a:bodyPr>
            <a:lstStyle/>
            <a:p>
              <a:r>
                <a:rPr lang="en-US" sz="1400"/>
                <a:t>next/ light left</a:t>
              </a:r>
            </a:p>
          </p:txBody>
        </p:sp>
        <p:sp>
          <p:nvSpPr>
            <p:cNvPr id="28" name="TextBox 27">
              <a:extLst>
                <a:ext uri="{FF2B5EF4-FFF2-40B4-BE49-F238E27FC236}">
                  <a16:creationId xmlns:a16="http://schemas.microsoft.com/office/drawing/2014/main" id="{73304A02-989A-A948-8F5F-B1CA3B2A1F3B}"/>
                </a:ext>
              </a:extLst>
            </p:cNvPr>
            <p:cNvSpPr txBox="1"/>
            <p:nvPr/>
          </p:nvSpPr>
          <p:spPr>
            <a:xfrm>
              <a:off x="1888587" y="6291161"/>
              <a:ext cx="1482457" cy="307777"/>
            </a:xfrm>
            <a:prstGeom prst="rect">
              <a:avLst/>
            </a:prstGeom>
            <a:noFill/>
          </p:spPr>
          <p:txBody>
            <a:bodyPr wrap="none" rtlCol="0">
              <a:spAutoFit/>
            </a:bodyPr>
            <a:lstStyle/>
            <a:p>
              <a:r>
                <a:rPr lang="en-US" sz="1400"/>
                <a:t>next/ light middle</a:t>
              </a:r>
            </a:p>
          </p:txBody>
        </p:sp>
      </p:grpSp>
      <p:sp>
        <p:nvSpPr>
          <p:cNvPr id="10" name="Rounded Rectangular Callout 9">
            <a:extLst>
              <a:ext uri="{FF2B5EF4-FFF2-40B4-BE49-F238E27FC236}">
                <a16:creationId xmlns:a16="http://schemas.microsoft.com/office/drawing/2014/main" id="{C9B83FFF-CB8E-EA46-86F8-DD2968A56EF6}"/>
              </a:ext>
            </a:extLst>
          </p:cNvPr>
          <p:cNvSpPr/>
          <p:nvPr/>
        </p:nvSpPr>
        <p:spPr>
          <a:xfrm>
            <a:off x="3251567" y="3924560"/>
            <a:ext cx="1533237" cy="963499"/>
          </a:xfrm>
          <a:prstGeom prst="wedgeRoundRectCallou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50</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7" name="Straight Arrow Connector 26">
            <a:extLst>
              <a:ext uri="{FF2B5EF4-FFF2-40B4-BE49-F238E27FC236}">
                <a16:creationId xmlns:a16="http://schemas.microsoft.com/office/drawing/2014/main" id="{3DF712CF-F8CC-3B45-BE53-11F5DA6ECAC5}"/>
              </a:ext>
            </a:extLst>
          </p:cNvPr>
          <p:cNvCxnSpPr/>
          <p:nvPr/>
        </p:nvCxnSpPr>
        <p:spPr>
          <a:xfrm flipV="1">
            <a:off x="7507359"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9A32F2A-F762-3B4C-915F-612D6BC6A35B}"/>
              </a:ext>
            </a:extLst>
          </p:cNvPr>
          <p:cNvCxnSpPr/>
          <p:nvPr/>
        </p:nvCxnSpPr>
        <p:spPr>
          <a:xfrm>
            <a:off x="7507359"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86FBE59-0785-2D41-A13B-9AD8813E2A5C}"/>
              </a:ext>
            </a:extLst>
          </p:cNvPr>
          <p:cNvSpPr txBox="1"/>
          <p:nvPr/>
        </p:nvSpPr>
        <p:spPr>
          <a:xfrm>
            <a:off x="7499896" y="4626741"/>
            <a:ext cx="803113" cy="523220"/>
          </a:xfrm>
          <a:prstGeom prst="rect">
            <a:avLst/>
          </a:prstGeom>
          <a:noFill/>
        </p:spPr>
        <p:txBody>
          <a:bodyPr wrap="square" rtlCol="0">
            <a:spAutoFit/>
          </a:bodyPr>
          <a:lstStyle/>
          <a:p>
            <a:r>
              <a:rPr lang="en-US" altLang="zh-CN" sz="1400"/>
              <a:t>out</a:t>
            </a:r>
          </a:p>
          <a:p>
            <a:r>
              <a:rPr lang="en-US" altLang="zh-CN" sz="1400"/>
              <a:t>=</a:t>
            </a:r>
            <a:r>
              <a:rPr lang="zh-CN" altLang="en-US" sz="1400"/>
              <a:t> </a:t>
            </a:r>
            <a:r>
              <a:rPr lang="en-US" altLang="zh-CN" sz="1400"/>
              <a:t>3</a:t>
            </a:r>
          </a:p>
        </p:txBody>
      </p:sp>
      <p:sp>
        <p:nvSpPr>
          <p:cNvPr id="31" name="Rectangular Callout 30">
            <a:extLst>
              <a:ext uri="{FF2B5EF4-FFF2-40B4-BE49-F238E27FC236}">
                <a16:creationId xmlns:a16="http://schemas.microsoft.com/office/drawing/2014/main" id="{91A91AF3-1905-2D4B-8FA8-785787992B64}"/>
              </a:ext>
            </a:extLst>
          </p:cNvPr>
          <p:cNvSpPr/>
          <p:nvPr/>
        </p:nvSpPr>
        <p:spPr>
          <a:xfrm>
            <a:off x="7173790" y="5250225"/>
            <a:ext cx="1129219" cy="483061"/>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Correct!</a:t>
            </a:r>
            <a:endParaRPr lang="en-US">
              <a:solidFill>
                <a:sysClr val="windowText" lastClr="000000"/>
              </a:solidFill>
            </a:endParaRPr>
          </a:p>
        </p:txBody>
      </p:sp>
      <p:sp>
        <p:nvSpPr>
          <p:cNvPr id="23" name="Rectangle 22">
            <a:extLst>
              <a:ext uri="{FF2B5EF4-FFF2-40B4-BE49-F238E27FC236}">
                <a16:creationId xmlns:a16="http://schemas.microsoft.com/office/drawing/2014/main" id="{AFCBAFB4-7C90-4C4B-A4DC-A3E7E948F270}"/>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4" name="Rectangle 23">
            <a:extLst>
              <a:ext uri="{FF2B5EF4-FFF2-40B4-BE49-F238E27FC236}">
                <a16:creationId xmlns:a16="http://schemas.microsoft.com/office/drawing/2014/main" id="{B499246D-23DF-B34D-92FF-21BC4F1447DF}"/>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5" name="Rectangle 24">
            <a:extLst>
              <a:ext uri="{FF2B5EF4-FFF2-40B4-BE49-F238E27FC236}">
                <a16:creationId xmlns:a16="http://schemas.microsoft.com/office/drawing/2014/main" id="{749A7CC3-A2D8-9A48-A753-61B14DDB887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B59DDE61-E052-9548-9653-B8D059A83805}"/>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9781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51</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a:t>The</a:t>
            </a:r>
            <a:r>
              <a:rPr lang="zh-CN" altLang="en-US"/>
              <a:t> </a:t>
            </a:r>
            <a:r>
              <a:rPr lang="en-US" altLang="zh-CN"/>
              <a:t>input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s2</a:t>
            </a:r>
            <a:r>
              <a:rPr lang="zh-CN" altLang="en-US"/>
              <a:t> </a:t>
            </a:r>
            <a:r>
              <a:rPr lang="en-US" altLang="zh-CN"/>
              <a:t>in</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s1</a:t>
            </a:r>
            <a:r>
              <a:rPr lang="zh-CN" altLang="en-US"/>
              <a:t> </a:t>
            </a:r>
            <a:r>
              <a:rPr lang="en-US" altLang="zh-CN"/>
              <a:t>in</a:t>
            </a:r>
            <a:r>
              <a:rPr lang="zh-CN" altLang="en-US"/>
              <a:t> </a:t>
            </a:r>
            <a:r>
              <a:rPr lang="en-US" altLang="zh-CN"/>
              <a:t>i1:</a:t>
            </a:r>
          </a:p>
          <a:p>
            <a:pPr marL="742950" lvl="1" indent="-285750">
              <a:buFont typeface="Arial" panose="020B0604020202020204" pitchFamily="34" charset="0"/>
              <a:buChar char="•"/>
            </a:pPr>
            <a:r>
              <a:rPr lang="en-US" altLang="zh-CN"/>
              <a:t>E.g.</a:t>
            </a:r>
            <a:r>
              <a:rPr lang="zh-CN" altLang="en-US"/>
              <a:t> </a:t>
            </a:r>
            <a:r>
              <a:rPr lang="en-US" altLang="zh-CN"/>
              <a:t>i2’s</a:t>
            </a:r>
            <a:r>
              <a:rPr lang="zh-CN" altLang="en-US"/>
              <a:t> </a:t>
            </a:r>
            <a:r>
              <a:rPr lang="en-US" altLang="zh-CN"/>
              <a:t>input</a:t>
            </a:r>
            <a:r>
              <a:rPr lang="zh-CN" altLang="en-US"/>
              <a:t> </a:t>
            </a:r>
            <a:r>
              <a:rPr lang="en-US" altLang="zh-CN"/>
              <a:t>of</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EX</a:t>
            </a:r>
            <a:r>
              <a:rPr lang="zh-CN" altLang="en-US"/>
              <a:t> </a:t>
            </a:r>
            <a:r>
              <a:rPr lang="en-US" altLang="zh-CN"/>
              <a:t>stage</a:t>
            </a:r>
          </a:p>
          <a:p>
            <a:pPr marL="742950" lvl="1" indent="-285750">
              <a:buFont typeface="Arial" panose="020B0604020202020204" pitchFamily="34" charset="0"/>
              <a:buChar char="•"/>
            </a:pPr>
            <a:r>
              <a:rPr lang="en-US" altLang="zh-CN"/>
              <a:t>Trying</a:t>
            </a:r>
            <a:r>
              <a:rPr lang="zh-CN" altLang="en-US"/>
              <a:t> </a:t>
            </a:r>
            <a:r>
              <a:rPr lang="en-US" altLang="zh-CN"/>
              <a:t>to</a:t>
            </a:r>
            <a:r>
              <a:rPr lang="zh-CN" altLang="en-US"/>
              <a:t> </a:t>
            </a:r>
            <a:r>
              <a:rPr lang="en-US" altLang="zh-CN"/>
              <a:t>forward</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s1</a:t>
            </a:r>
            <a:r>
              <a:rPr lang="zh-CN" altLang="en-US"/>
              <a:t> </a:t>
            </a:r>
            <a:r>
              <a:rPr lang="en-US" altLang="zh-CN"/>
              <a:t>to</a:t>
            </a:r>
            <a:r>
              <a:rPr lang="zh-CN" altLang="en-US"/>
              <a:t> </a:t>
            </a:r>
            <a:r>
              <a:rPr lang="en-US" altLang="zh-CN"/>
              <a:t>i2’s</a:t>
            </a:r>
            <a:r>
              <a:rPr lang="zh-CN" altLang="en-US"/>
              <a:t> </a:t>
            </a:r>
            <a:r>
              <a:rPr lang="en-US" altLang="zh-CN"/>
              <a:t>s2.</a:t>
            </a:r>
          </a:p>
          <a:p>
            <a:pPr marL="742950" lvl="1" indent="-285750">
              <a:buFont typeface="Arial" panose="020B0604020202020204" pitchFamily="34" charset="0"/>
              <a:buChar char="•"/>
            </a:pPr>
            <a:r>
              <a:rPr lang="en-US" altLang="zh-CN"/>
              <a:t>But</a:t>
            </a:r>
            <a:r>
              <a:rPr lang="zh-CN" altLang="en-US"/>
              <a:t> </a:t>
            </a:r>
            <a:r>
              <a:rPr lang="en-US" altLang="zh-CN"/>
              <a:t>this</a:t>
            </a:r>
            <a:r>
              <a:rPr lang="zh-CN" altLang="en-US"/>
              <a:t> </a:t>
            </a:r>
            <a:r>
              <a:rPr lang="en-US" altLang="zh-CN"/>
              <a:t>doesn’t</a:t>
            </a:r>
            <a:r>
              <a:rPr lang="zh-CN" altLang="en-US"/>
              <a:t> </a:t>
            </a:r>
            <a:r>
              <a:rPr lang="en-US" altLang="zh-CN"/>
              <a:t>work</a:t>
            </a:r>
            <a:r>
              <a:rPr lang="zh-CN" altLang="en-US"/>
              <a:t> </a:t>
            </a:r>
            <a:r>
              <a:rPr lang="en-US" altLang="zh-CN"/>
              <a:t>all</a:t>
            </a:r>
            <a:r>
              <a:rPr lang="zh-CN" altLang="en-US"/>
              <a:t> </a:t>
            </a:r>
            <a:r>
              <a:rPr lang="en-US" altLang="zh-CN"/>
              <a:t>the</a:t>
            </a:r>
            <a:r>
              <a:rPr lang="zh-CN" altLang="en-US"/>
              <a:t> </a:t>
            </a:r>
            <a:r>
              <a:rPr lang="en-US" altLang="zh-CN"/>
              <a:t>time.</a:t>
            </a:r>
          </a:p>
          <a:p>
            <a:pPr marL="1200150" lvl="2" indent="-285750">
              <a:buFont typeface="Arial" panose="020B0604020202020204" pitchFamily="34" charset="0"/>
              <a:buChar char="•"/>
            </a:pP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s2</a:t>
            </a:r>
            <a:r>
              <a:rPr lang="zh-CN" altLang="en-US"/>
              <a:t> </a:t>
            </a:r>
            <a:r>
              <a:rPr lang="en-US" altLang="zh-CN"/>
              <a:t>until</a:t>
            </a:r>
            <a:r>
              <a:rPr lang="zh-CN" altLang="en-US"/>
              <a:t> </a:t>
            </a:r>
            <a:r>
              <a:rPr lang="en-US" altLang="zh-CN"/>
              <a:t>i1</a:t>
            </a:r>
            <a:r>
              <a:rPr lang="zh-CN" altLang="en-US"/>
              <a:t> </a:t>
            </a:r>
            <a:r>
              <a:rPr lang="en-US" altLang="zh-CN"/>
              <a:t>has</a:t>
            </a:r>
            <a:r>
              <a:rPr lang="zh-CN" altLang="en-US"/>
              <a:t> </a:t>
            </a:r>
            <a:r>
              <a:rPr lang="en-US" altLang="zh-CN"/>
              <a:t>the</a:t>
            </a:r>
            <a:r>
              <a:rPr lang="zh-CN" altLang="en-US"/>
              <a:t> </a:t>
            </a:r>
            <a:r>
              <a:rPr lang="en-US" altLang="zh-CN"/>
              <a:t>output.</a:t>
            </a:r>
          </a:p>
          <a:p>
            <a:pPr marL="1200150" lvl="2" indent="-285750">
              <a:buFont typeface="Arial" panose="020B0604020202020204" pitchFamily="34" charset="0"/>
              <a:buChar char="•"/>
            </a:pPr>
            <a:r>
              <a:rPr lang="en-US" altLang="zh-CN"/>
              <a:t>How?</a:t>
            </a:r>
            <a:r>
              <a:rPr lang="zh-CN" altLang="en-US"/>
              <a:t> </a:t>
            </a:r>
            <a:r>
              <a:rPr lang="en-US" altLang="zh-CN"/>
              <a:t>By</a:t>
            </a:r>
            <a:r>
              <a:rPr lang="zh-CN" altLang="en-US"/>
              <a:t> </a:t>
            </a:r>
            <a:r>
              <a:rPr lang="en-US" altLang="zh-CN"/>
              <a:t>adding</a:t>
            </a:r>
            <a:r>
              <a:rPr lang="zh-CN" altLang="en-US"/>
              <a:t> </a:t>
            </a:r>
            <a:r>
              <a:rPr lang="en-US" altLang="zh-CN"/>
              <a:t>bubble</a:t>
            </a:r>
            <a:r>
              <a:rPr lang="zh-CN" altLang="en-US"/>
              <a:t> </a:t>
            </a:r>
            <a:r>
              <a:rPr lang="en-US" altLang="zh-CN"/>
              <a:t>(</a:t>
            </a:r>
            <a:r>
              <a:rPr lang="en-US" altLang="zh-CN" err="1"/>
              <a:t>nop</a:t>
            </a:r>
            <a:r>
              <a:rPr lang="zh-CN" altLang="en-US"/>
              <a:t> </a:t>
            </a:r>
            <a:r>
              <a:rPr lang="en-US" altLang="zh-CN"/>
              <a:t>instruction)</a:t>
            </a:r>
          </a:p>
        </p:txBody>
      </p:sp>
      <p:sp>
        <p:nvSpPr>
          <p:cNvPr id="3" name="Rectangular Callout 2">
            <a:extLst>
              <a:ext uri="{FF2B5EF4-FFF2-40B4-BE49-F238E27FC236}">
                <a16:creationId xmlns:a16="http://schemas.microsoft.com/office/drawing/2014/main" id="{BBA7F7C8-F3E0-8E42-B4F0-97D848A2EF06}"/>
              </a:ext>
            </a:extLst>
          </p:cNvPr>
          <p:cNvSpPr/>
          <p:nvPr/>
        </p:nvSpPr>
        <p:spPr>
          <a:xfrm>
            <a:off x="6344478" y="2590071"/>
            <a:ext cx="3251909" cy="1231158"/>
          </a:xfrm>
          <a:prstGeom prst="wedgeRectCallout">
            <a:avLst>
              <a:gd name="adj1" fmla="val -27800"/>
              <a:gd name="adj2" fmla="val -67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Sometimes</a:t>
            </a:r>
            <a:r>
              <a:rPr lang="zh-CN" altLang="en-US" dirty="0"/>
              <a:t> </a:t>
            </a:r>
            <a:r>
              <a:rPr lang="en-US" altLang="zh-CN" dirty="0"/>
              <a:t>i1</a:t>
            </a:r>
            <a:r>
              <a:rPr lang="zh-CN" altLang="en-US" dirty="0"/>
              <a:t> </a:t>
            </a:r>
            <a:r>
              <a:rPr lang="en-US" altLang="zh-CN" dirty="0"/>
              <a:t>cannot</a:t>
            </a:r>
            <a:r>
              <a:rPr lang="zh-CN" altLang="en-US" dirty="0"/>
              <a:t> </a:t>
            </a:r>
            <a:r>
              <a:rPr lang="en-US" altLang="zh-CN" dirty="0"/>
              <a:t>have</a:t>
            </a:r>
            <a:r>
              <a:rPr lang="zh-CN" altLang="en-US" dirty="0"/>
              <a:t> </a:t>
            </a:r>
            <a:r>
              <a:rPr lang="en-US" altLang="zh-CN" dirty="0"/>
              <a:t>the</a:t>
            </a:r>
            <a:r>
              <a:rPr lang="zh-CN" altLang="en-US" dirty="0"/>
              <a:t> </a:t>
            </a:r>
            <a:r>
              <a:rPr lang="en-US" altLang="zh-CN" dirty="0"/>
              <a:t>output</a:t>
            </a:r>
            <a:r>
              <a:rPr lang="zh-CN" altLang="en-US" dirty="0"/>
              <a:t> </a:t>
            </a:r>
            <a:r>
              <a:rPr lang="en-US" altLang="zh-CN" dirty="0"/>
              <a:t>at</a:t>
            </a:r>
            <a:r>
              <a:rPr lang="zh-CN" altLang="en-US" dirty="0"/>
              <a:t> </a:t>
            </a:r>
            <a:r>
              <a:rPr lang="en-US" altLang="zh-CN" dirty="0"/>
              <a:t>the</a:t>
            </a:r>
            <a:r>
              <a:rPr lang="zh-CN" altLang="en-US" dirty="0"/>
              <a:t> </a:t>
            </a:r>
            <a:r>
              <a:rPr lang="en-US" altLang="zh-CN" dirty="0"/>
              <a:t>time</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it (e.g., i2’s input</a:t>
            </a:r>
            <a:r>
              <a:rPr lang="zh-CN" altLang="en-US" dirty="0"/>
              <a:t> </a:t>
            </a:r>
            <a:r>
              <a:rPr lang="en-US" altLang="zh-CN" dirty="0"/>
              <a:t>of</a:t>
            </a:r>
            <a:r>
              <a:rPr lang="zh-CN" altLang="en-US" dirty="0"/>
              <a:t> </a:t>
            </a:r>
            <a:r>
              <a:rPr lang="en-US" altLang="zh-CN" dirty="0"/>
              <a:t>EX depends on i1’s output</a:t>
            </a:r>
            <a:r>
              <a:rPr lang="zh-CN" altLang="en-US" dirty="0"/>
              <a:t> </a:t>
            </a:r>
            <a:r>
              <a:rPr lang="en-US" altLang="zh-CN" dirty="0"/>
              <a:t>of</a:t>
            </a:r>
            <a:r>
              <a:rPr lang="zh-CN" altLang="en-US" dirty="0"/>
              <a:t> </a:t>
            </a:r>
            <a:r>
              <a:rPr lang="en-US" altLang="zh-CN" dirty="0"/>
              <a:t>MEM)</a:t>
            </a:r>
            <a:endParaRPr lang="en-US" dirty="0"/>
          </a:p>
        </p:txBody>
      </p:sp>
    </p:spTree>
    <p:extLst>
      <p:ext uri="{BB962C8B-B14F-4D97-AF65-F5344CB8AC3E}">
        <p14:creationId xmlns:p14="http://schemas.microsoft.com/office/powerpoint/2010/main" val="9803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52</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89348" y="3859622"/>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2EEF331C-A60A-E649-B8DE-98C475D90208}"/>
              </a:ext>
            </a:extLst>
          </p:cNvPr>
          <p:cNvSpPr/>
          <p:nvPr/>
        </p:nvSpPr>
        <p:spPr>
          <a:xfrm>
            <a:off x="8002653" y="3859685"/>
            <a:ext cx="49529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594905" y="4614544"/>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41004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a:t>
            </a:r>
            <a:r>
              <a:rPr lang="zh-CN" altLang="en-US" dirty="0"/>
              <a:t> </a:t>
            </a:r>
            <a:r>
              <a:rPr lang="en-US" altLang="zh-CN" dirty="0"/>
              <a:t>of</a:t>
            </a:r>
            <a:r>
              <a:rPr lang="zh-CN" altLang="en-US" dirty="0"/>
              <a:t> </a:t>
            </a:r>
            <a:r>
              <a:rPr lang="en-US" altLang="zh-CN" dirty="0"/>
              <a:t>i2’s</a:t>
            </a:r>
            <a:r>
              <a:rPr lang="zh-CN" altLang="en-US" dirty="0"/>
              <a:t> </a:t>
            </a:r>
            <a:r>
              <a:rPr lang="en-US" altLang="zh-CN" dirty="0"/>
              <a:t>EX</a:t>
            </a:r>
            <a:r>
              <a:rPr lang="zh-CN" altLang="en-US" dirty="0"/>
              <a:t> </a:t>
            </a:r>
            <a:r>
              <a:rPr lang="en-US" altLang="zh-CN" dirty="0"/>
              <a:t>stage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i1’s</a:t>
            </a:r>
            <a:r>
              <a:rPr lang="zh-CN" altLang="en-US" dirty="0"/>
              <a:t> </a:t>
            </a:r>
            <a:r>
              <a:rPr lang="en-US" altLang="zh-CN" dirty="0"/>
              <a:t>MEM</a:t>
            </a:r>
            <a:r>
              <a:rPr lang="zh-CN" altLang="en-US" dirty="0"/>
              <a:t> </a:t>
            </a:r>
            <a:r>
              <a:rPr lang="en-US" altLang="zh-CN" dirty="0"/>
              <a:t>stage</a:t>
            </a:r>
            <a:r>
              <a:rPr lang="zh-CN" altLang="en-US" dirty="0"/>
              <a:t>  </a:t>
            </a:r>
            <a:endParaRPr lang="en-US" dirty="0"/>
          </a:p>
        </p:txBody>
      </p:sp>
    </p:spTree>
    <p:extLst>
      <p:ext uri="{BB962C8B-B14F-4D97-AF65-F5344CB8AC3E}">
        <p14:creationId xmlns:p14="http://schemas.microsoft.com/office/powerpoint/2010/main" val="42550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53</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25" name="Rectangle 24">
            <a:extLst>
              <a:ext uri="{FF2B5EF4-FFF2-40B4-BE49-F238E27FC236}">
                <a16:creationId xmlns:a16="http://schemas.microsoft.com/office/drawing/2014/main" id="{4604DC50-B6D3-C34B-B469-6925ED81B87A}"/>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34849872-7BE2-A845-ACE8-88DE30A0936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471C0740-7D38-BE42-93D5-DF141FAB435F}"/>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36821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E93E28E-F7A3-B244-B12C-ACA14D85FF88}"/>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7A9FE5CF-7DE2-FA4B-BC56-06999178490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9E75D843-EF68-FB4E-80B0-C0917B319C6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54</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5" name="Rectangle 4">
            <a:extLst>
              <a:ext uri="{FF2B5EF4-FFF2-40B4-BE49-F238E27FC236}">
                <a16:creationId xmlns:a16="http://schemas.microsoft.com/office/drawing/2014/main" id="{8E425026-074A-DA4A-8D8A-15CCA9CC7BF9}"/>
              </a:ext>
            </a:extLst>
          </p:cNvPr>
          <p:cNvSpPr/>
          <p:nvPr/>
        </p:nvSpPr>
        <p:spPr>
          <a:xfrm>
            <a:off x="8008453" y="39256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We</a:t>
            </a:r>
            <a:r>
              <a:rPr lang="zh-CN" altLang="en-US"/>
              <a:t> </a:t>
            </a: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endParaRPr lang="en-US" altLang="zh-CN"/>
          </a:p>
          <a:p>
            <a:pPr algn="ctr"/>
            <a:r>
              <a:rPr lang="en-US" altLang="zh-CN"/>
              <a:t>so</a:t>
            </a:r>
            <a:r>
              <a:rPr lang="zh-CN" altLang="en-US"/>
              <a:t> </a:t>
            </a:r>
            <a:r>
              <a:rPr lang="en-US" altLang="zh-CN"/>
              <a:t>that</a:t>
            </a:r>
            <a:r>
              <a:rPr lang="zh-CN" altLang="en-US"/>
              <a:t> </a:t>
            </a:r>
            <a:r>
              <a:rPr lang="en-US" altLang="zh-CN"/>
              <a:t>i1</a:t>
            </a:r>
            <a:r>
              <a:rPr lang="zh-CN" altLang="en-US"/>
              <a:t> </a:t>
            </a:r>
            <a:r>
              <a:rPr lang="en-US" altLang="zh-CN"/>
              <a:t>can</a:t>
            </a:r>
            <a:r>
              <a:rPr lang="zh-CN" altLang="en-US"/>
              <a:t> </a:t>
            </a:r>
            <a:r>
              <a:rPr lang="en-US" altLang="zh-CN"/>
              <a:t>prepare</a:t>
            </a:r>
            <a:r>
              <a:rPr lang="zh-CN" altLang="en-US"/>
              <a:t> </a:t>
            </a:r>
            <a:r>
              <a:rPr lang="en-US" altLang="zh-CN"/>
              <a:t>the</a:t>
            </a:r>
            <a:r>
              <a:rPr lang="zh-CN" altLang="en-US"/>
              <a:t> </a:t>
            </a:r>
            <a:r>
              <a:rPr lang="en-US" altLang="zh-CN"/>
              <a:t>required</a:t>
            </a:r>
            <a:r>
              <a:rPr lang="zh-CN" altLang="en-US"/>
              <a:t> </a:t>
            </a:r>
            <a:r>
              <a:rPr lang="en-US" altLang="zh-CN"/>
              <a:t>output.</a:t>
            </a:r>
          </a:p>
          <a:p>
            <a:pPr algn="ctr"/>
            <a:r>
              <a:rPr lang="en-US" altLang="zh-CN"/>
              <a:t>How</a:t>
            </a:r>
            <a:r>
              <a:rPr lang="zh-CN" altLang="en-US"/>
              <a:t> </a:t>
            </a:r>
            <a:r>
              <a:rPr lang="en-US" altLang="zh-CN"/>
              <a:t>many</a:t>
            </a:r>
            <a:r>
              <a:rPr lang="zh-CN" altLang="en-US"/>
              <a:t> </a:t>
            </a:r>
            <a:r>
              <a:rPr lang="en-US" altLang="zh-CN"/>
              <a:t>bubbles?</a:t>
            </a:r>
            <a:endParaRPr lang="en-US"/>
          </a:p>
        </p:txBody>
      </p:sp>
      <p:sp>
        <p:nvSpPr>
          <p:cNvPr id="29" name="Rectangle 28">
            <a:extLst>
              <a:ext uri="{FF2B5EF4-FFF2-40B4-BE49-F238E27FC236}">
                <a16:creationId xmlns:a16="http://schemas.microsoft.com/office/drawing/2014/main" id="{814966D4-E269-B34B-BF21-DA690C8B302A}"/>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620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034B20-FC4D-2E47-BBDE-4DDBF8F5AF23}"/>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CF3402BE-80B7-7547-AA8B-1AD5806F6560}"/>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71BEB533-CE92-3B40-B4F3-B9C651614F8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55</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WB</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67C4E02B-2A66-1447-BED8-32C3927AF341}"/>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ular Callout 25">
            <a:extLst>
              <a:ext uri="{FF2B5EF4-FFF2-40B4-BE49-F238E27FC236}">
                <a16:creationId xmlns:a16="http://schemas.microsoft.com/office/drawing/2014/main" id="{D8458677-5BCB-C040-8D94-4E271DB65F60}"/>
              </a:ext>
            </a:extLst>
          </p:cNvPr>
          <p:cNvSpPr/>
          <p:nvPr/>
        </p:nvSpPr>
        <p:spPr>
          <a:xfrm>
            <a:off x="6988861" y="4509500"/>
            <a:ext cx="3433147" cy="112276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i1</a:t>
            </a:r>
            <a:r>
              <a:rPr lang="zh-CN" altLang="en-US"/>
              <a:t> </a:t>
            </a:r>
            <a:r>
              <a:rPr lang="en-US" altLang="zh-CN"/>
              <a:t>starts</a:t>
            </a:r>
            <a:r>
              <a:rPr lang="zh-CN" altLang="en-US"/>
              <a:t> </a:t>
            </a:r>
            <a:r>
              <a:rPr lang="en-US" altLang="zh-CN"/>
              <a:t>MEM.</a:t>
            </a:r>
            <a:r>
              <a:rPr lang="zh-CN" altLang="en-US"/>
              <a:t> </a:t>
            </a:r>
            <a:endParaRPr lang="en-US" altLang="zh-CN"/>
          </a:p>
          <a:p>
            <a:pPr algn="ctr"/>
            <a:r>
              <a:rPr lang="en-US" altLang="zh-CN"/>
              <a:t>i1</a:t>
            </a:r>
            <a:r>
              <a:rPr lang="zh-CN" altLang="en-US"/>
              <a:t> </a:t>
            </a:r>
            <a:r>
              <a:rPr lang="en-US" altLang="zh-CN"/>
              <a:t>just</a:t>
            </a:r>
            <a:r>
              <a:rPr lang="zh-CN" altLang="en-US"/>
              <a:t> </a:t>
            </a:r>
            <a:r>
              <a:rPr lang="en-US" altLang="zh-CN"/>
              <a:t>needs</a:t>
            </a:r>
            <a:r>
              <a:rPr lang="zh-CN" altLang="en-US"/>
              <a:t> </a:t>
            </a:r>
            <a:r>
              <a:rPr lang="en-US" altLang="zh-CN">
                <a:solidFill>
                  <a:srgbClr val="C00000"/>
                </a:solidFill>
              </a:rPr>
              <a:t>1</a:t>
            </a:r>
            <a:r>
              <a:rPr lang="zh-CN" altLang="en-US">
                <a:solidFill>
                  <a:srgbClr val="C00000"/>
                </a:solidFill>
              </a:rPr>
              <a:t> </a:t>
            </a:r>
            <a:r>
              <a:rPr lang="en-US" altLang="zh-CN">
                <a:solidFill>
                  <a:srgbClr val="C00000"/>
                </a:solidFill>
              </a:rPr>
              <a:t>more</a:t>
            </a:r>
            <a:r>
              <a:rPr lang="zh-CN" altLang="en-US">
                <a:solidFill>
                  <a:srgbClr val="C00000"/>
                </a:solidFill>
              </a:rPr>
              <a:t> </a:t>
            </a:r>
            <a:r>
              <a:rPr lang="en-US" altLang="zh-CN">
                <a:solidFill>
                  <a:srgbClr val="C00000"/>
                </a:solidFill>
              </a:rPr>
              <a:t>cycle</a:t>
            </a:r>
            <a:r>
              <a:rPr lang="zh-CN" altLang="en-US"/>
              <a:t> </a:t>
            </a:r>
            <a:r>
              <a:rPr lang="en-US" altLang="zh-CN"/>
              <a:t>and</a:t>
            </a:r>
            <a:r>
              <a:rPr lang="zh-CN" altLang="en-US"/>
              <a:t> </a:t>
            </a:r>
            <a:r>
              <a:rPr lang="en-US" altLang="zh-CN"/>
              <a:t>then</a:t>
            </a:r>
            <a:r>
              <a:rPr lang="zh-CN" altLang="en-US"/>
              <a:t> </a:t>
            </a:r>
            <a:r>
              <a:rPr lang="en-US" altLang="zh-CN"/>
              <a:t>it</a:t>
            </a:r>
            <a:r>
              <a:rPr lang="zh-CN" altLang="en-US"/>
              <a:t> </a:t>
            </a:r>
            <a:r>
              <a:rPr lang="en-US" altLang="zh-CN"/>
              <a:t>can</a:t>
            </a:r>
            <a:r>
              <a:rPr lang="zh-CN" altLang="en-US"/>
              <a:t> </a:t>
            </a:r>
            <a:r>
              <a:rPr lang="en-US" altLang="zh-CN"/>
              <a:t>provide</a:t>
            </a:r>
            <a:r>
              <a:rPr lang="zh-CN" altLang="en-US"/>
              <a:t> </a:t>
            </a:r>
            <a:r>
              <a:rPr lang="en-US" altLang="zh-CN"/>
              <a:t>the</a:t>
            </a:r>
            <a:r>
              <a:rPr lang="zh-CN" altLang="en-US"/>
              <a:t> </a:t>
            </a:r>
            <a:r>
              <a:rPr lang="en-US" altLang="zh-CN"/>
              <a:t>output.</a:t>
            </a:r>
            <a:endParaRPr lang="en-US"/>
          </a:p>
        </p:txBody>
      </p:sp>
      <p:sp>
        <p:nvSpPr>
          <p:cNvPr id="30" name="Rectangle 29">
            <a:extLst>
              <a:ext uri="{FF2B5EF4-FFF2-40B4-BE49-F238E27FC236}">
                <a16:creationId xmlns:a16="http://schemas.microsoft.com/office/drawing/2014/main" id="{9C76BA55-BED0-DF4F-BFB9-AB155E0F1D9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43980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56</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dirty="0"/>
              <a:t>bubble</a:t>
            </a:r>
            <a:endParaRPr lang="en-US" dirty="0"/>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56102" y="5876483"/>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27381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84157" y="4990055"/>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57</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8089" y="4798363"/>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2645" y="470622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637145" y="4707521"/>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8016731" y="470622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22288" y="4706224"/>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27846" y="4707584"/>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504035" y="498322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75980" y="5327731"/>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152215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4" name="Straight Connector 33">
            <a:extLst>
              <a:ext uri="{FF2B5EF4-FFF2-40B4-BE49-F238E27FC236}">
                <a16:creationId xmlns:a16="http://schemas.microsoft.com/office/drawing/2014/main" id="{6D18A452-868E-4044-A2A6-58A479184690}"/>
              </a:ext>
            </a:extLst>
          </p:cNvPr>
          <p:cNvCxnSpPr>
            <a:cxnSpLocks/>
          </p:cNvCxnSpPr>
          <p:nvPr/>
        </p:nvCxnSpPr>
        <p:spPr>
          <a:xfrm>
            <a:off x="7621653" y="4136621"/>
            <a:ext cx="0" cy="1294321"/>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8F81788D-A3E8-3F48-A066-9C66FE5B74CE}"/>
              </a:ext>
            </a:extLst>
          </p:cNvPr>
          <p:cNvCxnSpPr/>
          <p:nvPr/>
        </p:nvCxnSpPr>
        <p:spPr>
          <a:xfrm>
            <a:off x="7621653" y="5430942"/>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9" name="Oval 38">
            <a:extLst>
              <a:ext uri="{FF2B5EF4-FFF2-40B4-BE49-F238E27FC236}">
                <a16:creationId xmlns:a16="http://schemas.microsoft.com/office/drawing/2014/main" id="{BB392F55-1A78-A748-B421-BE835F1610E2}"/>
              </a:ext>
            </a:extLst>
          </p:cNvPr>
          <p:cNvSpPr/>
          <p:nvPr/>
        </p:nvSpPr>
        <p:spPr>
          <a:xfrm>
            <a:off x="7424820" y="5742923"/>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0" name="Oval 39">
            <a:extLst>
              <a:ext uri="{FF2B5EF4-FFF2-40B4-BE49-F238E27FC236}">
                <a16:creationId xmlns:a16="http://schemas.microsoft.com/office/drawing/2014/main" id="{A8073B2B-E3FC-1F49-9C87-43C5F50B41D6}"/>
              </a:ext>
            </a:extLst>
          </p:cNvPr>
          <p:cNvSpPr/>
          <p:nvPr/>
        </p:nvSpPr>
        <p:spPr>
          <a:xfrm>
            <a:off x="7538402" y="4196193"/>
            <a:ext cx="512696" cy="451237"/>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621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1,</a:t>
            </a:r>
            <a:r>
              <a:rPr lang="zh-CN" altLang="en-US" dirty="0"/>
              <a:t> </a:t>
            </a:r>
            <a:r>
              <a:rPr lang="en-US" altLang="zh-CN" dirty="0"/>
              <a:t>mem[101]</a:t>
            </a:r>
            <a:r>
              <a:rPr lang="zh-CN" altLang="en-US" dirty="0"/>
              <a:t> </a:t>
            </a:r>
            <a:r>
              <a:rPr lang="en-US" altLang="zh-CN" dirty="0"/>
              <a:t>=</a:t>
            </a:r>
            <a:r>
              <a:rPr lang="zh-CN" altLang="en-US" dirty="0"/>
              <a:t> </a:t>
            </a:r>
            <a:r>
              <a:rPr lang="en-US" altLang="zh-CN" dirty="0"/>
              <a:t>1</a:t>
            </a:r>
          </a:p>
          <a:p>
            <a:r>
              <a:rPr lang="en-US" altLang="zh-CN" dirty="0"/>
              <a:t>i1:</a:t>
            </a:r>
            <a:r>
              <a:rPr lang="zh-CN" altLang="en-US" dirty="0"/>
              <a:t> </a:t>
            </a:r>
            <a:r>
              <a:rPr lang="en-US" altLang="zh-CN" dirty="0" err="1"/>
              <a:t>ld</a:t>
            </a:r>
            <a:r>
              <a:rPr lang="zh-CN" altLang="en-US" dirty="0"/>
              <a:t> </a:t>
            </a:r>
            <a:r>
              <a:rPr lang="en-US" altLang="zh-CN" dirty="0"/>
              <a:t>x5,</a:t>
            </a:r>
            <a:r>
              <a:rPr lang="zh-CN" altLang="en-US" dirty="0"/>
              <a:t> </a:t>
            </a:r>
            <a:r>
              <a:rPr lang="en-US" altLang="zh-CN" dirty="0"/>
              <a:t>x6(100)</a:t>
            </a:r>
            <a:r>
              <a:rPr lang="zh-CN" altLang="en-US" dirty="0"/>
              <a:t> </a:t>
            </a:r>
            <a:r>
              <a:rPr lang="en-US" altLang="zh-CN" dirty="0"/>
              <a:t>(x5</a:t>
            </a:r>
            <a:r>
              <a:rPr lang="zh-CN" altLang="en-US" dirty="0"/>
              <a:t> </a:t>
            </a:r>
            <a:r>
              <a:rPr lang="en-US" altLang="zh-CN" dirty="0"/>
              <a:t>=</a:t>
            </a:r>
            <a:r>
              <a:rPr lang="zh-CN" altLang="en-US" dirty="0"/>
              <a:t> </a:t>
            </a:r>
            <a:r>
              <a:rPr lang="en-US" altLang="zh-CN" dirty="0"/>
              <a:t>mem[x6</a:t>
            </a:r>
            <a:r>
              <a:rPr lang="zh-CN" altLang="en-US" dirty="0"/>
              <a:t> </a:t>
            </a:r>
            <a:r>
              <a:rPr lang="en-US" altLang="zh-CN" dirty="0"/>
              <a:t>+</a:t>
            </a:r>
            <a:r>
              <a:rPr lang="zh-CN" altLang="en-US" dirty="0"/>
              <a:t> </a:t>
            </a:r>
            <a:r>
              <a:rPr lang="en-US" altLang="zh-CN" dirty="0"/>
              <a:t>100])</a:t>
            </a:r>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r>
              <a:rPr lang="zh-CN" altLang="en-US" dirty="0"/>
              <a:t> </a:t>
            </a:r>
            <a:r>
              <a:rPr lang="en-US" altLang="zh-CN" dirty="0"/>
              <a:t>(x4</a:t>
            </a:r>
            <a:r>
              <a:rPr lang="zh-CN" altLang="en-US" dirty="0"/>
              <a:t> </a:t>
            </a:r>
            <a:r>
              <a:rPr lang="en-US" altLang="zh-CN" dirty="0"/>
              <a:t>=</a:t>
            </a:r>
            <a:r>
              <a:rPr lang="zh-CN" altLang="en-US" dirty="0"/>
              <a:t> </a:t>
            </a:r>
            <a:r>
              <a:rPr lang="en-US" altLang="zh-CN" dirty="0"/>
              <a:t>x5</a:t>
            </a:r>
            <a:r>
              <a:rPr lang="zh-CN" altLang="en-US" dirty="0"/>
              <a:t> </a:t>
            </a:r>
            <a:r>
              <a:rPr lang="en-US" altLang="zh-CN" dirty="0"/>
              <a:t>+</a:t>
            </a:r>
            <a:r>
              <a:rPr lang="zh-CN" altLang="en-US" dirty="0"/>
              <a:t> </a:t>
            </a:r>
            <a:r>
              <a:rPr lang="en-US" altLang="zh-CN" dirty="0"/>
              <a:t>x6)</a:t>
            </a:r>
          </a:p>
          <a:p>
            <a:r>
              <a:rPr lang="en-US" altLang="zh-CN" dirty="0"/>
              <a:t>x4</a:t>
            </a:r>
            <a:r>
              <a:rPr lang="zh-CN" altLang="en-US" dirty="0"/>
              <a:t> </a:t>
            </a:r>
            <a:r>
              <a:rPr lang="en-US" altLang="zh-CN" dirty="0"/>
              <a:t>should</a:t>
            </a:r>
            <a:r>
              <a:rPr lang="zh-CN" altLang="en-US" dirty="0"/>
              <a:t> </a:t>
            </a:r>
            <a:r>
              <a:rPr lang="en-US" altLang="zh-CN" dirty="0"/>
              <a:t>be</a:t>
            </a:r>
            <a:r>
              <a:rPr lang="zh-CN" altLang="en-US" dirty="0"/>
              <a:t> </a:t>
            </a:r>
            <a:r>
              <a:rPr lang="en-US" altLang="zh-CN" dirty="0"/>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33" name="TextBox 32">
            <a:extLst>
              <a:ext uri="{FF2B5EF4-FFF2-40B4-BE49-F238E27FC236}">
                <a16:creationId xmlns:a16="http://schemas.microsoft.com/office/drawing/2014/main" id="{B0EB40DA-2A3B-0B4D-946D-F5304BFD1A83}"/>
              </a:ext>
            </a:extLst>
          </p:cNvPr>
          <p:cNvSpPr txBox="1"/>
          <p:nvPr/>
        </p:nvSpPr>
        <p:spPr>
          <a:xfrm>
            <a:off x="8901314" y="5524145"/>
            <a:ext cx="1162873" cy="461665"/>
          </a:xfrm>
          <a:prstGeom prst="rect">
            <a:avLst/>
          </a:prstGeom>
          <a:noFill/>
        </p:spPr>
        <p:txBody>
          <a:bodyPr wrap="square" rtlCol="0">
            <a:spAutoFit/>
          </a:bodyPr>
          <a:lstStyle/>
          <a:p>
            <a:r>
              <a:rPr lang="en-US" altLang="zh-CN" sz="1200"/>
              <a:t>o</a:t>
            </a:r>
            <a:r>
              <a:rPr lang="en-US" sz="1200"/>
              <a:t>ut</a:t>
            </a:r>
          </a:p>
          <a:p>
            <a:r>
              <a:rPr lang="en-US" altLang="zh-CN" sz="1200"/>
              <a:t>=</a:t>
            </a:r>
            <a:r>
              <a:rPr lang="zh-CN" altLang="en-US" sz="1200"/>
              <a:t> </a:t>
            </a:r>
            <a:r>
              <a:rPr lang="en-US" altLang="zh-CN" sz="1200"/>
              <a:t>2</a:t>
            </a:r>
            <a:endParaRPr lang="en-US" sz="1200"/>
          </a:p>
        </p:txBody>
      </p:sp>
      <p:cxnSp>
        <p:nvCxnSpPr>
          <p:cNvPr id="38" name="Straight Arrow Connector 37">
            <a:extLst>
              <a:ext uri="{FF2B5EF4-FFF2-40B4-BE49-F238E27FC236}">
                <a16:creationId xmlns:a16="http://schemas.microsoft.com/office/drawing/2014/main" id="{48F5FAF1-5C51-D440-8801-3E88F15FF34D}"/>
              </a:ext>
            </a:extLst>
          </p:cNvPr>
          <p:cNvCxnSpPr/>
          <p:nvPr/>
        </p:nvCxnSpPr>
        <p:spPr>
          <a:xfrm>
            <a:off x="8921192" y="551731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494B91E9-EC1E-E24B-BCAA-5DE2719AA2C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4" name="Rectangle 33">
            <a:extLst>
              <a:ext uri="{FF2B5EF4-FFF2-40B4-BE49-F238E27FC236}">
                <a16:creationId xmlns:a16="http://schemas.microsoft.com/office/drawing/2014/main" id="{F2D43B49-10E2-2C41-BF3A-4F44226B85C1}"/>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35" name="Rectangle 34">
            <a:extLst>
              <a:ext uri="{FF2B5EF4-FFF2-40B4-BE49-F238E27FC236}">
                <a16:creationId xmlns:a16="http://schemas.microsoft.com/office/drawing/2014/main" id="{53E89367-C7F8-1143-B47B-394211197B18}"/>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6" name="Rectangle 35">
            <a:extLst>
              <a:ext uri="{FF2B5EF4-FFF2-40B4-BE49-F238E27FC236}">
                <a16:creationId xmlns:a16="http://schemas.microsoft.com/office/drawing/2014/main" id="{5FE4F114-01C8-BB42-9AB4-9DCF894F9399}"/>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7" name="Rectangle 36">
            <a:extLst>
              <a:ext uri="{FF2B5EF4-FFF2-40B4-BE49-F238E27FC236}">
                <a16:creationId xmlns:a16="http://schemas.microsoft.com/office/drawing/2014/main" id="{8C3CFB17-A703-E24E-853E-675A379D1D4F}"/>
              </a:ext>
            </a:extLst>
          </p:cNvPr>
          <p:cNvSpPr/>
          <p:nvPr/>
        </p:nvSpPr>
        <p:spPr>
          <a:xfrm>
            <a:off x="9420618" y="4591879"/>
            <a:ext cx="434022"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9" name="Rectangle 38">
            <a:extLst>
              <a:ext uri="{FF2B5EF4-FFF2-40B4-BE49-F238E27FC236}">
                <a16:creationId xmlns:a16="http://schemas.microsoft.com/office/drawing/2014/main" id="{BF57E05C-27C3-C743-9D5B-0C9025111599}"/>
              </a:ext>
            </a:extLst>
          </p:cNvPr>
          <p:cNvSpPr/>
          <p:nvPr/>
        </p:nvSpPr>
        <p:spPr>
          <a:xfrm>
            <a:off x="8005117" y="3866012"/>
            <a:ext cx="44396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WB</a:t>
            </a:r>
            <a:endParaRPr lang="en-US" sz="1200" dirty="0">
              <a:solidFill>
                <a:schemeClr val="bg1"/>
              </a:solidFill>
            </a:endParaRPr>
          </a:p>
        </p:txBody>
      </p:sp>
    </p:spTree>
    <p:extLst>
      <p:ext uri="{BB962C8B-B14F-4D97-AF65-F5344CB8AC3E}">
        <p14:creationId xmlns:p14="http://schemas.microsoft.com/office/powerpoint/2010/main" val="9028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 </a:t>
            </a:r>
            <a:r>
              <a:rPr lang="en-US"/>
              <a:t>single-cycle CPU</a:t>
            </a:r>
          </a:p>
        </p:txBody>
      </p:sp>
      <p:sp>
        <p:nvSpPr>
          <p:cNvPr id="3" name="Content Placeholder 2"/>
          <p:cNvSpPr>
            <a:spLocks noGrp="1"/>
          </p:cNvSpPr>
          <p:nvPr>
            <p:ph idx="1"/>
          </p:nvPr>
        </p:nvSpPr>
        <p:spPr/>
        <p:txBody>
          <a:bodyPr>
            <a:normAutofit/>
          </a:bodyPr>
          <a:lstStyle/>
          <a:p>
            <a:pPr fontAlgn="base"/>
            <a:r>
              <a:rPr lang="en-US" b="1"/>
              <a:t>Q</a:t>
            </a:r>
            <a:r>
              <a:rPr lang="en-US" altLang="zh-CN" b="1"/>
              <a:t>2</a:t>
            </a:r>
            <a:r>
              <a:rPr lang="en-US" b="1"/>
              <a:t>.1 </a:t>
            </a:r>
            <a:r>
              <a:rPr lang="en-US"/>
              <a:t>Data path</a:t>
            </a:r>
          </a:p>
          <a:p>
            <a:pPr fontAlgn="base"/>
            <a:r>
              <a:rPr lang="en-US"/>
              <a:t>Suppose the RISC-V instruction being executed is add x6, x7, x8, where x6 is the destination register, and x7/x8 are the 1st/2nd source register operand, respectively.</a:t>
            </a:r>
          </a:p>
          <a:p>
            <a:pPr fontAlgn="base"/>
            <a:r>
              <a:rPr lang="en-US"/>
              <a:t>What are the values corresponding to Instruction[11-7] that are fed into the "write register" pins of the </a:t>
            </a:r>
            <a:r>
              <a:rPr lang="en-US" err="1"/>
              <a:t>RegisterFile</a:t>
            </a:r>
            <a:r>
              <a:rPr lang="en-US"/>
              <a:t>?</a:t>
            </a:r>
          </a:p>
          <a:p>
            <a:pPr fontAlgn="base"/>
            <a:r>
              <a:rPr lang="en-US">
                <a:solidFill>
                  <a:srgbClr val="C00000"/>
                </a:solidFill>
              </a:rPr>
              <a:t>00110</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549676"/>
            <a:ext cx="491236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Write register </a:t>
            </a:r>
            <a:r>
              <a:rPr lang="en-US">
                <a:solidFill>
                  <a:schemeClr val="accent1"/>
                </a:solidFill>
                <a:sym typeface="Wingdings"/>
              </a:rPr>
              <a:t> register code</a:t>
            </a:r>
          </a:p>
          <a:p>
            <a:pPr marL="285750" indent="-285750">
              <a:buFont typeface="Arial" charset="0"/>
              <a:buChar char="•"/>
            </a:pPr>
            <a:r>
              <a:rPr lang="en-US">
                <a:solidFill>
                  <a:schemeClr val="accent1"/>
                </a:solidFill>
                <a:sym typeface="Wingdings"/>
              </a:rPr>
              <a:t>The code of register xi is </a:t>
            </a:r>
            <a:r>
              <a:rPr lang="en-US" err="1">
                <a:solidFill>
                  <a:schemeClr val="accent1"/>
                </a:solidFill>
                <a:sym typeface="Wingdings"/>
              </a:rPr>
              <a:t>i</a:t>
            </a:r>
            <a:r>
              <a:rPr lang="en-US">
                <a:solidFill>
                  <a:schemeClr val="accent1"/>
                </a:solidFill>
                <a:sym typeface="Wingdings"/>
              </a:rPr>
              <a:t>. </a:t>
            </a:r>
          </a:p>
          <a:p>
            <a:pPr marL="285750" indent="-285750">
              <a:buFont typeface="Arial" charset="0"/>
              <a:buChar char="•"/>
            </a:pPr>
            <a:r>
              <a:rPr lang="en-US">
                <a:solidFill>
                  <a:schemeClr val="accent1"/>
                </a:solidFill>
                <a:sym typeface="Wingdings"/>
              </a:rPr>
              <a:t>For example, the code of x5 is (00101)</a:t>
            </a:r>
            <a:r>
              <a:rPr lang="en-US" baseline="-25000">
                <a:solidFill>
                  <a:schemeClr val="accent1"/>
                </a:solidFill>
                <a:sym typeface="Wingdings"/>
              </a:rPr>
              <a:t>2</a:t>
            </a:r>
            <a:r>
              <a:rPr lang="en-US">
                <a:solidFill>
                  <a:schemeClr val="accent1"/>
                </a:solidFill>
                <a:sym typeface="Wingdings"/>
              </a:rPr>
              <a:t>, </a:t>
            </a:r>
          </a:p>
          <a:p>
            <a:pPr marL="285750" indent="-285750">
              <a:buFont typeface="Arial" charset="0"/>
              <a:buChar char="•"/>
            </a:pPr>
            <a:r>
              <a:rPr lang="en-US">
                <a:solidFill>
                  <a:schemeClr val="accent1"/>
                </a:solidFill>
                <a:sym typeface="Wingdings"/>
              </a:rPr>
              <a:t>x6: (00110)</a:t>
            </a:r>
            <a:r>
              <a:rPr lang="en-US" baseline="-25000">
                <a:solidFill>
                  <a:schemeClr val="accent1"/>
                </a:solidFill>
                <a:sym typeface="Wingdings"/>
              </a:rPr>
              <a:t>2</a:t>
            </a:r>
            <a:endParaRPr lang="en-US">
              <a:solidFill>
                <a:schemeClr val="accent1"/>
              </a:solidFill>
              <a:sym typeface="Wingdings"/>
            </a:endParaRPr>
          </a:p>
          <a:p>
            <a:pPr marL="285750" indent="-285750">
              <a:buFont typeface="Arial" charset="0"/>
              <a:buChar char="•"/>
            </a:pPr>
            <a:r>
              <a:rPr lang="en-US">
                <a:solidFill>
                  <a:schemeClr val="accent1"/>
                </a:solidFill>
                <a:sym typeface="Wingdings"/>
              </a:rPr>
              <a:t>Note: use 5 bits since we have 32 registers</a:t>
            </a:r>
          </a:p>
        </p:txBody>
      </p:sp>
      <p:sp>
        <p:nvSpPr>
          <p:cNvPr id="6" name="Slide Number Placeholder 5"/>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lnSpcReduction="10000"/>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pPr lvl="1"/>
            <a:r>
              <a:rPr lang="en-US"/>
              <a:t>Solution: forwarding</a:t>
            </a:r>
          </a:p>
          <a:p>
            <a:pPr lvl="2"/>
            <a:r>
              <a:rPr lang="en-US"/>
              <a:t>works for EX-hazard &amp; MEM-hazard</a:t>
            </a:r>
          </a:p>
          <a:p>
            <a:pPr lvl="1"/>
            <a:r>
              <a:rPr lang="en-US">
                <a:solidFill>
                  <a:schemeClr val="accent1">
                    <a:lumMod val="60000"/>
                    <a:lumOff val="40000"/>
                  </a:schemeClr>
                </a:solidFill>
              </a:rPr>
              <a:t>Load-use Hazard</a:t>
            </a:r>
            <a:r>
              <a:rPr lang="en-US"/>
              <a:t>:</a:t>
            </a:r>
          </a:p>
          <a:p>
            <a:pPr lvl="2"/>
            <a:r>
              <a:rPr lang="en-US"/>
              <a:t>Solution: stall and insert bubble</a:t>
            </a:r>
          </a:p>
          <a:p>
            <a:r>
              <a:rPr lang="en-US">
                <a:solidFill>
                  <a:schemeClr val="accent2"/>
                </a:solidFill>
              </a:rPr>
              <a:t>Control Hazard</a:t>
            </a:r>
          </a:p>
          <a:p>
            <a:pPr lvl="1"/>
            <a:r>
              <a:rPr lang="en-US"/>
              <a:t>Solution: insert bubble</a:t>
            </a:r>
          </a:p>
          <a:p>
            <a:pPr lvl="1"/>
            <a:r>
              <a:rPr lang="en-US"/>
              <a:t>Reduce branch delay: by predicting branch in ID stage</a:t>
            </a:r>
          </a:p>
        </p:txBody>
      </p:sp>
      <p:sp>
        <p:nvSpPr>
          <p:cNvPr id="4" name="Slide Number Placeholder 3"/>
          <p:cNvSpPr>
            <a:spLocks noGrp="1"/>
          </p:cNvSpPr>
          <p:nvPr>
            <p:ph type="sldNum" sz="quarter" idx="12"/>
          </p:nvPr>
        </p:nvSpPr>
        <p:spPr/>
        <p:txBody>
          <a:bodyPr/>
          <a:lstStyle/>
          <a:p>
            <a:fld id="{8D4EC0DA-4BF5-A643-9CB7-B11B04F56005}" type="slidenum">
              <a:rPr lang="en-US" smtClean="0"/>
              <a:t>60</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Fix</a:t>
            </a:r>
          </a:p>
        </p:txBody>
      </p:sp>
      <p:sp>
        <p:nvSpPr>
          <p:cNvPr id="3" name="Content Placeholder 2"/>
          <p:cNvSpPr>
            <a:spLocks noGrp="1"/>
          </p:cNvSpPr>
          <p:nvPr>
            <p:ph idx="1"/>
          </p:nvPr>
        </p:nvSpPr>
        <p:spPr/>
        <p:txBody>
          <a:bodyPr>
            <a:normAutofit/>
          </a:bodyPr>
          <a:lstStyle/>
          <a:p>
            <a:r>
              <a:rPr lang="en-US"/>
              <a:t>There are two approaches to avoiding hazards</a:t>
            </a:r>
          </a:p>
          <a:p>
            <a:r>
              <a:rPr lang="en-US">
                <a:solidFill>
                  <a:schemeClr val="accent1"/>
                </a:solidFill>
              </a:rPr>
              <a:t>Forwarding</a:t>
            </a:r>
          </a:p>
          <a:p>
            <a:pPr lvl="1"/>
            <a:r>
              <a:rPr lang="en-US"/>
              <a:t>Be able to send data to an earlier location in the pipeline before write back</a:t>
            </a:r>
          </a:p>
          <a:p>
            <a:pPr lvl="1"/>
            <a:r>
              <a:rPr lang="en-US"/>
              <a:t>We do this by </a:t>
            </a:r>
            <a:r>
              <a:rPr lang="en-US">
                <a:solidFill>
                  <a:schemeClr val="accent6"/>
                </a:solidFill>
              </a:rPr>
              <a:t>adding some multiplexers in the EX stage </a:t>
            </a:r>
            <a:r>
              <a:rPr lang="en-US"/>
              <a:t>to choose between more recent values and the value from the register file</a:t>
            </a:r>
          </a:p>
          <a:p>
            <a:r>
              <a:rPr lang="en-US">
                <a:solidFill>
                  <a:schemeClr val="accent1"/>
                </a:solidFill>
              </a:rPr>
              <a:t>Stalling</a:t>
            </a:r>
          </a:p>
          <a:p>
            <a:pPr lvl="1"/>
            <a:r>
              <a:rPr lang="en-US"/>
              <a:t>Add a “bubble” to the pipeline to give us time to resolve the hazard</a:t>
            </a:r>
          </a:p>
          <a:p>
            <a:pPr lvl="1"/>
            <a:r>
              <a:rPr lang="en-US"/>
              <a:t>We do this by setting some of the controls to 0 and by preventing the PC from changing</a:t>
            </a:r>
          </a:p>
        </p:txBody>
      </p:sp>
      <p:sp>
        <p:nvSpPr>
          <p:cNvPr id="4" name="Slide Number Placeholder 3"/>
          <p:cNvSpPr>
            <a:spLocks noGrp="1"/>
          </p:cNvSpPr>
          <p:nvPr>
            <p:ph type="sldNum" sz="quarter" idx="12"/>
          </p:nvPr>
        </p:nvSpPr>
        <p:spPr/>
        <p:txBody>
          <a:bodyPr/>
          <a:lstStyle/>
          <a:p>
            <a:fld id="{8D4EC0DA-4BF5-A643-9CB7-B11B04F56005}" type="slidenum">
              <a:rPr lang="en-US" smtClean="0"/>
              <a:t>61</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a:solidFill>
                  <a:schemeClr val="accent1"/>
                </a:solidFill>
              </a:rPr>
              <a:t>throughput is still 1/200ps</a:t>
            </a: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62</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63</a:t>
            </a:fld>
            <a:endParaRPr lang="en-US"/>
          </a:p>
        </p:txBody>
      </p:sp>
      <p:sp>
        <p:nvSpPr>
          <p:cNvPr id="10" name="Content Placeholder 2">
            <a:extLst>
              <a:ext uri="{FF2B5EF4-FFF2-40B4-BE49-F238E27FC236}">
                <a16:creationId xmlns:a16="http://schemas.microsoft.com/office/drawing/2014/main" id="{CBBC3923-7F24-2B41-AE10-67F7EE68E2EC}"/>
              </a:ext>
            </a:extLst>
          </p:cNvPr>
          <p:cNvSpPr>
            <a:spLocks noGrp="1"/>
          </p:cNvSpPr>
          <p:nvPr>
            <p:ph idx="1"/>
          </p:nvPr>
        </p:nvSpPr>
        <p:spPr>
          <a:xfrm>
            <a:off x="838200" y="1825625"/>
            <a:ext cx="10515600" cy="4351338"/>
          </a:xfrm>
        </p:spPr>
        <p:txBody>
          <a:bodyPr>
            <a:normAutofit/>
          </a:bodyPr>
          <a:lstStyle/>
          <a:p>
            <a:pPr fontAlgn="base"/>
            <a:r>
              <a:rPr lang="en-US" altLang="zh-CN" dirty="0"/>
              <a:t>More</a:t>
            </a:r>
            <a:r>
              <a:rPr lang="zh-CN" altLang="en-US" dirty="0"/>
              <a:t> </a:t>
            </a:r>
            <a:r>
              <a:rPr lang="en-US" altLang="zh-CN" dirty="0"/>
              <a:t>stages,</a:t>
            </a:r>
            <a:r>
              <a:rPr lang="zh-CN" altLang="en-US" dirty="0"/>
              <a:t> </a:t>
            </a:r>
            <a:r>
              <a:rPr lang="en-US" altLang="zh-CN" dirty="0"/>
              <a:t>tend</a:t>
            </a:r>
            <a:r>
              <a:rPr lang="zh-CN" altLang="en-US" dirty="0"/>
              <a:t> </a:t>
            </a:r>
            <a:r>
              <a:rPr lang="en-US" altLang="zh-CN" dirty="0"/>
              <a:t>to</a:t>
            </a:r>
            <a:r>
              <a:rPr lang="zh-CN" altLang="en-US" dirty="0"/>
              <a:t> </a:t>
            </a:r>
            <a:r>
              <a:rPr lang="en-US" altLang="zh-CN" dirty="0"/>
              <a:t>have</a:t>
            </a:r>
            <a:r>
              <a:rPr lang="zh-CN" altLang="en-US" dirty="0"/>
              <a:t> </a:t>
            </a:r>
            <a:r>
              <a:rPr lang="en-US" altLang="zh-CN" dirty="0"/>
              <a:t>more</a:t>
            </a:r>
            <a:r>
              <a:rPr lang="zh-CN" altLang="en-US" dirty="0"/>
              <a:t> </a:t>
            </a:r>
            <a:r>
              <a:rPr lang="en-US" altLang="zh-CN" dirty="0"/>
              <a:t>hazards</a:t>
            </a:r>
          </a:p>
          <a:p>
            <a:pPr lvl="1" fontAlgn="base"/>
            <a:r>
              <a:rPr lang="en-US" altLang="zh-CN" dirty="0"/>
              <a:t>E.g.</a:t>
            </a:r>
            <a:r>
              <a:rPr lang="zh-CN" altLang="en-US" dirty="0"/>
              <a:t> </a:t>
            </a:r>
            <a:r>
              <a:rPr lang="en-US" altLang="zh-CN" dirty="0"/>
              <a:t>sequential</a:t>
            </a:r>
            <a:r>
              <a:rPr lang="zh-CN" altLang="en-US" dirty="0"/>
              <a:t> </a:t>
            </a:r>
            <a:r>
              <a:rPr lang="en-US" altLang="zh-CN" dirty="0"/>
              <a:t>model:</a:t>
            </a:r>
            <a:r>
              <a:rPr lang="zh-CN" altLang="en-US" dirty="0"/>
              <a:t> </a:t>
            </a:r>
            <a:r>
              <a:rPr lang="en-US" altLang="zh-CN" dirty="0"/>
              <a:t>1</a:t>
            </a:r>
            <a:r>
              <a:rPr lang="zh-CN" altLang="en-US" dirty="0"/>
              <a:t> </a:t>
            </a:r>
            <a:r>
              <a:rPr lang="en-US" altLang="zh-CN" dirty="0"/>
              <a:t>stage,</a:t>
            </a:r>
            <a:r>
              <a:rPr lang="zh-CN" altLang="en-US" dirty="0"/>
              <a:t> </a:t>
            </a:r>
            <a:r>
              <a:rPr lang="en-US" altLang="zh-CN" dirty="0"/>
              <a:t>no</a:t>
            </a:r>
            <a:r>
              <a:rPr lang="zh-CN" altLang="en-US" dirty="0"/>
              <a:t> </a:t>
            </a:r>
            <a:r>
              <a:rPr lang="en-US" altLang="zh-CN" dirty="0"/>
              <a:t>hazards</a:t>
            </a:r>
          </a:p>
          <a:p>
            <a:pPr fontAlgn="base"/>
            <a:r>
              <a:rPr lang="en-US" altLang="zh-CN" dirty="0"/>
              <a:t>Why?</a:t>
            </a:r>
          </a:p>
          <a:p>
            <a:pPr lvl="1" fontAlgn="base"/>
            <a:r>
              <a:rPr lang="en-US" altLang="zh-CN" dirty="0"/>
              <a:t>Suppose</a:t>
            </a:r>
            <a:r>
              <a:rPr lang="zh-CN" altLang="en-US" dirty="0"/>
              <a:t> </a:t>
            </a:r>
            <a:r>
              <a:rPr lang="en-US" altLang="zh-CN" dirty="0"/>
              <a:t>i2</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a:t>
            </a:r>
          </a:p>
          <a:p>
            <a:pPr lvl="1" fontAlgn="base"/>
            <a:r>
              <a:rPr lang="en-US" dirty="0"/>
              <a:t>Intuitive</a:t>
            </a:r>
            <a:r>
              <a:rPr lang="en-US" altLang="zh-CN" dirty="0"/>
              <a:t>ly,</a:t>
            </a:r>
            <a:r>
              <a:rPr lang="zh-CN" altLang="en-US" dirty="0"/>
              <a:t> </a:t>
            </a:r>
            <a:r>
              <a:rPr lang="en-US" altLang="zh-CN" dirty="0"/>
              <a:t>with</a:t>
            </a:r>
            <a:r>
              <a:rPr lang="zh-CN" altLang="en-US" dirty="0"/>
              <a:t> </a:t>
            </a:r>
            <a:r>
              <a:rPr lang="en-US" altLang="zh-CN" dirty="0"/>
              <a:t>more</a:t>
            </a:r>
            <a:r>
              <a:rPr lang="zh-CN" altLang="en-US" dirty="0"/>
              <a:t> </a:t>
            </a:r>
            <a:r>
              <a:rPr lang="en-US" altLang="zh-CN" dirty="0"/>
              <a:t>stages,</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cases</a:t>
            </a:r>
            <a:r>
              <a:rPr lang="zh-CN" altLang="en-US" dirty="0"/>
              <a:t> </a:t>
            </a:r>
            <a:r>
              <a:rPr lang="en-US" altLang="zh-CN" dirty="0"/>
              <a:t>that</a:t>
            </a:r>
            <a:r>
              <a:rPr lang="zh-CN" altLang="en-US" dirty="0"/>
              <a:t> </a:t>
            </a:r>
            <a:r>
              <a:rPr lang="en-US" altLang="zh-CN" dirty="0"/>
              <a:t>i1</a:t>
            </a:r>
            <a:r>
              <a:rPr lang="zh-CN" altLang="en-US" dirty="0"/>
              <a:t> </a:t>
            </a:r>
            <a:r>
              <a:rPr lang="en-US" altLang="zh-CN" dirty="0"/>
              <a:t>is</a:t>
            </a:r>
            <a:r>
              <a:rPr lang="zh-CN" altLang="en-US" dirty="0"/>
              <a:t> </a:t>
            </a:r>
            <a:r>
              <a:rPr lang="en-US" altLang="zh-CN" dirty="0"/>
              <a:t>still</a:t>
            </a:r>
            <a:r>
              <a:rPr lang="zh-CN" altLang="en-US" dirty="0"/>
              <a:t> </a:t>
            </a:r>
            <a:r>
              <a:rPr lang="en-US" altLang="zh-CN" dirty="0"/>
              <a:t>in</a:t>
            </a:r>
            <a:r>
              <a:rPr lang="zh-CN" altLang="en-US" dirty="0"/>
              <a:t> </a:t>
            </a:r>
            <a:r>
              <a:rPr lang="en-US" altLang="zh-CN" dirty="0"/>
              <a:t>process</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the</a:t>
            </a:r>
            <a:r>
              <a:rPr lang="zh-CN" altLang="en-US" dirty="0"/>
              <a:t> </a:t>
            </a:r>
            <a:r>
              <a:rPr lang="en-US" altLang="zh-CN" dirty="0"/>
              <a:t>input,</a:t>
            </a:r>
            <a:r>
              <a:rPr lang="zh-CN" altLang="en-US" dirty="0"/>
              <a:t> </a:t>
            </a:r>
            <a:r>
              <a:rPr lang="en-US" altLang="zh-CN" dirty="0"/>
              <a:t>and</a:t>
            </a:r>
            <a:r>
              <a:rPr lang="zh-CN" altLang="en-US" dirty="0"/>
              <a:t> </a:t>
            </a:r>
            <a:r>
              <a:rPr lang="en-US" altLang="zh-CN" dirty="0"/>
              <a:t>causes</a:t>
            </a:r>
            <a:r>
              <a:rPr lang="zh-CN" altLang="en-US" dirty="0"/>
              <a:t> </a:t>
            </a:r>
            <a:r>
              <a:rPr lang="en-US" altLang="zh-CN" dirty="0"/>
              <a:t>a</a:t>
            </a:r>
            <a:r>
              <a:rPr lang="zh-CN" altLang="en-US" dirty="0"/>
              <a:t> </a:t>
            </a:r>
            <a:r>
              <a:rPr lang="en-US" altLang="zh-CN" dirty="0"/>
              <a:t>hazard.</a:t>
            </a:r>
            <a:endParaRPr lang="en-US" dirty="0"/>
          </a:p>
        </p:txBody>
      </p:sp>
    </p:spTree>
    <p:extLst>
      <p:ext uri="{BB962C8B-B14F-4D97-AF65-F5344CB8AC3E}">
        <p14:creationId xmlns:p14="http://schemas.microsoft.com/office/powerpoint/2010/main" val="80897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64</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2" name="Rectangle 11">
            <a:extLst>
              <a:ext uri="{FF2B5EF4-FFF2-40B4-BE49-F238E27FC236}">
                <a16:creationId xmlns:a16="http://schemas.microsoft.com/office/drawing/2014/main" id="{4574A91A-C049-1746-A928-F69838916107}"/>
              </a:ext>
            </a:extLst>
          </p:cNvPr>
          <p:cNvSpPr/>
          <p:nvPr/>
        </p:nvSpPr>
        <p:spPr>
          <a:xfrm>
            <a:off x="5894640" y="321134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7300198" y="3212705"/>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3" name="Rectangle 22">
            <a:extLst>
              <a:ext uri="{FF2B5EF4-FFF2-40B4-BE49-F238E27FC236}">
                <a16:creationId xmlns:a16="http://schemas.microsoft.com/office/drawing/2014/main" id="{2E34036C-0548-2D4B-AA32-95E5DF88F08E}"/>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5" name="Rectangle 24">
            <a:extLst>
              <a:ext uri="{FF2B5EF4-FFF2-40B4-BE49-F238E27FC236}">
                <a16:creationId xmlns:a16="http://schemas.microsoft.com/office/drawing/2014/main" id="{A0AA3A26-5457-B949-A80D-C972BA9DE051}"/>
              </a:ext>
            </a:extLst>
          </p:cNvPr>
          <p:cNvSpPr/>
          <p:nvPr/>
        </p:nvSpPr>
        <p:spPr>
          <a:xfrm>
            <a:off x="7312604" y="3943539"/>
            <a:ext cx="904461"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344802" y="4707772"/>
            <a:ext cx="466583"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E11EF66D-6301-AD4D-8386-81280F12564B}"/>
              </a:ext>
            </a:extLst>
          </p:cNvPr>
          <p:cNvSpPr/>
          <p:nvPr/>
        </p:nvSpPr>
        <p:spPr>
          <a:xfrm>
            <a:off x="8723838" y="470647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6793301" y="3488559"/>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p:nvPr/>
        </p:nvCxnSpPr>
        <p:spPr>
          <a:xfrm flipV="1">
            <a:off x="5412435" y="4997843"/>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3740631"/>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7059156" y="2151525"/>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hasn’t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hazard!</a:t>
            </a:r>
            <a:endParaRPr lang="en-US" dirty="0"/>
          </a:p>
        </p:txBody>
      </p:sp>
      <p:sp>
        <p:nvSpPr>
          <p:cNvPr id="41" name="Rectangle 40">
            <a:extLst>
              <a:ext uri="{FF2B5EF4-FFF2-40B4-BE49-F238E27FC236}">
                <a16:creationId xmlns:a16="http://schemas.microsoft.com/office/drawing/2014/main" id="{A6357E89-8892-B24D-A3FF-B374E0C2B1DE}"/>
              </a:ext>
            </a:extLst>
          </p:cNvPr>
          <p:cNvSpPr/>
          <p:nvPr/>
        </p:nvSpPr>
        <p:spPr>
          <a:xfrm>
            <a:off x="8718161" y="395461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Tree>
    <p:extLst>
      <p:ext uri="{BB962C8B-B14F-4D97-AF65-F5344CB8AC3E}">
        <p14:creationId xmlns:p14="http://schemas.microsoft.com/office/powerpoint/2010/main" val="3638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5907047" y="3243451"/>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6" name="Rectangle 25">
            <a:extLst>
              <a:ext uri="{FF2B5EF4-FFF2-40B4-BE49-F238E27FC236}">
                <a16:creationId xmlns:a16="http://schemas.microsoft.com/office/drawing/2014/main" id="{8DD67AF5-4399-3746-8A9B-903788DF279E}"/>
              </a:ext>
            </a:extLst>
          </p:cNvPr>
          <p:cNvSpPr/>
          <p:nvPr/>
        </p:nvSpPr>
        <p:spPr>
          <a:xfrm>
            <a:off x="7325009" y="392732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413943" y="4720684"/>
            <a:ext cx="397442"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5400150" y="3519305"/>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a:cxnSpLocks/>
            <a:endCxn id="30" idx="1"/>
          </p:cNvCxnSpPr>
          <p:nvPr/>
        </p:nvCxnSpPr>
        <p:spPr>
          <a:xfrm flipV="1">
            <a:off x="5412435" y="4998980"/>
            <a:ext cx="1001508" cy="130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5400518"/>
            <a:ext cx="1466491" cy="988106"/>
          </a:xfrm>
          <a:prstGeom prst="wedgeRectCallout">
            <a:avLst>
              <a:gd name="adj1" fmla="val -21489"/>
              <a:gd name="adj2" fmla="val -60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5612770" y="2182074"/>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No</a:t>
            </a:r>
            <a:r>
              <a:rPr lang="zh-CN" altLang="en-US" dirty="0"/>
              <a:t> </a:t>
            </a:r>
            <a:r>
              <a:rPr lang="en-US" altLang="zh-CN" dirty="0"/>
              <a:t>hazard</a:t>
            </a:r>
            <a:endParaRPr lang="en-US" dirty="0"/>
          </a:p>
        </p:txBody>
      </p:sp>
      <p:cxnSp>
        <p:nvCxnSpPr>
          <p:cNvPr id="15" name="Straight Connector 14">
            <a:extLst>
              <a:ext uri="{FF2B5EF4-FFF2-40B4-BE49-F238E27FC236}">
                <a16:creationId xmlns:a16="http://schemas.microsoft.com/office/drawing/2014/main" id="{10CCA995-7D5F-0E40-AE4E-6460B4552FBA}"/>
              </a:ext>
            </a:extLst>
          </p:cNvPr>
          <p:cNvCxnSpPr/>
          <p:nvPr/>
        </p:nvCxnSpPr>
        <p:spPr>
          <a:xfrm>
            <a:off x="6413943" y="3243451"/>
            <a:ext cx="0" cy="2033825"/>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2B1671-0B53-0045-903D-6CECB16B7190}"/>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le 26">
            <a:extLst>
              <a:ext uri="{FF2B5EF4-FFF2-40B4-BE49-F238E27FC236}">
                <a16:creationId xmlns:a16="http://schemas.microsoft.com/office/drawing/2014/main" id="{E602BAEB-E210-5F46-9D49-13323CEB2E00}"/>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0087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5" y="1497975"/>
            <a:ext cx="9684357" cy="3416320"/>
          </a:xfrm>
          <a:prstGeom prst="rect">
            <a:avLst/>
          </a:prstGeom>
        </p:spPr>
        <p:txBody>
          <a:bodyPr wrap="square">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a:p>
            <a:r>
              <a:rPr lang="en-US" altLang="zh-CN" dirty="0"/>
              <a:t>Note:</a:t>
            </a:r>
            <a:r>
              <a:rPr lang="zh-CN" altLang="en-US" dirty="0"/>
              <a:t> </a:t>
            </a:r>
            <a:r>
              <a:rPr lang="en-US" altLang="zh-CN" dirty="0"/>
              <a:t>jump</a:t>
            </a:r>
            <a:r>
              <a:rPr lang="zh-CN" altLang="en-US" dirty="0"/>
              <a:t> </a:t>
            </a:r>
            <a:br>
              <a:rPr lang="en-US" altLang="zh-CN" dirty="0"/>
            </a:br>
            <a:r>
              <a:rPr lang="en-US" altLang="zh-CN" dirty="0"/>
              <a:t>instruction</a:t>
            </a:r>
            <a:r>
              <a:rPr lang="zh-CN" altLang="en-US" dirty="0"/>
              <a:t> </a:t>
            </a:r>
            <a:r>
              <a:rPr lang="en-US" altLang="zh-CN" dirty="0"/>
              <a:t>can</a:t>
            </a:r>
            <a:r>
              <a:rPr lang="zh-CN" altLang="en-US" dirty="0"/>
              <a:t> </a:t>
            </a:r>
            <a:r>
              <a:rPr lang="en-US" altLang="zh-CN" dirty="0"/>
              <a:t>decide</a:t>
            </a:r>
            <a:r>
              <a:rPr lang="zh-CN" altLang="en-US" dirty="0"/>
              <a:t> </a:t>
            </a:r>
            <a:r>
              <a:rPr lang="en-US" altLang="zh-CN" dirty="0"/>
              <a:t>the</a:t>
            </a:r>
            <a:r>
              <a:rPr lang="zh-CN" altLang="en-US" dirty="0"/>
              <a:t> </a:t>
            </a:r>
            <a:br>
              <a:rPr lang="en-US" altLang="zh-CN" dirty="0"/>
            </a:b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next</a:t>
            </a:r>
            <a:r>
              <a:rPr lang="zh-CN" altLang="en-US" dirty="0"/>
              <a:t> </a:t>
            </a:r>
            <a:br>
              <a:rPr lang="en-US" altLang="zh-CN" dirty="0"/>
            </a:br>
            <a:r>
              <a:rPr lang="en-US" altLang="zh-CN" dirty="0"/>
              <a:t>instruction</a:t>
            </a:r>
            <a:r>
              <a:rPr lang="zh-CN" altLang="en-US" dirty="0"/>
              <a:t> </a:t>
            </a:r>
            <a:r>
              <a:rPr lang="en-US" altLang="zh-CN" dirty="0"/>
              <a:t>in</a:t>
            </a:r>
            <a:r>
              <a:rPr lang="zh-CN" altLang="en-US" dirty="0"/>
              <a:t> </a:t>
            </a:r>
            <a:r>
              <a:rPr lang="en-US" altLang="zh-CN" dirty="0"/>
              <a:t>MEM</a:t>
            </a:r>
            <a:r>
              <a:rPr lang="zh-CN" altLang="en-US" dirty="0"/>
              <a:t> </a:t>
            </a:r>
            <a:r>
              <a:rPr lang="en-US" altLang="zh-CN" dirty="0"/>
              <a:t>stage</a:t>
            </a:r>
          </a:p>
        </p:txBody>
      </p:sp>
      <p:pic>
        <p:nvPicPr>
          <p:cNvPr id="4" name="Picture 3">
            <a:extLst>
              <a:ext uri="{FF2B5EF4-FFF2-40B4-BE49-F238E27FC236}">
                <a16:creationId xmlns:a16="http://schemas.microsoft.com/office/drawing/2014/main" id="{1C462FB4-9E68-9B46-BEC6-9245AAB29CF6}"/>
              </a:ext>
            </a:extLst>
          </p:cNvPr>
          <p:cNvPicPr>
            <a:picLocks noChangeAspect="1"/>
          </p:cNvPicPr>
          <p:nvPr/>
        </p:nvPicPr>
        <p:blipFill>
          <a:blip r:embed="rId3"/>
          <a:stretch>
            <a:fillRect/>
          </a:stretch>
        </p:blipFill>
        <p:spPr>
          <a:xfrm>
            <a:off x="3534937" y="1391033"/>
            <a:ext cx="8253686" cy="4244290"/>
          </a:xfrm>
          <a:prstGeom prst="rect">
            <a:avLst/>
          </a:prstGeom>
        </p:spPr>
      </p:pic>
    </p:spTree>
    <p:extLst>
      <p:ext uri="{BB962C8B-B14F-4D97-AF65-F5344CB8AC3E}">
        <p14:creationId xmlns:p14="http://schemas.microsoft.com/office/powerpoint/2010/main" val="2200787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36" name="Rectangular Callout 35">
            <a:extLst>
              <a:ext uri="{FF2B5EF4-FFF2-40B4-BE49-F238E27FC236}">
                <a16:creationId xmlns:a16="http://schemas.microsoft.com/office/drawing/2014/main" id="{96D87BCF-053D-7148-A1B0-811690C3CD0F}"/>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le 32">
            <a:extLst>
              <a:ext uri="{FF2B5EF4-FFF2-40B4-BE49-F238E27FC236}">
                <a16:creationId xmlns:a16="http://schemas.microsoft.com/office/drawing/2014/main" id="{7C2F0B60-AE90-EC48-8FF3-34C887E48443}"/>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6CD14CD7-9BA6-B44B-BBEB-BAA7CE54454C}"/>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B49159A-1824-6348-8A67-4C8DCDFC9758}"/>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0D1C3C1B-F732-BA40-8960-24722B2C69A0}"/>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70781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35" grpId="0" animBg="1"/>
      <p:bldP spid="26" grpId="0" animBg="1"/>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27" name="Rectangular Callout 26">
            <a:extLst>
              <a:ext uri="{FF2B5EF4-FFF2-40B4-BE49-F238E27FC236}">
                <a16:creationId xmlns:a16="http://schemas.microsoft.com/office/drawing/2014/main" id="{703E39F8-4D2A-7949-BE4A-1418E8A692D4}"/>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5" name="Rectangle 24">
            <a:extLst>
              <a:ext uri="{FF2B5EF4-FFF2-40B4-BE49-F238E27FC236}">
                <a16:creationId xmlns:a16="http://schemas.microsoft.com/office/drawing/2014/main" id="{84195BDF-CA07-394C-8D59-2814509077E7}"/>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3" name="Rectangle 32">
            <a:extLst>
              <a:ext uri="{FF2B5EF4-FFF2-40B4-BE49-F238E27FC236}">
                <a16:creationId xmlns:a16="http://schemas.microsoft.com/office/drawing/2014/main" id="{2E09504C-43A5-E54B-800B-B02284B5B369}"/>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6" name="Rectangle 35">
            <a:extLst>
              <a:ext uri="{FF2B5EF4-FFF2-40B4-BE49-F238E27FC236}">
                <a16:creationId xmlns:a16="http://schemas.microsoft.com/office/drawing/2014/main" id="{03EDC538-DC46-2047-B3E3-B7508D26AC3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5232C98E-3CED-0D49-A4D6-F6D6521A9EE8}"/>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16516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F708E69-2851-A342-8FFC-42A999C6B308}"/>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a:t>
            </a:r>
            <a:endParaRPr lang="en-US" dirty="0">
              <a:solidFill>
                <a:schemeClr val="tx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69</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36" name="Rectangle 35">
            <a:extLst>
              <a:ext uri="{FF2B5EF4-FFF2-40B4-BE49-F238E27FC236}">
                <a16:creationId xmlns:a16="http://schemas.microsoft.com/office/drawing/2014/main" id="{3B4A9BB0-8C9E-C343-91F2-355DEF86840B}"/>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701892AA-3555-5C4D-AC87-AF67AB4D9656}"/>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C3DC5665-0A89-1B42-8742-3ACE74C6E162}"/>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40097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top-right Mux's selector to be set to </a:t>
            </a:r>
            <a:r>
              <a:rPr lang="en-US" b="1"/>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73346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70</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26" name="Rectangle 25">
            <a:extLst>
              <a:ext uri="{FF2B5EF4-FFF2-40B4-BE49-F238E27FC236}">
                <a16:creationId xmlns:a16="http://schemas.microsoft.com/office/drawing/2014/main" id="{62696308-C9BA-B64B-98D6-B28BC9FC3A9E}"/>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6" name="Rectangle 35">
            <a:extLst>
              <a:ext uri="{FF2B5EF4-FFF2-40B4-BE49-F238E27FC236}">
                <a16:creationId xmlns:a16="http://schemas.microsoft.com/office/drawing/2014/main" id="{8CB6FD3A-5CB1-F349-A132-82D4F79734A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D2503895-9809-064A-BF8D-F71C34D36A2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560C8EFC-2493-9242-80AA-0A1EA6BA4B61}"/>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5108" y="2939911"/>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Currently,</a:t>
            </a:r>
            <a:r>
              <a:rPr lang="zh-CN" altLang="en-US" dirty="0">
                <a:solidFill>
                  <a:schemeClr val="bg1"/>
                </a:solidFill>
              </a:rPr>
              <a:t> </a:t>
            </a: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a:t>
            </a:r>
          </a:p>
        </p:txBody>
      </p:sp>
    </p:spTree>
    <p:extLst>
      <p:ext uri="{BB962C8B-B14F-4D97-AF65-F5344CB8AC3E}">
        <p14:creationId xmlns:p14="http://schemas.microsoft.com/office/powerpoint/2010/main" val="3030595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71</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cxnSp>
        <p:nvCxnSpPr>
          <p:cNvPr id="11" name="Straight Arrow Connector 10">
            <a:extLst>
              <a:ext uri="{FF2B5EF4-FFF2-40B4-BE49-F238E27FC236}">
                <a16:creationId xmlns:a16="http://schemas.microsoft.com/office/drawing/2014/main" id="{2F8BEBD6-FC48-544A-A585-D671528A3500}"/>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6A18ED6-B27F-D540-8041-A4BBE762A22F}"/>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26" name="Straight Arrow Connector 25">
            <a:extLst>
              <a:ext uri="{FF2B5EF4-FFF2-40B4-BE49-F238E27FC236}">
                <a16:creationId xmlns:a16="http://schemas.microsoft.com/office/drawing/2014/main" id="{719B3589-AF7E-5A45-827C-0EF2C4F8E557}"/>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8AB1807B-D68E-084C-8ECA-DC1AB9DD6D54}"/>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sp>
        <p:nvSpPr>
          <p:cNvPr id="33" name="Rectangle 32">
            <a:extLst>
              <a:ext uri="{FF2B5EF4-FFF2-40B4-BE49-F238E27FC236}">
                <a16:creationId xmlns:a16="http://schemas.microsoft.com/office/drawing/2014/main" id="{95E5C450-25D5-464B-96F7-192029D9E255}"/>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136A35D8-EA3E-4349-95E3-8C086A3FA59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8790694-3524-6C48-A6D2-0AAEA0A3020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356E0668-40B9-F741-BEAC-EDA1C5CD6AAA}"/>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cxnSp>
        <p:nvCxnSpPr>
          <p:cNvPr id="40" name="Straight Arrow Connector 39">
            <a:extLst>
              <a:ext uri="{FF2B5EF4-FFF2-40B4-BE49-F238E27FC236}">
                <a16:creationId xmlns:a16="http://schemas.microsoft.com/office/drawing/2014/main" id="{9468A82E-2F94-DA4E-9DD8-9FC77316FE46}"/>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C63708C6-F919-EC42-A313-4DC5E5D9F587}"/>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Tree>
    <p:extLst>
      <p:ext uri="{BB962C8B-B14F-4D97-AF65-F5344CB8AC3E}">
        <p14:creationId xmlns:p14="http://schemas.microsoft.com/office/powerpoint/2010/main" val="1204475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72</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13" name="TextBox 12">
            <a:extLst>
              <a:ext uri="{FF2B5EF4-FFF2-40B4-BE49-F238E27FC236}">
                <a16:creationId xmlns:a16="http://schemas.microsoft.com/office/drawing/2014/main" id="{F5F46A2D-1C0F-7E41-9945-65FB98E76EC3}"/>
              </a:ext>
            </a:extLst>
          </p:cNvPr>
          <p:cNvSpPr txBox="1"/>
          <p:nvPr/>
        </p:nvSpPr>
        <p:spPr>
          <a:xfrm>
            <a:off x="9309295" y="3985687"/>
            <a:ext cx="2102563" cy="646331"/>
          </a:xfrm>
          <a:prstGeom prst="rect">
            <a:avLst/>
          </a:prstGeom>
          <a:noFill/>
        </p:spPr>
        <p:txBody>
          <a:bodyPr wrap="none" rtlCol="0">
            <a:spAutoFit/>
          </a:bodyPr>
          <a:lstStyle/>
          <a:p>
            <a:r>
              <a:rPr lang="en-US" altLang="zh-CN" dirty="0"/>
              <a:t>Delay</a:t>
            </a:r>
            <a:r>
              <a:rPr lang="zh-CN" altLang="en-US" dirty="0"/>
              <a:t> </a:t>
            </a:r>
            <a:r>
              <a:rPr lang="en-US" altLang="zh-CN" dirty="0"/>
              <a:t>i2</a:t>
            </a:r>
            <a:r>
              <a:rPr lang="zh-CN" altLang="en-US" dirty="0"/>
              <a:t> </a:t>
            </a:r>
            <a:r>
              <a:rPr lang="en-US" altLang="zh-CN" dirty="0"/>
              <a:t>for</a:t>
            </a:r>
            <a:r>
              <a:rPr lang="zh-CN" altLang="en-US" dirty="0"/>
              <a:t> </a:t>
            </a:r>
            <a:r>
              <a:rPr lang="en-US" altLang="zh-CN" dirty="0"/>
              <a:t>3</a:t>
            </a:r>
            <a:r>
              <a:rPr lang="zh-CN" altLang="en-US" dirty="0"/>
              <a:t> </a:t>
            </a:r>
            <a:r>
              <a:rPr lang="en-US" altLang="zh-CN" dirty="0"/>
              <a:t>cycles!</a:t>
            </a:r>
          </a:p>
          <a:p>
            <a:r>
              <a:rPr lang="en-US" altLang="zh-CN" dirty="0"/>
              <a:t>=&gt;</a:t>
            </a:r>
            <a:r>
              <a:rPr lang="zh-CN" altLang="en-US" dirty="0"/>
              <a:t> </a:t>
            </a:r>
            <a:r>
              <a:rPr lang="en-US" altLang="zh-CN" dirty="0"/>
              <a:t>Insert</a:t>
            </a:r>
            <a:r>
              <a:rPr lang="zh-CN" altLang="en-US" dirty="0"/>
              <a:t> </a:t>
            </a:r>
            <a:r>
              <a:rPr lang="en-US" altLang="zh-CN" dirty="0"/>
              <a:t>3</a:t>
            </a:r>
            <a:r>
              <a:rPr lang="zh-CN" altLang="en-US" dirty="0"/>
              <a:t> </a:t>
            </a:r>
            <a:r>
              <a:rPr lang="en-US" altLang="zh-CN" dirty="0"/>
              <a:t>bubbles</a:t>
            </a:r>
            <a:endParaRPr lang="en-US" dirty="0"/>
          </a:p>
        </p:txBody>
      </p:sp>
      <p:cxnSp>
        <p:nvCxnSpPr>
          <p:cNvPr id="38" name="Straight Arrow Connector 37">
            <a:extLst>
              <a:ext uri="{FF2B5EF4-FFF2-40B4-BE49-F238E27FC236}">
                <a16:creationId xmlns:a16="http://schemas.microsoft.com/office/drawing/2014/main" id="{87CCD20E-D961-8746-B4E8-3248C4622E91}"/>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C49D756E-7C85-B947-BFDF-45DB0112B072}"/>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40" name="Straight Arrow Connector 39">
            <a:extLst>
              <a:ext uri="{FF2B5EF4-FFF2-40B4-BE49-F238E27FC236}">
                <a16:creationId xmlns:a16="http://schemas.microsoft.com/office/drawing/2014/main" id="{04C5D8C4-643F-EC41-900E-5EE387D5B388}"/>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FB25725-C15E-184B-8D1E-92F19EC3039B}"/>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cxnSp>
        <p:nvCxnSpPr>
          <p:cNvPr id="42" name="Straight Arrow Connector 41">
            <a:extLst>
              <a:ext uri="{FF2B5EF4-FFF2-40B4-BE49-F238E27FC236}">
                <a16:creationId xmlns:a16="http://schemas.microsoft.com/office/drawing/2014/main" id="{0200DBE6-3344-CA47-A19F-3C14DFD1C059}"/>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72CF22E3-2BDA-6442-AAF3-E05927AF072E}"/>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
        <p:nvSpPr>
          <p:cNvPr id="44" name="Rectangle 43">
            <a:extLst>
              <a:ext uri="{FF2B5EF4-FFF2-40B4-BE49-F238E27FC236}">
                <a16:creationId xmlns:a16="http://schemas.microsoft.com/office/drawing/2014/main" id="{0BAF6B98-AC69-EA47-83EA-05FB35573F2C}"/>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5" name="Rectangle 44">
            <a:extLst>
              <a:ext uri="{FF2B5EF4-FFF2-40B4-BE49-F238E27FC236}">
                <a16:creationId xmlns:a16="http://schemas.microsoft.com/office/drawing/2014/main" id="{46F443F0-F3EC-0147-96C0-ED9CEEBA2FED}"/>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46" name="Rectangle 45">
            <a:extLst>
              <a:ext uri="{FF2B5EF4-FFF2-40B4-BE49-F238E27FC236}">
                <a16:creationId xmlns:a16="http://schemas.microsoft.com/office/drawing/2014/main" id="{ED99A2A7-CE15-CD4A-94F4-458539AEA83C}"/>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8" name="Rectangular Callout 47">
            <a:extLst>
              <a:ext uri="{FF2B5EF4-FFF2-40B4-BE49-F238E27FC236}">
                <a16:creationId xmlns:a16="http://schemas.microsoft.com/office/drawing/2014/main" id="{E4FD1676-E871-A843-8B51-12A9A21B97B7}"/>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EX</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47" name="Rectangle 46">
            <a:extLst>
              <a:ext uri="{FF2B5EF4-FFF2-40B4-BE49-F238E27FC236}">
                <a16:creationId xmlns:a16="http://schemas.microsoft.com/office/drawing/2014/main" id="{D9BBEE43-3034-E34F-BA65-DAAD8E130BAD}"/>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Oval 13">
            <a:extLst>
              <a:ext uri="{FF2B5EF4-FFF2-40B4-BE49-F238E27FC236}">
                <a16:creationId xmlns:a16="http://schemas.microsoft.com/office/drawing/2014/main" id="{AC5BC1D3-A001-894A-A676-E5A3F71C24CE}"/>
              </a:ext>
            </a:extLst>
          </p:cNvPr>
          <p:cNvSpPr/>
          <p:nvPr/>
        </p:nvSpPr>
        <p:spPr>
          <a:xfrm>
            <a:off x="11353800" y="3426213"/>
            <a:ext cx="455341"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9" name="Oval 48">
            <a:extLst>
              <a:ext uri="{FF2B5EF4-FFF2-40B4-BE49-F238E27FC236}">
                <a16:creationId xmlns:a16="http://schemas.microsoft.com/office/drawing/2014/main" id="{AA2A2CB3-9D2E-E542-BFDD-241207D10A1F}"/>
              </a:ext>
            </a:extLst>
          </p:cNvPr>
          <p:cNvSpPr/>
          <p:nvPr/>
        </p:nvSpPr>
        <p:spPr>
          <a:xfrm>
            <a:off x="4125835" y="3523986"/>
            <a:ext cx="584965"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0557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animBg="1"/>
      <p:bldP spid="14" grpId="0" animBg="1"/>
      <p:bldP spid="4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73</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Tree>
    <p:extLst>
      <p:ext uri="{BB962C8B-B14F-4D97-AF65-F5344CB8AC3E}">
        <p14:creationId xmlns:p14="http://schemas.microsoft.com/office/powerpoint/2010/main" val="41586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74</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cxnSp>
        <p:nvCxnSpPr>
          <p:cNvPr id="31" name="Straight Arrow Connector 30">
            <a:extLst>
              <a:ext uri="{FF2B5EF4-FFF2-40B4-BE49-F238E27FC236}">
                <a16:creationId xmlns:a16="http://schemas.microsoft.com/office/drawing/2014/main" id="{7A88D538-CB84-3D4C-9611-8E70D49245E3}"/>
              </a:ext>
            </a:extLst>
          </p:cNvPr>
          <p:cNvCxnSpPr/>
          <p:nvPr/>
        </p:nvCxnSpPr>
        <p:spPr>
          <a:xfrm>
            <a:off x="8113289" y="3254939"/>
            <a:ext cx="4833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A0AA649-E728-DD4F-AAA5-51B2966C459B}"/>
              </a:ext>
            </a:extLst>
          </p:cNvPr>
          <p:cNvCxnSpPr>
            <a:cxnSpLocks/>
          </p:cNvCxnSpPr>
          <p:nvPr/>
        </p:nvCxnSpPr>
        <p:spPr>
          <a:xfrm>
            <a:off x="8291097" y="3254939"/>
            <a:ext cx="0" cy="2759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676D7AE-6058-F94A-BA14-677B85ED584F}"/>
              </a:ext>
            </a:extLst>
          </p:cNvPr>
          <p:cNvCxnSpPr/>
          <p:nvPr/>
        </p:nvCxnSpPr>
        <p:spPr>
          <a:xfrm>
            <a:off x="8291097" y="6005901"/>
            <a:ext cx="3232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22590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current</a:t>
            </a:r>
            <a:r>
              <a:rPr lang="zh-CN" altLang="en-US"/>
              <a:t> </a:t>
            </a:r>
            <a:r>
              <a:rPr lang="en-US" altLang="zh-CN"/>
              <a:t>design</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4DC29C32-89CA-9C4D-8D2C-F766548A07C0}"/>
              </a:ext>
            </a:extLst>
          </p:cNvPr>
          <p:cNvSpPr/>
          <p:nvPr/>
        </p:nvSpPr>
        <p:spPr>
          <a:xfrm>
            <a:off x="3503432" y="4740684"/>
            <a:ext cx="2283417" cy="1459843"/>
          </a:xfrm>
          <a:prstGeom prst="wedgeRectCallout">
            <a:avLst>
              <a:gd name="adj1" fmla="val -22531"/>
              <a:gd name="adj2" fmla="val -65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a:t>What instruction to fetch??</a:t>
            </a:r>
          </a:p>
          <a:p>
            <a:pPr marL="285750" indent="-285750">
              <a:buFont typeface="Arial" panose="020B0604020202020204" pitchFamily="34" charset="0"/>
              <a:buChar char="•"/>
            </a:pPr>
            <a:r>
              <a:rPr lang="en-US" altLang="zh-CN"/>
              <a:t>PC+200 If x5==x6, otherwise PC+4</a:t>
            </a:r>
          </a:p>
          <a:p>
            <a:pPr marL="285750" indent="-285750">
              <a:buFont typeface="Arial" panose="020B0604020202020204" pitchFamily="34" charset="0"/>
              <a:buChar char="•"/>
            </a:pPr>
            <a:r>
              <a:rPr lang="en-US" altLang="zh-CN"/>
              <a:t>PC+200 in this case</a:t>
            </a:r>
          </a:p>
        </p:txBody>
      </p:sp>
      <p:sp>
        <p:nvSpPr>
          <p:cNvPr id="30" name="Rectangular Callout 29">
            <a:extLst>
              <a:ext uri="{FF2B5EF4-FFF2-40B4-BE49-F238E27FC236}">
                <a16:creationId xmlns:a16="http://schemas.microsoft.com/office/drawing/2014/main" id="{37C5CCF0-C932-FF4F-B3B6-96504C544291}"/>
              </a:ext>
            </a:extLst>
          </p:cNvPr>
          <p:cNvSpPr/>
          <p:nvPr/>
        </p:nvSpPr>
        <p:spPr>
          <a:xfrm>
            <a:off x="3503432" y="1788197"/>
            <a:ext cx="2242961" cy="1132850"/>
          </a:xfrm>
          <a:prstGeom prst="wedgeRectCallout">
            <a:avLst>
              <a:gd name="adj1" fmla="val 31801"/>
              <a:gd name="adj2" fmla="val 71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 result of x5==x6 is not available until EX</a:t>
            </a:r>
          </a:p>
          <a:p>
            <a:pPr algn="ctr"/>
            <a:r>
              <a:rPr lang="en-US" altLang="zh-CN">
                <a:solidFill>
                  <a:srgbClr val="FF0000"/>
                </a:solidFill>
              </a:rPr>
              <a:t>=&gt; EX-IF dependency</a:t>
            </a:r>
          </a:p>
        </p:txBody>
      </p:sp>
      <p:sp>
        <p:nvSpPr>
          <p:cNvPr id="32" name="Rectangular Callout 31">
            <a:extLst>
              <a:ext uri="{FF2B5EF4-FFF2-40B4-BE49-F238E27FC236}">
                <a16:creationId xmlns:a16="http://schemas.microsoft.com/office/drawing/2014/main" id="{233718D2-F014-8649-B00F-3E8241767B77}"/>
              </a:ext>
            </a:extLst>
          </p:cNvPr>
          <p:cNvSpPr/>
          <p:nvPr/>
        </p:nvSpPr>
        <p:spPr>
          <a:xfrm>
            <a:off x="548950" y="4549886"/>
            <a:ext cx="2415538" cy="848965"/>
          </a:xfrm>
          <a:prstGeom prst="wedgeRectCallout">
            <a:avLst>
              <a:gd name="adj1" fmla="val 24862"/>
              <a:gd name="adj2" fmla="val -66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Current</a:t>
            </a:r>
            <a:r>
              <a:rPr lang="zh-CN" altLang="en-US"/>
              <a:t> </a:t>
            </a:r>
            <a:r>
              <a:rPr lang="en-US" altLang="zh-CN"/>
              <a:t>design</a:t>
            </a:r>
            <a:r>
              <a:rPr lang="zh-CN" altLang="en-US"/>
              <a:t> </a:t>
            </a:r>
            <a:r>
              <a:rPr lang="en-US" altLang="zh-CN"/>
              <a:t>fetches</a:t>
            </a:r>
            <a:r>
              <a:rPr lang="zh-CN" altLang="en-US"/>
              <a:t> </a:t>
            </a:r>
            <a:r>
              <a:rPr lang="en-US" altLang="zh-CN"/>
              <a:t>i3</a:t>
            </a:r>
            <a:r>
              <a:rPr lang="zh-CN" altLang="en-US"/>
              <a:t> </a:t>
            </a:r>
            <a:r>
              <a:rPr lang="en-US" altLang="zh-CN"/>
              <a:t>(PC+4)</a:t>
            </a:r>
          </a:p>
          <a:p>
            <a:pPr algn="ctr"/>
            <a:r>
              <a:rPr lang="en-US" altLang="zh-CN"/>
              <a:t>Wrong</a:t>
            </a:r>
            <a:r>
              <a:rPr lang="zh-CN" altLang="en-US"/>
              <a:t> </a:t>
            </a:r>
            <a:r>
              <a:rPr lang="en-US" altLang="zh-CN"/>
              <a:t>instruction!!</a:t>
            </a:r>
          </a:p>
        </p:txBody>
      </p:sp>
      <p:sp>
        <p:nvSpPr>
          <p:cNvPr id="33" name="Rectangle 32">
            <a:extLst>
              <a:ext uri="{FF2B5EF4-FFF2-40B4-BE49-F238E27FC236}">
                <a16:creationId xmlns:a16="http://schemas.microsoft.com/office/drawing/2014/main" id="{9038F433-B498-2A49-AC3C-9EF37128204E}"/>
              </a:ext>
            </a:extLst>
          </p:cNvPr>
          <p:cNvSpPr/>
          <p:nvPr/>
        </p:nvSpPr>
        <p:spPr>
          <a:xfrm>
            <a:off x="7142326" y="1858127"/>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next instruction uses</a:t>
            </a:r>
            <a:r>
              <a:rPr lang="zh-CN" altLang="en-US"/>
              <a:t> </a:t>
            </a:r>
            <a:r>
              <a:rPr lang="en-US" altLang="zh-CN"/>
              <a:t>it.</a:t>
            </a:r>
            <a:endParaRPr lang="en-US"/>
          </a:p>
        </p:txBody>
      </p:sp>
      <p:sp>
        <p:nvSpPr>
          <p:cNvPr id="34" name="TextBox 33">
            <a:extLst>
              <a:ext uri="{FF2B5EF4-FFF2-40B4-BE49-F238E27FC236}">
                <a16:creationId xmlns:a16="http://schemas.microsoft.com/office/drawing/2014/main" id="{87A24D7E-94BA-D141-B4D5-665295FCDF4A}"/>
              </a:ext>
            </a:extLst>
          </p:cNvPr>
          <p:cNvSpPr txBox="1"/>
          <p:nvPr/>
        </p:nvSpPr>
        <p:spPr>
          <a:xfrm>
            <a:off x="10347158" y="1948298"/>
            <a:ext cx="301686" cy="369332"/>
          </a:xfrm>
          <a:prstGeom prst="rect">
            <a:avLst/>
          </a:prstGeom>
          <a:noFill/>
        </p:spPr>
        <p:txBody>
          <a:bodyPr wrap="none" rtlCol="0">
            <a:spAutoFit/>
          </a:bodyPr>
          <a:lstStyle/>
          <a:p>
            <a:r>
              <a:rPr lang="en-US">
                <a:solidFill>
                  <a:srgbClr val="FF0000"/>
                </a:solidFill>
              </a:rPr>
              <a:t>2</a:t>
            </a:r>
          </a:p>
        </p:txBody>
      </p:sp>
    </p:spTree>
    <p:extLst>
      <p:ext uri="{BB962C8B-B14F-4D97-AF65-F5344CB8AC3E}">
        <p14:creationId xmlns:p14="http://schemas.microsoft.com/office/powerpoint/2010/main" val="16196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P spid="33" grpId="0" animBg="1"/>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#1</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550151" cy="369332"/>
          </a:xfrm>
          <a:prstGeom prst="rect">
            <a:avLst/>
          </a:prstGeom>
        </p:spPr>
        <p:txBody>
          <a:bodyPr wrap="none">
            <a:spAutoFit/>
          </a:bodyPr>
          <a:lstStyle/>
          <a:p>
            <a:r>
              <a:rPr lang="en-US" altLang="zh-CN" err="1"/>
              <a:t>nop</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15" name="Rectangle 14">
            <a:extLst>
              <a:ext uri="{FF2B5EF4-FFF2-40B4-BE49-F238E27FC236}">
                <a16:creationId xmlns:a16="http://schemas.microsoft.com/office/drawing/2014/main" id="{F64835E2-59CD-3944-887A-97B5BCAEBAE8}"/>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6" name="Rectangle 15">
            <a:extLst>
              <a:ext uri="{FF2B5EF4-FFF2-40B4-BE49-F238E27FC236}">
                <a16:creationId xmlns:a16="http://schemas.microsoft.com/office/drawing/2014/main" id="{8BCE7279-5ACE-DF4E-97FA-EF4BA382D65E}"/>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17" name="Rectangle 16">
            <a:extLst>
              <a:ext uri="{FF2B5EF4-FFF2-40B4-BE49-F238E27FC236}">
                <a16:creationId xmlns:a16="http://schemas.microsoft.com/office/drawing/2014/main" id="{F7CC1AA0-C859-0648-BBEB-FE716ACD0160}"/>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8" name="Rectangle 17">
            <a:extLst>
              <a:ext uri="{FF2B5EF4-FFF2-40B4-BE49-F238E27FC236}">
                <a16:creationId xmlns:a16="http://schemas.microsoft.com/office/drawing/2014/main" id="{12D9BEEE-127F-7840-8C67-BBCCDF311EED}"/>
              </a:ext>
            </a:extLst>
          </p:cNvPr>
          <p:cNvSpPr/>
          <p:nvPr/>
        </p:nvSpPr>
        <p:spPr>
          <a:xfrm>
            <a:off x="3755886" y="4809200"/>
            <a:ext cx="550151" cy="369332"/>
          </a:xfrm>
          <a:prstGeom prst="rect">
            <a:avLst/>
          </a:prstGeom>
        </p:spPr>
        <p:txBody>
          <a:bodyPr wrap="none">
            <a:spAutoFit/>
          </a:bodyPr>
          <a:lstStyle/>
          <a:p>
            <a:r>
              <a:rPr lang="en-US" altLang="zh-CN" err="1"/>
              <a:t>nop</a:t>
            </a:r>
            <a:endParaRPr lang="en-US"/>
          </a:p>
        </p:txBody>
      </p:sp>
      <p:cxnSp>
        <p:nvCxnSpPr>
          <p:cNvPr id="19" name="Straight Arrow Connector 18">
            <a:extLst>
              <a:ext uri="{FF2B5EF4-FFF2-40B4-BE49-F238E27FC236}">
                <a16:creationId xmlns:a16="http://schemas.microsoft.com/office/drawing/2014/main" id="{64E1ED92-B6CF-E740-ACAB-1517921415B6}"/>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5910601" y="2472802"/>
            <a:ext cx="1347082" cy="559330"/>
          </a:xfrm>
          <a:prstGeom prst="wedgeRectCallout">
            <a:avLst>
              <a:gd name="adj1" fmla="val -57622"/>
              <a:gd name="adj2" fmla="val 96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out: x5==x6</a:t>
            </a:r>
            <a:endParaRPr lang="en-US"/>
          </a:p>
        </p:txBody>
      </p:sp>
      <p:cxnSp>
        <p:nvCxnSpPr>
          <p:cNvPr id="27" name="Straight Connector 26">
            <a:extLst>
              <a:ext uri="{FF2B5EF4-FFF2-40B4-BE49-F238E27FC236}">
                <a16:creationId xmlns:a16="http://schemas.microsoft.com/office/drawing/2014/main" id="{D08BD267-0516-3E49-99F4-BAA5C29CC242}"/>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CF28FFE-FEAD-8C4C-8F7E-6276CEC32864}"/>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4D8BDB4-7DC1-4748-B41B-AD2F8A70081B}"/>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30" name="Rectangle 29">
            <a:extLst>
              <a:ext uri="{FF2B5EF4-FFF2-40B4-BE49-F238E27FC236}">
                <a16:creationId xmlns:a16="http://schemas.microsoft.com/office/drawing/2014/main" id="{9D553140-59E9-D448-80F3-061CC2980E1B}"/>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1" name="Rectangle 30">
            <a:extLst>
              <a:ext uri="{FF2B5EF4-FFF2-40B4-BE49-F238E27FC236}">
                <a16:creationId xmlns:a16="http://schemas.microsoft.com/office/drawing/2014/main" id="{4D316669-9031-3F46-9D08-EB7DA0DC3F10}"/>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4E556494-5823-7E47-ADE0-0CC3230437B2}"/>
              </a:ext>
            </a:extLst>
          </p:cNvPr>
          <p:cNvSpPr/>
          <p:nvPr/>
        </p:nvSpPr>
        <p:spPr>
          <a:xfrm>
            <a:off x="4652976" y="5775261"/>
            <a:ext cx="768159" cy="369332"/>
          </a:xfrm>
          <a:prstGeom prst="rect">
            <a:avLst/>
          </a:prstGeom>
        </p:spPr>
        <p:txBody>
          <a:bodyPr wrap="none">
            <a:spAutoFit/>
          </a:bodyPr>
          <a:lstStyle/>
          <a:p>
            <a:r>
              <a:rPr lang="en-US" altLang="zh-CN"/>
              <a:t>i2: xxx</a:t>
            </a:r>
            <a:endParaRPr lang="en-US"/>
          </a:p>
        </p:txBody>
      </p:sp>
      <p:sp>
        <p:nvSpPr>
          <p:cNvPr id="36" name="TextBox 35">
            <a:extLst>
              <a:ext uri="{FF2B5EF4-FFF2-40B4-BE49-F238E27FC236}">
                <a16:creationId xmlns:a16="http://schemas.microsoft.com/office/drawing/2014/main" id="{CAD65B4D-70AA-034B-973A-013F60BB8059}"/>
              </a:ext>
            </a:extLst>
          </p:cNvPr>
          <p:cNvSpPr txBox="1"/>
          <p:nvPr/>
        </p:nvSpPr>
        <p:spPr>
          <a:xfrm>
            <a:off x="3301857" y="1477575"/>
            <a:ext cx="3910686" cy="369332"/>
          </a:xfrm>
          <a:prstGeom prst="rect">
            <a:avLst/>
          </a:prstGeom>
          <a:noFill/>
        </p:spPr>
        <p:txBody>
          <a:bodyPr wrap="none" rtlCol="0">
            <a:spAutoFit/>
          </a:bodyPr>
          <a:lstStyle/>
          <a:p>
            <a:r>
              <a:rPr lang="en-US" altLang="zh-CN"/>
              <a:t>Idea:</a:t>
            </a:r>
            <a:r>
              <a:rPr lang="zh-CN" altLang="en-US"/>
              <a:t> </a:t>
            </a:r>
            <a:r>
              <a:rPr lang="en-US" altLang="zh-CN"/>
              <a:t>always</a:t>
            </a:r>
            <a:r>
              <a:rPr lang="zh-CN" altLang="en-US"/>
              <a:t> </a:t>
            </a:r>
            <a:r>
              <a:rPr lang="en-US" altLang="zh-CN"/>
              <a:t>insert</a:t>
            </a:r>
            <a:r>
              <a:rPr lang="zh-CN" altLang="en-US"/>
              <a:t> </a:t>
            </a:r>
            <a:r>
              <a:rPr lang="en-US" altLang="zh-CN"/>
              <a:t>2</a:t>
            </a:r>
            <a:r>
              <a:rPr lang="zh-CN" altLang="en-US"/>
              <a:t> </a:t>
            </a:r>
            <a:r>
              <a:rPr lang="en-US" altLang="zh-CN"/>
              <a:t>bubbles</a:t>
            </a:r>
            <a:r>
              <a:rPr lang="zh-CN" altLang="en-US"/>
              <a:t> </a:t>
            </a:r>
            <a:r>
              <a:rPr lang="en-US" altLang="zh-CN"/>
              <a:t>for</a:t>
            </a:r>
            <a:r>
              <a:rPr lang="zh-CN" altLang="en-US"/>
              <a:t> </a:t>
            </a:r>
            <a:r>
              <a:rPr lang="en-US" altLang="zh-CN"/>
              <a:t>branch</a:t>
            </a:r>
            <a:endParaRPr lang="en-US"/>
          </a:p>
        </p:txBody>
      </p:sp>
      <p:sp>
        <p:nvSpPr>
          <p:cNvPr id="37" name="TextBox 36">
            <a:extLst>
              <a:ext uri="{FF2B5EF4-FFF2-40B4-BE49-F238E27FC236}">
                <a16:creationId xmlns:a16="http://schemas.microsoft.com/office/drawing/2014/main" id="{413B5AFC-66E7-A744-9505-1970E905DEF1}"/>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26995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 –</a:t>
            </a:r>
            <a:r>
              <a:rPr lang="zh-CN" altLang="en-US"/>
              <a:t> </a:t>
            </a:r>
            <a:r>
              <a:rPr lang="en-US" altLang="zh-CN"/>
              <a:t>design</a:t>
            </a:r>
            <a:r>
              <a:rPr lang="zh-CN" altLang="en-US"/>
              <a:t> </a:t>
            </a:r>
            <a:r>
              <a:rPr lang="en-US" altLang="zh-CN"/>
              <a:t>#1’s</a:t>
            </a:r>
            <a:r>
              <a:rPr lang="zh-CN" altLang="en-US"/>
              <a:t> </a:t>
            </a:r>
            <a:r>
              <a:rPr lang="en-US" altLang="zh-CN"/>
              <a:t>problem</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34" name="Rectangle 33">
            <a:extLst>
              <a:ext uri="{FF2B5EF4-FFF2-40B4-BE49-F238E27FC236}">
                <a16:creationId xmlns:a16="http://schemas.microsoft.com/office/drawing/2014/main" id="{B5A2D475-8ADB-F04E-8E0F-F68A4AF1CB07}"/>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5" name="Rectangle 34">
            <a:extLst>
              <a:ext uri="{FF2B5EF4-FFF2-40B4-BE49-F238E27FC236}">
                <a16:creationId xmlns:a16="http://schemas.microsoft.com/office/drawing/2014/main" id="{D370D5FD-87C3-B842-B9DC-87804737A772}"/>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6" name="Rectangle 35">
            <a:extLst>
              <a:ext uri="{FF2B5EF4-FFF2-40B4-BE49-F238E27FC236}">
                <a16:creationId xmlns:a16="http://schemas.microsoft.com/office/drawing/2014/main" id="{3D4ACE2A-F46C-6543-B219-A7D9368E0D19}"/>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37" name="Rectangle 36">
            <a:extLst>
              <a:ext uri="{FF2B5EF4-FFF2-40B4-BE49-F238E27FC236}">
                <a16:creationId xmlns:a16="http://schemas.microsoft.com/office/drawing/2014/main" id="{A80F2200-20D4-DD43-88AE-3728F5E3CEC4}"/>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38" name="Rectangle 37">
            <a:extLst>
              <a:ext uri="{FF2B5EF4-FFF2-40B4-BE49-F238E27FC236}">
                <a16:creationId xmlns:a16="http://schemas.microsoft.com/office/drawing/2014/main" id="{127B9687-AA08-FF4D-8D5D-EE784888E4A1}"/>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39" name="Rectangle 38">
            <a:extLst>
              <a:ext uri="{FF2B5EF4-FFF2-40B4-BE49-F238E27FC236}">
                <a16:creationId xmlns:a16="http://schemas.microsoft.com/office/drawing/2014/main" id="{A0EA4C3F-299E-4543-902F-05C691E0A3F3}"/>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40" name="Rectangle 39">
            <a:extLst>
              <a:ext uri="{FF2B5EF4-FFF2-40B4-BE49-F238E27FC236}">
                <a16:creationId xmlns:a16="http://schemas.microsoft.com/office/drawing/2014/main" id="{15D0D55D-22A7-DE4A-AE83-500B9642B838}"/>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41" name="Rectangle 40">
            <a:extLst>
              <a:ext uri="{FF2B5EF4-FFF2-40B4-BE49-F238E27FC236}">
                <a16:creationId xmlns:a16="http://schemas.microsoft.com/office/drawing/2014/main" id="{AD00F9D6-F955-C847-A23F-BC065F4F5BBC}"/>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42" name="Rectangle 41">
            <a:extLst>
              <a:ext uri="{FF2B5EF4-FFF2-40B4-BE49-F238E27FC236}">
                <a16:creationId xmlns:a16="http://schemas.microsoft.com/office/drawing/2014/main" id="{C57AC9B5-1F58-2848-B6C6-70658C6B9D55}"/>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45" name="Rectangle 44">
            <a:extLst>
              <a:ext uri="{FF2B5EF4-FFF2-40B4-BE49-F238E27FC236}">
                <a16:creationId xmlns:a16="http://schemas.microsoft.com/office/drawing/2014/main" id="{CD54C7A8-A5D1-EF4B-A151-39D1E3C48101}"/>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6" name="Rectangle 45">
            <a:extLst>
              <a:ext uri="{FF2B5EF4-FFF2-40B4-BE49-F238E27FC236}">
                <a16:creationId xmlns:a16="http://schemas.microsoft.com/office/drawing/2014/main" id="{1E65C403-E94F-C649-B389-8234953D9A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7" name="Rectangular Callout 46">
            <a:extLst>
              <a:ext uri="{FF2B5EF4-FFF2-40B4-BE49-F238E27FC236}">
                <a16:creationId xmlns:a16="http://schemas.microsoft.com/office/drawing/2014/main" id="{5E0E9FC2-1DBD-4748-ACA7-769D35DF60E9}"/>
              </a:ext>
            </a:extLst>
          </p:cNvPr>
          <p:cNvSpPr/>
          <p:nvPr/>
        </p:nvSpPr>
        <p:spPr>
          <a:xfrm>
            <a:off x="1912551" y="4483002"/>
            <a:ext cx="1417418" cy="391439"/>
          </a:xfrm>
          <a:prstGeom prst="wedgeRectCallout">
            <a:avLst>
              <a:gd name="adj1" fmla="val 56015"/>
              <a:gd name="adj2" fmla="val -945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Fetch PC+4</a:t>
            </a:r>
          </a:p>
        </p:txBody>
      </p:sp>
    </p:spTree>
    <p:extLst>
      <p:ext uri="{BB962C8B-B14F-4D97-AF65-F5344CB8AC3E}">
        <p14:creationId xmlns:p14="http://schemas.microsoft.com/office/powerpoint/2010/main" val="20368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#2</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18" name="Rectangle 17">
            <a:extLst>
              <a:ext uri="{FF2B5EF4-FFF2-40B4-BE49-F238E27FC236}">
                <a16:creationId xmlns:a16="http://schemas.microsoft.com/office/drawing/2014/main" id="{BAB3BDA0-DE21-154B-AB1F-7E5B61A76A4F}"/>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9D5062F4-46B8-E542-8CF8-5DC171BA9C1F}"/>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C65468D0-D21E-1F4D-AA9B-CE32B893B56C}"/>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7DFA43B0-3F56-A048-9BC1-239CC581C106}"/>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22" name="Rectangle 21">
            <a:extLst>
              <a:ext uri="{FF2B5EF4-FFF2-40B4-BE49-F238E27FC236}">
                <a16:creationId xmlns:a16="http://schemas.microsoft.com/office/drawing/2014/main" id="{2B2EB503-1C18-9B48-8ED2-EBA1A0FCC686}"/>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3" name="Rectangle 22">
            <a:extLst>
              <a:ext uri="{FF2B5EF4-FFF2-40B4-BE49-F238E27FC236}">
                <a16:creationId xmlns:a16="http://schemas.microsoft.com/office/drawing/2014/main" id="{B321D99F-C02C-AC4C-B19D-F025DC6C729A}"/>
              </a:ext>
            </a:extLst>
          </p:cNvPr>
          <p:cNvSpPr/>
          <p:nvPr/>
        </p:nvSpPr>
        <p:spPr>
          <a:xfrm>
            <a:off x="2237181" y="3999640"/>
            <a:ext cx="768159" cy="369332"/>
          </a:xfrm>
          <a:prstGeom prst="rect">
            <a:avLst/>
          </a:prstGeom>
        </p:spPr>
        <p:txBody>
          <a:bodyPr wrap="none">
            <a:spAutoFit/>
          </a:bodyPr>
          <a:lstStyle/>
          <a:p>
            <a:r>
              <a:rPr lang="en-US" altLang="zh-CN"/>
              <a:t>i2:</a:t>
            </a:r>
            <a:r>
              <a:rPr lang="zh-CN" altLang="en-US"/>
              <a:t> </a:t>
            </a:r>
            <a:r>
              <a:rPr lang="en-US" altLang="zh-CN"/>
              <a:t>xxx</a:t>
            </a:r>
            <a:endParaRPr lang="en-US"/>
          </a:p>
        </p:txBody>
      </p:sp>
      <p:sp>
        <p:nvSpPr>
          <p:cNvPr id="24" name="Rectangle 23">
            <a:extLst>
              <a:ext uri="{FF2B5EF4-FFF2-40B4-BE49-F238E27FC236}">
                <a16:creationId xmlns:a16="http://schemas.microsoft.com/office/drawing/2014/main" id="{4E0A2D40-79FE-4A49-BB31-282D8BED16C4}"/>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5" name="Rectangle 24">
            <a:extLst>
              <a:ext uri="{FF2B5EF4-FFF2-40B4-BE49-F238E27FC236}">
                <a16:creationId xmlns:a16="http://schemas.microsoft.com/office/drawing/2014/main" id="{A37C8175-C057-B043-A04F-13811676EDEE}"/>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7" name="Rectangle 26">
            <a:extLst>
              <a:ext uri="{FF2B5EF4-FFF2-40B4-BE49-F238E27FC236}">
                <a16:creationId xmlns:a16="http://schemas.microsoft.com/office/drawing/2014/main" id="{C2621AB1-D0AD-F147-80B7-A315BF603D3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28" name="Rectangle 27">
            <a:extLst>
              <a:ext uri="{FF2B5EF4-FFF2-40B4-BE49-F238E27FC236}">
                <a16:creationId xmlns:a16="http://schemas.microsoft.com/office/drawing/2014/main" id="{7D647D6C-086E-764F-ADC8-42652558C6A6}"/>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012C24D4-420D-4F40-A7DB-E9EFF71D02D0}"/>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0" name="Rectangle 29">
            <a:extLst>
              <a:ext uri="{FF2B5EF4-FFF2-40B4-BE49-F238E27FC236}">
                <a16:creationId xmlns:a16="http://schemas.microsoft.com/office/drawing/2014/main" id="{CCAC2B60-D6E7-ED4F-A0E2-7CBBFADF0F05}"/>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1" name="Rectangle 30">
            <a:extLst>
              <a:ext uri="{FF2B5EF4-FFF2-40B4-BE49-F238E27FC236}">
                <a16:creationId xmlns:a16="http://schemas.microsoft.com/office/drawing/2014/main" id="{ADB8F964-3E20-274E-861B-AF3E02E66F9E}"/>
              </a:ext>
            </a:extLst>
          </p:cNvPr>
          <p:cNvSpPr/>
          <p:nvPr/>
        </p:nvSpPr>
        <p:spPr>
          <a:xfrm>
            <a:off x="3755886" y="4809200"/>
            <a:ext cx="482824" cy="369332"/>
          </a:xfrm>
          <a:prstGeom prst="rect">
            <a:avLst/>
          </a:prstGeom>
        </p:spPr>
        <p:txBody>
          <a:bodyPr wrap="none">
            <a:spAutoFit/>
          </a:bodyPr>
          <a:lstStyle/>
          <a:p>
            <a:r>
              <a:rPr lang="en-US" altLang="zh-CN"/>
              <a:t>xxx</a:t>
            </a:r>
            <a:endParaRPr lang="en-US"/>
          </a:p>
        </p:txBody>
      </p:sp>
      <p:cxnSp>
        <p:nvCxnSpPr>
          <p:cNvPr id="32" name="Straight Arrow Connector 31">
            <a:extLst>
              <a:ext uri="{FF2B5EF4-FFF2-40B4-BE49-F238E27FC236}">
                <a16:creationId xmlns:a16="http://schemas.microsoft.com/office/drawing/2014/main" id="{31061A88-E04D-234E-A2BA-377E34C6B2CD}"/>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16A989AC-46C3-C64C-93A6-4985D0015E84}"/>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3" name="Rectangle 42">
            <a:extLst>
              <a:ext uri="{FF2B5EF4-FFF2-40B4-BE49-F238E27FC236}">
                <a16:creationId xmlns:a16="http://schemas.microsoft.com/office/drawing/2014/main" id="{62F3B3AF-4F6B-3245-B645-6712BBE62B8B}"/>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cxnSp>
        <p:nvCxnSpPr>
          <p:cNvPr id="48" name="Straight Connector 47">
            <a:extLst>
              <a:ext uri="{FF2B5EF4-FFF2-40B4-BE49-F238E27FC236}">
                <a16:creationId xmlns:a16="http://schemas.microsoft.com/office/drawing/2014/main" id="{5806E97C-D9F8-604F-9E78-88A133410F55}"/>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3C3A8132-5C08-8B4B-B111-22F87160AA1B}"/>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Rectangle 49">
            <a:extLst>
              <a:ext uri="{FF2B5EF4-FFF2-40B4-BE49-F238E27FC236}">
                <a16:creationId xmlns:a16="http://schemas.microsoft.com/office/drawing/2014/main" id="{2416EDAE-96E5-2D4C-A1D3-C0B8B8B7750E}"/>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51" name="Rectangle 50">
            <a:extLst>
              <a:ext uri="{FF2B5EF4-FFF2-40B4-BE49-F238E27FC236}">
                <a16:creationId xmlns:a16="http://schemas.microsoft.com/office/drawing/2014/main" id="{97CD878B-D96D-1D4B-9AFE-6CAFAD80F0C1}"/>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52" name="Rectangle 51">
            <a:extLst>
              <a:ext uri="{FF2B5EF4-FFF2-40B4-BE49-F238E27FC236}">
                <a16:creationId xmlns:a16="http://schemas.microsoft.com/office/drawing/2014/main" id="{B4847665-A8CC-954C-9A23-FEF5E563E0EE}"/>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3" name="Rectangle 52">
            <a:extLst>
              <a:ext uri="{FF2B5EF4-FFF2-40B4-BE49-F238E27FC236}">
                <a16:creationId xmlns:a16="http://schemas.microsoft.com/office/drawing/2014/main" id="{761CAE9C-7661-6440-A21A-3340A7AF8EA1}"/>
              </a:ext>
            </a:extLst>
          </p:cNvPr>
          <p:cNvSpPr/>
          <p:nvPr/>
        </p:nvSpPr>
        <p:spPr>
          <a:xfrm>
            <a:off x="4652976" y="5775261"/>
            <a:ext cx="482824" cy="369332"/>
          </a:xfrm>
          <a:prstGeom prst="rect">
            <a:avLst/>
          </a:prstGeom>
        </p:spPr>
        <p:txBody>
          <a:bodyPr wrap="none">
            <a:spAutoFit/>
          </a:bodyPr>
          <a:lstStyle/>
          <a:p>
            <a:r>
              <a:rPr lang="en-US" altLang="zh-CN"/>
              <a:t>xxx</a:t>
            </a:r>
            <a:endParaRPr lang="en-US"/>
          </a:p>
        </p:txBody>
      </p:sp>
      <p:sp>
        <p:nvSpPr>
          <p:cNvPr id="56" name="Rectangle 55">
            <a:extLst>
              <a:ext uri="{FF2B5EF4-FFF2-40B4-BE49-F238E27FC236}">
                <a16:creationId xmlns:a16="http://schemas.microsoft.com/office/drawing/2014/main" id="{2467A3F4-BB50-884F-AD02-05DC769D176F}"/>
              </a:ext>
            </a:extLst>
          </p:cNvPr>
          <p:cNvSpPr/>
          <p:nvPr/>
        </p:nvSpPr>
        <p:spPr>
          <a:xfrm>
            <a:off x="6507180" y="1911241"/>
            <a:ext cx="1198959" cy="762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err="1"/>
              <a:t>Nop</a:t>
            </a:r>
            <a:r>
              <a:rPr lang="zh-CN" altLang="en-US" sz="1600"/>
              <a:t> </a:t>
            </a:r>
            <a:r>
              <a:rPr lang="en-US" altLang="zh-CN" sz="1600" err="1"/>
              <a:t>Controler</a:t>
            </a:r>
            <a:endParaRPr lang="en-US" sz="1600"/>
          </a:p>
        </p:txBody>
      </p:sp>
      <p:cxnSp>
        <p:nvCxnSpPr>
          <p:cNvPr id="57" name="Straight Connector 56">
            <a:extLst>
              <a:ext uri="{FF2B5EF4-FFF2-40B4-BE49-F238E27FC236}">
                <a16:creationId xmlns:a16="http://schemas.microsoft.com/office/drawing/2014/main" id="{54962561-99D7-C14D-9C5D-23E52EA0DE30}"/>
              </a:ext>
            </a:extLst>
          </p:cNvPr>
          <p:cNvCxnSpPr>
            <a:cxnSpLocks/>
          </p:cNvCxnSpPr>
          <p:nvPr/>
        </p:nvCxnSpPr>
        <p:spPr>
          <a:xfrm>
            <a:off x="6054719" y="2512247"/>
            <a:ext cx="1" cy="97001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DD836159-9C50-474F-B60F-A373A4BC5CB0}"/>
              </a:ext>
            </a:extLst>
          </p:cNvPr>
          <p:cNvCxnSpPr>
            <a:cxnSpLocks/>
          </p:cNvCxnSpPr>
          <p:nvPr/>
        </p:nvCxnSpPr>
        <p:spPr>
          <a:xfrm>
            <a:off x="6041456" y="2520298"/>
            <a:ext cx="522973" cy="1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F694FD9E-23F3-DF44-A930-068D1F47C832}"/>
              </a:ext>
            </a:extLst>
          </p:cNvPr>
          <p:cNvCxnSpPr>
            <a:cxnSpLocks/>
            <a:endCxn id="21" idx="0"/>
          </p:cNvCxnSpPr>
          <p:nvPr/>
        </p:nvCxnSpPr>
        <p:spPr>
          <a:xfrm flipH="1">
            <a:off x="6548353" y="2694295"/>
            <a:ext cx="243036" cy="51688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414DC5D3-92BD-F345-BD2B-BA0D79422F22}"/>
              </a:ext>
            </a:extLst>
          </p:cNvPr>
          <p:cNvCxnSpPr>
            <a:cxnSpLocks/>
          </p:cNvCxnSpPr>
          <p:nvPr/>
        </p:nvCxnSpPr>
        <p:spPr>
          <a:xfrm flipH="1">
            <a:off x="6942836" y="2720755"/>
            <a:ext cx="40710" cy="1169997"/>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589A0ED-670A-834D-8D64-585CD5EAD576}"/>
              </a:ext>
            </a:extLst>
          </p:cNvPr>
          <p:cNvCxnSpPr>
            <a:cxnSpLocks/>
          </p:cNvCxnSpPr>
          <p:nvPr/>
        </p:nvCxnSpPr>
        <p:spPr>
          <a:xfrm>
            <a:off x="7111873" y="2694295"/>
            <a:ext cx="36529" cy="1936851"/>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3" name="Rectangular Callout 62">
            <a:extLst>
              <a:ext uri="{FF2B5EF4-FFF2-40B4-BE49-F238E27FC236}">
                <a16:creationId xmlns:a16="http://schemas.microsoft.com/office/drawing/2014/main" id="{F2AEA634-F0F7-7B4E-AFF8-73601DBAA664}"/>
              </a:ext>
            </a:extLst>
          </p:cNvPr>
          <p:cNvSpPr/>
          <p:nvPr/>
        </p:nvSpPr>
        <p:spPr>
          <a:xfrm>
            <a:off x="5135800" y="2423506"/>
            <a:ext cx="845480" cy="476124"/>
          </a:xfrm>
          <a:prstGeom prst="wedgeRectCallout">
            <a:avLst>
              <a:gd name="adj1" fmla="val 54801"/>
              <a:gd name="adj2" fmla="val 9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out: x5==x6?</a:t>
            </a:r>
            <a:endParaRPr lang="en-US" sz="1400"/>
          </a:p>
        </p:txBody>
      </p:sp>
      <p:sp>
        <p:nvSpPr>
          <p:cNvPr id="64" name="Rectangular Callout 63">
            <a:extLst>
              <a:ext uri="{FF2B5EF4-FFF2-40B4-BE49-F238E27FC236}">
                <a16:creationId xmlns:a16="http://schemas.microsoft.com/office/drawing/2014/main" id="{49075420-3FD1-1144-A1A3-D8E201D25963}"/>
              </a:ext>
            </a:extLst>
          </p:cNvPr>
          <p:cNvSpPr/>
          <p:nvPr/>
        </p:nvSpPr>
        <p:spPr>
          <a:xfrm>
            <a:off x="7240938" y="2720755"/>
            <a:ext cx="845480" cy="476124"/>
          </a:xfrm>
          <a:prstGeom prst="wedgeRectCallout">
            <a:avLst>
              <a:gd name="adj1" fmla="val -64735"/>
              <a:gd name="adj2" fmla="val -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err="1"/>
              <a:t>nops</a:t>
            </a:r>
            <a:r>
              <a:rPr lang="en-US" altLang="zh-CN" sz="1400"/>
              <a:t> if</a:t>
            </a:r>
            <a:r>
              <a:rPr lang="zh-CN" altLang="en-US" sz="1400"/>
              <a:t> </a:t>
            </a:r>
            <a:r>
              <a:rPr lang="en-US" altLang="zh-CN" sz="1400"/>
              <a:t>x5==x6</a:t>
            </a:r>
            <a:endParaRPr lang="en-US" sz="1400"/>
          </a:p>
        </p:txBody>
      </p:sp>
      <p:sp>
        <p:nvSpPr>
          <p:cNvPr id="68" name="TextBox 67">
            <a:extLst>
              <a:ext uri="{FF2B5EF4-FFF2-40B4-BE49-F238E27FC236}">
                <a16:creationId xmlns:a16="http://schemas.microsoft.com/office/drawing/2014/main" id="{652D7C85-4D90-B147-BEC0-AD7BB1E7A28A}"/>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86979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3" grpId="0" animBg="1"/>
      <p:bldP spid="6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.4 </a:t>
            </a:r>
            <a:r>
              <a:rPr lang="en-US"/>
              <a:t>others</a:t>
            </a:r>
          </a:p>
        </p:txBody>
      </p:sp>
      <p:sp>
        <p:nvSpPr>
          <p:cNvPr id="3" name="Content Placeholder 2"/>
          <p:cNvSpPr>
            <a:spLocks noGrp="1"/>
          </p:cNvSpPr>
          <p:nvPr>
            <p:ph idx="1"/>
          </p:nvPr>
        </p:nvSpPr>
        <p:spPr/>
        <p:txBody>
          <a:bodyPr>
            <a:normAutofit fontScale="92500"/>
          </a:bodyPr>
          <a:lstStyle/>
          <a:p>
            <a:pPr fontAlgn="base"/>
            <a:r>
              <a:rPr lang="en-US"/>
              <a:t>How does the new 4-stage design affect the overall program performance?</a:t>
            </a:r>
          </a:p>
          <a:p>
            <a:pPr marL="514350" indent="-514350" fontAlgn="base">
              <a:buFont typeface="+mj-lt"/>
              <a:buAutoNum type="alphaUcPeriod"/>
            </a:pPr>
            <a:r>
              <a:rPr lang="en-US"/>
              <a:t>Assuming no hazards, programs always execute faster under the 4-stage pipelined CPU than the original 5-stage pipeline.</a:t>
            </a:r>
          </a:p>
          <a:p>
            <a:pPr marL="514350" indent="-514350" fontAlgn="base">
              <a:buFont typeface="+mj-lt"/>
              <a:buAutoNum type="alphaUcPeriod"/>
            </a:pPr>
            <a:r>
              <a:rPr lang="en-US"/>
              <a:t>Assuming no hazards, programs always execute slower under the 4-stage pipelined CPU than the original 5-stage pipeline.</a:t>
            </a:r>
          </a:p>
          <a:p>
            <a:pPr marL="514350" indent="-514350" fontAlgn="base">
              <a:buFont typeface="+mj-lt"/>
              <a:buAutoNum type="alphaUcPeriod"/>
            </a:pPr>
            <a:r>
              <a:rPr lang="en-US"/>
              <a:t>Assuming no hazards, programs always execute at the same speed under the 4-stage pipelined CPU as the original 5-stage pipeline.</a:t>
            </a:r>
          </a:p>
          <a:p>
            <a:pPr marL="514350" indent="-514350" fontAlgn="base">
              <a:buFont typeface="+mj-lt"/>
              <a:buAutoNum type="alphaUcPeriod"/>
            </a:pPr>
            <a:r>
              <a:rPr lang="en-US"/>
              <a:t>Assuming no hazards, programs can execute slower under the 4-stage pipelined CPU than the original 5-stage pipeline, because more instructions are needed (to calculate memory addresses for load/store).</a:t>
            </a:r>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79</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branch to take next (SB-type instruction)</a:t>
            </a: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a:solidFill>
                  <a:schemeClr val="accent1"/>
                </a:solidFill>
              </a:rPr>
              <a:t>Control the input for ALU</a:t>
            </a: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a:solidFill>
                  <a:schemeClr val="accent1"/>
                </a:solidFill>
              </a:rPr>
              <a:t>Control whether write what read from memory back to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question for lab5</a:t>
            </a:r>
          </a:p>
        </p:txBody>
      </p:sp>
      <p:sp>
        <p:nvSpPr>
          <p:cNvPr id="3" name="Content Placeholder 2"/>
          <p:cNvSpPr>
            <a:spLocks noGrp="1"/>
          </p:cNvSpPr>
          <p:nvPr>
            <p:ph idx="1"/>
          </p:nvPr>
        </p:nvSpPr>
        <p:spPr/>
        <p:txBody>
          <a:bodyPr/>
          <a:lstStyle/>
          <a:p>
            <a:r>
              <a:rPr lang="en-US"/>
              <a:t>Incomplete problem: Some circuits will be tested together</a:t>
            </a:r>
          </a:p>
          <a:p>
            <a:pPr lvl="1"/>
            <a:r>
              <a:rPr lang="en-US"/>
              <a:t>try to finish all circuits in one exercise, and check again</a:t>
            </a:r>
          </a:p>
          <a:p>
            <a:r>
              <a:rPr lang="en-US"/>
              <a:t>When implementing</a:t>
            </a:r>
          </a:p>
          <a:p>
            <a:pPr lvl="1"/>
            <a:r>
              <a:rPr lang="en-US"/>
              <a:t>Don't change the contents above the dash line, and</a:t>
            </a:r>
          </a:p>
          <a:p>
            <a:pPr lvl="1"/>
            <a:r>
              <a:rPr lang="en-US"/>
              <a:t>use Tunnels (not pins) as inputs and outputs</a:t>
            </a:r>
          </a:p>
          <a:p>
            <a:r>
              <a:rPr lang="en-US"/>
              <a:t>Building sub-circuits/sub-components and use Tunnels will help a lot</a:t>
            </a:r>
          </a:p>
          <a:p>
            <a:pPr lvl="1"/>
            <a:r>
              <a:rPr lang="en-US"/>
              <a:t>especially for complex implementation, i.e. </a:t>
            </a:r>
            <a:r>
              <a:rPr lang="en-US" altLang="zh-CN"/>
              <a:t>bonus</a:t>
            </a:r>
            <a:r>
              <a:rPr lang="zh-CN" altLang="en-US"/>
              <a:t> </a:t>
            </a:r>
            <a:r>
              <a:rPr lang="en-US" altLang="zh-CN"/>
              <a:t>exercise:</a:t>
            </a:r>
            <a:r>
              <a:rPr lang="zh-CN" altLang="en-US"/>
              <a:t> </a:t>
            </a:r>
            <a:r>
              <a:rPr lang="en-US" altLang="zh-CN"/>
              <a:t>Logical Shift Right</a:t>
            </a:r>
            <a:r>
              <a:rPr lang="en-US"/>
              <a:t> </a:t>
            </a:r>
          </a:p>
        </p:txBody>
      </p:sp>
      <p:sp>
        <p:nvSpPr>
          <p:cNvPr id="4" name="Slide Number Placeholder 3"/>
          <p:cNvSpPr>
            <a:spLocks noGrp="1"/>
          </p:cNvSpPr>
          <p:nvPr>
            <p:ph type="sldNum" sz="quarter" idx="12"/>
          </p:nvPr>
        </p:nvSpPr>
        <p:spPr/>
        <p:txBody>
          <a:bodyPr/>
          <a:lstStyle/>
          <a:p>
            <a:fld id="{8D4EC0DA-4BF5-A643-9CB7-B11B04F56005}" type="slidenum">
              <a:rPr lang="en-US" smtClean="0"/>
              <a:t>80</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3B3E-EF7A-1046-AB6E-7A0586EB16E6}"/>
              </a:ext>
            </a:extLst>
          </p:cNvPr>
          <p:cNvSpPr>
            <a:spLocks noGrp="1"/>
          </p:cNvSpPr>
          <p:nvPr>
            <p:ph type="title"/>
          </p:nvPr>
        </p:nvSpPr>
        <p:spPr/>
        <p:txBody>
          <a:bodyPr/>
          <a:lstStyle/>
          <a:p>
            <a:r>
              <a:rPr lang="en-US"/>
              <a:t>TODO</a:t>
            </a:r>
          </a:p>
        </p:txBody>
      </p:sp>
      <p:sp>
        <p:nvSpPr>
          <p:cNvPr id="3" name="Content Placeholder 2">
            <a:extLst>
              <a:ext uri="{FF2B5EF4-FFF2-40B4-BE49-F238E27FC236}">
                <a16:creationId xmlns:a16="http://schemas.microsoft.com/office/drawing/2014/main" id="{2E73E3AC-1E97-DE42-8E11-A46E0B8B0931}"/>
              </a:ext>
            </a:extLst>
          </p:cNvPr>
          <p:cNvSpPr>
            <a:spLocks noGrp="1"/>
          </p:cNvSpPr>
          <p:nvPr>
            <p:ph idx="1"/>
          </p:nvPr>
        </p:nvSpPr>
        <p:spPr/>
        <p:txBody>
          <a:bodyPr/>
          <a:lstStyle/>
          <a:p>
            <a:r>
              <a:rPr lang="en-US" altLang="zh-CN"/>
              <a:t>Find</a:t>
            </a:r>
            <a:r>
              <a:rPr lang="zh-CN" altLang="en-US"/>
              <a:t> </a:t>
            </a:r>
            <a:r>
              <a:rPr lang="en-US" altLang="zh-CN"/>
              <a:t>some</a:t>
            </a:r>
            <a:r>
              <a:rPr lang="zh-CN" altLang="en-US"/>
              <a:t> </a:t>
            </a:r>
            <a:r>
              <a:rPr lang="en-US" altLang="zh-CN"/>
              <a:t>exercises</a:t>
            </a:r>
            <a:r>
              <a:rPr lang="zh-CN" altLang="en-US"/>
              <a:t> </a:t>
            </a:r>
            <a:r>
              <a:rPr lang="en-US" altLang="zh-CN"/>
              <a:t>regarding</a:t>
            </a:r>
            <a:r>
              <a:rPr lang="zh-CN" altLang="en-US"/>
              <a:t> </a:t>
            </a:r>
            <a:r>
              <a:rPr lang="en-US" altLang="zh-CN"/>
              <a:t>topics</a:t>
            </a:r>
          </a:p>
          <a:p>
            <a:pPr lvl="1"/>
            <a:r>
              <a:rPr lang="en-US" altLang="zh-CN"/>
              <a:t>bits</a:t>
            </a:r>
            <a:r>
              <a:rPr lang="zh-CN" altLang="en-US"/>
              <a:t> </a:t>
            </a:r>
            <a:r>
              <a:rPr lang="en-US" altLang="zh-CN"/>
              <a:t>bytes</a:t>
            </a:r>
            <a:r>
              <a:rPr lang="zh-CN" altLang="en-US"/>
              <a:t> </a:t>
            </a:r>
            <a:r>
              <a:rPr lang="en-US" altLang="zh-CN" err="1"/>
              <a:t>ints</a:t>
            </a:r>
            <a:r>
              <a:rPr lang="en-US" altLang="zh-CN"/>
              <a:t>,</a:t>
            </a:r>
            <a:r>
              <a:rPr lang="zh-CN" altLang="en-US"/>
              <a:t> </a:t>
            </a:r>
            <a:r>
              <a:rPr lang="en-US" altLang="zh-CN"/>
              <a:t>floats,</a:t>
            </a:r>
            <a:r>
              <a:rPr lang="zh-CN" altLang="en-US"/>
              <a:t> </a:t>
            </a:r>
            <a:r>
              <a:rPr lang="en-US" altLang="zh-CN"/>
              <a:t>pointers</a:t>
            </a:r>
          </a:p>
          <a:p>
            <a:pPr lvl="1"/>
            <a:r>
              <a:rPr lang="en-US" altLang="zh-CN"/>
              <a:t>Link</a:t>
            </a:r>
            <a:r>
              <a:rPr lang="zh-CN" altLang="en-US"/>
              <a:t> </a:t>
            </a:r>
            <a:r>
              <a:rPr lang="en-US" altLang="zh-CN"/>
              <a:t>link</a:t>
            </a:r>
          </a:p>
          <a:p>
            <a:pPr lvl="1"/>
            <a:r>
              <a:rPr lang="en-US" altLang="zh-CN"/>
              <a:t>Buffer</a:t>
            </a:r>
            <a:r>
              <a:rPr lang="zh-CN" altLang="en-US"/>
              <a:t> </a:t>
            </a:r>
            <a:r>
              <a:rPr lang="en-US" altLang="zh-CN"/>
              <a:t>overflow</a:t>
            </a:r>
          </a:p>
          <a:p>
            <a:pPr lvl="1"/>
            <a:r>
              <a:rPr lang="en-US" altLang="zh-CN"/>
              <a:t>assembly</a:t>
            </a:r>
            <a:r>
              <a:rPr lang="zh-CN" altLang="en-US"/>
              <a:t> </a:t>
            </a:r>
            <a:r>
              <a:rPr lang="en-US" altLang="zh-CN"/>
              <a:t>to</a:t>
            </a:r>
            <a:r>
              <a:rPr lang="zh-CN" altLang="en-US"/>
              <a:t> </a:t>
            </a:r>
            <a:r>
              <a:rPr lang="en-US" altLang="zh-CN"/>
              <a:t>c</a:t>
            </a:r>
          </a:p>
          <a:p>
            <a:pPr lvl="1"/>
            <a:r>
              <a:rPr lang="en-US" altLang="zh-CN"/>
              <a:t>malloc</a:t>
            </a:r>
          </a:p>
          <a:p>
            <a:pPr lvl="1"/>
            <a:endParaRPr lang="en-US" altLang="zh-CN"/>
          </a:p>
        </p:txBody>
      </p:sp>
      <p:sp>
        <p:nvSpPr>
          <p:cNvPr id="4" name="Slide Number Placeholder 3">
            <a:extLst>
              <a:ext uri="{FF2B5EF4-FFF2-40B4-BE49-F238E27FC236}">
                <a16:creationId xmlns:a16="http://schemas.microsoft.com/office/drawing/2014/main" id="{33BAF711-6E7F-EF48-A9C9-BC44F9EFB938}"/>
              </a:ext>
            </a:extLst>
          </p:cNvPr>
          <p:cNvSpPr>
            <a:spLocks noGrp="1"/>
          </p:cNvSpPr>
          <p:nvPr>
            <p:ph type="sldNum" sz="quarter" idx="12"/>
          </p:nvPr>
        </p:nvSpPr>
        <p:spPr/>
        <p:txBody>
          <a:bodyPr/>
          <a:lstStyle/>
          <a:p>
            <a:fld id="{8D4EC0DA-4BF5-A643-9CB7-B11B04F56005}" type="slidenum">
              <a:rPr lang="en-US" smtClean="0"/>
              <a:pPr/>
              <a:t>81</a:t>
            </a:fld>
            <a:endParaRPr lang="en-US"/>
          </a:p>
        </p:txBody>
      </p:sp>
      <p:pic>
        <p:nvPicPr>
          <p:cNvPr id="5" name="Picture 4">
            <a:extLst>
              <a:ext uri="{FF2B5EF4-FFF2-40B4-BE49-F238E27FC236}">
                <a16:creationId xmlns:a16="http://schemas.microsoft.com/office/drawing/2014/main" id="{4ABB2ACD-3F78-ED4C-977F-4F8A46C3D608}"/>
              </a:ext>
            </a:extLst>
          </p:cNvPr>
          <p:cNvPicPr>
            <a:picLocks noChangeAspect="1"/>
          </p:cNvPicPr>
          <p:nvPr/>
        </p:nvPicPr>
        <p:blipFill>
          <a:blip r:embed="rId2"/>
          <a:stretch>
            <a:fillRect/>
          </a:stretch>
        </p:blipFill>
        <p:spPr>
          <a:xfrm>
            <a:off x="8153400" y="208146"/>
            <a:ext cx="3657600" cy="2667000"/>
          </a:xfrm>
          <a:prstGeom prst="rect">
            <a:avLst/>
          </a:prstGeom>
        </p:spPr>
      </p:pic>
      <p:pic>
        <p:nvPicPr>
          <p:cNvPr id="6" name="Picture 5">
            <a:extLst>
              <a:ext uri="{FF2B5EF4-FFF2-40B4-BE49-F238E27FC236}">
                <a16:creationId xmlns:a16="http://schemas.microsoft.com/office/drawing/2014/main" id="{E2A9AEE6-10C2-9A48-9274-F23F7495E01C}"/>
              </a:ext>
            </a:extLst>
          </p:cNvPr>
          <p:cNvPicPr>
            <a:picLocks noChangeAspect="1"/>
          </p:cNvPicPr>
          <p:nvPr/>
        </p:nvPicPr>
        <p:blipFill>
          <a:blip r:embed="rId3"/>
          <a:stretch>
            <a:fillRect/>
          </a:stretch>
        </p:blipFill>
        <p:spPr>
          <a:xfrm>
            <a:off x="4090810" y="2875146"/>
            <a:ext cx="8101190" cy="2237627"/>
          </a:xfrm>
          <a:prstGeom prst="rect">
            <a:avLst/>
          </a:prstGeom>
        </p:spPr>
      </p:pic>
    </p:spTree>
    <p:extLst>
      <p:ext uri="{BB962C8B-B14F-4D97-AF65-F5344CB8AC3E}">
        <p14:creationId xmlns:p14="http://schemas.microsoft.com/office/powerpoint/2010/main" val="1178768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Lab6</a:t>
            </a:r>
            <a:endParaRPr lang="en-US"/>
          </a:p>
        </p:txBody>
      </p:sp>
      <p:sp>
        <p:nvSpPr>
          <p:cNvPr id="5" name="Text Placeholder 4"/>
          <p:cNvSpPr>
            <a:spLocks noGrp="1"/>
          </p:cNvSpPr>
          <p:nvPr>
            <p:ph type="body" idx="1"/>
          </p:nvPr>
        </p:nvSpPr>
        <p:spPr/>
        <p:txBody>
          <a:bodyPr/>
          <a:lstStyle/>
          <a:p>
            <a:r>
              <a:rPr lang="en-US"/>
              <a:t>ALU &amp; </a:t>
            </a:r>
            <a:r>
              <a:rPr lang="en-US" err="1"/>
              <a:t>RegFile</a:t>
            </a:r>
            <a:endParaRPr lang="en-US"/>
          </a:p>
        </p:txBody>
      </p:sp>
      <p:sp>
        <p:nvSpPr>
          <p:cNvPr id="2" name="Slide Number Placeholder 1"/>
          <p:cNvSpPr>
            <a:spLocks noGrp="1"/>
          </p:cNvSpPr>
          <p:nvPr>
            <p:ph type="sldNum" sz="quarter" idx="12"/>
          </p:nvPr>
        </p:nvSpPr>
        <p:spPr/>
        <p:txBody>
          <a:bodyPr/>
          <a:lstStyle/>
          <a:p>
            <a:fld id="{8D4EC0DA-4BF5-A643-9CB7-B11B04F56005}" type="slidenum">
              <a:rPr lang="en-US" smtClean="0"/>
              <a:t>82</a:t>
            </a:fld>
            <a:endParaRPr lang="en-US"/>
          </a:p>
        </p:txBody>
      </p:sp>
    </p:spTree>
    <p:extLst>
      <p:ext uri="{BB962C8B-B14F-4D97-AF65-F5344CB8AC3E}">
        <p14:creationId xmlns:p14="http://schemas.microsoft.com/office/powerpoint/2010/main" val="9042780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lnSpcReduction="10000"/>
          </a:bodyPr>
          <a:lstStyle/>
          <a:p>
            <a:r>
              <a:rPr lang="en-US"/>
              <a:t>2 inputs, 1 ALU selector, 1 output(result)</a:t>
            </a:r>
          </a:p>
          <a:p>
            <a:r>
              <a:rPr lang="en-US"/>
              <a:t>You need to implement 14 instructions</a:t>
            </a:r>
          </a:p>
          <a:p>
            <a:pPr lvl="1"/>
            <a:r>
              <a:rPr lang="en-US"/>
              <a:t>add, sub, and, or, </a:t>
            </a:r>
            <a:r>
              <a:rPr lang="en-US" err="1"/>
              <a:t>xor</a:t>
            </a:r>
            <a:r>
              <a:rPr lang="en-US"/>
              <a:t>, </a:t>
            </a:r>
            <a:r>
              <a:rPr lang="en-US" err="1"/>
              <a:t>srl</a:t>
            </a:r>
            <a:r>
              <a:rPr lang="en-US"/>
              <a:t>, </a:t>
            </a:r>
            <a:r>
              <a:rPr lang="en-US" err="1"/>
              <a:t>divu</a:t>
            </a:r>
            <a:r>
              <a:rPr lang="en-US"/>
              <a:t>,</a:t>
            </a:r>
            <a:r>
              <a:rPr lang="mr-IN"/>
              <a:t>…</a:t>
            </a:r>
            <a:endParaRPr lang="en-US"/>
          </a:p>
          <a:p>
            <a:pPr lvl="2"/>
            <a:r>
              <a:rPr lang="en-US"/>
              <a:t>allowed and encouraged to use built-in </a:t>
            </a:r>
            <a:r>
              <a:rPr lang="en-US" err="1"/>
              <a:t>Logisim</a:t>
            </a:r>
            <a:r>
              <a:rPr lang="en-US"/>
              <a:t> blocks to implement the arithmetic operations</a:t>
            </a:r>
          </a:p>
          <a:p>
            <a:pPr lvl="1"/>
            <a:r>
              <a:rPr lang="en-US"/>
              <a:t>combinatorial circuits</a:t>
            </a:r>
          </a:p>
          <a:p>
            <a:pPr lvl="2"/>
            <a:r>
              <a:rPr lang="en-US"/>
              <a:t>how to build any combinatorial circuits?</a:t>
            </a:r>
          </a:p>
          <a:p>
            <a:pPr lvl="2"/>
            <a:r>
              <a:rPr lang="en-US"/>
              <a:t>think about </a:t>
            </a:r>
            <a:r>
              <a:rPr lang="en-US" err="1"/>
              <a:t>srl</a:t>
            </a:r>
            <a:r>
              <a:rPr lang="en-US"/>
              <a:t>(unsigned right shift), </a:t>
            </a:r>
            <a:r>
              <a:rPr lang="en-US" err="1"/>
              <a:t>sra</a:t>
            </a:r>
            <a:r>
              <a:rPr lang="en-US"/>
              <a:t>(signed right shift), </a:t>
            </a:r>
            <a:r>
              <a:rPr lang="en-US" err="1"/>
              <a:t>sll</a:t>
            </a:r>
            <a:r>
              <a:rPr lang="en-US"/>
              <a:t>(left shift)</a:t>
            </a:r>
          </a:p>
          <a:p>
            <a:r>
              <a:rPr lang="en-US"/>
              <a:t>How to select the result?</a:t>
            </a:r>
          </a:p>
          <a:p>
            <a:pPr lvl="1"/>
            <a:r>
              <a:rPr lang="en-US"/>
              <a:t>“</a:t>
            </a:r>
            <a:r>
              <a:rPr lang="en-US" err="1"/>
              <a:t>ALUSel</a:t>
            </a:r>
            <a:r>
              <a:rPr lang="en-US"/>
              <a:t>”, MUX</a:t>
            </a:r>
          </a:p>
          <a:p>
            <a:r>
              <a:rPr lang="en-US"/>
              <a:t>Building sub-circuits and using Tunnels is helpful.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83</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sp>
        <p:nvSpPr>
          <p:cNvPr id="3" name="Content Placeholder 2"/>
          <p:cNvSpPr>
            <a:spLocks noGrp="1"/>
          </p:cNvSpPr>
          <p:nvPr>
            <p:ph idx="1"/>
          </p:nvPr>
        </p:nvSpPr>
        <p:spPr/>
        <p:txBody>
          <a:bodyPr>
            <a:normAutofit lnSpcReduction="10000"/>
          </a:bodyPr>
          <a:lstStyle/>
          <a:p>
            <a:r>
              <a:rPr lang="en-US"/>
              <a:t>Register file: a set of registers that can be read and written</a:t>
            </a:r>
          </a:p>
          <a:p>
            <a:pPr lvl="1"/>
            <a:r>
              <a:rPr lang="en-US"/>
              <a:t>It’s a state element</a:t>
            </a:r>
          </a:p>
          <a:p>
            <a:r>
              <a:rPr lang="en-US"/>
              <a:t>Six inputs:</a:t>
            </a:r>
          </a:p>
          <a:p>
            <a:pPr lvl="1"/>
            <a:r>
              <a:rPr lang="en-US"/>
              <a:t>clock, rs1, rs2, </a:t>
            </a:r>
            <a:r>
              <a:rPr lang="en-US" err="1"/>
              <a:t>rd</a:t>
            </a:r>
            <a:r>
              <a:rPr lang="en-US"/>
              <a:t>, write data, </a:t>
            </a:r>
            <a:r>
              <a:rPr lang="en-US" err="1"/>
              <a:t>RegWEn</a:t>
            </a:r>
            <a:endParaRPr lang="en-US"/>
          </a:p>
          <a:p>
            <a:r>
              <a:rPr lang="en-US"/>
              <a:t>Two outputs:</a:t>
            </a:r>
          </a:p>
          <a:p>
            <a:pPr lvl="1"/>
            <a:r>
              <a:rPr lang="en-US"/>
              <a:t>Read data 1, Read data 2</a:t>
            </a:r>
          </a:p>
          <a:p>
            <a:r>
              <a:rPr lang="en-US"/>
              <a:t>Step:</a:t>
            </a:r>
          </a:p>
          <a:p>
            <a:pPr lvl="1"/>
            <a:r>
              <a:rPr lang="en-US"/>
              <a:t>build register</a:t>
            </a:r>
          </a:p>
          <a:p>
            <a:pPr lvl="2"/>
            <a:r>
              <a:rPr lang="en-US"/>
              <a:t>Lab asks to implement 9 registers instead of 32</a:t>
            </a:r>
          </a:p>
          <a:p>
            <a:pPr lvl="2"/>
            <a:r>
              <a:rPr lang="en-US"/>
              <a:t>Provide some outputs for testing and debugging purposes</a:t>
            </a:r>
          </a:p>
          <a:p>
            <a:pPr lvl="1"/>
            <a:r>
              <a:rPr lang="en-US"/>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84</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a:t>Read:</a:t>
            </a:r>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a:t>Write:</a:t>
            </a:r>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a:t>Think about DEMUX</a:t>
            </a:r>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85</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Congrats to all </a:t>
            </a:r>
          </a:p>
        </p:txBody>
      </p:sp>
      <p:sp>
        <p:nvSpPr>
          <p:cNvPr id="3" name="Content Placeholder 2"/>
          <p:cNvSpPr>
            <a:spLocks noGrp="1"/>
          </p:cNvSpPr>
          <p:nvPr>
            <p:ph idx="1"/>
          </p:nvPr>
        </p:nvSpPr>
        <p:spPr/>
        <p:txBody>
          <a:bodyPr/>
          <a:lstStyle/>
          <a:p>
            <a:r>
              <a:rPr lang="en-US"/>
              <a:t>Great job!</a:t>
            </a:r>
          </a:p>
          <a:p>
            <a:r>
              <a:rPr lang="en-US"/>
              <a:t>Thanks for attending and supporting!</a:t>
            </a:r>
          </a:p>
          <a:p>
            <a:r>
              <a:rPr lang="en-US"/>
              <a:t>Good luck to all your final works~</a:t>
            </a:r>
          </a:p>
          <a:p>
            <a:endParaRPr lang="en-US"/>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86</a:t>
            </a:fld>
            <a:endParaRPr lang="en-US"/>
          </a:p>
        </p:txBody>
      </p:sp>
    </p:spTree>
    <p:extLst>
      <p:ext uri="{BB962C8B-B14F-4D97-AF65-F5344CB8AC3E}">
        <p14:creationId xmlns:p14="http://schemas.microsoft.com/office/powerpoint/2010/main" val="6876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how to compute next PC (SB-type instruction)</a:t>
            </a:r>
          </a:p>
        </p:txBody>
      </p:sp>
      <p:sp>
        <p:nvSpPr>
          <p:cNvPr id="11" name="Slide Number Placeholder 10"/>
          <p:cNvSpPr>
            <a:spLocks noGrp="1"/>
          </p:cNvSpPr>
          <p:nvPr>
            <p:ph type="sldNum" sz="quarter" idx="12"/>
          </p:nvPr>
        </p:nvSpPr>
        <p:spPr/>
        <p:txBody>
          <a:bodyPr/>
          <a:lstStyle/>
          <a:p>
            <a:fld id="{8D4EC0DA-4BF5-A643-9CB7-B11B04F56005}" type="slidenum">
              <a:rPr lang="en-US" smtClean="0"/>
              <a:t>9</a:t>
            </a:fld>
            <a:endParaRPr lang="en-US"/>
          </a:p>
        </p:txBody>
      </p:sp>
      <p:sp>
        <p:nvSpPr>
          <p:cNvPr id="14" name="Rounded Rectangular Callout 13">
            <a:extLst>
              <a:ext uri="{FF2B5EF4-FFF2-40B4-BE49-F238E27FC236}">
                <a16:creationId xmlns:a16="http://schemas.microsoft.com/office/drawing/2014/main" id="{07936A23-D2B9-6B48-A7AA-B78A32BBFF44}"/>
              </a:ext>
            </a:extLst>
          </p:cNvPr>
          <p:cNvSpPr/>
          <p:nvPr/>
        </p:nvSpPr>
        <p:spPr>
          <a:xfrm>
            <a:off x="8081209" y="3007518"/>
            <a:ext cx="2362202" cy="601955"/>
          </a:xfrm>
          <a:prstGeom prst="wedgeRoundRectCallout">
            <a:avLst>
              <a:gd name="adj1" fmla="val -66516"/>
              <a:gd name="adj2" fmla="val -72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=target</a:t>
            </a:r>
            <a:r>
              <a:rPr lang="zh-CN" altLang="en-US"/>
              <a:t> </a:t>
            </a:r>
            <a:r>
              <a:rPr lang="en-US" altLang="zh-CN"/>
              <a:t>address</a:t>
            </a:r>
            <a:r>
              <a:rPr lang="zh-CN" altLang="en-US"/>
              <a:t> </a:t>
            </a:r>
            <a:r>
              <a:rPr lang="en-US" altLang="zh-CN"/>
              <a:t>(e.g.</a:t>
            </a:r>
            <a:r>
              <a:rPr lang="zh-CN" altLang="en-US"/>
              <a:t> </a:t>
            </a:r>
            <a:r>
              <a:rPr lang="en-US" altLang="zh-CN"/>
              <a:t>PC+2</a:t>
            </a:r>
            <a:r>
              <a:rPr lang="zh-CN" altLang="en-US"/>
              <a:t>*</a:t>
            </a:r>
            <a:r>
              <a:rPr lang="en-US" altLang="zh-CN"/>
              <a:t>100)</a:t>
            </a:r>
            <a:endParaRPr lang="en-US"/>
          </a:p>
        </p:txBody>
      </p:sp>
      <p:sp>
        <p:nvSpPr>
          <p:cNvPr id="15" name="Rounded Rectangular Callout 14">
            <a:extLst>
              <a:ext uri="{FF2B5EF4-FFF2-40B4-BE49-F238E27FC236}">
                <a16:creationId xmlns:a16="http://schemas.microsoft.com/office/drawing/2014/main" id="{45E767F8-A035-6E40-8194-0D9A4440EAEA}"/>
              </a:ext>
            </a:extLst>
          </p:cNvPr>
          <p:cNvSpPr/>
          <p:nvPr/>
        </p:nvSpPr>
        <p:spPr>
          <a:xfrm>
            <a:off x="8252860" y="2242501"/>
            <a:ext cx="1986816" cy="431482"/>
          </a:xfrm>
          <a:prstGeom prst="wedgeRoundRectCallout">
            <a:avLst>
              <a:gd name="adj1" fmla="val -80864"/>
              <a:gd name="adj2" fmla="val 6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=PC+4</a:t>
            </a:r>
            <a:endParaRPr lang="en-US"/>
          </a:p>
        </p:txBody>
      </p:sp>
      <p:pic>
        <p:nvPicPr>
          <p:cNvPr id="16" name="Picture 15">
            <a:extLst>
              <a:ext uri="{FF2B5EF4-FFF2-40B4-BE49-F238E27FC236}">
                <a16:creationId xmlns:a16="http://schemas.microsoft.com/office/drawing/2014/main" id="{73129025-7EB2-214E-9768-0A2970F8B830}"/>
              </a:ext>
            </a:extLst>
          </p:cNvPr>
          <p:cNvPicPr>
            <a:picLocks noChangeAspect="1"/>
          </p:cNvPicPr>
          <p:nvPr/>
        </p:nvPicPr>
        <p:blipFill>
          <a:blip r:embed="rId4"/>
          <a:stretch>
            <a:fillRect/>
          </a:stretch>
        </p:blipFill>
        <p:spPr>
          <a:xfrm>
            <a:off x="7583838" y="714972"/>
            <a:ext cx="2513063" cy="716158"/>
          </a:xfrm>
          <a:prstGeom prst="rect">
            <a:avLst/>
          </a:prstGeom>
        </p:spPr>
      </p:pic>
    </p:spTree>
    <p:extLst>
      <p:ext uri="{BB962C8B-B14F-4D97-AF65-F5344CB8AC3E}">
        <p14:creationId xmlns:p14="http://schemas.microsoft.com/office/powerpoint/2010/main" val="1358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4" grpId="0" animBg="1"/>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6452</Words>
  <Application>Microsoft Macintosh PowerPoint</Application>
  <PresentationFormat>Widescreen</PresentationFormat>
  <Paragraphs>1324</Paragraphs>
  <Slides>86</Slides>
  <Notes>74</Notes>
  <HiddenSlides>23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Calibri Light</vt:lpstr>
      <vt:lpstr>Office Theme</vt:lpstr>
      <vt:lpstr>CSO-Recitation 14  CSCI-UA 0201-007</vt:lpstr>
      <vt:lpstr>Today’s Topics</vt:lpstr>
      <vt:lpstr>Something you may care about..</vt:lpstr>
      <vt:lpstr>Assessment 13</vt:lpstr>
      <vt:lpstr>Q1 FSM</vt:lpstr>
      <vt:lpstr>Q2 single-cycle CPU</vt:lpstr>
      <vt:lpstr>Q2.2 Control path</vt:lpstr>
      <vt:lpstr>Q2.2 Control path</vt:lpstr>
      <vt:lpstr>Q2.2 Control path</vt:lpstr>
      <vt:lpstr>Q2.2 Control path</vt:lpstr>
      <vt:lpstr>Q2.3 Control path</vt:lpstr>
      <vt:lpstr>Q2.3 Control path</vt:lpstr>
      <vt:lpstr>Q2.3 Control path</vt:lpstr>
      <vt:lpstr>Q2.3 Control path</vt:lpstr>
      <vt:lpstr>Q2.5 Control path</vt:lpstr>
      <vt:lpstr>Q2.5 Control path</vt:lpstr>
      <vt:lpstr>Q2.5 Control path</vt:lpstr>
      <vt:lpstr>Q2.5 Control path</vt:lpstr>
      <vt:lpstr>Q2.4 Control path</vt:lpstr>
      <vt:lpstr>Q2.4 Control path</vt:lpstr>
      <vt:lpstr>Q2.4 Control path</vt:lpstr>
      <vt:lpstr>Q2.2 Control path</vt:lpstr>
      <vt:lpstr>Pipeline</vt:lpstr>
      <vt:lpstr>RISC-V Pipeline</vt:lpstr>
      <vt:lpstr>RISC-V Pipeline</vt:lpstr>
      <vt:lpstr>Pipeline latency and throughput</vt:lpstr>
      <vt:lpstr>Pipeline Registers</vt:lpstr>
      <vt:lpstr>Assessment 13</vt:lpstr>
      <vt:lpstr>Q3 Pipelining performance</vt:lpstr>
      <vt:lpstr>Q3 Pipelining performance</vt:lpstr>
      <vt:lpstr>Q4 Pipelining performance</vt:lpstr>
      <vt:lpstr>Q4</vt:lpstr>
      <vt:lpstr>Q4</vt:lpstr>
      <vt:lpstr>Q4</vt:lpstr>
      <vt:lpstr>Q4</vt:lpstr>
      <vt:lpstr>Q4.1 Clock speed</vt:lpstr>
      <vt:lpstr>Q4.2 Instruction latency</vt:lpstr>
      <vt:lpstr>Pipeline hazard</vt:lpstr>
      <vt:lpstr>Pipeline hazard</vt:lpstr>
      <vt:lpstr>Pipeline hazard</vt:lpstr>
      <vt:lpstr>Pipeline hazard</vt:lpstr>
      <vt:lpstr>Pipeline hazard</vt:lpstr>
      <vt:lpstr>Pipeline hazard</vt:lpstr>
      <vt:lpstr>Pipeline hazard</vt:lpstr>
      <vt:lpstr>Hazard Motivation</vt:lpstr>
      <vt:lpstr>Pipeline hazard</vt:lpstr>
      <vt:lpstr>Pipeline hazard</vt:lpstr>
      <vt:lpstr>Forwarding</vt:lpstr>
      <vt:lpstr>Forwarding</vt:lpstr>
      <vt:lpstr>Forwarding</vt:lpstr>
      <vt:lpstr>Forwarding</vt:lpstr>
      <vt:lpstr>Bubble</vt:lpstr>
      <vt:lpstr>Bubble</vt:lpstr>
      <vt:lpstr>Bubble</vt:lpstr>
      <vt:lpstr>Bubble</vt:lpstr>
      <vt:lpstr>Bubble</vt:lpstr>
      <vt:lpstr>Bubble</vt:lpstr>
      <vt:lpstr>Bubble</vt:lpstr>
      <vt:lpstr>Bubble</vt:lpstr>
      <vt:lpstr>Pipeline hazard</vt:lpstr>
      <vt:lpstr>Hazard Fix</vt:lpstr>
      <vt:lpstr>Q4.3 Instruction throughput</vt:lpstr>
      <vt:lpstr>Q4.3 Instruction throughput</vt:lpstr>
      <vt:lpstr>Q4.3 Instruction throughput</vt:lpstr>
      <vt:lpstr>Q4.3 Instruction throughput</vt:lpstr>
      <vt:lpstr>Control hazard</vt:lpstr>
      <vt:lpstr>Control hazard</vt:lpstr>
      <vt:lpstr>Control hazard</vt:lpstr>
      <vt:lpstr>Control hazard</vt:lpstr>
      <vt:lpstr>Control hazard</vt:lpstr>
      <vt:lpstr>Control hazard</vt:lpstr>
      <vt:lpstr>Control hazard</vt:lpstr>
      <vt:lpstr>Control hazard</vt:lpstr>
      <vt:lpstr>Control hazard</vt:lpstr>
      <vt:lpstr>Control hazard – current design</vt:lpstr>
      <vt:lpstr>Control hazard – design #1</vt:lpstr>
      <vt:lpstr>Control hazard – design #1’s problem</vt:lpstr>
      <vt:lpstr>Control hazard – design #2</vt:lpstr>
      <vt:lpstr>Q4.4 others</vt:lpstr>
      <vt:lpstr>Common question for lab5</vt:lpstr>
      <vt:lpstr>TODO</vt:lpstr>
      <vt:lpstr>Lab6</vt:lpstr>
      <vt:lpstr>ALU</vt:lpstr>
      <vt:lpstr>Register File</vt:lpstr>
      <vt:lpstr>Register File</vt:lpstr>
      <vt:lpstr>Congrats to 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丁 丁</cp:lastModifiedBy>
  <cp:revision>2</cp:revision>
  <cp:lastPrinted>2021-12-10T00:28:12Z</cp:lastPrinted>
  <dcterms:created xsi:type="dcterms:W3CDTF">2020-12-08T22:16:58Z</dcterms:created>
  <dcterms:modified xsi:type="dcterms:W3CDTF">2021-12-10T00:34:54Z</dcterms:modified>
</cp:coreProperties>
</file>