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31"/>
  </p:notesMasterIdLst>
  <p:sldIdLst>
    <p:sldId id="258" r:id="rId2"/>
    <p:sldId id="259" r:id="rId3"/>
    <p:sldId id="260" r:id="rId4"/>
    <p:sldId id="257"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86" r:id="rId19"/>
    <p:sldId id="274" r:id="rId20"/>
    <p:sldId id="275" r:id="rId21"/>
    <p:sldId id="277" r:id="rId22"/>
    <p:sldId id="278" r:id="rId23"/>
    <p:sldId id="279" r:id="rId24"/>
    <p:sldId id="283" r:id="rId25"/>
    <p:sldId id="280" r:id="rId26"/>
    <p:sldId id="281" r:id="rId27"/>
    <p:sldId id="282"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6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11"/>
    <p:restoredTop sz="86169"/>
  </p:normalViewPr>
  <p:slideViewPr>
    <p:cSldViewPr snapToGrid="0" snapToObjects="1">
      <p:cViewPr varScale="1">
        <p:scale>
          <a:sx n="106" d="100"/>
          <a:sy n="106" d="100"/>
        </p:scale>
        <p:origin x="18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E613B1-BEB3-9443-981F-ADCED61171BD}" type="datetimeFigureOut">
              <a:rPr lang="en-US" smtClean="0"/>
              <a:t>11/18/20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0CA2EE-2524-5E4C-A203-31319EAAED55}" type="slidenum">
              <a:rPr lang="en-US" smtClean="0"/>
              <a:t>‹#›</a:t>
            </a:fld>
            <a:endParaRPr lang="en-US"/>
          </a:p>
        </p:txBody>
      </p:sp>
    </p:spTree>
    <p:extLst>
      <p:ext uri="{BB962C8B-B14F-4D97-AF65-F5344CB8AC3E}">
        <p14:creationId xmlns:p14="http://schemas.microsoft.com/office/powerpoint/2010/main" val="744287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CC5F49-6018-1346-AEBE-D53DB28ED4E5}" type="slidenum">
              <a:rPr lang="en-US" smtClean="0"/>
              <a:t>1</a:t>
            </a:fld>
            <a:endParaRPr lang="en-US"/>
          </a:p>
        </p:txBody>
      </p:sp>
    </p:spTree>
    <p:extLst>
      <p:ext uri="{BB962C8B-B14F-4D97-AF65-F5344CB8AC3E}">
        <p14:creationId xmlns:p14="http://schemas.microsoft.com/office/powerpoint/2010/main" val="13194483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0CA2EE-2524-5E4C-A203-31319EAAED55}" type="slidenum">
              <a:rPr lang="en-US" smtClean="0"/>
              <a:t>14</a:t>
            </a:fld>
            <a:endParaRPr lang="en-US"/>
          </a:p>
        </p:txBody>
      </p:sp>
    </p:spTree>
    <p:extLst>
      <p:ext uri="{BB962C8B-B14F-4D97-AF65-F5344CB8AC3E}">
        <p14:creationId xmlns:p14="http://schemas.microsoft.com/office/powerpoint/2010/main" val="1223855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0CA2EE-2524-5E4C-A203-31319EAAED55}" type="slidenum">
              <a:rPr lang="en-US" smtClean="0"/>
              <a:t>16</a:t>
            </a:fld>
            <a:endParaRPr lang="en-US"/>
          </a:p>
        </p:txBody>
      </p:sp>
    </p:spTree>
    <p:extLst>
      <p:ext uri="{BB962C8B-B14F-4D97-AF65-F5344CB8AC3E}">
        <p14:creationId xmlns:p14="http://schemas.microsoft.com/office/powerpoint/2010/main" val="626598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0CA2EE-2524-5E4C-A203-31319EAAED55}" type="slidenum">
              <a:rPr lang="en-US" smtClean="0"/>
              <a:t>18</a:t>
            </a:fld>
            <a:endParaRPr lang="en-US"/>
          </a:p>
        </p:txBody>
      </p:sp>
    </p:spTree>
    <p:extLst>
      <p:ext uri="{BB962C8B-B14F-4D97-AF65-F5344CB8AC3E}">
        <p14:creationId xmlns:p14="http://schemas.microsoft.com/office/powerpoint/2010/main" val="12547463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0CA2EE-2524-5E4C-A203-31319EAAED55}" type="slidenum">
              <a:rPr lang="en-US" smtClean="0"/>
              <a:t>20</a:t>
            </a:fld>
            <a:endParaRPr lang="en-US"/>
          </a:p>
        </p:txBody>
      </p:sp>
    </p:spTree>
    <p:extLst>
      <p:ext uri="{BB962C8B-B14F-4D97-AF65-F5344CB8AC3E}">
        <p14:creationId xmlns:p14="http://schemas.microsoft.com/office/powerpoint/2010/main" val="620327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0CA2EE-2524-5E4C-A203-31319EAAED55}" type="slidenum">
              <a:rPr lang="en-US" smtClean="0"/>
              <a:t>22</a:t>
            </a:fld>
            <a:endParaRPr lang="en-US"/>
          </a:p>
        </p:txBody>
      </p:sp>
    </p:spTree>
    <p:extLst>
      <p:ext uri="{BB962C8B-B14F-4D97-AF65-F5344CB8AC3E}">
        <p14:creationId xmlns:p14="http://schemas.microsoft.com/office/powerpoint/2010/main" val="5395584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0CA2EE-2524-5E4C-A203-31319EAAED55}" type="slidenum">
              <a:rPr lang="en-US" smtClean="0"/>
              <a:t>28</a:t>
            </a:fld>
            <a:endParaRPr lang="en-US"/>
          </a:p>
        </p:txBody>
      </p:sp>
    </p:spTree>
    <p:extLst>
      <p:ext uri="{BB962C8B-B14F-4D97-AF65-F5344CB8AC3E}">
        <p14:creationId xmlns:p14="http://schemas.microsoft.com/office/powerpoint/2010/main" val="10045957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0CA2EE-2524-5E4C-A203-31319EAAED55}" type="slidenum">
              <a:rPr lang="en-US" smtClean="0"/>
              <a:t>29</a:t>
            </a:fld>
            <a:endParaRPr lang="en-US"/>
          </a:p>
        </p:txBody>
      </p:sp>
    </p:spTree>
    <p:extLst>
      <p:ext uri="{BB962C8B-B14F-4D97-AF65-F5344CB8AC3E}">
        <p14:creationId xmlns:p14="http://schemas.microsoft.com/office/powerpoint/2010/main" val="180094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CC5F49-6018-1346-AEBE-D53DB28ED4E5}" type="slidenum">
              <a:rPr lang="en-US" smtClean="0"/>
              <a:t>2</a:t>
            </a:fld>
            <a:endParaRPr lang="en-US"/>
          </a:p>
        </p:txBody>
      </p:sp>
    </p:spTree>
    <p:extLst>
      <p:ext uri="{BB962C8B-B14F-4D97-AF65-F5344CB8AC3E}">
        <p14:creationId xmlns:p14="http://schemas.microsoft.com/office/powerpoint/2010/main" val="112770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0CA2EE-2524-5E4C-A203-31319EAAED55}" type="slidenum">
              <a:rPr lang="en-US" smtClean="0"/>
              <a:t>3</a:t>
            </a:fld>
            <a:endParaRPr lang="en-US"/>
          </a:p>
        </p:txBody>
      </p:sp>
    </p:spTree>
    <p:extLst>
      <p:ext uri="{BB962C8B-B14F-4D97-AF65-F5344CB8AC3E}">
        <p14:creationId xmlns:p14="http://schemas.microsoft.com/office/powerpoint/2010/main" val="1917174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0CA2EE-2524-5E4C-A203-31319EAAED55}" type="slidenum">
              <a:rPr lang="en-US" smtClean="0"/>
              <a:t>4</a:t>
            </a:fld>
            <a:endParaRPr lang="en-US"/>
          </a:p>
        </p:txBody>
      </p:sp>
    </p:spTree>
    <p:extLst>
      <p:ext uri="{BB962C8B-B14F-4D97-AF65-F5344CB8AC3E}">
        <p14:creationId xmlns:p14="http://schemas.microsoft.com/office/powerpoint/2010/main" val="1862965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E0CA2EE-2524-5E4C-A203-31319EAAED55}" type="slidenum">
              <a:rPr lang="en-US" smtClean="0"/>
              <a:t>5</a:t>
            </a:fld>
            <a:endParaRPr lang="en-US"/>
          </a:p>
        </p:txBody>
      </p:sp>
    </p:spTree>
    <p:extLst>
      <p:ext uri="{BB962C8B-B14F-4D97-AF65-F5344CB8AC3E}">
        <p14:creationId xmlns:p14="http://schemas.microsoft.com/office/powerpoint/2010/main" val="61526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0CA2EE-2524-5E4C-A203-31319EAAED55}" type="slidenum">
              <a:rPr lang="en-US" smtClean="0"/>
              <a:t>7</a:t>
            </a:fld>
            <a:endParaRPr lang="en-US"/>
          </a:p>
        </p:txBody>
      </p:sp>
    </p:spTree>
    <p:extLst>
      <p:ext uri="{BB962C8B-B14F-4D97-AF65-F5344CB8AC3E}">
        <p14:creationId xmlns:p14="http://schemas.microsoft.com/office/powerpoint/2010/main" val="1246128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0CA2EE-2524-5E4C-A203-31319EAAED55}" type="slidenum">
              <a:rPr lang="en-US" smtClean="0"/>
              <a:t>8</a:t>
            </a:fld>
            <a:endParaRPr lang="en-US"/>
          </a:p>
        </p:txBody>
      </p:sp>
    </p:spTree>
    <p:extLst>
      <p:ext uri="{BB962C8B-B14F-4D97-AF65-F5344CB8AC3E}">
        <p14:creationId xmlns:p14="http://schemas.microsoft.com/office/powerpoint/2010/main" val="219787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0CA2EE-2524-5E4C-A203-31319EAAED55}" type="slidenum">
              <a:rPr lang="en-US" smtClean="0"/>
              <a:t>9</a:t>
            </a:fld>
            <a:endParaRPr lang="en-US"/>
          </a:p>
        </p:txBody>
      </p:sp>
    </p:spTree>
    <p:extLst>
      <p:ext uri="{BB962C8B-B14F-4D97-AF65-F5344CB8AC3E}">
        <p14:creationId xmlns:p14="http://schemas.microsoft.com/office/powerpoint/2010/main" val="2031226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0CA2EE-2524-5E4C-A203-31319EAAED55}" type="slidenum">
              <a:rPr lang="en-US" smtClean="0"/>
              <a:t>10</a:t>
            </a:fld>
            <a:endParaRPr lang="en-US"/>
          </a:p>
        </p:txBody>
      </p:sp>
    </p:spTree>
    <p:extLst>
      <p:ext uri="{BB962C8B-B14F-4D97-AF65-F5344CB8AC3E}">
        <p14:creationId xmlns:p14="http://schemas.microsoft.com/office/powerpoint/2010/main" val="2123637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B707AB0-CDE0-3E49-ABCB-EA4B148A1462}" type="datetime1">
              <a:rPr lang="en-US" smtClean="0"/>
              <a:t>11/18/20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74605-8D2E-2747-B74B-91F705457A95}" type="slidenum">
              <a:rPr lang="en-US" smtClean="0"/>
              <a:t>‹#›</a:t>
            </a:fld>
            <a:endParaRPr lang="en-US"/>
          </a:p>
        </p:txBody>
      </p:sp>
    </p:spTree>
    <p:extLst>
      <p:ext uri="{BB962C8B-B14F-4D97-AF65-F5344CB8AC3E}">
        <p14:creationId xmlns:p14="http://schemas.microsoft.com/office/powerpoint/2010/main" val="17226966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E37AF0-09AC-734C-9D75-73050B823D08}" type="datetime1">
              <a:rPr lang="en-US" smtClean="0"/>
              <a:t>11/18/20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74605-8D2E-2747-B74B-91F705457A95}" type="slidenum">
              <a:rPr lang="en-US" smtClean="0"/>
              <a:t>‹#›</a:t>
            </a:fld>
            <a:endParaRPr lang="en-US"/>
          </a:p>
        </p:txBody>
      </p:sp>
    </p:spTree>
    <p:extLst>
      <p:ext uri="{BB962C8B-B14F-4D97-AF65-F5344CB8AC3E}">
        <p14:creationId xmlns:p14="http://schemas.microsoft.com/office/powerpoint/2010/main" val="2118198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E00302-88B1-5F41-BAF4-268E0D5D9184}" type="datetime1">
              <a:rPr lang="en-US" smtClean="0"/>
              <a:t>11/18/20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74605-8D2E-2747-B74B-91F705457A95}" type="slidenum">
              <a:rPr lang="en-US" smtClean="0"/>
              <a:t>‹#›</a:t>
            </a:fld>
            <a:endParaRPr lang="en-US"/>
          </a:p>
        </p:txBody>
      </p:sp>
    </p:spTree>
    <p:extLst>
      <p:ext uri="{BB962C8B-B14F-4D97-AF65-F5344CB8AC3E}">
        <p14:creationId xmlns:p14="http://schemas.microsoft.com/office/powerpoint/2010/main" val="1718798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F26295-28B4-1C4A-86DF-2FADD34E5C6C}" type="datetime1">
              <a:rPr lang="en-US" smtClean="0"/>
              <a:t>11/18/20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2000"/>
            </a:lvl1pPr>
          </a:lstStyle>
          <a:p>
            <a:fld id="{B4F74605-8D2E-2747-B74B-91F705457A95}" type="slidenum">
              <a:rPr lang="en-US" smtClean="0"/>
              <a:pPr/>
              <a:t>‹#›</a:t>
            </a:fld>
            <a:endParaRPr lang="en-US" dirty="0"/>
          </a:p>
        </p:txBody>
      </p:sp>
    </p:spTree>
    <p:extLst>
      <p:ext uri="{BB962C8B-B14F-4D97-AF65-F5344CB8AC3E}">
        <p14:creationId xmlns:p14="http://schemas.microsoft.com/office/powerpoint/2010/main" val="5283707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3F531F-85A0-A748-8A26-7AADAD9ED7C5}" type="datetime1">
              <a:rPr lang="en-US" smtClean="0"/>
              <a:t>11/18/20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2000"/>
            </a:lvl1pPr>
          </a:lstStyle>
          <a:p>
            <a:fld id="{B4F74605-8D2E-2747-B74B-91F705457A95}" type="slidenum">
              <a:rPr lang="en-US" smtClean="0"/>
              <a:pPr/>
              <a:t>‹#›</a:t>
            </a:fld>
            <a:endParaRPr lang="en-US" dirty="0"/>
          </a:p>
        </p:txBody>
      </p:sp>
    </p:spTree>
    <p:extLst>
      <p:ext uri="{BB962C8B-B14F-4D97-AF65-F5344CB8AC3E}">
        <p14:creationId xmlns:p14="http://schemas.microsoft.com/office/powerpoint/2010/main" val="4819283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4C48C76-CDE7-B24F-9276-03FEED7C2595}" type="datetime1">
              <a:rPr lang="en-US" smtClean="0"/>
              <a:t>11/18/20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74605-8D2E-2747-B74B-91F705457A95}" type="slidenum">
              <a:rPr lang="en-US" smtClean="0"/>
              <a:t>‹#›</a:t>
            </a:fld>
            <a:endParaRPr lang="en-US"/>
          </a:p>
        </p:txBody>
      </p:sp>
    </p:spTree>
    <p:extLst>
      <p:ext uri="{BB962C8B-B14F-4D97-AF65-F5344CB8AC3E}">
        <p14:creationId xmlns:p14="http://schemas.microsoft.com/office/powerpoint/2010/main" val="1608844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C96A18-C39A-A34A-9E4F-D92A34D6834B}" type="datetime1">
              <a:rPr lang="en-US" smtClean="0"/>
              <a:t>11/18/20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F74605-8D2E-2747-B74B-91F705457A95}" type="slidenum">
              <a:rPr lang="en-US" smtClean="0"/>
              <a:t>‹#›</a:t>
            </a:fld>
            <a:endParaRPr lang="en-US"/>
          </a:p>
        </p:txBody>
      </p:sp>
    </p:spTree>
    <p:extLst>
      <p:ext uri="{BB962C8B-B14F-4D97-AF65-F5344CB8AC3E}">
        <p14:creationId xmlns:p14="http://schemas.microsoft.com/office/powerpoint/2010/main" val="887466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99C5E70-5B25-5948-9518-96E59575CA80}" type="datetime1">
              <a:rPr lang="en-US" smtClean="0"/>
              <a:t>11/18/20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F74605-8D2E-2747-B74B-91F705457A95}" type="slidenum">
              <a:rPr lang="en-US" smtClean="0"/>
              <a:t>‹#›</a:t>
            </a:fld>
            <a:endParaRPr lang="en-US"/>
          </a:p>
        </p:txBody>
      </p:sp>
    </p:spTree>
    <p:extLst>
      <p:ext uri="{BB962C8B-B14F-4D97-AF65-F5344CB8AC3E}">
        <p14:creationId xmlns:p14="http://schemas.microsoft.com/office/powerpoint/2010/main" val="1380915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1855D-876E-4C42-9726-5523984E09F0}" type="datetime1">
              <a:rPr lang="en-US" smtClean="0"/>
              <a:t>11/18/20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F74605-8D2E-2747-B74B-91F705457A95}" type="slidenum">
              <a:rPr lang="en-US" smtClean="0"/>
              <a:t>‹#›</a:t>
            </a:fld>
            <a:endParaRPr lang="en-US"/>
          </a:p>
        </p:txBody>
      </p:sp>
    </p:spTree>
    <p:extLst>
      <p:ext uri="{BB962C8B-B14F-4D97-AF65-F5344CB8AC3E}">
        <p14:creationId xmlns:p14="http://schemas.microsoft.com/office/powerpoint/2010/main" val="1188094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C672C7-2E4A-964E-B286-02211713B2E0}" type="datetime1">
              <a:rPr lang="en-US" smtClean="0"/>
              <a:t>11/18/20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74605-8D2E-2747-B74B-91F705457A95}" type="slidenum">
              <a:rPr lang="en-US" smtClean="0"/>
              <a:t>‹#›</a:t>
            </a:fld>
            <a:endParaRPr lang="en-US"/>
          </a:p>
        </p:txBody>
      </p:sp>
    </p:spTree>
    <p:extLst>
      <p:ext uri="{BB962C8B-B14F-4D97-AF65-F5344CB8AC3E}">
        <p14:creationId xmlns:p14="http://schemas.microsoft.com/office/powerpoint/2010/main" val="995362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9A1711-14AD-7E44-B62A-C3FFF08E4786}" type="datetime1">
              <a:rPr lang="en-US" smtClean="0"/>
              <a:t>11/18/20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74605-8D2E-2747-B74B-91F705457A95}" type="slidenum">
              <a:rPr lang="en-US" smtClean="0"/>
              <a:t>‹#›</a:t>
            </a:fld>
            <a:endParaRPr lang="en-US"/>
          </a:p>
        </p:txBody>
      </p:sp>
    </p:spTree>
    <p:extLst>
      <p:ext uri="{BB962C8B-B14F-4D97-AF65-F5344CB8AC3E}">
        <p14:creationId xmlns:p14="http://schemas.microsoft.com/office/powerpoint/2010/main" val="15179278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46A73F-EF35-6649-AC2A-FB0C4B5B904C}" type="datetime1">
              <a:rPr lang="en-US" smtClean="0"/>
              <a:t>11/18/20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F74605-8D2E-2747-B74B-91F705457A95}" type="slidenum">
              <a:rPr lang="en-US" smtClean="0"/>
              <a:t>‹#›</a:t>
            </a:fld>
            <a:endParaRPr lang="en-US"/>
          </a:p>
        </p:txBody>
      </p:sp>
    </p:spTree>
    <p:extLst>
      <p:ext uri="{BB962C8B-B14F-4D97-AF65-F5344CB8AC3E}">
        <p14:creationId xmlns:p14="http://schemas.microsoft.com/office/powerpoint/2010/main" val="193935140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CSO-Recitation </a:t>
            </a:r>
            <a:r>
              <a:rPr lang="en-US" dirty="0" smtClean="0"/>
              <a:t>1</a:t>
            </a:r>
            <a:r>
              <a:rPr lang="en-US" dirty="0"/>
              <a:t>2</a:t>
            </a:r>
            <a:br>
              <a:rPr lang="en-US" dirty="0"/>
            </a:br>
            <a:r>
              <a:rPr lang="en-US" dirty="0"/>
              <a:t> </a:t>
            </a:r>
            <a:r>
              <a:rPr lang="en-US" sz="4400" dirty="0"/>
              <a:t>CSCI-UA 0201-007</a:t>
            </a:r>
          </a:p>
        </p:txBody>
      </p:sp>
      <p:sp>
        <p:nvSpPr>
          <p:cNvPr id="3" name="Subtitle 2"/>
          <p:cNvSpPr>
            <a:spLocks noGrp="1"/>
          </p:cNvSpPr>
          <p:nvPr>
            <p:ph type="subTitle" idx="1"/>
          </p:nvPr>
        </p:nvSpPr>
        <p:spPr/>
        <p:txBody>
          <a:bodyPr/>
          <a:lstStyle/>
          <a:p>
            <a:r>
              <a:rPr lang="en-US" dirty="0" smtClean="0"/>
              <a:t>R1</a:t>
            </a:r>
            <a:r>
              <a:rPr lang="en-US" dirty="0"/>
              <a:t>2</a:t>
            </a:r>
            <a:r>
              <a:rPr lang="en-US" dirty="0" smtClean="0"/>
              <a:t>: </a:t>
            </a:r>
            <a:r>
              <a:rPr lang="en-US" altLang="zh-CN" dirty="0"/>
              <a:t>Assessment </a:t>
            </a:r>
            <a:r>
              <a:rPr lang="en-US" altLang="zh-CN" dirty="0" smtClean="0"/>
              <a:t>10 &amp;</a:t>
            </a:r>
            <a:r>
              <a:rPr lang="zh-CN" altLang="en-US" dirty="0" smtClean="0"/>
              <a:t> </a:t>
            </a:r>
            <a:r>
              <a:rPr lang="en-US" altLang="zh-CN" dirty="0" smtClean="0"/>
              <a:t>Combinational logic</a:t>
            </a:r>
            <a:endParaRPr lang="en-US" dirty="0"/>
          </a:p>
        </p:txBody>
      </p:sp>
    </p:spTree>
    <p:extLst>
      <p:ext uri="{BB962C8B-B14F-4D97-AF65-F5344CB8AC3E}">
        <p14:creationId xmlns:p14="http://schemas.microsoft.com/office/powerpoint/2010/main" val="1410123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Q3.4 </a:t>
            </a:r>
            <a:r>
              <a:rPr lang="en-US" dirty="0" smtClean="0"/>
              <a:t>header2footer</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`header2footer` </a:t>
            </a:r>
            <a:r>
              <a:rPr lang="en-US" dirty="0"/>
              <a:t>takes as argument a pointer to the start of the chunk, and returns a pointer to the same chunk's footer. </a:t>
            </a:r>
            <a:endParaRPr lang="en-US" dirty="0" smtClean="0"/>
          </a:p>
          <a:p>
            <a:pPr marL="0" indent="0" fontAlgn="base">
              <a:buNone/>
            </a:pPr>
            <a:r>
              <a:rPr lang="en-US" dirty="0"/>
              <a:t>Which of the following C statement to use for the missing line? Note that </a:t>
            </a:r>
            <a:r>
              <a:rPr lang="en-US" dirty="0" smtClean="0"/>
              <a:t>`</a:t>
            </a:r>
            <a:r>
              <a:rPr lang="en-US" dirty="0" err="1" smtClean="0"/>
              <a:t>get_size</a:t>
            </a:r>
            <a:r>
              <a:rPr lang="en-US" dirty="0" smtClean="0"/>
              <a:t>` </a:t>
            </a:r>
            <a:r>
              <a:rPr lang="en-US" dirty="0"/>
              <a:t>is a helper function that returns the chunk size encoded in the header/footer field </a:t>
            </a:r>
            <a:r>
              <a:rPr lang="en-US" dirty="0" err="1"/>
              <a:t>size_n_status</a:t>
            </a:r>
            <a:r>
              <a:rPr lang="en-US" dirty="0"/>
              <a:t>.</a:t>
            </a:r>
          </a:p>
          <a:p>
            <a:pPr marL="514350" indent="-514350" fontAlgn="base">
              <a:buFont typeface="+mj-lt"/>
              <a:buAutoNum type="alphaUcPeriod"/>
            </a:pPr>
            <a:r>
              <a:rPr lang="en-US" dirty="0"/>
              <a:t>f = h + 1;</a:t>
            </a:r>
          </a:p>
          <a:p>
            <a:pPr marL="514350" indent="-514350" fontAlgn="base">
              <a:buFont typeface="+mj-lt"/>
              <a:buAutoNum type="alphaUcPeriod"/>
            </a:pPr>
            <a:r>
              <a:rPr lang="en-US" dirty="0"/>
              <a:t>f = h - 1;</a:t>
            </a:r>
          </a:p>
          <a:p>
            <a:pPr marL="514350" indent="-514350" fontAlgn="base">
              <a:buFont typeface="+mj-lt"/>
              <a:buAutoNum type="alphaUcPeriod"/>
            </a:pPr>
            <a:r>
              <a:rPr lang="en-US" dirty="0"/>
              <a:t>f = h + </a:t>
            </a:r>
            <a:r>
              <a:rPr lang="en-US" dirty="0" err="1"/>
              <a:t>get_size</a:t>
            </a:r>
            <a:r>
              <a:rPr lang="en-US" dirty="0"/>
              <a:t>(h);</a:t>
            </a:r>
          </a:p>
          <a:p>
            <a:pPr marL="514350" indent="-514350" fontAlgn="base">
              <a:buFont typeface="+mj-lt"/>
              <a:buAutoNum type="alphaUcPeriod"/>
            </a:pPr>
            <a:r>
              <a:rPr lang="en-US" dirty="0"/>
              <a:t>f = (header *)((char *)h + </a:t>
            </a:r>
            <a:r>
              <a:rPr lang="en-US" dirty="0" err="1"/>
              <a:t>get_size</a:t>
            </a:r>
            <a:r>
              <a:rPr lang="en-US" dirty="0"/>
              <a:t>(h));</a:t>
            </a:r>
          </a:p>
          <a:p>
            <a:pPr marL="514350" indent="-514350" fontAlgn="base">
              <a:buFont typeface="+mj-lt"/>
              <a:buAutoNum type="alphaUcPeriod"/>
            </a:pPr>
            <a:r>
              <a:rPr lang="en-US" dirty="0"/>
              <a:t>f = h - </a:t>
            </a:r>
            <a:r>
              <a:rPr lang="en-US" dirty="0" err="1"/>
              <a:t>get_size</a:t>
            </a:r>
            <a:r>
              <a:rPr lang="en-US" dirty="0"/>
              <a:t>(h);</a:t>
            </a:r>
          </a:p>
          <a:p>
            <a:pPr marL="514350" indent="-514350" fontAlgn="base">
              <a:buFont typeface="+mj-lt"/>
              <a:buAutoNum type="alphaUcPeriod"/>
            </a:pPr>
            <a:r>
              <a:rPr lang="en-US" dirty="0"/>
              <a:t>f = (header *)((char *)h - </a:t>
            </a:r>
            <a:r>
              <a:rPr lang="en-US" dirty="0" err="1"/>
              <a:t>get_size</a:t>
            </a:r>
            <a:r>
              <a:rPr lang="en-US" dirty="0"/>
              <a:t>(h));</a:t>
            </a:r>
          </a:p>
          <a:p>
            <a:pPr marL="514350" indent="-514350" fontAlgn="base">
              <a:buFont typeface="+mj-lt"/>
              <a:buAutoNum type="alphaUcPeriod"/>
            </a:pPr>
            <a:r>
              <a:rPr lang="en-US" dirty="0"/>
              <a:t>f = (header *)((char *)h + </a:t>
            </a:r>
            <a:r>
              <a:rPr lang="en-US" dirty="0" err="1"/>
              <a:t>get_size</a:t>
            </a:r>
            <a:r>
              <a:rPr lang="en-US" dirty="0"/>
              <a:t>(h) - </a:t>
            </a:r>
            <a:r>
              <a:rPr lang="en-US" dirty="0" err="1"/>
              <a:t>sizeof</a:t>
            </a:r>
            <a:r>
              <a:rPr lang="en-US" dirty="0"/>
              <a:t>(header));</a:t>
            </a:r>
          </a:p>
          <a:p>
            <a:pPr marL="514350" indent="-514350" fontAlgn="base">
              <a:buFont typeface="+mj-lt"/>
              <a:buAutoNum type="alphaUcPeriod"/>
            </a:pPr>
            <a:r>
              <a:rPr lang="en-US" dirty="0"/>
              <a:t>f = (header *)((char *)h - </a:t>
            </a:r>
            <a:r>
              <a:rPr lang="en-US" dirty="0" err="1"/>
              <a:t>get_size</a:t>
            </a:r>
            <a:r>
              <a:rPr lang="en-US" dirty="0"/>
              <a:t>(h) + </a:t>
            </a:r>
            <a:r>
              <a:rPr lang="en-US" dirty="0" err="1"/>
              <a:t>sizeof</a:t>
            </a:r>
            <a:r>
              <a:rPr lang="en-US" dirty="0"/>
              <a:t>(header));</a:t>
            </a:r>
          </a:p>
          <a:p>
            <a:pPr marL="514350" indent="-514350" fontAlgn="base">
              <a:buFont typeface="+mj-lt"/>
              <a:buAutoNum type="alphaUcPeriod"/>
            </a:pPr>
            <a:r>
              <a:rPr lang="en-US" dirty="0"/>
              <a:t>None of the above</a:t>
            </a:r>
            <a:r>
              <a:rPr lang="en-US" dirty="0" smtClean="0"/>
              <a: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2174" y="318690"/>
            <a:ext cx="3587796" cy="1418431"/>
          </a:xfrm>
          <a:prstGeom prst="rect">
            <a:avLst/>
          </a:prstGeom>
        </p:spPr>
      </p:pic>
      <p:sp>
        <p:nvSpPr>
          <p:cNvPr id="5" name="TextBox 4"/>
          <p:cNvSpPr txBox="1"/>
          <p:nvPr/>
        </p:nvSpPr>
        <p:spPr>
          <a:xfrm>
            <a:off x="7278130" y="3175686"/>
            <a:ext cx="4646140" cy="2585323"/>
          </a:xfrm>
          <a:prstGeom prst="rect">
            <a:avLst/>
          </a:prstGeom>
          <a:noFill/>
        </p:spPr>
        <p:txBody>
          <a:bodyPr wrap="square" rtlCol="0">
            <a:spAutoFit/>
          </a:bodyPr>
          <a:lstStyle/>
          <a:p>
            <a:r>
              <a:rPr lang="en-US" dirty="0" smtClean="0">
                <a:solidFill>
                  <a:schemeClr val="accent1"/>
                </a:solidFill>
              </a:rPr>
              <a:t>header2footer</a:t>
            </a:r>
          </a:p>
          <a:p>
            <a:pPr marL="285750" indent="-285750">
              <a:buFont typeface="Arial" charset="0"/>
              <a:buChar char="•"/>
            </a:pPr>
            <a:r>
              <a:rPr lang="en-US" dirty="0" smtClean="0"/>
              <a:t>the </a:t>
            </a:r>
            <a:r>
              <a:rPr lang="en-US" dirty="0" err="1" smtClean="0"/>
              <a:t>addr</a:t>
            </a:r>
            <a:r>
              <a:rPr lang="en-US" dirty="0" smtClean="0"/>
              <a:t> of h + size of total chunk in byte </a:t>
            </a:r>
            <a:r>
              <a:rPr lang="mr-IN" dirty="0" smtClean="0"/>
              <a:t>–</a:t>
            </a:r>
            <a:r>
              <a:rPr lang="en-US" dirty="0" smtClean="0"/>
              <a:t> header size in byte</a:t>
            </a:r>
          </a:p>
          <a:p>
            <a:pPr marL="742950" lvl="1" indent="-285750">
              <a:buFont typeface="Arial" charset="0"/>
              <a:buChar char="•"/>
            </a:pPr>
            <a:r>
              <a:rPr lang="en-US" dirty="0" smtClean="0"/>
              <a:t>need first casting h to char *</a:t>
            </a:r>
          </a:p>
          <a:p>
            <a:pPr marL="742950" lvl="1" indent="-285750">
              <a:buFont typeface="Arial" charset="0"/>
              <a:buChar char="•"/>
            </a:pPr>
            <a:r>
              <a:rPr lang="en-US" dirty="0" smtClean="0"/>
              <a:t>if don’t, actually go to </a:t>
            </a:r>
            <a:r>
              <a:rPr lang="en-US" dirty="0" err="1" smtClean="0"/>
              <a:t>addr</a:t>
            </a:r>
            <a:r>
              <a:rPr lang="en-US" dirty="0" smtClean="0"/>
              <a:t>(h)+size(chunk)*</a:t>
            </a:r>
            <a:r>
              <a:rPr lang="en-US" dirty="0" err="1" smtClean="0"/>
              <a:t>sizeof</a:t>
            </a:r>
            <a:r>
              <a:rPr lang="en-US" dirty="0" smtClean="0"/>
              <a:t>(header) </a:t>
            </a:r>
            <a:r>
              <a:rPr lang="mr-IN" dirty="0" smtClean="0"/>
              <a:t>–</a:t>
            </a:r>
            <a:r>
              <a:rPr lang="en-US" dirty="0" smtClean="0"/>
              <a:t> </a:t>
            </a:r>
            <a:r>
              <a:rPr lang="en-US" dirty="0" err="1" smtClean="0"/>
              <a:t>sizeof</a:t>
            </a:r>
            <a:r>
              <a:rPr lang="en-US" dirty="0" smtClean="0"/>
              <a:t>(header)*</a:t>
            </a:r>
            <a:r>
              <a:rPr lang="en-US" dirty="0" err="1" smtClean="0"/>
              <a:t>sizeof</a:t>
            </a:r>
            <a:r>
              <a:rPr lang="en-US" dirty="0" smtClean="0"/>
              <a:t>(header)</a:t>
            </a:r>
          </a:p>
          <a:p>
            <a:pPr marL="285750" indent="-285750">
              <a:buFont typeface="Arial" charset="0"/>
              <a:buChar char="•"/>
            </a:pPr>
            <a:r>
              <a:rPr lang="en-US" dirty="0" smtClean="0"/>
              <a:t>finally casting it to header *</a:t>
            </a:r>
          </a:p>
          <a:p>
            <a:endParaRPr lang="en-US" dirty="0"/>
          </a:p>
        </p:txBody>
      </p:sp>
      <p:sp>
        <p:nvSpPr>
          <p:cNvPr id="6" name="TextBox 5"/>
          <p:cNvSpPr txBox="1"/>
          <p:nvPr/>
        </p:nvSpPr>
        <p:spPr>
          <a:xfrm>
            <a:off x="2817340" y="2991020"/>
            <a:ext cx="3595817" cy="369332"/>
          </a:xfrm>
          <a:prstGeom prst="rect">
            <a:avLst/>
          </a:prstGeom>
          <a:noFill/>
        </p:spPr>
        <p:txBody>
          <a:bodyPr wrap="square" rtlCol="0">
            <a:spAutoFit/>
          </a:bodyPr>
          <a:lstStyle/>
          <a:p>
            <a:r>
              <a:rPr lang="en-US" dirty="0" smtClean="0"/>
              <a:t>go to next/</a:t>
            </a:r>
            <a:r>
              <a:rPr lang="en-US" dirty="0" err="1" smtClean="0"/>
              <a:t>prev</a:t>
            </a:r>
            <a:r>
              <a:rPr lang="en-US" dirty="0" smtClean="0"/>
              <a:t> 16 bytes</a:t>
            </a:r>
            <a:endParaRPr lang="en-US" dirty="0"/>
          </a:p>
        </p:txBody>
      </p:sp>
      <p:sp>
        <p:nvSpPr>
          <p:cNvPr id="7" name="Oval 6"/>
          <p:cNvSpPr/>
          <p:nvPr/>
        </p:nvSpPr>
        <p:spPr>
          <a:xfrm>
            <a:off x="432486" y="4870909"/>
            <a:ext cx="6845644" cy="46152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B4F74605-8D2E-2747-B74B-91F705457A95}" type="slidenum">
              <a:rPr lang="en-US" smtClean="0"/>
              <a:t>10</a:t>
            </a:fld>
            <a:endParaRPr lang="en-US"/>
          </a:p>
        </p:txBody>
      </p:sp>
    </p:spTree>
    <p:extLst>
      <p:ext uri="{BB962C8B-B14F-4D97-AF65-F5344CB8AC3E}">
        <p14:creationId xmlns:p14="http://schemas.microsoft.com/office/powerpoint/2010/main" val="1243407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3"/>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Q3.5 </a:t>
            </a:r>
            <a:r>
              <a:rPr lang="en-US" dirty="0"/>
              <a:t>footer2header </a:t>
            </a:r>
            <a:r>
              <a:rPr lang="en-US" dirty="0" smtClean="0"/>
              <a:t>example</a:t>
            </a:r>
            <a:endParaRPr lang="en-US" dirty="0"/>
          </a:p>
        </p:txBody>
      </p:sp>
      <p:sp>
        <p:nvSpPr>
          <p:cNvPr id="3" name="Content Placeholder 2"/>
          <p:cNvSpPr>
            <a:spLocks noGrp="1"/>
          </p:cNvSpPr>
          <p:nvPr>
            <p:ph idx="1"/>
          </p:nvPr>
        </p:nvSpPr>
        <p:spPr/>
        <p:txBody>
          <a:bodyPr/>
          <a:lstStyle/>
          <a:p>
            <a:pPr fontAlgn="base"/>
            <a:r>
              <a:rPr lang="en-US" dirty="0"/>
              <a:t>Suppose pointer variable f </a:t>
            </a:r>
            <a:r>
              <a:rPr lang="en-US" dirty="0">
                <a:solidFill>
                  <a:schemeClr val="accent1"/>
                </a:solidFill>
              </a:rPr>
              <a:t>points to the beginning of a chunk's footer </a:t>
            </a:r>
            <a:r>
              <a:rPr lang="en-US" dirty="0"/>
              <a:t>and has value 0x789012345a90. If the total size of the chunk is 1KB (including header and footer fields), then what is the memory address for the header of this chunk?</a:t>
            </a:r>
          </a:p>
          <a:p>
            <a:pPr fontAlgn="base"/>
            <a:r>
              <a:rPr lang="en-US" dirty="0" smtClean="0">
                <a:solidFill>
                  <a:srgbClr val="C00000"/>
                </a:solidFill>
              </a:rPr>
              <a:t>0x7890123456a0</a:t>
            </a:r>
            <a:endParaRPr lang="en-US" dirty="0">
              <a:solidFill>
                <a:srgbClr val="C00000"/>
              </a:solidFill>
            </a:endParaRPr>
          </a:p>
          <a:p>
            <a:endParaRPr lang="en-US" dirty="0"/>
          </a:p>
        </p:txBody>
      </p:sp>
      <p:sp>
        <p:nvSpPr>
          <p:cNvPr id="4" name="TextBox 3"/>
          <p:cNvSpPr txBox="1"/>
          <p:nvPr/>
        </p:nvSpPr>
        <p:spPr>
          <a:xfrm>
            <a:off x="5943600" y="3410465"/>
            <a:ext cx="5251622" cy="1754326"/>
          </a:xfrm>
          <a:prstGeom prst="rect">
            <a:avLst/>
          </a:prstGeom>
          <a:noFill/>
        </p:spPr>
        <p:txBody>
          <a:bodyPr wrap="square" rtlCol="0">
            <a:spAutoFit/>
          </a:bodyPr>
          <a:lstStyle/>
          <a:p>
            <a:pPr marL="285750" indent="-285750">
              <a:buFont typeface="Arial" charset="0"/>
              <a:buChar char="•"/>
            </a:pPr>
            <a:r>
              <a:rPr lang="en-US" dirty="0" smtClean="0"/>
              <a:t>total size of chunk = 1KB</a:t>
            </a:r>
          </a:p>
          <a:p>
            <a:pPr marL="285750" indent="-285750">
              <a:buFont typeface="Arial" charset="0"/>
              <a:buChar char="•"/>
            </a:pPr>
            <a:r>
              <a:rPr lang="en-US" dirty="0" smtClean="0"/>
              <a:t>1204-byte -&gt; 0x400</a:t>
            </a:r>
          </a:p>
          <a:p>
            <a:pPr marL="285750" indent="-285750">
              <a:buFont typeface="Arial" charset="0"/>
              <a:buChar char="•"/>
            </a:pPr>
            <a:r>
              <a:rPr lang="en-US" dirty="0" smtClean="0"/>
              <a:t>0x789012345a90 </a:t>
            </a:r>
            <a:r>
              <a:rPr lang="en-US" dirty="0"/>
              <a:t>+</a:t>
            </a:r>
            <a:r>
              <a:rPr lang="en-US" dirty="0" smtClean="0"/>
              <a:t> 0x10 = 0x789012345aa0</a:t>
            </a:r>
          </a:p>
          <a:p>
            <a:pPr marL="742950" lvl="1" indent="-285750">
              <a:buFont typeface="Arial" charset="0"/>
              <a:buChar char="•"/>
            </a:pPr>
            <a:r>
              <a:rPr lang="en-US" dirty="0" smtClean="0"/>
              <a:t>end of the footer</a:t>
            </a:r>
          </a:p>
          <a:p>
            <a:pPr marL="285750" indent="-285750">
              <a:buFont typeface="Arial" charset="0"/>
              <a:buChar char="•"/>
            </a:pPr>
            <a:r>
              <a:rPr lang="en-US" dirty="0" smtClean="0"/>
              <a:t>0x789012345aa0  - 0x400 = 0x7890123456a0</a:t>
            </a:r>
          </a:p>
          <a:p>
            <a:pPr marL="742950" lvl="1" indent="-285750">
              <a:buFont typeface="Arial" charset="0"/>
              <a:buChar char="•"/>
            </a:pPr>
            <a:r>
              <a:rPr lang="en-US" dirty="0" smtClean="0"/>
              <a:t>beginning of the chunk (header)</a:t>
            </a:r>
          </a:p>
        </p:txBody>
      </p:sp>
      <p:sp>
        <p:nvSpPr>
          <p:cNvPr id="5" name="Slide Number Placeholder 4"/>
          <p:cNvSpPr>
            <a:spLocks noGrp="1"/>
          </p:cNvSpPr>
          <p:nvPr>
            <p:ph type="sldNum" sz="quarter" idx="12"/>
          </p:nvPr>
        </p:nvSpPr>
        <p:spPr/>
        <p:txBody>
          <a:bodyPr/>
          <a:lstStyle/>
          <a:p>
            <a:fld id="{B4F74605-8D2E-2747-B74B-91F705457A95}" type="slidenum">
              <a:rPr lang="en-US" smtClean="0"/>
              <a:t>11</a:t>
            </a:fld>
            <a:endParaRPr lang="en-US"/>
          </a:p>
        </p:txBody>
      </p:sp>
    </p:spTree>
    <p:extLst>
      <p:ext uri="{BB962C8B-B14F-4D97-AF65-F5344CB8AC3E}">
        <p14:creationId xmlns:p14="http://schemas.microsoft.com/office/powerpoint/2010/main" val="108565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3"/>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Q3.6 </a:t>
            </a:r>
            <a:r>
              <a:rPr lang="en-US" dirty="0" smtClean="0"/>
              <a:t>footer2header</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`footer2header` </a:t>
            </a:r>
            <a:r>
              <a:rPr lang="en-US" dirty="0"/>
              <a:t>takes as argument a pointer to the footer of the chunk, and returns a pointer to the same chunk's header. </a:t>
            </a:r>
            <a:endParaRPr lang="en-US" dirty="0" smtClean="0"/>
          </a:p>
          <a:p>
            <a:pPr marL="0" indent="0" fontAlgn="base">
              <a:buNone/>
            </a:pPr>
            <a:r>
              <a:rPr lang="en-US" dirty="0"/>
              <a:t>Which of the following C statement to use for the missing line? Note </a:t>
            </a:r>
            <a:r>
              <a:rPr lang="en-US" dirty="0" smtClean="0"/>
              <a:t>that `</a:t>
            </a:r>
            <a:r>
              <a:rPr lang="en-US" dirty="0" err="1" smtClean="0"/>
              <a:t>get_size</a:t>
            </a:r>
            <a:r>
              <a:rPr lang="en-US" dirty="0"/>
              <a:t>` is a helper function that returns the chunk size encoded in the header/footer field </a:t>
            </a:r>
            <a:r>
              <a:rPr lang="en-US" dirty="0" err="1"/>
              <a:t>size_n_status</a:t>
            </a:r>
            <a:r>
              <a:rPr lang="en-US" dirty="0"/>
              <a:t>.</a:t>
            </a:r>
          </a:p>
          <a:p>
            <a:pPr marL="514350" indent="-514350" fontAlgn="base">
              <a:buFont typeface="+mj-lt"/>
              <a:buAutoNum type="alphaUcPeriod"/>
            </a:pPr>
            <a:r>
              <a:rPr lang="en-US" dirty="0"/>
              <a:t>h = f + 1;</a:t>
            </a:r>
          </a:p>
          <a:p>
            <a:pPr marL="514350" indent="-514350" fontAlgn="base">
              <a:buFont typeface="+mj-lt"/>
              <a:buAutoNum type="alphaUcPeriod"/>
            </a:pPr>
            <a:r>
              <a:rPr lang="en-US" dirty="0"/>
              <a:t>h = f - 1;</a:t>
            </a:r>
          </a:p>
          <a:p>
            <a:pPr marL="514350" indent="-514350" fontAlgn="base">
              <a:buFont typeface="+mj-lt"/>
              <a:buAutoNum type="alphaUcPeriod"/>
            </a:pPr>
            <a:r>
              <a:rPr lang="en-US" dirty="0"/>
              <a:t>h = f + </a:t>
            </a:r>
            <a:r>
              <a:rPr lang="en-US" dirty="0" err="1"/>
              <a:t>get_size</a:t>
            </a:r>
            <a:r>
              <a:rPr lang="en-US" dirty="0"/>
              <a:t>(f);</a:t>
            </a:r>
          </a:p>
          <a:p>
            <a:pPr marL="514350" indent="-514350" fontAlgn="base">
              <a:buFont typeface="+mj-lt"/>
              <a:buAutoNum type="alphaUcPeriod"/>
            </a:pPr>
            <a:r>
              <a:rPr lang="en-US" dirty="0"/>
              <a:t>h = (header *)((char *)f + </a:t>
            </a:r>
            <a:r>
              <a:rPr lang="en-US" dirty="0" err="1"/>
              <a:t>get_size</a:t>
            </a:r>
            <a:r>
              <a:rPr lang="en-US" dirty="0"/>
              <a:t>(f));</a:t>
            </a:r>
          </a:p>
          <a:p>
            <a:pPr marL="514350" indent="-514350" fontAlgn="base">
              <a:buFont typeface="+mj-lt"/>
              <a:buAutoNum type="alphaUcPeriod"/>
            </a:pPr>
            <a:r>
              <a:rPr lang="en-US" dirty="0"/>
              <a:t>h = f - </a:t>
            </a:r>
            <a:r>
              <a:rPr lang="en-US" dirty="0" err="1"/>
              <a:t>get_size</a:t>
            </a:r>
            <a:r>
              <a:rPr lang="en-US" dirty="0"/>
              <a:t>(f);</a:t>
            </a:r>
          </a:p>
          <a:p>
            <a:pPr marL="514350" indent="-514350" fontAlgn="base">
              <a:buFont typeface="+mj-lt"/>
              <a:buAutoNum type="alphaUcPeriod"/>
            </a:pPr>
            <a:r>
              <a:rPr lang="en-US" dirty="0"/>
              <a:t>h = (header *)((char *)f - </a:t>
            </a:r>
            <a:r>
              <a:rPr lang="en-US" dirty="0" err="1"/>
              <a:t>get_size</a:t>
            </a:r>
            <a:r>
              <a:rPr lang="en-US" dirty="0"/>
              <a:t>(f));</a:t>
            </a:r>
          </a:p>
          <a:p>
            <a:pPr marL="514350" indent="-514350" fontAlgn="base">
              <a:buFont typeface="+mj-lt"/>
              <a:buAutoNum type="alphaUcPeriod"/>
            </a:pPr>
            <a:r>
              <a:rPr lang="en-US" dirty="0"/>
              <a:t>h = (header *)((char *)f + </a:t>
            </a:r>
            <a:r>
              <a:rPr lang="en-US" dirty="0" err="1"/>
              <a:t>sizeof</a:t>
            </a:r>
            <a:r>
              <a:rPr lang="en-US" dirty="0"/>
              <a:t>(header) - </a:t>
            </a:r>
            <a:r>
              <a:rPr lang="en-US" dirty="0" err="1"/>
              <a:t>get_size</a:t>
            </a:r>
            <a:r>
              <a:rPr lang="en-US" dirty="0"/>
              <a:t>(f));</a:t>
            </a:r>
          </a:p>
          <a:p>
            <a:pPr marL="514350" indent="-514350" fontAlgn="base">
              <a:buFont typeface="+mj-lt"/>
              <a:buAutoNum type="alphaUcPeriod"/>
            </a:pPr>
            <a:r>
              <a:rPr lang="en-US" dirty="0"/>
              <a:t>h = (header *)((char *)f - </a:t>
            </a:r>
            <a:r>
              <a:rPr lang="en-US" dirty="0" err="1"/>
              <a:t>sizeof</a:t>
            </a:r>
            <a:r>
              <a:rPr lang="en-US" dirty="0"/>
              <a:t>(header) + </a:t>
            </a:r>
            <a:r>
              <a:rPr lang="en-US" dirty="0" err="1"/>
              <a:t>get_size</a:t>
            </a:r>
            <a:r>
              <a:rPr lang="en-US" dirty="0"/>
              <a:t>(f));</a:t>
            </a:r>
          </a:p>
          <a:p>
            <a:pPr marL="514350" indent="-514350" fontAlgn="base">
              <a:buFont typeface="+mj-lt"/>
              <a:buAutoNum type="alphaUcPeriod"/>
            </a:pPr>
            <a:r>
              <a:rPr lang="en-US" dirty="0"/>
              <a:t>None of the above</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6700" y="365125"/>
            <a:ext cx="3294380" cy="1285348"/>
          </a:xfrm>
          <a:prstGeom prst="rect">
            <a:avLst/>
          </a:prstGeom>
        </p:spPr>
      </p:pic>
      <p:sp>
        <p:nvSpPr>
          <p:cNvPr id="5" name="TextBox 4"/>
          <p:cNvSpPr txBox="1"/>
          <p:nvPr/>
        </p:nvSpPr>
        <p:spPr>
          <a:xfrm>
            <a:off x="7278130" y="3175686"/>
            <a:ext cx="4646140" cy="1200329"/>
          </a:xfrm>
          <a:prstGeom prst="rect">
            <a:avLst/>
          </a:prstGeom>
          <a:noFill/>
        </p:spPr>
        <p:txBody>
          <a:bodyPr wrap="square" rtlCol="0">
            <a:spAutoFit/>
          </a:bodyPr>
          <a:lstStyle/>
          <a:p>
            <a:r>
              <a:rPr lang="en-US" dirty="0" smtClean="0">
                <a:solidFill>
                  <a:schemeClr val="accent1"/>
                </a:solidFill>
              </a:rPr>
              <a:t>footer2header</a:t>
            </a:r>
          </a:p>
          <a:p>
            <a:pPr marL="285750" indent="-285750">
              <a:buFont typeface="Arial" charset="0"/>
              <a:buChar char="•"/>
            </a:pPr>
            <a:r>
              <a:rPr lang="en-US" dirty="0" smtClean="0"/>
              <a:t>the </a:t>
            </a:r>
            <a:r>
              <a:rPr lang="en-US" dirty="0" err="1" smtClean="0"/>
              <a:t>addr</a:t>
            </a:r>
            <a:r>
              <a:rPr lang="en-US" dirty="0" smtClean="0"/>
              <a:t> of f + size of footer in byte </a:t>
            </a:r>
            <a:r>
              <a:rPr lang="mr-IN" dirty="0" smtClean="0"/>
              <a:t>–</a:t>
            </a:r>
            <a:r>
              <a:rPr lang="en-US" dirty="0" smtClean="0"/>
              <a:t> size of total chunk in byte</a:t>
            </a:r>
          </a:p>
          <a:p>
            <a:endParaRPr lang="en-US" dirty="0"/>
          </a:p>
        </p:txBody>
      </p:sp>
      <p:sp>
        <p:nvSpPr>
          <p:cNvPr id="6" name="Oval 5"/>
          <p:cNvSpPr/>
          <p:nvPr/>
        </p:nvSpPr>
        <p:spPr>
          <a:xfrm>
            <a:off x="432486" y="4870909"/>
            <a:ext cx="6845644" cy="46152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B4F74605-8D2E-2747-B74B-91F705457A95}" type="slidenum">
              <a:rPr lang="en-US" smtClean="0"/>
              <a:t>12</a:t>
            </a:fld>
            <a:endParaRPr lang="en-US"/>
          </a:p>
        </p:txBody>
      </p:sp>
    </p:spTree>
    <p:extLst>
      <p:ext uri="{BB962C8B-B14F-4D97-AF65-F5344CB8AC3E}">
        <p14:creationId xmlns:p14="http://schemas.microsoft.com/office/powerpoint/2010/main" val="182047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Q3.7 </a:t>
            </a:r>
            <a:r>
              <a:rPr lang="en-US" dirty="0"/>
              <a:t>curr2prev </a:t>
            </a:r>
            <a:r>
              <a:rPr lang="en-US" dirty="0" smtClean="0"/>
              <a:t>example</a:t>
            </a:r>
            <a:endParaRPr lang="en-US" dirty="0"/>
          </a:p>
        </p:txBody>
      </p:sp>
      <p:sp>
        <p:nvSpPr>
          <p:cNvPr id="3" name="Content Placeholder 2"/>
          <p:cNvSpPr>
            <a:spLocks noGrp="1"/>
          </p:cNvSpPr>
          <p:nvPr>
            <p:ph idx="1"/>
          </p:nvPr>
        </p:nvSpPr>
        <p:spPr/>
        <p:txBody>
          <a:bodyPr/>
          <a:lstStyle/>
          <a:p>
            <a:pPr fontAlgn="base"/>
            <a:r>
              <a:rPr lang="en-US" dirty="0"/>
              <a:t>Suppose pointer variable h </a:t>
            </a:r>
            <a:r>
              <a:rPr lang="en-US" dirty="0">
                <a:solidFill>
                  <a:schemeClr val="accent1"/>
                </a:solidFill>
              </a:rPr>
              <a:t>points to the beginning of some chunk </a:t>
            </a:r>
            <a:r>
              <a:rPr lang="en-US" dirty="0"/>
              <a:t>and has value 0x789012345aa0. Suppose this chunk has size 4KB and its previous chunk has size 1KB. What is the memory address for </a:t>
            </a:r>
            <a:r>
              <a:rPr lang="en-US" dirty="0">
                <a:solidFill>
                  <a:schemeClr val="accent6"/>
                </a:solidFill>
              </a:rPr>
              <a:t>the beginning of its previous chunk</a:t>
            </a:r>
            <a:r>
              <a:rPr lang="en-US" dirty="0"/>
              <a:t>?</a:t>
            </a:r>
          </a:p>
          <a:p>
            <a:pPr fontAlgn="base"/>
            <a:r>
              <a:rPr lang="en-US" dirty="0">
                <a:solidFill>
                  <a:srgbClr val="C00000"/>
                </a:solidFill>
              </a:rPr>
              <a:t>0x7890123456a0</a:t>
            </a:r>
          </a:p>
          <a:p>
            <a:endParaRPr lang="en-US" dirty="0"/>
          </a:p>
        </p:txBody>
      </p:sp>
      <p:sp>
        <p:nvSpPr>
          <p:cNvPr id="4" name="TextBox 3"/>
          <p:cNvSpPr txBox="1"/>
          <p:nvPr/>
        </p:nvSpPr>
        <p:spPr>
          <a:xfrm>
            <a:off x="5881815" y="3678128"/>
            <a:ext cx="5696465" cy="923330"/>
          </a:xfrm>
          <a:prstGeom prst="rect">
            <a:avLst/>
          </a:prstGeom>
          <a:noFill/>
        </p:spPr>
        <p:txBody>
          <a:bodyPr wrap="square" rtlCol="0">
            <a:spAutoFit/>
          </a:bodyPr>
          <a:lstStyle/>
          <a:p>
            <a:pPr marL="285750" indent="-285750">
              <a:buFont typeface="Arial" charset="0"/>
              <a:buChar char="•"/>
            </a:pPr>
            <a:r>
              <a:rPr lang="en-US" dirty="0" smtClean="0"/>
              <a:t>high level: </a:t>
            </a:r>
            <a:r>
              <a:rPr lang="en-US" dirty="0" err="1" smtClean="0"/>
              <a:t>addr</a:t>
            </a:r>
            <a:r>
              <a:rPr lang="en-US" dirty="0" smtClean="0"/>
              <a:t> - size of the previous chunk</a:t>
            </a:r>
          </a:p>
          <a:p>
            <a:pPr marL="285750" indent="-285750">
              <a:buFont typeface="Arial" charset="0"/>
              <a:buChar char="•"/>
            </a:pPr>
            <a:r>
              <a:rPr lang="en-US" dirty="0" smtClean="0"/>
              <a:t>0x789012345aa0 </a:t>
            </a:r>
            <a:r>
              <a:rPr lang="mr-IN" dirty="0" smtClean="0"/>
              <a:t>–</a:t>
            </a:r>
            <a:r>
              <a:rPr lang="en-US" dirty="0" smtClean="0"/>
              <a:t> 1KB</a:t>
            </a:r>
          </a:p>
          <a:p>
            <a:pPr marL="285750" indent="-285750">
              <a:buFont typeface="Arial" charset="0"/>
              <a:buChar char="•"/>
            </a:pPr>
            <a:r>
              <a:rPr lang="en-US" dirty="0" smtClean="0"/>
              <a:t>0x789012345aa0 </a:t>
            </a:r>
            <a:r>
              <a:rPr lang="mr-IN" dirty="0" smtClean="0"/>
              <a:t>–</a:t>
            </a:r>
            <a:r>
              <a:rPr lang="en-US" dirty="0" smtClean="0"/>
              <a:t> 0x400 = 0x7890123456a0</a:t>
            </a:r>
            <a:endParaRPr lang="en-US" dirty="0"/>
          </a:p>
        </p:txBody>
      </p:sp>
      <p:sp>
        <p:nvSpPr>
          <p:cNvPr id="5" name="Slide Number Placeholder 4"/>
          <p:cNvSpPr>
            <a:spLocks noGrp="1"/>
          </p:cNvSpPr>
          <p:nvPr>
            <p:ph type="sldNum" sz="quarter" idx="12"/>
          </p:nvPr>
        </p:nvSpPr>
        <p:spPr/>
        <p:txBody>
          <a:bodyPr/>
          <a:lstStyle/>
          <a:p>
            <a:fld id="{B4F74605-8D2E-2747-B74B-91F705457A95}" type="slidenum">
              <a:rPr lang="en-US" smtClean="0"/>
              <a:t>13</a:t>
            </a:fld>
            <a:endParaRPr lang="en-US"/>
          </a:p>
        </p:txBody>
      </p:sp>
    </p:spTree>
    <p:extLst>
      <p:ext uri="{BB962C8B-B14F-4D97-AF65-F5344CB8AC3E}">
        <p14:creationId xmlns:p14="http://schemas.microsoft.com/office/powerpoint/2010/main" val="363646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Q3.8 </a:t>
            </a:r>
            <a:r>
              <a:rPr lang="en-US" dirty="0"/>
              <a:t>curr2prev example</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`curr2prev` </a:t>
            </a:r>
            <a:r>
              <a:rPr lang="en-US" dirty="0"/>
              <a:t>takes as argument a </a:t>
            </a:r>
            <a:r>
              <a:rPr lang="en-US" dirty="0">
                <a:solidFill>
                  <a:schemeClr val="accent1"/>
                </a:solidFill>
              </a:rPr>
              <a:t>pointer to the current chunk's header</a:t>
            </a:r>
            <a:r>
              <a:rPr lang="en-US" dirty="0"/>
              <a:t>, and returns a </a:t>
            </a:r>
            <a:r>
              <a:rPr lang="en-US" dirty="0">
                <a:solidFill>
                  <a:schemeClr val="accent6"/>
                </a:solidFill>
              </a:rPr>
              <a:t>pointer to the previous chunk's header</a:t>
            </a:r>
            <a:r>
              <a:rPr lang="en-US" dirty="0" smtClean="0"/>
              <a:t>.</a:t>
            </a:r>
          </a:p>
          <a:p>
            <a:pPr marL="0" indent="0" fontAlgn="base">
              <a:buNone/>
            </a:pPr>
            <a:r>
              <a:rPr lang="en-US" dirty="0"/>
              <a:t>Which of the following C statement to use for the missing line? Note that </a:t>
            </a:r>
            <a:r>
              <a:rPr lang="en-US" dirty="0">
                <a:solidFill>
                  <a:schemeClr val="accent4"/>
                </a:solidFill>
              </a:rPr>
              <a:t>footer2header</a:t>
            </a:r>
            <a:r>
              <a:rPr lang="en-US" dirty="0"/>
              <a:t> is the helper function that returns a pointer to the chunk's header given a pointer to the same chunk's footer.</a:t>
            </a:r>
          </a:p>
          <a:p>
            <a:pPr marL="514350" indent="-514350" fontAlgn="base">
              <a:buFont typeface="+mj-lt"/>
              <a:buAutoNum type="alphaUcPeriod"/>
            </a:pPr>
            <a:r>
              <a:rPr lang="en-US" dirty="0" err="1"/>
              <a:t>prev_footer</a:t>
            </a:r>
            <a:r>
              <a:rPr lang="en-US" dirty="0"/>
              <a:t> = </a:t>
            </a:r>
            <a:r>
              <a:rPr lang="en-US" dirty="0" err="1"/>
              <a:t>curr</a:t>
            </a:r>
            <a:r>
              <a:rPr lang="en-US" dirty="0"/>
              <a:t> -1 ;</a:t>
            </a:r>
          </a:p>
          <a:p>
            <a:pPr marL="514350" indent="-514350" fontAlgn="base">
              <a:buFont typeface="+mj-lt"/>
              <a:buAutoNum type="alphaUcPeriod"/>
            </a:pPr>
            <a:r>
              <a:rPr lang="en-US" dirty="0" err="1"/>
              <a:t>prev_footer</a:t>
            </a:r>
            <a:r>
              <a:rPr lang="en-US" dirty="0"/>
              <a:t> = </a:t>
            </a:r>
            <a:r>
              <a:rPr lang="en-US" dirty="0" err="1"/>
              <a:t>curr</a:t>
            </a:r>
            <a:r>
              <a:rPr lang="en-US" dirty="0"/>
              <a:t> - </a:t>
            </a:r>
            <a:r>
              <a:rPr lang="en-US" dirty="0" err="1"/>
              <a:t>sizeof</a:t>
            </a:r>
            <a:r>
              <a:rPr lang="en-US" dirty="0"/>
              <a:t>(header);</a:t>
            </a:r>
          </a:p>
          <a:p>
            <a:pPr marL="514350" indent="-514350" fontAlgn="base">
              <a:buFont typeface="+mj-lt"/>
              <a:buAutoNum type="alphaUcPeriod"/>
            </a:pPr>
            <a:r>
              <a:rPr lang="en-US" dirty="0" err="1"/>
              <a:t>prev_footer</a:t>
            </a:r>
            <a:r>
              <a:rPr lang="en-US" dirty="0"/>
              <a:t> = (header *)((char *)</a:t>
            </a:r>
            <a:r>
              <a:rPr lang="en-US" dirty="0" err="1"/>
              <a:t>curr</a:t>
            </a:r>
            <a:r>
              <a:rPr lang="en-US" dirty="0"/>
              <a:t> - </a:t>
            </a:r>
            <a:r>
              <a:rPr lang="en-US" dirty="0" err="1"/>
              <a:t>sizeof</a:t>
            </a:r>
            <a:r>
              <a:rPr lang="en-US" dirty="0"/>
              <a:t>(header));</a:t>
            </a:r>
          </a:p>
          <a:p>
            <a:pPr marL="514350" indent="-514350" fontAlgn="base">
              <a:buFont typeface="+mj-lt"/>
              <a:buAutoNum type="alphaUcPeriod"/>
            </a:pPr>
            <a:r>
              <a:rPr lang="en-US" dirty="0" err="1"/>
              <a:t>prev_footer</a:t>
            </a:r>
            <a:r>
              <a:rPr lang="en-US" dirty="0"/>
              <a:t> = </a:t>
            </a:r>
            <a:r>
              <a:rPr lang="en-US" dirty="0" err="1"/>
              <a:t>curr</a:t>
            </a:r>
            <a:r>
              <a:rPr lang="en-US" dirty="0"/>
              <a:t> - 2;</a:t>
            </a:r>
          </a:p>
          <a:p>
            <a:pPr marL="514350" indent="-514350" fontAlgn="base">
              <a:buFont typeface="+mj-lt"/>
              <a:buAutoNum type="alphaUcPeriod"/>
            </a:pPr>
            <a:r>
              <a:rPr lang="en-US" dirty="0" err="1"/>
              <a:t>prev_footer</a:t>
            </a:r>
            <a:r>
              <a:rPr lang="en-US" dirty="0"/>
              <a:t> = </a:t>
            </a:r>
            <a:r>
              <a:rPr lang="en-US" dirty="0" err="1"/>
              <a:t>curr</a:t>
            </a:r>
            <a:r>
              <a:rPr lang="en-US" dirty="0"/>
              <a:t> - 2*</a:t>
            </a:r>
            <a:r>
              <a:rPr lang="en-US" dirty="0" err="1"/>
              <a:t>sizeof</a:t>
            </a:r>
            <a:r>
              <a:rPr lang="en-US" dirty="0"/>
              <a:t>(header);</a:t>
            </a:r>
          </a:p>
          <a:p>
            <a:pPr marL="514350" indent="-514350" fontAlgn="base">
              <a:buFont typeface="+mj-lt"/>
              <a:buAutoNum type="alphaUcPeriod"/>
            </a:pPr>
            <a:r>
              <a:rPr lang="en-US" dirty="0" err="1"/>
              <a:t>prev_footer</a:t>
            </a:r>
            <a:r>
              <a:rPr lang="en-US" dirty="0"/>
              <a:t> = (header *)((char *)</a:t>
            </a:r>
            <a:r>
              <a:rPr lang="en-US" dirty="0" err="1"/>
              <a:t>curr</a:t>
            </a:r>
            <a:r>
              <a:rPr lang="en-US" dirty="0"/>
              <a:t> - 2*</a:t>
            </a:r>
            <a:r>
              <a:rPr lang="en-US" dirty="0" err="1"/>
              <a:t>sizeof</a:t>
            </a:r>
            <a:r>
              <a:rPr lang="en-US" dirty="0"/>
              <a:t>(header));</a:t>
            </a:r>
          </a:p>
          <a:p>
            <a:pPr marL="514350" indent="-514350" fontAlgn="base">
              <a:buFont typeface="+mj-lt"/>
              <a:buAutoNum type="alphaUcPeriod"/>
            </a:pPr>
            <a:r>
              <a:rPr lang="en-US" dirty="0"/>
              <a:t>None of the above</a:t>
            </a:r>
            <a:r>
              <a:rPr lang="en-US" dirty="0" smtClean="0"/>
              <a: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5215" y="374808"/>
            <a:ext cx="3918585" cy="1306195"/>
          </a:xfrm>
          <a:prstGeom prst="rect">
            <a:avLst/>
          </a:prstGeom>
        </p:spPr>
      </p:pic>
      <p:sp>
        <p:nvSpPr>
          <p:cNvPr id="6" name="TextBox 5"/>
          <p:cNvSpPr txBox="1"/>
          <p:nvPr/>
        </p:nvSpPr>
        <p:spPr>
          <a:xfrm>
            <a:off x="7253415" y="3072648"/>
            <a:ext cx="5696465" cy="1200329"/>
          </a:xfrm>
          <a:prstGeom prst="rect">
            <a:avLst/>
          </a:prstGeom>
          <a:noFill/>
        </p:spPr>
        <p:txBody>
          <a:bodyPr wrap="square" rtlCol="0">
            <a:spAutoFit/>
          </a:bodyPr>
          <a:lstStyle/>
          <a:p>
            <a:r>
              <a:rPr lang="en-US" dirty="0" smtClean="0">
                <a:solidFill>
                  <a:schemeClr val="accent1"/>
                </a:solidFill>
              </a:rPr>
              <a:t>curr2prev</a:t>
            </a:r>
          </a:p>
          <a:p>
            <a:pPr marL="285750" indent="-285750">
              <a:buFont typeface="Arial" charset="0"/>
              <a:buChar char="•"/>
            </a:pPr>
            <a:r>
              <a:rPr lang="en-US" dirty="0" smtClean="0"/>
              <a:t>curr_header2prev_footer</a:t>
            </a:r>
          </a:p>
          <a:p>
            <a:pPr marL="285750" indent="-285750">
              <a:buFont typeface="Arial" charset="0"/>
              <a:buChar char="•"/>
            </a:pPr>
            <a:r>
              <a:rPr lang="en-US" dirty="0" smtClean="0"/>
              <a:t>prev_footer2prev_header -&gt; footer2header</a:t>
            </a:r>
          </a:p>
          <a:p>
            <a:pPr marL="742950" lvl="1" indent="-285750">
              <a:buFont typeface="Arial" charset="0"/>
              <a:buChar char="•"/>
            </a:pPr>
            <a:endParaRPr lang="en-US" dirty="0" smtClean="0"/>
          </a:p>
        </p:txBody>
      </p:sp>
      <p:sp>
        <p:nvSpPr>
          <p:cNvPr id="7" name="Oval 6"/>
          <p:cNvSpPr/>
          <p:nvPr/>
        </p:nvSpPr>
        <p:spPr>
          <a:xfrm>
            <a:off x="407771" y="4042215"/>
            <a:ext cx="6845644" cy="46152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771" y="3319204"/>
            <a:ext cx="6277234" cy="46152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B4F74605-8D2E-2747-B74B-91F705457A95}" type="slidenum">
              <a:rPr lang="en-US" smtClean="0"/>
              <a:t>14</a:t>
            </a:fld>
            <a:endParaRPr lang="en-US"/>
          </a:p>
        </p:txBody>
      </p:sp>
    </p:spTree>
    <p:extLst>
      <p:ext uri="{BB962C8B-B14F-4D97-AF65-F5344CB8AC3E}">
        <p14:creationId xmlns:p14="http://schemas.microsoft.com/office/powerpoint/2010/main" val="1875658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Lab-4</a:t>
            </a:r>
            <a:endParaRPr lang="en-US" dirty="0"/>
          </a:p>
        </p:txBody>
      </p:sp>
      <p:sp>
        <p:nvSpPr>
          <p:cNvPr id="5" name="Text Placeholder 4"/>
          <p:cNvSpPr>
            <a:spLocks noGrp="1"/>
          </p:cNvSpPr>
          <p:nvPr>
            <p:ph type="body" idx="1"/>
          </p:nvPr>
        </p:nvSpPr>
        <p:spPr/>
        <p:txBody>
          <a:bodyPr/>
          <a:lstStyle/>
          <a:p>
            <a:endParaRPr lang="en-US" dirty="0"/>
          </a:p>
        </p:txBody>
      </p:sp>
      <p:sp>
        <p:nvSpPr>
          <p:cNvPr id="2" name="Slide Number Placeholder 1"/>
          <p:cNvSpPr>
            <a:spLocks noGrp="1"/>
          </p:cNvSpPr>
          <p:nvPr>
            <p:ph type="sldNum" sz="quarter" idx="12"/>
          </p:nvPr>
        </p:nvSpPr>
        <p:spPr/>
        <p:txBody>
          <a:bodyPr/>
          <a:lstStyle/>
          <a:p>
            <a:fld id="{B4F74605-8D2E-2747-B74B-91F705457A95}" type="slidenum">
              <a:rPr lang="en-US" smtClean="0"/>
              <a:t>15</a:t>
            </a:fld>
            <a:endParaRPr lang="en-US"/>
          </a:p>
        </p:txBody>
      </p:sp>
    </p:spTree>
    <p:extLst>
      <p:ext uri="{BB962C8B-B14F-4D97-AF65-F5344CB8AC3E}">
        <p14:creationId xmlns:p14="http://schemas.microsoft.com/office/powerpoint/2010/main" val="18456474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Lab-4</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If you don’t do bonus</a:t>
            </a:r>
          </a:p>
          <a:p>
            <a:pPr lvl="1"/>
            <a:r>
              <a:rPr lang="en-US" dirty="0"/>
              <a:t>only </a:t>
            </a:r>
            <a:r>
              <a:rPr lang="en-US" dirty="0" smtClean="0"/>
              <a:t>need to write code in file</a:t>
            </a:r>
            <a:r>
              <a:rPr lang="en-US" dirty="0"/>
              <a:t> </a:t>
            </a:r>
            <a:r>
              <a:rPr lang="en-US" dirty="0" smtClean="0"/>
              <a:t>`mm-</a:t>
            </a:r>
            <a:r>
              <a:rPr lang="en-US" dirty="0" err="1" smtClean="0"/>
              <a:t>implicit.c</a:t>
            </a:r>
            <a:r>
              <a:rPr lang="en-US" dirty="0" smtClean="0"/>
              <a:t>`</a:t>
            </a:r>
          </a:p>
          <a:p>
            <a:pPr lvl="1"/>
            <a:r>
              <a:rPr lang="en-US" dirty="0" smtClean="0"/>
              <a:t>a very simple design -&gt; </a:t>
            </a:r>
            <a:r>
              <a:rPr lang="en-US" dirty="0" err="1" smtClean="0"/>
              <a:t>malloc</a:t>
            </a:r>
            <a:r>
              <a:rPr lang="en-US" dirty="0" smtClean="0"/>
              <a:t> using implicit list without footer</a:t>
            </a:r>
          </a:p>
          <a:p>
            <a:pPr lvl="2"/>
            <a:r>
              <a:rPr lang="en-US" dirty="0"/>
              <a:t>Complete helper function </a:t>
            </a:r>
            <a:r>
              <a:rPr lang="en-US" dirty="0" err="1">
                <a:solidFill>
                  <a:schemeClr val="accent1"/>
                </a:solidFill>
              </a:rPr>
              <a:t>next_chunk</a:t>
            </a:r>
            <a:r>
              <a:rPr lang="en-US" dirty="0"/>
              <a:t> and use it to complete the heap checker function </a:t>
            </a:r>
            <a:r>
              <a:rPr lang="en-US" dirty="0" err="1" smtClean="0">
                <a:solidFill>
                  <a:schemeClr val="accent4"/>
                </a:solidFill>
              </a:rPr>
              <a:t>mm_heapcheck</a:t>
            </a:r>
            <a:endParaRPr lang="en-US" dirty="0" smtClean="0"/>
          </a:p>
          <a:p>
            <a:pPr lvl="2"/>
            <a:r>
              <a:rPr lang="en-US" dirty="0"/>
              <a:t>Complete helper functions </a:t>
            </a:r>
            <a:r>
              <a:rPr lang="en-US" dirty="0" err="1">
                <a:solidFill>
                  <a:schemeClr val="accent1"/>
                </a:solidFill>
              </a:rPr>
              <a:t>ask_os_for_chunk</a:t>
            </a:r>
            <a:r>
              <a:rPr lang="en-US" dirty="0"/>
              <a:t>, </a:t>
            </a:r>
            <a:r>
              <a:rPr lang="en-US" dirty="0">
                <a:solidFill>
                  <a:schemeClr val="accent1"/>
                </a:solidFill>
              </a:rPr>
              <a:t>split</a:t>
            </a:r>
            <a:r>
              <a:rPr lang="en-US" dirty="0"/>
              <a:t>, </a:t>
            </a:r>
            <a:r>
              <a:rPr lang="en-US" dirty="0" err="1">
                <a:solidFill>
                  <a:schemeClr val="accent1"/>
                </a:solidFill>
              </a:rPr>
              <a:t>first_fit</a:t>
            </a:r>
            <a:r>
              <a:rPr lang="en-US" dirty="0"/>
              <a:t> and use them to implement </a:t>
            </a:r>
            <a:r>
              <a:rPr lang="en-US" dirty="0" err="1" smtClean="0">
                <a:solidFill>
                  <a:schemeClr val="accent4"/>
                </a:solidFill>
              </a:rPr>
              <a:t>mm_malloc</a:t>
            </a:r>
            <a:endParaRPr lang="en-US" dirty="0" smtClean="0">
              <a:solidFill>
                <a:schemeClr val="accent4"/>
              </a:solidFill>
            </a:endParaRPr>
          </a:p>
          <a:p>
            <a:pPr lvl="2"/>
            <a:r>
              <a:rPr lang="en-US" dirty="0"/>
              <a:t>Complete helper functions </a:t>
            </a:r>
            <a:r>
              <a:rPr lang="en-US" dirty="0">
                <a:solidFill>
                  <a:schemeClr val="accent1"/>
                </a:solidFill>
              </a:rPr>
              <a:t>payload2header</a:t>
            </a:r>
            <a:r>
              <a:rPr lang="en-US" dirty="0"/>
              <a:t>, </a:t>
            </a:r>
            <a:r>
              <a:rPr lang="en-US" dirty="0">
                <a:solidFill>
                  <a:schemeClr val="accent1"/>
                </a:solidFill>
              </a:rPr>
              <a:t>coalesce</a:t>
            </a:r>
            <a:r>
              <a:rPr lang="en-US" dirty="0"/>
              <a:t> and use them to implement </a:t>
            </a:r>
            <a:r>
              <a:rPr lang="en-US" dirty="0" err="1" smtClean="0">
                <a:solidFill>
                  <a:schemeClr val="accent4"/>
                </a:solidFill>
              </a:rPr>
              <a:t>mm_free</a:t>
            </a:r>
            <a:endParaRPr lang="en-US" dirty="0" smtClean="0">
              <a:solidFill>
                <a:schemeClr val="accent4"/>
              </a:solidFill>
            </a:endParaRPr>
          </a:p>
          <a:p>
            <a:pPr lvl="2"/>
            <a:r>
              <a:rPr lang="en-US" dirty="0" smtClean="0"/>
              <a:t>Complete</a:t>
            </a:r>
            <a:r>
              <a:rPr lang="en-US" dirty="0" smtClean="0">
                <a:solidFill>
                  <a:schemeClr val="accent4"/>
                </a:solidFill>
              </a:rPr>
              <a:t> </a:t>
            </a:r>
            <a:r>
              <a:rPr lang="en-US" dirty="0" err="1" smtClean="0">
                <a:solidFill>
                  <a:schemeClr val="accent4"/>
                </a:solidFill>
              </a:rPr>
              <a:t>mm_realloc</a:t>
            </a:r>
            <a:endParaRPr lang="en-US" dirty="0" smtClean="0">
              <a:solidFill>
                <a:schemeClr val="accent4"/>
              </a:solidFill>
            </a:endParaRPr>
          </a:p>
          <a:p>
            <a:r>
              <a:rPr lang="en-US" dirty="0" smtClean="0"/>
              <a:t>Tips</a:t>
            </a:r>
          </a:p>
          <a:p>
            <a:pPr lvl="1"/>
            <a:r>
              <a:rPr lang="en-US" dirty="0" smtClean="0"/>
              <a:t>Please follow the instruction</a:t>
            </a:r>
            <a:r>
              <a:rPr lang="zh-CN" altLang="en-US" dirty="0" smtClean="0"/>
              <a:t> </a:t>
            </a:r>
            <a:r>
              <a:rPr lang="en-US" altLang="zh-CN" dirty="0" smtClean="0"/>
              <a:t>&amp;</a:t>
            </a:r>
            <a:r>
              <a:rPr lang="zh-CN" altLang="en-US" dirty="0" smtClean="0"/>
              <a:t> </a:t>
            </a:r>
            <a:r>
              <a:rPr lang="en-US" altLang="zh-CN" dirty="0" smtClean="0"/>
              <a:t>comment code! </a:t>
            </a:r>
            <a:r>
              <a:rPr lang="mr-IN" altLang="zh-CN" dirty="0" smtClean="0"/>
              <a:t>–</a:t>
            </a:r>
            <a:r>
              <a:rPr lang="en-US" altLang="zh-CN" dirty="0" smtClean="0"/>
              <a:t> the lab shouldn’t be hard</a:t>
            </a:r>
          </a:p>
          <a:p>
            <a:pPr lvl="1"/>
            <a:r>
              <a:rPr lang="en-US" dirty="0" smtClean="0"/>
              <a:t>Review helper functions, pseudocode, steps summary</a:t>
            </a:r>
          </a:p>
          <a:p>
            <a:r>
              <a:rPr lang="en-US" dirty="0" smtClean="0"/>
              <a:t>Due after Thanksgiving, encourage to do bonus part</a:t>
            </a:r>
            <a:endParaRPr lang="en-US" dirty="0"/>
          </a:p>
          <a:p>
            <a:pPr lvl="1"/>
            <a:endParaRPr lang="en-US" dirty="0"/>
          </a:p>
        </p:txBody>
      </p:sp>
      <p:sp>
        <p:nvSpPr>
          <p:cNvPr id="4" name="Slide Number Placeholder 3"/>
          <p:cNvSpPr>
            <a:spLocks noGrp="1"/>
          </p:cNvSpPr>
          <p:nvPr>
            <p:ph type="sldNum" sz="quarter" idx="12"/>
          </p:nvPr>
        </p:nvSpPr>
        <p:spPr/>
        <p:txBody>
          <a:bodyPr/>
          <a:lstStyle/>
          <a:p>
            <a:fld id="{B4F74605-8D2E-2747-B74B-91F705457A95}" type="slidenum">
              <a:rPr lang="en-US" smtClean="0"/>
              <a:t>16</a:t>
            </a:fld>
            <a:endParaRPr lang="en-US"/>
          </a:p>
        </p:txBody>
      </p:sp>
    </p:spTree>
    <p:extLst>
      <p:ext uri="{BB962C8B-B14F-4D97-AF65-F5344CB8AC3E}">
        <p14:creationId xmlns:p14="http://schemas.microsoft.com/office/powerpoint/2010/main" val="446766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realloc</a:t>
            </a:r>
            <a:endParaRPr lang="en-US" dirty="0"/>
          </a:p>
        </p:txBody>
      </p:sp>
      <p:sp>
        <p:nvSpPr>
          <p:cNvPr id="3" name="Content Placeholder 2"/>
          <p:cNvSpPr>
            <a:spLocks noGrp="1"/>
          </p:cNvSpPr>
          <p:nvPr>
            <p:ph idx="1"/>
          </p:nvPr>
        </p:nvSpPr>
        <p:spPr>
          <a:xfrm>
            <a:off x="838199" y="1825625"/>
            <a:ext cx="11239006" cy="4351338"/>
          </a:xfrm>
        </p:spPr>
        <p:txBody>
          <a:bodyPr>
            <a:normAutofit/>
          </a:bodyPr>
          <a:lstStyle/>
          <a:p>
            <a:r>
              <a:rPr lang="en-US" dirty="0"/>
              <a:t>In the </a:t>
            </a:r>
            <a:r>
              <a:rPr lang="en-US" dirty="0" smtClean="0"/>
              <a:t>C, </a:t>
            </a:r>
            <a:r>
              <a:rPr lang="en-US" dirty="0"/>
              <a:t>the </a:t>
            </a:r>
            <a:r>
              <a:rPr lang="en-US" b="1" dirty="0" err="1">
                <a:solidFill>
                  <a:schemeClr val="accent1"/>
                </a:solidFill>
              </a:rPr>
              <a:t>realloc</a:t>
            </a:r>
            <a:r>
              <a:rPr lang="en-US" b="1" dirty="0"/>
              <a:t> </a:t>
            </a:r>
            <a:r>
              <a:rPr lang="en-US" dirty="0"/>
              <a:t>function is used to </a:t>
            </a:r>
            <a:r>
              <a:rPr lang="en-US" dirty="0">
                <a:solidFill>
                  <a:schemeClr val="accent6"/>
                </a:solidFill>
              </a:rPr>
              <a:t>resize</a:t>
            </a:r>
            <a:r>
              <a:rPr lang="en-US" dirty="0"/>
              <a:t> a block of memory that was </a:t>
            </a:r>
            <a:r>
              <a:rPr lang="en-US" dirty="0">
                <a:solidFill>
                  <a:schemeClr val="accent6"/>
                </a:solidFill>
              </a:rPr>
              <a:t>previously </a:t>
            </a:r>
            <a:r>
              <a:rPr lang="en-US" dirty="0" smtClean="0">
                <a:solidFill>
                  <a:schemeClr val="accent6"/>
                </a:solidFill>
              </a:rPr>
              <a:t>allocated</a:t>
            </a:r>
            <a:endParaRPr lang="en-US" dirty="0" smtClean="0"/>
          </a:p>
          <a:p>
            <a:r>
              <a:rPr lang="en-US" dirty="0" smtClean="0"/>
              <a:t>The </a:t>
            </a:r>
            <a:r>
              <a:rPr lang="en-US" dirty="0" err="1"/>
              <a:t>realloc</a:t>
            </a:r>
            <a:r>
              <a:rPr lang="en-US" dirty="0"/>
              <a:t> function allocates a block of memory (which be can make it larger or smaller in size than the original) and copies the contents of the old block to the new block of memory, if </a:t>
            </a:r>
            <a:r>
              <a:rPr lang="en-US" dirty="0" smtClean="0"/>
              <a:t>necessary</a:t>
            </a:r>
          </a:p>
          <a:p>
            <a:r>
              <a:rPr lang="en-US" dirty="0">
                <a:solidFill>
                  <a:schemeClr val="accent5"/>
                </a:solidFill>
              </a:rPr>
              <a:t>void</a:t>
            </a:r>
            <a:r>
              <a:rPr lang="en-US" dirty="0"/>
              <a:t> *</a:t>
            </a:r>
            <a:r>
              <a:rPr lang="en-US" dirty="0" err="1"/>
              <a:t>realloc</a:t>
            </a:r>
            <a:r>
              <a:rPr lang="en-US" dirty="0"/>
              <a:t>(</a:t>
            </a:r>
            <a:r>
              <a:rPr lang="en-US" dirty="0">
                <a:solidFill>
                  <a:schemeClr val="accent5"/>
                </a:solidFill>
              </a:rPr>
              <a:t>void</a:t>
            </a:r>
            <a:r>
              <a:rPr lang="en-US" dirty="0"/>
              <a:t> *</a:t>
            </a:r>
            <a:r>
              <a:rPr lang="en-US" dirty="0" err="1"/>
              <a:t>ptr</a:t>
            </a:r>
            <a:r>
              <a:rPr lang="en-US" dirty="0"/>
              <a:t>, </a:t>
            </a:r>
            <a:r>
              <a:rPr lang="en-US" dirty="0" err="1">
                <a:solidFill>
                  <a:srgbClr val="CF6FFF"/>
                </a:solidFill>
              </a:rPr>
              <a:t>size_t</a:t>
            </a:r>
            <a:r>
              <a:rPr lang="en-US" dirty="0"/>
              <a:t> size</a:t>
            </a:r>
            <a:r>
              <a:rPr lang="en-US" dirty="0" smtClean="0"/>
              <a:t>);</a:t>
            </a:r>
          </a:p>
          <a:p>
            <a:pPr lvl="1"/>
            <a:r>
              <a:rPr lang="en-US" dirty="0"/>
              <a:t>if </a:t>
            </a:r>
            <a:r>
              <a:rPr lang="en-US" dirty="0" err="1"/>
              <a:t>ptr</a:t>
            </a:r>
            <a:r>
              <a:rPr lang="en-US" dirty="0"/>
              <a:t> is NULL, the call is equivalent to </a:t>
            </a:r>
            <a:r>
              <a:rPr lang="en-US" dirty="0" err="1" smtClean="0"/>
              <a:t>malloc</a:t>
            </a:r>
            <a:r>
              <a:rPr lang="en-US" dirty="0" smtClean="0"/>
              <a:t>(size)</a:t>
            </a:r>
          </a:p>
          <a:p>
            <a:pPr lvl="1"/>
            <a:r>
              <a:rPr lang="en-US" dirty="0"/>
              <a:t>if size is equal to zero, the call is equivalent to </a:t>
            </a:r>
            <a:r>
              <a:rPr lang="en-US" dirty="0" smtClean="0"/>
              <a:t>free(</a:t>
            </a:r>
            <a:r>
              <a:rPr lang="en-US" dirty="0" err="1" smtClean="0"/>
              <a:t>ptr</a:t>
            </a:r>
            <a:r>
              <a:rPr lang="en-US" dirty="0" smtClean="0"/>
              <a:t>)</a:t>
            </a:r>
          </a:p>
          <a:p>
            <a:pPr lvl="1"/>
            <a:r>
              <a:rPr lang="en-US" dirty="0"/>
              <a:t>if </a:t>
            </a:r>
            <a:r>
              <a:rPr lang="en-US" dirty="0" err="1"/>
              <a:t>ptr</a:t>
            </a:r>
            <a:r>
              <a:rPr lang="en-US" dirty="0"/>
              <a:t> is not NULL, it must have been returned by an earlier </a:t>
            </a:r>
            <a:r>
              <a:rPr lang="en-US" dirty="0" smtClean="0"/>
              <a:t>call to</a:t>
            </a:r>
            <a:r>
              <a:rPr lang="en-US" dirty="0"/>
              <a:t> </a:t>
            </a:r>
            <a:r>
              <a:rPr lang="en-US" dirty="0" err="1" smtClean="0"/>
              <a:t>malloc</a:t>
            </a:r>
            <a:r>
              <a:rPr lang="en-US" dirty="0"/>
              <a:t> </a:t>
            </a:r>
            <a:r>
              <a:rPr lang="en-US" dirty="0" smtClean="0"/>
              <a:t>or</a:t>
            </a:r>
            <a:r>
              <a:rPr lang="en-US" dirty="0"/>
              <a:t> </a:t>
            </a:r>
            <a:r>
              <a:rPr lang="en-US" dirty="0" err="1" smtClean="0"/>
              <a:t>realloc</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B4F74605-8D2E-2747-B74B-91F705457A95}" type="slidenum">
              <a:rPr lang="en-US" smtClean="0"/>
              <a:t>17</a:t>
            </a:fld>
            <a:endParaRPr lang="en-US"/>
          </a:p>
        </p:txBody>
      </p:sp>
    </p:spTree>
    <p:extLst>
      <p:ext uri="{BB962C8B-B14F-4D97-AF65-F5344CB8AC3E}">
        <p14:creationId xmlns:p14="http://schemas.microsoft.com/office/powerpoint/2010/main" val="104296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realloc</a:t>
            </a:r>
            <a:endParaRPr lang="en-US" dirty="0"/>
          </a:p>
        </p:txBody>
      </p:sp>
      <p:sp>
        <p:nvSpPr>
          <p:cNvPr id="3" name="Content Placeholder 2"/>
          <p:cNvSpPr>
            <a:spLocks noGrp="1"/>
          </p:cNvSpPr>
          <p:nvPr>
            <p:ph idx="1"/>
          </p:nvPr>
        </p:nvSpPr>
        <p:spPr/>
        <p:txBody>
          <a:bodyPr/>
          <a:lstStyle/>
          <a:p>
            <a:r>
              <a:rPr lang="en-US" dirty="0" smtClean="0"/>
              <a:t>Copies </a:t>
            </a:r>
            <a:r>
              <a:rPr lang="en-US" dirty="0"/>
              <a:t>the contents of the old block to the new block of memory, if </a:t>
            </a:r>
            <a:r>
              <a:rPr lang="en-US" dirty="0" smtClean="0"/>
              <a:t>necessary</a:t>
            </a:r>
          </a:p>
          <a:p>
            <a:pPr lvl="1"/>
            <a:r>
              <a:rPr lang="en-US" dirty="0" smtClean="0"/>
              <a:t>If the new block is larger, everything </a:t>
            </a:r>
            <a:r>
              <a:rPr lang="en-US" dirty="0"/>
              <a:t>else is </a:t>
            </a:r>
            <a:r>
              <a:rPr lang="en-US" dirty="0" smtClean="0"/>
              <a:t>uninitialized</a:t>
            </a:r>
          </a:p>
          <a:p>
            <a:pPr lvl="1"/>
            <a:r>
              <a:rPr lang="en-US" dirty="0" smtClean="0"/>
              <a:t>How to copy data?</a:t>
            </a:r>
          </a:p>
          <a:p>
            <a:pPr lvl="2"/>
            <a:r>
              <a:rPr lang="en-US" dirty="0" smtClean="0"/>
              <a:t>See a C library function, </a:t>
            </a:r>
            <a:r>
              <a:rPr lang="en-US" dirty="0" err="1" smtClean="0">
                <a:solidFill>
                  <a:schemeClr val="accent1"/>
                </a:solidFill>
              </a:rPr>
              <a:t>memcpy</a:t>
            </a:r>
            <a:r>
              <a:rPr lang="en-US" dirty="0" smtClean="0">
                <a:solidFill>
                  <a:schemeClr val="accent1"/>
                </a:solidFill>
              </a:rPr>
              <a:t>()</a:t>
            </a:r>
          </a:p>
          <a:p>
            <a:r>
              <a:rPr lang="en-US" dirty="0">
                <a:solidFill>
                  <a:schemeClr val="accent5"/>
                </a:solidFill>
              </a:rPr>
              <a:t>void</a:t>
            </a:r>
            <a:r>
              <a:rPr lang="en-US" dirty="0"/>
              <a:t> *</a:t>
            </a:r>
            <a:r>
              <a:rPr lang="en-US" dirty="0" err="1"/>
              <a:t>memcpy</a:t>
            </a:r>
            <a:r>
              <a:rPr lang="en-US" dirty="0"/>
              <a:t>(</a:t>
            </a:r>
            <a:r>
              <a:rPr lang="en-US" dirty="0">
                <a:solidFill>
                  <a:schemeClr val="accent5"/>
                </a:solidFill>
              </a:rPr>
              <a:t>void</a:t>
            </a:r>
            <a:r>
              <a:rPr lang="en-US" dirty="0"/>
              <a:t> *</a:t>
            </a:r>
            <a:r>
              <a:rPr lang="en-US" dirty="0" err="1"/>
              <a:t>dest</a:t>
            </a:r>
            <a:r>
              <a:rPr lang="en-US" dirty="0"/>
              <a:t>, </a:t>
            </a:r>
            <a:r>
              <a:rPr lang="en-US" dirty="0" smtClean="0">
                <a:solidFill>
                  <a:schemeClr val="accent5"/>
                </a:solidFill>
              </a:rPr>
              <a:t>void</a:t>
            </a:r>
            <a:r>
              <a:rPr lang="en-US" dirty="0" smtClean="0"/>
              <a:t> </a:t>
            </a:r>
            <a:r>
              <a:rPr lang="en-US" dirty="0"/>
              <a:t>* </a:t>
            </a:r>
            <a:r>
              <a:rPr lang="en-US" dirty="0" err="1"/>
              <a:t>src</a:t>
            </a:r>
            <a:r>
              <a:rPr lang="en-US" dirty="0"/>
              <a:t>, </a:t>
            </a:r>
            <a:r>
              <a:rPr lang="en-US" dirty="0" err="1">
                <a:solidFill>
                  <a:srgbClr val="CF6FFF"/>
                </a:solidFill>
              </a:rPr>
              <a:t>size_t</a:t>
            </a:r>
            <a:r>
              <a:rPr lang="en-US" dirty="0"/>
              <a:t> n</a:t>
            </a:r>
            <a:r>
              <a:rPr lang="en-US" dirty="0" smtClean="0"/>
              <a:t>)</a:t>
            </a:r>
          </a:p>
          <a:p>
            <a:pPr lvl="1"/>
            <a:r>
              <a:rPr lang="en-US" dirty="0"/>
              <a:t>copies </a:t>
            </a:r>
            <a:r>
              <a:rPr lang="en-US" b="1" dirty="0"/>
              <a:t>n</a:t>
            </a:r>
            <a:r>
              <a:rPr lang="en-US" dirty="0"/>
              <a:t> characters from memory area </a:t>
            </a:r>
            <a:r>
              <a:rPr lang="en-US" b="1" dirty="0" err="1">
                <a:solidFill>
                  <a:schemeClr val="accent1"/>
                </a:solidFill>
              </a:rPr>
              <a:t>src</a:t>
            </a:r>
            <a:r>
              <a:rPr lang="en-US" dirty="0"/>
              <a:t> to memory area </a:t>
            </a:r>
            <a:r>
              <a:rPr lang="en-US" b="1" dirty="0" err="1">
                <a:solidFill>
                  <a:schemeClr val="accent1"/>
                </a:solidFill>
              </a:rPr>
              <a:t>dest</a:t>
            </a:r>
            <a:r>
              <a:rPr lang="en-US" dirty="0" smtClean="0"/>
              <a:t>.</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B4F74605-8D2E-2747-B74B-91F705457A95}" type="slidenum">
              <a:rPr lang="en-US" smtClean="0"/>
              <a:t>18</a:t>
            </a:fld>
            <a:endParaRPr lang="en-US"/>
          </a:p>
        </p:txBody>
      </p:sp>
    </p:spTree>
    <p:extLst>
      <p:ext uri="{BB962C8B-B14F-4D97-AF65-F5344CB8AC3E}">
        <p14:creationId xmlns:p14="http://schemas.microsoft.com/office/powerpoint/2010/main" val="33747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Combinational logic</a:t>
            </a:r>
            <a:endParaRPr lang="en-US" dirty="0"/>
          </a:p>
        </p:txBody>
      </p:sp>
      <p:sp>
        <p:nvSpPr>
          <p:cNvPr id="5" name="Text Placeholder 4"/>
          <p:cNvSpPr>
            <a:spLocks noGrp="1"/>
          </p:cNvSpPr>
          <p:nvPr>
            <p:ph type="body" idx="1"/>
          </p:nvPr>
        </p:nvSpPr>
        <p:spPr/>
        <p:txBody>
          <a:bodyPr/>
          <a:lstStyle/>
          <a:p>
            <a:r>
              <a:rPr lang="en-US" dirty="0" smtClean="0"/>
              <a:t>Building Blocks</a:t>
            </a:r>
            <a:endParaRPr lang="en-US" dirty="0"/>
          </a:p>
        </p:txBody>
      </p:sp>
      <p:sp>
        <p:nvSpPr>
          <p:cNvPr id="2" name="Slide Number Placeholder 1"/>
          <p:cNvSpPr>
            <a:spLocks noGrp="1"/>
          </p:cNvSpPr>
          <p:nvPr>
            <p:ph type="sldNum" sz="quarter" idx="12"/>
          </p:nvPr>
        </p:nvSpPr>
        <p:spPr/>
        <p:txBody>
          <a:bodyPr/>
          <a:lstStyle/>
          <a:p>
            <a:fld id="{B4F74605-8D2E-2747-B74B-91F705457A95}" type="slidenum">
              <a:rPr lang="en-US" smtClean="0"/>
              <a:t>19</a:t>
            </a:fld>
            <a:endParaRPr lang="en-US"/>
          </a:p>
        </p:txBody>
      </p:sp>
    </p:spTree>
    <p:extLst>
      <p:ext uri="{BB962C8B-B14F-4D97-AF65-F5344CB8AC3E}">
        <p14:creationId xmlns:p14="http://schemas.microsoft.com/office/powerpoint/2010/main" val="7560492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Topics</a:t>
            </a:r>
          </a:p>
        </p:txBody>
      </p:sp>
      <p:sp>
        <p:nvSpPr>
          <p:cNvPr id="3" name="Content Placeholder 2"/>
          <p:cNvSpPr>
            <a:spLocks noGrp="1"/>
          </p:cNvSpPr>
          <p:nvPr>
            <p:ph idx="1"/>
          </p:nvPr>
        </p:nvSpPr>
        <p:spPr/>
        <p:txBody>
          <a:bodyPr/>
          <a:lstStyle/>
          <a:p>
            <a:r>
              <a:rPr lang="en-US" dirty="0"/>
              <a:t>Assessment </a:t>
            </a:r>
            <a:r>
              <a:rPr lang="en-US" dirty="0" smtClean="0"/>
              <a:t>10</a:t>
            </a:r>
            <a:endParaRPr lang="en-US" altLang="zh-CN" dirty="0" smtClean="0"/>
          </a:p>
          <a:p>
            <a:r>
              <a:rPr lang="en-US" dirty="0" smtClean="0"/>
              <a:t>Lab-4</a:t>
            </a:r>
          </a:p>
          <a:p>
            <a:r>
              <a:rPr lang="en-US" dirty="0"/>
              <a:t>Combinational </a:t>
            </a:r>
            <a:r>
              <a:rPr lang="en-US" dirty="0" smtClean="0"/>
              <a:t>logic</a:t>
            </a:r>
          </a:p>
          <a:p>
            <a:pPr lvl="1"/>
            <a:r>
              <a:rPr lang="en-US" dirty="0"/>
              <a:t>How to build a combinatorial logic circuit</a:t>
            </a:r>
          </a:p>
          <a:p>
            <a:pPr lvl="1"/>
            <a:r>
              <a:rPr lang="en-US" dirty="0" smtClean="0"/>
              <a:t>MUX</a:t>
            </a:r>
            <a:endParaRPr lang="en-US" dirty="0"/>
          </a:p>
        </p:txBody>
      </p:sp>
      <p:sp>
        <p:nvSpPr>
          <p:cNvPr id="4" name="Slide Number Placeholder 3"/>
          <p:cNvSpPr>
            <a:spLocks noGrp="1"/>
          </p:cNvSpPr>
          <p:nvPr>
            <p:ph type="sldNum" sz="quarter" idx="12"/>
          </p:nvPr>
        </p:nvSpPr>
        <p:spPr/>
        <p:txBody>
          <a:bodyPr/>
          <a:lstStyle/>
          <a:p>
            <a:fld id="{671D1F02-1DA5-2048-B067-06F818F79F6B}" type="slidenum">
              <a:rPr lang="en-US" smtClean="0"/>
              <a:t>2</a:t>
            </a:fld>
            <a:endParaRPr lang="en-US"/>
          </a:p>
        </p:txBody>
      </p:sp>
    </p:spTree>
    <p:extLst>
      <p:ext uri="{BB962C8B-B14F-4D97-AF65-F5344CB8AC3E}">
        <p14:creationId xmlns:p14="http://schemas.microsoft.com/office/powerpoint/2010/main" val="18872164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we get there..</a:t>
            </a:r>
            <a:endParaRPr lang="en-US" dirty="0"/>
          </a:p>
        </p:txBody>
      </p:sp>
      <p:sp>
        <p:nvSpPr>
          <p:cNvPr id="3" name="Content Placeholder 2"/>
          <p:cNvSpPr>
            <a:spLocks noGrp="1"/>
          </p:cNvSpPr>
          <p:nvPr>
            <p:ph idx="1"/>
          </p:nvPr>
        </p:nvSpPr>
        <p:spPr/>
        <p:txBody>
          <a:bodyPr/>
          <a:lstStyle/>
          <a:p>
            <a:r>
              <a:rPr lang="en-US" dirty="0" smtClean="0"/>
              <a:t>Instruction set (e.g. X86) is the interface between software and hardware</a:t>
            </a:r>
          </a:p>
          <a:p>
            <a:r>
              <a:rPr lang="en-US" dirty="0"/>
              <a:t>Logic design </a:t>
            </a:r>
            <a:endParaRPr lang="en-US" dirty="0" smtClean="0"/>
          </a:p>
          <a:p>
            <a:pPr lvl="1"/>
            <a:r>
              <a:rPr lang="en-US" dirty="0" smtClean="0"/>
              <a:t>assumes </a:t>
            </a:r>
            <a:r>
              <a:rPr lang="en-US" dirty="0"/>
              <a:t>the existence of a collection of standard logic </a:t>
            </a:r>
            <a:r>
              <a:rPr lang="en-US" dirty="0" smtClean="0"/>
              <a:t>components</a:t>
            </a:r>
          </a:p>
          <a:p>
            <a:pPr lvl="2"/>
            <a:r>
              <a:rPr lang="en-US" dirty="0" smtClean="0"/>
              <a:t>made from logic gates -&gt; made from small groups of transistors </a:t>
            </a:r>
          </a:p>
          <a:p>
            <a:pPr lvl="1"/>
            <a:r>
              <a:rPr lang="en-US" dirty="0" smtClean="0"/>
              <a:t>studies </a:t>
            </a:r>
            <a:r>
              <a:rPr lang="en-US" dirty="0"/>
              <a:t>the organization of primitive logic components into subsystems that perform calculation and data </a:t>
            </a:r>
            <a:r>
              <a:rPr lang="en-US" dirty="0" smtClean="0"/>
              <a:t>transfer</a:t>
            </a:r>
          </a:p>
          <a:p>
            <a:pPr lvl="2"/>
            <a:r>
              <a:rPr lang="en-US" dirty="0" smtClean="0"/>
              <a:t>e.g. </a:t>
            </a:r>
            <a:r>
              <a:rPr lang="en-US" dirty="0"/>
              <a:t>An arithmetic-logic unit (</a:t>
            </a:r>
            <a:r>
              <a:rPr lang="en-US" b="1" dirty="0">
                <a:solidFill>
                  <a:schemeClr val="accent1"/>
                </a:solidFill>
              </a:rPr>
              <a:t>ALU</a:t>
            </a:r>
            <a:r>
              <a:rPr lang="en-US" dirty="0"/>
              <a:t>) is the part of a </a:t>
            </a:r>
            <a:r>
              <a:rPr lang="en-US" dirty="0" smtClean="0"/>
              <a:t>CPU </a:t>
            </a:r>
            <a:r>
              <a:rPr lang="en-US" dirty="0"/>
              <a:t>that carries out arithmetic and logic operations on the operands in computer instruction </a:t>
            </a:r>
            <a:r>
              <a:rPr lang="en-US" dirty="0" smtClean="0"/>
              <a:t>words</a:t>
            </a:r>
          </a:p>
          <a:p>
            <a:endParaRPr lang="en-US" dirty="0"/>
          </a:p>
        </p:txBody>
      </p:sp>
      <p:sp>
        <p:nvSpPr>
          <p:cNvPr id="4" name="Slide Number Placeholder 3"/>
          <p:cNvSpPr>
            <a:spLocks noGrp="1"/>
          </p:cNvSpPr>
          <p:nvPr>
            <p:ph type="sldNum" sz="quarter" idx="12"/>
          </p:nvPr>
        </p:nvSpPr>
        <p:spPr/>
        <p:txBody>
          <a:bodyPr/>
          <a:lstStyle/>
          <a:p>
            <a:fld id="{B4F74605-8D2E-2747-B74B-91F705457A95}" type="slidenum">
              <a:rPr lang="en-US" smtClean="0"/>
              <a:t>20</a:t>
            </a:fld>
            <a:endParaRPr lang="en-US"/>
          </a:p>
        </p:txBody>
      </p:sp>
    </p:spTree>
    <p:extLst>
      <p:ext uri="{BB962C8B-B14F-4D97-AF65-F5344CB8AC3E}">
        <p14:creationId xmlns:p14="http://schemas.microsoft.com/office/powerpoint/2010/main" val="604535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Combinational Logic</a:t>
            </a:r>
          </a:p>
        </p:txBody>
      </p:sp>
      <p:sp>
        <p:nvSpPr>
          <p:cNvPr id="3" name="Content Placeholder 2"/>
          <p:cNvSpPr>
            <a:spLocks noGrp="1"/>
          </p:cNvSpPr>
          <p:nvPr>
            <p:ph idx="1"/>
          </p:nvPr>
        </p:nvSpPr>
        <p:spPr/>
        <p:txBody>
          <a:bodyPr>
            <a:normAutofit/>
          </a:bodyPr>
          <a:lstStyle/>
          <a:p>
            <a:r>
              <a:rPr lang="en-US" dirty="0"/>
              <a:t>There is no memory</a:t>
            </a:r>
          </a:p>
          <a:p>
            <a:pPr lvl="1"/>
            <a:r>
              <a:rPr lang="en-US" dirty="0" smtClean="0"/>
              <a:t>That </a:t>
            </a:r>
            <a:r>
              <a:rPr lang="en-US" dirty="0"/>
              <a:t>is, the outputs are a function ONLY of the current inputs, not of anything </a:t>
            </a:r>
            <a:r>
              <a:rPr lang="en-US" dirty="0" smtClean="0"/>
              <a:t>in the </a:t>
            </a:r>
            <a:r>
              <a:rPr lang="en-US" dirty="0"/>
              <a:t>past</a:t>
            </a:r>
          </a:p>
          <a:p>
            <a:r>
              <a:rPr lang="en-US" dirty="0" smtClean="0"/>
              <a:t>Values </a:t>
            </a:r>
            <a:r>
              <a:rPr lang="en-US" dirty="0"/>
              <a:t>are either true or false (but not both, or anything else)</a:t>
            </a:r>
          </a:p>
          <a:p>
            <a:pPr lvl="1"/>
            <a:r>
              <a:rPr lang="en-US" dirty="0" smtClean="0"/>
              <a:t>We </a:t>
            </a:r>
            <a:r>
              <a:rPr lang="en-US" dirty="0"/>
              <a:t>commonly represent true with 1 and false with 0</a:t>
            </a:r>
          </a:p>
          <a:p>
            <a:r>
              <a:rPr lang="en-US" dirty="0" smtClean="0"/>
              <a:t>There </a:t>
            </a:r>
            <a:r>
              <a:rPr lang="en-US" dirty="0"/>
              <a:t>is at least one input and at least one output</a:t>
            </a:r>
          </a:p>
          <a:p>
            <a:pPr lvl="1"/>
            <a:r>
              <a:rPr lang="en-US" dirty="0" smtClean="0"/>
              <a:t>But </a:t>
            </a:r>
            <a:r>
              <a:rPr lang="en-US" dirty="0"/>
              <a:t>there can be more</a:t>
            </a:r>
          </a:p>
          <a:p>
            <a:pPr lvl="1"/>
            <a:r>
              <a:rPr lang="en-US" dirty="0" smtClean="0"/>
              <a:t>Each </a:t>
            </a:r>
            <a:r>
              <a:rPr lang="en-US" dirty="0"/>
              <a:t>input is either true or false</a:t>
            </a:r>
          </a:p>
          <a:p>
            <a:pPr lvl="1"/>
            <a:r>
              <a:rPr lang="en-US" dirty="0" smtClean="0"/>
              <a:t>Each </a:t>
            </a:r>
            <a:r>
              <a:rPr lang="en-US" dirty="0"/>
              <a:t>output should be defined for all possible values for the inputs!</a:t>
            </a:r>
          </a:p>
        </p:txBody>
      </p:sp>
      <p:sp>
        <p:nvSpPr>
          <p:cNvPr id="4" name="Slide Number Placeholder 3"/>
          <p:cNvSpPr>
            <a:spLocks noGrp="1"/>
          </p:cNvSpPr>
          <p:nvPr>
            <p:ph type="sldNum" sz="quarter" idx="12"/>
          </p:nvPr>
        </p:nvSpPr>
        <p:spPr/>
        <p:txBody>
          <a:bodyPr/>
          <a:lstStyle/>
          <a:p>
            <a:fld id="{B4F74605-8D2E-2747-B74B-91F705457A95}" type="slidenum">
              <a:rPr lang="en-US" smtClean="0"/>
              <a:t>21</a:t>
            </a:fld>
            <a:endParaRPr lang="en-US"/>
          </a:p>
        </p:txBody>
      </p:sp>
    </p:spTree>
    <p:extLst>
      <p:ext uri="{BB962C8B-B14F-4D97-AF65-F5344CB8AC3E}">
        <p14:creationId xmlns:p14="http://schemas.microsoft.com/office/powerpoint/2010/main" val="89217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Combinational Logic</a:t>
            </a:r>
          </a:p>
        </p:txBody>
      </p:sp>
      <p:sp>
        <p:nvSpPr>
          <p:cNvPr id="3" name="Content Placeholder 2"/>
          <p:cNvSpPr>
            <a:spLocks noGrp="1"/>
          </p:cNvSpPr>
          <p:nvPr>
            <p:ph idx="1"/>
          </p:nvPr>
        </p:nvSpPr>
        <p:spPr/>
        <p:txBody>
          <a:bodyPr/>
          <a:lstStyle/>
          <a:p>
            <a:r>
              <a:rPr lang="en-US" dirty="0"/>
              <a:t>There are three main ways to represent combinational circuits</a:t>
            </a:r>
          </a:p>
          <a:p>
            <a:pPr marL="457200" lvl="1" indent="0">
              <a:buNone/>
            </a:pPr>
            <a:r>
              <a:rPr lang="en-US" dirty="0"/>
              <a:t>1. As a </a:t>
            </a:r>
            <a:r>
              <a:rPr lang="en-US" dirty="0">
                <a:solidFill>
                  <a:schemeClr val="accent1"/>
                </a:solidFill>
              </a:rPr>
              <a:t>circuit diagram</a:t>
            </a:r>
          </a:p>
          <a:p>
            <a:pPr marL="457200" lvl="1" indent="0">
              <a:buNone/>
            </a:pPr>
            <a:r>
              <a:rPr lang="en-US" dirty="0"/>
              <a:t>2. As a set of equations/</a:t>
            </a:r>
            <a:r>
              <a:rPr lang="en-US" dirty="0">
                <a:solidFill>
                  <a:schemeClr val="accent6"/>
                </a:solidFill>
              </a:rPr>
              <a:t>expressions</a:t>
            </a:r>
          </a:p>
          <a:p>
            <a:pPr marL="457200" lvl="1" indent="0">
              <a:buNone/>
            </a:pPr>
            <a:r>
              <a:rPr lang="en-US" dirty="0"/>
              <a:t>3. As a </a:t>
            </a:r>
            <a:r>
              <a:rPr lang="en-US" dirty="0">
                <a:solidFill>
                  <a:schemeClr val="accent4"/>
                </a:solidFill>
              </a:rPr>
              <a:t>truth table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985" y="4377979"/>
            <a:ext cx="3788032" cy="1335958"/>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5493322" y="4880919"/>
                <a:ext cx="1179326" cy="27757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𝐴</m:t>
                      </m:r>
                      <m:acc>
                        <m:accPr>
                          <m:chr m:val="̅"/>
                          <m:ctrlPr>
                            <a:rPr lang="en-US" b="0" i="1" smtClean="0">
                              <a:latin typeface="Cambria Math" charset="0"/>
                            </a:rPr>
                          </m:ctrlPr>
                        </m:accPr>
                        <m:e>
                          <m:r>
                            <a:rPr lang="en-US" b="0" i="1" smtClean="0">
                              <a:latin typeface="Cambria Math" charset="0"/>
                            </a:rPr>
                            <m:t>𝐵</m:t>
                          </m:r>
                        </m:e>
                      </m:acc>
                      <m:r>
                        <a:rPr lang="en-US" b="0" i="1" smtClean="0">
                          <a:latin typeface="Cambria Math" charset="0"/>
                        </a:rPr>
                        <m:t>+ </m:t>
                      </m:r>
                      <m:acc>
                        <m:accPr>
                          <m:chr m:val="̅"/>
                          <m:ctrlPr>
                            <a:rPr lang="en-US" b="0" i="1" smtClean="0">
                              <a:latin typeface="Cambria Math" charset="0"/>
                            </a:rPr>
                          </m:ctrlPr>
                        </m:accPr>
                        <m:e>
                          <m:r>
                            <a:rPr lang="en-US" b="0" i="1" smtClean="0">
                              <a:latin typeface="Cambria Math" charset="0"/>
                            </a:rPr>
                            <m:t>𝐴</m:t>
                          </m:r>
                        </m:e>
                      </m:acc>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493322" y="4880919"/>
                <a:ext cx="1179326" cy="277576"/>
              </a:xfrm>
              <a:prstGeom prst="rect">
                <a:avLst/>
              </a:prstGeom>
              <a:blipFill rotWithShape="0">
                <a:blip r:embed="rId4"/>
                <a:stretch>
                  <a:fillRect t="-146667" r="-13918" b="-182222"/>
                </a:stretch>
              </a:blipFill>
            </p:spPr>
            <p:txBody>
              <a:bodyPr/>
              <a:lstStyle/>
              <a:p>
                <a:r>
                  <a:rPr lang="en-US">
                    <a:noFill/>
                  </a:rPr>
                  <a:t> </a:t>
                </a:r>
              </a:p>
            </p:txBody>
          </p:sp>
        </mc:Fallback>
      </mc:AlternateContent>
      <p:graphicFrame>
        <p:nvGraphicFramePr>
          <p:cNvPr id="6" name="Table 5"/>
          <p:cNvGraphicFramePr>
            <a:graphicFrameLocks noGrp="1"/>
          </p:cNvGraphicFramePr>
          <p:nvPr>
            <p:extLst>
              <p:ext uri="{D42A27DB-BD31-4B8C-83A1-F6EECF244321}">
                <p14:modId xmlns:p14="http://schemas.microsoft.com/office/powerpoint/2010/main" val="2135792888"/>
              </p:ext>
            </p:extLst>
          </p:nvPr>
        </p:nvGraphicFramePr>
        <p:xfrm>
          <a:off x="8106031" y="3980070"/>
          <a:ext cx="2189892" cy="1854200"/>
        </p:xfrm>
        <a:graphic>
          <a:graphicData uri="http://schemas.openxmlformats.org/drawingml/2006/table">
            <a:tbl>
              <a:tblPr firstRow="1" bandRow="1">
                <a:tableStyleId>{5940675A-B579-460E-94D1-54222C63F5DA}</a:tableStyleId>
              </a:tblPr>
              <a:tblGrid>
                <a:gridCol w="729964"/>
                <a:gridCol w="729964"/>
                <a:gridCol w="729964"/>
              </a:tblGrid>
              <a:tr h="370840">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sp>
        <p:nvSpPr>
          <p:cNvPr id="7" name="Slide Number Placeholder 6"/>
          <p:cNvSpPr>
            <a:spLocks noGrp="1"/>
          </p:cNvSpPr>
          <p:nvPr>
            <p:ph type="sldNum" sz="quarter" idx="12"/>
          </p:nvPr>
        </p:nvSpPr>
        <p:spPr/>
        <p:txBody>
          <a:bodyPr/>
          <a:lstStyle/>
          <a:p>
            <a:fld id="{B4F74605-8D2E-2747-B74B-91F705457A95}" type="slidenum">
              <a:rPr lang="en-US" smtClean="0"/>
              <a:t>22</a:t>
            </a:fld>
            <a:endParaRPr lang="en-US"/>
          </a:p>
        </p:txBody>
      </p:sp>
    </p:spTree>
    <p:extLst>
      <p:ext uri="{BB962C8B-B14F-4D97-AF65-F5344CB8AC3E}">
        <p14:creationId xmlns:p14="http://schemas.microsoft.com/office/powerpoint/2010/main" val="947937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Combinational Logic</a:t>
            </a:r>
          </a:p>
        </p:txBody>
      </p:sp>
      <p:sp>
        <p:nvSpPr>
          <p:cNvPr id="3" name="Content Placeholder 2"/>
          <p:cNvSpPr>
            <a:spLocks noGrp="1"/>
          </p:cNvSpPr>
          <p:nvPr>
            <p:ph idx="1"/>
          </p:nvPr>
        </p:nvSpPr>
        <p:spPr/>
        <p:txBody>
          <a:bodyPr>
            <a:normAutofit/>
          </a:bodyPr>
          <a:lstStyle/>
          <a:p>
            <a:r>
              <a:rPr lang="en-US" dirty="0">
                <a:solidFill>
                  <a:schemeClr val="accent1"/>
                </a:solidFill>
              </a:rPr>
              <a:t>Logical expressions </a:t>
            </a:r>
            <a:r>
              <a:rPr lang="en-US" dirty="0"/>
              <a:t>are build from a number of “gates”</a:t>
            </a:r>
          </a:p>
          <a:p>
            <a:r>
              <a:rPr lang="en-US" dirty="0" smtClean="0"/>
              <a:t>You </a:t>
            </a:r>
            <a:r>
              <a:rPr lang="en-US" dirty="0"/>
              <a:t>are already familiar with the most important ones!</a:t>
            </a:r>
          </a:p>
          <a:p>
            <a:pPr lvl="1"/>
            <a:r>
              <a:rPr lang="en-US" dirty="0" smtClean="0"/>
              <a:t>AND</a:t>
            </a:r>
            <a:r>
              <a:rPr lang="en-US" dirty="0"/>
              <a:t>, OR, NOT</a:t>
            </a:r>
          </a:p>
          <a:p>
            <a:pPr lvl="2"/>
            <a:r>
              <a:rPr lang="en-US" dirty="0" smtClean="0"/>
              <a:t>All </a:t>
            </a:r>
            <a:r>
              <a:rPr lang="en-US" dirty="0" err="1"/>
              <a:t>boolean</a:t>
            </a:r>
            <a:r>
              <a:rPr lang="en-US" dirty="0"/>
              <a:t> functions can be written with these three building blocks!</a:t>
            </a:r>
          </a:p>
          <a:p>
            <a:pPr lvl="1"/>
            <a:r>
              <a:rPr lang="en-US" dirty="0" smtClean="0"/>
              <a:t>There </a:t>
            </a:r>
            <a:r>
              <a:rPr lang="en-US" dirty="0"/>
              <a:t>are others, like XOR and NAND</a:t>
            </a:r>
          </a:p>
          <a:p>
            <a:pPr lvl="2"/>
            <a:r>
              <a:rPr lang="en-US" dirty="0" smtClean="0"/>
              <a:t>All </a:t>
            </a:r>
            <a:r>
              <a:rPr lang="en-US" dirty="0" err="1"/>
              <a:t>boolean</a:t>
            </a:r>
            <a:r>
              <a:rPr lang="en-US" dirty="0"/>
              <a:t> functions can be written with just NAND</a:t>
            </a:r>
            <a:r>
              <a:rPr lang="en-US" dirty="0" smtClean="0"/>
              <a:t>!!!</a:t>
            </a:r>
          </a:p>
          <a:p>
            <a:pPr lvl="3"/>
            <a:r>
              <a:rPr lang="en-US" dirty="0" smtClean="0"/>
              <a:t>e.g. NOT(A) == NAND(A,A); AND(A,B) == (A NAND B) NAND (A NAND B)</a:t>
            </a:r>
            <a:endParaRPr lang="en-US" dirty="0"/>
          </a:p>
          <a:p>
            <a:r>
              <a:rPr lang="en-US" dirty="0" smtClean="0"/>
              <a:t>Letters/words </a:t>
            </a:r>
            <a:r>
              <a:rPr lang="en-US" dirty="0"/>
              <a:t>are used to represent the </a:t>
            </a:r>
            <a:r>
              <a:rPr lang="en-US" dirty="0" smtClean="0"/>
              <a:t>inputs</a:t>
            </a:r>
            <a:endParaRPr lang="en-US" dirty="0"/>
          </a:p>
        </p:txBody>
      </p:sp>
      <p:sp>
        <p:nvSpPr>
          <p:cNvPr id="4" name="Slide Number Placeholder 3"/>
          <p:cNvSpPr>
            <a:spLocks noGrp="1"/>
          </p:cNvSpPr>
          <p:nvPr>
            <p:ph type="sldNum" sz="quarter" idx="12"/>
          </p:nvPr>
        </p:nvSpPr>
        <p:spPr/>
        <p:txBody>
          <a:bodyPr/>
          <a:lstStyle/>
          <a:p>
            <a:fld id="{B4F74605-8D2E-2747-B74B-91F705457A95}" type="slidenum">
              <a:rPr lang="en-US" smtClean="0"/>
              <a:t>23</a:t>
            </a:fld>
            <a:endParaRPr lang="en-US"/>
          </a:p>
        </p:txBody>
      </p:sp>
    </p:spTree>
    <p:extLst>
      <p:ext uri="{BB962C8B-B14F-4D97-AF65-F5344CB8AC3E}">
        <p14:creationId xmlns:p14="http://schemas.microsoft.com/office/powerpoint/2010/main" val="210673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Combinational Logic</a:t>
            </a:r>
          </a:p>
        </p:txBody>
      </p:sp>
      <p:sp>
        <p:nvSpPr>
          <p:cNvPr id="3" name="Content Placeholder 2"/>
          <p:cNvSpPr>
            <a:spLocks noGrp="1"/>
          </p:cNvSpPr>
          <p:nvPr>
            <p:ph idx="1"/>
          </p:nvPr>
        </p:nvSpPr>
        <p:spPr/>
        <p:txBody>
          <a:bodyPr/>
          <a:lstStyle/>
          <a:p>
            <a:r>
              <a:rPr lang="en-US" dirty="0"/>
              <a:t>Basic logic design </a:t>
            </a:r>
            <a:endParaRPr lang="en-US" dirty="0" smtClean="0"/>
          </a:p>
          <a:p>
            <a:pPr lvl="1"/>
            <a:r>
              <a:rPr lang="en-US" dirty="0" smtClean="0"/>
              <a:t>Logic </a:t>
            </a:r>
            <a:r>
              <a:rPr lang="en-US" dirty="0"/>
              <a:t>circuits == Boolean expressions </a:t>
            </a:r>
          </a:p>
          <a:p>
            <a:r>
              <a:rPr lang="en-US" dirty="0" smtClean="0"/>
              <a:t>How </a:t>
            </a:r>
            <a:r>
              <a:rPr lang="en-US" dirty="0"/>
              <a:t>to build a </a:t>
            </a:r>
            <a:r>
              <a:rPr lang="en-US" dirty="0" smtClean="0"/>
              <a:t>combina</a:t>
            </a:r>
            <a:r>
              <a:rPr lang="en-US" altLang="zh-CN" dirty="0" smtClean="0"/>
              <a:t>tional</a:t>
            </a:r>
            <a:r>
              <a:rPr lang="en-US" dirty="0" smtClean="0"/>
              <a:t> </a:t>
            </a:r>
            <a:r>
              <a:rPr lang="en-US" dirty="0"/>
              <a:t>logic </a:t>
            </a:r>
            <a:r>
              <a:rPr lang="en-US" dirty="0" smtClean="0"/>
              <a:t>circuit</a:t>
            </a:r>
          </a:p>
          <a:p>
            <a:pPr lvl="1"/>
            <a:r>
              <a:rPr lang="en-US" dirty="0" smtClean="0"/>
              <a:t>Step1: Specify </a:t>
            </a:r>
            <a:r>
              <a:rPr lang="en-US" dirty="0"/>
              <a:t>the truth table </a:t>
            </a:r>
          </a:p>
          <a:p>
            <a:pPr lvl="1"/>
            <a:r>
              <a:rPr lang="en-US" dirty="0" smtClean="0"/>
              <a:t>Step2: Output </a:t>
            </a:r>
            <a:r>
              <a:rPr lang="en-US" dirty="0"/>
              <a:t>is the sum of products</a:t>
            </a:r>
          </a:p>
        </p:txBody>
      </p:sp>
      <p:sp>
        <p:nvSpPr>
          <p:cNvPr id="4" name="Slide Number Placeholder 3"/>
          <p:cNvSpPr>
            <a:spLocks noGrp="1"/>
          </p:cNvSpPr>
          <p:nvPr>
            <p:ph type="sldNum" sz="quarter" idx="12"/>
          </p:nvPr>
        </p:nvSpPr>
        <p:spPr/>
        <p:txBody>
          <a:bodyPr/>
          <a:lstStyle/>
          <a:p>
            <a:fld id="{B4F74605-8D2E-2747-B74B-91F705457A95}" type="slidenum">
              <a:rPr lang="en-US" smtClean="0"/>
              <a:t>24</a:t>
            </a:fld>
            <a:endParaRPr lang="en-US"/>
          </a:p>
        </p:txBody>
      </p:sp>
    </p:spTree>
    <p:extLst>
      <p:ext uri="{BB962C8B-B14F-4D97-AF65-F5344CB8AC3E}">
        <p14:creationId xmlns:p14="http://schemas.microsoft.com/office/powerpoint/2010/main" val="86195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Filling in a truth table</a:t>
            </a:r>
          </a:p>
        </p:txBody>
      </p:sp>
      <p:sp>
        <p:nvSpPr>
          <p:cNvPr id="3" name="Content Placeholder 2"/>
          <p:cNvSpPr>
            <a:spLocks noGrp="1"/>
          </p:cNvSpPr>
          <p:nvPr>
            <p:ph idx="1"/>
          </p:nvPr>
        </p:nvSpPr>
        <p:spPr/>
        <p:txBody>
          <a:bodyPr>
            <a:normAutofit/>
          </a:bodyPr>
          <a:lstStyle/>
          <a:p>
            <a:r>
              <a:rPr lang="en-US" dirty="0"/>
              <a:t>First, list out all of the possible inputs</a:t>
            </a:r>
          </a:p>
          <a:p>
            <a:pPr lvl="1"/>
            <a:r>
              <a:rPr lang="en-US" dirty="0" smtClean="0"/>
              <a:t>For </a:t>
            </a:r>
            <a:r>
              <a:rPr lang="en-US" dirty="0"/>
              <a:t>N inputs, there are 2^N possibilities</a:t>
            </a:r>
          </a:p>
          <a:p>
            <a:pPr lvl="1"/>
            <a:r>
              <a:rPr lang="en-US" dirty="0" smtClean="0"/>
              <a:t>It </a:t>
            </a:r>
            <a:r>
              <a:rPr lang="en-US" dirty="0"/>
              <a:t>helps to split things in two, that is, have space for the 2^N possibilities, and </a:t>
            </a:r>
            <a:r>
              <a:rPr lang="en-US" dirty="0" smtClean="0"/>
              <a:t>for the </a:t>
            </a:r>
            <a:r>
              <a:rPr lang="en-US" dirty="0"/>
              <a:t>first variable put 0 for the first half and 1 for the second half</a:t>
            </a:r>
          </a:p>
          <a:p>
            <a:pPr lvl="2"/>
            <a:r>
              <a:rPr lang="en-US" dirty="0" smtClean="0"/>
              <a:t>For </a:t>
            </a:r>
            <a:r>
              <a:rPr lang="en-US" dirty="0"/>
              <a:t>the next variable, put 0 for the first half of the previous variable’s 0 group and 1 </a:t>
            </a:r>
            <a:r>
              <a:rPr lang="en-US" dirty="0" smtClean="0"/>
              <a:t>for the </a:t>
            </a:r>
            <a:r>
              <a:rPr lang="en-US" dirty="0"/>
              <a:t>second half, then do the same for its 1 group</a:t>
            </a:r>
          </a:p>
          <a:p>
            <a:r>
              <a:rPr lang="en-US" dirty="0" smtClean="0"/>
              <a:t>Then</a:t>
            </a:r>
            <a:r>
              <a:rPr lang="en-US" dirty="0"/>
              <a:t>, evaluate the expression for each possible inputs</a:t>
            </a:r>
          </a:p>
          <a:p>
            <a:pPr lvl="1"/>
            <a:r>
              <a:rPr lang="en-US" dirty="0" smtClean="0"/>
              <a:t>This </a:t>
            </a:r>
            <a:r>
              <a:rPr lang="en-US" dirty="0"/>
              <a:t>is tedious, so there are some shortcuts, especially if the expression is </a:t>
            </a:r>
            <a:r>
              <a:rPr lang="en-US" dirty="0" smtClean="0"/>
              <a:t>written nicely</a:t>
            </a:r>
            <a:endParaRPr lang="en-US" dirty="0"/>
          </a:p>
        </p:txBody>
      </p:sp>
      <p:sp>
        <p:nvSpPr>
          <p:cNvPr id="4" name="Slide Number Placeholder 3"/>
          <p:cNvSpPr>
            <a:spLocks noGrp="1"/>
          </p:cNvSpPr>
          <p:nvPr>
            <p:ph type="sldNum" sz="quarter" idx="12"/>
          </p:nvPr>
        </p:nvSpPr>
        <p:spPr/>
        <p:txBody>
          <a:bodyPr/>
          <a:lstStyle/>
          <a:p>
            <a:fld id="{B4F74605-8D2E-2747-B74B-91F705457A95}" type="slidenum">
              <a:rPr lang="en-US" smtClean="0"/>
              <a:t>25</a:t>
            </a:fld>
            <a:endParaRPr lang="en-US"/>
          </a:p>
        </p:txBody>
      </p:sp>
    </p:spTree>
    <p:extLst>
      <p:ext uri="{BB962C8B-B14F-4D97-AF65-F5344CB8AC3E}">
        <p14:creationId xmlns:p14="http://schemas.microsoft.com/office/powerpoint/2010/main" val="8458725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Filling in a truth table</a:t>
            </a:r>
          </a:p>
        </p:txBody>
      </p:sp>
      <p:sp>
        <p:nvSpPr>
          <p:cNvPr id="3" name="Content Placeholder 2"/>
          <p:cNvSpPr>
            <a:spLocks noGrp="1"/>
          </p:cNvSpPr>
          <p:nvPr>
            <p:ph idx="1"/>
          </p:nvPr>
        </p:nvSpPr>
        <p:spPr/>
        <p:txBody>
          <a:bodyPr>
            <a:normAutofit/>
          </a:bodyPr>
          <a:lstStyle/>
          <a:p>
            <a:r>
              <a:rPr lang="en-US" dirty="0"/>
              <a:t>Groups of things </a:t>
            </a:r>
            <a:r>
              <a:rPr lang="en-US" dirty="0" err="1"/>
              <a:t>ANDed</a:t>
            </a:r>
            <a:r>
              <a:rPr lang="en-US" dirty="0"/>
              <a:t> together are typically called a </a:t>
            </a:r>
            <a:r>
              <a:rPr lang="en-US" dirty="0">
                <a:solidFill>
                  <a:schemeClr val="accent1"/>
                </a:solidFill>
              </a:rPr>
              <a:t>clause</a:t>
            </a:r>
          </a:p>
          <a:p>
            <a:pPr lvl="1"/>
            <a:r>
              <a:rPr lang="en-US" dirty="0" smtClean="0"/>
              <a:t>That </a:t>
            </a:r>
            <a:r>
              <a:rPr lang="en-US" dirty="0"/>
              <a:t>is, clauses are things separated by ORs</a:t>
            </a:r>
          </a:p>
          <a:p>
            <a:r>
              <a:rPr lang="en-US" dirty="0" smtClean="0"/>
              <a:t>For </a:t>
            </a:r>
            <a:r>
              <a:rPr lang="en-US" dirty="0"/>
              <a:t>each clause, see what the variables present are</a:t>
            </a:r>
          </a:p>
          <a:p>
            <a:pPr lvl="1"/>
            <a:r>
              <a:rPr lang="en-US" dirty="0" smtClean="0"/>
              <a:t>For </a:t>
            </a:r>
            <a:r>
              <a:rPr lang="en-US" dirty="0"/>
              <a:t>any variable that is negated, keep in mind that that variable is 0</a:t>
            </a:r>
          </a:p>
          <a:p>
            <a:pPr lvl="1"/>
            <a:r>
              <a:rPr lang="en-US" dirty="0" smtClean="0"/>
              <a:t>For </a:t>
            </a:r>
            <a:r>
              <a:rPr lang="en-US" dirty="0"/>
              <a:t>any other variable in the clause, keep in mind it is 1</a:t>
            </a:r>
          </a:p>
          <a:p>
            <a:pPr lvl="1"/>
            <a:r>
              <a:rPr lang="en-US" dirty="0" smtClean="0"/>
              <a:t>Then</a:t>
            </a:r>
            <a:r>
              <a:rPr lang="en-US" dirty="0"/>
              <a:t>, look through the truth table and wherever you see a row that has all of </a:t>
            </a:r>
            <a:r>
              <a:rPr lang="en-US" dirty="0" smtClean="0"/>
              <a:t>the variables </a:t>
            </a:r>
            <a:r>
              <a:rPr lang="en-US" dirty="0"/>
              <a:t>in the clause with the right value, put a 1 for the output</a:t>
            </a:r>
          </a:p>
          <a:p>
            <a:r>
              <a:rPr lang="en-US" dirty="0" smtClean="0"/>
              <a:t>Then </a:t>
            </a:r>
            <a:r>
              <a:rPr lang="en-US" dirty="0"/>
              <a:t>when you are out of clauses, fill in 0 for any output left</a:t>
            </a:r>
          </a:p>
        </p:txBody>
      </p:sp>
      <p:sp>
        <p:nvSpPr>
          <p:cNvPr id="4" name="Slide Number Placeholder 3"/>
          <p:cNvSpPr>
            <a:spLocks noGrp="1"/>
          </p:cNvSpPr>
          <p:nvPr>
            <p:ph type="sldNum" sz="quarter" idx="12"/>
          </p:nvPr>
        </p:nvSpPr>
        <p:spPr/>
        <p:txBody>
          <a:bodyPr/>
          <a:lstStyle/>
          <a:p>
            <a:fld id="{B4F74605-8D2E-2747-B74B-91F705457A95}" type="slidenum">
              <a:rPr lang="en-US" smtClean="0"/>
              <a:t>26</a:t>
            </a:fld>
            <a:endParaRPr lang="en-US"/>
          </a:p>
        </p:txBody>
      </p:sp>
    </p:spTree>
    <p:extLst>
      <p:ext uri="{BB962C8B-B14F-4D97-AF65-F5344CB8AC3E}">
        <p14:creationId xmlns:p14="http://schemas.microsoft.com/office/powerpoint/2010/main" val="13263869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a circuit from a truth table</a:t>
            </a:r>
          </a:p>
        </p:txBody>
      </p:sp>
      <p:sp>
        <p:nvSpPr>
          <p:cNvPr id="3" name="Content Placeholder 2"/>
          <p:cNvSpPr>
            <a:spLocks noGrp="1"/>
          </p:cNvSpPr>
          <p:nvPr>
            <p:ph idx="1"/>
          </p:nvPr>
        </p:nvSpPr>
        <p:spPr/>
        <p:txBody>
          <a:bodyPr/>
          <a:lstStyle/>
          <a:p>
            <a:r>
              <a:rPr lang="en-US" dirty="0" smtClean="0">
                <a:solidFill>
                  <a:schemeClr val="accent1"/>
                </a:solidFill>
              </a:rPr>
              <a:t>Find the sum of product</a:t>
            </a:r>
          </a:p>
          <a:p>
            <a:r>
              <a:rPr lang="en-US" dirty="0" smtClean="0"/>
              <a:t>For </a:t>
            </a:r>
            <a:r>
              <a:rPr lang="en-US" dirty="0"/>
              <a:t>each output, look for where that output is 1 in the truth table</a:t>
            </a:r>
          </a:p>
          <a:p>
            <a:pPr lvl="1"/>
            <a:r>
              <a:rPr lang="en-US" dirty="0" smtClean="0"/>
              <a:t>Look </a:t>
            </a:r>
            <a:r>
              <a:rPr lang="en-US" dirty="0"/>
              <a:t>at the list of inputs </a:t>
            </a:r>
          </a:p>
          <a:p>
            <a:pPr lvl="2"/>
            <a:r>
              <a:rPr lang="en-US" dirty="0" smtClean="0"/>
              <a:t>anywhere </a:t>
            </a:r>
            <a:r>
              <a:rPr lang="en-US" dirty="0"/>
              <a:t>an input </a:t>
            </a:r>
            <a:r>
              <a:rPr lang="en-US" dirty="0">
                <a:solidFill>
                  <a:schemeClr val="accent1"/>
                </a:solidFill>
              </a:rPr>
              <a:t>a</a:t>
            </a:r>
            <a:r>
              <a:rPr lang="en-US" dirty="0"/>
              <a:t> is 1, write a in the clause</a:t>
            </a:r>
          </a:p>
          <a:p>
            <a:pPr lvl="2"/>
            <a:r>
              <a:rPr lang="en-US" dirty="0" smtClean="0"/>
              <a:t>Anywhere </a:t>
            </a:r>
            <a:r>
              <a:rPr lang="en-US" dirty="0"/>
              <a:t>an input </a:t>
            </a:r>
            <a:r>
              <a:rPr lang="en-US" dirty="0">
                <a:solidFill>
                  <a:schemeClr val="accent1"/>
                </a:solidFill>
              </a:rPr>
              <a:t>a</a:t>
            </a:r>
            <a:r>
              <a:rPr lang="en-US" dirty="0"/>
              <a:t> is 0, write </a:t>
            </a:r>
            <a:r>
              <a:rPr lang="en-US" dirty="0" smtClean="0">
                <a:solidFill>
                  <a:schemeClr val="accent1"/>
                </a:solidFill>
              </a:rPr>
              <a:t>~𝑎 </a:t>
            </a:r>
            <a:r>
              <a:rPr lang="en-US" dirty="0"/>
              <a:t>in the clause</a:t>
            </a:r>
          </a:p>
          <a:p>
            <a:pPr lvl="1"/>
            <a:r>
              <a:rPr lang="en-US" dirty="0" smtClean="0"/>
              <a:t>Say </a:t>
            </a:r>
            <a:r>
              <a:rPr lang="en-US" dirty="0"/>
              <a:t>the output equals all of the </a:t>
            </a:r>
            <a:r>
              <a:rPr lang="en-US" dirty="0">
                <a:solidFill>
                  <a:schemeClr val="accent1"/>
                </a:solidFill>
              </a:rPr>
              <a:t>clauses</a:t>
            </a:r>
            <a:r>
              <a:rPr lang="en-US" dirty="0"/>
              <a:t> </a:t>
            </a:r>
            <a:r>
              <a:rPr lang="en-US" dirty="0" err="1">
                <a:solidFill>
                  <a:schemeClr val="accent6"/>
                </a:solidFill>
              </a:rPr>
              <a:t>ORed</a:t>
            </a:r>
            <a:r>
              <a:rPr lang="en-US" dirty="0"/>
              <a:t> together</a:t>
            </a:r>
          </a:p>
          <a:p>
            <a:pPr lvl="1"/>
            <a:r>
              <a:rPr lang="en-US" dirty="0" smtClean="0"/>
              <a:t>Typically </a:t>
            </a:r>
            <a:r>
              <a:rPr lang="en-US" dirty="0"/>
              <a:t>you can simplify, but that’s a topic for a different day</a:t>
            </a:r>
          </a:p>
        </p:txBody>
      </p:sp>
      <p:sp>
        <p:nvSpPr>
          <p:cNvPr id="4" name="Slide Number Placeholder 3"/>
          <p:cNvSpPr>
            <a:spLocks noGrp="1"/>
          </p:cNvSpPr>
          <p:nvPr>
            <p:ph type="sldNum" sz="quarter" idx="12"/>
          </p:nvPr>
        </p:nvSpPr>
        <p:spPr/>
        <p:txBody>
          <a:bodyPr/>
          <a:lstStyle/>
          <a:p>
            <a:fld id="{B4F74605-8D2E-2747-B74B-91F705457A95}" type="slidenum">
              <a:rPr lang="en-US" smtClean="0"/>
              <a:t>27</a:t>
            </a:fld>
            <a:endParaRPr lang="en-US"/>
          </a:p>
        </p:txBody>
      </p:sp>
    </p:spTree>
    <p:extLst>
      <p:ext uri="{BB962C8B-B14F-4D97-AF65-F5344CB8AC3E}">
        <p14:creationId xmlns:p14="http://schemas.microsoft.com/office/powerpoint/2010/main" val="12453803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Multiplexor (MUX)</a:t>
            </a:r>
            <a:endParaRPr lang="en-US" dirty="0"/>
          </a:p>
        </p:txBody>
      </p:sp>
      <p:sp>
        <p:nvSpPr>
          <p:cNvPr id="3" name="Content Placeholder 2"/>
          <p:cNvSpPr>
            <a:spLocks noGrp="1"/>
          </p:cNvSpPr>
          <p:nvPr>
            <p:ph idx="1"/>
          </p:nvPr>
        </p:nvSpPr>
        <p:spPr/>
        <p:txBody>
          <a:bodyPr/>
          <a:lstStyle/>
          <a:p>
            <a:r>
              <a:rPr lang="en-US" dirty="0"/>
              <a:t>A multiplexor is a device which takes in multiple signals and outputs a single </a:t>
            </a:r>
            <a:r>
              <a:rPr lang="en-US" dirty="0" smtClean="0"/>
              <a:t>signal</a:t>
            </a:r>
            <a:endParaRPr lang="en-US" dirty="0"/>
          </a:p>
          <a:p>
            <a:r>
              <a:rPr lang="en-US" dirty="0"/>
              <a:t>The purpose of using a multiplexer is to make full use of the capacity of the communication channel and greatly reduce the cost of the </a:t>
            </a:r>
            <a:r>
              <a:rPr lang="en-US" dirty="0" smtClean="0"/>
              <a:t>system</a:t>
            </a:r>
          </a:p>
          <a:p>
            <a:pPr lvl="1"/>
            <a:r>
              <a:rPr lang="en-US" dirty="0"/>
              <a:t>On the receiving side, a </a:t>
            </a:r>
            <a:r>
              <a:rPr lang="en-US" dirty="0" err="1"/>
              <a:t>demultiplexer</a:t>
            </a:r>
            <a:r>
              <a:rPr lang="en-US" dirty="0"/>
              <a:t> splits the single data stream into the original multiple </a:t>
            </a:r>
            <a:r>
              <a:rPr lang="en-US" dirty="0" smtClean="0"/>
              <a:t>signals</a:t>
            </a:r>
          </a:p>
        </p:txBody>
      </p:sp>
      <p:sp>
        <p:nvSpPr>
          <p:cNvPr id="7" name="Trapezoid 6"/>
          <p:cNvSpPr/>
          <p:nvPr/>
        </p:nvSpPr>
        <p:spPr>
          <a:xfrm rot="5400000">
            <a:off x="2462043" y="5095746"/>
            <a:ext cx="1272746" cy="889687"/>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MUX</a:t>
            </a:r>
            <a:endParaRPr lang="en-US" dirty="0"/>
          </a:p>
        </p:txBody>
      </p:sp>
      <p:sp>
        <p:nvSpPr>
          <p:cNvPr id="10" name="Trapezoid 9"/>
          <p:cNvSpPr/>
          <p:nvPr/>
        </p:nvSpPr>
        <p:spPr>
          <a:xfrm rot="16200000">
            <a:off x="6812157" y="5095746"/>
            <a:ext cx="1272746" cy="889687"/>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DEMUX</a:t>
            </a:r>
            <a:endParaRPr lang="en-US" dirty="0"/>
          </a:p>
        </p:txBody>
      </p:sp>
      <p:cxnSp>
        <p:nvCxnSpPr>
          <p:cNvPr id="9" name="Straight Arrow Connector 8"/>
          <p:cNvCxnSpPr/>
          <p:nvPr/>
        </p:nvCxnSpPr>
        <p:spPr>
          <a:xfrm flipV="1">
            <a:off x="1591294" y="5094518"/>
            <a:ext cx="1062278" cy="11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591294" y="5404026"/>
            <a:ext cx="1062278" cy="11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1591294" y="5690159"/>
            <a:ext cx="1062278" cy="11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591294" y="5970354"/>
            <a:ext cx="1062278" cy="11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893374" y="5106393"/>
            <a:ext cx="1070757" cy="11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7893374" y="5415901"/>
            <a:ext cx="1062278" cy="11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7893374" y="5702034"/>
            <a:ext cx="1062278" cy="11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7893374" y="5990085"/>
            <a:ext cx="1062278" cy="4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7" idx="0"/>
          </p:cNvCxnSpPr>
          <p:nvPr/>
        </p:nvCxnSpPr>
        <p:spPr>
          <a:xfrm>
            <a:off x="3543260" y="5540590"/>
            <a:ext cx="1681883" cy="28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0" idx="0"/>
          </p:cNvCxnSpPr>
          <p:nvPr/>
        </p:nvCxnSpPr>
        <p:spPr>
          <a:xfrm flipV="1">
            <a:off x="5225143" y="5540590"/>
            <a:ext cx="1778544" cy="16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2936996" y="6099408"/>
            <a:ext cx="5937" cy="657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232295" y="6021852"/>
            <a:ext cx="0" cy="735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7285215" y="6021853"/>
            <a:ext cx="4865" cy="735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7601043" y="6099407"/>
            <a:ext cx="0" cy="550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B4F74605-8D2E-2747-B74B-91F705457A95}" type="slidenum">
              <a:rPr lang="en-US" smtClean="0"/>
              <a:t>28</a:t>
            </a:fld>
            <a:endParaRPr lang="en-US"/>
          </a:p>
        </p:txBody>
      </p:sp>
    </p:spTree>
    <p:extLst>
      <p:ext uri="{BB962C8B-B14F-4D97-AF65-F5344CB8AC3E}">
        <p14:creationId xmlns:p14="http://schemas.microsoft.com/office/powerpoint/2010/main" val="66201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P spid="7"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Multiplexor (MUX)</a:t>
            </a:r>
            <a:endParaRPr lang="en-US" dirty="0"/>
          </a:p>
        </p:txBody>
      </p:sp>
      <p:sp>
        <p:nvSpPr>
          <p:cNvPr id="3" name="Content Placeholder 2"/>
          <p:cNvSpPr>
            <a:spLocks noGrp="1"/>
          </p:cNvSpPr>
          <p:nvPr>
            <p:ph idx="1"/>
          </p:nvPr>
        </p:nvSpPr>
        <p:spPr/>
        <p:txBody>
          <a:bodyPr/>
          <a:lstStyle/>
          <a:p>
            <a:r>
              <a:rPr lang="en-US" dirty="0"/>
              <a:t>In digital circuit design, the selector wires are of digital </a:t>
            </a:r>
            <a:r>
              <a:rPr lang="en-US" dirty="0" smtClean="0"/>
              <a:t>value</a:t>
            </a:r>
            <a:endParaRPr lang="en-US" dirty="0"/>
          </a:p>
          <a:p>
            <a:r>
              <a:rPr lang="en-US" dirty="0" smtClean="0"/>
              <a:t>4-to-1 Multiplexor</a:t>
            </a:r>
          </a:p>
          <a:p>
            <a:r>
              <a:rPr lang="en-US" dirty="0" smtClean="0"/>
              <a:t>It </a:t>
            </a:r>
            <a:r>
              <a:rPr lang="en-US" dirty="0"/>
              <a:t>can be noted that 2^N non-select signals require N select </a:t>
            </a:r>
            <a:r>
              <a:rPr lang="en-US" dirty="0" smtClean="0"/>
              <a:t>signals</a:t>
            </a:r>
          </a:p>
          <a:p>
            <a:pPr lvl="1"/>
            <a:r>
              <a:rPr lang="en-US" dirty="0" smtClean="0"/>
              <a:t>8-to-1 MUX, 16-to-1 MUX</a:t>
            </a:r>
            <a:r>
              <a:rPr lang="mr-IN" dirty="0" smtClean="0"/>
              <a: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7086" y="4200808"/>
            <a:ext cx="3437589" cy="2264628"/>
          </a:xfrm>
          <a:prstGeom prst="rect">
            <a:avLst/>
          </a:prstGeom>
        </p:spPr>
      </p:pic>
      <p:sp>
        <p:nvSpPr>
          <p:cNvPr id="5" name="TextBox 4"/>
          <p:cNvSpPr txBox="1"/>
          <p:nvPr/>
        </p:nvSpPr>
        <p:spPr>
          <a:xfrm>
            <a:off x="6167252" y="5104321"/>
            <a:ext cx="1223319" cy="646331"/>
          </a:xfrm>
          <a:prstGeom prst="rect">
            <a:avLst/>
          </a:prstGeom>
          <a:noFill/>
        </p:spPr>
        <p:txBody>
          <a:bodyPr wrap="square" rtlCol="0">
            <a:spAutoFit/>
          </a:bodyPr>
          <a:lstStyle/>
          <a:p>
            <a:r>
              <a:rPr lang="en-US" dirty="0" smtClean="0">
                <a:solidFill>
                  <a:srgbClr val="C00000"/>
                </a:solidFill>
              </a:rPr>
              <a:t>2^N input signals</a:t>
            </a:r>
            <a:endParaRPr lang="en-US" dirty="0">
              <a:solidFill>
                <a:srgbClr val="C00000"/>
              </a:solidFill>
            </a:endParaRPr>
          </a:p>
        </p:txBody>
      </p:sp>
      <p:sp>
        <p:nvSpPr>
          <p:cNvPr id="6" name="TextBox 5"/>
          <p:cNvSpPr txBox="1"/>
          <p:nvPr/>
        </p:nvSpPr>
        <p:spPr>
          <a:xfrm>
            <a:off x="9623384" y="4200808"/>
            <a:ext cx="1223319" cy="369332"/>
          </a:xfrm>
          <a:prstGeom prst="rect">
            <a:avLst/>
          </a:prstGeom>
          <a:noFill/>
        </p:spPr>
        <p:txBody>
          <a:bodyPr wrap="square" rtlCol="0">
            <a:spAutoFit/>
          </a:bodyPr>
          <a:lstStyle/>
          <a:p>
            <a:r>
              <a:rPr lang="en-US" dirty="0" smtClean="0">
                <a:solidFill>
                  <a:srgbClr val="C00000"/>
                </a:solidFill>
              </a:rPr>
              <a:t>N selectors</a:t>
            </a:r>
            <a:endParaRPr lang="en-US" dirty="0">
              <a:solidFill>
                <a:srgbClr val="C00000"/>
              </a:solidFill>
            </a:endParaRPr>
          </a:p>
        </p:txBody>
      </p:sp>
      <p:sp>
        <p:nvSpPr>
          <p:cNvPr id="7" name="Slide Number Placeholder 6"/>
          <p:cNvSpPr>
            <a:spLocks noGrp="1"/>
          </p:cNvSpPr>
          <p:nvPr>
            <p:ph type="sldNum" sz="quarter" idx="12"/>
          </p:nvPr>
        </p:nvSpPr>
        <p:spPr/>
        <p:txBody>
          <a:bodyPr/>
          <a:lstStyle/>
          <a:p>
            <a:fld id="{B4F74605-8D2E-2747-B74B-91F705457A95}" type="slidenum">
              <a:rPr lang="en-US" smtClean="0"/>
              <a:t>29</a:t>
            </a:fld>
            <a:endParaRPr lang="en-US"/>
          </a:p>
        </p:txBody>
      </p:sp>
    </p:spTree>
    <p:extLst>
      <p:ext uri="{BB962C8B-B14F-4D97-AF65-F5344CB8AC3E}">
        <p14:creationId xmlns:p14="http://schemas.microsoft.com/office/powerpoint/2010/main" val="1935135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a:t>Assessment </a:t>
            </a:r>
            <a:r>
              <a:rPr lang="en-US" altLang="zh-CN" dirty="0" smtClean="0"/>
              <a:t>10</a:t>
            </a:r>
            <a:endParaRPr lang="en-US" dirty="0"/>
          </a:p>
        </p:txBody>
      </p:sp>
      <p:sp>
        <p:nvSpPr>
          <p:cNvPr id="5" name="Text Placeholder 4"/>
          <p:cNvSpPr>
            <a:spLocks noGrp="1"/>
          </p:cNvSpPr>
          <p:nvPr>
            <p:ph type="body" idx="1"/>
          </p:nvPr>
        </p:nvSpPr>
        <p:spPr/>
        <p:txBody>
          <a:bodyPr/>
          <a:lstStyle/>
          <a:p>
            <a:endParaRPr lang="en-US" dirty="0"/>
          </a:p>
        </p:txBody>
      </p:sp>
      <p:sp>
        <p:nvSpPr>
          <p:cNvPr id="2" name="Slide Number Placeholder 1"/>
          <p:cNvSpPr>
            <a:spLocks noGrp="1"/>
          </p:cNvSpPr>
          <p:nvPr>
            <p:ph type="sldNum" sz="quarter" idx="12"/>
          </p:nvPr>
        </p:nvSpPr>
        <p:spPr/>
        <p:txBody>
          <a:bodyPr/>
          <a:lstStyle/>
          <a:p>
            <a:fld id="{671D1F02-1DA5-2048-B067-06F818F79F6B}" type="slidenum">
              <a:rPr lang="en-US" smtClean="0"/>
              <a:t>3</a:t>
            </a:fld>
            <a:endParaRPr lang="en-US"/>
          </a:p>
        </p:txBody>
      </p:sp>
    </p:spTree>
    <p:extLst>
      <p:ext uri="{BB962C8B-B14F-4D97-AF65-F5344CB8AC3E}">
        <p14:creationId xmlns:p14="http://schemas.microsoft.com/office/powerpoint/2010/main" val="4727602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Q1 </a:t>
            </a:r>
            <a:r>
              <a:rPr lang="en-US" dirty="0"/>
              <a:t>Basic </a:t>
            </a:r>
            <a:r>
              <a:rPr lang="en-US" dirty="0" err="1" smtClean="0"/>
              <a:t>malloc</a:t>
            </a:r>
            <a:endParaRPr lang="en-US" dirty="0"/>
          </a:p>
        </p:txBody>
      </p:sp>
      <p:sp>
        <p:nvSpPr>
          <p:cNvPr id="3" name="Content Placeholder 2"/>
          <p:cNvSpPr>
            <a:spLocks noGrp="1"/>
          </p:cNvSpPr>
          <p:nvPr>
            <p:ph idx="1"/>
          </p:nvPr>
        </p:nvSpPr>
        <p:spPr/>
        <p:txBody>
          <a:bodyPr/>
          <a:lstStyle/>
          <a:p>
            <a:pPr marL="0" indent="0" fontAlgn="base">
              <a:buNone/>
            </a:pPr>
            <a:r>
              <a:rPr lang="en-US" dirty="0"/>
              <a:t>Which of the following statements are true </a:t>
            </a:r>
            <a:r>
              <a:rPr lang="en-US" dirty="0" err="1"/>
              <a:t>w.r.t</a:t>
            </a:r>
            <a:r>
              <a:rPr lang="en-US" dirty="0"/>
              <a:t>. </a:t>
            </a:r>
            <a:r>
              <a:rPr lang="en-US" dirty="0" err="1"/>
              <a:t>malloc</a:t>
            </a:r>
            <a:r>
              <a:rPr lang="en-US" dirty="0"/>
              <a:t>?</a:t>
            </a:r>
          </a:p>
          <a:p>
            <a:pPr marL="514350" indent="-514350" fontAlgn="base">
              <a:buFont typeface="+mj-lt"/>
              <a:buAutoNum type="alphaUcPeriod"/>
            </a:pPr>
            <a:r>
              <a:rPr lang="en-US" dirty="0"/>
              <a:t>Every call to </a:t>
            </a:r>
            <a:r>
              <a:rPr lang="en-US" dirty="0" err="1"/>
              <a:t>malloc</a:t>
            </a:r>
            <a:r>
              <a:rPr lang="en-US" dirty="0"/>
              <a:t> results in the memory allocator making a </a:t>
            </a:r>
            <a:r>
              <a:rPr lang="en-US" dirty="0" err="1"/>
              <a:t>syscall</a:t>
            </a:r>
            <a:r>
              <a:rPr lang="en-US" dirty="0"/>
              <a:t> (e.g. </a:t>
            </a:r>
            <a:r>
              <a:rPr lang="en-US" dirty="0" err="1"/>
              <a:t>sbrk</a:t>
            </a:r>
            <a:r>
              <a:rPr lang="en-US" dirty="0"/>
              <a:t>) to request memory from OS.</a:t>
            </a:r>
          </a:p>
          <a:p>
            <a:pPr marL="514350" indent="-514350" fontAlgn="base">
              <a:buFont typeface="+mj-lt"/>
              <a:buAutoNum type="alphaUcPeriod"/>
            </a:pPr>
            <a:r>
              <a:rPr lang="en-US" dirty="0" err="1"/>
              <a:t>malloc</a:t>
            </a:r>
            <a:r>
              <a:rPr lang="en-US" dirty="0"/>
              <a:t> returns failure if and only if the memory allocator does not have any free chunks.</a:t>
            </a:r>
          </a:p>
          <a:p>
            <a:pPr marL="514350" indent="-514350" fontAlgn="base">
              <a:buFont typeface="+mj-lt"/>
              <a:buAutoNum type="alphaUcPeriod"/>
            </a:pPr>
            <a:r>
              <a:rPr lang="en-US" dirty="0"/>
              <a:t>When using the implicit-list design, </a:t>
            </a:r>
            <a:r>
              <a:rPr lang="en-US" dirty="0" err="1"/>
              <a:t>malloc</a:t>
            </a:r>
            <a:r>
              <a:rPr lang="en-US" dirty="0"/>
              <a:t> tends to traverse more chunks than when using the explicit-list design.</a:t>
            </a:r>
          </a:p>
          <a:p>
            <a:pPr marL="514350" indent="-514350" fontAlgn="base">
              <a:buFont typeface="+mj-lt"/>
              <a:buAutoNum type="alphaUcPeriod"/>
            </a:pPr>
            <a:r>
              <a:rPr lang="en-US" dirty="0"/>
              <a:t>None of the above</a:t>
            </a:r>
            <a:r>
              <a:rPr lang="en-US" dirty="0" smtClean="0"/>
              <a:t>.</a:t>
            </a:r>
            <a:endParaRPr lang="en-US" dirty="0"/>
          </a:p>
        </p:txBody>
      </p:sp>
      <p:sp>
        <p:nvSpPr>
          <p:cNvPr id="4" name="Oval 3"/>
          <p:cNvSpPr/>
          <p:nvPr/>
        </p:nvSpPr>
        <p:spPr>
          <a:xfrm>
            <a:off x="321276" y="4100148"/>
            <a:ext cx="4769708" cy="729048"/>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659395" y="3657600"/>
            <a:ext cx="4744994" cy="646331"/>
          </a:xfrm>
          <a:prstGeom prst="rect">
            <a:avLst/>
          </a:prstGeom>
          <a:noFill/>
        </p:spPr>
        <p:txBody>
          <a:bodyPr wrap="square" rtlCol="0">
            <a:spAutoFit/>
          </a:bodyPr>
          <a:lstStyle/>
          <a:p>
            <a:r>
              <a:rPr lang="en-US" dirty="0" smtClean="0">
                <a:solidFill>
                  <a:schemeClr val="accent1"/>
                </a:solidFill>
              </a:rPr>
              <a:t>chunk size -&gt; that’s why we care about fragmentation</a:t>
            </a:r>
            <a:endParaRPr lang="en-US" dirty="0">
              <a:solidFill>
                <a:schemeClr val="accent1"/>
              </a:solidFill>
            </a:endParaRPr>
          </a:p>
        </p:txBody>
      </p:sp>
      <p:sp>
        <p:nvSpPr>
          <p:cNvPr id="6" name="TextBox 5"/>
          <p:cNvSpPr txBox="1"/>
          <p:nvPr/>
        </p:nvSpPr>
        <p:spPr>
          <a:xfrm>
            <a:off x="6060989" y="4967416"/>
            <a:ext cx="3941805" cy="369332"/>
          </a:xfrm>
          <a:prstGeom prst="rect">
            <a:avLst/>
          </a:prstGeom>
          <a:noFill/>
        </p:spPr>
        <p:txBody>
          <a:bodyPr wrap="square" rtlCol="0">
            <a:spAutoFit/>
          </a:bodyPr>
          <a:lstStyle/>
          <a:p>
            <a:r>
              <a:rPr lang="en-US" dirty="0" smtClean="0">
                <a:solidFill>
                  <a:schemeClr val="accent1"/>
                </a:solidFill>
              </a:rPr>
              <a:t>only free chunks</a:t>
            </a:r>
            <a:endParaRPr lang="en-US" dirty="0">
              <a:solidFill>
                <a:schemeClr val="accent1"/>
              </a:solidFill>
            </a:endParaRPr>
          </a:p>
        </p:txBody>
      </p:sp>
      <p:sp>
        <p:nvSpPr>
          <p:cNvPr id="7" name="Slide Number Placeholder 6"/>
          <p:cNvSpPr>
            <a:spLocks noGrp="1"/>
          </p:cNvSpPr>
          <p:nvPr>
            <p:ph type="sldNum" sz="quarter" idx="12"/>
          </p:nvPr>
        </p:nvSpPr>
        <p:spPr/>
        <p:txBody>
          <a:bodyPr/>
          <a:lstStyle/>
          <a:p>
            <a:fld id="{B4F74605-8D2E-2747-B74B-91F705457A95}" type="slidenum">
              <a:rPr lang="en-US" smtClean="0"/>
              <a:t>4</a:t>
            </a:fld>
            <a:endParaRPr lang="en-US"/>
          </a:p>
        </p:txBody>
      </p:sp>
    </p:spTree>
    <p:extLst>
      <p:ext uri="{BB962C8B-B14F-4D97-AF65-F5344CB8AC3E}">
        <p14:creationId xmlns:p14="http://schemas.microsoft.com/office/powerpoint/2010/main" val="67361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Q2 </a:t>
            </a:r>
            <a:r>
              <a:rPr lang="en-US" dirty="0" err="1"/>
              <a:t>Malloc</a:t>
            </a:r>
            <a:r>
              <a:rPr lang="en-US" dirty="0"/>
              <a:t> </a:t>
            </a:r>
            <a:r>
              <a:rPr lang="en-US" dirty="0" smtClean="0"/>
              <a:t>design</a:t>
            </a:r>
            <a:endParaRPr lang="en-US" dirty="0"/>
          </a:p>
        </p:txBody>
      </p:sp>
      <p:sp>
        <p:nvSpPr>
          <p:cNvPr id="3" name="Content Placeholder 2"/>
          <p:cNvSpPr>
            <a:spLocks noGrp="1"/>
          </p:cNvSpPr>
          <p:nvPr>
            <p:ph idx="1"/>
          </p:nvPr>
        </p:nvSpPr>
        <p:spPr/>
        <p:txBody>
          <a:bodyPr>
            <a:normAutofit fontScale="92500"/>
          </a:bodyPr>
          <a:lstStyle/>
          <a:p>
            <a:pPr marL="0" indent="0" fontAlgn="base">
              <a:buNone/>
            </a:pPr>
            <a:r>
              <a:rPr lang="en-US" dirty="0"/>
              <a:t>Which of the following are true </a:t>
            </a:r>
            <a:r>
              <a:rPr lang="en-US" dirty="0" err="1"/>
              <a:t>w.r.t</a:t>
            </a:r>
            <a:r>
              <a:rPr lang="en-US" dirty="0"/>
              <a:t>. C's dynamic memory allocator design?</a:t>
            </a:r>
          </a:p>
          <a:p>
            <a:pPr marL="514350" indent="-514350" fontAlgn="base">
              <a:buFont typeface="+mj-lt"/>
              <a:buAutoNum type="alphaUcPeriod"/>
            </a:pPr>
            <a:r>
              <a:rPr lang="en-US" dirty="0"/>
              <a:t>The design can move previously allocated space to a different location to reduce fragmentation.</a:t>
            </a:r>
          </a:p>
          <a:p>
            <a:pPr marL="514350" indent="-514350" fontAlgn="base">
              <a:buFont typeface="+mj-lt"/>
              <a:buAutoNum type="alphaUcPeriod"/>
            </a:pPr>
            <a:r>
              <a:rPr lang="en-US" dirty="0"/>
              <a:t>The design can assume that users strictly alternate calls to </a:t>
            </a:r>
            <a:r>
              <a:rPr lang="en-US" dirty="0" err="1"/>
              <a:t>malloc</a:t>
            </a:r>
            <a:r>
              <a:rPr lang="en-US" dirty="0"/>
              <a:t> and free.</a:t>
            </a:r>
          </a:p>
          <a:p>
            <a:pPr marL="514350" indent="-514350" fontAlgn="base">
              <a:buFont typeface="+mj-lt"/>
              <a:buAutoNum type="alphaUcPeriod"/>
            </a:pPr>
            <a:r>
              <a:rPr lang="en-US" dirty="0"/>
              <a:t>The design can assume that the argument of free is the return value of some previous </a:t>
            </a:r>
            <a:r>
              <a:rPr lang="en-US" dirty="0" err="1"/>
              <a:t>malloc</a:t>
            </a:r>
            <a:r>
              <a:rPr lang="en-US" dirty="0"/>
              <a:t> calls.</a:t>
            </a:r>
          </a:p>
          <a:p>
            <a:pPr marL="514350" indent="-514350" fontAlgn="base">
              <a:buFont typeface="+mj-lt"/>
              <a:buAutoNum type="alphaUcPeriod"/>
            </a:pPr>
            <a:r>
              <a:rPr lang="en-US" dirty="0"/>
              <a:t>The design can invoke arbitrary &lt;</a:t>
            </a:r>
            <a:r>
              <a:rPr lang="en-US" dirty="0" err="1"/>
              <a:t>stdlib.h</a:t>
            </a:r>
            <a:r>
              <a:rPr lang="en-US" dirty="0"/>
              <a:t>&gt; functions including standard library's </a:t>
            </a:r>
            <a:r>
              <a:rPr lang="en-US" dirty="0" err="1"/>
              <a:t>malloc</a:t>
            </a:r>
            <a:r>
              <a:rPr lang="en-US" dirty="0"/>
              <a:t>/free library calls.</a:t>
            </a:r>
          </a:p>
          <a:p>
            <a:pPr marL="514350" indent="-514350" fontAlgn="base">
              <a:buFont typeface="+mj-lt"/>
              <a:buAutoNum type="alphaUcPeriod"/>
            </a:pPr>
            <a:r>
              <a:rPr lang="en-US" dirty="0"/>
              <a:t>None of the above</a:t>
            </a:r>
            <a:r>
              <a:rPr lang="en-US" dirty="0" smtClean="0"/>
              <a:t>.</a:t>
            </a:r>
            <a:endParaRPr lang="en-US" dirty="0"/>
          </a:p>
        </p:txBody>
      </p:sp>
      <p:sp>
        <p:nvSpPr>
          <p:cNvPr id="4" name="TextBox 3"/>
          <p:cNvSpPr txBox="1"/>
          <p:nvPr/>
        </p:nvSpPr>
        <p:spPr>
          <a:xfrm>
            <a:off x="4917989" y="2730843"/>
            <a:ext cx="6289589" cy="369332"/>
          </a:xfrm>
          <a:prstGeom prst="rect">
            <a:avLst/>
          </a:prstGeom>
          <a:noFill/>
        </p:spPr>
        <p:txBody>
          <a:bodyPr wrap="square" rtlCol="0">
            <a:spAutoFit/>
          </a:bodyPr>
          <a:lstStyle/>
          <a:p>
            <a:r>
              <a:rPr lang="en-US" dirty="0" smtClean="0">
                <a:solidFill>
                  <a:schemeClr val="accent1"/>
                </a:solidFill>
              </a:rPr>
              <a:t>Restriction: – Once allocated, space cannot be moved around</a:t>
            </a:r>
            <a:endParaRPr lang="en-US" dirty="0">
              <a:solidFill>
                <a:schemeClr val="accent1"/>
              </a:solidFill>
            </a:endParaRPr>
          </a:p>
        </p:txBody>
      </p:sp>
      <p:sp>
        <p:nvSpPr>
          <p:cNvPr id="5" name="TextBox 4"/>
          <p:cNvSpPr txBox="1"/>
          <p:nvPr/>
        </p:nvSpPr>
        <p:spPr>
          <a:xfrm>
            <a:off x="2977979" y="3631962"/>
            <a:ext cx="7520585" cy="369332"/>
          </a:xfrm>
          <a:prstGeom prst="rect">
            <a:avLst/>
          </a:prstGeom>
          <a:noFill/>
        </p:spPr>
        <p:txBody>
          <a:bodyPr wrap="none" rtlCol="0">
            <a:spAutoFit/>
          </a:bodyPr>
          <a:lstStyle/>
          <a:p>
            <a:r>
              <a:rPr lang="en-US" dirty="0" smtClean="0">
                <a:solidFill>
                  <a:schemeClr val="accent1"/>
                </a:solidFill>
              </a:rPr>
              <a:t>Assumption: Use APIs freely -&gt;  Can issue an arbitrary sequence of </a:t>
            </a:r>
            <a:r>
              <a:rPr lang="en-US" dirty="0" err="1" smtClean="0">
                <a:solidFill>
                  <a:schemeClr val="accent1"/>
                </a:solidFill>
              </a:rPr>
              <a:t>malloc</a:t>
            </a:r>
            <a:r>
              <a:rPr lang="en-US" dirty="0" smtClean="0">
                <a:solidFill>
                  <a:schemeClr val="accent1"/>
                </a:solidFill>
              </a:rPr>
              <a:t>/free</a:t>
            </a:r>
            <a:endParaRPr lang="en-US" dirty="0">
              <a:solidFill>
                <a:schemeClr val="accent1"/>
              </a:solidFill>
            </a:endParaRPr>
          </a:p>
        </p:txBody>
      </p:sp>
      <p:sp>
        <p:nvSpPr>
          <p:cNvPr id="6" name="TextBox 5"/>
          <p:cNvSpPr txBox="1"/>
          <p:nvPr/>
        </p:nvSpPr>
        <p:spPr>
          <a:xfrm>
            <a:off x="5416379" y="4438264"/>
            <a:ext cx="3093154" cy="369332"/>
          </a:xfrm>
          <a:prstGeom prst="rect">
            <a:avLst/>
          </a:prstGeom>
          <a:noFill/>
        </p:spPr>
        <p:txBody>
          <a:bodyPr wrap="none" rtlCol="0">
            <a:spAutoFit/>
          </a:bodyPr>
          <a:lstStyle/>
          <a:p>
            <a:r>
              <a:rPr lang="en-US" dirty="0" smtClean="0">
                <a:solidFill>
                  <a:schemeClr val="accent1"/>
                </a:solidFill>
              </a:rPr>
              <a:t>Assumption: Use APIs correctly</a:t>
            </a:r>
            <a:endParaRPr lang="en-US" dirty="0">
              <a:solidFill>
                <a:schemeClr val="accent1"/>
              </a:solidFill>
            </a:endParaRPr>
          </a:p>
        </p:txBody>
      </p:sp>
      <p:sp>
        <p:nvSpPr>
          <p:cNvPr id="7" name="Oval 6"/>
          <p:cNvSpPr/>
          <p:nvPr/>
        </p:nvSpPr>
        <p:spPr>
          <a:xfrm>
            <a:off x="284206" y="3995556"/>
            <a:ext cx="4769708" cy="729048"/>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B4F74605-8D2E-2747-B74B-91F705457A95}" type="slidenum">
              <a:rPr lang="en-US" smtClean="0"/>
              <a:t>5</a:t>
            </a:fld>
            <a:endParaRPr lang="en-US"/>
          </a:p>
        </p:txBody>
      </p:sp>
    </p:spTree>
    <p:extLst>
      <p:ext uri="{BB962C8B-B14F-4D97-AF65-F5344CB8AC3E}">
        <p14:creationId xmlns:p14="http://schemas.microsoft.com/office/powerpoint/2010/main" val="111625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Q3 </a:t>
            </a:r>
            <a:r>
              <a:rPr lang="en-US" dirty="0"/>
              <a:t>Implicit </a:t>
            </a:r>
            <a:r>
              <a:rPr lang="en-US" dirty="0" smtClean="0"/>
              <a:t>list</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Suppose your implicit list design uses both header and footer. Both have the following type (Lecture slides 30</a:t>
            </a:r>
            <a:r>
              <a:rPr lang="en-US" dirty="0" smtClean="0"/>
              <a:t>):</a:t>
            </a:r>
          </a:p>
          <a:p>
            <a:r>
              <a:rPr lang="en-US" dirty="0" err="1" smtClean="0"/>
              <a:t>get_status</a:t>
            </a:r>
            <a:r>
              <a:rPr lang="en-US" dirty="0" smtClean="0"/>
              <a:t>()</a:t>
            </a:r>
          </a:p>
          <a:p>
            <a:r>
              <a:rPr lang="en-US" dirty="0" err="1" smtClean="0"/>
              <a:t>get_size</a:t>
            </a:r>
            <a:r>
              <a:rPr lang="en-US" dirty="0" smtClean="0"/>
              <a:t>()</a:t>
            </a:r>
          </a:p>
          <a:p>
            <a:r>
              <a:rPr lang="en-US" dirty="0" err="1" smtClean="0"/>
              <a:t>set_size_status</a:t>
            </a:r>
            <a:r>
              <a:rPr lang="en-US" dirty="0" smtClean="0"/>
              <a:t>()</a:t>
            </a:r>
          </a:p>
          <a:p>
            <a:r>
              <a:rPr lang="en-US" dirty="0" err="1" smtClean="0"/>
              <a:t>set_status</a:t>
            </a:r>
            <a:r>
              <a:rPr lang="en-US" dirty="0" smtClean="0"/>
              <a:t>()</a:t>
            </a:r>
          </a:p>
          <a:p>
            <a:r>
              <a:rPr lang="en-US" dirty="0" err="1" smtClean="0"/>
              <a:t>set_size</a:t>
            </a:r>
            <a:r>
              <a:rPr lang="en-US" dirty="0" smtClean="0"/>
              <a:t>()</a:t>
            </a:r>
          </a:p>
          <a:p>
            <a:r>
              <a:rPr lang="en-US" dirty="0" smtClean="0"/>
              <a:t>payload2header()</a:t>
            </a:r>
          </a:p>
          <a:p>
            <a:r>
              <a:rPr lang="en-US" dirty="0" smtClean="0"/>
              <a:t>payload2footer()</a:t>
            </a:r>
          </a:p>
          <a:p>
            <a:r>
              <a:rPr lang="en-US" dirty="0" smtClean="0"/>
              <a:t>footer2header()</a:t>
            </a:r>
          </a:p>
          <a:p>
            <a:r>
              <a:rPr lang="en-US" dirty="0" smtClean="0"/>
              <a:t>curr2prev()</a:t>
            </a:r>
          </a:p>
          <a:p>
            <a:r>
              <a:rPr lang="mr-IN" dirty="0" smtClean="0"/>
              <a:t>…</a:t>
            </a: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7900" y="2322830"/>
            <a:ext cx="4025900" cy="1092200"/>
          </a:xfrm>
          <a:prstGeom prst="rect">
            <a:avLst/>
          </a:prstGeom>
        </p:spPr>
      </p:pic>
      <p:sp>
        <p:nvSpPr>
          <p:cNvPr id="5" name="Right Brace 4"/>
          <p:cNvSpPr/>
          <p:nvPr/>
        </p:nvSpPr>
        <p:spPr>
          <a:xfrm>
            <a:off x="3323968" y="2496065"/>
            <a:ext cx="259491" cy="161873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3805881" y="2982266"/>
            <a:ext cx="2102708" cy="646331"/>
          </a:xfrm>
          <a:prstGeom prst="rect">
            <a:avLst/>
          </a:prstGeom>
          <a:noFill/>
        </p:spPr>
        <p:txBody>
          <a:bodyPr wrap="square" rtlCol="0">
            <a:spAutoFit/>
          </a:bodyPr>
          <a:lstStyle/>
          <a:p>
            <a:r>
              <a:rPr lang="en-US" dirty="0" smtClean="0"/>
              <a:t>Basic helper</a:t>
            </a:r>
          </a:p>
          <a:p>
            <a:r>
              <a:rPr lang="en-US" dirty="0" smtClean="0"/>
              <a:t>Find in lecture slides</a:t>
            </a:r>
            <a:endParaRPr lang="en-US" dirty="0"/>
          </a:p>
        </p:txBody>
      </p:sp>
      <p:sp>
        <p:nvSpPr>
          <p:cNvPr id="7" name="Slide Number Placeholder 6"/>
          <p:cNvSpPr>
            <a:spLocks noGrp="1"/>
          </p:cNvSpPr>
          <p:nvPr>
            <p:ph type="sldNum" sz="quarter" idx="12"/>
          </p:nvPr>
        </p:nvSpPr>
        <p:spPr/>
        <p:txBody>
          <a:bodyPr/>
          <a:lstStyle/>
          <a:p>
            <a:fld id="{B4F74605-8D2E-2747-B74B-91F705457A95}" type="slidenum">
              <a:rPr lang="en-US" smtClean="0"/>
              <a:t>6</a:t>
            </a:fld>
            <a:endParaRPr lang="en-US"/>
          </a:p>
        </p:txBody>
      </p:sp>
    </p:spTree>
    <p:extLst>
      <p:ext uri="{BB962C8B-B14F-4D97-AF65-F5344CB8AC3E}">
        <p14:creationId xmlns:p14="http://schemas.microsoft.com/office/powerpoint/2010/main" val="158779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Q3.1 </a:t>
            </a:r>
            <a:r>
              <a:rPr lang="en-US" dirty="0"/>
              <a:t>payload2header </a:t>
            </a:r>
            <a:r>
              <a:rPr lang="en-US" dirty="0" smtClean="0"/>
              <a:t>example</a:t>
            </a:r>
            <a:endParaRPr lang="en-US" dirty="0"/>
          </a:p>
        </p:txBody>
      </p:sp>
      <p:sp>
        <p:nvSpPr>
          <p:cNvPr id="3" name="Content Placeholder 2"/>
          <p:cNvSpPr>
            <a:spLocks noGrp="1"/>
          </p:cNvSpPr>
          <p:nvPr>
            <p:ph idx="1"/>
          </p:nvPr>
        </p:nvSpPr>
        <p:spPr/>
        <p:txBody>
          <a:bodyPr/>
          <a:lstStyle/>
          <a:p>
            <a:pPr fontAlgn="base"/>
            <a:r>
              <a:rPr lang="en-US" sz="2400" dirty="0"/>
              <a:t>Suppose a user invokes free(p) using pointer p whose value is 0x789012345670. What is the memory address for the start of the chunk that contains the allocated space (payload) that should be freed? (To </a:t>
            </a:r>
            <a:r>
              <a:rPr lang="en-US" sz="2400" dirty="0" err="1" smtClean="0"/>
              <a:t>faciliate</a:t>
            </a:r>
            <a:r>
              <a:rPr lang="en-US" sz="2400" dirty="0" smtClean="0"/>
              <a:t> </a:t>
            </a:r>
            <a:r>
              <a:rPr lang="en-US" sz="2400" dirty="0" err="1"/>
              <a:t>autograding</a:t>
            </a:r>
            <a:r>
              <a:rPr lang="en-US" sz="2400" dirty="0"/>
              <a:t>, please write your answer in hex with prefix 0x, ignoring leading zeros and using lowercase letters)</a:t>
            </a:r>
          </a:p>
          <a:p>
            <a:pPr fontAlgn="base"/>
            <a:r>
              <a:rPr lang="is-IS" dirty="0">
                <a:solidFill>
                  <a:srgbClr val="C00000"/>
                </a:solidFill>
              </a:rPr>
              <a:t>0x789012345660</a:t>
            </a:r>
            <a:r>
              <a:rPr lang="en-US" dirty="0"/>
              <a:t/>
            </a:r>
            <a:br>
              <a:rPr lang="en-US" dirty="0"/>
            </a:b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46460728"/>
              </p:ext>
            </p:extLst>
          </p:nvPr>
        </p:nvGraphicFramePr>
        <p:xfrm>
          <a:off x="7312999" y="3451624"/>
          <a:ext cx="1890644" cy="3135212"/>
        </p:xfrm>
        <a:graphic>
          <a:graphicData uri="http://schemas.openxmlformats.org/drawingml/2006/table">
            <a:tbl>
              <a:tblPr firstRow="1" bandRow="1">
                <a:tableStyleId>{5940675A-B579-460E-94D1-54222C63F5DA}</a:tableStyleId>
              </a:tblPr>
              <a:tblGrid>
                <a:gridCol w="1890644"/>
              </a:tblGrid>
              <a:tr h="344774">
                <a:tc>
                  <a:txBody>
                    <a:bodyPr/>
                    <a:lstStyle/>
                    <a:p>
                      <a:pPr algn="ctr"/>
                      <a:r>
                        <a:rPr lang="en-US" dirty="0" smtClean="0"/>
                        <a:t>size | status</a:t>
                      </a:r>
                      <a:endParaRPr lang="en-US" dirty="0"/>
                    </a:p>
                  </a:txBody>
                  <a:tcPr/>
                </a:tc>
              </a:tr>
              <a:tr h="344774">
                <a:tc>
                  <a:txBody>
                    <a:bodyPr/>
                    <a:lstStyle/>
                    <a:p>
                      <a:pPr algn="ctr"/>
                      <a:r>
                        <a:rPr lang="en-US" dirty="0" smtClean="0"/>
                        <a:t>header padding</a:t>
                      </a:r>
                      <a:endParaRPr lang="en-US" dirty="0"/>
                    </a:p>
                  </a:txBody>
                  <a:tcPr/>
                </a:tc>
              </a:tr>
              <a:tr h="1672172">
                <a:tc>
                  <a:txBody>
                    <a:bodyPr/>
                    <a:lstStyle/>
                    <a:p>
                      <a:pPr algn="ctr"/>
                      <a:endParaRPr lang="en-US" dirty="0" smtClean="0"/>
                    </a:p>
                    <a:p>
                      <a:pPr algn="ctr"/>
                      <a:endParaRPr lang="en-US" dirty="0" smtClean="0"/>
                    </a:p>
                    <a:p>
                      <a:pPr algn="ctr"/>
                      <a:r>
                        <a:rPr lang="en-US" dirty="0" smtClean="0"/>
                        <a:t>Payload</a:t>
                      </a:r>
                    </a:p>
                    <a:p>
                      <a:pPr algn="ctr"/>
                      <a:r>
                        <a:rPr lang="en-US" dirty="0" smtClean="0"/>
                        <a:t>(</a:t>
                      </a:r>
                      <a:r>
                        <a:rPr lang="en-US" dirty="0" err="1" smtClean="0">
                          <a:solidFill>
                            <a:schemeClr val="accent1"/>
                          </a:solidFill>
                        </a:rPr>
                        <a:t>data</a:t>
                      </a:r>
                      <a:r>
                        <a:rPr lang="en-US" dirty="0" err="1" smtClean="0"/>
                        <a:t>+padding</a:t>
                      </a:r>
                      <a:r>
                        <a:rPr lang="en-US" dirty="0" smtClean="0"/>
                        <a:t>)</a:t>
                      </a:r>
                      <a:endParaRPr lang="en-US" dirty="0"/>
                    </a:p>
                  </a:txBody>
                  <a:tcPr/>
                </a:tc>
              </a:tr>
              <a:tr h="363292">
                <a:tc>
                  <a:txBody>
                    <a:bodyPr/>
                    <a:lstStyle/>
                    <a:p>
                      <a:pPr algn="ctr"/>
                      <a:r>
                        <a:rPr lang="en-US" dirty="0" smtClean="0"/>
                        <a:t>size | status</a:t>
                      </a:r>
                      <a:endParaRPr lang="en-US" dirty="0"/>
                    </a:p>
                  </a:txBody>
                  <a:tcPr/>
                </a:tc>
              </a:tr>
              <a:tr h="363292">
                <a:tc>
                  <a:txBody>
                    <a:bodyPr/>
                    <a:lstStyle/>
                    <a:p>
                      <a:pPr algn="ctr"/>
                      <a:r>
                        <a:rPr lang="en-US" dirty="0" smtClean="0"/>
                        <a:t>padding</a:t>
                      </a:r>
                      <a:endParaRPr lang="en-US" dirty="0"/>
                    </a:p>
                  </a:txBody>
                  <a:tcPr/>
                </a:tc>
              </a:tr>
            </a:tbl>
          </a:graphicData>
        </a:graphic>
      </p:graphicFrame>
      <p:sp>
        <p:nvSpPr>
          <p:cNvPr id="5" name="Right Brace 4"/>
          <p:cNvSpPr/>
          <p:nvPr/>
        </p:nvSpPr>
        <p:spPr>
          <a:xfrm>
            <a:off x="9322912" y="3454091"/>
            <a:ext cx="132522" cy="6453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9574703" y="3454091"/>
            <a:ext cx="1179443" cy="646331"/>
          </a:xfrm>
          <a:prstGeom prst="rect">
            <a:avLst/>
          </a:prstGeom>
          <a:noFill/>
        </p:spPr>
        <p:txBody>
          <a:bodyPr wrap="square" rtlCol="0">
            <a:spAutoFit/>
          </a:bodyPr>
          <a:lstStyle/>
          <a:p>
            <a:r>
              <a:rPr lang="en-US" dirty="0" smtClean="0"/>
              <a:t>header</a:t>
            </a:r>
          </a:p>
          <a:p>
            <a:r>
              <a:rPr lang="en-US" dirty="0" smtClean="0"/>
              <a:t>(16 bytes)</a:t>
            </a:r>
            <a:endParaRPr lang="en-US" dirty="0"/>
          </a:p>
        </p:txBody>
      </p:sp>
      <p:sp>
        <p:nvSpPr>
          <p:cNvPr id="7" name="Right Brace 6"/>
          <p:cNvSpPr/>
          <p:nvPr/>
        </p:nvSpPr>
        <p:spPr>
          <a:xfrm>
            <a:off x="9336164" y="4247930"/>
            <a:ext cx="119270" cy="159413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9574703" y="4247930"/>
            <a:ext cx="2107097" cy="1477328"/>
          </a:xfrm>
          <a:prstGeom prst="rect">
            <a:avLst/>
          </a:prstGeom>
          <a:noFill/>
        </p:spPr>
        <p:txBody>
          <a:bodyPr wrap="square" rtlCol="0">
            <a:spAutoFit/>
          </a:bodyPr>
          <a:lstStyle/>
          <a:p>
            <a:r>
              <a:rPr lang="en-US" dirty="0" smtClean="0"/>
              <a:t>Application data</a:t>
            </a:r>
          </a:p>
          <a:p>
            <a:r>
              <a:rPr lang="en-US" dirty="0" smtClean="0"/>
              <a:t>(allocated blocks only)</a:t>
            </a:r>
          </a:p>
          <a:p>
            <a:r>
              <a:rPr lang="en-US" dirty="0" smtClean="0"/>
              <a:t>(multiple of 16 bytes)</a:t>
            </a:r>
            <a:endParaRPr lang="en-US" dirty="0"/>
          </a:p>
        </p:txBody>
      </p:sp>
      <p:sp>
        <p:nvSpPr>
          <p:cNvPr id="9" name="Right Brace 8"/>
          <p:cNvSpPr/>
          <p:nvPr/>
        </p:nvSpPr>
        <p:spPr>
          <a:xfrm>
            <a:off x="9342798" y="5922453"/>
            <a:ext cx="132522" cy="6453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9634352" y="5831837"/>
            <a:ext cx="1179443" cy="646331"/>
          </a:xfrm>
          <a:prstGeom prst="rect">
            <a:avLst/>
          </a:prstGeom>
          <a:noFill/>
        </p:spPr>
        <p:txBody>
          <a:bodyPr wrap="square" rtlCol="0">
            <a:spAutoFit/>
          </a:bodyPr>
          <a:lstStyle/>
          <a:p>
            <a:r>
              <a:rPr lang="en-US" dirty="0" smtClean="0"/>
              <a:t>footer</a:t>
            </a:r>
          </a:p>
          <a:p>
            <a:r>
              <a:rPr lang="en-US" dirty="0" smtClean="0"/>
              <a:t>(16 bytes)</a:t>
            </a:r>
            <a:endParaRPr lang="en-US" dirty="0"/>
          </a:p>
        </p:txBody>
      </p:sp>
      <p:sp>
        <p:nvSpPr>
          <p:cNvPr id="11" name="TextBox 10"/>
          <p:cNvSpPr txBox="1"/>
          <p:nvPr/>
        </p:nvSpPr>
        <p:spPr>
          <a:xfrm>
            <a:off x="4145513" y="5881469"/>
            <a:ext cx="2355574" cy="646331"/>
          </a:xfrm>
          <a:prstGeom prst="rect">
            <a:avLst/>
          </a:prstGeom>
          <a:noFill/>
        </p:spPr>
        <p:txBody>
          <a:bodyPr wrap="square" rtlCol="0">
            <a:spAutoFit/>
          </a:bodyPr>
          <a:lstStyle/>
          <a:p>
            <a:r>
              <a:rPr lang="en-US" dirty="0" smtClean="0"/>
              <a:t>e.g. </a:t>
            </a:r>
            <a:r>
              <a:rPr lang="en-US" dirty="0" smtClean="0">
                <a:solidFill>
                  <a:schemeClr val="accent6"/>
                </a:solidFill>
              </a:rPr>
              <a:t>p=</a:t>
            </a:r>
            <a:r>
              <a:rPr lang="en-US" dirty="0" err="1" smtClean="0">
                <a:solidFill>
                  <a:schemeClr val="accent6"/>
                </a:solidFill>
              </a:rPr>
              <a:t>malloc</a:t>
            </a:r>
            <a:r>
              <a:rPr lang="en-US" dirty="0" smtClean="0">
                <a:solidFill>
                  <a:schemeClr val="accent6"/>
                </a:solidFill>
              </a:rPr>
              <a:t>(20);</a:t>
            </a:r>
          </a:p>
          <a:p>
            <a:r>
              <a:rPr lang="en-US" dirty="0">
                <a:solidFill>
                  <a:schemeClr val="accent6"/>
                </a:solidFill>
              </a:rPr>
              <a:t> </a:t>
            </a:r>
            <a:r>
              <a:rPr lang="en-US" dirty="0" smtClean="0">
                <a:solidFill>
                  <a:schemeClr val="accent6"/>
                </a:solidFill>
              </a:rPr>
              <a:t>       free(p);</a:t>
            </a:r>
            <a:endParaRPr lang="en-US" dirty="0">
              <a:solidFill>
                <a:schemeClr val="accent6"/>
              </a:solidFill>
            </a:endParaRPr>
          </a:p>
        </p:txBody>
      </p:sp>
      <p:cxnSp>
        <p:nvCxnSpPr>
          <p:cNvPr id="13" name="Straight Arrow Connector 12"/>
          <p:cNvCxnSpPr/>
          <p:nvPr/>
        </p:nvCxnSpPr>
        <p:spPr>
          <a:xfrm>
            <a:off x="6339016" y="4245136"/>
            <a:ext cx="741406"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12"/>
          </p:nvPr>
        </p:nvSpPr>
        <p:spPr/>
        <p:txBody>
          <a:bodyPr/>
          <a:lstStyle/>
          <a:p>
            <a:fld id="{B4F74605-8D2E-2747-B74B-91F705457A95}" type="slidenum">
              <a:rPr lang="en-US" smtClean="0"/>
              <a:t>7</a:t>
            </a:fld>
            <a:endParaRPr lang="en-US"/>
          </a:p>
        </p:txBody>
      </p:sp>
    </p:spTree>
    <p:extLst>
      <p:ext uri="{BB962C8B-B14F-4D97-AF65-F5344CB8AC3E}">
        <p14:creationId xmlns:p14="http://schemas.microsoft.com/office/powerpoint/2010/main" val="906036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Q3.2 </a:t>
            </a:r>
            <a:r>
              <a:rPr lang="en-US" dirty="0" smtClean="0"/>
              <a:t>payload2header</a:t>
            </a:r>
            <a:endParaRPr lang="en-US" dirty="0"/>
          </a:p>
        </p:txBody>
      </p:sp>
      <p:sp>
        <p:nvSpPr>
          <p:cNvPr id="3" name="Content Placeholder 2"/>
          <p:cNvSpPr>
            <a:spLocks noGrp="1"/>
          </p:cNvSpPr>
          <p:nvPr>
            <p:ph idx="1"/>
          </p:nvPr>
        </p:nvSpPr>
        <p:spPr/>
        <p:txBody>
          <a:bodyPr/>
          <a:lstStyle/>
          <a:p>
            <a:pPr marL="0" indent="0">
              <a:buNone/>
            </a:pPr>
            <a:r>
              <a:rPr lang="en-US" dirty="0" smtClean="0"/>
              <a:t>`payload2header` </a:t>
            </a:r>
            <a:r>
              <a:rPr lang="en-US" dirty="0"/>
              <a:t>takes as argument a </a:t>
            </a:r>
            <a:r>
              <a:rPr lang="en-US" dirty="0">
                <a:solidFill>
                  <a:schemeClr val="accent1"/>
                </a:solidFill>
              </a:rPr>
              <a:t>pointer to the start of the payload</a:t>
            </a:r>
            <a:r>
              <a:rPr lang="en-US" dirty="0"/>
              <a:t> in the chunk, </a:t>
            </a:r>
            <a:r>
              <a:rPr lang="en-US" dirty="0" smtClean="0"/>
              <a:t>and </a:t>
            </a:r>
            <a:r>
              <a:rPr lang="en-US" dirty="0"/>
              <a:t>returns a </a:t>
            </a:r>
            <a:r>
              <a:rPr lang="en-US" dirty="0">
                <a:solidFill>
                  <a:schemeClr val="accent6"/>
                </a:solidFill>
              </a:rPr>
              <a:t>pointer to the chunk's header</a:t>
            </a:r>
            <a:r>
              <a:rPr lang="en-US" dirty="0" smtClean="0"/>
              <a:t>.</a:t>
            </a:r>
          </a:p>
          <a:p>
            <a:pPr marL="0" indent="0" fontAlgn="base">
              <a:buNone/>
            </a:pPr>
            <a:r>
              <a:rPr lang="en-US" dirty="0"/>
              <a:t>Which of the following C statement to use for the missing line?</a:t>
            </a:r>
          </a:p>
          <a:p>
            <a:pPr marL="514350" indent="-514350" fontAlgn="base">
              <a:buFont typeface="+mj-lt"/>
              <a:buAutoNum type="alphaUcPeriod"/>
            </a:pPr>
            <a:r>
              <a:rPr lang="en-US" dirty="0"/>
              <a:t>h = (header *)p - </a:t>
            </a:r>
            <a:r>
              <a:rPr lang="en-US" dirty="0" err="1"/>
              <a:t>sizeof</a:t>
            </a:r>
            <a:r>
              <a:rPr lang="en-US" dirty="0"/>
              <a:t>(header);</a:t>
            </a:r>
          </a:p>
          <a:p>
            <a:pPr marL="514350" indent="-514350" fontAlgn="base">
              <a:buFont typeface="+mj-lt"/>
              <a:buAutoNum type="alphaUcPeriod"/>
            </a:pPr>
            <a:r>
              <a:rPr lang="en-US" dirty="0"/>
              <a:t>h = (header *)p - 1;</a:t>
            </a:r>
          </a:p>
          <a:p>
            <a:pPr marL="514350" indent="-514350" fontAlgn="base">
              <a:buFont typeface="+mj-lt"/>
              <a:buAutoNum type="alphaUcPeriod"/>
            </a:pPr>
            <a:r>
              <a:rPr lang="en-US" dirty="0"/>
              <a:t>h = (header *)((char *)p - </a:t>
            </a:r>
            <a:r>
              <a:rPr lang="en-US" dirty="0" err="1"/>
              <a:t>sizeof</a:t>
            </a:r>
            <a:r>
              <a:rPr lang="en-US" dirty="0"/>
              <a:t>(header));</a:t>
            </a:r>
          </a:p>
          <a:p>
            <a:pPr marL="514350" indent="-514350" fontAlgn="base">
              <a:buFont typeface="+mj-lt"/>
              <a:buAutoNum type="alphaUcPeriod"/>
            </a:pPr>
            <a:r>
              <a:rPr lang="en-US" dirty="0"/>
              <a:t>h = (char *)p - 1;</a:t>
            </a:r>
          </a:p>
          <a:p>
            <a:pPr marL="514350" indent="-514350" fontAlgn="base">
              <a:buFont typeface="+mj-lt"/>
              <a:buAutoNum type="alphaUcPeriod"/>
            </a:pPr>
            <a:r>
              <a:rPr lang="en-US" dirty="0"/>
              <a:t>None of the above.</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6600" y="365125"/>
            <a:ext cx="3046730" cy="1252081"/>
          </a:xfrm>
          <a:prstGeom prst="rect">
            <a:avLst/>
          </a:prstGeom>
        </p:spPr>
      </p:pic>
      <p:sp>
        <p:nvSpPr>
          <p:cNvPr id="5" name="TextBox 4"/>
          <p:cNvSpPr txBox="1"/>
          <p:nvPr/>
        </p:nvSpPr>
        <p:spPr>
          <a:xfrm>
            <a:off x="7463481" y="3398108"/>
            <a:ext cx="4448433" cy="2585323"/>
          </a:xfrm>
          <a:prstGeom prst="rect">
            <a:avLst/>
          </a:prstGeom>
          <a:noFill/>
        </p:spPr>
        <p:txBody>
          <a:bodyPr wrap="square" rtlCol="0">
            <a:spAutoFit/>
          </a:bodyPr>
          <a:lstStyle/>
          <a:p>
            <a:r>
              <a:rPr lang="en-US" dirty="0" smtClean="0"/>
              <a:t>to get to the header, we want </a:t>
            </a:r>
          </a:p>
          <a:p>
            <a:pPr marL="285750" indent="-285750">
              <a:buFont typeface="Arial" charset="0"/>
              <a:buChar char="•"/>
            </a:pPr>
            <a:r>
              <a:rPr lang="en-US" dirty="0" smtClean="0"/>
              <a:t>the </a:t>
            </a:r>
            <a:r>
              <a:rPr lang="en-US" dirty="0" err="1" smtClean="0"/>
              <a:t>addr</a:t>
            </a:r>
            <a:r>
              <a:rPr lang="en-US" dirty="0" smtClean="0"/>
              <a:t> of payload </a:t>
            </a:r>
            <a:r>
              <a:rPr lang="mr-IN" dirty="0" smtClean="0"/>
              <a:t>–</a:t>
            </a:r>
            <a:r>
              <a:rPr lang="en-US" dirty="0" smtClean="0"/>
              <a:t> the size of header (16 bytes) </a:t>
            </a:r>
          </a:p>
          <a:p>
            <a:pPr marL="285750" indent="-285750">
              <a:buFont typeface="Arial" charset="0"/>
              <a:buChar char="•"/>
            </a:pPr>
            <a:r>
              <a:rPr lang="en-US" dirty="0" smtClean="0"/>
              <a:t>but p is a pointer -&gt; pointer arithmetic</a:t>
            </a:r>
          </a:p>
          <a:p>
            <a:pPr marL="285750" indent="-285750">
              <a:buFont typeface="Arial" charset="0"/>
              <a:buChar char="•"/>
            </a:pPr>
            <a:r>
              <a:rPr lang="en-US" dirty="0" smtClean="0"/>
              <a:t>need to casting to char *</a:t>
            </a:r>
          </a:p>
          <a:p>
            <a:pPr marL="742950" lvl="1" indent="-285750">
              <a:buFont typeface="Arial" charset="0"/>
              <a:buChar char="•"/>
            </a:pPr>
            <a:r>
              <a:rPr lang="en-US" dirty="0" smtClean="0"/>
              <a:t>(char *)p - </a:t>
            </a:r>
            <a:r>
              <a:rPr lang="en-US" dirty="0" err="1" smtClean="0"/>
              <a:t>sizeof</a:t>
            </a:r>
            <a:r>
              <a:rPr lang="en-US" dirty="0" smtClean="0"/>
              <a:t>(header)</a:t>
            </a:r>
          </a:p>
          <a:p>
            <a:pPr marL="285750" indent="-285750">
              <a:buFont typeface="Arial" charset="0"/>
              <a:buChar char="•"/>
            </a:pPr>
            <a:r>
              <a:rPr lang="en-US" dirty="0" smtClean="0"/>
              <a:t>finally cast it to pointer to header</a:t>
            </a:r>
          </a:p>
          <a:p>
            <a:pPr marL="742950" lvl="1" indent="-285750">
              <a:buFont typeface="Arial" charset="0"/>
              <a:buChar char="•"/>
            </a:pPr>
            <a:r>
              <a:rPr lang="en-US" dirty="0" smtClean="0"/>
              <a:t>(header *)((char *)p - </a:t>
            </a:r>
            <a:r>
              <a:rPr lang="en-US" dirty="0" err="1" smtClean="0"/>
              <a:t>sizeof</a:t>
            </a:r>
            <a:r>
              <a:rPr lang="en-US" dirty="0" smtClean="0"/>
              <a:t>(header)</a:t>
            </a:r>
          </a:p>
          <a:p>
            <a:pPr marL="742950" lvl="1" indent="-285750">
              <a:buFont typeface="Arial" charset="0"/>
              <a:buChar char="•"/>
            </a:pPr>
            <a:endParaRPr lang="en-US" dirty="0"/>
          </a:p>
        </p:txBody>
      </p:sp>
      <p:sp>
        <p:nvSpPr>
          <p:cNvPr id="6" name="TextBox 5"/>
          <p:cNvSpPr txBox="1"/>
          <p:nvPr/>
        </p:nvSpPr>
        <p:spPr>
          <a:xfrm>
            <a:off x="4410631" y="5073400"/>
            <a:ext cx="4920578" cy="1754326"/>
          </a:xfrm>
          <a:prstGeom prst="rect">
            <a:avLst/>
          </a:prstGeom>
          <a:noFill/>
        </p:spPr>
        <p:txBody>
          <a:bodyPr wrap="none" rtlCol="0">
            <a:spAutoFit/>
          </a:bodyPr>
          <a:lstStyle/>
          <a:p>
            <a:r>
              <a:rPr lang="en-US" dirty="0" smtClean="0"/>
              <a:t>another way:</a:t>
            </a:r>
          </a:p>
          <a:p>
            <a:pPr marL="285750" indent="-285750">
              <a:buFont typeface="Arial" charset="0"/>
              <a:buChar char="•"/>
            </a:pPr>
            <a:r>
              <a:rPr lang="en-US" dirty="0" smtClean="0"/>
              <a:t>casting p to header * first</a:t>
            </a:r>
          </a:p>
          <a:p>
            <a:pPr marL="285750" indent="-285750">
              <a:buFont typeface="Arial" charset="0"/>
              <a:buChar char="•"/>
            </a:pPr>
            <a:r>
              <a:rPr lang="en-US" dirty="0" smtClean="0"/>
              <a:t>because now p is header *, </a:t>
            </a:r>
          </a:p>
          <a:p>
            <a:pPr marL="742950" lvl="1" indent="-285750">
              <a:buFont typeface="Arial" charset="0"/>
              <a:buChar char="•"/>
            </a:pPr>
            <a:r>
              <a:rPr lang="en-US" dirty="0" smtClean="0"/>
              <a:t>the pointer arithmetic -1 will </a:t>
            </a:r>
            <a:r>
              <a:rPr lang="mr-IN" dirty="0" smtClean="0"/>
              <a:t>–</a:t>
            </a:r>
            <a:r>
              <a:rPr lang="en-US" dirty="0" err="1" smtClean="0"/>
              <a:t>header_size</a:t>
            </a:r>
            <a:endParaRPr lang="en-US" dirty="0" smtClean="0"/>
          </a:p>
          <a:p>
            <a:pPr marL="742950" lvl="1" indent="-285750">
              <a:buFont typeface="Arial" charset="0"/>
              <a:buChar char="•"/>
            </a:pPr>
            <a:r>
              <a:rPr lang="en-US" dirty="0" smtClean="0"/>
              <a:t>and the type is header *</a:t>
            </a:r>
          </a:p>
          <a:p>
            <a:pPr marL="285750" indent="-285750">
              <a:buFont typeface="Arial" charset="0"/>
              <a:buChar char="•"/>
            </a:pPr>
            <a:r>
              <a:rPr lang="en-US" dirty="0" smtClean="0"/>
              <a:t>(header *)p - 1; </a:t>
            </a:r>
            <a:endParaRPr lang="en-US" dirty="0"/>
          </a:p>
        </p:txBody>
      </p:sp>
      <p:sp>
        <p:nvSpPr>
          <p:cNvPr id="7" name="Oval 6"/>
          <p:cNvSpPr/>
          <p:nvPr/>
        </p:nvSpPr>
        <p:spPr>
          <a:xfrm>
            <a:off x="284206" y="4263080"/>
            <a:ext cx="4769708" cy="46152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80086" y="3734088"/>
            <a:ext cx="4769708" cy="46152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p:cNvSpPr>
            <a:spLocks noGrp="1"/>
          </p:cNvSpPr>
          <p:nvPr>
            <p:ph type="sldNum" sz="quarter" idx="12"/>
          </p:nvPr>
        </p:nvSpPr>
        <p:spPr/>
        <p:txBody>
          <a:bodyPr/>
          <a:lstStyle/>
          <a:p>
            <a:fld id="{B4F74605-8D2E-2747-B74B-91F705457A95}" type="slidenum">
              <a:rPr lang="en-US" smtClean="0"/>
              <a:t>8</a:t>
            </a:fld>
            <a:endParaRPr lang="en-US"/>
          </a:p>
        </p:txBody>
      </p:sp>
    </p:spTree>
    <p:extLst>
      <p:ext uri="{BB962C8B-B14F-4D97-AF65-F5344CB8AC3E}">
        <p14:creationId xmlns:p14="http://schemas.microsoft.com/office/powerpoint/2010/main" val="169682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3"/>
      <p:bldP spid="6" grpId="0" build="p" bldLvl="3"/>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Q3.3 </a:t>
            </a:r>
            <a:r>
              <a:rPr lang="en-US" dirty="0"/>
              <a:t>header2footer </a:t>
            </a:r>
            <a:r>
              <a:rPr lang="en-US" dirty="0" smtClean="0"/>
              <a:t>example</a:t>
            </a:r>
            <a:endParaRPr lang="en-US" dirty="0"/>
          </a:p>
        </p:txBody>
      </p:sp>
      <p:sp>
        <p:nvSpPr>
          <p:cNvPr id="3" name="Content Placeholder 2"/>
          <p:cNvSpPr>
            <a:spLocks noGrp="1"/>
          </p:cNvSpPr>
          <p:nvPr>
            <p:ph idx="1"/>
          </p:nvPr>
        </p:nvSpPr>
        <p:spPr/>
        <p:txBody>
          <a:bodyPr/>
          <a:lstStyle/>
          <a:p>
            <a:pPr fontAlgn="base"/>
            <a:r>
              <a:rPr lang="en-US" dirty="0"/>
              <a:t>Suppose pointer variable h </a:t>
            </a:r>
            <a:r>
              <a:rPr lang="en-US" dirty="0">
                <a:solidFill>
                  <a:schemeClr val="accent1"/>
                </a:solidFill>
              </a:rPr>
              <a:t>points to the beginning of a chunk </a:t>
            </a:r>
            <a:r>
              <a:rPr lang="en-US" dirty="0"/>
              <a:t>and has value 0x7890123456a0. If the total size of the chunk is 1KB (including header and footer fields), then what is the memory address for the footer of this chunk?</a:t>
            </a:r>
          </a:p>
          <a:p>
            <a:pPr fontAlgn="base"/>
            <a:r>
              <a:rPr lang="en-US" dirty="0" smtClean="0">
                <a:solidFill>
                  <a:srgbClr val="C00000"/>
                </a:solidFill>
              </a:rPr>
              <a:t>0x789012345a90</a:t>
            </a:r>
            <a:endParaRPr lang="en-US" dirty="0">
              <a:solidFill>
                <a:srgbClr val="C00000"/>
              </a:solidFill>
            </a:endParaRPr>
          </a:p>
          <a:p>
            <a:endParaRPr lang="en-US" dirty="0"/>
          </a:p>
        </p:txBody>
      </p:sp>
      <p:sp>
        <p:nvSpPr>
          <p:cNvPr id="4" name="TextBox 3"/>
          <p:cNvSpPr txBox="1"/>
          <p:nvPr/>
        </p:nvSpPr>
        <p:spPr>
          <a:xfrm>
            <a:off x="5894173" y="3274541"/>
            <a:ext cx="5251622" cy="1754326"/>
          </a:xfrm>
          <a:prstGeom prst="rect">
            <a:avLst/>
          </a:prstGeom>
          <a:noFill/>
        </p:spPr>
        <p:txBody>
          <a:bodyPr wrap="square" rtlCol="0">
            <a:spAutoFit/>
          </a:bodyPr>
          <a:lstStyle/>
          <a:p>
            <a:pPr marL="285750" indent="-285750">
              <a:buFont typeface="Arial" charset="0"/>
              <a:buChar char="•"/>
            </a:pPr>
            <a:r>
              <a:rPr lang="en-US" dirty="0" smtClean="0"/>
              <a:t>total size of chunk = 1KB</a:t>
            </a:r>
          </a:p>
          <a:p>
            <a:pPr marL="285750" indent="-285750">
              <a:buFont typeface="Arial" charset="0"/>
              <a:buChar char="•"/>
            </a:pPr>
            <a:r>
              <a:rPr lang="en-US" dirty="0" smtClean="0"/>
              <a:t>1024-byte -&gt; 0x400</a:t>
            </a:r>
          </a:p>
          <a:p>
            <a:pPr marL="285750" indent="-285750">
              <a:buFont typeface="Arial" charset="0"/>
              <a:buChar char="•"/>
            </a:pPr>
            <a:r>
              <a:rPr lang="en-US" dirty="0" smtClean="0"/>
              <a:t>0x7890123456a0 </a:t>
            </a:r>
            <a:r>
              <a:rPr lang="en-US" dirty="0"/>
              <a:t>+</a:t>
            </a:r>
            <a:r>
              <a:rPr lang="en-US" dirty="0" smtClean="0"/>
              <a:t> 0x400 = 0x789012345aa0</a:t>
            </a:r>
          </a:p>
          <a:p>
            <a:pPr marL="742950" lvl="1" indent="-285750">
              <a:buFont typeface="Arial" charset="0"/>
              <a:buChar char="•"/>
            </a:pPr>
            <a:r>
              <a:rPr lang="en-US" dirty="0" smtClean="0"/>
              <a:t>end of the chunk </a:t>
            </a:r>
          </a:p>
          <a:p>
            <a:pPr marL="285750" indent="-285750">
              <a:buFont typeface="Arial" charset="0"/>
              <a:buChar char="•"/>
            </a:pPr>
            <a:r>
              <a:rPr lang="en-US" dirty="0" smtClean="0"/>
              <a:t>0x789012345aa0  - 0x10 = 0x789012345a90</a:t>
            </a:r>
          </a:p>
          <a:p>
            <a:pPr marL="742950" lvl="1" indent="-285750">
              <a:buFont typeface="Arial" charset="0"/>
              <a:buChar char="•"/>
            </a:pPr>
            <a:r>
              <a:rPr lang="en-US" dirty="0" smtClean="0"/>
              <a:t>beginning of the footer</a:t>
            </a:r>
          </a:p>
        </p:txBody>
      </p:sp>
      <p:sp>
        <p:nvSpPr>
          <p:cNvPr id="5" name="Slide Number Placeholder 4"/>
          <p:cNvSpPr>
            <a:spLocks noGrp="1"/>
          </p:cNvSpPr>
          <p:nvPr>
            <p:ph type="sldNum" sz="quarter" idx="12"/>
          </p:nvPr>
        </p:nvSpPr>
        <p:spPr/>
        <p:txBody>
          <a:bodyPr/>
          <a:lstStyle/>
          <a:p>
            <a:fld id="{B4F74605-8D2E-2747-B74B-91F705457A95}" type="slidenum">
              <a:rPr lang="en-US" smtClean="0"/>
              <a:t>9</a:t>
            </a:fld>
            <a:endParaRPr lang="en-US"/>
          </a:p>
        </p:txBody>
      </p:sp>
    </p:spTree>
    <p:extLst>
      <p:ext uri="{BB962C8B-B14F-4D97-AF65-F5344CB8AC3E}">
        <p14:creationId xmlns:p14="http://schemas.microsoft.com/office/powerpoint/2010/main" val="156501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2"/>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1656</TotalTime>
  <Words>2062</Words>
  <Application>Microsoft Macintosh PowerPoint</Application>
  <PresentationFormat>Widescreen</PresentationFormat>
  <Paragraphs>312</Paragraphs>
  <Slides>29</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Calibri Light</vt:lpstr>
      <vt:lpstr>Cambria Math</vt:lpstr>
      <vt:lpstr>Mangal</vt:lpstr>
      <vt:lpstr>宋体</vt:lpstr>
      <vt:lpstr>Arial</vt:lpstr>
      <vt:lpstr>Calibri</vt:lpstr>
      <vt:lpstr>Office Theme</vt:lpstr>
      <vt:lpstr>CSO-Recitation 12  CSCI-UA 0201-007</vt:lpstr>
      <vt:lpstr>Today’s Topics</vt:lpstr>
      <vt:lpstr>Assessment 10</vt:lpstr>
      <vt:lpstr>Q1 Basic malloc</vt:lpstr>
      <vt:lpstr>Q2 Malloc design</vt:lpstr>
      <vt:lpstr>Q3 Implicit list</vt:lpstr>
      <vt:lpstr>Q3.1 payload2header example</vt:lpstr>
      <vt:lpstr>Q3.2 payload2header</vt:lpstr>
      <vt:lpstr>Q3.3 header2footer example</vt:lpstr>
      <vt:lpstr>Q3.4 header2footer</vt:lpstr>
      <vt:lpstr>Q3.5 footer2header example</vt:lpstr>
      <vt:lpstr>Q3.6 footer2header</vt:lpstr>
      <vt:lpstr>Q3.7 curr2prev example</vt:lpstr>
      <vt:lpstr>Q3.8 curr2prev example</vt:lpstr>
      <vt:lpstr>Lab-4</vt:lpstr>
      <vt:lpstr>Lab-4</vt:lpstr>
      <vt:lpstr>realloc</vt:lpstr>
      <vt:lpstr>realloc</vt:lpstr>
      <vt:lpstr>Combinational logic</vt:lpstr>
      <vt:lpstr>How we get there..</vt:lpstr>
      <vt:lpstr>Combinational Logic</vt:lpstr>
      <vt:lpstr>Combinational Logic</vt:lpstr>
      <vt:lpstr>Combinational Logic</vt:lpstr>
      <vt:lpstr>Combinational Logic</vt:lpstr>
      <vt:lpstr>Filling in a truth table</vt:lpstr>
      <vt:lpstr>Filling in a truth table</vt:lpstr>
      <vt:lpstr>Getting a circuit from a truth table</vt:lpstr>
      <vt:lpstr>Multiplexor (MUX)</vt:lpstr>
      <vt:lpstr>Multiplexor (MUX)</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CSO-Recitation 12  CSCI-UA 0201-007</dc:title>
  <dc:creator>Anqi Zhang</dc:creator>
  <cp:lastModifiedBy>Anqi Zhang</cp:lastModifiedBy>
  <cp:revision>164</cp:revision>
  <dcterms:created xsi:type="dcterms:W3CDTF">2020-11-17T23:46:23Z</dcterms:created>
  <dcterms:modified xsi:type="dcterms:W3CDTF">2020-11-19T03:26:25Z</dcterms:modified>
</cp:coreProperties>
</file>