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3"/>
  </p:notesMasterIdLst>
  <p:sldIdLst>
    <p:sldId id="256" r:id="rId5"/>
    <p:sldId id="1195" r:id="rId6"/>
    <p:sldId id="1131" r:id="rId7"/>
    <p:sldId id="1132" r:id="rId8"/>
    <p:sldId id="1133" r:id="rId9"/>
    <p:sldId id="1134" r:id="rId10"/>
    <p:sldId id="1135" r:id="rId11"/>
    <p:sldId id="1136" r:id="rId12"/>
    <p:sldId id="1138" r:id="rId13"/>
    <p:sldId id="966" r:id="rId14"/>
    <p:sldId id="1196" r:id="rId15"/>
    <p:sldId id="1197" r:id="rId16"/>
    <p:sldId id="1198" r:id="rId17"/>
    <p:sldId id="1199" r:id="rId18"/>
    <p:sldId id="1200" r:id="rId19"/>
    <p:sldId id="982" r:id="rId20"/>
    <p:sldId id="1155" r:id="rId21"/>
    <p:sldId id="1139" r:id="rId22"/>
    <p:sldId id="1140" r:id="rId23"/>
    <p:sldId id="1143" r:id="rId24"/>
    <p:sldId id="1157" r:id="rId25"/>
    <p:sldId id="1201" r:id="rId26"/>
    <p:sldId id="1146" r:id="rId27"/>
    <p:sldId id="1147" r:id="rId28"/>
    <p:sldId id="1148" r:id="rId29"/>
    <p:sldId id="1149" r:id="rId30"/>
    <p:sldId id="1150" r:id="rId31"/>
    <p:sldId id="1079" r:id="rId32"/>
    <p:sldId id="1090" r:id="rId33"/>
    <p:sldId id="1091" r:id="rId34"/>
    <p:sldId id="1092" r:id="rId35"/>
    <p:sldId id="1095" r:id="rId36"/>
    <p:sldId id="1096" r:id="rId37"/>
    <p:sldId id="1097" r:id="rId38"/>
    <p:sldId id="1098" r:id="rId39"/>
    <p:sldId id="1112" r:id="rId40"/>
    <p:sldId id="1113" r:id="rId41"/>
    <p:sldId id="996" r:id="rId42"/>
    <p:sldId id="997" r:id="rId43"/>
    <p:sldId id="998" r:id="rId44"/>
    <p:sldId id="999" r:id="rId45"/>
    <p:sldId id="1000" r:id="rId46"/>
    <p:sldId id="1001" r:id="rId47"/>
    <p:sldId id="1002" r:id="rId48"/>
    <p:sldId id="1003" r:id="rId49"/>
    <p:sldId id="1004" r:id="rId50"/>
    <p:sldId id="1005" r:id="rId51"/>
    <p:sldId id="1006" r:id="rId52"/>
    <p:sldId id="1101" r:id="rId53"/>
    <p:sldId id="1102" r:id="rId54"/>
    <p:sldId id="1103" r:id="rId55"/>
    <p:sldId id="1109" r:id="rId56"/>
    <p:sldId id="1104" r:id="rId57"/>
    <p:sldId id="1105" r:id="rId58"/>
    <p:sldId id="1106" r:id="rId59"/>
    <p:sldId id="1107" r:id="rId60"/>
    <p:sldId id="1108" r:id="rId61"/>
    <p:sldId id="1015" r:id="rId62"/>
    <p:sldId id="1016" r:id="rId63"/>
    <p:sldId id="1017" r:id="rId64"/>
    <p:sldId id="1018" r:id="rId65"/>
    <p:sldId id="1019" r:id="rId66"/>
    <p:sldId id="1020" r:id="rId67"/>
    <p:sldId id="1021" r:id="rId68"/>
    <p:sldId id="1022" r:id="rId69"/>
    <p:sldId id="1024" r:id="rId70"/>
    <p:sldId id="1031" r:id="rId71"/>
    <p:sldId id="1032" r:id="rId72"/>
    <p:sldId id="1033" r:id="rId73"/>
    <p:sldId id="1034" r:id="rId74"/>
    <p:sldId id="1035" r:id="rId75"/>
    <p:sldId id="1036" r:id="rId76"/>
    <p:sldId id="1040" r:id="rId77"/>
    <p:sldId id="1041" r:id="rId78"/>
    <p:sldId id="1042" r:id="rId79"/>
    <p:sldId id="1043" r:id="rId80"/>
    <p:sldId id="1044" r:id="rId81"/>
    <p:sldId id="1045" r:id="rId82"/>
    <p:sldId id="1046" r:id="rId83"/>
    <p:sldId id="1047" r:id="rId84"/>
    <p:sldId id="1075" r:id="rId85"/>
    <p:sldId id="1076" r:id="rId86"/>
    <p:sldId id="1050" r:id="rId87"/>
    <p:sldId id="1051" r:id="rId88"/>
    <p:sldId id="1052" r:id="rId89"/>
    <p:sldId id="1060" r:id="rId90"/>
    <p:sldId id="1061" r:id="rId91"/>
    <p:sldId id="1069" r:id="rId92"/>
    <p:sldId id="1062" r:id="rId93"/>
    <p:sldId id="1063" r:id="rId94"/>
    <p:sldId id="1064" r:id="rId95"/>
    <p:sldId id="1070" r:id="rId96"/>
    <p:sldId id="1071" r:id="rId97"/>
    <p:sldId id="1065" r:id="rId98"/>
    <p:sldId id="1066" r:id="rId99"/>
    <p:sldId id="1068" r:id="rId100"/>
    <p:sldId id="1067" r:id="rId101"/>
    <p:sldId id="105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0E799-51D0-470B-B06D-A286E8E4B0F3}" v="699" dt="2020-09-30T16:10:52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notesMaster" Target="notesMasters/notesMaster1.xml"/><Relationship Id="rId108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AC95A-EBCF-47F9-A650-EB4EE3E182F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AC212-AA0E-4E6A-9226-41C924FF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1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8E69-2716-4F9A-9CA5-2F135746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7967-9E6D-47E6-8B00-9BE03DFD7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6318-E92B-4535-9CD8-D981CF0B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B233-9D54-45BC-A42A-006F744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4283-DF39-4B2A-A9B4-643D3446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EB11-6A3F-4A09-8DDF-608D1939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C51CA-93AC-45E6-A7F9-CADCDD76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EBC59-A4BC-4868-A3A1-9F425574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4798-6547-497A-8EAE-54C4765D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5DA6-15DF-413E-A4D9-E3BEAF76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79553-B27D-4C01-884B-A20D48EBC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4642-F64A-40F6-A8D0-A5D713F7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1626-CED3-49E7-AA02-F1068A4B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B44F-E0FA-4FD5-9408-0F36F2FD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54F0-CAE6-4527-AC8B-72032628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41AE-5E8E-429D-8CAB-02CC6976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832F-7890-4FB6-9E2E-ABF2CCB3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C0C-1E38-42FC-B795-F48DE482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C1E04-A541-4BEF-8764-73172CC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A161-5A09-4B4A-BEDE-6463CFC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4F4E-7185-4E9F-9AF0-B152F774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EC210-F87E-4FBD-8323-01DFF2DC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A3F2-8313-4A09-A8C2-65A931F6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BC0B-BE21-487B-AC39-BDF42AF8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3DE6D-1B2C-4577-BA21-DEBF32DA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7D59-8E81-42DF-820D-90BBDAF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E1E6-2773-4A70-AE6F-9B7AAF697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C37C-D75F-4A9E-A843-FB777F67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8A59-B203-4C6C-9196-8DE5B562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42992-6EFA-45CE-B868-9A487B71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F9CB8-34A4-48D5-9B40-13ACADE9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7689-3BFD-4722-B6EF-82908B2E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744B-4C4E-45A0-9D80-70FD2C15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890F-830E-4AB5-8D4B-76598C0A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C0D6D-F868-43CA-BF02-EC43E492F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A780-BE66-4F99-B4C4-E4CC4D8CA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15B3F-FDB2-4F89-98F6-34EE825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0E655-A521-4275-B8C4-AAFF1B04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06F27-F136-4B1A-86E6-2B498CA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13DE-C106-40E5-90D1-CEF0D0DE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7E74A-A0F1-4DF7-B2E3-D0647044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DAB85-DC25-4A14-9596-CEC6ED19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B7380-7777-4C84-956C-AF27E76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FAEA-10B8-4635-BBA4-EF6AF16F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A1D93-0D60-4E2F-806B-AA10F374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F2151-75CC-44F0-A946-0DB209A0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C626-BF5A-4F50-A6D4-6269BFBD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7F00-1699-4716-81CD-C667A09B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8172-1D36-44B4-8988-F20C758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5BA82-C4EC-47C5-A0EF-0728CCDD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FA5D-823A-43DF-AB0B-2A5E8512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00F4-7B86-4072-A69C-A660D8D6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FEDB-DC3B-4BF2-A71D-954D4622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C072B-A9FB-41B7-96A7-14C839B8B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9639-A500-4B16-89EF-A5803D96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AF63-4B37-4DCC-87BE-2BE66430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FDC83-B273-4DD5-AAA3-C5F1527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311A1-96C1-4D12-9354-435EE0AE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2129-1AAC-4641-8553-EDB65BAC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A1AA-18B6-4331-98F2-633E7C9A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2756-53A1-49A4-9C4A-6084CB713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D6CB-287B-41B2-8701-D323B61000CD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9A5E-FFED-457D-AED4-A99B6305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8BF3-B012-44B8-AD4D-C793B76D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95D4-668E-4559-B26D-E78886954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26304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</a:rPr>
              <a:t>Array and its relationship to pointer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D0F6E-B559-438D-B1F2-6A166E46B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168654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81" y="2075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C3EB5-AF10-E74E-A0DD-DCF93483C85E}"/>
              </a:ext>
            </a:extLst>
          </p:cNvPr>
          <p:cNvSpPr txBox="1"/>
          <p:nvPr/>
        </p:nvSpPr>
        <p:spPr>
          <a:xfrm>
            <a:off x="8248320" y="2155176"/>
            <a:ext cx="325717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Method-1: access using index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B51185-D14E-F945-A3B7-180546153DD4}"/>
              </a:ext>
            </a:extLst>
          </p:cNvPr>
          <p:cNvSpPr txBox="1"/>
          <p:nvPr/>
        </p:nvSpPr>
        <p:spPr>
          <a:xfrm>
            <a:off x="5796759" y="146964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DC292B06-09C5-4607-B7DF-670426EF6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41274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2" name="矩形 46">
            <a:extLst>
              <a:ext uri="{FF2B5EF4-FFF2-40B4-BE49-F238E27FC236}">
                <a16:creationId xmlns:a16="http://schemas.microsoft.com/office/drawing/2014/main" id="{B613BD33-BA31-4274-9A8C-1CF9ADDA64FF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3" name="矩形 46">
            <a:extLst>
              <a:ext uri="{FF2B5EF4-FFF2-40B4-BE49-F238E27FC236}">
                <a16:creationId xmlns:a16="http://schemas.microsoft.com/office/drawing/2014/main" id="{E44A6FFC-1CB4-43DE-8F32-E4DCE40EF78F}"/>
              </a:ext>
            </a:extLst>
          </p:cNvPr>
          <p:cNvSpPr/>
          <p:nvPr/>
        </p:nvSpPr>
        <p:spPr>
          <a:xfrm>
            <a:off x="3259918" y="5170796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46">
            <a:extLst>
              <a:ext uri="{FF2B5EF4-FFF2-40B4-BE49-F238E27FC236}">
                <a16:creationId xmlns:a16="http://schemas.microsoft.com/office/drawing/2014/main" id="{8E59C647-1C2E-4EB2-9FA8-036850E1DC9A}"/>
              </a:ext>
            </a:extLst>
          </p:cNvPr>
          <p:cNvSpPr/>
          <p:nvPr/>
        </p:nvSpPr>
        <p:spPr>
          <a:xfrm>
            <a:off x="3250874" y="4562513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6" name="矩形 46">
            <a:extLst>
              <a:ext uri="{FF2B5EF4-FFF2-40B4-BE49-F238E27FC236}">
                <a16:creationId xmlns:a16="http://schemas.microsoft.com/office/drawing/2014/main" id="{877441E1-A0B4-4F6C-ABEE-17718B739BAB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8" name="矩形 46">
            <a:extLst>
              <a:ext uri="{FF2B5EF4-FFF2-40B4-BE49-F238E27FC236}">
                <a16:creationId xmlns:a16="http://schemas.microsoft.com/office/drawing/2014/main" id="{0DE84DC9-ED29-4A8C-B223-658B79554827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2" name="矩形 46">
            <a:extLst>
              <a:ext uri="{FF2B5EF4-FFF2-40B4-BE49-F238E27FC236}">
                <a16:creationId xmlns:a16="http://schemas.microsoft.com/office/drawing/2014/main" id="{4587E5A7-9EEC-4DC0-90D5-92183046D0DB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4" name="矩形 46">
            <a:extLst>
              <a:ext uri="{FF2B5EF4-FFF2-40B4-BE49-F238E27FC236}">
                <a16:creationId xmlns:a16="http://schemas.microsoft.com/office/drawing/2014/main" id="{51D209D4-73B0-49FC-B534-7489D791962F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6">
            <a:extLst>
              <a:ext uri="{FF2B5EF4-FFF2-40B4-BE49-F238E27FC236}">
                <a16:creationId xmlns:a16="http://schemas.microsoft.com/office/drawing/2014/main" id="{A54CCAE3-7B93-46A7-8D54-107A4FF94807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0468D2-CDE6-4B73-B847-F9113EDF0436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4C1254-165D-44C7-84CC-CE574D5E6FBE}"/>
              </a:ext>
            </a:extLst>
          </p:cNvPr>
          <p:cNvSpPr txBox="1"/>
          <p:nvPr/>
        </p:nvSpPr>
        <p:spPr>
          <a:xfrm>
            <a:off x="5851048" y="215517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a[3] = 0;</a:t>
            </a:r>
          </a:p>
        </p:txBody>
      </p:sp>
      <p:graphicFrame>
        <p:nvGraphicFramePr>
          <p:cNvPr id="61" name="Table 30">
            <a:extLst>
              <a:ext uri="{FF2B5EF4-FFF2-40B4-BE49-F238E27FC236}">
                <a16:creationId xmlns:a16="http://schemas.microsoft.com/office/drawing/2014/main" id="{DD5A0F98-E067-4622-A08B-0F28EC814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71511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1438B4FA-1BDA-41DB-BBF0-DE16C14C95DD}"/>
              </a:ext>
            </a:extLst>
          </p:cNvPr>
          <p:cNvSpPr txBox="1"/>
          <p:nvPr/>
        </p:nvSpPr>
        <p:spPr>
          <a:xfrm>
            <a:off x="2358617" y="1468458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188CD5-35B2-469E-9FBB-50531813DB40}"/>
              </a:ext>
            </a:extLst>
          </p:cNvPr>
          <p:cNvGrpSpPr/>
          <p:nvPr/>
        </p:nvGrpSpPr>
        <p:grpSpPr>
          <a:xfrm>
            <a:off x="4955059" y="3782638"/>
            <a:ext cx="4753437" cy="646331"/>
            <a:chOff x="4955059" y="3782638"/>
            <a:chExt cx="4753437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006886-C42A-4D49-B932-989462946BBB}"/>
                </a:ext>
              </a:extLst>
            </p:cNvPr>
            <p:cNvSpPr txBox="1"/>
            <p:nvPr/>
          </p:nvSpPr>
          <p:spPr>
            <a:xfrm>
              <a:off x="5428735" y="3782638"/>
              <a:ext cx="4279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There’s no meta-data (e.g. capacity, length) </a:t>
              </a:r>
            </a:p>
            <a:p>
              <a:r>
                <a:rPr lang="en-US" dirty="0"/>
                <a:t>associated/stored with the array</a:t>
              </a:r>
            </a:p>
          </p:txBody>
        </p:sp>
        <p:sp>
          <p:nvSpPr>
            <p:cNvPr id="68" name="&quot;Not Allowed&quot; Symbol 67">
              <a:extLst>
                <a:ext uri="{FF2B5EF4-FFF2-40B4-BE49-F238E27FC236}">
                  <a16:creationId xmlns:a16="http://schemas.microsoft.com/office/drawing/2014/main" id="{DBA5950D-4707-4E0D-9C5F-CE1AB24F2800}"/>
                </a:ext>
              </a:extLst>
            </p:cNvPr>
            <p:cNvSpPr/>
            <p:nvPr/>
          </p:nvSpPr>
          <p:spPr>
            <a:xfrm>
              <a:off x="4955059" y="3782638"/>
              <a:ext cx="473676" cy="469556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7" grpId="0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05401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30891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5998586" y="252412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*(p+3)=0;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22A5BC-A6E0-49A1-B34A-A95D5EFE7FB5}"/>
              </a:ext>
            </a:extLst>
          </p:cNvPr>
          <p:cNvGrpSpPr/>
          <p:nvPr/>
        </p:nvGrpSpPr>
        <p:grpSpPr>
          <a:xfrm>
            <a:off x="4127364" y="4423272"/>
            <a:ext cx="2307488" cy="955589"/>
            <a:chOff x="4127364" y="4423272"/>
            <a:chExt cx="2307488" cy="955589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CE1BF52-64AC-48FD-BA66-257EFBEBF391}"/>
                </a:ext>
              </a:extLst>
            </p:cNvPr>
            <p:cNvSpPr/>
            <p:nvPr/>
          </p:nvSpPr>
          <p:spPr>
            <a:xfrm rot="10800000">
              <a:off x="4127364" y="4423272"/>
              <a:ext cx="436398" cy="955589"/>
            </a:xfrm>
            <a:prstGeom prst="leftBrace">
              <a:avLst>
                <a:gd name="adj1" fmla="val 8248"/>
                <a:gd name="adj2" fmla="val 504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C49D7E-4219-4E5F-BE62-A85BB2D28CC9}"/>
                </a:ext>
              </a:extLst>
            </p:cNvPr>
            <p:cNvSpPr txBox="1"/>
            <p:nvPr/>
          </p:nvSpPr>
          <p:spPr>
            <a:xfrm>
              <a:off x="4563762" y="4653298"/>
              <a:ext cx="18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takes up 8 bytes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BBE622F-A1DA-4878-A1C2-A7027CC16A03}"/>
              </a:ext>
            </a:extLst>
          </p:cNvPr>
          <p:cNvSpPr txBox="1"/>
          <p:nvPr/>
        </p:nvSpPr>
        <p:spPr>
          <a:xfrm>
            <a:off x="7403403" y="2530833"/>
            <a:ext cx="475181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Method-2: access using pointer (arithmetic)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E01265-F5FE-463E-9DF8-F93D95CD9C2B}"/>
              </a:ext>
            </a:extLst>
          </p:cNvPr>
          <p:cNvGrpSpPr/>
          <p:nvPr/>
        </p:nvGrpSpPr>
        <p:grpSpPr>
          <a:xfrm>
            <a:off x="4411231" y="3395001"/>
            <a:ext cx="741926" cy="368653"/>
            <a:chOff x="4411362" y="3398088"/>
            <a:chExt cx="748905" cy="36933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33FEFF-CE50-4F75-AB4B-A44612935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594377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FEBCF1-F3A9-4BEA-9B6B-65AA70914685}"/>
                </a:ext>
              </a:extLst>
            </p:cNvPr>
            <p:cNvSpPr txBox="1"/>
            <p:nvPr/>
          </p:nvSpPr>
          <p:spPr>
            <a:xfrm>
              <a:off x="4853773" y="3398088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6D69EC3-9BBE-4AED-B943-B2891308F26D}"/>
              </a:ext>
            </a:extLst>
          </p:cNvPr>
          <p:cNvGrpSpPr/>
          <p:nvPr/>
        </p:nvGrpSpPr>
        <p:grpSpPr>
          <a:xfrm>
            <a:off x="4411232" y="2832353"/>
            <a:ext cx="972195" cy="368653"/>
            <a:chOff x="4411363" y="2834405"/>
            <a:chExt cx="981340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>
              <a:off x="4411363" y="3019071"/>
              <a:ext cx="442410" cy="11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3" y="2834405"/>
              <a:ext cx="538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9A19BC-1DE6-40AB-B9FD-26105A3A3363}"/>
              </a:ext>
            </a:extLst>
          </p:cNvPr>
          <p:cNvGrpSpPr/>
          <p:nvPr/>
        </p:nvGrpSpPr>
        <p:grpSpPr>
          <a:xfrm>
            <a:off x="4397318" y="2269706"/>
            <a:ext cx="972196" cy="368653"/>
            <a:chOff x="4397318" y="2270722"/>
            <a:chExt cx="981341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F06F115-31E5-49C0-9E69-F5313C47BC83}"/>
              </a:ext>
            </a:extLst>
          </p:cNvPr>
          <p:cNvGrpSpPr/>
          <p:nvPr/>
        </p:nvGrpSpPr>
        <p:grpSpPr>
          <a:xfrm>
            <a:off x="4397318" y="1717934"/>
            <a:ext cx="972196" cy="368653"/>
            <a:chOff x="4397318" y="1717934"/>
            <a:chExt cx="981341" cy="36933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914223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71793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p+3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D3D3EB0-AAE3-4328-91F0-3E6802606BB0}"/>
              </a:ext>
            </a:extLst>
          </p:cNvPr>
          <p:cNvGrpSpPr/>
          <p:nvPr/>
        </p:nvGrpSpPr>
        <p:grpSpPr>
          <a:xfrm>
            <a:off x="6386626" y="3030694"/>
            <a:ext cx="5720365" cy="1990279"/>
            <a:chOff x="6386626" y="3030694"/>
            <a:chExt cx="5720365" cy="199027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0D9445-4F03-4FF7-9D8D-3625E699AAB9}"/>
                </a:ext>
              </a:extLst>
            </p:cNvPr>
            <p:cNvCxnSpPr/>
            <p:nvPr/>
          </p:nvCxnSpPr>
          <p:spPr>
            <a:xfrm flipH="1" flipV="1">
              <a:off x="6582032" y="3030694"/>
              <a:ext cx="251254" cy="47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B3F1E5-38D7-4290-BBDE-ECE1467D89E2}"/>
                </a:ext>
              </a:extLst>
            </p:cNvPr>
            <p:cNvSpPr txBox="1"/>
            <p:nvPr/>
          </p:nvSpPr>
          <p:spPr>
            <a:xfrm>
              <a:off x="6386626" y="3543645"/>
              <a:ext cx="57203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after the one pointed to by </a:t>
              </a:r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i.e. </a:t>
              </a: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is calculated as</a:t>
              </a:r>
              <a:r>
                <a:rPr lang="en-US" dirty="0">
                  <a:highlight>
                    <a:srgbClr val="FFFF00"/>
                  </a:highlight>
                </a:rPr>
                <a:t>: p’s value + </a:t>
              </a:r>
              <a:r>
                <a:rPr lang="en-US" dirty="0" err="1">
                  <a:highlight>
                    <a:srgbClr val="FFFF00"/>
                  </a:highlight>
                </a:rPr>
                <a:t>sizeof</a:t>
              </a:r>
              <a:r>
                <a:rPr lang="en-US" dirty="0">
                  <a:highlight>
                    <a:srgbClr val="FFFF00"/>
                  </a:highlight>
                </a:rPr>
                <a:t>(*p) * </a:t>
              </a:r>
              <a:r>
                <a:rPr lang="en-US" dirty="0" err="1">
                  <a:highlight>
                    <a:srgbClr val="FFFF00"/>
                  </a:highlight>
                </a:rPr>
                <a:t>i</a:t>
              </a:r>
              <a:endParaRPr lang="en-US" dirty="0">
                <a:highlight>
                  <a:srgbClr val="FFFF00"/>
                </a:highligh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nsolas" panose="020B0609020204030204" pitchFamily="49" charset="0"/>
                </a:rPr>
                <a:t>p–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before the one pointed to by p</a:t>
              </a:r>
            </a:p>
          </p:txBody>
        </p:sp>
      </p:grp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7DA9A97D-DECA-4BFB-84B7-3928F8EDE603}"/>
              </a:ext>
            </a:extLst>
          </p:cNvPr>
          <p:cNvSpPr/>
          <p:nvPr/>
        </p:nvSpPr>
        <p:spPr>
          <a:xfrm>
            <a:off x="9403493" y="5280454"/>
            <a:ext cx="2561966" cy="1305696"/>
          </a:xfrm>
          <a:prstGeom prst="wedgeRoundRectCallout">
            <a:avLst>
              <a:gd name="adj1" fmla="val 6288"/>
              <a:gd name="adj2" fmla="val -11463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Built-in function </a:t>
            </a:r>
            <a:r>
              <a:rPr lang="en-US" sz="1600" dirty="0" err="1">
                <a:solidFill>
                  <a:schemeClr val="tx1"/>
                </a:solidFill>
              </a:rPr>
              <a:t>sizeof</a:t>
            </a:r>
            <a:r>
              <a:rPr lang="en-US" sz="1600" dirty="0">
                <a:solidFill>
                  <a:schemeClr val="tx1"/>
                </a:solidFill>
              </a:rPr>
              <a:t> returns size (in bytes) of the object representing a given expression or 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8B4885-65AF-4FDA-918F-49A7DD75E90C}"/>
              </a:ext>
            </a:extLst>
          </p:cNvPr>
          <p:cNvSpPr txBox="1"/>
          <p:nvPr/>
        </p:nvSpPr>
        <p:spPr>
          <a:xfrm>
            <a:off x="1987412" y="4639457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945DBB-E51F-4A16-8348-5A0F11062327}"/>
              </a:ext>
            </a:extLst>
          </p:cNvPr>
          <p:cNvSpPr txBox="1"/>
          <p:nvPr/>
        </p:nvSpPr>
        <p:spPr>
          <a:xfrm>
            <a:off x="2358617" y="1468458"/>
            <a:ext cx="4667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E3AAC8E-B1EB-4974-9359-2C3147E5C275}"/>
              </a:ext>
            </a:extLst>
          </p:cNvPr>
          <p:cNvGrpSpPr/>
          <p:nvPr/>
        </p:nvGrpSpPr>
        <p:grpSpPr>
          <a:xfrm>
            <a:off x="351564" y="3782638"/>
            <a:ext cx="6903493" cy="2947936"/>
            <a:chOff x="351564" y="3782638"/>
            <a:chExt cx="6903493" cy="294793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6CD6F3-2CB3-42FE-9C57-1F35358F1056}"/>
                </a:ext>
              </a:extLst>
            </p:cNvPr>
            <p:cNvSpPr txBox="1"/>
            <p:nvPr/>
          </p:nvSpPr>
          <p:spPr>
            <a:xfrm>
              <a:off x="351564" y="6084243"/>
              <a:ext cx="690349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(array name) is aliased to be the memory address of the first element.</a:t>
              </a:r>
            </a:p>
            <a:p>
              <a:r>
                <a:rPr lang="en-US" dirty="0"/>
                <a:t>a is effectively a constant,  not a variable, cannot be changed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80BFEF6-7A73-4E3A-A6F4-C5BE96B17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92" y="3782638"/>
              <a:ext cx="521261" cy="2358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2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 animBg="1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&amp;a[1];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65173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/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5998586" y="252412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*(p+2)=0;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7E02A2-DD48-4A35-B0C1-89EA1724B751}"/>
              </a:ext>
            </a:extLst>
          </p:cNvPr>
          <p:cNvGrpSpPr/>
          <p:nvPr/>
        </p:nvGrpSpPr>
        <p:grpSpPr>
          <a:xfrm>
            <a:off x="4411362" y="2834405"/>
            <a:ext cx="748905" cy="369332"/>
            <a:chOff x="4411362" y="2834405"/>
            <a:chExt cx="748905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030694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3" y="2834405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3ECDE2-4EFB-42A9-A986-07614D15A518}"/>
              </a:ext>
            </a:extLst>
          </p:cNvPr>
          <p:cNvGrpSpPr/>
          <p:nvPr/>
        </p:nvGrpSpPr>
        <p:grpSpPr>
          <a:xfrm>
            <a:off x="4397318" y="1717934"/>
            <a:ext cx="981341" cy="922120"/>
            <a:chOff x="4397318" y="1717934"/>
            <a:chExt cx="981341" cy="92212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914223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71793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87412" y="4639457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0x114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7EF649F-49F8-435E-BB6E-4CC5774EC105}"/>
              </a:ext>
            </a:extLst>
          </p:cNvPr>
          <p:cNvSpPr/>
          <p:nvPr/>
        </p:nvSpPr>
        <p:spPr>
          <a:xfrm>
            <a:off x="6262405" y="3307593"/>
            <a:ext cx="3128729" cy="912122"/>
          </a:xfrm>
          <a:prstGeom prst="wedgeRoundRectCallout">
            <a:avLst>
              <a:gd name="adj1" fmla="val -37703"/>
              <a:gd name="adj2" fmla="val -915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1DDD07-431C-4929-AA9E-3B8F1954C9A5}"/>
              </a:ext>
            </a:extLst>
          </p:cNvPr>
          <p:cNvSpPr txBox="1"/>
          <p:nvPr/>
        </p:nvSpPr>
        <p:spPr>
          <a:xfrm>
            <a:off x="2358617" y="1468458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A5F0D122-9924-4624-91D9-B2BACCA0921A}"/>
              </a:ext>
            </a:extLst>
          </p:cNvPr>
          <p:cNvSpPr/>
          <p:nvPr/>
        </p:nvSpPr>
        <p:spPr>
          <a:xfrm>
            <a:off x="7696329" y="858561"/>
            <a:ext cx="3128729" cy="912122"/>
          </a:xfrm>
          <a:prstGeom prst="wedgeRoundRectCallout">
            <a:avLst>
              <a:gd name="adj1" fmla="val -43627"/>
              <a:gd name="adj2" fmla="val 787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&amp;a[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a+i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5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&amp;a[3];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88709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/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6043611" y="31335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66722" y="4594346"/>
            <a:ext cx="10406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7673546" y="3496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6043611" y="2566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p--;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DA508-5E6D-478D-8E74-5F48D8AE5EC9}"/>
              </a:ext>
            </a:extLst>
          </p:cNvPr>
          <p:cNvSpPr txBox="1"/>
          <p:nvPr/>
        </p:nvSpPr>
        <p:spPr>
          <a:xfrm>
            <a:off x="2062694" y="4594346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498183-DA18-42D8-B060-BC564A7D32DE}"/>
              </a:ext>
            </a:extLst>
          </p:cNvPr>
          <p:cNvSpPr txBox="1"/>
          <p:nvPr/>
        </p:nvSpPr>
        <p:spPr>
          <a:xfrm>
            <a:off x="2324192" y="2063599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99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6057307" y="2043971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type??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= &amp;a[0];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24347" y="149394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58093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5987578" y="338814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*p=NULL;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87412" y="4639457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7673546" y="3496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6043611" y="2566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p++;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009C61-272A-4892-A4EF-BFFD7A1A8498}"/>
              </a:ext>
            </a:extLst>
          </p:cNvPr>
          <p:cNvSpPr/>
          <p:nvPr/>
        </p:nvSpPr>
        <p:spPr>
          <a:xfrm>
            <a:off x="8956179" y="1667283"/>
            <a:ext cx="1684638" cy="922632"/>
          </a:xfrm>
          <a:prstGeom prst="wedgeRoundRectCallout">
            <a:avLst>
              <a:gd name="adj1" fmla="val -77311"/>
              <a:gd name="adj2" fmla="val 116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Equivalent to: p =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361EC-33D5-4723-AE7E-3FEE3BD74399}"/>
              </a:ext>
            </a:extLst>
          </p:cNvPr>
          <p:cNvSpPr/>
          <p:nvPr/>
        </p:nvSpPr>
        <p:spPr>
          <a:xfrm>
            <a:off x="5826335" y="2016146"/>
            <a:ext cx="1183474" cy="421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8B02C-9B42-4684-A1E1-C6711614E742}"/>
              </a:ext>
            </a:extLst>
          </p:cNvPr>
          <p:cNvSpPr txBox="1"/>
          <p:nvPr/>
        </p:nvSpPr>
        <p:spPr>
          <a:xfrm>
            <a:off x="2082200" y="4647576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CF4BA0-BDDC-4669-9622-7CDF2F9FA04B}"/>
              </a:ext>
            </a:extLst>
          </p:cNvPr>
          <p:cNvSpPr txBox="1"/>
          <p:nvPr/>
        </p:nvSpPr>
        <p:spPr>
          <a:xfrm>
            <a:off x="2296092" y="1720806"/>
            <a:ext cx="3818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6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5" grpId="0" animBg="1"/>
      <p:bldP spid="9" grpId="0" animBg="1"/>
      <p:bldP spid="34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64" y="97231"/>
            <a:ext cx="11605657" cy="1325563"/>
          </a:xfrm>
        </p:spPr>
        <p:txBody>
          <a:bodyPr/>
          <a:lstStyle/>
          <a:p>
            <a:r>
              <a:rPr lang="en-US" dirty="0"/>
              <a:t>Out-of-bound access results in (potentially silent) memory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55294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6043611" y="31711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87412" y="4639457"/>
            <a:ext cx="10406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7673546" y="3496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6043611" y="256617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+= 3;</a:t>
            </a:r>
          </a:p>
        </p:txBody>
      </p:sp>
      <p:pic>
        <p:nvPicPr>
          <p:cNvPr id="2050" name="Picture 2" descr="What It's Like to Be a Programmer">
            <a:extLst>
              <a:ext uri="{FF2B5EF4-FFF2-40B4-BE49-F238E27FC236}">
                <a16:creationId xmlns:a16="http://schemas.microsoft.com/office/drawing/2014/main" id="{2A35F156-91EB-44AE-94DF-204C52E9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81" y="3629260"/>
            <a:ext cx="4103231" cy="23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Breakout 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7771"/>
            <a:ext cx="7370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a[</a:t>
            </a:r>
            <a:r>
              <a:rPr kumimoji="1" lang="en-US" altLang="zh-CN" sz="2400" dirty="0">
                <a:latin typeface="Consolas"/>
                <a:cs typeface="Consolas"/>
              </a:rPr>
              <a:t>3</a:t>
            </a:r>
            <a:r>
              <a:rPr kumimoji="1" lang="mr-IN" altLang="zh-CN" sz="2400" dirty="0">
                <a:latin typeface="Consolas"/>
                <a:cs typeface="Consolas"/>
              </a:rPr>
              <a:t>] = {1, 2, 3};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*p = a;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p++;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p[1] = p[0];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//what are the values of a[0] a[1] a[2]?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7600" y="3028890"/>
            <a:ext cx="231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66FF"/>
                </a:solidFill>
              </a:rPr>
              <a:t>Output: 1 2 2</a:t>
            </a:r>
          </a:p>
        </p:txBody>
      </p:sp>
    </p:spTree>
    <p:extLst>
      <p:ext uri="{BB962C8B-B14F-4D97-AF65-F5344CB8AC3E}">
        <p14:creationId xmlns:p14="http://schemas.microsoft.com/office/powerpoint/2010/main" val="18945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86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void multiply2</a:t>
            </a:r>
            <a:r>
              <a:rPr kumimoji="1" lang="mr-IN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*a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???;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*= 2;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multiply2(a);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72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86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void multiply2</a:t>
            </a:r>
            <a:r>
              <a:rPr kumimoji="1" lang="mr-IN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*a, </a:t>
            </a:r>
            <a:r>
              <a:rPr kumimoji="1" lang="en-US" altLang="zh-CN" sz="24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400" dirty="0">
                <a:latin typeface="Consolas"/>
                <a:cs typeface="Consolas"/>
              </a:rPr>
              <a:t>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*= 2; // (*(</a:t>
            </a:r>
            <a:r>
              <a:rPr kumimoji="1" lang="en-US" altLang="zh-CN" sz="2400" dirty="0" err="1">
                <a:latin typeface="Consolas"/>
                <a:cs typeface="Consolas"/>
              </a:rPr>
              <a:t>a+i</a:t>
            </a:r>
            <a:r>
              <a:rPr kumimoji="1" lang="en-US" altLang="zh-CN" sz="2400" dirty="0">
                <a:latin typeface="Consolas"/>
                <a:cs typeface="Consolas"/>
              </a:rPr>
              <a:t>)) *= 2;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multiply2(a, 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7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6EF7-9A50-418F-83CE-03A7AFC6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CC7D-0DC2-4A80-AE45-66AC751E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pointers to function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multiple access syntax (equivalence of pointers/arrays)</a:t>
            </a:r>
          </a:p>
          <a:p>
            <a:r>
              <a:rPr lang="en-US" dirty="0"/>
              <a:t>Pointer casting</a:t>
            </a:r>
          </a:p>
        </p:txBody>
      </p:sp>
    </p:spTree>
    <p:extLst>
      <p:ext uri="{BB962C8B-B14F-4D97-AF65-F5344CB8AC3E}">
        <p14:creationId xmlns:p14="http://schemas.microsoft.com/office/powerpoint/2010/main" val="7477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078" y="7232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50260" y="1365670"/>
            <a:ext cx="3922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*cp = (char *)&amp;a;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2549" y="312993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2549" y="277743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272549" y="34834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72549" y="5239609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9272" y="524529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07839" y="528794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5929" y="49536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851" y="458973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9707" y="422175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9667" y="386357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7264" y="352756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39134" y="316526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39658" y="281865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69633" y="38306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9633" y="4185814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67723" y="4540004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2549" y="4890097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A37791A7-7CA0-4968-9713-DE3400C45489}"/>
              </a:ext>
            </a:extLst>
          </p:cNvPr>
          <p:cNvSpPr/>
          <p:nvPr/>
        </p:nvSpPr>
        <p:spPr>
          <a:xfrm>
            <a:off x="1267723" y="242666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6" name="矩形 16">
            <a:extLst>
              <a:ext uri="{FF2B5EF4-FFF2-40B4-BE49-F238E27FC236}">
                <a16:creationId xmlns:a16="http://schemas.microsoft.com/office/drawing/2014/main" id="{647DFB5F-37D7-4792-B760-2E276F78CDF2}"/>
              </a:ext>
            </a:extLst>
          </p:cNvPr>
          <p:cNvSpPr/>
          <p:nvPr/>
        </p:nvSpPr>
        <p:spPr>
          <a:xfrm>
            <a:off x="2434832" y="2467884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F89D727D-2B66-4CBF-BB02-106F1E44209B}"/>
              </a:ext>
            </a:extLst>
          </p:cNvPr>
          <p:cNvSpPr/>
          <p:nvPr/>
        </p:nvSpPr>
        <p:spPr>
          <a:xfrm>
            <a:off x="1267723" y="207783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0" name="矩形 16">
            <a:extLst>
              <a:ext uri="{FF2B5EF4-FFF2-40B4-BE49-F238E27FC236}">
                <a16:creationId xmlns:a16="http://schemas.microsoft.com/office/drawing/2014/main" id="{8062214E-0C61-4F6A-BC93-7DF811AA406E}"/>
              </a:ext>
            </a:extLst>
          </p:cNvPr>
          <p:cNvSpPr/>
          <p:nvPr/>
        </p:nvSpPr>
        <p:spPr>
          <a:xfrm>
            <a:off x="2434832" y="2119050"/>
            <a:ext cx="824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0x10d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66893248-8B2F-419B-9E95-829BA4F52875}"/>
              </a:ext>
            </a:extLst>
          </p:cNvPr>
          <p:cNvSpPr/>
          <p:nvPr/>
        </p:nvSpPr>
        <p:spPr>
          <a:xfrm>
            <a:off x="1273550" y="171900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6390BE2D-EF86-4D1A-9F81-2377F17C3EBD}"/>
              </a:ext>
            </a:extLst>
          </p:cNvPr>
          <p:cNvSpPr/>
          <p:nvPr/>
        </p:nvSpPr>
        <p:spPr>
          <a:xfrm>
            <a:off x="2440659" y="176022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0x10e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A8888D49-6523-4908-8B45-4FD9150D8D7B}"/>
              </a:ext>
            </a:extLst>
          </p:cNvPr>
          <p:cNvSpPr/>
          <p:nvPr/>
        </p:nvSpPr>
        <p:spPr>
          <a:xfrm>
            <a:off x="1267723" y="13564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3F00BC99-B7F2-4C72-9B0B-1E56F08CC8EA}"/>
              </a:ext>
            </a:extLst>
          </p:cNvPr>
          <p:cNvSpPr/>
          <p:nvPr/>
        </p:nvSpPr>
        <p:spPr>
          <a:xfrm>
            <a:off x="2434832" y="1397692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0x10f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7F7D1-421E-45C5-B6A6-1296207C1A9F}"/>
              </a:ext>
            </a:extLst>
          </p:cNvPr>
          <p:cNvSpPr txBox="1"/>
          <p:nvPr/>
        </p:nvSpPr>
        <p:spPr>
          <a:xfrm>
            <a:off x="2697892" y="5929945"/>
            <a:ext cx="6170140" cy="523220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Assume 64-bit small endian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5B8C75-FFC5-47FF-9083-A06178ADCEE0}"/>
              </a:ext>
            </a:extLst>
          </p:cNvPr>
          <p:cNvSpPr txBox="1"/>
          <p:nvPr/>
        </p:nvSpPr>
        <p:spPr>
          <a:xfrm>
            <a:off x="4679092" y="3429000"/>
            <a:ext cx="868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cp++;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EF45E-CCCA-4871-9684-8D818FDE9DA2}"/>
              </a:ext>
            </a:extLst>
          </p:cNvPr>
          <p:cNvSpPr txBox="1"/>
          <p:nvPr/>
        </p:nvSpPr>
        <p:spPr>
          <a:xfrm>
            <a:off x="4650260" y="282328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7A6E5-04BF-447D-BE6A-6FDD8CC11887}"/>
              </a:ext>
            </a:extLst>
          </p:cNvPr>
          <p:cNvSpPr txBox="1"/>
          <p:nvPr/>
        </p:nvSpPr>
        <p:spPr>
          <a:xfrm>
            <a:off x="4613190" y="396328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</p:spTree>
    <p:extLst>
      <p:ext uri="{BB962C8B-B14F-4D97-AF65-F5344CB8AC3E}">
        <p14:creationId xmlns:p14="http://schemas.microsoft.com/office/powerpoint/2010/main" val="13102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660" y="373492"/>
            <a:ext cx="856902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Another example use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268628" y="1990245"/>
            <a:ext cx="8170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extract_float_bit_pattern</a:t>
            </a:r>
            <a:r>
              <a:rPr kumimoji="1" lang="en-US" altLang="zh-CN" sz="2400" dirty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F586F-F281-45DE-B77C-781A31AA64B2}"/>
              </a:ext>
            </a:extLst>
          </p:cNvPr>
          <p:cNvSpPr txBox="1"/>
          <p:nvPr/>
        </p:nvSpPr>
        <p:spPr>
          <a:xfrm>
            <a:off x="1869989" y="3068594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 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*(unsigned int *)&amp;f;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F430-289C-4952-BAF0-C6932D4101E0}"/>
              </a:ext>
            </a:extLst>
          </p:cNvPr>
          <p:cNvSpPr txBox="1"/>
          <p:nvPr/>
        </p:nvSpPr>
        <p:spPr>
          <a:xfrm>
            <a:off x="2055340" y="362915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return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3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9296-4075-483F-BEA2-6301A1BF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16F4-3EBB-44D3-8328-DF6F0B72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Arrays: </a:t>
            </a:r>
          </a:p>
          <a:p>
            <a:pPr lvl="1"/>
            <a:r>
              <a:rPr lang="en-US" dirty="0"/>
              <a:t>No array meta-data associated/stored. No bound checking</a:t>
            </a:r>
          </a:p>
          <a:p>
            <a:pPr lvl="1"/>
            <a:r>
              <a:rPr lang="en-US" dirty="0"/>
              <a:t>equivalence of pointer arithmetic and array access</a:t>
            </a:r>
          </a:p>
          <a:p>
            <a:pPr lvl="2"/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/>
              <a:t> 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&amp;p[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dirty="0"/>
              <a:t>Value of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is computed as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p+sizeof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(*p)*I</a:t>
            </a:r>
          </a:p>
          <a:p>
            <a:r>
              <a:rPr lang="en-US" dirty="0"/>
              <a:t>Pass pointers to functions</a:t>
            </a:r>
          </a:p>
          <a:p>
            <a:r>
              <a:rPr lang="en-US" dirty="0"/>
              <a:t>Pointer casting</a:t>
            </a:r>
          </a:p>
        </p:txBody>
      </p:sp>
    </p:spTree>
    <p:extLst>
      <p:ext uri="{BB962C8B-B14F-4D97-AF65-F5344CB8AC3E}">
        <p14:creationId xmlns:p14="http://schemas.microsoft.com/office/powerpoint/2010/main" val="1834062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3750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sizeof(</a:t>
            </a:r>
            <a:r>
              <a:rPr kumimoji="1" lang="en-US" altLang="zh-CN" sz="3200" dirty="0">
                <a:latin typeface="Consolas"/>
                <a:cs typeface="Consolas"/>
              </a:rPr>
              <a:t>type</a:t>
            </a:r>
            <a:r>
              <a:rPr kumimoji="1" lang="en-US" altLang="zh-CN" sz="3200" dirty="0"/>
              <a:t>)</a:t>
            </a:r>
          </a:p>
          <a:p>
            <a:pPr lvl="1"/>
            <a:r>
              <a:rPr kumimoji="1" lang="en-US" altLang="zh-CN" sz="2800" dirty="0"/>
              <a:t>Returns size in bytes of the object representation of type</a:t>
            </a:r>
          </a:p>
          <a:p>
            <a:pPr lvl="1"/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3200" dirty="0"/>
              <a:t>sizeof(expression)</a:t>
            </a:r>
          </a:p>
          <a:p>
            <a:pPr lvl="1"/>
            <a:r>
              <a:rPr kumimoji="1" lang="en-US" altLang="zh-CN" sz="2800" dirty="0"/>
              <a:t>Returns size in bytes of the type that would be returned by expression, if evaluated.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789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4937740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46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4937740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682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1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*p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5532720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89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1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 * 4 = 40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*p = 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5630237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965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Undefined behavior 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0904" y="2171389"/>
            <a:ext cx="82098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In computer programming, undefined behavior (UB) is the result of executing computer code whose behavior is not prescribed by the language specification.</a:t>
            </a:r>
            <a:endParaRPr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07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39695"/>
            <a:ext cx="8229600" cy="529466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Use an uninitialized variable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b = a + 1;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out of bound array access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*p = a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*(p+3) = 3;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Divide by zero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 = 1 / 0;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integer overflow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 = 0x7fffffff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b = a + 1 </a:t>
            </a:r>
          </a:p>
        </p:txBody>
      </p:sp>
    </p:spTree>
    <p:extLst>
      <p:ext uri="{BB962C8B-B14F-4D97-AF65-F5344CB8AC3E}">
        <p14:creationId xmlns:p14="http://schemas.microsoft.com/office/powerpoint/2010/main" val="265240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2" y="1071067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swap(int* x, int* y)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68075" y="2913747"/>
            <a:ext cx="4871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1768076" y="5704679"/>
            <a:ext cx="4249717" cy="83099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n-lt"/>
                <a:cs typeface="Verdana"/>
              </a:rPr>
              <a:t>Size and value of x, y, </a:t>
            </a:r>
            <a:r>
              <a:rPr lang="en-US" altLang="zh-CN" sz="2400" dirty="0" err="1">
                <a:solidFill>
                  <a:srgbClr val="0000FF"/>
                </a:solidFill>
                <a:latin typeface="+mn-lt"/>
                <a:cs typeface="Verdana"/>
              </a:rPr>
              <a:t>tmp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cs typeface="Verdana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n-lt"/>
                <a:cs typeface="Verdana"/>
              </a:rPr>
              <a:t>in swap upon function entrance?</a:t>
            </a:r>
            <a:endParaRPr lang="zh-CN" altLang="en-US" sz="2400" dirty="0">
              <a:solidFill>
                <a:srgbClr val="FF0000"/>
              </a:solidFill>
              <a:latin typeface="+mn-lt"/>
              <a:cs typeface="Verdan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7649272" y="1283942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7649272" y="2035482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55996" y="2379143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817821" y="2163699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815911" y="2035482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834841" y="1450706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829689" y="1303566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55996" y="1666150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56940" y="3045053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55995" y="5012190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55996" y="3663219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56940" y="4484104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246428" y="6085910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634486" y="952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649272" y="26889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57902" y="5857910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22" name="Right Arrow 21"/>
          <p:cNvSpPr/>
          <p:nvPr/>
        </p:nvSpPr>
        <p:spPr>
          <a:xfrm>
            <a:off x="1768076" y="1624764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BDF79C7-96D0-482C-8B1E-97058B4D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117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Why does C have undefined behavior?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Simplify compiler’s implementation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Enable better performance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85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Use uninitialized variables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/>
              <a:t>Avoid memory write</a:t>
            </a:r>
          </a:p>
          <a:p>
            <a:r>
              <a:rPr kumimoji="1" lang="en-US" altLang="zh-CN" dirty="0"/>
              <a:t>Out-of-bound array access</a:t>
            </a:r>
          </a:p>
          <a:p>
            <a:pPr lvl="1"/>
            <a:r>
              <a:rPr kumimoji="1" lang="en-US" altLang="zh-CN" dirty="0"/>
              <a:t>Avoid runtime bound checking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Divided by zero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integer overflow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99453" y="4060831"/>
            <a:ext cx="655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6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dirty="0"/>
              <a:t>At instruction set level, different architectures handle them in different ways: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Divided by zero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raises an exception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and PowerPC silently ignore it.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integer overflow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wraps around (with flags set)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raises an exception. </a:t>
            </a:r>
          </a:p>
          <a:p>
            <a:pPr>
              <a:buFont typeface="Symbol" charset="2"/>
              <a:buChar char="-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3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Assumption: Unlike Java, C compilers trust the programmer not to submit code that has undefined behavior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 compiler optimizes this code under this assumption</a:t>
            </a:r>
          </a:p>
          <a:p>
            <a:pPr marL="0" indent="0">
              <a:buNone/>
            </a:pPr>
            <a:r>
              <a:rPr kumimoji="1" lang="en-US" altLang="zh-CN" dirty="0">
                <a:sym typeface="Wingdings"/>
              </a:rPr>
              <a:t> Compiler may remove the code or rewrite the code in a way that programmer did not anticipate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2646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9618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cs typeface="Consolas"/>
              </a:rPr>
              <a:t>stdio.h</a:t>
            </a:r>
            <a:r>
              <a:rPr lang="en-US" altLang="zh-CN" sz="1800" dirty="0">
                <a:latin typeface="Consolas"/>
                <a:cs typeface="Consolas"/>
              </a:rPr>
              <a:t>&gt;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void foo(</a:t>
            </a: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if(a+100 &lt; a) {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(”overflowed\n");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}</a:t>
            </a:r>
          </a:p>
          <a:p>
            <a:endParaRPr lang="mr-IN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(”normal is boring\n");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511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9618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cs typeface="Consolas"/>
              </a:rPr>
              <a:t>stdio.h</a:t>
            </a:r>
            <a:r>
              <a:rPr lang="en-US" altLang="zh-CN" sz="1800" dirty="0">
                <a:latin typeface="Consolas"/>
                <a:cs typeface="Consolas"/>
              </a:rPr>
              <a:t>&gt;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void foo(</a:t>
            </a: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</a:t>
            </a:r>
            <a:r>
              <a:rPr lang="mr-IN" altLang="zh-CN" sz="1800" strike="sngStrike" dirty="0">
                <a:latin typeface="Consolas"/>
                <a:cs typeface="Consolas"/>
              </a:rPr>
              <a:t>if(a+100 &lt; a) {</a:t>
            </a:r>
          </a:p>
          <a:p>
            <a:pPr marL="0" indent="0">
              <a:buNone/>
            </a:pPr>
            <a:r>
              <a:rPr lang="en-US" altLang="zh-CN" sz="1800" strike="sngStrike" dirty="0">
                <a:latin typeface="Consolas"/>
                <a:cs typeface="Consolas"/>
              </a:rPr>
              <a:t>    </a:t>
            </a:r>
            <a:r>
              <a:rPr lang="en-US" altLang="zh-CN" sz="1800" strike="sngStrike" dirty="0" err="1">
                <a:latin typeface="Consolas"/>
                <a:cs typeface="Consolas"/>
              </a:rPr>
              <a:t>printf</a:t>
            </a:r>
            <a:r>
              <a:rPr lang="en-US" altLang="zh-CN" sz="1800" strike="sngStrike" dirty="0">
                <a:latin typeface="Consolas"/>
                <a:cs typeface="Consolas"/>
              </a:rPr>
              <a:t>(“overflowed\n");</a:t>
            </a:r>
          </a:p>
          <a:p>
            <a:pPr marL="0" indent="0">
              <a:buNone/>
            </a:pPr>
            <a:r>
              <a:rPr lang="mr-IN" altLang="zh-CN" sz="1800" strike="sngStrike" dirty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strike="sngStrike" dirty="0">
                <a:latin typeface="Consolas"/>
                <a:cs typeface="Consolas"/>
              </a:rPr>
              <a:t>  }</a:t>
            </a:r>
          </a:p>
          <a:p>
            <a:endParaRPr lang="mr-IN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(“normal is boring\n");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5653" y="2158895"/>
            <a:ext cx="40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err="1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/>
                <a:cs typeface="Arial"/>
              </a:rPr>
              <a:t> removes the check with O3</a:t>
            </a:r>
            <a:endParaRPr lang="zh-CN" alt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5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 pointer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81201" y="1403284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p = arr;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q = p</a:t>
            </a:r>
            <a:r>
              <a:rPr kumimoji="1" lang="en-US" altLang="zh-CN" sz="2400" dirty="0">
                <a:latin typeface="Verdana"/>
                <a:cs typeface="Verdana"/>
              </a:rPr>
              <a:t> + 1</a:t>
            </a:r>
            <a:r>
              <a:rPr kumimoji="1" lang="mr-IN" altLang="zh-CN" sz="2400" dirty="0">
                <a:latin typeface="Verdana"/>
                <a:cs typeface="Verdana"/>
              </a:rPr>
              <a:t>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**r = &amp;p;</a:t>
            </a:r>
          </a:p>
        </p:txBody>
      </p:sp>
      <p:sp>
        <p:nvSpPr>
          <p:cNvPr id="5" name="矩形 4"/>
          <p:cNvSpPr/>
          <p:nvPr/>
        </p:nvSpPr>
        <p:spPr>
          <a:xfrm>
            <a:off x="2101756" y="3643573"/>
            <a:ext cx="8109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many ways to access the 3</a:t>
            </a:r>
            <a:r>
              <a:rPr lang="en-US" altLang="zh-CN" sz="2800" baseline="30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rd</a:t>
            </a:r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element of the array </a:t>
            </a:r>
            <a:r>
              <a:rPr lang="en-US" altLang="zh-CN" sz="28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arr</a:t>
            </a:r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17152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 pointer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81201" y="1403284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p = arr;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q = p</a:t>
            </a:r>
            <a:r>
              <a:rPr kumimoji="1" lang="en-US" altLang="zh-CN" sz="2400" dirty="0">
                <a:latin typeface="Verdana"/>
                <a:cs typeface="Verdana"/>
              </a:rPr>
              <a:t> + 1</a:t>
            </a:r>
            <a:r>
              <a:rPr kumimoji="1" lang="mr-IN" altLang="zh-CN" sz="2400" dirty="0">
                <a:latin typeface="Verdana"/>
                <a:cs typeface="Verdana"/>
              </a:rPr>
              <a:t>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**r = &amp;p</a:t>
            </a:r>
          </a:p>
        </p:txBody>
      </p:sp>
      <p:sp>
        <p:nvSpPr>
          <p:cNvPr id="5" name="矩形 4"/>
          <p:cNvSpPr/>
          <p:nvPr/>
        </p:nvSpPr>
        <p:spPr>
          <a:xfrm>
            <a:off x="2101756" y="3643572"/>
            <a:ext cx="7577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1200" y="3613667"/>
            <a:ext cx="313439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arr[2],  *(arr + 2),</a:t>
            </a:r>
          </a:p>
          <a:p>
            <a:endParaRPr kumimoji="1" lang="en-US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p[2],    *(p + 2),</a:t>
            </a:r>
          </a:p>
          <a:p>
            <a:endParaRPr kumimoji="1" lang="en-US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q[1],    *(q + 1),</a:t>
            </a:r>
          </a:p>
          <a:p>
            <a:endParaRPr kumimoji="1" lang="en-US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(*r)[2], *(*r + 2)</a:t>
            </a:r>
          </a:p>
        </p:txBody>
      </p:sp>
    </p:spTree>
    <p:extLst>
      <p:ext uri="{BB962C8B-B14F-4D97-AF65-F5344CB8AC3E}">
        <p14:creationId xmlns:p14="http://schemas.microsoft.com/office/powerpoint/2010/main" val="443398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Move zeros</a:t>
            </a:r>
          </a:p>
          <a:p>
            <a:pPr lvl="1"/>
            <a:r>
              <a:rPr kumimoji="1" lang="en-US" altLang="zh-CN" dirty="0"/>
              <a:t>Given an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array nums, write a function to move all 0's to the end of it while maintaining the relative order of the non-zero elements.</a:t>
            </a:r>
          </a:p>
          <a:p>
            <a:pPr lvl="1"/>
            <a:r>
              <a:rPr kumimoji="1" lang="en-US" altLang="zh-CN" dirty="0"/>
              <a:t>For example, given nums = [0, 1, 0, 3, 12], after calling your function, nums should be [1, 3, 12, 0, 0]</a:t>
            </a:r>
          </a:p>
          <a:p>
            <a:pPr lvl="1"/>
            <a:r>
              <a:rPr kumimoji="1" lang="en-US" altLang="zh-CN" dirty="0"/>
              <a:t>Assume you can dynamically allocate an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array with function </a:t>
            </a:r>
            <a:r>
              <a:rPr kumimoji="1" lang="en-US" altLang="zh-CN" dirty="0" err="1"/>
              <a:t>dynamic_alloc</a:t>
            </a:r>
            <a:r>
              <a:rPr kumimoji="1" lang="en-US" altLang="zh-CN" dirty="0"/>
              <a:t>(n):</a:t>
            </a:r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* </a:t>
            </a:r>
            <a:r>
              <a:rPr kumimoji="1" lang="en-US" altLang="zh-CN" i="1" dirty="0" err="1">
                <a:latin typeface="Consolas"/>
                <a:cs typeface="Consolas"/>
              </a:rPr>
              <a:t>dynamic_alloc</a:t>
            </a:r>
            <a:r>
              <a:rPr kumimoji="1" lang="en-US" altLang="zh-CN" i="1" dirty="0">
                <a:latin typeface="Consolas"/>
                <a:cs typeface="Consolas"/>
              </a:rPr>
              <a:t>(</a:t>
            </a:r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 </a:t>
            </a:r>
            <a:r>
              <a:rPr kumimoji="1" lang="en-US" altLang="zh-CN" i="1" dirty="0" err="1">
                <a:latin typeface="Consolas"/>
                <a:cs typeface="Consolas"/>
              </a:rPr>
              <a:t>len</a:t>
            </a:r>
            <a:r>
              <a:rPr kumimoji="1" lang="en-US" altLang="zh-CN" i="1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047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1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2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12971" y="3088403"/>
            <a:ext cx="48196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649272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7649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55996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817821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815911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834841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829689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55996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56940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55995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55996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56940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246428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634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649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57902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8" name="Freeform 7"/>
          <p:cNvSpPr/>
          <p:nvPr/>
        </p:nvSpPr>
        <p:spPr>
          <a:xfrm>
            <a:off x="8655404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610044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768076" y="1781966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12B698A-3F0D-442A-93F7-A2D8862E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12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4921896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03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6103962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21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7308906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38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2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02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96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63115" y="184553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094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int* tmp = </a:t>
            </a:r>
            <a:r>
              <a:rPr kumimoji="1" lang="en-US" altLang="zh-CN" sz="14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4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 index = 0;</a:t>
            </a:r>
            <a:endParaRPr kumimoji="1" lang="en-US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>
                <a:latin typeface="Consolas"/>
                <a:cs typeface="Consolas"/>
              </a:rPr>
              <a:t>if(nums[i]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8005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int* tmp = </a:t>
            </a:r>
            <a:r>
              <a:rPr kumimoji="1" lang="en-US" altLang="zh-CN" sz="14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4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 index = 0;</a:t>
            </a:r>
            <a:endParaRPr kumimoji="1" lang="en-US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>
                <a:latin typeface="Consolas"/>
                <a:cs typeface="Consolas"/>
              </a:rPr>
              <a:t>if(nums[i]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9640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3220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431275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636252" y="3527841"/>
            <a:ext cx="5701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Black (fast): point to the next element to be checked</a:t>
            </a:r>
          </a:p>
          <a:p>
            <a:r>
              <a:rPr kumimoji="1" lang="en-US" altLang="zh-CN" dirty="0">
                <a:latin typeface="Arial"/>
                <a:cs typeface="Arial"/>
              </a:rPr>
              <a:t>Red (slow): point to the next slot to be replaced 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16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67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57865" y="3088403"/>
            <a:ext cx="5241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594167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7594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00891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762716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760806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779736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774584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00891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01835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00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00891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01835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191323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579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594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02797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600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54939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712971" y="2090209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99E5900-0A33-4468-9F71-0D28C17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284F7-2C93-4252-970B-8555008FE05F}"/>
              </a:ext>
            </a:extLst>
          </p:cNvPr>
          <p:cNvSpPr txBox="1"/>
          <p:nvPr/>
        </p:nvSpPr>
        <p:spPr>
          <a:xfrm>
            <a:off x="7970087" y="6181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13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64672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85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646729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45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701316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52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07740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871411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93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3588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864692" y="2224893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855570" y="229218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7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084752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56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6043086" y="2269856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6102001" y="228119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38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7360700" y="225290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57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nums[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++]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nums[i] 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616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487975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67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57866" y="3088403"/>
            <a:ext cx="50280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594167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7594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00891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762716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760806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779736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774584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00891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01835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00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00891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01835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191323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579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594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02797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600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54939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712971" y="241589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2969D1A-6A9B-4873-994D-D5997B2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79E53-86A4-4B07-9137-2DF22C6B268F}"/>
              </a:ext>
            </a:extLst>
          </p:cNvPr>
          <p:cNvSpPr txBox="1"/>
          <p:nvPr/>
        </p:nvSpPr>
        <p:spPr>
          <a:xfrm>
            <a:off x="7970087" y="1592519"/>
            <a:ext cx="3674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658069" y="223022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58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674857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55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07740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91676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96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3588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864692" y="2224893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86690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24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141450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8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6043086" y="2269856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7354792" y="226985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32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162" y="1566004"/>
            <a:ext cx="899283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nextSwap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</a:t>
            </a:r>
            <a:r>
              <a:rPr kumimoji="1" lang="en-US" altLang="zh-CN" dirty="0">
                <a:latin typeface="Consolas"/>
                <a:cs typeface="Consolas"/>
              </a:rPr>
              <a:t>swap(&amp;</a:t>
            </a:r>
            <a:r>
              <a:rPr kumimoji="1" lang="mr-IN" altLang="zh-CN" dirty="0">
                <a:latin typeface="Consolas"/>
                <a:cs typeface="Consolas"/>
              </a:rPr>
              <a:t>nums[</a:t>
            </a:r>
            <a:r>
              <a:rPr kumimoji="1" lang="en-US" altLang="zh-CN" dirty="0" err="1">
                <a:latin typeface="Consolas"/>
                <a:cs typeface="Consolas"/>
              </a:rPr>
              <a:t>nextSwap</a:t>
            </a:r>
            <a:r>
              <a:rPr kumimoji="1" lang="mr-IN" altLang="zh-CN" dirty="0">
                <a:latin typeface="Consolas"/>
                <a:cs typeface="Consolas"/>
              </a:rPr>
              <a:t>++]</a:t>
            </a:r>
            <a:r>
              <a:rPr kumimoji="1" lang="en-US" altLang="zh-CN" dirty="0">
                <a:latin typeface="Consolas"/>
                <a:cs typeface="Consolas"/>
              </a:rPr>
              <a:t>,</a:t>
            </a:r>
            <a:r>
              <a:rPr kumimoji="1" lang="mr-IN" altLang="zh-CN" dirty="0">
                <a:latin typeface="Consolas"/>
                <a:cs typeface="Consolas"/>
              </a:rPr>
              <a:t> </a:t>
            </a:r>
            <a:r>
              <a:rPr kumimoji="1" lang="en-US" altLang="zh-CN" dirty="0">
                <a:latin typeface="Consolas"/>
                <a:cs typeface="Consolas"/>
              </a:rPr>
              <a:t>&amp;</a:t>
            </a:r>
            <a:r>
              <a:rPr kumimoji="1" lang="mr-IN" altLang="zh-CN" dirty="0">
                <a:latin typeface="Consolas"/>
                <a:cs typeface="Consolas"/>
              </a:rPr>
              <a:t>nums[i]</a:t>
            </a:r>
            <a:r>
              <a:rPr kumimoji="1" lang="en-US" altLang="zh-CN" dirty="0">
                <a:latin typeface="Consolas"/>
                <a:cs typeface="Consolas"/>
              </a:rPr>
              <a:t>)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014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</a:p>
          <a:p>
            <a:pPr lvl="1"/>
            <a:r>
              <a:rPr kumimoji="1" lang="en-US" altLang="zh-CN" dirty="0"/>
              <a:t>Given an array and a value, remove all instances of that value in place and return the new length.</a:t>
            </a:r>
          </a:p>
          <a:p>
            <a:pPr lvl="1"/>
            <a:r>
              <a:rPr kumimoji="1" lang="en-US" altLang="zh-CN" dirty="0"/>
              <a:t>For example, given nums = [0, 1, 0, 3, 12], value is 0 calling your function, nums should be [1, 3, 12, *, *] and 3</a:t>
            </a:r>
          </a:p>
          <a:p>
            <a:pPr lvl="1"/>
            <a:r>
              <a:rPr kumimoji="1" lang="en-US" altLang="zh-CN" dirty="0"/>
              <a:t>Assume you can dynamically allocate an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array with function </a:t>
            </a:r>
            <a:r>
              <a:rPr kumimoji="1" lang="en-US" altLang="zh-CN" dirty="0" err="1"/>
              <a:t>dynamic_alloc</a:t>
            </a:r>
            <a:r>
              <a:rPr kumimoji="1" lang="en-US" altLang="zh-CN" dirty="0"/>
              <a:t>(n):</a:t>
            </a:r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* </a:t>
            </a:r>
            <a:r>
              <a:rPr kumimoji="1" lang="en-US" altLang="zh-CN" i="1" dirty="0" err="1">
                <a:latin typeface="Consolas"/>
                <a:cs typeface="Consolas"/>
              </a:rPr>
              <a:t>dynamic_alloc</a:t>
            </a:r>
            <a:r>
              <a:rPr kumimoji="1" lang="en-US" altLang="zh-CN" i="1" dirty="0">
                <a:latin typeface="Consolas"/>
                <a:cs typeface="Consolas"/>
              </a:rPr>
              <a:t>(</a:t>
            </a:r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 </a:t>
            </a:r>
            <a:r>
              <a:rPr kumimoji="1" lang="en-US" altLang="zh-CN" i="1" dirty="0" err="1">
                <a:latin typeface="Consolas"/>
                <a:cs typeface="Consolas"/>
              </a:rPr>
              <a:t>len</a:t>
            </a:r>
            <a:r>
              <a:rPr kumimoji="1" lang="en-US" altLang="zh-CN" i="1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8082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079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4921896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3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67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57865" y="3088403"/>
            <a:ext cx="4952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594167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00891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762716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760806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779736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774584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00891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01835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00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00891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01835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191323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579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594167" y="2919357"/>
            <a:ext cx="1091998" cy="28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02797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600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54939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712971" y="2647609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BBF91E1-A398-4E65-88BF-0DBD869B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AE19B63D-F64C-4BC1-87B7-6368411C49C0}"/>
              </a:ext>
            </a:extLst>
          </p:cNvPr>
          <p:cNvSpPr/>
          <p:nvPr/>
        </p:nvSpPr>
        <p:spPr>
          <a:xfrm>
            <a:off x="7601835" y="2180003"/>
            <a:ext cx="1091998" cy="73935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0BB9A-DBAD-4118-97F9-858DA5C7BA84}"/>
              </a:ext>
            </a:extLst>
          </p:cNvPr>
          <p:cNvSpPr txBox="1"/>
          <p:nvPr/>
        </p:nvSpPr>
        <p:spPr>
          <a:xfrm>
            <a:off x="7973768" y="2310751"/>
            <a:ext cx="3481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90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6103962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72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7308906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175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31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remove</a:t>
            </a:r>
            <a:r>
              <a:rPr kumimoji="1" lang="mr-IN" altLang="zh-CN" sz="1600" dirty="0">
                <a:latin typeface="Consolas"/>
                <a:cs typeface="Consolas"/>
              </a:rPr>
              <a:t>(int* nums, int numsSize</a:t>
            </a:r>
            <a:r>
              <a:rPr kumimoji="1" lang="en-US" altLang="zh-CN" sz="1600" dirty="0">
                <a:latin typeface="Consolas"/>
                <a:cs typeface="Consolas"/>
              </a:rPr>
              <a:t>, </a:t>
            </a: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int* tmp = </a:t>
            </a:r>
            <a:r>
              <a:rPr kumimoji="1" lang="en-US" altLang="zh-CN" sz="16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6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 index = 0;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>
                <a:latin typeface="Consolas"/>
                <a:cs typeface="Consolas"/>
              </a:rPr>
              <a:t>if(nums[i] !=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</a:t>
            </a:r>
            <a:r>
              <a:rPr kumimoji="1" lang="en-US" altLang="zh-CN" sz="1600" dirty="0">
                <a:latin typeface="Consolas"/>
                <a:cs typeface="Consolas"/>
              </a:rPr>
              <a:t>index</a:t>
            </a:r>
            <a:r>
              <a:rPr kumimoji="1" lang="mr-IN" altLang="zh-CN" sz="1600" dirty="0">
                <a:latin typeface="Consolas"/>
                <a:cs typeface="Consolas"/>
              </a:rPr>
              <a:t>; </a:t>
            </a: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mr-IN" altLang="zh-CN" sz="16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85522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9640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remove</a:t>
            </a:r>
            <a:r>
              <a:rPr kumimoji="1" lang="mr-IN" altLang="zh-CN" sz="1600" dirty="0">
                <a:latin typeface="Consolas"/>
                <a:cs typeface="Consolas"/>
              </a:rPr>
              <a:t>(int* nums, int numsSize</a:t>
            </a:r>
            <a:r>
              <a:rPr kumimoji="1" lang="en-US" altLang="zh-CN" sz="1600" dirty="0">
                <a:latin typeface="Consolas"/>
                <a:cs typeface="Consolas"/>
              </a:rPr>
              <a:t>, </a:t>
            </a: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int* tmp = </a:t>
            </a:r>
            <a:r>
              <a:rPr kumimoji="1" lang="en-US" altLang="zh-CN" sz="16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6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 index = 0;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>
                <a:latin typeface="Consolas"/>
                <a:cs typeface="Consolas"/>
              </a:rPr>
              <a:t>if(nums[i] !=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</a:t>
            </a:r>
            <a:r>
              <a:rPr kumimoji="1" lang="en-US" altLang="zh-CN" sz="1600" dirty="0">
                <a:latin typeface="Consolas"/>
                <a:cs typeface="Consolas"/>
              </a:rPr>
              <a:t>index</a:t>
            </a:r>
            <a:r>
              <a:rPr kumimoji="1" lang="mr-IN" altLang="zh-CN" sz="1600" dirty="0">
                <a:latin typeface="Consolas"/>
                <a:cs typeface="Consolas"/>
              </a:rPr>
              <a:t>; </a:t>
            </a: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mr-IN" altLang="zh-CN" sz="16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21779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438115" y="223643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8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64222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50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674856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55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07740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86690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743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3588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864692" y="2224893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86690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2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2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*b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12971" y="3088403"/>
            <a:ext cx="49267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649272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7649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55996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817821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815911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834841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829689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55996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06" name="矩形 3"/>
          <p:cNvSpPr/>
          <p:nvPr/>
        </p:nvSpPr>
        <p:spPr>
          <a:xfrm>
            <a:off x="7634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649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46428" y="2003292"/>
            <a:ext cx="3550923" cy="4790258"/>
            <a:chOff x="4667322" y="1408209"/>
            <a:chExt cx="3550923" cy="4790258"/>
          </a:xfrm>
        </p:grpSpPr>
        <p:sp>
          <p:nvSpPr>
            <p:cNvPr id="83" name="矩形 29"/>
            <p:cNvSpPr/>
            <p:nvPr/>
          </p:nvSpPr>
          <p:spPr>
            <a:xfrm>
              <a:off x="4876890" y="4574309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swap.b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84" name="矩形 39"/>
            <p:cNvSpPr/>
            <p:nvPr/>
          </p:nvSpPr>
          <p:spPr>
            <a:xfrm>
              <a:off x="4876890" y="3225338"/>
              <a:ext cx="1073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Consolas"/>
                  <a:ea typeface="宋体" pitchFamily="2" charset="-122"/>
                  <a:cs typeface="Consolas"/>
                </a:rPr>
                <a:t>swap.a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:</a:t>
              </a:r>
              <a:endParaRPr lang="zh-CN" altLang="en-US" dirty="0"/>
            </a:p>
          </p:txBody>
        </p:sp>
        <p:sp>
          <p:nvSpPr>
            <p:cNvPr id="92" name="矩形 29"/>
            <p:cNvSpPr/>
            <p:nvPr/>
          </p:nvSpPr>
          <p:spPr>
            <a:xfrm>
              <a:off x="4667322" y="5648029"/>
              <a:ext cx="1282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swap.tmp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77835" y="1408209"/>
              <a:ext cx="2140410" cy="4790258"/>
              <a:chOff x="6077835" y="1408209"/>
              <a:chExt cx="2140410" cy="4790258"/>
            </a:xfrm>
          </p:grpSpPr>
          <p:sp>
            <p:nvSpPr>
              <p:cNvPr id="82" name="矩形 7"/>
              <p:cNvSpPr/>
              <p:nvPr/>
            </p:nvSpPr>
            <p:spPr>
              <a:xfrm>
                <a:off x="6077835" y="2607171"/>
                <a:ext cx="1091998" cy="143905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0xf4</a:t>
                </a:r>
                <a:endParaRPr kumimoji="1" lang="zh-CN" altLang="en-US" sz="3000" dirty="0"/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6077835" y="4046222"/>
                <a:ext cx="1091998" cy="13592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0xf0</a:t>
                </a:r>
                <a:endParaRPr kumimoji="1" lang="zh-CN" altLang="en-US" sz="3000" dirty="0"/>
              </a:p>
            </p:txBody>
          </p:sp>
          <p:sp>
            <p:nvSpPr>
              <p:cNvPr id="108" name="矩形 3"/>
              <p:cNvSpPr/>
              <p:nvPr/>
            </p:nvSpPr>
            <p:spPr>
              <a:xfrm>
                <a:off x="6078797" y="5420028"/>
                <a:ext cx="1091998" cy="7784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kumimoji="1" lang="en-US" altLang="zh-CN" sz="3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6299" y="1408209"/>
                <a:ext cx="1141946" cy="1969856"/>
              </a:xfrm>
              <a:custGeom>
                <a:avLst/>
                <a:gdLst>
                  <a:gd name="connsiteX0" fmla="*/ 0 w 1141946"/>
                  <a:gd name="connsiteY0" fmla="*/ 1948035 h 1969856"/>
                  <a:gd name="connsiteX1" fmla="*/ 635053 w 1141946"/>
                  <a:gd name="connsiteY1" fmla="*/ 1948035 h 1969856"/>
                  <a:gd name="connsiteX2" fmla="*/ 1028181 w 1141946"/>
                  <a:gd name="connsiteY2" fmla="*/ 1721261 h 1969856"/>
                  <a:gd name="connsiteX3" fmla="*/ 1073541 w 1141946"/>
                  <a:gd name="connsiteY3" fmla="*/ 209440 h 1969856"/>
                  <a:gd name="connsiteX4" fmla="*/ 166324 w 1141946"/>
                  <a:gd name="connsiteY4" fmla="*/ 12903 h 196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946" h="1969856">
                    <a:moveTo>
                      <a:pt x="0" y="1948035"/>
                    </a:moveTo>
                    <a:cubicBezTo>
                      <a:pt x="231845" y="1966933"/>
                      <a:pt x="463690" y="1985831"/>
                      <a:pt x="635053" y="1948035"/>
                    </a:cubicBezTo>
                    <a:cubicBezTo>
                      <a:pt x="806417" y="1910239"/>
                      <a:pt x="955100" y="2011027"/>
                      <a:pt x="1028181" y="1721261"/>
                    </a:cubicBezTo>
                    <a:cubicBezTo>
                      <a:pt x="1101262" y="1431495"/>
                      <a:pt x="1217184" y="494166"/>
                      <a:pt x="1073541" y="209440"/>
                    </a:cubicBezTo>
                    <a:cubicBezTo>
                      <a:pt x="929898" y="-75286"/>
                      <a:pt x="166324" y="12903"/>
                      <a:pt x="166324" y="12903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30938" y="2151209"/>
                <a:ext cx="1039459" cy="2604308"/>
              </a:xfrm>
              <a:custGeom>
                <a:avLst/>
                <a:gdLst>
                  <a:gd name="connsiteX0" fmla="*/ 0 w 1039459"/>
                  <a:gd name="connsiteY0" fmla="*/ 2595910 h 2604308"/>
                  <a:gd name="connsiteX1" fmla="*/ 816496 w 1039459"/>
                  <a:gd name="connsiteY1" fmla="*/ 2520319 h 2604308"/>
                  <a:gd name="connsiteX2" fmla="*/ 967699 w 1039459"/>
                  <a:gd name="connsiteY2" fmla="*/ 1991182 h 2604308"/>
                  <a:gd name="connsiteX3" fmla="*/ 997940 w 1039459"/>
                  <a:gd name="connsiteY3" fmla="*/ 252587 h 2604308"/>
                  <a:gd name="connsiteX4" fmla="*/ 393128 w 1039459"/>
                  <a:gd name="connsiteY4" fmla="*/ 10696 h 260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459" h="2604308">
                    <a:moveTo>
                      <a:pt x="0" y="2595910"/>
                    </a:moveTo>
                    <a:cubicBezTo>
                      <a:pt x="327606" y="2608508"/>
                      <a:pt x="655213" y="2621107"/>
                      <a:pt x="816496" y="2520319"/>
                    </a:cubicBezTo>
                    <a:cubicBezTo>
                      <a:pt x="977779" y="2419531"/>
                      <a:pt x="937458" y="2369137"/>
                      <a:pt x="967699" y="1991182"/>
                    </a:cubicBezTo>
                    <a:cubicBezTo>
                      <a:pt x="997940" y="1613227"/>
                      <a:pt x="1093702" y="582668"/>
                      <a:pt x="997940" y="252587"/>
                    </a:cubicBezTo>
                    <a:cubicBezTo>
                      <a:pt x="902178" y="-77494"/>
                      <a:pt x="393128" y="10696"/>
                      <a:pt x="393128" y="10696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1768076" y="4641306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F71E701-CEC0-44FB-AE11-D0A8108F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11426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135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6043086" y="2281297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6097502" y="242826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98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737296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48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nums[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++]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>
                <a:latin typeface="Consolas"/>
                <a:cs typeface="Consolas"/>
              </a:rPr>
              <a:t>return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23257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nums[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++]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>
                <a:latin typeface="Consolas"/>
                <a:cs typeface="Consolas"/>
              </a:rPr>
              <a:t>return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mr-IN" altLang="zh-CN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05104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2118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3674856" y="2208291"/>
            <a:ext cx="470213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9684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74856" y="223033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4588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2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475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6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929444" cy="1752600"/>
          </a:xfrm>
        </p:spPr>
        <p:txBody>
          <a:bodyPr/>
          <a:lstStyle/>
          <a:p>
            <a:r>
              <a:rPr lang="en-US" dirty="0"/>
              <a:t>Array is a collection of contiguous objects with the same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258D8F-C5E3-4CA9-996E-D0F3B53E290B}"/>
              </a:ext>
            </a:extLst>
          </p:cNvPr>
          <p:cNvCxnSpPr/>
          <p:nvPr/>
        </p:nvCxnSpPr>
        <p:spPr>
          <a:xfrm>
            <a:off x="6326659" y="4308389"/>
            <a:ext cx="14992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778F80-BE6F-47C2-A871-BE6180E9E21C}"/>
              </a:ext>
            </a:extLst>
          </p:cNvPr>
          <p:cNvCxnSpPr>
            <a:cxnSpLocks/>
          </p:cNvCxnSpPr>
          <p:nvPr/>
        </p:nvCxnSpPr>
        <p:spPr>
          <a:xfrm>
            <a:off x="5951837" y="4736757"/>
            <a:ext cx="778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60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6134613" y="2208291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516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6134613" y="2208291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2073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229811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4391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58770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092520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7325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186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7613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6509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7613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4956218" y="2208291"/>
            <a:ext cx="3443658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4434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7613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270915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3926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162" y="1566004"/>
            <a:ext cx="8992839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remove</a:t>
            </a:r>
            <a:r>
              <a:rPr kumimoji="1" lang="mr-IN" altLang="zh-CN" sz="2400" dirty="0">
                <a:latin typeface="Consolas"/>
                <a:cs typeface="Consolas"/>
              </a:rPr>
              <a:t>(int* nums, int numsSize</a:t>
            </a:r>
            <a:r>
              <a:rPr kumimoji="1" lang="en-US" altLang="zh-CN" sz="2400" dirty="0">
                <a:latin typeface="Consolas"/>
                <a:cs typeface="Consolas"/>
              </a:rPr>
              <a:t>,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  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n = </a:t>
            </a:r>
            <a:r>
              <a:rPr kumimoji="1" lang="mr-IN" altLang="zh-CN" sz="2400" dirty="0">
                <a:latin typeface="Consolas"/>
                <a:cs typeface="Consolas"/>
              </a:rPr>
              <a:t>numsSize</a:t>
            </a:r>
            <a:r>
              <a:rPr kumimoji="1" lang="en-US" altLang="zh-CN" sz="2400" dirty="0">
                <a:latin typeface="Consolas"/>
                <a:cs typeface="Consolas"/>
              </a:rPr>
              <a:t> - 1;  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while (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&lt;= n) {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 if (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==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en-US" altLang="zh-CN" sz="2400" dirty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     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 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[n];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     </a:t>
            </a:r>
            <a:r>
              <a:rPr kumimoji="1" lang="en-US" altLang="zh-CN" sz="2400" dirty="0">
                <a:latin typeface="Consolas"/>
                <a:cs typeface="Consolas"/>
              </a:rPr>
              <a:t>n--;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} else {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  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++;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}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</a:t>
            </a:r>
            <a:r>
              <a:rPr kumimoji="1" lang="en-US" altLang="zh-CN" sz="24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</a:t>
            </a:r>
            <a:r>
              <a:rPr kumimoji="1" lang="en-US" altLang="zh-CN" sz="2400" dirty="0">
                <a:latin typeface="Consolas"/>
                <a:cs typeface="Consolas"/>
              </a:rPr>
              <a:t>return n</a:t>
            </a:r>
            <a:r>
              <a:rPr kumimoji="1" lang="zh-CN" altLang="en-US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+</a:t>
            </a:r>
            <a:r>
              <a:rPr kumimoji="1" lang="zh-CN" altLang="en-US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1;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770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C7DC63-E237-47DF-9904-800138ADE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770E5-0749-4DA0-B46E-15E3BFCEC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1AEAA-EA06-401C-BBCE-CE382B2734A4}">
  <ds:schemaRefs>
    <ds:schemaRef ds:uri="74d6482f-e53c-4fa7-ac87-951f9f66bd4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8401</TotalTime>
  <Words>4150</Words>
  <Application>Microsoft Office PowerPoint</Application>
  <PresentationFormat>Widescreen</PresentationFormat>
  <Paragraphs>1189</Paragraphs>
  <Slides>98</Slides>
  <Notes>7</Notes>
  <HiddenSlides>72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Symbol</vt:lpstr>
      <vt:lpstr>Verdana</vt:lpstr>
      <vt:lpstr>Office Theme</vt:lpstr>
      <vt:lpstr>Array and its relationship to pointer</vt:lpstr>
      <vt:lpstr>Lesson plan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Arrays</vt:lpstr>
      <vt:lpstr>Array</vt:lpstr>
      <vt:lpstr>Array access using pointer</vt:lpstr>
      <vt:lpstr>Array access using pointer</vt:lpstr>
      <vt:lpstr>Array access using pointer</vt:lpstr>
      <vt:lpstr>Array access using pointer</vt:lpstr>
      <vt:lpstr>Out-of-bound access results in (potentially silent) memory error</vt:lpstr>
      <vt:lpstr>Breakout time!</vt:lpstr>
      <vt:lpstr>Breakout exercise</vt:lpstr>
      <vt:lpstr>Pass array to function via pointer</vt:lpstr>
      <vt:lpstr>Pass array to function via pointer</vt:lpstr>
      <vt:lpstr>Pointer casting</vt:lpstr>
      <vt:lpstr>Another example use of pointer casting</vt:lpstr>
      <vt:lpstr>Summary</vt:lpstr>
      <vt:lpstr>function sizeof</vt:lpstr>
      <vt:lpstr>function sizeof</vt:lpstr>
      <vt:lpstr>function sizeof</vt:lpstr>
      <vt:lpstr>function sizeof</vt:lpstr>
      <vt:lpstr>function sizeof</vt:lpstr>
      <vt:lpstr>Undefined behavior </vt:lpstr>
      <vt:lpstr>Classic undefined behaviors</vt:lpstr>
      <vt:lpstr>Why does C have undefined behavior?</vt:lpstr>
      <vt:lpstr>Classic undefined behaviors</vt:lpstr>
      <vt:lpstr>Classic undefined behaviors</vt:lpstr>
      <vt:lpstr>Classic undefined behaviors</vt:lpstr>
      <vt:lpstr>Classic undefined behaviors</vt:lpstr>
      <vt:lpstr>Classic undefined behaviors</vt:lpstr>
      <vt:lpstr>Recap pointer and array</vt:lpstr>
      <vt:lpstr>Recap pointer and array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9</cp:revision>
  <dcterms:created xsi:type="dcterms:W3CDTF">2020-09-27T17:51:09Z</dcterms:created>
  <dcterms:modified xsi:type="dcterms:W3CDTF">2020-10-03T13:53:16Z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