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52"/>
  </p:notesMasterIdLst>
  <p:sldIdLst>
    <p:sldId id="258" r:id="rId2"/>
    <p:sldId id="259" r:id="rId3"/>
    <p:sldId id="260" r:id="rId4"/>
    <p:sldId id="257" r:id="rId5"/>
    <p:sldId id="300" r:id="rId6"/>
    <p:sldId id="301" r:id="rId7"/>
    <p:sldId id="304" r:id="rId8"/>
    <p:sldId id="302" r:id="rId9"/>
    <p:sldId id="294" r:id="rId10"/>
    <p:sldId id="295" r:id="rId11"/>
    <p:sldId id="296" r:id="rId12"/>
    <p:sldId id="303" r:id="rId13"/>
    <p:sldId id="297" r:id="rId14"/>
    <p:sldId id="298" r:id="rId15"/>
    <p:sldId id="299" r:id="rId16"/>
    <p:sldId id="261" r:id="rId17"/>
    <p:sldId id="292" r:id="rId18"/>
    <p:sldId id="305" r:id="rId19"/>
    <p:sldId id="316" r:id="rId20"/>
    <p:sldId id="319" r:id="rId21"/>
    <p:sldId id="318" r:id="rId22"/>
    <p:sldId id="320" r:id="rId23"/>
    <p:sldId id="321" r:id="rId24"/>
    <p:sldId id="322" r:id="rId25"/>
    <p:sldId id="327" r:id="rId26"/>
    <p:sldId id="326" r:id="rId27"/>
    <p:sldId id="293" r:id="rId28"/>
    <p:sldId id="275" r:id="rId29"/>
    <p:sldId id="281" r:id="rId30"/>
    <p:sldId id="282" r:id="rId31"/>
    <p:sldId id="308" r:id="rId32"/>
    <p:sldId id="287" r:id="rId33"/>
    <p:sldId id="288" r:id="rId34"/>
    <p:sldId id="307" r:id="rId35"/>
    <p:sldId id="314" r:id="rId36"/>
    <p:sldId id="341" r:id="rId37"/>
    <p:sldId id="306" r:id="rId38"/>
    <p:sldId id="338" r:id="rId39"/>
    <p:sldId id="334" r:id="rId40"/>
    <p:sldId id="313" r:id="rId41"/>
    <p:sldId id="312" r:id="rId42"/>
    <p:sldId id="315" r:id="rId43"/>
    <p:sldId id="328" r:id="rId44"/>
    <p:sldId id="329" r:id="rId45"/>
    <p:sldId id="331" r:id="rId46"/>
    <p:sldId id="290" r:id="rId47"/>
    <p:sldId id="291" r:id="rId48"/>
    <p:sldId id="339" r:id="rId49"/>
    <p:sldId id="333" r:id="rId50"/>
    <p:sldId id="317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530906-4777-614C-8B57-E141F6181A11}" v="1624" dt="2021-11-10T20:39:55.605"/>
    <p1510:client id="{C04C8D6F-5A3A-4E45-8466-0A86654C7125}" v="321" dt="2021-11-10T23:09:03.750"/>
    <p1510:client id="{042C9CF4-33F0-4FEE-95CB-D79EF28718B2}" v="43" dt="2021-11-10T20:40:21.14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21"/>
    <p:restoredTop sz="85982"/>
  </p:normalViewPr>
  <p:slideViewPr>
    <p:cSldViewPr snapToGrid="0" snapToObjects="1">
      <p:cViewPr varScale="1">
        <p:scale>
          <a:sx n="136" d="100"/>
          <a:sy n="136" d="100"/>
        </p:scale>
        <p:origin x="504" y="200"/>
      </p:cViewPr>
      <p:guideLst/>
    </p:cSldViewPr>
  </p:slideViewPr>
  <p:outlineViewPr>
    <p:cViewPr>
      <p:scale>
        <a:sx n="33" d="100"/>
        <a:sy n="33" d="100"/>
      </p:scale>
      <p:origin x="0" y="-55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5" d="100"/>
          <a:sy n="95" d="100"/>
        </p:scale>
        <p:origin x="3280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microsoft.com/office/2015/10/relationships/revisionInfo" Target="revisionInfo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159763-998A-CB43-B43E-2E4F1B2B5C3C}" type="datetimeFigureOut">
              <a:rPr lang="en-US" smtClean="0"/>
              <a:t>11/9/21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91589F-1A07-3245-AFE6-98542D6A0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8844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CC5F49-6018-1346-AEBE-D53DB28ED4E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4145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27561-4284-DD45-B6F8-C750B1E2D90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8371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27561-4284-DD45-B6F8-C750B1E2D90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089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27561-4284-DD45-B6F8-C750B1E2D90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5610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27561-4284-DD45-B6F8-C750B1E2D90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934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27561-4284-DD45-B6F8-C750B1E2D90E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6617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27561-4284-DD45-B6F8-C750B1E2D90E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7870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27561-4284-DD45-B6F8-C750B1E2D90E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939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27561-4284-DD45-B6F8-C750B1E2D90E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342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27561-4284-DD45-B6F8-C750B1E2D90E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5430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27561-4284-DD45-B6F8-C750B1E2D90E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8847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CC5F49-6018-1346-AEBE-D53DB28ED4E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2724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27561-4284-DD45-B6F8-C750B1E2D90E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9205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27561-4284-DD45-B6F8-C750B1E2D90E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1368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27561-4284-DD45-B6F8-C750B1E2D90E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5175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27561-4284-DD45-B6F8-C750B1E2D90E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8718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27561-4284-DD45-B6F8-C750B1E2D90E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34474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27561-4284-DD45-B6F8-C750B1E2D90E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70362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27561-4284-DD45-B6F8-C750B1E2D90E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3447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A. Links .o files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CA2EE-2524-5E4C-A203-31319EAAED5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4923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A. Links .o files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CA2EE-2524-5E4C-A203-31319EAAED5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5198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A. Links .o files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CA2EE-2524-5E4C-A203-31319EAAED5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9950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1589F-1A07-3245-AFE6-98542D6A02C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1194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lphaUcPeriod"/>
            </a:pPr>
            <a:r>
              <a:rPr lang="en-US" dirty="0"/>
              <a:t>The malloc lib manages a large memory region. Only when it cannot find enough space for the malloc request, will it make the </a:t>
            </a:r>
            <a:r>
              <a:rPr lang="en-US" dirty="0" err="1"/>
              <a:t>syscall</a:t>
            </a:r>
            <a:r>
              <a:rPr lang="en-US" dirty="0"/>
              <a:t> of </a:t>
            </a:r>
            <a:r>
              <a:rPr lang="en-US" dirty="0" err="1"/>
              <a:t>sbrk</a:t>
            </a:r>
            <a:r>
              <a:rPr lang="en-US" dirty="0"/>
              <a:t> to increase the memory region.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1589F-1A07-3245-AFE6-98542D6A02C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3031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CA2EE-2524-5E4C-A203-31319EAAED5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6919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27561-4284-DD45-B6F8-C750B1E2D90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934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B78F0-68C7-0E49-95CC-08A66D22A746}" type="datetime1">
              <a:rPr lang="en-US" smtClean="0"/>
              <a:t>11/9/21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D213B-B761-AF46-B3B0-44CACCA64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077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EAE86-EC09-924E-BEAB-F1F328726C5F}" type="datetime1">
              <a:rPr lang="en-US" smtClean="0"/>
              <a:t>11/9/21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D213B-B761-AF46-B3B0-44CACCA64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365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029C-1012-EE4D-8EA4-FAAF64134317}" type="datetime1">
              <a:rPr lang="en-US" smtClean="0"/>
              <a:t>11/9/21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D213B-B761-AF46-B3B0-44CACCA64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34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50C46-1997-4944-9F67-935CE6AE2CCA}" type="datetime1">
              <a:rPr lang="en-US" smtClean="0"/>
              <a:t>11/9/21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724D213B-B761-AF46-B3B0-44CACCA64E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202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496E9-F33D-5542-9BEE-D5C240C8191D}" type="datetime1">
              <a:rPr lang="en-US" smtClean="0"/>
              <a:t>11/9/21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724D213B-B761-AF46-B3B0-44CACCA64E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632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77037-1E00-7C4B-BF29-EA7B170D98D6}" type="datetime1">
              <a:rPr lang="en-US" smtClean="0"/>
              <a:t>11/9/21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D213B-B761-AF46-B3B0-44CACCA64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423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9D2A9-34D7-7241-8ECC-9407FD973940}" type="datetime1">
              <a:rPr lang="en-US" smtClean="0"/>
              <a:t>11/9/21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D213B-B761-AF46-B3B0-44CACCA64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488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CBCA1-CDA8-B44A-AA00-F15218F50BFF}" type="datetime1">
              <a:rPr lang="en-US" smtClean="0"/>
              <a:t>11/9/21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D213B-B761-AF46-B3B0-44CACCA64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555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98299-2BFC-DB49-A3FA-6E496B0CCC38}" type="datetime1">
              <a:rPr lang="en-US" smtClean="0"/>
              <a:t>11/9/21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D213B-B761-AF46-B3B0-44CACCA64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402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2A07A-E830-A240-928B-2479070140C1}" type="datetime1">
              <a:rPr lang="en-US" smtClean="0"/>
              <a:t>11/9/21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D213B-B761-AF46-B3B0-44CACCA64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850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A388A-A979-CE43-BCB3-BA4FE0E1B5BD}" type="datetime1">
              <a:rPr lang="en-US" smtClean="0"/>
              <a:t>11/9/21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D213B-B761-AF46-B3B0-44CACCA64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755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D3C10B-3E27-5F48-A8F9-0546E1F50D0C}" type="datetime1">
              <a:rPr lang="en-US" smtClean="0"/>
              <a:t>11/9/21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4D213B-B761-AF46-B3B0-44CACCA64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9705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CSO-Recitation 1</a:t>
            </a:r>
            <a:r>
              <a:rPr lang="en-US" altLang="zh-CN" dirty="0"/>
              <a:t>1</a:t>
            </a:r>
            <a:br>
              <a:rPr lang="en-US" dirty="0"/>
            </a:br>
            <a:r>
              <a:rPr lang="en-US" dirty="0"/>
              <a:t> </a:t>
            </a:r>
            <a:r>
              <a:rPr lang="en-US" sz="4400" dirty="0"/>
              <a:t>CSCI-UA 0201-007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R1</a:t>
            </a:r>
            <a:r>
              <a:rPr lang="en-US" altLang="zh-CN" dirty="0"/>
              <a:t>1</a:t>
            </a:r>
            <a:r>
              <a:rPr lang="en-US" dirty="0"/>
              <a:t>: </a:t>
            </a:r>
            <a:r>
              <a:rPr lang="en-US" altLang="zh-CN" dirty="0"/>
              <a:t>Assessment 09 &amp; Dynamic memory allocation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5466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7EC21-56CD-FA45-9AA4-A7AA13B19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Q3 Linking vs. compile 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EAC49-6013-5942-83BB-DFF4EC0528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 fontAlgn="base">
              <a:buNone/>
            </a:pPr>
            <a:r>
              <a:rPr lang="en-US" dirty="0"/>
              <a:t>This question is the same as Q2, except the </a:t>
            </a:r>
            <a:r>
              <a:rPr lang="en-US" dirty="0" err="1"/>
              <a:t>main.c</a:t>
            </a:r>
            <a:r>
              <a:rPr lang="en-US" dirty="0"/>
              <a:t> file has </a:t>
            </a:r>
            <a:br>
              <a:rPr lang="en-US" dirty="0"/>
            </a:br>
            <a:r>
              <a:rPr lang="en-US" dirty="0"/>
              <a:t>been changed to</a:t>
            </a:r>
          </a:p>
          <a:p>
            <a:pPr marL="0" indent="0" fontAlgn="base">
              <a:buNone/>
            </a:pPr>
            <a:r>
              <a:rPr lang="en-US" dirty="0"/>
              <a:t>Which of the following statements are true: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 dirty="0"/>
              <a:t>There is a compilation error when performing step-1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 dirty="0"/>
              <a:t>There is a compilation error when performing step-2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 dirty="0"/>
              <a:t>There is a linking error when performing step-3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 dirty="0"/>
              <a:t>All 3 steps can be performed successfully. When running ./</a:t>
            </a:r>
            <a:r>
              <a:rPr lang="en-US" dirty="0" err="1"/>
              <a:t>a.out</a:t>
            </a:r>
            <a:r>
              <a:rPr lang="en-US" dirty="0"/>
              <a:t>, the output is 2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 dirty="0"/>
              <a:t>All 3 steps can be performed successfully. When running ./</a:t>
            </a:r>
            <a:r>
              <a:rPr lang="en-US" dirty="0" err="1"/>
              <a:t>a.out</a:t>
            </a:r>
            <a:r>
              <a:rPr lang="en-US" dirty="0"/>
              <a:t>, the output is 1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B0CABE-B3D3-B34E-92A0-7A99E5385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D213B-B761-AF46-B3B0-44CACCA64E34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5F435A6-2720-5F47-BDF7-E8FA14E62B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8015" y="103696"/>
            <a:ext cx="2592165" cy="1310325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1D863A3C-95FA-C042-872A-5898051887E4}"/>
              </a:ext>
            </a:extLst>
          </p:cNvPr>
          <p:cNvSpPr/>
          <p:nvPr/>
        </p:nvSpPr>
        <p:spPr>
          <a:xfrm>
            <a:off x="501023" y="4259507"/>
            <a:ext cx="4769708" cy="52931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EB1167-8983-E649-97BD-09A4E2DBE7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0180" y="103696"/>
            <a:ext cx="2449274" cy="265835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BBAAB60-3062-0D4E-A012-6F86BF01660E}"/>
              </a:ext>
            </a:extLst>
          </p:cNvPr>
          <p:cNvSpPr txBox="1"/>
          <p:nvPr/>
        </p:nvSpPr>
        <p:spPr>
          <a:xfrm>
            <a:off x="9732995" y="602019"/>
            <a:ext cx="1494329" cy="312381"/>
          </a:xfrm>
          <a:prstGeom prst="rect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4" name="Rounded Rectangular Callout 13">
            <a:extLst>
              <a:ext uri="{FF2B5EF4-FFF2-40B4-BE49-F238E27FC236}">
                <a16:creationId xmlns:a16="http://schemas.microsoft.com/office/drawing/2014/main" id="{44B029BA-F17C-CC45-A81A-D992EAA321FE}"/>
              </a:ext>
            </a:extLst>
          </p:cNvPr>
          <p:cNvSpPr/>
          <p:nvPr/>
        </p:nvSpPr>
        <p:spPr>
          <a:xfrm>
            <a:off x="5844619" y="1282045"/>
            <a:ext cx="3605316" cy="525778"/>
          </a:xfrm>
          <a:prstGeom prst="wedgeRoundRectCallout">
            <a:avLst>
              <a:gd name="adj1" fmla="val 55142"/>
              <a:gd name="adj2" fmla="val -14433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resolved to the only definition of x in </a:t>
            </a:r>
            <a:r>
              <a:rPr lang="en-US" dirty="0" err="1"/>
              <a:t>foo.c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848AD6E-86B1-CB43-8C82-A95C6096E6B9}"/>
              </a:ext>
            </a:extLst>
          </p:cNvPr>
          <p:cNvSpPr txBox="1"/>
          <p:nvPr/>
        </p:nvSpPr>
        <p:spPr>
          <a:xfrm>
            <a:off x="7075200" y="365126"/>
            <a:ext cx="1535400" cy="236894"/>
          </a:xfrm>
          <a:prstGeom prst="rect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179F531-4CB8-C145-ABBB-D602A5CB174C}"/>
              </a:ext>
            </a:extLst>
          </p:cNvPr>
          <p:cNvCxnSpPr>
            <a:cxnSpLocks/>
          </p:cNvCxnSpPr>
          <p:nvPr/>
        </p:nvCxnSpPr>
        <p:spPr>
          <a:xfrm flipH="1" flipV="1">
            <a:off x="8674616" y="582956"/>
            <a:ext cx="1307584" cy="1107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CB2C04B-433E-A143-A994-5EFBA4BBBE02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8643415" y="492264"/>
            <a:ext cx="1089580" cy="265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5AC193E-EBEB-A140-8D0F-2F9BC5979B64}"/>
              </a:ext>
            </a:extLst>
          </p:cNvPr>
          <p:cNvCxnSpPr>
            <a:cxnSpLocks/>
          </p:cNvCxnSpPr>
          <p:nvPr/>
        </p:nvCxnSpPr>
        <p:spPr>
          <a:xfrm flipH="1" flipV="1">
            <a:off x="8674616" y="582956"/>
            <a:ext cx="3172483" cy="1706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A39FCD3-7334-E641-8B74-81252396FC18}"/>
              </a:ext>
            </a:extLst>
          </p:cNvPr>
          <p:cNvCxnSpPr>
            <a:cxnSpLocks/>
          </p:cNvCxnSpPr>
          <p:nvPr/>
        </p:nvCxnSpPr>
        <p:spPr>
          <a:xfrm flipV="1">
            <a:off x="7429492" y="602019"/>
            <a:ext cx="121378" cy="335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7CEB895-A2BC-7947-AE30-A5910CD2A0D8}"/>
              </a:ext>
            </a:extLst>
          </p:cNvPr>
          <p:cNvCxnSpPr>
            <a:cxnSpLocks/>
          </p:cNvCxnSpPr>
          <p:nvPr/>
        </p:nvCxnSpPr>
        <p:spPr>
          <a:xfrm flipH="1" flipV="1">
            <a:off x="7736830" y="655797"/>
            <a:ext cx="77017" cy="290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9999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4" grpId="0" animBg="1"/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7EC21-56CD-FA45-9AA4-A7AA13B19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Q4 Linking vs. compile 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EAC49-6013-5942-83BB-DFF4EC0528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 fontAlgn="base">
              <a:buNone/>
            </a:pPr>
            <a:r>
              <a:rPr lang="en-US" dirty="0"/>
              <a:t>This question is the same as Q2, except the </a:t>
            </a:r>
            <a:r>
              <a:rPr lang="en-US" dirty="0" err="1"/>
              <a:t>main.c</a:t>
            </a:r>
            <a:r>
              <a:rPr lang="en-US" dirty="0"/>
              <a:t> file has </a:t>
            </a:r>
            <a:br>
              <a:rPr lang="en-US" dirty="0"/>
            </a:br>
            <a:r>
              <a:rPr lang="en-US" dirty="0"/>
              <a:t>been changed to</a:t>
            </a:r>
          </a:p>
          <a:p>
            <a:pPr marL="0" indent="0" fontAlgn="base">
              <a:buNone/>
            </a:pPr>
            <a:r>
              <a:rPr lang="en-US" dirty="0"/>
              <a:t>Which of the following statements are true: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 dirty="0"/>
              <a:t>There is a compilation error when performing step-1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 dirty="0"/>
              <a:t>There is a compilation error when performing step-2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 dirty="0"/>
              <a:t>There is a linking error when performing step-3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 dirty="0"/>
              <a:t>All 3 steps can be performed successfully. When running ./</a:t>
            </a:r>
            <a:r>
              <a:rPr lang="en-US" dirty="0" err="1"/>
              <a:t>a.out</a:t>
            </a:r>
            <a:r>
              <a:rPr lang="en-US" dirty="0"/>
              <a:t>, the output is 2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 dirty="0"/>
              <a:t>All 3 steps can be performed successfully. When running ./</a:t>
            </a:r>
            <a:r>
              <a:rPr lang="en-US" dirty="0" err="1"/>
              <a:t>a.out</a:t>
            </a:r>
            <a:r>
              <a:rPr lang="en-US" dirty="0"/>
              <a:t>, the output is 1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B0CABE-B3D3-B34E-92A0-7A99E5385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D213B-B761-AF46-B3B0-44CACCA64E34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5F435A6-2720-5F47-BDF7-E8FA14E62B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8015" y="103696"/>
            <a:ext cx="2592165" cy="13103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6EF33C9-D20B-2B48-B39C-359F691A3E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0180" y="103695"/>
            <a:ext cx="2472336" cy="264893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DC3395F-0516-C64E-88FF-9273969A430A}"/>
              </a:ext>
            </a:extLst>
          </p:cNvPr>
          <p:cNvSpPr txBox="1"/>
          <p:nvPr/>
        </p:nvSpPr>
        <p:spPr>
          <a:xfrm>
            <a:off x="9732995" y="602019"/>
            <a:ext cx="1494329" cy="312381"/>
          </a:xfrm>
          <a:prstGeom prst="rect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8F949E-84AD-EB44-AEF2-F1A91194372C}"/>
              </a:ext>
            </a:extLst>
          </p:cNvPr>
          <p:cNvSpPr txBox="1"/>
          <p:nvPr/>
        </p:nvSpPr>
        <p:spPr>
          <a:xfrm>
            <a:off x="7116271" y="331482"/>
            <a:ext cx="1494329" cy="312381"/>
          </a:xfrm>
          <a:prstGeom prst="rect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5" name="Rounded Rectangular Callout 14">
            <a:extLst>
              <a:ext uri="{FF2B5EF4-FFF2-40B4-BE49-F238E27FC236}">
                <a16:creationId xmlns:a16="http://schemas.microsoft.com/office/drawing/2014/main" id="{C56DC462-E825-8D43-8D7B-A6125D98C947}"/>
              </a:ext>
            </a:extLst>
          </p:cNvPr>
          <p:cNvSpPr/>
          <p:nvPr/>
        </p:nvSpPr>
        <p:spPr>
          <a:xfrm>
            <a:off x="5454395" y="1164088"/>
            <a:ext cx="3427069" cy="567151"/>
          </a:xfrm>
          <a:prstGeom prst="wedgeRoundRectCallout">
            <a:avLst>
              <a:gd name="adj1" fmla="val 90019"/>
              <a:gd name="adj2" fmla="val -8951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 non-static global definitions =&gt;</a:t>
            </a:r>
            <a:br>
              <a:rPr lang="en-US" dirty="0"/>
            </a:br>
            <a:r>
              <a:rPr lang="en-US" dirty="0"/>
              <a:t>Name collision!</a:t>
            </a:r>
          </a:p>
        </p:txBody>
      </p:sp>
    </p:spTree>
    <p:extLst>
      <p:ext uri="{BB962C8B-B14F-4D97-AF65-F5344CB8AC3E}">
        <p14:creationId xmlns:p14="http://schemas.microsoft.com/office/powerpoint/2010/main" val="3492284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7EC21-56CD-FA45-9AA4-A7AA13B19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Q4 Linking vs. compile 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EAC49-6013-5942-83BB-DFF4EC0528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 fontAlgn="base">
              <a:buNone/>
            </a:pPr>
            <a:r>
              <a:rPr lang="en-US" dirty="0"/>
              <a:t>This question is the same as Q2, except the </a:t>
            </a:r>
            <a:r>
              <a:rPr lang="en-US" dirty="0" err="1"/>
              <a:t>main.c</a:t>
            </a:r>
            <a:r>
              <a:rPr lang="en-US" dirty="0"/>
              <a:t> file has </a:t>
            </a:r>
            <a:br>
              <a:rPr lang="en-US" dirty="0"/>
            </a:br>
            <a:r>
              <a:rPr lang="en-US" dirty="0"/>
              <a:t>been changed to</a:t>
            </a:r>
          </a:p>
          <a:p>
            <a:pPr marL="0" indent="0" fontAlgn="base">
              <a:buNone/>
            </a:pPr>
            <a:r>
              <a:rPr lang="en-US" dirty="0"/>
              <a:t>Which of the following statements are true: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 dirty="0"/>
              <a:t>There is a compilation error when performing step-1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 dirty="0"/>
              <a:t>There is a compilation error when performing step-2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 dirty="0"/>
              <a:t>There is a linking error when performing step-3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 dirty="0"/>
              <a:t>All 3 steps can be performed successfully. When running ./</a:t>
            </a:r>
            <a:r>
              <a:rPr lang="en-US" dirty="0" err="1"/>
              <a:t>a.out</a:t>
            </a:r>
            <a:r>
              <a:rPr lang="en-US" dirty="0"/>
              <a:t>, the output is 2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 dirty="0"/>
              <a:t>All 3 steps can be performed successfully. When running ./</a:t>
            </a:r>
            <a:r>
              <a:rPr lang="en-US" dirty="0" err="1"/>
              <a:t>a.out</a:t>
            </a:r>
            <a:r>
              <a:rPr lang="en-US" dirty="0"/>
              <a:t>, the output is 1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B0CABE-B3D3-B34E-92A0-7A99E5385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D213B-B761-AF46-B3B0-44CACCA64E34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5F435A6-2720-5F47-BDF7-E8FA14E62B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8015" y="103696"/>
            <a:ext cx="2592165" cy="1310325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1D863A3C-95FA-C042-872A-5898051887E4}"/>
              </a:ext>
            </a:extLst>
          </p:cNvPr>
          <p:cNvSpPr/>
          <p:nvPr/>
        </p:nvSpPr>
        <p:spPr>
          <a:xfrm>
            <a:off x="519876" y="3835301"/>
            <a:ext cx="4769708" cy="52931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EF33C9-D20B-2B48-B39C-359F691A3E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0180" y="103695"/>
            <a:ext cx="2472336" cy="264893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DC3395F-0516-C64E-88FF-9273969A430A}"/>
              </a:ext>
            </a:extLst>
          </p:cNvPr>
          <p:cNvSpPr txBox="1"/>
          <p:nvPr/>
        </p:nvSpPr>
        <p:spPr>
          <a:xfrm>
            <a:off x="9732995" y="602019"/>
            <a:ext cx="1494329" cy="312381"/>
          </a:xfrm>
          <a:prstGeom prst="rect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2" name="Rounded Rectangular Callout 11">
            <a:extLst>
              <a:ext uri="{FF2B5EF4-FFF2-40B4-BE49-F238E27FC236}">
                <a16:creationId xmlns:a16="http://schemas.microsoft.com/office/drawing/2014/main" id="{4BD44D87-3906-7D41-B722-0B73F14BEA95}"/>
              </a:ext>
            </a:extLst>
          </p:cNvPr>
          <p:cNvSpPr/>
          <p:nvPr/>
        </p:nvSpPr>
        <p:spPr>
          <a:xfrm>
            <a:off x="6834432" y="1084081"/>
            <a:ext cx="2047031" cy="557725"/>
          </a:xfrm>
          <a:prstGeom prst="wedgeRoundRectCallout">
            <a:avLst>
              <a:gd name="adj1" fmla="val 90019"/>
              <a:gd name="adj2" fmla="val -8951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 strong symbols =&gt; link error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BBE586-8B59-4E47-9442-EB68010D906E}"/>
              </a:ext>
            </a:extLst>
          </p:cNvPr>
          <p:cNvSpPr txBox="1"/>
          <p:nvPr/>
        </p:nvSpPr>
        <p:spPr>
          <a:xfrm>
            <a:off x="7116271" y="331482"/>
            <a:ext cx="1494329" cy="312381"/>
          </a:xfrm>
          <a:prstGeom prst="rect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899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7EC21-56CD-FA45-9AA4-A7AA13B19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Q5 Linking vs. compile 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EAC49-6013-5942-83BB-DFF4EC0528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 fontAlgn="base">
              <a:buNone/>
            </a:pPr>
            <a:r>
              <a:rPr lang="en-US" dirty="0"/>
              <a:t>This question is the same as Q2, except the </a:t>
            </a:r>
            <a:r>
              <a:rPr lang="en-US" dirty="0" err="1"/>
              <a:t>main.c</a:t>
            </a:r>
            <a:r>
              <a:rPr lang="en-US" dirty="0"/>
              <a:t> file has </a:t>
            </a:r>
            <a:br>
              <a:rPr lang="en-US" dirty="0"/>
            </a:br>
            <a:r>
              <a:rPr lang="en-US" dirty="0"/>
              <a:t>been changed to</a:t>
            </a:r>
          </a:p>
          <a:p>
            <a:pPr marL="0" indent="0" fontAlgn="base">
              <a:buNone/>
            </a:pPr>
            <a:r>
              <a:rPr lang="en-US" dirty="0"/>
              <a:t>Which of the following statements are true: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 dirty="0"/>
              <a:t>There is a compilation error when performing step-1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 dirty="0"/>
              <a:t>There is a compilation error when performing step-2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 dirty="0"/>
              <a:t>There is a linking error when performing step-3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 dirty="0"/>
              <a:t>All 3 steps can be performed successfully. When running ./</a:t>
            </a:r>
            <a:r>
              <a:rPr lang="en-US" dirty="0" err="1"/>
              <a:t>a.out</a:t>
            </a:r>
            <a:r>
              <a:rPr lang="en-US" dirty="0"/>
              <a:t>, the output is 2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 dirty="0"/>
              <a:t>All 3 steps can be performed successfully. When running ./</a:t>
            </a:r>
            <a:r>
              <a:rPr lang="en-US" dirty="0" err="1"/>
              <a:t>a.out</a:t>
            </a:r>
            <a:r>
              <a:rPr lang="en-US" dirty="0"/>
              <a:t>, the output is 1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B0CABE-B3D3-B34E-92A0-7A99E5385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D213B-B761-AF46-B3B0-44CACCA64E34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5F435A6-2720-5F47-BDF7-E8FA14E62B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8015" y="103696"/>
            <a:ext cx="2592165" cy="1310325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1D863A3C-95FA-C042-872A-5898051887E4}"/>
              </a:ext>
            </a:extLst>
          </p:cNvPr>
          <p:cNvSpPr/>
          <p:nvPr/>
        </p:nvSpPr>
        <p:spPr>
          <a:xfrm>
            <a:off x="651852" y="5060785"/>
            <a:ext cx="4769708" cy="52931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446357-8B77-204E-B0A2-1EAF46E952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0180" y="103696"/>
            <a:ext cx="2487138" cy="263007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D6848F2-1665-FE4B-A01D-42B47F0FDF8E}"/>
              </a:ext>
            </a:extLst>
          </p:cNvPr>
          <p:cNvSpPr txBox="1"/>
          <p:nvPr/>
        </p:nvSpPr>
        <p:spPr>
          <a:xfrm>
            <a:off x="9732995" y="602019"/>
            <a:ext cx="1494329" cy="312381"/>
          </a:xfrm>
          <a:prstGeom prst="rect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2" name="Rounded Rectangular Callout 11">
            <a:extLst>
              <a:ext uri="{FF2B5EF4-FFF2-40B4-BE49-F238E27FC236}">
                <a16:creationId xmlns:a16="http://schemas.microsoft.com/office/drawing/2014/main" id="{821C5C16-6B11-484F-AA63-0D9E0D041798}"/>
              </a:ext>
            </a:extLst>
          </p:cNvPr>
          <p:cNvSpPr/>
          <p:nvPr/>
        </p:nvSpPr>
        <p:spPr>
          <a:xfrm>
            <a:off x="6504496" y="1253766"/>
            <a:ext cx="2959546" cy="558980"/>
          </a:xfrm>
          <a:prstGeom prst="wedgeRoundRectCallout">
            <a:avLst>
              <a:gd name="adj1" fmla="val 56503"/>
              <a:gd name="adj2" fmla="val -13939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static =&gt; 2 different ”x” =&gt; no name collision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2D2890D-18D7-1B41-AB25-CF45DB4654FD}"/>
              </a:ext>
            </a:extLst>
          </p:cNvPr>
          <p:cNvCxnSpPr/>
          <p:nvPr/>
        </p:nvCxnSpPr>
        <p:spPr>
          <a:xfrm flipV="1">
            <a:off x="9982200" y="848412"/>
            <a:ext cx="961549" cy="842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CAA2093-68AD-2E40-A7F6-2B23C0FDB605}"/>
              </a:ext>
            </a:extLst>
          </p:cNvPr>
          <p:cNvCxnSpPr>
            <a:cxnSpLocks/>
          </p:cNvCxnSpPr>
          <p:nvPr/>
        </p:nvCxnSpPr>
        <p:spPr>
          <a:xfrm flipH="1" flipV="1">
            <a:off x="11020518" y="848412"/>
            <a:ext cx="734707" cy="1385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4400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7EC21-56CD-FA45-9AA4-A7AA13B19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Q6 Linking vs. compile 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EAC49-6013-5942-83BB-DFF4EC0528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 fontAlgn="base">
              <a:buNone/>
            </a:pPr>
            <a:r>
              <a:rPr lang="en-US" dirty="0"/>
              <a:t>This question is the same as Q2, except the </a:t>
            </a:r>
            <a:r>
              <a:rPr lang="en-US" dirty="0" err="1"/>
              <a:t>main.c</a:t>
            </a:r>
            <a:r>
              <a:rPr lang="en-US" dirty="0"/>
              <a:t> file has </a:t>
            </a:r>
            <a:br>
              <a:rPr lang="en-US" dirty="0"/>
            </a:br>
            <a:r>
              <a:rPr lang="en-US" dirty="0"/>
              <a:t>been changed to</a:t>
            </a:r>
          </a:p>
          <a:p>
            <a:pPr marL="0" indent="0" fontAlgn="base">
              <a:buNone/>
            </a:pPr>
            <a:r>
              <a:rPr lang="en-US" dirty="0"/>
              <a:t>Which of the following statements are true: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 dirty="0"/>
              <a:t>There is a compilation error when performing step-1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 dirty="0"/>
              <a:t>There is a compilation error when performing step-2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 dirty="0"/>
              <a:t>There is a linking error when performing step-3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 dirty="0"/>
              <a:t>All 3 steps can be performed successfully. When running ./</a:t>
            </a:r>
            <a:r>
              <a:rPr lang="en-US" dirty="0" err="1"/>
              <a:t>a.out</a:t>
            </a:r>
            <a:r>
              <a:rPr lang="en-US" dirty="0"/>
              <a:t>, the output is 2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 dirty="0"/>
              <a:t>All 3 steps can be performed successfully. When running ./</a:t>
            </a:r>
            <a:r>
              <a:rPr lang="en-US" dirty="0" err="1"/>
              <a:t>a.out</a:t>
            </a:r>
            <a:r>
              <a:rPr lang="en-US" dirty="0"/>
              <a:t>, the output is 1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B0CABE-B3D3-B34E-92A0-7A99E5385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D213B-B761-AF46-B3B0-44CACCA64E34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5F435A6-2720-5F47-BDF7-E8FA14E62B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8015" y="103696"/>
            <a:ext cx="2592165" cy="1310325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1D863A3C-95FA-C042-872A-5898051887E4}"/>
              </a:ext>
            </a:extLst>
          </p:cNvPr>
          <p:cNvSpPr/>
          <p:nvPr/>
        </p:nvSpPr>
        <p:spPr>
          <a:xfrm>
            <a:off x="567011" y="4231226"/>
            <a:ext cx="4769708" cy="52931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1852A6-294B-444C-BEB4-167C4D27C7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0179" y="103695"/>
            <a:ext cx="2489933" cy="266778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3C7F2E3-7F71-7F49-84BF-36800BD88E96}"/>
              </a:ext>
            </a:extLst>
          </p:cNvPr>
          <p:cNvSpPr txBox="1"/>
          <p:nvPr/>
        </p:nvSpPr>
        <p:spPr>
          <a:xfrm>
            <a:off x="9732995" y="602019"/>
            <a:ext cx="1494329" cy="312381"/>
          </a:xfrm>
          <a:prstGeom prst="rect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2" name="Rounded Rectangular Callout 11">
            <a:extLst>
              <a:ext uri="{FF2B5EF4-FFF2-40B4-BE49-F238E27FC236}">
                <a16:creationId xmlns:a16="http://schemas.microsoft.com/office/drawing/2014/main" id="{D6FAF1E6-36B1-AC41-BABF-719710DFACF4}"/>
              </a:ext>
            </a:extLst>
          </p:cNvPr>
          <p:cNvSpPr/>
          <p:nvPr/>
        </p:nvSpPr>
        <p:spPr>
          <a:xfrm>
            <a:off x="6000195" y="1234166"/>
            <a:ext cx="3214070" cy="636378"/>
          </a:xfrm>
          <a:prstGeom prst="wedgeRoundRectCallout">
            <a:avLst>
              <a:gd name="adj1" fmla="val 66429"/>
              <a:gd name="adj2" fmla="val -9832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Uninitialized =&gt; Weak symbol =&gt; resolved to x in </a:t>
            </a:r>
            <a:r>
              <a:rPr lang="en-US" dirty="0" err="1"/>
              <a:t>foo.c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831E9A3-CA7C-F443-9237-EEC493582332}"/>
              </a:ext>
            </a:extLst>
          </p:cNvPr>
          <p:cNvCxnSpPr>
            <a:cxnSpLocks/>
          </p:cNvCxnSpPr>
          <p:nvPr/>
        </p:nvCxnSpPr>
        <p:spPr>
          <a:xfrm flipH="1" flipV="1">
            <a:off x="8674616" y="582956"/>
            <a:ext cx="1307584" cy="1107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454A446-3F90-B942-BC33-6CA64D2B5B9F}"/>
              </a:ext>
            </a:extLst>
          </p:cNvPr>
          <p:cNvCxnSpPr>
            <a:cxnSpLocks/>
          </p:cNvCxnSpPr>
          <p:nvPr/>
        </p:nvCxnSpPr>
        <p:spPr>
          <a:xfrm flipH="1" flipV="1">
            <a:off x="8643415" y="492264"/>
            <a:ext cx="1089580" cy="265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E9EAFEE-4AAD-7E4F-8E90-1D27214AA0A8}"/>
              </a:ext>
            </a:extLst>
          </p:cNvPr>
          <p:cNvCxnSpPr>
            <a:cxnSpLocks/>
          </p:cNvCxnSpPr>
          <p:nvPr/>
        </p:nvCxnSpPr>
        <p:spPr>
          <a:xfrm flipH="1" flipV="1">
            <a:off x="8674616" y="582956"/>
            <a:ext cx="3172483" cy="1706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A99DA33-FF77-824C-A054-E0322FAFB4FB}"/>
              </a:ext>
            </a:extLst>
          </p:cNvPr>
          <p:cNvCxnSpPr>
            <a:cxnSpLocks/>
          </p:cNvCxnSpPr>
          <p:nvPr/>
        </p:nvCxnSpPr>
        <p:spPr>
          <a:xfrm flipV="1">
            <a:off x="7429492" y="602019"/>
            <a:ext cx="121378" cy="335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3101FF2-47D4-FE4C-8C2B-8279F75E7804}"/>
              </a:ext>
            </a:extLst>
          </p:cNvPr>
          <p:cNvCxnSpPr>
            <a:cxnSpLocks/>
          </p:cNvCxnSpPr>
          <p:nvPr/>
        </p:nvCxnSpPr>
        <p:spPr>
          <a:xfrm flipH="1" flipV="1">
            <a:off x="7736830" y="655797"/>
            <a:ext cx="77017" cy="290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0757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68DB0-3B2B-E741-9579-9302D9C81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b="1" dirty="0"/>
              <a:t>Q7 </a:t>
            </a:r>
            <a:r>
              <a:rPr lang="en-US" dirty="0"/>
              <a:t>Basic malloc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DA07B4-D4AD-1647-BBAC-A170C030D8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fontAlgn="base">
              <a:buNone/>
            </a:pPr>
            <a:r>
              <a:rPr lang="en-US" dirty="0"/>
              <a:t>Which of the following statements are true </a:t>
            </a:r>
            <a:r>
              <a:rPr lang="en-US" dirty="0" err="1"/>
              <a:t>w.r.t</a:t>
            </a:r>
            <a:r>
              <a:rPr lang="en-US" dirty="0"/>
              <a:t>. malloc in C?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 dirty="0"/>
              <a:t>Every call to malloc results in the memory allocator making a </a:t>
            </a:r>
            <a:r>
              <a:rPr lang="en-US" dirty="0" err="1"/>
              <a:t>syscall</a:t>
            </a:r>
            <a:r>
              <a:rPr lang="en-US" dirty="0"/>
              <a:t> (e.g. </a:t>
            </a:r>
            <a:r>
              <a:rPr lang="en-US" dirty="0" err="1"/>
              <a:t>sbrk</a:t>
            </a:r>
            <a:r>
              <a:rPr lang="en-US" dirty="0"/>
              <a:t>) to request memory from OS.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 dirty="0"/>
              <a:t>There is a special x86 instruction to handle malloc.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 dirty="0"/>
              <a:t>One must use the malloc/free functions provided by C </a:t>
            </a:r>
            <a:r>
              <a:rPr lang="en-US" dirty="0" err="1"/>
              <a:t>stdlib</a:t>
            </a:r>
            <a:r>
              <a:rPr lang="en-US" dirty="0"/>
              <a:t> and cannot not use any other malloc library.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 dirty="0"/>
              <a:t>malloc allocates space on the heap memory region of the running program.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 dirty="0"/>
              <a:t>malloc allocates space on the stack memory region of the running program.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138308-432E-BC40-A83C-A6775CB28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D213B-B761-AF46-B3B0-44CACCA64E34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778084B-ECEA-BB47-8225-9057F1AD85AE}"/>
              </a:ext>
            </a:extLst>
          </p:cNvPr>
          <p:cNvSpPr/>
          <p:nvPr/>
        </p:nvSpPr>
        <p:spPr>
          <a:xfrm>
            <a:off x="567011" y="4231226"/>
            <a:ext cx="4769708" cy="52931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62B57B-14B0-E144-8AEB-D8431F204A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290"/>
            <a:ext cx="5791200" cy="234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794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Q8 </a:t>
            </a:r>
            <a:r>
              <a:rPr lang="en-US" dirty="0"/>
              <a:t>Malloc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 fontAlgn="base">
              <a:buNone/>
            </a:pPr>
            <a:r>
              <a:rPr lang="en-US" dirty="0"/>
              <a:t>Which of the following are true </a:t>
            </a:r>
            <a:r>
              <a:rPr lang="en-US" dirty="0" err="1"/>
              <a:t>w.r.t</a:t>
            </a:r>
            <a:r>
              <a:rPr lang="en-US" dirty="0"/>
              <a:t>. C's dynamic memory allocator design?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 dirty="0"/>
              <a:t>The design can move previously allocated space to a different location to reduce fragmentation.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 dirty="0"/>
              <a:t>The design can assume that users strictly alternate calls to </a:t>
            </a:r>
            <a:r>
              <a:rPr lang="en-US" dirty="0" err="1"/>
              <a:t>malloc</a:t>
            </a:r>
            <a:r>
              <a:rPr lang="en-US" dirty="0"/>
              <a:t> and free.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 dirty="0"/>
              <a:t>The design can assume that the argument of free is the return value of some previous </a:t>
            </a:r>
            <a:r>
              <a:rPr lang="en-US" dirty="0" err="1"/>
              <a:t>malloc</a:t>
            </a:r>
            <a:r>
              <a:rPr lang="en-US" dirty="0"/>
              <a:t> calls.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 dirty="0"/>
              <a:t>The design can invoke arbitrary &lt;</a:t>
            </a:r>
            <a:r>
              <a:rPr lang="en-US" dirty="0" err="1"/>
              <a:t>stdlib.h</a:t>
            </a:r>
            <a:r>
              <a:rPr lang="en-US" dirty="0"/>
              <a:t>&gt; functions including standard library's </a:t>
            </a:r>
            <a:r>
              <a:rPr lang="en-US" dirty="0" err="1"/>
              <a:t>malloc</a:t>
            </a:r>
            <a:r>
              <a:rPr lang="en-US" dirty="0"/>
              <a:t>/free library calls.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 dirty="0"/>
              <a:t>None of the above.</a:t>
            </a:r>
          </a:p>
        </p:txBody>
      </p:sp>
      <p:sp>
        <p:nvSpPr>
          <p:cNvPr id="7" name="Oval 6"/>
          <p:cNvSpPr/>
          <p:nvPr/>
        </p:nvSpPr>
        <p:spPr>
          <a:xfrm>
            <a:off x="284206" y="3995556"/>
            <a:ext cx="4769708" cy="729048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74605-8D2E-2747-B74B-91F705457A95}" type="slidenum">
              <a:rPr lang="en-US" smtClean="0"/>
              <a:t>16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C8AC38D-16FB-9E49-87D4-F5B226FF5E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4663" y="0"/>
            <a:ext cx="4821116" cy="2441542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63D20029-F722-4C4A-91B5-2833135518E4}"/>
              </a:ext>
            </a:extLst>
          </p:cNvPr>
          <p:cNvSpPr/>
          <p:nvPr/>
        </p:nvSpPr>
        <p:spPr>
          <a:xfrm>
            <a:off x="66010" y="669303"/>
            <a:ext cx="6042559" cy="3553905"/>
          </a:xfrm>
          <a:custGeom>
            <a:avLst/>
            <a:gdLst>
              <a:gd name="connsiteX0" fmla="*/ 857817 w 6042559"/>
              <a:gd name="connsiteY0" fmla="*/ 3553905 h 3553905"/>
              <a:gd name="connsiteX1" fmla="*/ 414757 w 6042559"/>
              <a:gd name="connsiteY1" fmla="*/ 1008668 h 3553905"/>
              <a:gd name="connsiteX2" fmla="*/ 6042559 w 6042559"/>
              <a:gd name="connsiteY2" fmla="*/ 0 h 3553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42559" h="3553905">
                <a:moveTo>
                  <a:pt x="857817" y="3553905"/>
                </a:moveTo>
                <a:cubicBezTo>
                  <a:pt x="204225" y="2577445"/>
                  <a:pt x="-449367" y="1600985"/>
                  <a:pt x="414757" y="1008668"/>
                </a:cubicBezTo>
                <a:cubicBezTo>
                  <a:pt x="1278881" y="416350"/>
                  <a:pt x="3660720" y="208175"/>
                  <a:pt x="6042559" y="0"/>
                </a:cubicBezTo>
              </a:path>
            </a:pathLst>
          </a:cu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D5CB413-738C-104C-95E1-8D2D83A44E6A}"/>
              </a:ext>
            </a:extLst>
          </p:cNvPr>
          <p:cNvCxnSpPr>
            <a:cxnSpLocks/>
          </p:cNvCxnSpPr>
          <p:nvPr/>
        </p:nvCxnSpPr>
        <p:spPr>
          <a:xfrm flipV="1">
            <a:off x="1234911" y="2347276"/>
            <a:ext cx="4489752" cy="19592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reeform 17">
            <a:extLst>
              <a:ext uri="{FF2B5EF4-FFF2-40B4-BE49-F238E27FC236}">
                <a16:creationId xmlns:a16="http://schemas.microsoft.com/office/drawing/2014/main" id="{F1582579-6E88-204A-B07F-B79237B43C01}"/>
              </a:ext>
            </a:extLst>
          </p:cNvPr>
          <p:cNvSpPr/>
          <p:nvPr/>
        </p:nvSpPr>
        <p:spPr>
          <a:xfrm>
            <a:off x="284206" y="1432874"/>
            <a:ext cx="5852643" cy="1894788"/>
          </a:xfrm>
          <a:custGeom>
            <a:avLst/>
            <a:gdLst>
              <a:gd name="connsiteX0" fmla="*/ 742582 w 5955604"/>
              <a:gd name="connsiteY0" fmla="*/ 1894788 h 1894788"/>
              <a:gd name="connsiteX1" fmla="*/ 440924 w 5955604"/>
              <a:gd name="connsiteY1" fmla="*/ 650450 h 1894788"/>
              <a:gd name="connsiteX2" fmla="*/ 5955604 w 5955604"/>
              <a:gd name="connsiteY2" fmla="*/ 0 h 1894788"/>
              <a:gd name="connsiteX3" fmla="*/ 5955604 w 5955604"/>
              <a:gd name="connsiteY3" fmla="*/ 0 h 1894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55604" h="1894788">
                <a:moveTo>
                  <a:pt x="742582" y="1894788"/>
                </a:moveTo>
                <a:cubicBezTo>
                  <a:pt x="157334" y="1430518"/>
                  <a:pt x="-427913" y="966248"/>
                  <a:pt x="440924" y="650450"/>
                </a:cubicBezTo>
                <a:cubicBezTo>
                  <a:pt x="1309761" y="334652"/>
                  <a:pt x="5955604" y="0"/>
                  <a:pt x="5955604" y="0"/>
                </a:cubicBezTo>
                <a:lnTo>
                  <a:pt x="5955604" y="0"/>
                </a:lnTo>
              </a:path>
            </a:pathLst>
          </a:cu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946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  <p:bldP spid="1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D9E8B-DBA0-434B-8C55-A241A7A07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Q9 </a:t>
            </a:r>
            <a:r>
              <a:rPr lang="en-US" dirty="0"/>
              <a:t>Alignment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5B5E5-B3DC-044D-A97C-BCFC239DA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In order to ensure that the payload address is 16-byte aligned, we enforce the rule that the payload size allocated must be a multiple of 16 bytes. </a:t>
            </a:r>
          </a:p>
          <a:p>
            <a:pPr marL="0" indent="0">
              <a:buNone/>
            </a:pPr>
            <a:r>
              <a:rPr lang="en-US" dirty="0"/>
              <a:t>Given a requested allocation of </a:t>
            </a:r>
            <a:r>
              <a:rPr lang="en-US" dirty="0" err="1"/>
              <a:t>sz</a:t>
            </a:r>
            <a:r>
              <a:rPr lang="en-US" dirty="0"/>
              <a:t> bytes in size (aka malloc(unsigned long </a:t>
            </a:r>
            <a:r>
              <a:rPr lang="en-US" dirty="0" err="1"/>
              <a:t>sz</a:t>
            </a:r>
            <a:r>
              <a:rPr lang="en-US" dirty="0"/>
              <a:t>)), which of the following C statement can round </a:t>
            </a:r>
            <a:r>
              <a:rPr lang="en-US" dirty="0" err="1"/>
              <a:t>sz</a:t>
            </a:r>
            <a:r>
              <a:rPr lang="en-US" dirty="0"/>
              <a:t> to the nearest multiples of 16?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err="1"/>
              <a:t>sz</a:t>
            </a:r>
            <a:r>
              <a:rPr lang="en-US" dirty="0"/>
              <a:t> = </a:t>
            </a:r>
            <a:r>
              <a:rPr lang="en-US" dirty="0" err="1"/>
              <a:t>sz</a:t>
            </a:r>
            <a:r>
              <a:rPr lang="en-US" dirty="0"/>
              <a:t> / 16;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err="1"/>
              <a:t>sz</a:t>
            </a:r>
            <a:r>
              <a:rPr lang="en-US" dirty="0"/>
              <a:t> = </a:t>
            </a:r>
            <a:r>
              <a:rPr lang="en-US" dirty="0" err="1"/>
              <a:t>sz</a:t>
            </a:r>
            <a:r>
              <a:rPr lang="en-US" dirty="0"/>
              <a:t> + </a:t>
            </a:r>
            <a:r>
              <a:rPr lang="en-US" dirty="0" err="1"/>
              <a:t>sz</a:t>
            </a:r>
            <a:r>
              <a:rPr lang="en-US" dirty="0"/>
              <a:t> % 16;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err="1"/>
              <a:t>sz</a:t>
            </a:r>
            <a:r>
              <a:rPr lang="en-US" dirty="0"/>
              <a:t> = </a:t>
            </a:r>
            <a:r>
              <a:rPr lang="en-US" dirty="0" err="1"/>
              <a:t>sz</a:t>
            </a:r>
            <a:r>
              <a:rPr lang="en-US" dirty="0"/>
              <a:t> + (</a:t>
            </a:r>
            <a:r>
              <a:rPr lang="en-US" dirty="0" err="1"/>
              <a:t>sz</a:t>
            </a:r>
            <a:r>
              <a:rPr lang="en-US" dirty="0"/>
              <a:t> % 16);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err="1"/>
              <a:t>sz</a:t>
            </a:r>
            <a:r>
              <a:rPr lang="en-US" dirty="0"/>
              <a:t> = </a:t>
            </a:r>
            <a:r>
              <a:rPr lang="en-US" dirty="0" err="1"/>
              <a:t>sz</a:t>
            </a:r>
            <a:r>
              <a:rPr lang="en-US" dirty="0"/>
              <a:t> + 16 - (</a:t>
            </a:r>
            <a:r>
              <a:rPr lang="en-US" dirty="0" err="1"/>
              <a:t>sz</a:t>
            </a:r>
            <a:r>
              <a:rPr lang="en-US" dirty="0"/>
              <a:t> % 16);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err="1"/>
              <a:t>sz</a:t>
            </a:r>
            <a:r>
              <a:rPr lang="en-US" dirty="0"/>
              <a:t> = ((size + 0xf) &amp; ~0xf);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B6CF85-79C0-3B43-A9DC-C145F206D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D213B-B761-AF46-B3B0-44CACCA64E34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AFBDEF-E2C1-0846-AE9A-492E2C7FE651}"/>
              </a:ext>
            </a:extLst>
          </p:cNvPr>
          <p:cNvSpPr txBox="1"/>
          <p:nvPr/>
        </p:nvSpPr>
        <p:spPr>
          <a:xfrm>
            <a:off x="8908331" y="2815497"/>
            <a:ext cx="1084081" cy="304775"/>
          </a:xfrm>
          <a:prstGeom prst="rect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6A6EB9D-D213-1C47-9889-9A90E15CD091}"/>
              </a:ext>
            </a:extLst>
          </p:cNvPr>
          <p:cNvSpPr txBox="1"/>
          <p:nvPr/>
        </p:nvSpPr>
        <p:spPr>
          <a:xfrm>
            <a:off x="6876064" y="3121356"/>
            <a:ext cx="31945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Result &gt;= input </a:t>
            </a:r>
            <a:r>
              <a:rPr lang="en-US" dirty="0" err="1">
                <a:solidFill>
                  <a:srgbClr val="0070C0"/>
                </a:solidFill>
              </a:rPr>
              <a:t>sz</a:t>
            </a:r>
            <a:endParaRPr lang="en-US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Result % 16 == 0</a:t>
            </a:r>
          </a:p>
          <a:p>
            <a:r>
              <a:rPr lang="en-US" dirty="0">
                <a:solidFill>
                  <a:srgbClr val="0070C0"/>
                </a:solidFill>
              </a:rPr>
              <a:t>Return result nearest to input </a:t>
            </a:r>
            <a:r>
              <a:rPr lang="en-US" dirty="0" err="1">
                <a:solidFill>
                  <a:srgbClr val="0070C0"/>
                </a:solidFill>
              </a:rPr>
              <a:t>sz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BBAEF74-05A8-6B4D-9018-6BF3B39A6FF6}"/>
              </a:ext>
            </a:extLst>
          </p:cNvPr>
          <p:cNvSpPr txBox="1"/>
          <p:nvPr/>
        </p:nvSpPr>
        <p:spPr>
          <a:xfrm>
            <a:off x="3214541" y="3398355"/>
            <a:ext cx="1667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result &lt; input </a:t>
            </a:r>
            <a:r>
              <a:rPr lang="en-US" dirty="0" err="1">
                <a:solidFill>
                  <a:srgbClr val="0070C0"/>
                </a:solidFill>
              </a:rPr>
              <a:t>sz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28D8202-6406-7447-97AC-3C8F58E24285}"/>
              </a:ext>
            </a:extLst>
          </p:cNvPr>
          <p:cNvSpPr txBox="1"/>
          <p:nvPr/>
        </p:nvSpPr>
        <p:spPr>
          <a:xfrm>
            <a:off x="3726833" y="3813104"/>
            <a:ext cx="3210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</a:rPr>
              <a:t>sz</a:t>
            </a:r>
            <a:r>
              <a:rPr lang="en-US" dirty="0">
                <a:solidFill>
                  <a:srgbClr val="0070C0"/>
                </a:solidFill>
              </a:rPr>
              <a:t>=1, result=</a:t>
            </a:r>
            <a:r>
              <a:rPr lang="en-US" altLang="zh-CN">
                <a:solidFill>
                  <a:srgbClr val="0070C0"/>
                </a:solidFill>
              </a:rPr>
              <a:t>2</a:t>
            </a:r>
            <a:r>
              <a:rPr lang="en-US" dirty="0">
                <a:solidFill>
                  <a:srgbClr val="0070C0"/>
                </a:solidFill>
              </a:rPr>
              <a:t> not multiple of 16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C978254-03F9-4F43-91B3-1EC85D56B408}"/>
              </a:ext>
            </a:extLst>
          </p:cNvPr>
          <p:cNvSpPr txBox="1"/>
          <p:nvPr/>
        </p:nvSpPr>
        <p:spPr>
          <a:xfrm>
            <a:off x="3841316" y="4205144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same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1817A2F-51F2-E94D-9FE2-F6F999690D38}"/>
              </a:ext>
            </a:extLst>
          </p:cNvPr>
          <p:cNvSpPr txBox="1"/>
          <p:nvPr/>
        </p:nvSpPr>
        <p:spPr>
          <a:xfrm>
            <a:off x="4404005" y="4649092"/>
            <a:ext cx="329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</a:rPr>
              <a:t>sz</a:t>
            </a:r>
            <a:r>
              <a:rPr lang="en-US" dirty="0">
                <a:solidFill>
                  <a:srgbClr val="0070C0"/>
                </a:solidFill>
              </a:rPr>
              <a:t>=16, result=32, but 16 is nearer</a:t>
            </a:r>
          </a:p>
        </p:txBody>
      </p:sp>
    </p:spTree>
    <p:extLst>
      <p:ext uri="{BB962C8B-B14F-4D97-AF65-F5344CB8AC3E}">
        <p14:creationId xmlns:p14="http://schemas.microsoft.com/office/powerpoint/2010/main" val="1304834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2" grpId="0"/>
      <p:bldP spid="75" grpId="0"/>
      <p:bldP spid="76" grpId="0"/>
      <p:bldP spid="77" grpId="0"/>
      <p:bldP spid="7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D9E8B-DBA0-434B-8C55-A241A7A07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Q9 </a:t>
            </a:r>
            <a:r>
              <a:rPr lang="en-US" dirty="0"/>
              <a:t>Alignment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5B5E5-B3DC-044D-A97C-BCFC239DA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In order to ensure that the payload address is 16-byte aligned, we enforce the rule that the payload size allocated must be a multiple of 16 bytes. </a:t>
            </a:r>
          </a:p>
          <a:p>
            <a:pPr marL="0" indent="0">
              <a:buNone/>
            </a:pPr>
            <a:r>
              <a:rPr lang="en-US" dirty="0"/>
              <a:t>Given a requested allocation of </a:t>
            </a:r>
            <a:r>
              <a:rPr lang="en-US" dirty="0" err="1"/>
              <a:t>sz</a:t>
            </a:r>
            <a:r>
              <a:rPr lang="en-US" dirty="0"/>
              <a:t> bytes in size (aka malloc(unsigned long </a:t>
            </a:r>
            <a:r>
              <a:rPr lang="en-US" dirty="0" err="1"/>
              <a:t>sz</a:t>
            </a:r>
            <a:r>
              <a:rPr lang="en-US" dirty="0"/>
              <a:t>)), which of the following C statement can round </a:t>
            </a:r>
            <a:r>
              <a:rPr lang="en-US" dirty="0" err="1"/>
              <a:t>sz</a:t>
            </a:r>
            <a:r>
              <a:rPr lang="en-US" dirty="0"/>
              <a:t> to the nearest multiples of 16?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err="1"/>
              <a:t>sz</a:t>
            </a:r>
            <a:r>
              <a:rPr lang="en-US" dirty="0"/>
              <a:t> = </a:t>
            </a:r>
            <a:r>
              <a:rPr lang="en-US" dirty="0" err="1"/>
              <a:t>sz</a:t>
            </a:r>
            <a:r>
              <a:rPr lang="en-US" dirty="0"/>
              <a:t> / 16;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err="1"/>
              <a:t>sz</a:t>
            </a:r>
            <a:r>
              <a:rPr lang="en-US" dirty="0"/>
              <a:t> = </a:t>
            </a:r>
            <a:r>
              <a:rPr lang="en-US" dirty="0" err="1"/>
              <a:t>sz</a:t>
            </a:r>
            <a:r>
              <a:rPr lang="en-US" dirty="0"/>
              <a:t> + </a:t>
            </a:r>
            <a:r>
              <a:rPr lang="en-US" dirty="0" err="1"/>
              <a:t>sz</a:t>
            </a:r>
            <a:r>
              <a:rPr lang="en-US" dirty="0"/>
              <a:t> % 16;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err="1"/>
              <a:t>sz</a:t>
            </a:r>
            <a:r>
              <a:rPr lang="en-US" dirty="0"/>
              <a:t> = </a:t>
            </a:r>
            <a:r>
              <a:rPr lang="en-US" dirty="0" err="1"/>
              <a:t>sz</a:t>
            </a:r>
            <a:r>
              <a:rPr lang="en-US" dirty="0"/>
              <a:t> + (</a:t>
            </a:r>
            <a:r>
              <a:rPr lang="en-US" dirty="0" err="1"/>
              <a:t>sz</a:t>
            </a:r>
            <a:r>
              <a:rPr lang="en-US" dirty="0"/>
              <a:t> % 16);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err="1"/>
              <a:t>sz</a:t>
            </a:r>
            <a:r>
              <a:rPr lang="en-US" dirty="0"/>
              <a:t> = </a:t>
            </a:r>
            <a:r>
              <a:rPr lang="en-US" dirty="0" err="1"/>
              <a:t>sz</a:t>
            </a:r>
            <a:r>
              <a:rPr lang="en-US" dirty="0"/>
              <a:t> + 16 - (</a:t>
            </a:r>
            <a:r>
              <a:rPr lang="en-US" dirty="0" err="1"/>
              <a:t>sz</a:t>
            </a:r>
            <a:r>
              <a:rPr lang="en-US" dirty="0"/>
              <a:t> % 16);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err="1"/>
              <a:t>sz</a:t>
            </a:r>
            <a:r>
              <a:rPr lang="en-US" dirty="0"/>
              <a:t> = ((size + 0xf) &amp; ~0xf);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B6CF85-79C0-3B43-A9DC-C145F206D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D213B-B761-AF46-B3B0-44CACCA64E34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83FA4CB-E3D3-9C4A-956C-A94CEF3E30F3}"/>
              </a:ext>
            </a:extLst>
          </p:cNvPr>
          <p:cNvSpPr/>
          <p:nvPr/>
        </p:nvSpPr>
        <p:spPr>
          <a:xfrm>
            <a:off x="491596" y="4966517"/>
            <a:ext cx="4769708" cy="729048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BB73D8-83B7-2447-A4E1-F68A7C063C70}"/>
              </a:ext>
            </a:extLst>
          </p:cNvPr>
          <p:cNvSpPr txBox="1"/>
          <p:nvPr/>
        </p:nvSpPr>
        <p:spPr>
          <a:xfrm>
            <a:off x="5583318" y="555805"/>
            <a:ext cx="41326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Let t be the LSB of </a:t>
            </a:r>
            <a:r>
              <a:rPr lang="en-US" dirty="0" err="1">
                <a:solidFill>
                  <a:srgbClr val="0070C0"/>
                </a:solidFill>
              </a:rPr>
              <a:t>sz</a:t>
            </a:r>
            <a:r>
              <a:rPr lang="en-US" dirty="0">
                <a:solidFill>
                  <a:srgbClr val="0070C0"/>
                </a:solidFill>
              </a:rPr>
              <a:t> in hex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0070C0"/>
                </a:solidFill>
              </a:rPr>
              <a:t>t=0 =&gt; unchanged (aligned already)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0070C0"/>
                </a:solidFill>
              </a:rPr>
              <a:t>t&gt;0 =&gt; push 1 to the 2</a:t>
            </a:r>
            <a:r>
              <a:rPr lang="en-US" baseline="30000" dirty="0">
                <a:solidFill>
                  <a:srgbClr val="0070C0"/>
                </a:solidFill>
              </a:rPr>
              <a:t>nd</a:t>
            </a:r>
            <a:r>
              <a:rPr lang="en-US" dirty="0">
                <a:solidFill>
                  <a:srgbClr val="0070C0"/>
                </a:solidFill>
              </a:rPr>
              <a:t> LSB, set LSB=0</a:t>
            </a:r>
          </a:p>
          <a:p>
            <a:pPr marL="342900" indent="-342900">
              <a:buAutoNum type="arabicPeriod"/>
            </a:pPr>
            <a:endParaRPr lang="en-US" dirty="0">
              <a:solidFill>
                <a:srgbClr val="0070C0"/>
              </a:solidFill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5BBC737F-D67D-C14D-B2D4-D3343BC2D9C0}"/>
              </a:ext>
            </a:extLst>
          </p:cNvPr>
          <p:cNvGraphicFramePr>
            <a:graphicFrameLocks noGrp="1"/>
          </p:cNvGraphicFramePr>
          <p:nvPr/>
        </p:nvGraphicFramePr>
        <p:xfrm>
          <a:off x="6690331" y="4166216"/>
          <a:ext cx="970090" cy="22086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70090">
                  <a:extLst>
                    <a:ext uri="{9D8B030D-6E8A-4147-A177-3AD203B41FA5}">
                      <a16:colId xmlns:a16="http://schemas.microsoft.com/office/drawing/2014/main" val="4049509132"/>
                    </a:ext>
                  </a:extLst>
                </a:gridCol>
              </a:tblGrid>
              <a:tr h="36811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0362610"/>
                  </a:ext>
                </a:extLst>
              </a:tr>
              <a:tr h="36811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8750872"/>
                  </a:ext>
                </a:extLst>
              </a:tr>
              <a:tr h="36811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511839"/>
                  </a:ext>
                </a:extLst>
              </a:tr>
              <a:tr h="36811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8705349"/>
                  </a:ext>
                </a:extLst>
              </a:tr>
              <a:tr h="36811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1439357"/>
                  </a:ext>
                </a:extLst>
              </a:tr>
              <a:tr h="36811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6971875"/>
                  </a:ext>
                </a:extLst>
              </a:tr>
            </a:tbl>
          </a:graphicData>
        </a:graphic>
      </p:graphicFrame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12BD65C-13C2-0149-AB7E-7DD5AD9F1368}"/>
              </a:ext>
            </a:extLst>
          </p:cNvPr>
          <p:cNvCxnSpPr>
            <a:cxnSpLocks/>
          </p:cNvCxnSpPr>
          <p:nvPr/>
        </p:nvCxnSpPr>
        <p:spPr>
          <a:xfrm flipH="1">
            <a:off x="7686004" y="6005552"/>
            <a:ext cx="3673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AB66352E-C2A3-D34F-92CD-A1F6BFE29EAA}"/>
              </a:ext>
            </a:extLst>
          </p:cNvPr>
          <p:cNvSpPr/>
          <p:nvPr/>
        </p:nvSpPr>
        <p:spPr>
          <a:xfrm>
            <a:off x="8074633" y="5784247"/>
            <a:ext cx="9119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input </a:t>
            </a:r>
            <a:r>
              <a:rPr lang="en-US" dirty="0" err="1"/>
              <a:t>sz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0224BF4-2FC5-5449-9784-0CA7EDCA05F8}"/>
              </a:ext>
            </a:extLst>
          </p:cNvPr>
          <p:cNvSpPr/>
          <p:nvPr/>
        </p:nvSpPr>
        <p:spPr>
          <a:xfrm>
            <a:off x="8114031" y="6255757"/>
            <a:ext cx="7186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result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AA30AB0-4512-6D43-A180-281501C40738}"/>
              </a:ext>
            </a:extLst>
          </p:cNvPr>
          <p:cNvCxnSpPr>
            <a:cxnSpLocks/>
          </p:cNvCxnSpPr>
          <p:nvPr/>
        </p:nvCxnSpPr>
        <p:spPr>
          <a:xfrm flipH="1" flipV="1">
            <a:off x="7733177" y="6084347"/>
            <a:ext cx="423814" cy="356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oup 73">
            <a:extLst>
              <a:ext uri="{FF2B5EF4-FFF2-40B4-BE49-F238E27FC236}">
                <a16:creationId xmlns:a16="http://schemas.microsoft.com/office/drawing/2014/main" id="{71F2524B-1A42-EE41-9D45-35AA7C36B6C9}"/>
              </a:ext>
            </a:extLst>
          </p:cNvPr>
          <p:cNvGrpSpPr/>
          <p:nvPr/>
        </p:nvGrpSpPr>
        <p:grpSpPr>
          <a:xfrm>
            <a:off x="5583318" y="3981550"/>
            <a:ext cx="1064397" cy="2208668"/>
            <a:chOff x="5583318" y="3981550"/>
            <a:chExt cx="1064397" cy="220866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4563371-6849-5E49-AA5D-E22B7C8928EC}"/>
                </a:ext>
              </a:extLst>
            </p:cNvPr>
            <p:cNvSpPr txBox="1"/>
            <p:nvPr/>
          </p:nvSpPr>
          <p:spPr>
            <a:xfrm>
              <a:off x="5613458" y="5820886"/>
              <a:ext cx="10342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0xXX…00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4B29BCD-473A-7340-8590-3887BA0FE325}"/>
                </a:ext>
              </a:extLst>
            </p:cNvPr>
            <p:cNvSpPr txBox="1"/>
            <p:nvPr/>
          </p:nvSpPr>
          <p:spPr>
            <a:xfrm>
              <a:off x="5594087" y="5432206"/>
              <a:ext cx="10342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0xXX…01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164EF90-0EB7-FF42-856A-E7518D1A014D}"/>
                </a:ext>
              </a:extLst>
            </p:cNvPr>
            <p:cNvSpPr txBox="1"/>
            <p:nvPr/>
          </p:nvSpPr>
          <p:spPr>
            <a:xfrm>
              <a:off x="5604171" y="5062469"/>
              <a:ext cx="10342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0xXX…02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C4923F9-47C0-0740-A17D-80C2EFB875D8}"/>
                </a:ext>
              </a:extLst>
            </p:cNvPr>
            <p:cNvSpPr txBox="1"/>
            <p:nvPr/>
          </p:nvSpPr>
          <p:spPr>
            <a:xfrm>
              <a:off x="5602114" y="4304684"/>
              <a:ext cx="9877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0xXX…0f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0708498-C55C-B44B-971E-38BBAC5553DF}"/>
                </a:ext>
              </a:extLst>
            </p:cNvPr>
            <p:cNvSpPr txBox="1"/>
            <p:nvPr/>
          </p:nvSpPr>
          <p:spPr>
            <a:xfrm>
              <a:off x="6018878" y="4669819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8FA7FEC-42CD-814B-A552-6590150F75A7}"/>
                </a:ext>
              </a:extLst>
            </p:cNvPr>
            <p:cNvSpPr txBox="1"/>
            <p:nvPr/>
          </p:nvSpPr>
          <p:spPr>
            <a:xfrm>
              <a:off x="5583318" y="3981550"/>
              <a:ext cx="10342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0xXX…10</a:t>
              </a:r>
            </a:p>
          </p:txBody>
        </p:sp>
      </p:grpSp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A4765E2A-ACD9-914D-A5AF-507E9A857797}"/>
              </a:ext>
            </a:extLst>
          </p:cNvPr>
          <p:cNvGraphicFramePr>
            <a:graphicFrameLocks noGrp="1"/>
          </p:cNvGraphicFramePr>
          <p:nvPr/>
        </p:nvGraphicFramePr>
        <p:xfrm>
          <a:off x="9031667" y="4135357"/>
          <a:ext cx="970090" cy="22086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70090">
                  <a:extLst>
                    <a:ext uri="{9D8B030D-6E8A-4147-A177-3AD203B41FA5}">
                      <a16:colId xmlns:a16="http://schemas.microsoft.com/office/drawing/2014/main" val="4049509132"/>
                    </a:ext>
                  </a:extLst>
                </a:gridCol>
              </a:tblGrid>
              <a:tr h="36811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0362610"/>
                  </a:ext>
                </a:extLst>
              </a:tr>
              <a:tr h="36811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8750872"/>
                  </a:ext>
                </a:extLst>
              </a:tr>
              <a:tr h="36811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511839"/>
                  </a:ext>
                </a:extLst>
              </a:tr>
              <a:tr h="36811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8705349"/>
                  </a:ext>
                </a:extLst>
              </a:tr>
              <a:tr h="36811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1439357"/>
                  </a:ext>
                </a:extLst>
              </a:tr>
              <a:tr h="36811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6971875"/>
                  </a:ext>
                </a:extLst>
              </a:tr>
            </a:tbl>
          </a:graphicData>
        </a:graphic>
      </p:graphicFrame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4A40C9B-79E1-E24B-94A5-1DEC1A926998}"/>
              </a:ext>
            </a:extLst>
          </p:cNvPr>
          <p:cNvCxnSpPr>
            <a:cxnSpLocks/>
          </p:cNvCxnSpPr>
          <p:nvPr/>
        </p:nvCxnSpPr>
        <p:spPr>
          <a:xfrm flipH="1">
            <a:off x="10043764" y="5658916"/>
            <a:ext cx="3673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5CA54382-7822-AE42-9193-371B52677D90}"/>
              </a:ext>
            </a:extLst>
          </p:cNvPr>
          <p:cNvSpPr/>
          <p:nvPr/>
        </p:nvSpPr>
        <p:spPr>
          <a:xfrm>
            <a:off x="10432393" y="5437611"/>
            <a:ext cx="9119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input </a:t>
            </a:r>
            <a:r>
              <a:rPr lang="en-US" dirty="0" err="1"/>
              <a:t>sz</a:t>
            </a:r>
            <a:endParaRPr lang="en-US" dirty="0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9DB0E96-06E3-644F-89BA-0EE26BC5633E}"/>
              </a:ext>
            </a:extLst>
          </p:cNvPr>
          <p:cNvCxnSpPr>
            <a:cxnSpLocks/>
          </p:cNvCxnSpPr>
          <p:nvPr/>
        </p:nvCxnSpPr>
        <p:spPr>
          <a:xfrm flipH="1">
            <a:off x="10043766" y="4166216"/>
            <a:ext cx="3886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71F7515C-4D20-9747-8AB9-804920D4C317}"/>
              </a:ext>
            </a:extLst>
          </p:cNvPr>
          <p:cNvSpPr/>
          <p:nvPr/>
        </p:nvSpPr>
        <p:spPr>
          <a:xfrm>
            <a:off x="10473840" y="3981550"/>
            <a:ext cx="7186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result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D15BBF19-0073-F34D-9A6F-5712DF23045E}"/>
              </a:ext>
            </a:extLst>
          </p:cNvPr>
          <p:cNvCxnSpPr>
            <a:cxnSpLocks/>
          </p:cNvCxnSpPr>
          <p:nvPr/>
        </p:nvCxnSpPr>
        <p:spPr>
          <a:xfrm flipH="1">
            <a:off x="10063274" y="5276329"/>
            <a:ext cx="3673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2DC86C8A-DDEA-B34B-AF31-A407B5B819ED}"/>
              </a:ext>
            </a:extLst>
          </p:cNvPr>
          <p:cNvSpPr/>
          <p:nvPr/>
        </p:nvSpPr>
        <p:spPr>
          <a:xfrm>
            <a:off x="10451903" y="5055024"/>
            <a:ext cx="9119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input </a:t>
            </a:r>
            <a:r>
              <a:rPr lang="en-US" dirty="0" err="1"/>
              <a:t>sz</a:t>
            </a:r>
            <a:endParaRPr lang="en-US" dirty="0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03FAB98-A9A2-AE46-9946-132CB27094AD}"/>
              </a:ext>
            </a:extLst>
          </p:cNvPr>
          <p:cNvCxnSpPr>
            <a:cxnSpLocks/>
          </p:cNvCxnSpPr>
          <p:nvPr/>
        </p:nvCxnSpPr>
        <p:spPr>
          <a:xfrm flipH="1">
            <a:off x="10022480" y="4543235"/>
            <a:ext cx="3673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BABE810C-3C64-B04E-AF27-43A92B06090E}"/>
              </a:ext>
            </a:extLst>
          </p:cNvPr>
          <p:cNvSpPr/>
          <p:nvPr/>
        </p:nvSpPr>
        <p:spPr>
          <a:xfrm>
            <a:off x="10411109" y="4321930"/>
            <a:ext cx="9119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input </a:t>
            </a:r>
            <a:r>
              <a:rPr lang="en-US" dirty="0" err="1"/>
              <a:t>sz</a:t>
            </a:r>
            <a:endParaRPr 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827836C-31B8-3842-B628-05459FF40F90}"/>
              </a:ext>
            </a:extLst>
          </p:cNvPr>
          <p:cNvSpPr txBox="1"/>
          <p:nvPr/>
        </p:nvSpPr>
        <p:spPr>
          <a:xfrm>
            <a:off x="10661487" y="463221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BD09427E-EB6A-4F49-BBBB-23D09F0098AA}"/>
              </a:ext>
            </a:extLst>
          </p:cNvPr>
          <p:cNvSpPr/>
          <p:nvPr/>
        </p:nvSpPr>
        <p:spPr>
          <a:xfrm rot="16200000">
            <a:off x="2650023" y="4843283"/>
            <a:ext cx="292230" cy="1383566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FFFCE9-D011-A945-88BD-7B5113E573E6}"/>
              </a:ext>
            </a:extLst>
          </p:cNvPr>
          <p:cNvSpPr txBox="1"/>
          <p:nvPr/>
        </p:nvSpPr>
        <p:spPr>
          <a:xfrm>
            <a:off x="1850792" y="5624098"/>
            <a:ext cx="1596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Push 1 if LSB&gt;0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E28B23E-031B-5246-9361-6EC8BF3D6213}"/>
              </a:ext>
            </a:extLst>
          </p:cNvPr>
          <p:cNvSpPr txBox="1"/>
          <p:nvPr/>
        </p:nvSpPr>
        <p:spPr>
          <a:xfrm>
            <a:off x="3587823" y="5616872"/>
            <a:ext cx="1095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Set LSB=0</a:t>
            </a:r>
          </a:p>
        </p:txBody>
      </p:sp>
      <p:sp>
        <p:nvSpPr>
          <p:cNvPr id="38" name="Left Brace 37">
            <a:extLst>
              <a:ext uri="{FF2B5EF4-FFF2-40B4-BE49-F238E27FC236}">
                <a16:creationId xmlns:a16="http://schemas.microsoft.com/office/drawing/2014/main" id="{BDE5EE8A-67C1-7944-9B6E-63F15DF7B8E7}"/>
              </a:ext>
            </a:extLst>
          </p:cNvPr>
          <p:cNvSpPr/>
          <p:nvPr/>
        </p:nvSpPr>
        <p:spPr>
          <a:xfrm rot="16200000">
            <a:off x="3955065" y="5046924"/>
            <a:ext cx="292230" cy="979348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536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3" grpId="0"/>
      <p:bldP spid="24" grpId="0"/>
      <p:bldP spid="59" grpId="0"/>
      <p:bldP spid="66" grpId="0"/>
      <p:bldP spid="70" grpId="0"/>
      <p:bldP spid="72" grpId="0"/>
      <p:bldP spid="73" grpId="0"/>
      <p:bldP spid="7" grpId="0" animBg="1"/>
      <p:bldP spid="8" grpId="0"/>
      <p:bldP spid="37" grpId="0"/>
      <p:bldP spid="3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D9E8B-DBA0-434B-8C55-A241A7A07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Q9 </a:t>
            </a:r>
            <a:r>
              <a:rPr lang="en-US"/>
              <a:t>Alignment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5B5E5-B3DC-044D-A97C-BCFC239DA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/>
              <a:t>In order to ensure that the payload address is 16-byte aligned, we enforce the rule that the payload size allocated must be a multiple of 16 bytes. </a:t>
            </a:r>
          </a:p>
          <a:p>
            <a:pPr marL="0" indent="0">
              <a:buNone/>
            </a:pPr>
            <a:r>
              <a:rPr lang="en-US"/>
              <a:t>Given a requested allocation of </a:t>
            </a:r>
            <a:r>
              <a:rPr lang="en-US" err="1"/>
              <a:t>sz</a:t>
            </a:r>
            <a:r>
              <a:rPr lang="en-US"/>
              <a:t> bytes in size (aka malloc(unsigned long </a:t>
            </a:r>
            <a:r>
              <a:rPr lang="en-US" err="1"/>
              <a:t>sz</a:t>
            </a:r>
            <a:r>
              <a:rPr lang="en-US"/>
              <a:t>)), which of the following C statement can round </a:t>
            </a:r>
            <a:r>
              <a:rPr lang="en-US" err="1"/>
              <a:t>sz</a:t>
            </a:r>
            <a:r>
              <a:rPr lang="en-US"/>
              <a:t> to the nearest multiples of 16?</a:t>
            </a:r>
          </a:p>
          <a:p>
            <a:pPr marL="514350" indent="-514350">
              <a:buFont typeface="+mj-lt"/>
              <a:buAutoNum type="alphaUcPeriod"/>
            </a:pPr>
            <a:r>
              <a:rPr lang="en-US" err="1"/>
              <a:t>sz</a:t>
            </a:r>
            <a:r>
              <a:rPr lang="en-US"/>
              <a:t> = </a:t>
            </a:r>
            <a:r>
              <a:rPr lang="en-US" err="1"/>
              <a:t>sz</a:t>
            </a:r>
            <a:r>
              <a:rPr lang="en-US"/>
              <a:t> / 16;</a:t>
            </a:r>
          </a:p>
          <a:p>
            <a:pPr marL="514350" indent="-514350">
              <a:buFont typeface="+mj-lt"/>
              <a:buAutoNum type="alphaUcPeriod"/>
            </a:pPr>
            <a:r>
              <a:rPr lang="en-US" err="1"/>
              <a:t>sz</a:t>
            </a:r>
            <a:r>
              <a:rPr lang="en-US"/>
              <a:t> = </a:t>
            </a:r>
            <a:r>
              <a:rPr lang="en-US" err="1"/>
              <a:t>sz</a:t>
            </a:r>
            <a:r>
              <a:rPr lang="en-US"/>
              <a:t> + </a:t>
            </a:r>
            <a:r>
              <a:rPr lang="en-US" err="1"/>
              <a:t>sz</a:t>
            </a:r>
            <a:r>
              <a:rPr lang="en-US"/>
              <a:t> % 16;</a:t>
            </a:r>
          </a:p>
          <a:p>
            <a:pPr marL="514350" indent="-514350">
              <a:buFont typeface="+mj-lt"/>
              <a:buAutoNum type="alphaUcPeriod"/>
            </a:pPr>
            <a:r>
              <a:rPr lang="en-US" err="1"/>
              <a:t>sz</a:t>
            </a:r>
            <a:r>
              <a:rPr lang="en-US"/>
              <a:t> = </a:t>
            </a:r>
            <a:r>
              <a:rPr lang="en-US" err="1"/>
              <a:t>sz</a:t>
            </a:r>
            <a:r>
              <a:rPr lang="en-US"/>
              <a:t> + (</a:t>
            </a:r>
            <a:r>
              <a:rPr lang="en-US" err="1"/>
              <a:t>sz</a:t>
            </a:r>
            <a:r>
              <a:rPr lang="en-US"/>
              <a:t> % 16);</a:t>
            </a:r>
          </a:p>
          <a:p>
            <a:pPr marL="514350" indent="-514350">
              <a:buFont typeface="+mj-lt"/>
              <a:buAutoNum type="alphaUcPeriod"/>
            </a:pPr>
            <a:r>
              <a:rPr lang="en-US" err="1"/>
              <a:t>sz</a:t>
            </a:r>
            <a:r>
              <a:rPr lang="en-US"/>
              <a:t> = </a:t>
            </a:r>
            <a:r>
              <a:rPr lang="en-US" err="1"/>
              <a:t>sz</a:t>
            </a:r>
            <a:r>
              <a:rPr lang="en-US"/>
              <a:t> + 16 - (</a:t>
            </a:r>
            <a:r>
              <a:rPr lang="en-US" err="1"/>
              <a:t>sz</a:t>
            </a:r>
            <a:r>
              <a:rPr lang="en-US"/>
              <a:t> % 16);</a:t>
            </a:r>
          </a:p>
          <a:p>
            <a:pPr marL="514350" indent="-514350">
              <a:buFont typeface="+mj-lt"/>
              <a:buAutoNum type="alphaUcPeriod"/>
            </a:pPr>
            <a:r>
              <a:rPr lang="en-US" err="1"/>
              <a:t>sz</a:t>
            </a:r>
            <a:r>
              <a:rPr lang="en-US"/>
              <a:t> = ((size + 0xf) &amp; ~0xf);</a:t>
            </a:r>
          </a:p>
          <a:p>
            <a:pPr marL="0" indent="0">
              <a:buNone/>
            </a:pPr>
            <a:br>
              <a:rPr lang="en-US"/>
            </a:br>
            <a:endParaRPr lang="en-US"/>
          </a:p>
          <a:p>
            <a:pPr marL="0" indent="0">
              <a:buNone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B6CF85-79C0-3B43-A9DC-C145F206D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D213B-B761-AF46-B3B0-44CACCA64E34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BD09427E-EB6A-4F49-BBBB-23D09F0098AA}"/>
              </a:ext>
            </a:extLst>
          </p:cNvPr>
          <p:cNvSpPr/>
          <p:nvPr/>
        </p:nvSpPr>
        <p:spPr>
          <a:xfrm rot="16200000">
            <a:off x="2650023" y="4843283"/>
            <a:ext cx="292230" cy="1383566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FFFCE9-D011-A945-88BD-7B5113E573E6}"/>
              </a:ext>
            </a:extLst>
          </p:cNvPr>
          <p:cNvSpPr txBox="1"/>
          <p:nvPr/>
        </p:nvSpPr>
        <p:spPr>
          <a:xfrm>
            <a:off x="2296033" y="5616872"/>
            <a:ext cx="984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rgbClr val="0070C0"/>
                </a:solidFill>
              </a:rPr>
              <a:t>size</a:t>
            </a:r>
            <a:r>
              <a:rPr lang="zh-CN" altLang="en-US">
                <a:solidFill>
                  <a:srgbClr val="0070C0"/>
                </a:solidFill>
              </a:rPr>
              <a:t> </a:t>
            </a:r>
            <a:r>
              <a:rPr lang="en-US" altLang="zh-CN">
                <a:solidFill>
                  <a:srgbClr val="0070C0"/>
                </a:solidFill>
              </a:rPr>
              <a:t>+</a:t>
            </a:r>
            <a:r>
              <a:rPr lang="zh-CN" altLang="en-US">
                <a:solidFill>
                  <a:srgbClr val="0070C0"/>
                </a:solidFill>
              </a:rPr>
              <a:t> </a:t>
            </a:r>
            <a:r>
              <a:rPr lang="en-US" altLang="zh-CN">
                <a:solidFill>
                  <a:srgbClr val="0070C0"/>
                </a:solidFill>
              </a:rPr>
              <a:t>15</a:t>
            </a:r>
            <a:endParaRPr lang="en-US">
              <a:solidFill>
                <a:srgbClr val="0070C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E28B23E-031B-5246-9361-6EC8BF3D6213}"/>
              </a:ext>
            </a:extLst>
          </p:cNvPr>
          <p:cNvSpPr txBox="1"/>
          <p:nvPr/>
        </p:nvSpPr>
        <p:spPr>
          <a:xfrm>
            <a:off x="3434006" y="5635984"/>
            <a:ext cx="2608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0070C0"/>
                </a:solidFill>
              </a:rPr>
              <a:t>Clear</a:t>
            </a:r>
            <a:r>
              <a:rPr lang="zh-CN" altLang="en-US">
                <a:solidFill>
                  <a:srgbClr val="0070C0"/>
                </a:solidFill>
              </a:rPr>
              <a:t> </a:t>
            </a:r>
            <a:r>
              <a:rPr lang="en-US" altLang="zh-CN">
                <a:solidFill>
                  <a:srgbClr val="0070C0"/>
                </a:solidFill>
              </a:rPr>
              <a:t>the</a:t>
            </a:r>
            <a:r>
              <a:rPr lang="zh-CN" altLang="en-US">
                <a:solidFill>
                  <a:srgbClr val="0070C0"/>
                </a:solidFill>
              </a:rPr>
              <a:t> </a:t>
            </a:r>
            <a:r>
              <a:rPr lang="en-US" altLang="zh-CN">
                <a:solidFill>
                  <a:srgbClr val="0070C0"/>
                </a:solidFill>
              </a:rPr>
              <a:t>lowest</a:t>
            </a:r>
            <a:r>
              <a:rPr lang="zh-CN" altLang="en-US">
                <a:solidFill>
                  <a:srgbClr val="0070C0"/>
                </a:solidFill>
              </a:rPr>
              <a:t> </a:t>
            </a:r>
            <a:r>
              <a:rPr lang="en-US" altLang="zh-CN">
                <a:solidFill>
                  <a:srgbClr val="0070C0"/>
                </a:solidFill>
              </a:rPr>
              <a:t>4</a:t>
            </a:r>
            <a:r>
              <a:rPr lang="zh-CN" altLang="en-US">
                <a:solidFill>
                  <a:srgbClr val="0070C0"/>
                </a:solidFill>
              </a:rPr>
              <a:t> </a:t>
            </a:r>
            <a:r>
              <a:rPr lang="en-US" altLang="zh-CN">
                <a:solidFill>
                  <a:srgbClr val="0070C0"/>
                </a:solidFill>
              </a:rPr>
              <a:t>bits:</a:t>
            </a:r>
          </a:p>
          <a:p>
            <a:r>
              <a:rPr lang="en-US" altLang="zh-CN">
                <a:solidFill>
                  <a:srgbClr val="0070C0"/>
                </a:solidFill>
              </a:rPr>
              <a:t>-</a:t>
            </a:r>
            <a:r>
              <a:rPr lang="zh-CN" altLang="en-US">
                <a:solidFill>
                  <a:srgbClr val="0070C0"/>
                </a:solidFill>
              </a:rPr>
              <a:t> </a:t>
            </a:r>
            <a:r>
              <a:rPr lang="en-US" altLang="zh-CN">
                <a:solidFill>
                  <a:srgbClr val="0070C0"/>
                </a:solidFill>
              </a:rPr>
              <a:t>(size</a:t>
            </a:r>
            <a:r>
              <a:rPr lang="zh-CN" altLang="en-US">
                <a:solidFill>
                  <a:srgbClr val="0070C0"/>
                </a:solidFill>
              </a:rPr>
              <a:t> </a:t>
            </a:r>
            <a:r>
              <a:rPr lang="en-US" altLang="zh-CN">
                <a:solidFill>
                  <a:srgbClr val="0070C0"/>
                </a:solidFill>
              </a:rPr>
              <a:t>+</a:t>
            </a:r>
            <a:r>
              <a:rPr lang="zh-CN" altLang="en-US">
                <a:solidFill>
                  <a:srgbClr val="0070C0"/>
                </a:solidFill>
              </a:rPr>
              <a:t> </a:t>
            </a:r>
            <a:r>
              <a:rPr lang="en-US" altLang="zh-CN">
                <a:solidFill>
                  <a:srgbClr val="0070C0"/>
                </a:solidFill>
              </a:rPr>
              <a:t>15)</a:t>
            </a:r>
            <a:r>
              <a:rPr lang="zh-CN" altLang="en-US">
                <a:solidFill>
                  <a:srgbClr val="0070C0"/>
                </a:solidFill>
              </a:rPr>
              <a:t> </a:t>
            </a:r>
            <a:r>
              <a:rPr lang="en-US" altLang="zh-CN">
                <a:solidFill>
                  <a:srgbClr val="0070C0"/>
                </a:solidFill>
              </a:rPr>
              <a:t>%</a:t>
            </a:r>
            <a:r>
              <a:rPr lang="zh-CN" altLang="en-US">
                <a:solidFill>
                  <a:srgbClr val="0070C0"/>
                </a:solidFill>
              </a:rPr>
              <a:t> </a:t>
            </a:r>
            <a:r>
              <a:rPr lang="en-US" altLang="zh-CN">
                <a:solidFill>
                  <a:srgbClr val="0070C0"/>
                </a:solidFill>
              </a:rPr>
              <a:t>16</a:t>
            </a:r>
            <a:endParaRPr lang="en-US">
              <a:solidFill>
                <a:srgbClr val="0070C0"/>
              </a:solidFill>
            </a:endParaRPr>
          </a:p>
        </p:txBody>
      </p:sp>
      <p:sp>
        <p:nvSpPr>
          <p:cNvPr id="38" name="Left Brace 37">
            <a:extLst>
              <a:ext uri="{FF2B5EF4-FFF2-40B4-BE49-F238E27FC236}">
                <a16:creationId xmlns:a16="http://schemas.microsoft.com/office/drawing/2014/main" id="{BDE5EE8A-67C1-7944-9B6E-63F15DF7B8E7}"/>
              </a:ext>
            </a:extLst>
          </p:cNvPr>
          <p:cNvSpPr/>
          <p:nvPr/>
        </p:nvSpPr>
        <p:spPr>
          <a:xfrm rot="16200000">
            <a:off x="3955065" y="5046924"/>
            <a:ext cx="292230" cy="979348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444294F-13EB-B74E-B2DC-30AB7AA04032}"/>
              </a:ext>
            </a:extLst>
          </p:cNvPr>
          <p:cNvSpPr txBox="1"/>
          <p:nvPr/>
        </p:nvSpPr>
        <p:spPr>
          <a:xfrm>
            <a:off x="5168900" y="3274068"/>
            <a:ext cx="3069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R</a:t>
            </a:r>
            <a:r>
              <a:rPr lang="zh-CN" altLang="en-US"/>
              <a:t> </a:t>
            </a:r>
            <a:r>
              <a:rPr lang="en-US" altLang="zh-CN"/>
              <a:t>=</a:t>
            </a:r>
            <a:r>
              <a:rPr lang="zh-CN" altLang="en-US"/>
              <a:t> </a:t>
            </a:r>
            <a:r>
              <a:rPr lang="en-US" altLang="zh-CN"/>
              <a:t>size</a:t>
            </a:r>
            <a:r>
              <a:rPr lang="zh-CN" altLang="en-US"/>
              <a:t> </a:t>
            </a:r>
            <a:r>
              <a:rPr lang="en-US" altLang="zh-CN"/>
              <a:t>+</a:t>
            </a:r>
            <a:r>
              <a:rPr lang="zh-CN" altLang="en-US"/>
              <a:t> </a:t>
            </a:r>
            <a:r>
              <a:rPr lang="en-US" altLang="zh-CN"/>
              <a:t>15</a:t>
            </a:r>
            <a:r>
              <a:rPr lang="zh-CN" altLang="en-US"/>
              <a:t> </a:t>
            </a:r>
            <a:r>
              <a:rPr lang="en-US" altLang="zh-CN"/>
              <a:t>–</a:t>
            </a:r>
            <a:r>
              <a:rPr lang="zh-CN" altLang="en-US"/>
              <a:t> </a:t>
            </a:r>
            <a:r>
              <a:rPr lang="en-US" altLang="zh-CN"/>
              <a:t>(size</a:t>
            </a:r>
            <a:r>
              <a:rPr lang="zh-CN" altLang="en-US"/>
              <a:t> </a:t>
            </a:r>
            <a:r>
              <a:rPr lang="en-US" altLang="zh-CN"/>
              <a:t>+</a:t>
            </a:r>
            <a:r>
              <a:rPr lang="zh-CN" altLang="en-US"/>
              <a:t> </a:t>
            </a:r>
            <a:r>
              <a:rPr lang="en-US" altLang="zh-CN"/>
              <a:t>15)</a:t>
            </a:r>
            <a:r>
              <a:rPr lang="zh-CN" altLang="en-US"/>
              <a:t> </a:t>
            </a:r>
            <a:r>
              <a:rPr lang="en-US" altLang="zh-CN"/>
              <a:t>%</a:t>
            </a:r>
            <a:r>
              <a:rPr lang="zh-CN" altLang="en-US"/>
              <a:t> </a:t>
            </a:r>
            <a:r>
              <a:rPr lang="en-US" altLang="zh-CN"/>
              <a:t>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578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37" grpId="0"/>
      <p:bldP spid="38" grpId="0" animBg="1"/>
      <p:bldP spid="3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Assessment 0</a:t>
            </a:r>
            <a:r>
              <a:rPr lang="en-US" altLang="zh-CN" dirty="0"/>
              <a:t>9</a:t>
            </a:r>
          </a:p>
          <a:p>
            <a:r>
              <a:rPr lang="en-US" dirty="0"/>
              <a:t>Dynamic memory allocation</a:t>
            </a:r>
          </a:p>
          <a:p>
            <a:pPr lvl="1"/>
            <a:r>
              <a:rPr lang="en-US" dirty="0"/>
              <a:t>implement your </a:t>
            </a:r>
            <a:r>
              <a:rPr lang="en-US" dirty="0" err="1"/>
              <a:t>malloc</a:t>
            </a:r>
            <a:r>
              <a:rPr lang="en-US" dirty="0"/>
              <a:t> &amp; free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1F02-1DA5-2048-B067-06F818F79F6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4345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D9E8B-DBA0-434B-8C55-A241A7A07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Q9 </a:t>
            </a:r>
            <a:r>
              <a:rPr lang="en-US"/>
              <a:t>Alignment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5B5E5-B3DC-044D-A97C-BCFC239DA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/>
              <a:t>In order to ensure that the payload address is 16-byte aligned, we enforce the rule that the payload size allocated must be a multiple of 16 bytes. </a:t>
            </a:r>
          </a:p>
          <a:p>
            <a:pPr marL="0" indent="0">
              <a:buNone/>
            </a:pPr>
            <a:r>
              <a:rPr lang="en-US"/>
              <a:t>Given a requested allocation of </a:t>
            </a:r>
            <a:r>
              <a:rPr lang="en-US" err="1"/>
              <a:t>sz</a:t>
            </a:r>
            <a:r>
              <a:rPr lang="en-US"/>
              <a:t> bytes in size (aka malloc(unsigned long </a:t>
            </a:r>
            <a:r>
              <a:rPr lang="en-US" err="1"/>
              <a:t>sz</a:t>
            </a:r>
            <a:r>
              <a:rPr lang="en-US"/>
              <a:t>)), which of the following C statement can round </a:t>
            </a:r>
            <a:r>
              <a:rPr lang="en-US" err="1"/>
              <a:t>sz</a:t>
            </a:r>
            <a:r>
              <a:rPr lang="en-US"/>
              <a:t> to the nearest multiples of 16?</a:t>
            </a:r>
          </a:p>
          <a:p>
            <a:pPr marL="514350" indent="-514350">
              <a:buFont typeface="+mj-lt"/>
              <a:buAutoNum type="alphaUcPeriod"/>
            </a:pPr>
            <a:r>
              <a:rPr lang="en-US" err="1"/>
              <a:t>sz</a:t>
            </a:r>
            <a:r>
              <a:rPr lang="en-US"/>
              <a:t> = </a:t>
            </a:r>
            <a:r>
              <a:rPr lang="en-US" err="1"/>
              <a:t>sz</a:t>
            </a:r>
            <a:r>
              <a:rPr lang="en-US"/>
              <a:t> / 16;</a:t>
            </a:r>
          </a:p>
          <a:p>
            <a:pPr marL="514350" indent="-514350">
              <a:buFont typeface="+mj-lt"/>
              <a:buAutoNum type="alphaUcPeriod"/>
            </a:pPr>
            <a:r>
              <a:rPr lang="en-US" err="1"/>
              <a:t>sz</a:t>
            </a:r>
            <a:r>
              <a:rPr lang="en-US"/>
              <a:t> = </a:t>
            </a:r>
            <a:r>
              <a:rPr lang="en-US" err="1"/>
              <a:t>sz</a:t>
            </a:r>
            <a:r>
              <a:rPr lang="en-US"/>
              <a:t> + </a:t>
            </a:r>
            <a:r>
              <a:rPr lang="en-US" err="1"/>
              <a:t>sz</a:t>
            </a:r>
            <a:r>
              <a:rPr lang="en-US"/>
              <a:t> % 16;</a:t>
            </a:r>
          </a:p>
          <a:p>
            <a:pPr marL="514350" indent="-514350">
              <a:buFont typeface="+mj-lt"/>
              <a:buAutoNum type="alphaUcPeriod"/>
            </a:pPr>
            <a:r>
              <a:rPr lang="en-US" err="1"/>
              <a:t>sz</a:t>
            </a:r>
            <a:r>
              <a:rPr lang="en-US"/>
              <a:t> = </a:t>
            </a:r>
            <a:r>
              <a:rPr lang="en-US" err="1"/>
              <a:t>sz</a:t>
            </a:r>
            <a:r>
              <a:rPr lang="en-US"/>
              <a:t> + (</a:t>
            </a:r>
            <a:r>
              <a:rPr lang="en-US" err="1"/>
              <a:t>sz</a:t>
            </a:r>
            <a:r>
              <a:rPr lang="en-US"/>
              <a:t> % 16);</a:t>
            </a:r>
          </a:p>
          <a:p>
            <a:pPr marL="514350" indent="-514350">
              <a:buFont typeface="+mj-lt"/>
              <a:buAutoNum type="alphaUcPeriod"/>
            </a:pPr>
            <a:r>
              <a:rPr lang="en-US" err="1"/>
              <a:t>sz</a:t>
            </a:r>
            <a:r>
              <a:rPr lang="en-US"/>
              <a:t> = </a:t>
            </a:r>
            <a:r>
              <a:rPr lang="en-US" err="1"/>
              <a:t>sz</a:t>
            </a:r>
            <a:r>
              <a:rPr lang="en-US"/>
              <a:t> + 16 - (</a:t>
            </a:r>
            <a:r>
              <a:rPr lang="en-US" err="1"/>
              <a:t>sz</a:t>
            </a:r>
            <a:r>
              <a:rPr lang="en-US"/>
              <a:t> % 16);</a:t>
            </a:r>
          </a:p>
          <a:p>
            <a:pPr marL="514350" indent="-514350">
              <a:buFont typeface="+mj-lt"/>
              <a:buAutoNum type="alphaUcPeriod"/>
            </a:pPr>
            <a:r>
              <a:rPr lang="en-US" err="1"/>
              <a:t>sz</a:t>
            </a:r>
            <a:r>
              <a:rPr lang="en-US"/>
              <a:t> = ((size + 0xf) &amp; ~0xf);</a:t>
            </a:r>
          </a:p>
          <a:p>
            <a:pPr marL="0" indent="0">
              <a:buNone/>
            </a:pPr>
            <a:br>
              <a:rPr lang="en-US"/>
            </a:br>
            <a:endParaRPr lang="en-US"/>
          </a:p>
          <a:p>
            <a:pPr marL="0" indent="0">
              <a:buNone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B6CF85-79C0-3B43-A9DC-C145F206D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D213B-B761-AF46-B3B0-44CACCA64E34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BD09427E-EB6A-4F49-BBBB-23D09F0098AA}"/>
              </a:ext>
            </a:extLst>
          </p:cNvPr>
          <p:cNvSpPr/>
          <p:nvPr/>
        </p:nvSpPr>
        <p:spPr>
          <a:xfrm rot="16200000">
            <a:off x="2650023" y="4843283"/>
            <a:ext cx="292230" cy="1383566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FFFCE9-D011-A945-88BD-7B5113E573E6}"/>
              </a:ext>
            </a:extLst>
          </p:cNvPr>
          <p:cNvSpPr txBox="1"/>
          <p:nvPr/>
        </p:nvSpPr>
        <p:spPr>
          <a:xfrm>
            <a:off x="2296033" y="5616872"/>
            <a:ext cx="984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rgbClr val="0070C0"/>
                </a:solidFill>
              </a:rPr>
              <a:t>size</a:t>
            </a:r>
            <a:r>
              <a:rPr lang="zh-CN" altLang="en-US">
                <a:solidFill>
                  <a:srgbClr val="0070C0"/>
                </a:solidFill>
              </a:rPr>
              <a:t> </a:t>
            </a:r>
            <a:r>
              <a:rPr lang="en-US" altLang="zh-CN">
                <a:solidFill>
                  <a:srgbClr val="0070C0"/>
                </a:solidFill>
              </a:rPr>
              <a:t>+</a:t>
            </a:r>
            <a:r>
              <a:rPr lang="zh-CN" altLang="en-US">
                <a:solidFill>
                  <a:srgbClr val="0070C0"/>
                </a:solidFill>
              </a:rPr>
              <a:t> </a:t>
            </a:r>
            <a:r>
              <a:rPr lang="en-US" altLang="zh-CN">
                <a:solidFill>
                  <a:srgbClr val="0070C0"/>
                </a:solidFill>
              </a:rPr>
              <a:t>15</a:t>
            </a:r>
            <a:endParaRPr lang="en-US">
              <a:solidFill>
                <a:srgbClr val="0070C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E28B23E-031B-5246-9361-6EC8BF3D6213}"/>
              </a:ext>
            </a:extLst>
          </p:cNvPr>
          <p:cNvSpPr txBox="1"/>
          <p:nvPr/>
        </p:nvSpPr>
        <p:spPr>
          <a:xfrm>
            <a:off x="3434006" y="5635984"/>
            <a:ext cx="2608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0070C0"/>
                </a:solidFill>
              </a:rPr>
              <a:t>Clear</a:t>
            </a:r>
            <a:r>
              <a:rPr lang="zh-CN" altLang="en-US">
                <a:solidFill>
                  <a:srgbClr val="0070C0"/>
                </a:solidFill>
              </a:rPr>
              <a:t> </a:t>
            </a:r>
            <a:r>
              <a:rPr lang="en-US" altLang="zh-CN">
                <a:solidFill>
                  <a:srgbClr val="0070C0"/>
                </a:solidFill>
              </a:rPr>
              <a:t>the</a:t>
            </a:r>
            <a:r>
              <a:rPr lang="zh-CN" altLang="en-US">
                <a:solidFill>
                  <a:srgbClr val="0070C0"/>
                </a:solidFill>
              </a:rPr>
              <a:t> </a:t>
            </a:r>
            <a:r>
              <a:rPr lang="en-US" altLang="zh-CN">
                <a:solidFill>
                  <a:srgbClr val="0070C0"/>
                </a:solidFill>
              </a:rPr>
              <a:t>lowest</a:t>
            </a:r>
            <a:r>
              <a:rPr lang="zh-CN" altLang="en-US">
                <a:solidFill>
                  <a:srgbClr val="0070C0"/>
                </a:solidFill>
              </a:rPr>
              <a:t> </a:t>
            </a:r>
            <a:r>
              <a:rPr lang="en-US" altLang="zh-CN">
                <a:solidFill>
                  <a:srgbClr val="0070C0"/>
                </a:solidFill>
              </a:rPr>
              <a:t>4</a:t>
            </a:r>
            <a:r>
              <a:rPr lang="zh-CN" altLang="en-US">
                <a:solidFill>
                  <a:srgbClr val="0070C0"/>
                </a:solidFill>
              </a:rPr>
              <a:t> </a:t>
            </a:r>
            <a:r>
              <a:rPr lang="en-US" altLang="zh-CN">
                <a:solidFill>
                  <a:srgbClr val="0070C0"/>
                </a:solidFill>
              </a:rPr>
              <a:t>bits:</a:t>
            </a:r>
          </a:p>
          <a:p>
            <a:r>
              <a:rPr lang="en-US" altLang="zh-CN">
                <a:solidFill>
                  <a:srgbClr val="0070C0"/>
                </a:solidFill>
              </a:rPr>
              <a:t>-</a:t>
            </a:r>
            <a:r>
              <a:rPr lang="zh-CN" altLang="en-US">
                <a:solidFill>
                  <a:srgbClr val="0070C0"/>
                </a:solidFill>
              </a:rPr>
              <a:t> </a:t>
            </a:r>
            <a:r>
              <a:rPr lang="en-US" altLang="zh-CN">
                <a:solidFill>
                  <a:srgbClr val="0070C0"/>
                </a:solidFill>
              </a:rPr>
              <a:t>(size</a:t>
            </a:r>
            <a:r>
              <a:rPr lang="zh-CN" altLang="en-US">
                <a:solidFill>
                  <a:srgbClr val="0070C0"/>
                </a:solidFill>
              </a:rPr>
              <a:t> </a:t>
            </a:r>
            <a:r>
              <a:rPr lang="en-US" altLang="zh-CN">
                <a:solidFill>
                  <a:srgbClr val="0070C0"/>
                </a:solidFill>
              </a:rPr>
              <a:t>+</a:t>
            </a:r>
            <a:r>
              <a:rPr lang="zh-CN" altLang="en-US">
                <a:solidFill>
                  <a:srgbClr val="0070C0"/>
                </a:solidFill>
              </a:rPr>
              <a:t> </a:t>
            </a:r>
            <a:r>
              <a:rPr lang="en-US" altLang="zh-CN">
                <a:solidFill>
                  <a:srgbClr val="0070C0"/>
                </a:solidFill>
              </a:rPr>
              <a:t>15)</a:t>
            </a:r>
            <a:r>
              <a:rPr lang="zh-CN" altLang="en-US">
                <a:solidFill>
                  <a:srgbClr val="0070C0"/>
                </a:solidFill>
              </a:rPr>
              <a:t> </a:t>
            </a:r>
            <a:r>
              <a:rPr lang="en-US" altLang="zh-CN">
                <a:solidFill>
                  <a:srgbClr val="0070C0"/>
                </a:solidFill>
              </a:rPr>
              <a:t>%</a:t>
            </a:r>
            <a:r>
              <a:rPr lang="zh-CN" altLang="en-US">
                <a:solidFill>
                  <a:srgbClr val="0070C0"/>
                </a:solidFill>
              </a:rPr>
              <a:t> </a:t>
            </a:r>
            <a:r>
              <a:rPr lang="en-US" altLang="zh-CN">
                <a:solidFill>
                  <a:srgbClr val="0070C0"/>
                </a:solidFill>
              </a:rPr>
              <a:t>16</a:t>
            </a:r>
            <a:endParaRPr lang="en-US">
              <a:solidFill>
                <a:srgbClr val="0070C0"/>
              </a:solidFill>
            </a:endParaRPr>
          </a:p>
        </p:txBody>
      </p:sp>
      <p:sp>
        <p:nvSpPr>
          <p:cNvPr id="38" name="Left Brace 37">
            <a:extLst>
              <a:ext uri="{FF2B5EF4-FFF2-40B4-BE49-F238E27FC236}">
                <a16:creationId xmlns:a16="http://schemas.microsoft.com/office/drawing/2014/main" id="{BDE5EE8A-67C1-7944-9B6E-63F15DF7B8E7}"/>
              </a:ext>
            </a:extLst>
          </p:cNvPr>
          <p:cNvSpPr/>
          <p:nvPr/>
        </p:nvSpPr>
        <p:spPr>
          <a:xfrm rot="16200000">
            <a:off x="3955065" y="5046924"/>
            <a:ext cx="292230" cy="979348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5256EA-9B4F-C54C-B932-38A27862C9F9}"/>
              </a:ext>
            </a:extLst>
          </p:cNvPr>
          <p:cNvSpPr txBox="1"/>
          <p:nvPr/>
        </p:nvSpPr>
        <p:spPr>
          <a:xfrm>
            <a:off x="5168900" y="3274068"/>
            <a:ext cx="6261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R</a:t>
            </a:r>
            <a:r>
              <a:rPr lang="zh-CN" altLang="en-US"/>
              <a:t> </a:t>
            </a:r>
            <a:r>
              <a:rPr lang="en-US" altLang="zh-CN"/>
              <a:t>=</a:t>
            </a:r>
            <a:r>
              <a:rPr lang="zh-CN" altLang="en-US"/>
              <a:t> </a:t>
            </a:r>
            <a:r>
              <a:rPr lang="en-US" altLang="zh-CN"/>
              <a:t>size</a:t>
            </a:r>
            <a:r>
              <a:rPr lang="zh-CN" altLang="en-US"/>
              <a:t> </a:t>
            </a:r>
            <a:r>
              <a:rPr lang="en-US" altLang="zh-CN"/>
              <a:t>+</a:t>
            </a:r>
            <a:r>
              <a:rPr lang="zh-CN" altLang="en-US"/>
              <a:t> </a:t>
            </a:r>
            <a:r>
              <a:rPr lang="en-US" altLang="zh-CN"/>
              <a:t>15</a:t>
            </a:r>
            <a:r>
              <a:rPr lang="zh-CN" altLang="en-US"/>
              <a:t> </a:t>
            </a:r>
            <a:r>
              <a:rPr lang="en-US" altLang="zh-CN"/>
              <a:t>–</a:t>
            </a:r>
            <a:r>
              <a:rPr lang="zh-CN" altLang="en-US"/>
              <a:t> </a:t>
            </a:r>
            <a:r>
              <a:rPr lang="en-US" altLang="zh-CN"/>
              <a:t>(size</a:t>
            </a:r>
            <a:r>
              <a:rPr lang="zh-CN" altLang="en-US"/>
              <a:t> </a:t>
            </a:r>
            <a:r>
              <a:rPr lang="en-US" altLang="zh-CN"/>
              <a:t>+</a:t>
            </a:r>
            <a:r>
              <a:rPr lang="zh-CN" altLang="en-US"/>
              <a:t> </a:t>
            </a:r>
            <a:r>
              <a:rPr lang="en-US" altLang="zh-CN"/>
              <a:t>15)</a:t>
            </a:r>
            <a:r>
              <a:rPr lang="zh-CN" altLang="en-US"/>
              <a:t> </a:t>
            </a:r>
            <a:r>
              <a:rPr lang="en-US" altLang="zh-CN"/>
              <a:t>%</a:t>
            </a:r>
            <a:r>
              <a:rPr lang="zh-CN" altLang="en-US"/>
              <a:t> </a:t>
            </a:r>
            <a:r>
              <a:rPr lang="en-US" altLang="zh-CN"/>
              <a:t>16</a:t>
            </a:r>
          </a:p>
          <a:p>
            <a:pPr marL="342900" indent="-342900">
              <a:buAutoNum type="arabicPeriod"/>
            </a:pPr>
            <a:r>
              <a:rPr lang="en-US" altLang="zh-CN"/>
              <a:t>size</a:t>
            </a:r>
            <a:r>
              <a:rPr lang="zh-CN" altLang="en-US"/>
              <a:t> </a:t>
            </a:r>
            <a:r>
              <a:rPr lang="en-US" altLang="zh-CN"/>
              <a:t>%</a:t>
            </a:r>
            <a:r>
              <a:rPr lang="zh-CN" altLang="en-US"/>
              <a:t> </a:t>
            </a:r>
            <a:r>
              <a:rPr lang="en-US" altLang="zh-CN"/>
              <a:t>16</a:t>
            </a:r>
            <a:r>
              <a:rPr lang="zh-CN" altLang="en-US"/>
              <a:t> </a:t>
            </a:r>
            <a:r>
              <a:rPr lang="en-US" altLang="zh-CN"/>
              <a:t>==</a:t>
            </a:r>
            <a:r>
              <a:rPr lang="zh-CN" altLang="en-US"/>
              <a:t> </a:t>
            </a:r>
            <a:r>
              <a:rPr lang="en-US" altLang="zh-CN"/>
              <a:t>0:</a:t>
            </a:r>
            <a:r>
              <a:rPr lang="zh-CN" altLang="en-US"/>
              <a:t> </a:t>
            </a:r>
            <a:r>
              <a:rPr lang="en-US" altLang="zh-CN"/>
              <a:t>R</a:t>
            </a:r>
            <a:r>
              <a:rPr lang="zh-CN" altLang="en-US"/>
              <a:t> </a:t>
            </a:r>
            <a:r>
              <a:rPr lang="en-US" altLang="zh-CN"/>
              <a:t>=</a:t>
            </a:r>
            <a:r>
              <a:rPr lang="zh-CN" altLang="en-US"/>
              <a:t> </a:t>
            </a:r>
            <a:r>
              <a:rPr lang="en-US" altLang="zh-CN"/>
              <a:t>size</a:t>
            </a:r>
            <a:r>
              <a:rPr lang="zh-CN" altLang="en-US"/>
              <a:t> </a:t>
            </a:r>
            <a:r>
              <a:rPr lang="en-US" altLang="zh-CN"/>
              <a:t>+</a:t>
            </a:r>
            <a:r>
              <a:rPr lang="zh-CN" altLang="en-US"/>
              <a:t> </a:t>
            </a:r>
            <a:r>
              <a:rPr lang="en-US" altLang="zh-CN"/>
              <a:t>15</a:t>
            </a:r>
            <a:r>
              <a:rPr lang="zh-CN" altLang="en-US"/>
              <a:t> </a:t>
            </a:r>
            <a:r>
              <a:rPr lang="en-US" altLang="zh-CN"/>
              <a:t>–</a:t>
            </a:r>
            <a:r>
              <a:rPr lang="zh-CN" altLang="en-US"/>
              <a:t> </a:t>
            </a:r>
            <a:r>
              <a:rPr lang="en-US" altLang="zh-CN"/>
              <a:t>15</a:t>
            </a:r>
            <a:r>
              <a:rPr lang="zh-CN" altLang="en-US"/>
              <a:t> </a:t>
            </a:r>
            <a:r>
              <a:rPr lang="en-US" altLang="zh-CN"/>
              <a:t>=</a:t>
            </a:r>
            <a:r>
              <a:rPr lang="zh-CN" altLang="en-US"/>
              <a:t> </a:t>
            </a:r>
            <a:r>
              <a:rPr lang="en-US" altLang="zh-CN"/>
              <a:t>size;</a:t>
            </a:r>
            <a:r>
              <a:rPr lang="zh-CN" altLang="en-US"/>
              <a:t> </a:t>
            </a:r>
            <a:r>
              <a:rPr lang="en-US" altLang="zh-CN"/>
              <a:t>R</a:t>
            </a:r>
            <a:r>
              <a:rPr lang="zh-CN" altLang="en-US"/>
              <a:t> </a:t>
            </a:r>
            <a:r>
              <a:rPr lang="en-US" altLang="zh-CN"/>
              <a:t>%</a:t>
            </a:r>
            <a:r>
              <a:rPr lang="zh-CN" altLang="en-US"/>
              <a:t> </a:t>
            </a:r>
            <a:r>
              <a:rPr lang="en-US" altLang="zh-CN"/>
              <a:t>16</a:t>
            </a:r>
            <a:r>
              <a:rPr lang="zh-CN" altLang="en-US"/>
              <a:t> </a:t>
            </a:r>
            <a:r>
              <a:rPr lang="en-US" altLang="zh-CN"/>
              <a:t>==</a:t>
            </a:r>
            <a:r>
              <a:rPr lang="zh-CN" altLang="en-US"/>
              <a:t> </a:t>
            </a:r>
            <a:r>
              <a:rPr lang="en-US" altLang="zh-CN"/>
              <a:t>0</a:t>
            </a:r>
          </a:p>
          <a:p>
            <a:pPr marL="342900" indent="-342900">
              <a:buAutoNum type="arabicPeriod"/>
            </a:pPr>
            <a:r>
              <a:rPr lang="en-US" altLang="zh-CN"/>
              <a:t>size</a:t>
            </a:r>
            <a:r>
              <a:rPr lang="zh-CN" altLang="en-US"/>
              <a:t> </a:t>
            </a:r>
            <a:r>
              <a:rPr lang="en-US" altLang="zh-CN"/>
              <a:t>%</a:t>
            </a:r>
            <a:r>
              <a:rPr lang="zh-CN" altLang="en-US"/>
              <a:t> </a:t>
            </a:r>
            <a:r>
              <a:rPr lang="en-US" altLang="zh-CN"/>
              <a:t>16</a:t>
            </a:r>
            <a:r>
              <a:rPr lang="zh-CN" altLang="en-US"/>
              <a:t> </a:t>
            </a:r>
            <a:r>
              <a:rPr lang="en-US" altLang="zh-CN"/>
              <a:t>!=</a:t>
            </a:r>
            <a:r>
              <a:rPr lang="zh-CN" altLang="en-US"/>
              <a:t> </a:t>
            </a:r>
            <a:r>
              <a:rPr lang="en-US" altLang="zh-CN"/>
              <a:t>0:</a:t>
            </a:r>
          </a:p>
        </p:txBody>
      </p:sp>
    </p:spTree>
    <p:extLst>
      <p:ext uri="{BB962C8B-B14F-4D97-AF65-F5344CB8AC3E}">
        <p14:creationId xmlns:p14="http://schemas.microsoft.com/office/powerpoint/2010/main" val="16558797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D9E8B-DBA0-434B-8C55-A241A7A07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Q9 </a:t>
            </a:r>
            <a:r>
              <a:rPr lang="en-US"/>
              <a:t>Alignment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5B5E5-B3DC-044D-A97C-BCFC239DA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/>
              <a:t>In order to ensure that the payload address is 16-byte aligned, we enforce the rule that the payload size allocated must be a multiple of 16 bytes. </a:t>
            </a:r>
          </a:p>
          <a:p>
            <a:pPr marL="0" indent="0">
              <a:buNone/>
            </a:pPr>
            <a:r>
              <a:rPr lang="en-US"/>
              <a:t>Given a requested allocation of </a:t>
            </a:r>
            <a:r>
              <a:rPr lang="en-US" err="1"/>
              <a:t>sz</a:t>
            </a:r>
            <a:r>
              <a:rPr lang="en-US"/>
              <a:t> bytes in size (aka malloc(unsigned long </a:t>
            </a:r>
            <a:r>
              <a:rPr lang="en-US" err="1"/>
              <a:t>sz</a:t>
            </a:r>
            <a:r>
              <a:rPr lang="en-US"/>
              <a:t>)), which of the following C statement can round </a:t>
            </a:r>
            <a:r>
              <a:rPr lang="en-US" err="1"/>
              <a:t>sz</a:t>
            </a:r>
            <a:r>
              <a:rPr lang="en-US"/>
              <a:t> to the nearest multiples of 16?</a:t>
            </a:r>
          </a:p>
          <a:p>
            <a:pPr marL="514350" indent="-514350">
              <a:buFont typeface="+mj-lt"/>
              <a:buAutoNum type="alphaUcPeriod"/>
            </a:pPr>
            <a:r>
              <a:rPr lang="en-US" err="1"/>
              <a:t>sz</a:t>
            </a:r>
            <a:r>
              <a:rPr lang="en-US"/>
              <a:t> = </a:t>
            </a:r>
            <a:r>
              <a:rPr lang="en-US" err="1"/>
              <a:t>sz</a:t>
            </a:r>
            <a:r>
              <a:rPr lang="en-US"/>
              <a:t> / 16;</a:t>
            </a:r>
          </a:p>
          <a:p>
            <a:pPr marL="514350" indent="-514350">
              <a:buFont typeface="+mj-lt"/>
              <a:buAutoNum type="alphaUcPeriod"/>
            </a:pPr>
            <a:r>
              <a:rPr lang="en-US" err="1"/>
              <a:t>sz</a:t>
            </a:r>
            <a:r>
              <a:rPr lang="en-US"/>
              <a:t> = </a:t>
            </a:r>
            <a:r>
              <a:rPr lang="en-US" err="1"/>
              <a:t>sz</a:t>
            </a:r>
            <a:r>
              <a:rPr lang="en-US"/>
              <a:t> + </a:t>
            </a:r>
            <a:r>
              <a:rPr lang="en-US" err="1"/>
              <a:t>sz</a:t>
            </a:r>
            <a:r>
              <a:rPr lang="en-US"/>
              <a:t> % 16;</a:t>
            </a:r>
          </a:p>
          <a:p>
            <a:pPr marL="514350" indent="-514350">
              <a:buFont typeface="+mj-lt"/>
              <a:buAutoNum type="alphaUcPeriod"/>
            </a:pPr>
            <a:r>
              <a:rPr lang="en-US" err="1"/>
              <a:t>sz</a:t>
            </a:r>
            <a:r>
              <a:rPr lang="en-US"/>
              <a:t> = </a:t>
            </a:r>
            <a:r>
              <a:rPr lang="en-US" err="1"/>
              <a:t>sz</a:t>
            </a:r>
            <a:r>
              <a:rPr lang="en-US"/>
              <a:t> + (</a:t>
            </a:r>
            <a:r>
              <a:rPr lang="en-US" err="1"/>
              <a:t>sz</a:t>
            </a:r>
            <a:r>
              <a:rPr lang="en-US"/>
              <a:t> % 16);</a:t>
            </a:r>
          </a:p>
          <a:p>
            <a:pPr marL="514350" indent="-514350">
              <a:buFont typeface="+mj-lt"/>
              <a:buAutoNum type="alphaUcPeriod"/>
            </a:pPr>
            <a:r>
              <a:rPr lang="en-US" err="1"/>
              <a:t>sz</a:t>
            </a:r>
            <a:r>
              <a:rPr lang="en-US"/>
              <a:t> = </a:t>
            </a:r>
            <a:r>
              <a:rPr lang="en-US" err="1"/>
              <a:t>sz</a:t>
            </a:r>
            <a:r>
              <a:rPr lang="en-US"/>
              <a:t> + 16 - (</a:t>
            </a:r>
            <a:r>
              <a:rPr lang="en-US" err="1"/>
              <a:t>sz</a:t>
            </a:r>
            <a:r>
              <a:rPr lang="en-US"/>
              <a:t> % 16);</a:t>
            </a:r>
          </a:p>
          <a:p>
            <a:pPr marL="514350" indent="-514350">
              <a:buFont typeface="+mj-lt"/>
              <a:buAutoNum type="alphaUcPeriod"/>
            </a:pPr>
            <a:r>
              <a:rPr lang="en-US" err="1"/>
              <a:t>sz</a:t>
            </a:r>
            <a:r>
              <a:rPr lang="en-US"/>
              <a:t> = ((size + 0xf) &amp; ~0xf);</a:t>
            </a:r>
          </a:p>
          <a:p>
            <a:pPr marL="0" indent="0">
              <a:buNone/>
            </a:pPr>
            <a:br>
              <a:rPr lang="en-US"/>
            </a:br>
            <a:endParaRPr lang="en-US"/>
          </a:p>
          <a:p>
            <a:pPr marL="0" indent="0">
              <a:buNone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B6CF85-79C0-3B43-A9DC-C145F206D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D213B-B761-AF46-B3B0-44CACCA64E34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BD09427E-EB6A-4F49-BBBB-23D09F0098AA}"/>
              </a:ext>
            </a:extLst>
          </p:cNvPr>
          <p:cNvSpPr/>
          <p:nvPr/>
        </p:nvSpPr>
        <p:spPr>
          <a:xfrm rot="16200000">
            <a:off x="2650023" y="4843283"/>
            <a:ext cx="292230" cy="1383566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FFFCE9-D011-A945-88BD-7B5113E573E6}"/>
              </a:ext>
            </a:extLst>
          </p:cNvPr>
          <p:cNvSpPr txBox="1"/>
          <p:nvPr/>
        </p:nvSpPr>
        <p:spPr>
          <a:xfrm>
            <a:off x="2296033" y="5616872"/>
            <a:ext cx="984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rgbClr val="0070C0"/>
                </a:solidFill>
              </a:rPr>
              <a:t>size</a:t>
            </a:r>
            <a:r>
              <a:rPr lang="zh-CN" altLang="en-US">
                <a:solidFill>
                  <a:srgbClr val="0070C0"/>
                </a:solidFill>
              </a:rPr>
              <a:t> </a:t>
            </a:r>
            <a:r>
              <a:rPr lang="en-US" altLang="zh-CN">
                <a:solidFill>
                  <a:srgbClr val="0070C0"/>
                </a:solidFill>
              </a:rPr>
              <a:t>+</a:t>
            </a:r>
            <a:r>
              <a:rPr lang="zh-CN" altLang="en-US">
                <a:solidFill>
                  <a:srgbClr val="0070C0"/>
                </a:solidFill>
              </a:rPr>
              <a:t> </a:t>
            </a:r>
            <a:r>
              <a:rPr lang="en-US" altLang="zh-CN">
                <a:solidFill>
                  <a:srgbClr val="0070C0"/>
                </a:solidFill>
              </a:rPr>
              <a:t>15</a:t>
            </a:r>
            <a:endParaRPr lang="en-US">
              <a:solidFill>
                <a:srgbClr val="0070C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E28B23E-031B-5246-9361-6EC8BF3D6213}"/>
              </a:ext>
            </a:extLst>
          </p:cNvPr>
          <p:cNvSpPr txBox="1"/>
          <p:nvPr/>
        </p:nvSpPr>
        <p:spPr>
          <a:xfrm>
            <a:off x="3434006" y="5635984"/>
            <a:ext cx="2608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0070C0"/>
                </a:solidFill>
              </a:rPr>
              <a:t>Clear</a:t>
            </a:r>
            <a:r>
              <a:rPr lang="zh-CN" altLang="en-US">
                <a:solidFill>
                  <a:srgbClr val="0070C0"/>
                </a:solidFill>
              </a:rPr>
              <a:t> </a:t>
            </a:r>
            <a:r>
              <a:rPr lang="en-US" altLang="zh-CN">
                <a:solidFill>
                  <a:srgbClr val="0070C0"/>
                </a:solidFill>
              </a:rPr>
              <a:t>the</a:t>
            </a:r>
            <a:r>
              <a:rPr lang="zh-CN" altLang="en-US">
                <a:solidFill>
                  <a:srgbClr val="0070C0"/>
                </a:solidFill>
              </a:rPr>
              <a:t> </a:t>
            </a:r>
            <a:r>
              <a:rPr lang="en-US" altLang="zh-CN">
                <a:solidFill>
                  <a:srgbClr val="0070C0"/>
                </a:solidFill>
              </a:rPr>
              <a:t>lowest</a:t>
            </a:r>
            <a:r>
              <a:rPr lang="zh-CN" altLang="en-US">
                <a:solidFill>
                  <a:srgbClr val="0070C0"/>
                </a:solidFill>
              </a:rPr>
              <a:t> </a:t>
            </a:r>
            <a:r>
              <a:rPr lang="en-US" altLang="zh-CN">
                <a:solidFill>
                  <a:srgbClr val="0070C0"/>
                </a:solidFill>
              </a:rPr>
              <a:t>4</a:t>
            </a:r>
            <a:r>
              <a:rPr lang="zh-CN" altLang="en-US">
                <a:solidFill>
                  <a:srgbClr val="0070C0"/>
                </a:solidFill>
              </a:rPr>
              <a:t> </a:t>
            </a:r>
            <a:r>
              <a:rPr lang="en-US" altLang="zh-CN">
                <a:solidFill>
                  <a:srgbClr val="0070C0"/>
                </a:solidFill>
              </a:rPr>
              <a:t>bits:</a:t>
            </a:r>
          </a:p>
          <a:p>
            <a:r>
              <a:rPr lang="en-US" altLang="zh-CN">
                <a:solidFill>
                  <a:srgbClr val="0070C0"/>
                </a:solidFill>
              </a:rPr>
              <a:t>-</a:t>
            </a:r>
            <a:r>
              <a:rPr lang="zh-CN" altLang="en-US">
                <a:solidFill>
                  <a:srgbClr val="0070C0"/>
                </a:solidFill>
              </a:rPr>
              <a:t> </a:t>
            </a:r>
            <a:r>
              <a:rPr lang="en-US" altLang="zh-CN">
                <a:solidFill>
                  <a:srgbClr val="0070C0"/>
                </a:solidFill>
              </a:rPr>
              <a:t>(size</a:t>
            </a:r>
            <a:r>
              <a:rPr lang="zh-CN" altLang="en-US">
                <a:solidFill>
                  <a:srgbClr val="0070C0"/>
                </a:solidFill>
              </a:rPr>
              <a:t> </a:t>
            </a:r>
            <a:r>
              <a:rPr lang="en-US" altLang="zh-CN">
                <a:solidFill>
                  <a:srgbClr val="0070C0"/>
                </a:solidFill>
              </a:rPr>
              <a:t>+</a:t>
            </a:r>
            <a:r>
              <a:rPr lang="zh-CN" altLang="en-US">
                <a:solidFill>
                  <a:srgbClr val="0070C0"/>
                </a:solidFill>
              </a:rPr>
              <a:t> </a:t>
            </a:r>
            <a:r>
              <a:rPr lang="en-US" altLang="zh-CN">
                <a:solidFill>
                  <a:srgbClr val="0070C0"/>
                </a:solidFill>
              </a:rPr>
              <a:t>15)</a:t>
            </a:r>
            <a:r>
              <a:rPr lang="zh-CN" altLang="en-US">
                <a:solidFill>
                  <a:srgbClr val="0070C0"/>
                </a:solidFill>
              </a:rPr>
              <a:t> </a:t>
            </a:r>
            <a:r>
              <a:rPr lang="en-US" altLang="zh-CN">
                <a:solidFill>
                  <a:srgbClr val="0070C0"/>
                </a:solidFill>
              </a:rPr>
              <a:t>%</a:t>
            </a:r>
            <a:r>
              <a:rPr lang="zh-CN" altLang="en-US">
                <a:solidFill>
                  <a:srgbClr val="0070C0"/>
                </a:solidFill>
              </a:rPr>
              <a:t> </a:t>
            </a:r>
            <a:r>
              <a:rPr lang="en-US" altLang="zh-CN">
                <a:solidFill>
                  <a:srgbClr val="0070C0"/>
                </a:solidFill>
              </a:rPr>
              <a:t>16</a:t>
            </a:r>
            <a:endParaRPr lang="en-US">
              <a:solidFill>
                <a:srgbClr val="0070C0"/>
              </a:solidFill>
            </a:endParaRPr>
          </a:p>
        </p:txBody>
      </p:sp>
      <p:sp>
        <p:nvSpPr>
          <p:cNvPr id="38" name="Left Brace 37">
            <a:extLst>
              <a:ext uri="{FF2B5EF4-FFF2-40B4-BE49-F238E27FC236}">
                <a16:creationId xmlns:a16="http://schemas.microsoft.com/office/drawing/2014/main" id="{BDE5EE8A-67C1-7944-9B6E-63F15DF7B8E7}"/>
              </a:ext>
            </a:extLst>
          </p:cNvPr>
          <p:cNvSpPr/>
          <p:nvPr/>
        </p:nvSpPr>
        <p:spPr>
          <a:xfrm rot="16200000">
            <a:off x="3955065" y="5046924"/>
            <a:ext cx="292230" cy="979348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F3A1DF-47C4-1148-892D-D493AC895A20}"/>
              </a:ext>
            </a:extLst>
          </p:cNvPr>
          <p:cNvSpPr txBox="1"/>
          <p:nvPr/>
        </p:nvSpPr>
        <p:spPr>
          <a:xfrm>
            <a:off x="5168900" y="3274068"/>
            <a:ext cx="6261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R</a:t>
            </a:r>
            <a:r>
              <a:rPr lang="zh-CN" altLang="en-US"/>
              <a:t> </a:t>
            </a:r>
            <a:r>
              <a:rPr lang="en-US" altLang="zh-CN"/>
              <a:t>=</a:t>
            </a:r>
            <a:r>
              <a:rPr lang="zh-CN" altLang="en-US"/>
              <a:t> </a:t>
            </a:r>
            <a:r>
              <a:rPr lang="en-US" altLang="zh-CN"/>
              <a:t>size</a:t>
            </a:r>
            <a:r>
              <a:rPr lang="zh-CN" altLang="en-US"/>
              <a:t> </a:t>
            </a:r>
            <a:r>
              <a:rPr lang="en-US" altLang="zh-CN"/>
              <a:t>+</a:t>
            </a:r>
            <a:r>
              <a:rPr lang="zh-CN" altLang="en-US"/>
              <a:t> </a:t>
            </a:r>
            <a:r>
              <a:rPr lang="en-US" altLang="zh-CN"/>
              <a:t>15</a:t>
            </a:r>
            <a:r>
              <a:rPr lang="zh-CN" altLang="en-US"/>
              <a:t> </a:t>
            </a:r>
            <a:r>
              <a:rPr lang="en-US" altLang="zh-CN"/>
              <a:t>–</a:t>
            </a:r>
            <a:r>
              <a:rPr lang="zh-CN" altLang="en-US"/>
              <a:t> </a:t>
            </a:r>
            <a:r>
              <a:rPr lang="en-US" altLang="zh-CN"/>
              <a:t>(size</a:t>
            </a:r>
            <a:r>
              <a:rPr lang="zh-CN" altLang="en-US"/>
              <a:t> </a:t>
            </a:r>
            <a:r>
              <a:rPr lang="en-US" altLang="zh-CN"/>
              <a:t>+</a:t>
            </a:r>
            <a:r>
              <a:rPr lang="zh-CN" altLang="en-US"/>
              <a:t> </a:t>
            </a:r>
            <a:r>
              <a:rPr lang="en-US" altLang="zh-CN"/>
              <a:t>15)</a:t>
            </a:r>
            <a:r>
              <a:rPr lang="zh-CN" altLang="en-US"/>
              <a:t> </a:t>
            </a:r>
            <a:r>
              <a:rPr lang="en-US" altLang="zh-CN"/>
              <a:t>%</a:t>
            </a:r>
            <a:r>
              <a:rPr lang="zh-CN" altLang="en-US"/>
              <a:t> </a:t>
            </a:r>
            <a:r>
              <a:rPr lang="en-US" altLang="zh-CN"/>
              <a:t>16</a:t>
            </a:r>
          </a:p>
          <a:p>
            <a:pPr marL="342900" indent="-342900">
              <a:buAutoNum type="arabicPeriod"/>
            </a:pPr>
            <a:r>
              <a:rPr lang="en-US" altLang="zh-CN"/>
              <a:t>size</a:t>
            </a:r>
            <a:r>
              <a:rPr lang="zh-CN" altLang="en-US"/>
              <a:t> </a:t>
            </a:r>
            <a:r>
              <a:rPr lang="en-US" altLang="zh-CN"/>
              <a:t>%</a:t>
            </a:r>
            <a:r>
              <a:rPr lang="zh-CN" altLang="en-US"/>
              <a:t> </a:t>
            </a:r>
            <a:r>
              <a:rPr lang="en-US" altLang="zh-CN"/>
              <a:t>16</a:t>
            </a:r>
            <a:r>
              <a:rPr lang="zh-CN" altLang="en-US"/>
              <a:t> </a:t>
            </a:r>
            <a:r>
              <a:rPr lang="en-US" altLang="zh-CN"/>
              <a:t>==</a:t>
            </a:r>
            <a:r>
              <a:rPr lang="zh-CN" altLang="en-US"/>
              <a:t> </a:t>
            </a:r>
            <a:r>
              <a:rPr lang="en-US" altLang="zh-CN"/>
              <a:t>0:</a:t>
            </a:r>
            <a:r>
              <a:rPr lang="zh-CN" altLang="en-US"/>
              <a:t> </a:t>
            </a:r>
            <a:r>
              <a:rPr lang="en-US" altLang="zh-CN"/>
              <a:t>R</a:t>
            </a:r>
            <a:r>
              <a:rPr lang="zh-CN" altLang="en-US"/>
              <a:t> </a:t>
            </a:r>
            <a:r>
              <a:rPr lang="en-US" altLang="zh-CN"/>
              <a:t>=</a:t>
            </a:r>
            <a:r>
              <a:rPr lang="zh-CN" altLang="en-US"/>
              <a:t> </a:t>
            </a:r>
            <a:r>
              <a:rPr lang="en-US" altLang="zh-CN"/>
              <a:t>size</a:t>
            </a:r>
            <a:r>
              <a:rPr lang="zh-CN" altLang="en-US"/>
              <a:t> </a:t>
            </a:r>
            <a:r>
              <a:rPr lang="en-US" altLang="zh-CN"/>
              <a:t>+</a:t>
            </a:r>
            <a:r>
              <a:rPr lang="zh-CN" altLang="en-US"/>
              <a:t> </a:t>
            </a:r>
            <a:r>
              <a:rPr lang="en-US" altLang="zh-CN"/>
              <a:t>15</a:t>
            </a:r>
            <a:r>
              <a:rPr lang="zh-CN" altLang="en-US"/>
              <a:t> </a:t>
            </a:r>
            <a:r>
              <a:rPr lang="en-US" altLang="zh-CN"/>
              <a:t>–</a:t>
            </a:r>
            <a:r>
              <a:rPr lang="zh-CN" altLang="en-US"/>
              <a:t> </a:t>
            </a:r>
            <a:r>
              <a:rPr lang="en-US" altLang="zh-CN"/>
              <a:t>15</a:t>
            </a:r>
            <a:r>
              <a:rPr lang="zh-CN" altLang="en-US"/>
              <a:t> </a:t>
            </a:r>
            <a:r>
              <a:rPr lang="en-US" altLang="zh-CN"/>
              <a:t>=</a:t>
            </a:r>
            <a:r>
              <a:rPr lang="zh-CN" altLang="en-US"/>
              <a:t> </a:t>
            </a:r>
            <a:r>
              <a:rPr lang="en-US" altLang="zh-CN"/>
              <a:t>size;</a:t>
            </a:r>
            <a:r>
              <a:rPr lang="zh-CN" altLang="en-US"/>
              <a:t> </a:t>
            </a:r>
            <a:r>
              <a:rPr lang="en-US" altLang="zh-CN"/>
              <a:t>R</a:t>
            </a:r>
            <a:r>
              <a:rPr lang="zh-CN" altLang="en-US"/>
              <a:t> </a:t>
            </a:r>
            <a:r>
              <a:rPr lang="en-US" altLang="zh-CN"/>
              <a:t>%</a:t>
            </a:r>
            <a:r>
              <a:rPr lang="zh-CN" altLang="en-US"/>
              <a:t> </a:t>
            </a:r>
            <a:r>
              <a:rPr lang="en-US" altLang="zh-CN"/>
              <a:t>16</a:t>
            </a:r>
            <a:r>
              <a:rPr lang="zh-CN" altLang="en-US"/>
              <a:t> </a:t>
            </a:r>
            <a:r>
              <a:rPr lang="en-US" altLang="zh-CN"/>
              <a:t>==</a:t>
            </a:r>
            <a:r>
              <a:rPr lang="zh-CN" altLang="en-US"/>
              <a:t> </a:t>
            </a:r>
            <a:r>
              <a:rPr lang="en-US" altLang="zh-CN"/>
              <a:t>0</a:t>
            </a:r>
          </a:p>
          <a:p>
            <a:pPr marL="342900" indent="-342900">
              <a:buAutoNum type="arabicPeriod"/>
            </a:pPr>
            <a:r>
              <a:rPr lang="en-US" altLang="zh-CN"/>
              <a:t>size</a:t>
            </a:r>
            <a:r>
              <a:rPr lang="zh-CN" altLang="en-US"/>
              <a:t> </a:t>
            </a:r>
            <a:r>
              <a:rPr lang="en-US" altLang="zh-CN"/>
              <a:t>%</a:t>
            </a:r>
            <a:r>
              <a:rPr lang="zh-CN" altLang="en-US"/>
              <a:t> </a:t>
            </a:r>
            <a:r>
              <a:rPr lang="en-US" altLang="zh-CN"/>
              <a:t>16</a:t>
            </a:r>
            <a:r>
              <a:rPr lang="zh-CN" altLang="en-US"/>
              <a:t> </a:t>
            </a:r>
            <a:r>
              <a:rPr lang="en-US" altLang="zh-CN"/>
              <a:t>!=</a:t>
            </a:r>
            <a:r>
              <a:rPr lang="zh-CN" altLang="en-US"/>
              <a:t> </a:t>
            </a:r>
            <a:r>
              <a:rPr lang="en-US" altLang="zh-CN"/>
              <a:t>0: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6798EA0-7B60-5B4E-83AE-AF1C91538E82}"/>
              </a:ext>
            </a:extLst>
          </p:cNvPr>
          <p:cNvGraphicFramePr>
            <a:graphicFrameLocks noGrp="1"/>
          </p:cNvGraphicFramePr>
          <p:nvPr/>
        </p:nvGraphicFramePr>
        <p:xfrm>
          <a:off x="5326743" y="4534819"/>
          <a:ext cx="6386285" cy="369332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277257">
                  <a:extLst>
                    <a:ext uri="{9D8B030D-6E8A-4147-A177-3AD203B41FA5}">
                      <a16:colId xmlns:a16="http://schemas.microsoft.com/office/drawing/2014/main" val="1716296406"/>
                    </a:ext>
                  </a:extLst>
                </a:gridCol>
                <a:gridCol w="1277257">
                  <a:extLst>
                    <a:ext uri="{9D8B030D-6E8A-4147-A177-3AD203B41FA5}">
                      <a16:colId xmlns:a16="http://schemas.microsoft.com/office/drawing/2014/main" val="1644625274"/>
                    </a:ext>
                  </a:extLst>
                </a:gridCol>
                <a:gridCol w="1277257">
                  <a:extLst>
                    <a:ext uri="{9D8B030D-6E8A-4147-A177-3AD203B41FA5}">
                      <a16:colId xmlns:a16="http://schemas.microsoft.com/office/drawing/2014/main" val="2550301879"/>
                    </a:ext>
                  </a:extLst>
                </a:gridCol>
                <a:gridCol w="1277257">
                  <a:extLst>
                    <a:ext uri="{9D8B030D-6E8A-4147-A177-3AD203B41FA5}">
                      <a16:colId xmlns:a16="http://schemas.microsoft.com/office/drawing/2014/main" val="920692743"/>
                    </a:ext>
                  </a:extLst>
                </a:gridCol>
                <a:gridCol w="1277257">
                  <a:extLst>
                    <a:ext uri="{9D8B030D-6E8A-4147-A177-3AD203B41FA5}">
                      <a16:colId xmlns:a16="http://schemas.microsoft.com/office/drawing/2014/main" val="4159780965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95366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C90B2F2-B7D7-9746-84FA-442F0137556E}"/>
              </a:ext>
            </a:extLst>
          </p:cNvPr>
          <p:cNvSpPr txBox="1"/>
          <p:nvPr/>
        </p:nvSpPr>
        <p:spPr>
          <a:xfrm>
            <a:off x="5168900" y="4935992"/>
            <a:ext cx="315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0</a:t>
            </a:r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61D4C1-1963-024C-9CF1-30C796C1AD1F}"/>
              </a:ext>
            </a:extLst>
          </p:cNvPr>
          <p:cNvSpPr txBox="1"/>
          <p:nvPr/>
        </p:nvSpPr>
        <p:spPr>
          <a:xfrm>
            <a:off x="6393546" y="4915217"/>
            <a:ext cx="533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16</a:t>
            </a:r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B441D5-3EF3-1540-A114-6123BD5C70E7}"/>
              </a:ext>
            </a:extLst>
          </p:cNvPr>
          <p:cNvSpPr txBox="1"/>
          <p:nvPr/>
        </p:nvSpPr>
        <p:spPr>
          <a:xfrm>
            <a:off x="7411359" y="4894441"/>
            <a:ext cx="979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16</a:t>
            </a:r>
            <a:r>
              <a:rPr lang="zh-CN" altLang="en-US"/>
              <a:t> * </a:t>
            </a:r>
            <a:r>
              <a:rPr lang="en-US" altLang="zh-CN"/>
              <a:t>n</a:t>
            </a:r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C89466F-1238-DC49-A963-E1E676DF18EF}"/>
              </a:ext>
            </a:extLst>
          </p:cNvPr>
          <p:cNvSpPr txBox="1"/>
          <p:nvPr/>
        </p:nvSpPr>
        <p:spPr>
          <a:xfrm>
            <a:off x="8638723" y="4894442"/>
            <a:ext cx="1515834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16</a:t>
            </a:r>
            <a:r>
              <a:rPr lang="zh-CN" altLang="en-US"/>
              <a:t> * </a:t>
            </a:r>
            <a:r>
              <a:rPr lang="en-US" altLang="zh-CN"/>
              <a:t>(n</a:t>
            </a:r>
            <a:r>
              <a:rPr lang="zh-CN" altLang="en-US"/>
              <a:t> </a:t>
            </a:r>
            <a:r>
              <a:rPr lang="en-US" altLang="zh-CN"/>
              <a:t>+</a:t>
            </a:r>
            <a:r>
              <a:rPr lang="zh-CN" altLang="en-US"/>
              <a:t> </a:t>
            </a:r>
            <a:r>
              <a:rPr lang="en-US" altLang="zh-CN"/>
              <a:t>1)</a:t>
            </a:r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4D87D2E-04CE-AD43-9E9E-7E78510F71B2}"/>
              </a:ext>
            </a:extLst>
          </p:cNvPr>
          <p:cNvCxnSpPr/>
          <p:nvPr/>
        </p:nvCxnSpPr>
        <p:spPr>
          <a:xfrm>
            <a:off x="5326743" y="5388951"/>
            <a:ext cx="638628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11368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D9E8B-DBA0-434B-8C55-A241A7A07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Q9 </a:t>
            </a:r>
            <a:r>
              <a:rPr lang="en-US"/>
              <a:t>Alignment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5B5E5-B3DC-044D-A97C-BCFC239DA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/>
              <a:t>In order to ensure that the payload address is 16-byte aligned, we enforce the rule that the payload size allocated must be a multiple of 16 bytes. </a:t>
            </a:r>
          </a:p>
          <a:p>
            <a:pPr marL="0" indent="0">
              <a:buNone/>
            </a:pPr>
            <a:r>
              <a:rPr lang="en-US"/>
              <a:t>Given a requested allocation of </a:t>
            </a:r>
            <a:r>
              <a:rPr lang="en-US" err="1"/>
              <a:t>sz</a:t>
            </a:r>
            <a:r>
              <a:rPr lang="en-US"/>
              <a:t> bytes in size (aka malloc(unsigned long </a:t>
            </a:r>
            <a:r>
              <a:rPr lang="en-US" err="1"/>
              <a:t>sz</a:t>
            </a:r>
            <a:r>
              <a:rPr lang="en-US"/>
              <a:t>)), which of the following C statement can round </a:t>
            </a:r>
            <a:r>
              <a:rPr lang="en-US" err="1"/>
              <a:t>sz</a:t>
            </a:r>
            <a:r>
              <a:rPr lang="en-US"/>
              <a:t> to the nearest multiples of 16?</a:t>
            </a:r>
          </a:p>
          <a:p>
            <a:pPr marL="514350" indent="-514350">
              <a:buFont typeface="+mj-lt"/>
              <a:buAutoNum type="alphaUcPeriod"/>
            </a:pPr>
            <a:r>
              <a:rPr lang="en-US" err="1"/>
              <a:t>sz</a:t>
            </a:r>
            <a:r>
              <a:rPr lang="en-US"/>
              <a:t> = </a:t>
            </a:r>
            <a:r>
              <a:rPr lang="en-US" err="1"/>
              <a:t>sz</a:t>
            </a:r>
            <a:r>
              <a:rPr lang="en-US"/>
              <a:t> / 16;</a:t>
            </a:r>
          </a:p>
          <a:p>
            <a:pPr marL="514350" indent="-514350">
              <a:buFont typeface="+mj-lt"/>
              <a:buAutoNum type="alphaUcPeriod"/>
            </a:pPr>
            <a:r>
              <a:rPr lang="en-US" err="1"/>
              <a:t>sz</a:t>
            </a:r>
            <a:r>
              <a:rPr lang="en-US"/>
              <a:t> = </a:t>
            </a:r>
            <a:r>
              <a:rPr lang="en-US" err="1"/>
              <a:t>sz</a:t>
            </a:r>
            <a:r>
              <a:rPr lang="en-US"/>
              <a:t> + </a:t>
            </a:r>
            <a:r>
              <a:rPr lang="en-US" err="1"/>
              <a:t>sz</a:t>
            </a:r>
            <a:r>
              <a:rPr lang="en-US"/>
              <a:t> % 16;</a:t>
            </a:r>
          </a:p>
          <a:p>
            <a:pPr marL="514350" indent="-514350">
              <a:buFont typeface="+mj-lt"/>
              <a:buAutoNum type="alphaUcPeriod"/>
            </a:pPr>
            <a:r>
              <a:rPr lang="en-US" err="1"/>
              <a:t>sz</a:t>
            </a:r>
            <a:r>
              <a:rPr lang="en-US"/>
              <a:t> = </a:t>
            </a:r>
            <a:r>
              <a:rPr lang="en-US" err="1"/>
              <a:t>sz</a:t>
            </a:r>
            <a:r>
              <a:rPr lang="en-US"/>
              <a:t> + (</a:t>
            </a:r>
            <a:r>
              <a:rPr lang="en-US" err="1"/>
              <a:t>sz</a:t>
            </a:r>
            <a:r>
              <a:rPr lang="en-US"/>
              <a:t> % 16);</a:t>
            </a:r>
          </a:p>
          <a:p>
            <a:pPr marL="514350" indent="-514350">
              <a:buFont typeface="+mj-lt"/>
              <a:buAutoNum type="alphaUcPeriod"/>
            </a:pPr>
            <a:r>
              <a:rPr lang="en-US" err="1"/>
              <a:t>sz</a:t>
            </a:r>
            <a:r>
              <a:rPr lang="en-US"/>
              <a:t> = </a:t>
            </a:r>
            <a:r>
              <a:rPr lang="en-US" err="1"/>
              <a:t>sz</a:t>
            </a:r>
            <a:r>
              <a:rPr lang="en-US"/>
              <a:t> + 16 - (</a:t>
            </a:r>
            <a:r>
              <a:rPr lang="en-US" err="1"/>
              <a:t>sz</a:t>
            </a:r>
            <a:r>
              <a:rPr lang="en-US"/>
              <a:t> % 16);</a:t>
            </a:r>
          </a:p>
          <a:p>
            <a:pPr marL="514350" indent="-514350">
              <a:buFont typeface="+mj-lt"/>
              <a:buAutoNum type="alphaUcPeriod"/>
            </a:pPr>
            <a:r>
              <a:rPr lang="en-US" err="1"/>
              <a:t>sz</a:t>
            </a:r>
            <a:r>
              <a:rPr lang="en-US"/>
              <a:t> = ((size + 0xf) &amp; ~0xf);</a:t>
            </a:r>
          </a:p>
          <a:p>
            <a:pPr marL="0" indent="0">
              <a:buNone/>
            </a:pPr>
            <a:br>
              <a:rPr lang="en-US"/>
            </a:br>
            <a:endParaRPr lang="en-US"/>
          </a:p>
          <a:p>
            <a:pPr marL="0" indent="0">
              <a:buNone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B6CF85-79C0-3B43-A9DC-C145F206D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D213B-B761-AF46-B3B0-44CACCA64E34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BD09427E-EB6A-4F49-BBBB-23D09F0098AA}"/>
              </a:ext>
            </a:extLst>
          </p:cNvPr>
          <p:cNvSpPr/>
          <p:nvPr/>
        </p:nvSpPr>
        <p:spPr>
          <a:xfrm rot="16200000">
            <a:off x="2650023" y="4843283"/>
            <a:ext cx="292230" cy="1383566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FFFCE9-D011-A945-88BD-7B5113E573E6}"/>
              </a:ext>
            </a:extLst>
          </p:cNvPr>
          <p:cNvSpPr txBox="1"/>
          <p:nvPr/>
        </p:nvSpPr>
        <p:spPr>
          <a:xfrm>
            <a:off x="2296033" y="5616872"/>
            <a:ext cx="984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rgbClr val="0070C0"/>
                </a:solidFill>
              </a:rPr>
              <a:t>size</a:t>
            </a:r>
            <a:r>
              <a:rPr lang="zh-CN" altLang="en-US">
                <a:solidFill>
                  <a:srgbClr val="0070C0"/>
                </a:solidFill>
              </a:rPr>
              <a:t> </a:t>
            </a:r>
            <a:r>
              <a:rPr lang="en-US" altLang="zh-CN">
                <a:solidFill>
                  <a:srgbClr val="0070C0"/>
                </a:solidFill>
              </a:rPr>
              <a:t>+</a:t>
            </a:r>
            <a:r>
              <a:rPr lang="zh-CN" altLang="en-US">
                <a:solidFill>
                  <a:srgbClr val="0070C0"/>
                </a:solidFill>
              </a:rPr>
              <a:t> </a:t>
            </a:r>
            <a:r>
              <a:rPr lang="en-US" altLang="zh-CN">
                <a:solidFill>
                  <a:srgbClr val="0070C0"/>
                </a:solidFill>
              </a:rPr>
              <a:t>15</a:t>
            </a:r>
            <a:endParaRPr lang="en-US">
              <a:solidFill>
                <a:srgbClr val="0070C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E28B23E-031B-5246-9361-6EC8BF3D6213}"/>
              </a:ext>
            </a:extLst>
          </p:cNvPr>
          <p:cNvSpPr txBox="1"/>
          <p:nvPr/>
        </p:nvSpPr>
        <p:spPr>
          <a:xfrm>
            <a:off x="3434006" y="5635984"/>
            <a:ext cx="2608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0070C0"/>
                </a:solidFill>
              </a:rPr>
              <a:t>Clear</a:t>
            </a:r>
            <a:r>
              <a:rPr lang="zh-CN" altLang="en-US">
                <a:solidFill>
                  <a:srgbClr val="0070C0"/>
                </a:solidFill>
              </a:rPr>
              <a:t> </a:t>
            </a:r>
            <a:r>
              <a:rPr lang="en-US" altLang="zh-CN">
                <a:solidFill>
                  <a:srgbClr val="0070C0"/>
                </a:solidFill>
              </a:rPr>
              <a:t>the</a:t>
            </a:r>
            <a:r>
              <a:rPr lang="zh-CN" altLang="en-US">
                <a:solidFill>
                  <a:srgbClr val="0070C0"/>
                </a:solidFill>
              </a:rPr>
              <a:t> </a:t>
            </a:r>
            <a:r>
              <a:rPr lang="en-US" altLang="zh-CN">
                <a:solidFill>
                  <a:srgbClr val="0070C0"/>
                </a:solidFill>
              </a:rPr>
              <a:t>lowest</a:t>
            </a:r>
            <a:r>
              <a:rPr lang="zh-CN" altLang="en-US">
                <a:solidFill>
                  <a:srgbClr val="0070C0"/>
                </a:solidFill>
              </a:rPr>
              <a:t> </a:t>
            </a:r>
            <a:r>
              <a:rPr lang="en-US" altLang="zh-CN">
                <a:solidFill>
                  <a:srgbClr val="0070C0"/>
                </a:solidFill>
              </a:rPr>
              <a:t>4</a:t>
            </a:r>
            <a:r>
              <a:rPr lang="zh-CN" altLang="en-US">
                <a:solidFill>
                  <a:srgbClr val="0070C0"/>
                </a:solidFill>
              </a:rPr>
              <a:t> </a:t>
            </a:r>
            <a:r>
              <a:rPr lang="en-US" altLang="zh-CN">
                <a:solidFill>
                  <a:srgbClr val="0070C0"/>
                </a:solidFill>
              </a:rPr>
              <a:t>bits:</a:t>
            </a:r>
          </a:p>
          <a:p>
            <a:r>
              <a:rPr lang="en-US" altLang="zh-CN">
                <a:solidFill>
                  <a:srgbClr val="0070C0"/>
                </a:solidFill>
              </a:rPr>
              <a:t>-</a:t>
            </a:r>
            <a:r>
              <a:rPr lang="zh-CN" altLang="en-US">
                <a:solidFill>
                  <a:srgbClr val="0070C0"/>
                </a:solidFill>
              </a:rPr>
              <a:t> </a:t>
            </a:r>
            <a:r>
              <a:rPr lang="en-US" altLang="zh-CN">
                <a:solidFill>
                  <a:srgbClr val="0070C0"/>
                </a:solidFill>
              </a:rPr>
              <a:t>(size</a:t>
            </a:r>
            <a:r>
              <a:rPr lang="zh-CN" altLang="en-US">
                <a:solidFill>
                  <a:srgbClr val="0070C0"/>
                </a:solidFill>
              </a:rPr>
              <a:t> </a:t>
            </a:r>
            <a:r>
              <a:rPr lang="en-US" altLang="zh-CN">
                <a:solidFill>
                  <a:srgbClr val="0070C0"/>
                </a:solidFill>
              </a:rPr>
              <a:t>+</a:t>
            </a:r>
            <a:r>
              <a:rPr lang="zh-CN" altLang="en-US">
                <a:solidFill>
                  <a:srgbClr val="0070C0"/>
                </a:solidFill>
              </a:rPr>
              <a:t> </a:t>
            </a:r>
            <a:r>
              <a:rPr lang="en-US" altLang="zh-CN">
                <a:solidFill>
                  <a:srgbClr val="0070C0"/>
                </a:solidFill>
              </a:rPr>
              <a:t>15)</a:t>
            </a:r>
            <a:r>
              <a:rPr lang="zh-CN" altLang="en-US">
                <a:solidFill>
                  <a:srgbClr val="0070C0"/>
                </a:solidFill>
              </a:rPr>
              <a:t> </a:t>
            </a:r>
            <a:r>
              <a:rPr lang="en-US" altLang="zh-CN">
                <a:solidFill>
                  <a:srgbClr val="0070C0"/>
                </a:solidFill>
              </a:rPr>
              <a:t>%</a:t>
            </a:r>
            <a:r>
              <a:rPr lang="zh-CN" altLang="en-US">
                <a:solidFill>
                  <a:srgbClr val="0070C0"/>
                </a:solidFill>
              </a:rPr>
              <a:t> </a:t>
            </a:r>
            <a:r>
              <a:rPr lang="en-US" altLang="zh-CN">
                <a:solidFill>
                  <a:srgbClr val="0070C0"/>
                </a:solidFill>
              </a:rPr>
              <a:t>16</a:t>
            </a:r>
            <a:endParaRPr lang="en-US">
              <a:solidFill>
                <a:srgbClr val="0070C0"/>
              </a:solidFill>
            </a:endParaRPr>
          </a:p>
        </p:txBody>
      </p:sp>
      <p:sp>
        <p:nvSpPr>
          <p:cNvPr id="38" name="Left Brace 37">
            <a:extLst>
              <a:ext uri="{FF2B5EF4-FFF2-40B4-BE49-F238E27FC236}">
                <a16:creationId xmlns:a16="http://schemas.microsoft.com/office/drawing/2014/main" id="{BDE5EE8A-67C1-7944-9B6E-63F15DF7B8E7}"/>
              </a:ext>
            </a:extLst>
          </p:cNvPr>
          <p:cNvSpPr/>
          <p:nvPr/>
        </p:nvSpPr>
        <p:spPr>
          <a:xfrm rot="16200000">
            <a:off x="3955065" y="5046924"/>
            <a:ext cx="292230" cy="979348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F3A1DF-47C4-1148-892D-D493AC895A20}"/>
              </a:ext>
            </a:extLst>
          </p:cNvPr>
          <p:cNvSpPr txBox="1"/>
          <p:nvPr/>
        </p:nvSpPr>
        <p:spPr>
          <a:xfrm>
            <a:off x="5168900" y="3274068"/>
            <a:ext cx="6261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R</a:t>
            </a:r>
            <a:r>
              <a:rPr lang="zh-CN" altLang="en-US"/>
              <a:t> </a:t>
            </a:r>
            <a:r>
              <a:rPr lang="en-US" altLang="zh-CN"/>
              <a:t>=</a:t>
            </a:r>
            <a:r>
              <a:rPr lang="zh-CN" altLang="en-US"/>
              <a:t> </a:t>
            </a:r>
            <a:r>
              <a:rPr lang="en-US" altLang="zh-CN"/>
              <a:t>size</a:t>
            </a:r>
            <a:r>
              <a:rPr lang="zh-CN" altLang="en-US"/>
              <a:t> </a:t>
            </a:r>
            <a:r>
              <a:rPr lang="en-US" altLang="zh-CN"/>
              <a:t>+</a:t>
            </a:r>
            <a:r>
              <a:rPr lang="zh-CN" altLang="en-US"/>
              <a:t> </a:t>
            </a:r>
            <a:r>
              <a:rPr lang="en-US" altLang="zh-CN"/>
              <a:t>15</a:t>
            </a:r>
            <a:r>
              <a:rPr lang="zh-CN" altLang="en-US"/>
              <a:t> </a:t>
            </a:r>
            <a:r>
              <a:rPr lang="en-US" altLang="zh-CN"/>
              <a:t>–</a:t>
            </a:r>
            <a:r>
              <a:rPr lang="zh-CN" altLang="en-US"/>
              <a:t> </a:t>
            </a:r>
            <a:r>
              <a:rPr lang="en-US" altLang="zh-CN"/>
              <a:t>(size</a:t>
            </a:r>
            <a:r>
              <a:rPr lang="zh-CN" altLang="en-US"/>
              <a:t> </a:t>
            </a:r>
            <a:r>
              <a:rPr lang="en-US" altLang="zh-CN"/>
              <a:t>+</a:t>
            </a:r>
            <a:r>
              <a:rPr lang="zh-CN" altLang="en-US"/>
              <a:t> </a:t>
            </a:r>
            <a:r>
              <a:rPr lang="en-US" altLang="zh-CN"/>
              <a:t>15)</a:t>
            </a:r>
            <a:r>
              <a:rPr lang="zh-CN" altLang="en-US"/>
              <a:t> </a:t>
            </a:r>
            <a:r>
              <a:rPr lang="en-US" altLang="zh-CN"/>
              <a:t>%</a:t>
            </a:r>
            <a:r>
              <a:rPr lang="zh-CN" altLang="en-US"/>
              <a:t> </a:t>
            </a:r>
            <a:r>
              <a:rPr lang="en-US" altLang="zh-CN"/>
              <a:t>16</a:t>
            </a:r>
          </a:p>
          <a:p>
            <a:pPr marL="342900" indent="-342900">
              <a:buAutoNum type="arabicPeriod"/>
            </a:pPr>
            <a:r>
              <a:rPr lang="en-US" altLang="zh-CN"/>
              <a:t>size</a:t>
            </a:r>
            <a:r>
              <a:rPr lang="zh-CN" altLang="en-US"/>
              <a:t> </a:t>
            </a:r>
            <a:r>
              <a:rPr lang="en-US" altLang="zh-CN"/>
              <a:t>%</a:t>
            </a:r>
            <a:r>
              <a:rPr lang="zh-CN" altLang="en-US"/>
              <a:t> </a:t>
            </a:r>
            <a:r>
              <a:rPr lang="en-US" altLang="zh-CN"/>
              <a:t>16</a:t>
            </a:r>
            <a:r>
              <a:rPr lang="zh-CN" altLang="en-US"/>
              <a:t> </a:t>
            </a:r>
            <a:r>
              <a:rPr lang="en-US" altLang="zh-CN"/>
              <a:t>==</a:t>
            </a:r>
            <a:r>
              <a:rPr lang="zh-CN" altLang="en-US"/>
              <a:t> </a:t>
            </a:r>
            <a:r>
              <a:rPr lang="en-US" altLang="zh-CN"/>
              <a:t>0:</a:t>
            </a:r>
            <a:r>
              <a:rPr lang="zh-CN" altLang="en-US"/>
              <a:t> </a:t>
            </a:r>
            <a:r>
              <a:rPr lang="en-US" altLang="zh-CN"/>
              <a:t>R</a:t>
            </a:r>
            <a:r>
              <a:rPr lang="zh-CN" altLang="en-US"/>
              <a:t> </a:t>
            </a:r>
            <a:r>
              <a:rPr lang="en-US" altLang="zh-CN"/>
              <a:t>=</a:t>
            </a:r>
            <a:r>
              <a:rPr lang="zh-CN" altLang="en-US"/>
              <a:t> </a:t>
            </a:r>
            <a:r>
              <a:rPr lang="en-US" altLang="zh-CN"/>
              <a:t>size</a:t>
            </a:r>
            <a:r>
              <a:rPr lang="zh-CN" altLang="en-US"/>
              <a:t> </a:t>
            </a:r>
            <a:r>
              <a:rPr lang="en-US" altLang="zh-CN"/>
              <a:t>+</a:t>
            </a:r>
            <a:r>
              <a:rPr lang="zh-CN" altLang="en-US"/>
              <a:t> </a:t>
            </a:r>
            <a:r>
              <a:rPr lang="en-US" altLang="zh-CN"/>
              <a:t>15</a:t>
            </a:r>
            <a:r>
              <a:rPr lang="zh-CN" altLang="en-US"/>
              <a:t> </a:t>
            </a:r>
            <a:r>
              <a:rPr lang="en-US" altLang="zh-CN"/>
              <a:t>–</a:t>
            </a:r>
            <a:r>
              <a:rPr lang="zh-CN" altLang="en-US"/>
              <a:t> </a:t>
            </a:r>
            <a:r>
              <a:rPr lang="en-US" altLang="zh-CN"/>
              <a:t>15</a:t>
            </a:r>
            <a:r>
              <a:rPr lang="zh-CN" altLang="en-US"/>
              <a:t> </a:t>
            </a:r>
            <a:r>
              <a:rPr lang="en-US" altLang="zh-CN"/>
              <a:t>=</a:t>
            </a:r>
            <a:r>
              <a:rPr lang="zh-CN" altLang="en-US"/>
              <a:t> </a:t>
            </a:r>
            <a:r>
              <a:rPr lang="en-US" altLang="zh-CN"/>
              <a:t>size;</a:t>
            </a:r>
            <a:r>
              <a:rPr lang="zh-CN" altLang="en-US"/>
              <a:t> </a:t>
            </a:r>
            <a:r>
              <a:rPr lang="en-US" altLang="zh-CN"/>
              <a:t>R</a:t>
            </a:r>
            <a:r>
              <a:rPr lang="zh-CN" altLang="en-US"/>
              <a:t> </a:t>
            </a:r>
            <a:r>
              <a:rPr lang="en-US" altLang="zh-CN"/>
              <a:t>%</a:t>
            </a:r>
            <a:r>
              <a:rPr lang="zh-CN" altLang="en-US"/>
              <a:t> </a:t>
            </a:r>
            <a:r>
              <a:rPr lang="en-US" altLang="zh-CN"/>
              <a:t>16</a:t>
            </a:r>
            <a:r>
              <a:rPr lang="zh-CN" altLang="en-US"/>
              <a:t> </a:t>
            </a:r>
            <a:r>
              <a:rPr lang="en-US" altLang="zh-CN"/>
              <a:t>==</a:t>
            </a:r>
            <a:r>
              <a:rPr lang="zh-CN" altLang="en-US"/>
              <a:t> </a:t>
            </a:r>
            <a:r>
              <a:rPr lang="en-US" altLang="zh-CN"/>
              <a:t>0</a:t>
            </a:r>
          </a:p>
          <a:p>
            <a:pPr marL="342900" indent="-342900">
              <a:buAutoNum type="arabicPeriod"/>
            </a:pPr>
            <a:r>
              <a:rPr lang="en-US" altLang="zh-CN"/>
              <a:t>size</a:t>
            </a:r>
            <a:r>
              <a:rPr lang="zh-CN" altLang="en-US"/>
              <a:t> </a:t>
            </a:r>
            <a:r>
              <a:rPr lang="en-US" altLang="zh-CN"/>
              <a:t>%</a:t>
            </a:r>
            <a:r>
              <a:rPr lang="zh-CN" altLang="en-US"/>
              <a:t> </a:t>
            </a:r>
            <a:r>
              <a:rPr lang="en-US" altLang="zh-CN"/>
              <a:t>16</a:t>
            </a:r>
            <a:r>
              <a:rPr lang="zh-CN" altLang="en-US"/>
              <a:t> </a:t>
            </a:r>
            <a:r>
              <a:rPr lang="en-US" altLang="zh-CN"/>
              <a:t>!=</a:t>
            </a:r>
            <a:r>
              <a:rPr lang="zh-CN" altLang="en-US"/>
              <a:t> </a:t>
            </a:r>
            <a:r>
              <a:rPr lang="en-US" altLang="zh-CN"/>
              <a:t>0: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6798EA0-7B60-5B4E-83AE-AF1C91538E82}"/>
              </a:ext>
            </a:extLst>
          </p:cNvPr>
          <p:cNvGraphicFramePr>
            <a:graphicFrameLocks noGrp="1"/>
          </p:cNvGraphicFramePr>
          <p:nvPr/>
        </p:nvGraphicFramePr>
        <p:xfrm>
          <a:off x="5326743" y="4534819"/>
          <a:ext cx="6386285" cy="369332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277257">
                  <a:extLst>
                    <a:ext uri="{9D8B030D-6E8A-4147-A177-3AD203B41FA5}">
                      <a16:colId xmlns:a16="http://schemas.microsoft.com/office/drawing/2014/main" val="1716296406"/>
                    </a:ext>
                  </a:extLst>
                </a:gridCol>
                <a:gridCol w="1277257">
                  <a:extLst>
                    <a:ext uri="{9D8B030D-6E8A-4147-A177-3AD203B41FA5}">
                      <a16:colId xmlns:a16="http://schemas.microsoft.com/office/drawing/2014/main" val="1644625274"/>
                    </a:ext>
                  </a:extLst>
                </a:gridCol>
                <a:gridCol w="1277257">
                  <a:extLst>
                    <a:ext uri="{9D8B030D-6E8A-4147-A177-3AD203B41FA5}">
                      <a16:colId xmlns:a16="http://schemas.microsoft.com/office/drawing/2014/main" val="2550301879"/>
                    </a:ext>
                  </a:extLst>
                </a:gridCol>
                <a:gridCol w="1277257">
                  <a:extLst>
                    <a:ext uri="{9D8B030D-6E8A-4147-A177-3AD203B41FA5}">
                      <a16:colId xmlns:a16="http://schemas.microsoft.com/office/drawing/2014/main" val="920692743"/>
                    </a:ext>
                  </a:extLst>
                </a:gridCol>
                <a:gridCol w="1277257">
                  <a:extLst>
                    <a:ext uri="{9D8B030D-6E8A-4147-A177-3AD203B41FA5}">
                      <a16:colId xmlns:a16="http://schemas.microsoft.com/office/drawing/2014/main" val="4159780965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95366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C90B2F2-B7D7-9746-84FA-442F0137556E}"/>
              </a:ext>
            </a:extLst>
          </p:cNvPr>
          <p:cNvSpPr txBox="1"/>
          <p:nvPr/>
        </p:nvSpPr>
        <p:spPr>
          <a:xfrm>
            <a:off x="5168900" y="4935992"/>
            <a:ext cx="315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0</a:t>
            </a:r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61D4C1-1963-024C-9CF1-30C796C1AD1F}"/>
              </a:ext>
            </a:extLst>
          </p:cNvPr>
          <p:cNvSpPr txBox="1"/>
          <p:nvPr/>
        </p:nvSpPr>
        <p:spPr>
          <a:xfrm>
            <a:off x="6393546" y="4915217"/>
            <a:ext cx="533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16</a:t>
            </a:r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B441D5-3EF3-1540-A114-6123BD5C70E7}"/>
              </a:ext>
            </a:extLst>
          </p:cNvPr>
          <p:cNvSpPr txBox="1"/>
          <p:nvPr/>
        </p:nvSpPr>
        <p:spPr>
          <a:xfrm>
            <a:off x="7411359" y="4894441"/>
            <a:ext cx="979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16</a:t>
            </a:r>
            <a:r>
              <a:rPr lang="zh-CN" altLang="en-US"/>
              <a:t> * </a:t>
            </a:r>
            <a:r>
              <a:rPr lang="en-US" altLang="zh-CN"/>
              <a:t>n</a:t>
            </a:r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C89466F-1238-DC49-A963-E1E676DF18EF}"/>
              </a:ext>
            </a:extLst>
          </p:cNvPr>
          <p:cNvSpPr txBox="1"/>
          <p:nvPr/>
        </p:nvSpPr>
        <p:spPr>
          <a:xfrm>
            <a:off x="8638723" y="4894442"/>
            <a:ext cx="1515834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16</a:t>
            </a:r>
            <a:r>
              <a:rPr lang="zh-CN" altLang="en-US"/>
              <a:t> * </a:t>
            </a:r>
            <a:r>
              <a:rPr lang="en-US" altLang="zh-CN"/>
              <a:t>(n</a:t>
            </a:r>
            <a:r>
              <a:rPr lang="zh-CN" altLang="en-US"/>
              <a:t> </a:t>
            </a:r>
            <a:r>
              <a:rPr lang="en-US" altLang="zh-CN"/>
              <a:t>+</a:t>
            </a:r>
            <a:r>
              <a:rPr lang="zh-CN" altLang="en-US"/>
              <a:t> </a:t>
            </a:r>
            <a:r>
              <a:rPr lang="en-US" altLang="zh-CN"/>
              <a:t>1)</a:t>
            </a:r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4D87D2E-04CE-AD43-9E9E-7E78510F71B2}"/>
              </a:ext>
            </a:extLst>
          </p:cNvPr>
          <p:cNvCxnSpPr/>
          <p:nvPr/>
        </p:nvCxnSpPr>
        <p:spPr>
          <a:xfrm>
            <a:off x="5326743" y="5388951"/>
            <a:ext cx="638628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2421124-3AD4-224D-A7B9-9AEDA2E43506}"/>
              </a:ext>
            </a:extLst>
          </p:cNvPr>
          <p:cNvCxnSpPr/>
          <p:nvPr/>
        </p:nvCxnSpPr>
        <p:spPr>
          <a:xfrm>
            <a:off x="8196944" y="4197398"/>
            <a:ext cx="0" cy="33742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DE28C76-CA16-FA4F-9790-2BC42CA2D9FD}"/>
              </a:ext>
            </a:extLst>
          </p:cNvPr>
          <p:cNvSpPr txBox="1"/>
          <p:nvPr/>
        </p:nvSpPr>
        <p:spPr>
          <a:xfrm>
            <a:off x="7979230" y="3837776"/>
            <a:ext cx="82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C00000"/>
                </a:solidFill>
              </a:rPr>
              <a:t>size</a:t>
            </a:r>
            <a:endParaRPr lang="en-US">
              <a:solidFill>
                <a:srgbClr val="C00000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C73E6C0-07CB-A542-9C66-A2B49A2A239C}"/>
              </a:ext>
            </a:extLst>
          </p:cNvPr>
          <p:cNvCxnSpPr/>
          <p:nvPr/>
        </p:nvCxnSpPr>
        <p:spPr>
          <a:xfrm>
            <a:off x="9154886" y="4193719"/>
            <a:ext cx="0" cy="337421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7F07880-A905-FF43-B1CA-81D3EBF7754F}"/>
              </a:ext>
            </a:extLst>
          </p:cNvPr>
          <p:cNvSpPr txBox="1"/>
          <p:nvPr/>
        </p:nvSpPr>
        <p:spPr>
          <a:xfrm>
            <a:off x="8752113" y="3834097"/>
            <a:ext cx="89261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0070C0"/>
                </a:solidFill>
              </a:rPr>
              <a:t>aligned</a:t>
            </a:r>
            <a:endParaRPr lang="en-US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79262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D9E8B-DBA0-434B-8C55-A241A7A07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Q9 </a:t>
            </a:r>
            <a:r>
              <a:rPr lang="en-US"/>
              <a:t>Alignment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5B5E5-B3DC-044D-A97C-BCFC239DA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/>
              <a:t>In order to ensure that the payload address is 16-byte aligned, we enforce the rule that the payload size allocated must be a multiple of 16 bytes. </a:t>
            </a:r>
          </a:p>
          <a:p>
            <a:pPr marL="0" indent="0">
              <a:buNone/>
            </a:pPr>
            <a:r>
              <a:rPr lang="en-US"/>
              <a:t>Given a requested allocation of </a:t>
            </a:r>
            <a:r>
              <a:rPr lang="en-US" err="1"/>
              <a:t>sz</a:t>
            </a:r>
            <a:r>
              <a:rPr lang="en-US"/>
              <a:t> bytes in size (aka malloc(unsigned long </a:t>
            </a:r>
            <a:r>
              <a:rPr lang="en-US" err="1"/>
              <a:t>sz</a:t>
            </a:r>
            <a:r>
              <a:rPr lang="en-US"/>
              <a:t>)), which of the following C statement can round </a:t>
            </a:r>
            <a:r>
              <a:rPr lang="en-US" err="1"/>
              <a:t>sz</a:t>
            </a:r>
            <a:r>
              <a:rPr lang="en-US"/>
              <a:t> to the nearest multiples of 16?</a:t>
            </a:r>
          </a:p>
          <a:p>
            <a:pPr marL="514350" indent="-514350">
              <a:buFont typeface="+mj-lt"/>
              <a:buAutoNum type="alphaUcPeriod"/>
            </a:pPr>
            <a:r>
              <a:rPr lang="en-US" err="1"/>
              <a:t>sz</a:t>
            </a:r>
            <a:r>
              <a:rPr lang="en-US"/>
              <a:t> = </a:t>
            </a:r>
            <a:r>
              <a:rPr lang="en-US" err="1"/>
              <a:t>sz</a:t>
            </a:r>
            <a:r>
              <a:rPr lang="en-US"/>
              <a:t> / 16;</a:t>
            </a:r>
          </a:p>
          <a:p>
            <a:pPr marL="514350" indent="-514350">
              <a:buFont typeface="+mj-lt"/>
              <a:buAutoNum type="alphaUcPeriod"/>
            </a:pPr>
            <a:r>
              <a:rPr lang="en-US" err="1"/>
              <a:t>sz</a:t>
            </a:r>
            <a:r>
              <a:rPr lang="en-US"/>
              <a:t> = </a:t>
            </a:r>
            <a:r>
              <a:rPr lang="en-US" err="1"/>
              <a:t>sz</a:t>
            </a:r>
            <a:r>
              <a:rPr lang="en-US"/>
              <a:t> + </a:t>
            </a:r>
            <a:r>
              <a:rPr lang="en-US" err="1"/>
              <a:t>sz</a:t>
            </a:r>
            <a:r>
              <a:rPr lang="en-US"/>
              <a:t> % 16;</a:t>
            </a:r>
          </a:p>
          <a:p>
            <a:pPr marL="514350" indent="-514350">
              <a:buFont typeface="+mj-lt"/>
              <a:buAutoNum type="alphaUcPeriod"/>
            </a:pPr>
            <a:r>
              <a:rPr lang="en-US" err="1"/>
              <a:t>sz</a:t>
            </a:r>
            <a:r>
              <a:rPr lang="en-US"/>
              <a:t> = </a:t>
            </a:r>
            <a:r>
              <a:rPr lang="en-US" err="1"/>
              <a:t>sz</a:t>
            </a:r>
            <a:r>
              <a:rPr lang="en-US"/>
              <a:t> + (</a:t>
            </a:r>
            <a:r>
              <a:rPr lang="en-US" err="1"/>
              <a:t>sz</a:t>
            </a:r>
            <a:r>
              <a:rPr lang="en-US"/>
              <a:t> % 16);</a:t>
            </a:r>
          </a:p>
          <a:p>
            <a:pPr marL="514350" indent="-514350">
              <a:buFont typeface="+mj-lt"/>
              <a:buAutoNum type="alphaUcPeriod"/>
            </a:pPr>
            <a:r>
              <a:rPr lang="en-US" err="1"/>
              <a:t>sz</a:t>
            </a:r>
            <a:r>
              <a:rPr lang="en-US"/>
              <a:t> = </a:t>
            </a:r>
            <a:r>
              <a:rPr lang="en-US" err="1"/>
              <a:t>sz</a:t>
            </a:r>
            <a:r>
              <a:rPr lang="en-US"/>
              <a:t> + 16 - (</a:t>
            </a:r>
            <a:r>
              <a:rPr lang="en-US" err="1"/>
              <a:t>sz</a:t>
            </a:r>
            <a:r>
              <a:rPr lang="en-US"/>
              <a:t> % 16);</a:t>
            </a:r>
          </a:p>
          <a:p>
            <a:pPr marL="514350" indent="-514350">
              <a:buFont typeface="+mj-lt"/>
              <a:buAutoNum type="alphaUcPeriod"/>
            </a:pPr>
            <a:r>
              <a:rPr lang="en-US" err="1"/>
              <a:t>sz</a:t>
            </a:r>
            <a:r>
              <a:rPr lang="en-US"/>
              <a:t> = ((size + 0xf) &amp; ~0xf);</a:t>
            </a:r>
          </a:p>
          <a:p>
            <a:pPr marL="0" indent="0">
              <a:buNone/>
            </a:pPr>
            <a:br>
              <a:rPr lang="en-US"/>
            </a:br>
            <a:endParaRPr lang="en-US"/>
          </a:p>
          <a:p>
            <a:pPr marL="0" indent="0">
              <a:buNone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B6CF85-79C0-3B43-A9DC-C145F206D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D213B-B761-AF46-B3B0-44CACCA64E34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BD09427E-EB6A-4F49-BBBB-23D09F0098AA}"/>
              </a:ext>
            </a:extLst>
          </p:cNvPr>
          <p:cNvSpPr/>
          <p:nvPr/>
        </p:nvSpPr>
        <p:spPr>
          <a:xfrm rot="16200000">
            <a:off x="2650023" y="4843283"/>
            <a:ext cx="292230" cy="1383566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FFFCE9-D011-A945-88BD-7B5113E573E6}"/>
              </a:ext>
            </a:extLst>
          </p:cNvPr>
          <p:cNvSpPr txBox="1"/>
          <p:nvPr/>
        </p:nvSpPr>
        <p:spPr>
          <a:xfrm>
            <a:off x="2296033" y="5616872"/>
            <a:ext cx="984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rgbClr val="0070C0"/>
                </a:solidFill>
              </a:rPr>
              <a:t>size</a:t>
            </a:r>
            <a:r>
              <a:rPr lang="zh-CN" altLang="en-US">
                <a:solidFill>
                  <a:srgbClr val="0070C0"/>
                </a:solidFill>
              </a:rPr>
              <a:t> </a:t>
            </a:r>
            <a:r>
              <a:rPr lang="en-US" altLang="zh-CN">
                <a:solidFill>
                  <a:srgbClr val="0070C0"/>
                </a:solidFill>
              </a:rPr>
              <a:t>+</a:t>
            </a:r>
            <a:r>
              <a:rPr lang="zh-CN" altLang="en-US">
                <a:solidFill>
                  <a:srgbClr val="0070C0"/>
                </a:solidFill>
              </a:rPr>
              <a:t> </a:t>
            </a:r>
            <a:r>
              <a:rPr lang="en-US" altLang="zh-CN">
                <a:solidFill>
                  <a:srgbClr val="0070C0"/>
                </a:solidFill>
              </a:rPr>
              <a:t>15</a:t>
            </a:r>
            <a:endParaRPr lang="en-US">
              <a:solidFill>
                <a:srgbClr val="0070C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E28B23E-031B-5246-9361-6EC8BF3D6213}"/>
              </a:ext>
            </a:extLst>
          </p:cNvPr>
          <p:cNvSpPr txBox="1"/>
          <p:nvPr/>
        </p:nvSpPr>
        <p:spPr>
          <a:xfrm>
            <a:off x="3434006" y="5635984"/>
            <a:ext cx="2608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0070C0"/>
                </a:solidFill>
              </a:rPr>
              <a:t>Clear</a:t>
            </a:r>
            <a:r>
              <a:rPr lang="zh-CN" altLang="en-US">
                <a:solidFill>
                  <a:srgbClr val="0070C0"/>
                </a:solidFill>
              </a:rPr>
              <a:t> </a:t>
            </a:r>
            <a:r>
              <a:rPr lang="en-US" altLang="zh-CN">
                <a:solidFill>
                  <a:srgbClr val="0070C0"/>
                </a:solidFill>
              </a:rPr>
              <a:t>the</a:t>
            </a:r>
            <a:r>
              <a:rPr lang="zh-CN" altLang="en-US">
                <a:solidFill>
                  <a:srgbClr val="0070C0"/>
                </a:solidFill>
              </a:rPr>
              <a:t> </a:t>
            </a:r>
            <a:r>
              <a:rPr lang="en-US" altLang="zh-CN">
                <a:solidFill>
                  <a:srgbClr val="0070C0"/>
                </a:solidFill>
              </a:rPr>
              <a:t>lowest</a:t>
            </a:r>
            <a:r>
              <a:rPr lang="zh-CN" altLang="en-US">
                <a:solidFill>
                  <a:srgbClr val="0070C0"/>
                </a:solidFill>
              </a:rPr>
              <a:t> </a:t>
            </a:r>
            <a:r>
              <a:rPr lang="en-US" altLang="zh-CN">
                <a:solidFill>
                  <a:srgbClr val="0070C0"/>
                </a:solidFill>
              </a:rPr>
              <a:t>4</a:t>
            </a:r>
            <a:r>
              <a:rPr lang="zh-CN" altLang="en-US">
                <a:solidFill>
                  <a:srgbClr val="0070C0"/>
                </a:solidFill>
              </a:rPr>
              <a:t> </a:t>
            </a:r>
            <a:r>
              <a:rPr lang="en-US" altLang="zh-CN">
                <a:solidFill>
                  <a:srgbClr val="0070C0"/>
                </a:solidFill>
              </a:rPr>
              <a:t>bits:</a:t>
            </a:r>
          </a:p>
          <a:p>
            <a:r>
              <a:rPr lang="en-US" altLang="zh-CN">
                <a:solidFill>
                  <a:srgbClr val="0070C0"/>
                </a:solidFill>
              </a:rPr>
              <a:t>-</a:t>
            </a:r>
            <a:r>
              <a:rPr lang="zh-CN" altLang="en-US">
                <a:solidFill>
                  <a:srgbClr val="0070C0"/>
                </a:solidFill>
              </a:rPr>
              <a:t> </a:t>
            </a:r>
            <a:r>
              <a:rPr lang="en-US" altLang="zh-CN">
                <a:solidFill>
                  <a:srgbClr val="0070C0"/>
                </a:solidFill>
              </a:rPr>
              <a:t>(size</a:t>
            </a:r>
            <a:r>
              <a:rPr lang="zh-CN" altLang="en-US">
                <a:solidFill>
                  <a:srgbClr val="0070C0"/>
                </a:solidFill>
              </a:rPr>
              <a:t> </a:t>
            </a:r>
            <a:r>
              <a:rPr lang="en-US" altLang="zh-CN">
                <a:solidFill>
                  <a:srgbClr val="0070C0"/>
                </a:solidFill>
              </a:rPr>
              <a:t>+</a:t>
            </a:r>
            <a:r>
              <a:rPr lang="zh-CN" altLang="en-US">
                <a:solidFill>
                  <a:srgbClr val="0070C0"/>
                </a:solidFill>
              </a:rPr>
              <a:t> </a:t>
            </a:r>
            <a:r>
              <a:rPr lang="en-US" altLang="zh-CN">
                <a:solidFill>
                  <a:srgbClr val="0070C0"/>
                </a:solidFill>
              </a:rPr>
              <a:t>15)</a:t>
            </a:r>
            <a:r>
              <a:rPr lang="zh-CN" altLang="en-US">
                <a:solidFill>
                  <a:srgbClr val="0070C0"/>
                </a:solidFill>
              </a:rPr>
              <a:t> </a:t>
            </a:r>
            <a:r>
              <a:rPr lang="en-US" altLang="zh-CN">
                <a:solidFill>
                  <a:srgbClr val="0070C0"/>
                </a:solidFill>
              </a:rPr>
              <a:t>%</a:t>
            </a:r>
            <a:r>
              <a:rPr lang="zh-CN" altLang="en-US">
                <a:solidFill>
                  <a:srgbClr val="0070C0"/>
                </a:solidFill>
              </a:rPr>
              <a:t> </a:t>
            </a:r>
            <a:r>
              <a:rPr lang="en-US" altLang="zh-CN">
                <a:solidFill>
                  <a:srgbClr val="0070C0"/>
                </a:solidFill>
              </a:rPr>
              <a:t>16</a:t>
            </a:r>
            <a:endParaRPr lang="en-US">
              <a:solidFill>
                <a:srgbClr val="0070C0"/>
              </a:solidFill>
            </a:endParaRPr>
          </a:p>
        </p:txBody>
      </p:sp>
      <p:sp>
        <p:nvSpPr>
          <p:cNvPr id="38" name="Left Brace 37">
            <a:extLst>
              <a:ext uri="{FF2B5EF4-FFF2-40B4-BE49-F238E27FC236}">
                <a16:creationId xmlns:a16="http://schemas.microsoft.com/office/drawing/2014/main" id="{BDE5EE8A-67C1-7944-9B6E-63F15DF7B8E7}"/>
              </a:ext>
            </a:extLst>
          </p:cNvPr>
          <p:cNvSpPr/>
          <p:nvPr/>
        </p:nvSpPr>
        <p:spPr>
          <a:xfrm rot="16200000">
            <a:off x="3955065" y="5046924"/>
            <a:ext cx="292230" cy="979348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F3A1DF-47C4-1148-892D-D493AC895A20}"/>
              </a:ext>
            </a:extLst>
          </p:cNvPr>
          <p:cNvSpPr txBox="1"/>
          <p:nvPr/>
        </p:nvSpPr>
        <p:spPr>
          <a:xfrm>
            <a:off x="5168900" y="3274068"/>
            <a:ext cx="6261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R</a:t>
            </a:r>
            <a:r>
              <a:rPr lang="zh-CN" altLang="en-US"/>
              <a:t> </a:t>
            </a:r>
            <a:r>
              <a:rPr lang="en-US" altLang="zh-CN"/>
              <a:t>=</a:t>
            </a:r>
            <a:r>
              <a:rPr lang="zh-CN" altLang="en-US"/>
              <a:t> </a:t>
            </a:r>
            <a:r>
              <a:rPr lang="en-US" altLang="zh-CN"/>
              <a:t>size</a:t>
            </a:r>
            <a:r>
              <a:rPr lang="zh-CN" altLang="en-US"/>
              <a:t> </a:t>
            </a:r>
            <a:r>
              <a:rPr lang="en-US" altLang="zh-CN"/>
              <a:t>+</a:t>
            </a:r>
            <a:r>
              <a:rPr lang="zh-CN" altLang="en-US"/>
              <a:t> </a:t>
            </a:r>
            <a:r>
              <a:rPr lang="en-US" altLang="zh-CN"/>
              <a:t>15</a:t>
            </a:r>
            <a:r>
              <a:rPr lang="zh-CN" altLang="en-US"/>
              <a:t> </a:t>
            </a:r>
            <a:r>
              <a:rPr lang="en-US" altLang="zh-CN"/>
              <a:t>–</a:t>
            </a:r>
            <a:r>
              <a:rPr lang="zh-CN" altLang="en-US"/>
              <a:t> </a:t>
            </a:r>
            <a:r>
              <a:rPr lang="en-US" altLang="zh-CN"/>
              <a:t>(size</a:t>
            </a:r>
            <a:r>
              <a:rPr lang="zh-CN" altLang="en-US"/>
              <a:t> </a:t>
            </a:r>
            <a:r>
              <a:rPr lang="en-US" altLang="zh-CN"/>
              <a:t>+</a:t>
            </a:r>
            <a:r>
              <a:rPr lang="zh-CN" altLang="en-US"/>
              <a:t> </a:t>
            </a:r>
            <a:r>
              <a:rPr lang="en-US" altLang="zh-CN"/>
              <a:t>15)</a:t>
            </a:r>
            <a:r>
              <a:rPr lang="zh-CN" altLang="en-US"/>
              <a:t> </a:t>
            </a:r>
            <a:r>
              <a:rPr lang="en-US" altLang="zh-CN"/>
              <a:t>%</a:t>
            </a:r>
            <a:r>
              <a:rPr lang="zh-CN" altLang="en-US"/>
              <a:t> </a:t>
            </a:r>
            <a:r>
              <a:rPr lang="en-US" altLang="zh-CN"/>
              <a:t>16</a:t>
            </a:r>
          </a:p>
          <a:p>
            <a:pPr marL="342900" indent="-342900">
              <a:buAutoNum type="arabicPeriod"/>
            </a:pPr>
            <a:r>
              <a:rPr lang="en-US" altLang="zh-CN"/>
              <a:t>size</a:t>
            </a:r>
            <a:r>
              <a:rPr lang="zh-CN" altLang="en-US"/>
              <a:t> </a:t>
            </a:r>
            <a:r>
              <a:rPr lang="en-US" altLang="zh-CN"/>
              <a:t>%</a:t>
            </a:r>
            <a:r>
              <a:rPr lang="zh-CN" altLang="en-US"/>
              <a:t> </a:t>
            </a:r>
            <a:r>
              <a:rPr lang="en-US" altLang="zh-CN"/>
              <a:t>16</a:t>
            </a:r>
            <a:r>
              <a:rPr lang="zh-CN" altLang="en-US"/>
              <a:t> </a:t>
            </a:r>
            <a:r>
              <a:rPr lang="en-US" altLang="zh-CN"/>
              <a:t>==</a:t>
            </a:r>
            <a:r>
              <a:rPr lang="zh-CN" altLang="en-US"/>
              <a:t> </a:t>
            </a:r>
            <a:r>
              <a:rPr lang="en-US" altLang="zh-CN"/>
              <a:t>0:</a:t>
            </a:r>
            <a:r>
              <a:rPr lang="zh-CN" altLang="en-US"/>
              <a:t> </a:t>
            </a:r>
            <a:r>
              <a:rPr lang="en-US" altLang="zh-CN"/>
              <a:t>R</a:t>
            </a:r>
            <a:r>
              <a:rPr lang="zh-CN" altLang="en-US"/>
              <a:t> </a:t>
            </a:r>
            <a:r>
              <a:rPr lang="en-US" altLang="zh-CN"/>
              <a:t>=</a:t>
            </a:r>
            <a:r>
              <a:rPr lang="zh-CN" altLang="en-US"/>
              <a:t> </a:t>
            </a:r>
            <a:r>
              <a:rPr lang="en-US" altLang="zh-CN"/>
              <a:t>size</a:t>
            </a:r>
            <a:r>
              <a:rPr lang="zh-CN" altLang="en-US"/>
              <a:t> </a:t>
            </a:r>
            <a:r>
              <a:rPr lang="en-US" altLang="zh-CN"/>
              <a:t>+</a:t>
            </a:r>
            <a:r>
              <a:rPr lang="zh-CN" altLang="en-US"/>
              <a:t> </a:t>
            </a:r>
            <a:r>
              <a:rPr lang="en-US" altLang="zh-CN"/>
              <a:t>15</a:t>
            </a:r>
            <a:r>
              <a:rPr lang="zh-CN" altLang="en-US"/>
              <a:t> </a:t>
            </a:r>
            <a:r>
              <a:rPr lang="en-US" altLang="zh-CN"/>
              <a:t>–</a:t>
            </a:r>
            <a:r>
              <a:rPr lang="zh-CN" altLang="en-US"/>
              <a:t> </a:t>
            </a:r>
            <a:r>
              <a:rPr lang="en-US" altLang="zh-CN"/>
              <a:t>15</a:t>
            </a:r>
            <a:r>
              <a:rPr lang="zh-CN" altLang="en-US"/>
              <a:t> </a:t>
            </a:r>
            <a:r>
              <a:rPr lang="en-US" altLang="zh-CN"/>
              <a:t>=</a:t>
            </a:r>
            <a:r>
              <a:rPr lang="zh-CN" altLang="en-US"/>
              <a:t> </a:t>
            </a:r>
            <a:r>
              <a:rPr lang="en-US" altLang="zh-CN"/>
              <a:t>size;</a:t>
            </a:r>
            <a:r>
              <a:rPr lang="zh-CN" altLang="en-US"/>
              <a:t> </a:t>
            </a:r>
            <a:r>
              <a:rPr lang="en-US" altLang="zh-CN"/>
              <a:t>R</a:t>
            </a:r>
            <a:r>
              <a:rPr lang="zh-CN" altLang="en-US"/>
              <a:t> </a:t>
            </a:r>
            <a:r>
              <a:rPr lang="en-US" altLang="zh-CN"/>
              <a:t>%</a:t>
            </a:r>
            <a:r>
              <a:rPr lang="zh-CN" altLang="en-US"/>
              <a:t> </a:t>
            </a:r>
            <a:r>
              <a:rPr lang="en-US" altLang="zh-CN"/>
              <a:t>16</a:t>
            </a:r>
            <a:r>
              <a:rPr lang="zh-CN" altLang="en-US"/>
              <a:t> </a:t>
            </a:r>
            <a:r>
              <a:rPr lang="en-US" altLang="zh-CN"/>
              <a:t>==</a:t>
            </a:r>
            <a:r>
              <a:rPr lang="zh-CN" altLang="en-US"/>
              <a:t> </a:t>
            </a:r>
            <a:r>
              <a:rPr lang="en-US" altLang="zh-CN"/>
              <a:t>0</a:t>
            </a:r>
          </a:p>
          <a:p>
            <a:pPr marL="342900" indent="-342900">
              <a:buAutoNum type="arabicPeriod"/>
            </a:pPr>
            <a:r>
              <a:rPr lang="en-US" altLang="zh-CN"/>
              <a:t>size</a:t>
            </a:r>
            <a:r>
              <a:rPr lang="zh-CN" altLang="en-US"/>
              <a:t> </a:t>
            </a:r>
            <a:r>
              <a:rPr lang="en-US" altLang="zh-CN"/>
              <a:t>%</a:t>
            </a:r>
            <a:r>
              <a:rPr lang="zh-CN" altLang="en-US"/>
              <a:t> </a:t>
            </a:r>
            <a:r>
              <a:rPr lang="en-US" altLang="zh-CN"/>
              <a:t>16</a:t>
            </a:r>
            <a:r>
              <a:rPr lang="zh-CN" altLang="en-US"/>
              <a:t> </a:t>
            </a:r>
            <a:r>
              <a:rPr lang="en-US" altLang="zh-CN"/>
              <a:t>!=</a:t>
            </a:r>
            <a:r>
              <a:rPr lang="zh-CN" altLang="en-US"/>
              <a:t> </a:t>
            </a:r>
            <a:r>
              <a:rPr lang="en-US" altLang="zh-CN"/>
              <a:t>0: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6798EA0-7B60-5B4E-83AE-AF1C91538E82}"/>
              </a:ext>
            </a:extLst>
          </p:cNvPr>
          <p:cNvGraphicFramePr>
            <a:graphicFrameLocks noGrp="1"/>
          </p:cNvGraphicFramePr>
          <p:nvPr/>
        </p:nvGraphicFramePr>
        <p:xfrm>
          <a:off x="5326743" y="4534819"/>
          <a:ext cx="6386285" cy="369332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277257">
                  <a:extLst>
                    <a:ext uri="{9D8B030D-6E8A-4147-A177-3AD203B41FA5}">
                      <a16:colId xmlns:a16="http://schemas.microsoft.com/office/drawing/2014/main" val="1716296406"/>
                    </a:ext>
                  </a:extLst>
                </a:gridCol>
                <a:gridCol w="1277257">
                  <a:extLst>
                    <a:ext uri="{9D8B030D-6E8A-4147-A177-3AD203B41FA5}">
                      <a16:colId xmlns:a16="http://schemas.microsoft.com/office/drawing/2014/main" val="1644625274"/>
                    </a:ext>
                  </a:extLst>
                </a:gridCol>
                <a:gridCol w="1277257">
                  <a:extLst>
                    <a:ext uri="{9D8B030D-6E8A-4147-A177-3AD203B41FA5}">
                      <a16:colId xmlns:a16="http://schemas.microsoft.com/office/drawing/2014/main" val="2550301879"/>
                    </a:ext>
                  </a:extLst>
                </a:gridCol>
                <a:gridCol w="1277257">
                  <a:extLst>
                    <a:ext uri="{9D8B030D-6E8A-4147-A177-3AD203B41FA5}">
                      <a16:colId xmlns:a16="http://schemas.microsoft.com/office/drawing/2014/main" val="920692743"/>
                    </a:ext>
                  </a:extLst>
                </a:gridCol>
                <a:gridCol w="1277257">
                  <a:extLst>
                    <a:ext uri="{9D8B030D-6E8A-4147-A177-3AD203B41FA5}">
                      <a16:colId xmlns:a16="http://schemas.microsoft.com/office/drawing/2014/main" val="4159780965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95366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C90B2F2-B7D7-9746-84FA-442F0137556E}"/>
              </a:ext>
            </a:extLst>
          </p:cNvPr>
          <p:cNvSpPr txBox="1"/>
          <p:nvPr/>
        </p:nvSpPr>
        <p:spPr>
          <a:xfrm>
            <a:off x="5168900" y="4935992"/>
            <a:ext cx="315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0</a:t>
            </a:r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61D4C1-1963-024C-9CF1-30C796C1AD1F}"/>
              </a:ext>
            </a:extLst>
          </p:cNvPr>
          <p:cNvSpPr txBox="1"/>
          <p:nvPr/>
        </p:nvSpPr>
        <p:spPr>
          <a:xfrm>
            <a:off x="6393546" y="4915217"/>
            <a:ext cx="533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16</a:t>
            </a:r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B441D5-3EF3-1540-A114-6123BD5C70E7}"/>
              </a:ext>
            </a:extLst>
          </p:cNvPr>
          <p:cNvSpPr txBox="1"/>
          <p:nvPr/>
        </p:nvSpPr>
        <p:spPr>
          <a:xfrm>
            <a:off x="7411359" y="4894441"/>
            <a:ext cx="979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16</a:t>
            </a:r>
            <a:r>
              <a:rPr lang="zh-CN" altLang="en-US"/>
              <a:t> * </a:t>
            </a:r>
            <a:r>
              <a:rPr lang="en-US" altLang="zh-CN"/>
              <a:t>n</a:t>
            </a:r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C89466F-1238-DC49-A963-E1E676DF18EF}"/>
              </a:ext>
            </a:extLst>
          </p:cNvPr>
          <p:cNvSpPr txBox="1"/>
          <p:nvPr/>
        </p:nvSpPr>
        <p:spPr>
          <a:xfrm>
            <a:off x="8638723" y="4894442"/>
            <a:ext cx="1515834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16</a:t>
            </a:r>
            <a:r>
              <a:rPr lang="zh-CN" altLang="en-US"/>
              <a:t> * </a:t>
            </a:r>
            <a:r>
              <a:rPr lang="en-US" altLang="zh-CN"/>
              <a:t>(n</a:t>
            </a:r>
            <a:r>
              <a:rPr lang="zh-CN" altLang="en-US"/>
              <a:t> </a:t>
            </a:r>
            <a:r>
              <a:rPr lang="en-US" altLang="zh-CN"/>
              <a:t>+</a:t>
            </a:r>
            <a:r>
              <a:rPr lang="zh-CN" altLang="en-US"/>
              <a:t> </a:t>
            </a:r>
            <a:r>
              <a:rPr lang="en-US" altLang="zh-CN"/>
              <a:t>1)</a:t>
            </a:r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4D87D2E-04CE-AD43-9E9E-7E78510F71B2}"/>
              </a:ext>
            </a:extLst>
          </p:cNvPr>
          <p:cNvCxnSpPr/>
          <p:nvPr/>
        </p:nvCxnSpPr>
        <p:spPr>
          <a:xfrm>
            <a:off x="5326743" y="5388951"/>
            <a:ext cx="638628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2421124-3AD4-224D-A7B9-9AEDA2E43506}"/>
              </a:ext>
            </a:extLst>
          </p:cNvPr>
          <p:cNvCxnSpPr/>
          <p:nvPr/>
        </p:nvCxnSpPr>
        <p:spPr>
          <a:xfrm>
            <a:off x="9307286" y="4197398"/>
            <a:ext cx="0" cy="33742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DE28C76-CA16-FA4F-9790-2BC42CA2D9FD}"/>
              </a:ext>
            </a:extLst>
          </p:cNvPr>
          <p:cNvSpPr txBox="1"/>
          <p:nvPr/>
        </p:nvSpPr>
        <p:spPr>
          <a:xfrm>
            <a:off x="9089571" y="3837776"/>
            <a:ext cx="1064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C00000"/>
                </a:solidFill>
              </a:rPr>
              <a:t>size</a:t>
            </a:r>
            <a:r>
              <a:rPr lang="zh-CN" altLang="en-US">
                <a:solidFill>
                  <a:srgbClr val="C00000"/>
                </a:solidFill>
              </a:rPr>
              <a:t> </a:t>
            </a:r>
            <a:r>
              <a:rPr lang="en-US" altLang="zh-CN">
                <a:solidFill>
                  <a:srgbClr val="C00000"/>
                </a:solidFill>
              </a:rPr>
              <a:t>+</a:t>
            </a:r>
            <a:r>
              <a:rPr lang="zh-CN" altLang="en-US">
                <a:solidFill>
                  <a:srgbClr val="C00000"/>
                </a:solidFill>
              </a:rPr>
              <a:t> </a:t>
            </a:r>
            <a:r>
              <a:rPr lang="en-US" altLang="zh-CN">
                <a:solidFill>
                  <a:srgbClr val="C00000"/>
                </a:solidFill>
              </a:rPr>
              <a:t>15</a:t>
            </a:r>
            <a:endParaRPr lang="en-US">
              <a:solidFill>
                <a:srgbClr val="C00000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85B4C5C-9B7E-4B46-A7FA-2228674D6163}"/>
              </a:ext>
            </a:extLst>
          </p:cNvPr>
          <p:cNvCxnSpPr/>
          <p:nvPr/>
        </p:nvCxnSpPr>
        <p:spPr>
          <a:xfrm>
            <a:off x="9154886" y="4193719"/>
            <a:ext cx="0" cy="337421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ular Callout 9">
            <a:extLst>
              <a:ext uri="{FF2B5EF4-FFF2-40B4-BE49-F238E27FC236}">
                <a16:creationId xmlns:a16="http://schemas.microsoft.com/office/drawing/2014/main" id="{55E3489D-9F79-B049-BE06-12E1FE9DF2AF}"/>
              </a:ext>
            </a:extLst>
          </p:cNvPr>
          <p:cNvSpPr/>
          <p:nvPr/>
        </p:nvSpPr>
        <p:spPr>
          <a:xfrm>
            <a:off x="8519885" y="3239710"/>
            <a:ext cx="2405743" cy="967398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gap</a:t>
            </a:r>
            <a:r>
              <a:rPr lang="zh-CN" altLang="en-US"/>
              <a:t> </a:t>
            </a:r>
            <a:r>
              <a:rPr lang="en-US" altLang="zh-CN"/>
              <a:t>=</a:t>
            </a:r>
            <a:r>
              <a:rPr lang="zh-CN" altLang="en-US"/>
              <a:t> </a:t>
            </a:r>
            <a:r>
              <a:rPr lang="en-US" altLang="zh-CN"/>
              <a:t>(size</a:t>
            </a:r>
            <a:r>
              <a:rPr lang="zh-CN" altLang="en-US"/>
              <a:t> </a:t>
            </a:r>
            <a:r>
              <a:rPr lang="en-US" altLang="zh-CN"/>
              <a:t>+</a:t>
            </a:r>
            <a:r>
              <a:rPr lang="zh-CN" altLang="en-US"/>
              <a:t> </a:t>
            </a:r>
            <a:r>
              <a:rPr lang="en-US" altLang="zh-CN"/>
              <a:t>15)</a:t>
            </a:r>
            <a:r>
              <a:rPr lang="zh-CN" altLang="en-US"/>
              <a:t> </a:t>
            </a:r>
            <a:r>
              <a:rPr lang="en-US" altLang="zh-CN"/>
              <a:t>%</a:t>
            </a:r>
            <a:r>
              <a:rPr lang="zh-CN" altLang="en-US"/>
              <a:t> </a:t>
            </a:r>
            <a:r>
              <a:rPr lang="en-US" altLang="zh-CN"/>
              <a:t>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088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D9E8B-DBA0-434B-8C55-A241A7A07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Q9 </a:t>
            </a:r>
            <a:r>
              <a:rPr lang="en-US"/>
              <a:t>Alignment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5B5E5-B3DC-044D-A97C-BCFC239DA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/>
              <a:t>In order to ensure that the payload address is 16-byte aligned, we enforce the rule that the payload size allocated must be a multiple of 16 bytes. </a:t>
            </a:r>
          </a:p>
          <a:p>
            <a:pPr marL="0" indent="0">
              <a:buNone/>
            </a:pPr>
            <a:r>
              <a:rPr lang="en-US"/>
              <a:t>Given a requested allocation of </a:t>
            </a:r>
            <a:r>
              <a:rPr lang="en-US" err="1"/>
              <a:t>sz</a:t>
            </a:r>
            <a:r>
              <a:rPr lang="en-US"/>
              <a:t> bytes in size (aka malloc(unsigned long </a:t>
            </a:r>
            <a:r>
              <a:rPr lang="en-US" err="1"/>
              <a:t>sz</a:t>
            </a:r>
            <a:r>
              <a:rPr lang="en-US"/>
              <a:t>)), which of the following C statement can round </a:t>
            </a:r>
            <a:r>
              <a:rPr lang="en-US" err="1"/>
              <a:t>sz</a:t>
            </a:r>
            <a:r>
              <a:rPr lang="en-US"/>
              <a:t> to the nearest multiples of 16?</a:t>
            </a:r>
          </a:p>
          <a:p>
            <a:pPr marL="514350" indent="-514350">
              <a:buFont typeface="+mj-lt"/>
              <a:buAutoNum type="alphaUcPeriod"/>
            </a:pPr>
            <a:r>
              <a:rPr lang="en-US" err="1"/>
              <a:t>sz</a:t>
            </a:r>
            <a:r>
              <a:rPr lang="en-US"/>
              <a:t> = </a:t>
            </a:r>
            <a:r>
              <a:rPr lang="en-US" err="1"/>
              <a:t>sz</a:t>
            </a:r>
            <a:r>
              <a:rPr lang="en-US"/>
              <a:t> / 16;</a:t>
            </a:r>
          </a:p>
          <a:p>
            <a:pPr marL="514350" indent="-514350">
              <a:buFont typeface="+mj-lt"/>
              <a:buAutoNum type="alphaUcPeriod"/>
            </a:pPr>
            <a:r>
              <a:rPr lang="en-US" err="1"/>
              <a:t>sz</a:t>
            </a:r>
            <a:r>
              <a:rPr lang="en-US"/>
              <a:t> = </a:t>
            </a:r>
            <a:r>
              <a:rPr lang="en-US" err="1"/>
              <a:t>sz</a:t>
            </a:r>
            <a:r>
              <a:rPr lang="en-US"/>
              <a:t> + </a:t>
            </a:r>
            <a:r>
              <a:rPr lang="en-US" err="1"/>
              <a:t>sz</a:t>
            </a:r>
            <a:r>
              <a:rPr lang="en-US"/>
              <a:t> % 16;</a:t>
            </a:r>
          </a:p>
          <a:p>
            <a:pPr marL="514350" indent="-514350">
              <a:buFont typeface="+mj-lt"/>
              <a:buAutoNum type="alphaUcPeriod"/>
            </a:pPr>
            <a:r>
              <a:rPr lang="en-US" err="1"/>
              <a:t>sz</a:t>
            </a:r>
            <a:r>
              <a:rPr lang="en-US"/>
              <a:t> = </a:t>
            </a:r>
            <a:r>
              <a:rPr lang="en-US" err="1"/>
              <a:t>sz</a:t>
            </a:r>
            <a:r>
              <a:rPr lang="en-US"/>
              <a:t> + (</a:t>
            </a:r>
            <a:r>
              <a:rPr lang="en-US" err="1"/>
              <a:t>sz</a:t>
            </a:r>
            <a:r>
              <a:rPr lang="en-US"/>
              <a:t> % 16);</a:t>
            </a:r>
          </a:p>
          <a:p>
            <a:pPr marL="514350" indent="-514350">
              <a:buFont typeface="+mj-lt"/>
              <a:buAutoNum type="alphaUcPeriod"/>
            </a:pPr>
            <a:r>
              <a:rPr lang="en-US" err="1"/>
              <a:t>sz</a:t>
            </a:r>
            <a:r>
              <a:rPr lang="en-US"/>
              <a:t> = </a:t>
            </a:r>
            <a:r>
              <a:rPr lang="en-US" err="1"/>
              <a:t>sz</a:t>
            </a:r>
            <a:r>
              <a:rPr lang="en-US"/>
              <a:t> + 16 - (</a:t>
            </a:r>
            <a:r>
              <a:rPr lang="en-US" err="1"/>
              <a:t>sz</a:t>
            </a:r>
            <a:r>
              <a:rPr lang="en-US"/>
              <a:t> % 16);</a:t>
            </a:r>
          </a:p>
          <a:p>
            <a:pPr marL="514350" indent="-514350">
              <a:buFont typeface="+mj-lt"/>
              <a:buAutoNum type="alphaUcPeriod"/>
            </a:pPr>
            <a:r>
              <a:rPr lang="en-US" err="1"/>
              <a:t>sz</a:t>
            </a:r>
            <a:r>
              <a:rPr lang="en-US"/>
              <a:t> = ((size + 0xf) &amp; ~0xf);</a:t>
            </a:r>
          </a:p>
          <a:p>
            <a:pPr marL="0" indent="0">
              <a:buNone/>
            </a:pPr>
            <a:br>
              <a:rPr lang="en-US"/>
            </a:br>
            <a:endParaRPr lang="en-US"/>
          </a:p>
          <a:p>
            <a:pPr marL="0" indent="0">
              <a:buNone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B6CF85-79C0-3B43-A9DC-C145F206D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D213B-B761-AF46-B3B0-44CACCA64E34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BD09427E-EB6A-4F49-BBBB-23D09F0098AA}"/>
              </a:ext>
            </a:extLst>
          </p:cNvPr>
          <p:cNvSpPr/>
          <p:nvPr/>
        </p:nvSpPr>
        <p:spPr>
          <a:xfrm rot="16200000">
            <a:off x="2650023" y="4843283"/>
            <a:ext cx="292230" cy="1383566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FFFCE9-D011-A945-88BD-7B5113E573E6}"/>
              </a:ext>
            </a:extLst>
          </p:cNvPr>
          <p:cNvSpPr txBox="1"/>
          <p:nvPr/>
        </p:nvSpPr>
        <p:spPr>
          <a:xfrm>
            <a:off x="2296033" y="5616872"/>
            <a:ext cx="984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rgbClr val="0070C0"/>
                </a:solidFill>
              </a:rPr>
              <a:t>size</a:t>
            </a:r>
            <a:r>
              <a:rPr lang="zh-CN" altLang="en-US">
                <a:solidFill>
                  <a:srgbClr val="0070C0"/>
                </a:solidFill>
              </a:rPr>
              <a:t> </a:t>
            </a:r>
            <a:r>
              <a:rPr lang="en-US" altLang="zh-CN">
                <a:solidFill>
                  <a:srgbClr val="0070C0"/>
                </a:solidFill>
              </a:rPr>
              <a:t>+</a:t>
            </a:r>
            <a:r>
              <a:rPr lang="zh-CN" altLang="en-US">
                <a:solidFill>
                  <a:srgbClr val="0070C0"/>
                </a:solidFill>
              </a:rPr>
              <a:t> </a:t>
            </a:r>
            <a:r>
              <a:rPr lang="en-US" altLang="zh-CN">
                <a:solidFill>
                  <a:srgbClr val="0070C0"/>
                </a:solidFill>
              </a:rPr>
              <a:t>15</a:t>
            </a:r>
            <a:endParaRPr lang="en-US">
              <a:solidFill>
                <a:srgbClr val="0070C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E28B23E-031B-5246-9361-6EC8BF3D6213}"/>
              </a:ext>
            </a:extLst>
          </p:cNvPr>
          <p:cNvSpPr txBox="1"/>
          <p:nvPr/>
        </p:nvSpPr>
        <p:spPr>
          <a:xfrm>
            <a:off x="3434006" y="5635984"/>
            <a:ext cx="2608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0070C0"/>
                </a:solidFill>
              </a:rPr>
              <a:t>Clear</a:t>
            </a:r>
            <a:r>
              <a:rPr lang="zh-CN" altLang="en-US">
                <a:solidFill>
                  <a:srgbClr val="0070C0"/>
                </a:solidFill>
              </a:rPr>
              <a:t> </a:t>
            </a:r>
            <a:r>
              <a:rPr lang="en-US" altLang="zh-CN">
                <a:solidFill>
                  <a:srgbClr val="0070C0"/>
                </a:solidFill>
              </a:rPr>
              <a:t>the</a:t>
            </a:r>
            <a:r>
              <a:rPr lang="zh-CN" altLang="en-US">
                <a:solidFill>
                  <a:srgbClr val="0070C0"/>
                </a:solidFill>
              </a:rPr>
              <a:t> </a:t>
            </a:r>
            <a:r>
              <a:rPr lang="en-US" altLang="zh-CN">
                <a:solidFill>
                  <a:srgbClr val="0070C0"/>
                </a:solidFill>
              </a:rPr>
              <a:t>lowest</a:t>
            </a:r>
            <a:r>
              <a:rPr lang="zh-CN" altLang="en-US">
                <a:solidFill>
                  <a:srgbClr val="0070C0"/>
                </a:solidFill>
              </a:rPr>
              <a:t> </a:t>
            </a:r>
            <a:r>
              <a:rPr lang="en-US" altLang="zh-CN">
                <a:solidFill>
                  <a:srgbClr val="0070C0"/>
                </a:solidFill>
              </a:rPr>
              <a:t>4</a:t>
            </a:r>
            <a:r>
              <a:rPr lang="zh-CN" altLang="en-US">
                <a:solidFill>
                  <a:srgbClr val="0070C0"/>
                </a:solidFill>
              </a:rPr>
              <a:t> </a:t>
            </a:r>
            <a:r>
              <a:rPr lang="en-US" altLang="zh-CN">
                <a:solidFill>
                  <a:srgbClr val="0070C0"/>
                </a:solidFill>
              </a:rPr>
              <a:t>bits:</a:t>
            </a:r>
          </a:p>
          <a:p>
            <a:r>
              <a:rPr lang="en-US" altLang="zh-CN">
                <a:solidFill>
                  <a:srgbClr val="0070C0"/>
                </a:solidFill>
              </a:rPr>
              <a:t>-</a:t>
            </a:r>
            <a:r>
              <a:rPr lang="zh-CN" altLang="en-US">
                <a:solidFill>
                  <a:srgbClr val="0070C0"/>
                </a:solidFill>
              </a:rPr>
              <a:t> </a:t>
            </a:r>
            <a:r>
              <a:rPr lang="en-US" altLang="zh-CN">
                <a:solidFill>
                  <a:srgbClr val="0070C0"/>
                </a:solidFill>
              </a:rPr>
              <a:t>(size</a:t>
            </a:r>
            <a:r>
              <a:rPr lang="zh-CN" altLang="en-US">
                <a:solidFill>
                  <a:srgbClr val="0070C0"/>
                </a:solidFill>
              </a:rPr>
              <a:t> </a:t>
            </a:r>
            <a:r>
              <a:rPr lang="en-US" altLang="zh-CN">
                <a:solidFill>
                  <a:srgbClr val="0070C0"/>
                </a:solidFill>
              </a:rPr>
              <a:t>+</a:t>
            </a:r>
            <a:r>
              <a:rPr lang="zh-CN" altLang="en-US">
                <a:solidFill>
                  <a:srgbClr val="0070C0"/>
                </a:solidFill>
              </a:rPr>
              <a:t> </a:t>
            </a:r>
            <a:r>
              <a:rPr lang="en-US" altLang="zh-CN">
                <a:solidFill>
                  <a:srgbClr val="0070C0"/>
                </a:solidFill>
              </a:rPr>
              <a:t>15)</a:t>
            </a:r>
            <a:r>
              <a:rPr lang="zh-CN" altLang="en-US">
                <a:solidFill>
                  <a:srgbClr val="0070C0"/>
                </a:solidFill>
              </a:rPr>
              <a:t> </a:t>
            </a:r>
            <a:r>
              <a:rPr lang="en-US" altLang="zh-CN">
                <a:solidFill>
                  <a:srgbClr val="0070C0"/>
                </a:solidFill>
              </a:rPr>
              <a:t>%</a:t>
            </a:r>
            <a:r>
              <a:rPr lang="zh-CN" altLang="en-US">
                <a:solidFill>
                  <a:srgbClr val="0070C0"/>
                </a:solidFill>
              </a:rPr>
              <a:t> </a:t>
            </a:r>
            <a:r>
              <a:rPr lang="en-US" altLang="zh-CN">
                <a:solidFill>
                  <a:srgbClr val="0070C0"/>
                </a:solidFill>
              </a:rPr>
              <a:t>16</a:t>
            </a:r>
            <a:endParaRPr lang="en-US">
              <a:solidFill>
                <a:srgbClr val="0070C0"/>
              </a:solidFill>
            </a:endParaRPr>
          </a:p>
        </p:txBody>
      </p:sp>
      <p:sp>
        <p:nvSpPr>
          <p:cNvPr id="38" name="Left Brace 37">
            <a:extLst>
              <a:ext uri="{FF2B5EF4-FFF2-40B4-BE49-F238E27FC236}">
                <a16:creationId xmlns:a16="http://schemas.microsoft.com/office/drawing/2014/main" id="{BDE5EE8A-67C1-7944-9B6E-63F15DF7B8E7}"/>
              </a:ext>
            </a:extLst>
          </p:cNvPr>
          <p:cNvSpPr/>
          <p:nvPr/>
        </p:nvSpPr>
        <p:spPr>
          <a:xfrm rot="16200000">
            <a:off x="3955065" y="5046924"/>
            <a:ext cx="292230" cy="979348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F3A1DF-47C4-1148-892D-D493AC895A20}"/>
              </a:ext>
            </a:extLst>
          </p:cNvPr>
          <p:cNvSpPr txBox="1"/>
          <p:nvPr/>
        </p:nvSpPr>
        <p:spPr>
          <a:xfrm>
            <a:off x="5168900" y="3274068"/>
            <a:ext cx="6261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R</a:t>
            </a:r>
            <a:r>
              <a:rPr lang="zh-CN" altLang="en-US"/>
              <a:t> </a:t>
            </a:r>
            <a:r>
              <a:rPr lang="en-US" altLang="zh-CN"/>
              <a:t>=</a:t>
            </a:r>
            <a:r>
              <a:rPr lang="zh-CN" altLang="en-US"/>
              <a:t> </a:t>
            </a:r>
            <a:r>
              <a:rPr lang="en-US" altLang="zh-CN"/>
              <a:t>size</a:t>
            </a:r>
            <a:r>
              <a:rPr lang="zh-CN" altLang="en-US"/>
              <a:t> </a:t>
            </a:r>
            <a:r>
              <a:rPr lang="en-US" altLang="zh-CN"/>
              <a:t>+</a:t>
            </a:r>
            <a:r>
              <a:rPr lang="zh-CN" altLang="en-US"/>
              <a:t> </a:t>
            </a:r>
            <a:r>
              <a:rPr lang="en-US" altLang="zh-CN"/>
              <a:t>15</a:t>
            </a:r>
            <a:r>
              <a:rPr lang="zh-CN" altLang="en-US"/>
              <a:t> </a:t>
            </a:r>
            <a:r>
              <a:rPr lang="en-US" altLang="zh-CN"/>
              <a:t>–</a:t>
            </a:r>
            <a:r>
              <a:rPr lang="zh-CN" altLang="en-US"/>
              <a:t> </a:t>
            </a:r>
            <a:r>
              <a:rPr lang="en-US" altLang="zh-CN"/>
              <a:t>(size</a:t>
            </a:r>
            <a:r>
              <a:rPr lang="zh-CN" altLang="en-US"/>
              <a:t> </a:t>
            </a:r>
            <a:r>
              <a:rPr lang="en-US" altLang="zh-CN"/>
              <a:t>+</a:t>
            </a:r>
            <a:r>
              <a:rPr lang="zh-CN" altLang="en-US"/>
              <a:t> </a:t>
            </a:r>
            <a:r>
              <a:rPr lang="en-US" altLang="zh-CN"/>
              <a:t>15)</a:t>
            </a:r>
            <a:r>
              <a:rPr lang="zh-CN" altLang="en-US"/>
              <a:t> </a:t>
            </a:r>
            <a:r>
              <a:rPr lang="en-US" altLang="zh-CN"/>
              <a:t>%</a:t>
            </a:r>
            <a:r>
              <a:rPr lang="zh-CN" altLang="en-US"/>
              <a:t> </a:t>
            </a:r>
            <a:r>
              <a:rPr lang="en-US" altLang="zh-CN"/>
              <a:t>16</a:t>
            </a:r>
          </a:p>
          <a:p>
            <a:pPr marL="342900" indent="-342900">
              <a:buAutoNum type="arabicPeriod"/>
            </a:pPr>
            <a:r>
              <a:rPr lang="en-US" altLang="zh-CN"/>
              <a:t>size</a:t>
            </a:r>
            <a:r>
              <a:rPr lang="zh-CN" altLang="en-US"/>
              <a:t> </a:t>
            </a:r>
            <a:r>
              <a:rPr lang="en-US" altLang="zh-CN"/>
              <a:t>%</a:t>
            </a:r>
            <a:r>
              <a:rPr lang="zh-CN" altLang="en-US"/>
              <a:t> </a:t>
            </a:r>
            <a:r>
              <a:rPr lang="en-US" altLang="zh-CN"/>
              <a:t>16</a:t>
            </a:r>
            <a:r>
              <a:rPr lang="zh-CN" altLang="en-US"/>
              <a:t> </a:t>
            </a:r>
            <a:r>
              <a:rPr lang="en-US" altLang="zh-CN"/>
              <a:t>==</a:t>
            </a:r>
            <a:r>
              <a:rPr lang="zh-CN" altLang="en-US"/>
              <a:t> </a:t>
            </a:r>
            <a:r>
              <a:rPr lang="en-US" altLang="zh-CN"/>
              <a:t>0:</a:t>
            </a:r>
            <a:r>
              <a:rPr lang="zh-CN" altLang="en-US"/>
              <a:t> </a:t>
            </a:r>
            <a:r>
              <a:rPr lang="en-US" altLang="zh-CN"/>
              <a:t>R</a:t>
            </a:r>
            <a:r>
              <a:rPr lang="zh-CN" altLang="en-US"/>
              <a:t> </a:t>
            </a:r>
            <a:r>
              <a:rPr lang="en-US" altLang="zh-CN"/>
              <a:t>=</a:t>
            </a:r>
            <a:r>
              <a:rPr lang="zh-CN" altLang="en-US"/>
              <a:t> </a:t>
            </a:r>
            <a:r>
              <a:rPr lang="en-US" altLang="zh-CN"/>
              <a:t>size</a:t>
            </a:r>
            <a:r>
              <a:rPr lang="zh-CN" altLang="en-US"/>
              <a:t> </a:t>
            </a:r>
            <a:r>
              <a:rPr lang="en-US" altLang="zh-CN"/>
              <a:t>+</a:t>
            </a:r>
            <a:r>
              <a:rPr lang="zh-CN" altLang="en-US"/>
              <a:t> </a:t>
            </a:r>
            <a:r>
              <a:rPr lang="en-US" altLang="zh-CN"/>
              <a:t>15</a:t>
            </a:r>
            <a:r>
              <a:rPr lang="zh-CN" altLang="en-US"/>
              <a:t> </a:t>
            </a:r>
            <a:r>
              <a:rPr lang="en-US" altLang="zh-CN"/>
              <a:t>–</a:t>
            </a:r>
            <a:r>
              <a:rPr lang="zh-CN" altLang="en-US"/>
              <a:t> </a:t>
            </a:r>
            <a:r>
              <a:rPr lang="en-US" altLang="zh-CN"/>
              <a:t>15</a:t>
            </a:r>
            <a:r>
              <a:rPr lang="zh-CN" altLang="en-US"/>
              <a:t> </a:t>
            </a:r>
            <a:r>
              <a:rPr lang="en-US" altLang="zh-CN"/>
              <a:t>=</a:t>
            </a:r>
            <a:r>
              <a:rPr lang="zh-CN" altLang="en-US"/>
              <a:t> </a:t>
            </a:r>
            <a:r>
              <a:rPr lang="en-US" altLang="zh-CN"/>
              <a:t>size;</a:t>
            </a:r>
            <a:r>
              <a:rPr lang="zh-CN" altLang="en-US"/>
              <a:t> </a:t>
            </a:r>
            <a:r>
              <a:rPr lang="en-US" altLang="zh-CN"/>
              <a:t>R</a:t>
            </a:r>
            <a:r>
              <a:rPr lang="zh-CN" altLang="en-US"/>
              <a:t> </a:t>
            </a:r>
            <a:r>
              <a:rPr lang="en-US" altLang="zh-CN"/>
              <a:t>%</a:t>
            </a:r>
            <a:r>
              <a:rPr lang="zh-CN" altLang="en-US"/>
              <a:t> </a:t>
            </a:r>
            <a:r>
              <a:rPr lang="en-US" altLang="zh-CN"/>
              <a:t>16</a:t>
            </a:r>
            <a:r>
              <a:rPr lang="zh-CN" altLang="en-US"/>
              <a:t> </a:t>
            </a:r>
            <a:r>
              <a:rPr lang="en-US" altLang="zh-CN"/>
              <a:t>==</a:t>
            </a:r>
            <a:r>
              <a:rPr lang="zh-CN" altLang="en-US"/>
              <a:t> </a:t>
            </a:r>
            <a:r>
              <a:rPr lang="en-US" altLang="zh-CN"/>
              <a:t>0</a:t>
            </a:r>
          </a:p>
          <a:p>
            <a:pPr marL="342900" indent="-342900">
              <a:buAutoNum type="arabicPeriod"/>
            </a:pPr>
            <a:r>
              <a:rPr lang="en-US" altLang="zh-CN"/>
              <a:t>size</a:t>
            </a:r>
            <a:r>
              <a:rPr lang="zh-CN" altLang="en-US"/>
              <a:t> </a:t>
            </a:r>
            <a:r>
              <a:rPr lang="en-US" altLang="zh-CN"/>
              <a:t>%</a:t>
            </a:r>
            <a:r>
              <a:rPr lang="zh-CN" altLang="en-US"/>
              <a:t> </a:t>
            </a:r>
            <a:r>
              <a:rPr lang="en-US" altLang="zh-CN"/>
              <a:t>16</a:t>
            </a:r>
            <a:r>
              <a:rPr lang="zh-CN" altLang="en-US"/>
              <a:t> </a:t>
            </a:r>
            <a:r>
              <a:rPr lang="en-US" altLang="zh-CN"/>
              <a:t>!=</a:t>
            </a:r>
            <a:r>
              <a:rPr lang="zh-CN" altLang="en-US"/>
              <a:t> </a:t>
            </a:r>
            <a:r>
              <a:rPr lang="en-US" altLang="zh-CN"/>
              <a:t>0: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6798EA0-7B60-5B4E-83AE-AF1C91538E82}"/>
              </a:ext>
            </a:extLst>
          </p:cNvPr>
          <p:cNvGraphicFramePr>
            <a:graphicFrameLocks noGrp="1"/>
          </p:cNvGraphicFramePr>
          <p:nvPr/>
        </p:nvGraphicFramePr>
        <p:xfrm>
          <a:off x="5326743" y="4534819"/>
          <a:ext cx="6386285" cy="369332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277257">
                  <a:extLst>
                    <a:ext uri="{9D8B030D-6E8A-4147-A177-3AD203B41FA5}">
                      <a16:colId xmlns:a16="http://schemas.microsoft.com/office/drawing/2014/main" val="1716296406"/>
                    </a:ext>
                  </a:extLst>
                </a:gridCol>
                <a:gridCol w="1277257">
                  <a:extLst>
                    <a:ext uri="{9D8B030D-6E8A-4147-A177-3AD203B41FA5}">
                      <a16:colId xmlns:a16="http://schemas.microsoft.com/office/drawing/2014/main" val="1644625274"/>
                    </a:ext>
                  </a:extLst>
                </a:gridCol>
                <a:gridCol w="1277257">
                  <a:extLst>
                    <a:ext uri="{9D8B030D-6E8A-4147-A177-3AD203B41FA5}">
                      <a16:colId xmlns:a16="http://schemas.microsoft.com/office/drawing/2014/main" val="2550301879"/>
                    </a:ext>
                  </a:extLst>
                </a:gridCol>
                <a:gridCol w="1277257">
                  <a:extLst>
                    <a:ext uri="{9D8B030D-6E8A-4147-A177-3AD203B41FA5}">
                      <a16:colId xmlns:a16="http://schemas.microsoft.com/office/drawing/2014/main" val="920692743"/>
                    </a:ext>
                  </a:extLst>
                </a:gridCol>
                <a:gridCol w="1277257">
                  <a:extLst>
                    <a:ext uri="{9D8B030D-6E8A-4147-A177-3AD203B41FA5}">
                      <a16:colId xmlns:a16="http://schemas.microsoft.com/office/drawing/2014/main" val="4159780965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95366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C90B2F2-B7D7-9746-84FA-442F0137556E}"/>
              </a:ext>
            </a:extLst>
          </p:cNvPr>
          <p:cNvSpPr txBox="1"/>
          <p:nvPr/>
        </p:nvSpPr>
        <p:spPr>
          <a:xfrm>
            <a:off x="5168900" y="4935992"/>
            <a:ext cx="315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0</a:t>
            </a:r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61D4C1-1963-024C-9CF1-30C796C1AD1F}"/>
              </a:ext>
            </a:extLst>
          </p:cNvPr>
          <p:cNvSpPr txBox="1"/>
          <p:nvPr/>
        </p:nvSpPr>
        <p:spPr>
          <a:xfrm>
            <a:off x="6393546" y="4915217"/>
            <a:ext cx="533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16</a:t>
            </a:r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B441D5-3EF3-1540-A114-6123BD5C70E7}"/>
              </a:ext>
            </a:extLst>
          </p:cNvPr>
          <p:cNvSpPr txBox="1"/>
          <p:nvPr/>
        </p:nvSpPr>
        <p:spPr>
          <a:xfrm>
            <a:off x="7411359" y="4894441"/>
            <a:ext cx="979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16</a:t>
            </a:r>
            <a:r>
              <a:rPr lang="zh-CN" altLang="en-US"/>
              <a:t> * </a:t>
            </a:r>
            <a:r>
              <a:rPr lang="en-US" altLang="zh-CN"/>
              <a:t>n</a:t>
            </a:r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C89466F-1238-DC49-A963-E1E676DF18EF}"/>
              </a:ext>
            </a:extLst>
          </p:cNvPr>
          <p:cNvSpPr txBox="1"/>
          <p:nvPr/>
        </p:nvSpPr>
        <p:spPr>
          <a:xfrm>
            <a:off x="8638723" y="4894442"/>
            <a:ext cx="1515834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16</a:t>
            </a:r>
            <a:r>
              <a:rPr lang="zh-CN" altLang="en-US"/>
              <a:t> * </a:t>
            </a:r>
            <a:r>
              <a:rPr lang="en-US" altLang="zh-CN"/>
              <a:t>(n</a:t>
            </a:r>
            <a:r>
              <a:rPr lang="zh-CN" altLang="en-US"/>
              <a:t> </a:t>
            </a:r>
            <a:r>
              <a:rPr lang="en-US" altLang="zh-CN"/>
              <a:t>+</a:t>
            </a:r>
            <a:r>
              <a:rPr lang="zh-CN" altLang="en-US"/>
              <a:t> </a:t>
            </a:r>
            <a:r>
              <a:rPr lang="en-US" altLang="zh-CN"/>
              <a:t>1)</a:t>
            </a:r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4D87D2E-04CE-AD43-9E9E-7E78510F71B2}"/>
              </a:ext>
            </a:extLst>
          </p:cNvPr>
          <p:cNvCxnSpPr/>
          <p:nvPr/>
        </p:nvCxnSpPr>
        <p:spPr>
          <a:xfrm>
            <a:off x="5326743" y="5388951"/>
            <a:ext cx="638628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2421124-3AD4-224D-A7B9-9AEDA2E43506}"/>
              </a:ext>
            </a:extLst>
          </p:cNvPr>
          <p:cNvCxnSpPr/>
          <p:nvPr/>
        </p:nvCxnSpPr>
        <p:spPr>
          <a:xfrm>
            <a:off x="9154886" y="4197398"/>
            <a:ext cx="0" cy="33742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DE28C76-CA16-FA4F-9790-2BC42CA2D9FD}"/>
              </a:ext>
            </a:extLst>
          </p:cNvPr>
          <p:cNvSpPr txBox="1"/>
          <p:nvPr/>
        </p:nvSpPr>
        <p:spPr>
          <a:xfrm>
            <a:off x="7979228" y="3854686"/>
            <a:ext cx="3037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C00000"/>
                </a:solidFill>
              </a:rPr>
              <a:t>size</a:t>
            </a:r>
            <a:r>
              <a:rPr lang="zh-CN" altLang="en-US">
                <a:solidFill>
                  <a:srgbClr val="C00000"/>
                </a:solidFill>
              </a:rPr>
              <a:t> </a:t>
            </a:r>
            <a:r>
              <a:rPr lang="en-US" altLang="zh-CN">
                <a:solidFill>
                  <a:srgbClr val="C00000"/>
                </a:solidFill>
              </a:rPr>
              <a:t>+</a:t>
            </a:r>
            <a:r>
              <a:rPr lang="zh-CN" altLang="en-US">
                <a:solidFill>
                  <a:srgbClr val="C00000"/>
                </a:solidFill>
              </a:rPr>
              <a:t> </a:t>
            </a:r>
            <a:r>
              <a:rPr lang="en-US" altLang="zh-CN">
                <a:solidFill>
                  <a:srgbClr val="C00000"/>
                </a:solidFill>
              </a:rPr>
              <a:t>15</a:t>
            </a:r>
            <a:r>
              <a:rPr lang="zh-CN" altLang="en-US">
                <a:solidFill>
                  <a:srgbClr val="C00000"/>
                </a:solidFill>
              </a:rPr>
              <a:t> </a:t>
            </a:r>
            <a:r>
              <a:rPr lang="en-US" altLang="zh-CN">
                <a:solidFill>
                  <a:srgbClr val="C00000"/>
                </a:solidFill>
              </a:rPr>
              <a:t>–</a:t>
            </a:r>
            <a:r>
              <a:rPr lang="zh-CN" altLang="en-US">
                <a:solidFill>
                  <a:srgbClr val="C00000"/>
                </a:solidFill>
              </a:rPr>
              <a:t> </a:t>
            </a:r>
            <a:r>
              <a:rPr lang="en-US" altLang="zh-CN">
                <a:solidFill>
                  <a:srgbClr val="C00000"/>
                </a:solidFill>
              </a:rPr>
              <a:t>(size</a:t>
            </a:r>
            <a:r>
              <a:rPr lang="zh-CN" altLang="en-US">
                <a:solidFill>
                  <a:srgbClr val="C00000"/>
                </a:solidFill>
              </a:rPr>
              <a:t> </a:t>
            </a:r>
            <a:r>
              <a:rPr lang="en-US" altLang="zh-CN">
                <a:solidFill>
                  <a:srgbClr val="C00000"/>
                </a:solidFill>
              </a:rPr>
              <a:t>+</a:t>
            </a:r>
            <a:r>
              <a:rPr lang="zh-CN" altLang="en-US">
                <a:solidFill>
                  <a:srgbClr val="C00000"/>
                </a:solidFill>
              </a:rPr>
              <a:t> </a:t>
            </a:r>
            <a:r>
              <a:rPr lang="en-US" altLang="zh-CN">
                <a:solidFill>
                  <a:srgbClr val="C00000"/>
                </a:solidFill>
              </a:rPr>
              <a:t>15)</a:t>
            </a:r>
            <a:r>
              <a:rPr lang="zh-CN" altLang="en-US">
                <a:solidFill>
                  <a:srgbClr val="C00000"/>
                </a:solidFill>
              </a:rPr>
              <a:t> </a:t>
            </a:r>
            <a:r>
              <a:rPr lang="en-US" altLang="zh-CN">
                <a:solidFill>
                  <a:srgbClr val="C00000"/>
                </a:solidFill>
              </a:rPr>
              <a:t>%</a:t>
            </a:r>
            <a:r>
              <a:rPr lang="zh-CN" altLang="en-US">
                <a:solidFill>
                  <a:srgbClr val="C00000"/>
                </a:solidFill>
              </a:rPr>
              <a:t> </a:t>
            </a:r>
            <a:r>
              <a:rPr lang="en-US" altLang="zh-CN">
                <a:solidFill>
                  <a:srgbClr val="C00000"/>
                </a:solidFill>
              </a:rPr>
              <a:t>16</a:t>
            </a:r>
            <a:endParaRPr 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9241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7BC5E-8C3D-4D47-9201-6DBF97CFF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Q10 Set block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B614E-0884-4A4A-8994-7FED2A7DDB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/>
              <a:t>Suppose in the implicit list design, the block header is defined as (Lecture slides 22 and 27). Please write a function to set the status of the chunk while leaving its size unchanged? What's the body of the </a:t>
            </a:r>
            <a:r>
              <a:rPr lang="en-US" err="1"/>
              <a:t>set_status</a:t>
            </a:r>
            <a:r>
              <a:rPr lang="en-US"/>
              <a:t> function?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/>
              <a:t>h-&gt;</a:t>
            </a:r>
            <a:r>
              <a:rPr lang="en-US" err="1"/>
              <a:t>size_and_status</a:t>
            </a:r>
            <a:r>
              <a:rPr lang="en-US"/>
              <a:t> |= (unsigned long)status;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/>
              <a:t>h-&gt;</a:t>
            </a:r>
            <a:r>
              <a:rPr lang="en-US" err="1"/>
              <a:t>size_and_status</a:t>
            </a:r>
            <a:r>
              <a:rPr lang="en-US"/>
              <a:t> &amp;= (unsigned long)status;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/>
              <a:t>h-&gt;</a:t>
            </a:r>
            <a:r>
              <a:rPr lang="en-US" err="1"/>
              <a:t>size_and_status</a:t>
            </a:r>
            <a:r>
              <a:rPr lang="en-US"/>
              <a:t> = (h-&gt;</a:t>
            </a:r>
            <a:r>
              <a:rPr lang="en-US" err="1"/>
              <a:t>size_and_status</a:t>
            </a:r>
            <a:r>
              <a:rPr lang="en-US"/>
              <a:t> &amp; ~0x1) | (unsigned long)status;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/>
              <a:t>h-&gt;</a:t>
            </a:r>
            <a:r>
              <a:rPr lang="en-US" err="1"/>
              <a:t>size_and_status</a:t>
            </a:r>
            <a:r>
              <a:rPr lang="en-US"/>
              <a:t> = ((h-&gt;</a:t>
            </a:r>
            <a:r>
              <a:rPr lang="en-US" err="1"/>
              <a:t>size_and_status</a:t>
            </a:r>
            <a:r>
              <a:rPr lang="en-US"/>
              <a:t> &gt;&gt; 1) &lt;&lt; 1) | (unsigned long)status;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/>
              <a:t>h-&gt;</a:t>
            </a:r>
            <a:r>
              <a:rPr lang="en-US" err="1"/>
              <a:t>size_and_status</a:t>
            </a:r>
            <a:r>
              <a:rPr lang="en-US"/>
              <a:t> ^= (unsigned long)status;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D87EB0-982B-DC40-BAE2-988A5C2B5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D213B-B761-AF46-B3B0-44CACCA64E34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81DC4D-C3F0-D647-BDFD-AD66D408B2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9496" y="8732"/>
            <a:ext cx="4166102" cy="113955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C543C7E-9BE9-684B-87E0-1FC43FB549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9496" y="1102684"/>
            <a:ext cx="4398913" cy="722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1124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7BC5E-8C3D-4D47-9201-6DBF97CFF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Q10 Set block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B614E-0884-4A4A-8994-7FED2A7DDB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/>
              <a:t>Suppose in the implicit list design, the block header is defined as (Lecture slides 22 and 27). Please write a function to set the status of the chunk while leaving its size unchanged? What's the body of the </a:t>
            </a:r>
            <a:r>
              <a:rPr lang="en-US" err="1"/>
              <a:t>set_status</a:t>
            </a:r>
            <a:r>
              <a:rPr lang="en-US"/>
              <a:t> function?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/>
              <a:t>h-&gt;</a:t>
            </a:r>
            <a:r>
              <a:rPr lang="en-US" err="1"/>
              <a:t>size_and_status</a:t>
            </a:r>
            <a:r>
              <a:rPr lang="en-US"/>
              <a:t> |= (unsigned long)status;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/>
              <a:t>h-&gt;</a:t>
            </a:r>
            <a:r>
              <a:rPr lang="en-US" err="1"/>
              <a:t>size_and_status</a:t>
            </a:r>
            <a:r>
              <a:rPr lang="en-US"/>
              <a:t> &amp;= (unsigned long)status;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/>
              <a:t>h-&gt;</a:t>
            </a:r>
            <a:r>
              <a:rPr lang="en-US" err="1"/>
              <a:t>size_and_status</a:t>
            </a:r>
            <a:r>
              <a:rPr lang="en-US"/>
              <a:t> = (h-&gt;</a:t>
            </a:r>
            <a:r>
              <a:rPr lang="en-US" err="1"/>
              <a:t>size_and_status</a:t>
            </a:r>
            <a:r>
              <a:rPr lang="en-US"/>
              <a:t> &amp; ~0x1) | (unsigned long)status;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/>
              <a:t>h-&gt;</a:t>
            </a:r>
            <a:r>
              <a:rPr lang="en-US" err="1"/>
              <a:t>size_and_status</a:t>
            </a:r>
            <a:r>
              <a:rPr lang="en-US"/>
              <a:t> = ((h-&gt;</a:t>
            </a:r>
            <a:r>
              <a:rPr lang="en-US" err="1"/>
              <a:t>size_and_status</a:t>
            </a:r>
            <a:r>
              <a:rPr lang="en-US"/>
              <a:t> &gt;&gt; 1) &lt;&lt; 1) | (unsigned long)status;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/>
              <a:t>h-&gt;</a:t>
            </a:r>
            <a:r>
              <a:rPr lang="en-US" err="1"/>
              <a:t>size_and_status</a:t>
            </a:r>
            <a:r>
              <a:rPr lang="en-US"/>
              <a:t> ^= (unsigned long)status;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D87EB0-982B-DC40-BAE2-988A5C2B5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D213B-B761-AF46-B3B0-44CACCA64E34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81DC4D-C3F0-D647-BDFD-AD66D408B2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9496" y="8732"/>
            <a:ext cx="4166102" cy="113955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C543C7E-9BE9-684B-87E0-1FC43FB549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9496" y="1102684"/>
            <a:ext cx="4398913" cy="722941"/>
          </a:xfrm>
          <a:prstGeom prst="rect">
            <a:avLst/>
          </a:prstGeom>
        </p:spPr>
      </p:pic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CA227357-4386-3048-88D6-76400865D0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0797978"/>
              </p:ext>
            </p:extLst>
          </p:nvPr>
        </p:nvGraphicFramePr>
        <p:xfrm>
          <a:off x="4917692" y="2563184"/>
          <a:ext cx="6620717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265686">
                  <a:extLst>
                    <a:ext uri="{9D8B030D-6E8A-4147-A177-3AD203B41FA5}">
                      <a16:colId xmlns:a16="http://schemas.microsoft.com/office/drawing/2014/main" val="2143944015"/>
                    </a:ext>
                  </a:extLst>
                </a:gridCol>
                <a:gridCol w="1355031">
                  <a:extLst>
                    <a:ext uri="{9D8B030D-6E8A-4147-A177-3AD203B41FA5}">
                      <a16:colId xmlns:a16="http://schemas.microsoft.com/office/drawing/2014/main" val="2133276386"/>
                    </a:ext>
                  </a:extLst>
                </a:gridCol>
              </a:tblGrid>
              <a:tr h="361097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size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status</a:t>
                      </a:r>
                      <a:r>
                        <a:rPr lang="zh-CN" altLang="en-US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(1bit)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8925892"/>
                  </a:ext>
                </a:extLst>
              </a:tr>
            </a:tbl>
          </a:graphicData>
        </a:graphic>
      </p:graphicFrame>
      <p:sp>
        <p:nvSpPr>
          <p:cNvPr id="10" name="Rectangular Callout 9">
            <a:extLst>
              <a:ext uri="{FF2B5EF4-FFF2-40B4-BE49-F238E27FC236}">
                <a16:creationId xmlns:a16="http://schemas.microsoft.com/office/drawing/2014/main" id="{F2007D13-E1D1-0848-9CBE-376E85CB8660}"/>
              </a:ext>
            </a:extLst>
          </p:cNvPr>
          <p:cNvSpPr/>
          <p:nvPr/>
        </p:nvSpPr>
        <p:spPr>
          <a:xfrm>
            <a:off x="7601639" y="1504676"/>
            <a:ext cx="2456761" cy="963101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Keep</a:t>
            </a:r>
            <a:r>
              <a:rPr lang="zh-CN" altLang="en-US"/>
              <a:t> </a:t>
            </a:r>
            <a:r>
              <a:rPr lang="en-US" altLang="zh-CN"/>
              <a:t>the</a:t>
            </a:r>
            <a:r>
              <a:rPr lang="zh-CN" altLang="en-US"/>
              <a:t> </a:t>
            </a:r>
            <a:r>
              <a:rPr lang="en-US" altLang="zh-CN"/>
              <a:t>highest</a:t>
            </a:r>
            <a:r>
              <a:rPr lang="zh-CN" altLang="en-US"/>
              <a:t> </a:t>
            </a:r>
            <a:r>
              <a:rPr lang="en-US" altLang="zh-CN"/>
              <a:t>bits.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037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7BC5E-8C3D-4D47-9201-6DBF97CFF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Q10 Set block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B614E-0884-4A4A-8994-7FED2A7DDB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Suppose in the implicit list design, the block header is defined as (Lecture slides 22 and 27). Please write a function to set the status of the chunk while leaving its size unchanged? What's the body of the </a:t>
            </a:r>
            <a:r>
              <a:rPr lang="en-US" dirty="0" err="1"/>
              <a:t>set_status</a:t>
            </a:r>
            <a:r>
              <a:rPr lang="en-US" dirty="0"/>
              <a:t> function?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 dirty="0"/>
              <a:t>h-&gt;</a:t>
            </a:r>
            <a:r>
              <a:rPr lang="en-US" dirty="0" err="1"/>
              <a:t>size_and_status</a:t>
            </a:r>
            <a:r>
              <a:rPr lang="en-US" dirty="0"/>
              <a:t> |= (unsigned long)status;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 dirty="0"/>
              <a:t>h-&gt;</a:t>
            </a:r>
            <a:r>
              <a:rPr lang="en-US" dirty="0" err="1"/>
              <a:t>size_and_status</a:t>
            </a:r>
            <a:r>
              <a:rPr lang="en-US" dirty="0"/>
              <a:t> &amp;= (unsigned long)status;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 dirty="0"/>
              <a:t>h-&gt;</a:t>
            </a:r>
            <a:r>
              <a:rPr lang="en-US" dirty="0" err="1"/>
              <a:t>size_and_status</a:t>
            </a:r>
            <a:r>
              <a:rPr lang="en-US" dirty="0"/>
              <a:t> = (h-&gt;</a:t>
            </a:r>
            <a:r>
              <a:rPr lang="en-US" dirty="0" err="1"/>
              <a:t>size_and_status</a:t>
            </a:r>
            <a:r>
              <a:rPr lang="en-US" dirty="0"/>
              <a:t> &amp; ~0x1) | (unsigned long)status;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 dirty="0"/>
              <a:t>h-&gt;</a:t>
            </a:r>
            <a:r>
              <a:rPr lang="en-US" dirty="0" err="1"/>
              <a:t>size_and_status</a:t>
            </a:r>
            <a:r>
              <a:rPr lang="en-US" dirty="0"/>
              <a:t> = ((h-&gt;</a:t>
            </a:r>
            <a:r>
              <a:rPr lang="en-US" dirty="0" err="1"/>
              <a:t>size_and_status</a:t>
            </a:r>
            <a:r>
              <a:rPr lang="en-US" dirty="0"/>
              <a:t> &gt;&gt; 1) &lt;&lt; 1) | (unsigned long)status;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 dirty="0"/>
              <a:t>h-&gt;</a:t>
            </a:r>
            <a:r>
              <a:rPr lang="en-US" dirty="0" err="1"/>
              <a:t>size_and_status</a:t>
            </a:r>
            <a:r>
              <a:rPr lang="en-US" dirty="0"/>
              <a:t> ^= (unsigned long)status;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D87EB0-982B-DC40-BAE2-988A5C2B5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D213B-B761-AF46-B3B0-44CACCA64E34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81DC4D-C3F0-D647-BDFD-AD66D408B2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9496" y="8732"/>
            <a:ext cx="4166102" cy="113955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C543C7E-9BE9-684B-87E0-1FC43FB549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9496" y="1102684"/>
            <a:ext cx="4398913" cy="722941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3E984BB2-8BDB-6E4C-8A31-C6024D153116}"/>
              </a:ext>
            </a:extLst>
          </p:cNvPr>
          <p:cNvSpPr/>
          <p:nvPr/>
        </p:nvSpPr>
        <p:spPr>
          <a:xfrm>
            <a:off x="491596" y="3901288"/>
            <a:ext cx="4769708" cy="729048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C498A2C-0048-EB43-AE2E-88321BA9D7F4}"/>
              </a:ext>
            </a:extLst>
          </p:cNvPr>
          <p:cNvSpPr/>
          <p:nvPr/>
        </p:nvSpPr>
        <p:spPr>
          <a:xfrm>
            <a:off x="491596" y="4719914"/>
            <a:ext cx="4769708" cy="729048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17854218-06F8-E849-BF17-4BFC76A998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7014847"/>
              </p:ext>
            </p:extLst>
          </p:nvPr>
        </p:nvGraphicFramePr>
        <p:xfrm>
          <a:off x="4917692" y="2563184"/>
          <a:ext cx="6620717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265686">
                  <a:extLst>
                    <a:ext uri="{9D8B030D-6E8A-4147-A177-3AD203B41FA5}">
                      <a16:colId xmlns:a16="http://schemas.microsoft.com/office/drawing/2014/main" val="2143944015"/>
                    </a:ext>
                  </a:extLst>
                </a:gridCol>
                <a:gridCol w="1355031">
                  <a:extLst>
                    <a:ext uri="{9D8B030D-6E8A-4147-A177-3AD203B41FA5}">
                      <a16:colId xmlns:a16="http://schemas.microsoft.com/office/drawing/2014/main" val="2133276386"/>
                    </a:ext>
                  </a:extLst>
                </a:gridCol>
              </a:tblGrid>
              <a:tr h="361097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size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status</a:t>
                      </a:r>
                      <a:r>
                        <a:rPr lang="zh-CN" altLang="en-US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(1bit)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8925892"/>
                  </a:ext>
                </a:extLst>
              </a:tr>
            </a:tbl>
          </a:graphicData>
        </a:graphic>
      </p:graphicFrame>
      <p:sp>
        <p:nvSpPr>
          <p:cNvPr id="10" name="Rectangular Callout 9">
            <a:extLst>
              <a:ext uri="{FF2B5EF4-FFF2-40B4-BE49-F238E27FC236}">
                <a16:creationId xmlns:a16="http://schemas.microsoft.com/office/drawing/2014/main" id="{1C30AAFA-D61F-1149-A5A3-5609DBFD94C8}"/>
              </a:ext>
            </a:extLst>
          </p:cNvPr>
          <p:cNvSpPr/>
          <p:nvPr/>
        </p:nvSpPr>
        <p:spPr>
          <a:xfrm>
            <a:off x="7601639" y="1504676"/>
            <a:ext cx="2456761" cy="963101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Keep</a:t>
            </a:r>
            <a:r>
              <a:rPr lang="zh-CN" altLang="en-US"/>
              <a:t> </a:t>
            </a:r>
            <a:r>
              <a:rPr lang="en-US" altLang="zh-CN"/>
              <a:t>the</a:t>
            </a:r>
            <a:r>
              <a:rPr lang="zh-CN" altLang="en-US"/>
              <a:t> </a:t>
            </a:r>
            <a:r>
              <a:rPr lang="en-US" altLang="zh-CN"/>
              <a:t>highest</a:t>
            </a:r>
            <a:r>
              <a:rPr lang="zh-CN" altLang="en-US"/>
              <a:t> </a:t>
            </a:r>
            <a:r>
              <a:rPr lang="en-US" altLang="zh-CN"/>
              <a:t>bits.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383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Memory Allocation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when static memory isn’t enough</a:t>
            </a:r>
          </a:p>
        </p:txBody>
      </p:sp>
    </p:spTree>
    <p:extLst>
      <p:ext uri="{BB962C8B-B14F-4D97-AF65-F5344CB8AC3E}">
        <p14:creationId xmlns:p14="http://schemas.microsoft.com/office/powerpoint/2010/main" val="15123604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Malloc</a:t>
            </a:r>
            <a:r>
              <a:rPr lang="en-US" dirty="0"/>
              <a:t> using Implicit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Structure of implicit list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Malloc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Where to place an allocation?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Splitting a free block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Free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Coalescing a free block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Realloc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798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Assessment 09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1F02-1DA5-2048-B067-06F818F79F6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3188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Malloc using Implicit list</a:t>
            </a:r>
            <a:r>
              <a:rPr lang="zh-CN" altLang="en-US"/>
              <a:t> </a:t>
            </a:r>
            <a:r>
              <a:rPr lang="en-US" altLang="zh-CN"/>
              <a:t>(lab4)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01397"/>
            <a:ext cx="10515600" cy="4351338"/>
          </a:xfrm>
        </p:spPr>
        <p:txBody>
          <a:bodyPr/>
          <a:lstStyle/>
          <a:p>
            <a:r>
              <a:rPr lang="en-US"/>
              <a:t>Structure of implicit list</a:t>
            </a:r>
          </a:p>
          <a:p>
            <a:pPr lvl="1"/>
            <a:r>
              <a:rPr lang="en-US"/>
              <a:t>Implicit list means that it does not use pointers explicitly, but it can find the next chunk just like a linked list.</a:t>
            </a:r>
          </a:p>
          <a:p>
            <a:r>
              <a:rPr lang="en-US"/>
              <a:t>A chunk: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9117792"/>
              </p:ext>
            </p:extLst>
          </p:nvPr>
        </p:nvGraphicFramePr>
        <p:xfrm>
          <a:off x="1303130" y="3754411"/>
          <a:ext cx="1890644" cy="232833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906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0511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size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884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status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96817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  <a:p>
                      <a:pPr algn="ctr"/>
                      <a:endParaRPr lang="en-US"/>
                    </a:p>
                    <a:p>
                      <a:pPr algn="ctr"/>
                      <a:r>
                        <a:rPr lang="en-US"/>
                        <a:t>Payload</a:t>
                      </a:r>
                    </a:p>
                    <a:p>
                      <a:pPr algn="ctr"/>
                      <a:r>
                        <a:rPr lang="en-US"/>
                        <a:t>(</a:t>
                      </a:r>
                      <a:r>
                        <a:rPr lang="en-US" err="1"/>
                        <a:t>data+padding</a:t>
                      </a:r>
                      <a:r>
                        <a:rPr lang="en-US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ight Brace 4"/>
          <p:cNvSpPr/>
          <p:nvPr/>
        </p:nvSpPr>
        <p:spPr>
          <a:xfrm>
            <a:off x="3313043" y="3754411"/>
            <a:ext cx="132522" cy="64531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564834" y="3754411"/>
            <a:ext cx="11794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header</a:t>
            </a:r>
          </a:p>
          <a:p>
            <a:r>
              <a:rPr lang="en-US"/>
              <a:t>(16 bytes)</a:t>
            </a:r>
          </a:p>
        </p:txBody>
      </p:sp>
      <p:sp>
        <p:nvSpPr>
          <p:cNvPr id="7" name="Right Brace 6"/>
          <p:cNvSpPr/>
          <p:nvPr/>
        </p:nvSpPr>
        <p:spPr>
          <a:xfrm>
            <a:off x="3326295" y="4595923"/>
            <a:ext cx="119270" cy="148682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564834" y="4775407"/>
            <a:ext cx="21070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Application data</a:t>
            </a:r>
          </a:p>
          <a:p>
            <a:r>
              <a:rPr lang="en-US"/>
              <a:t>(allocated blocks only)</a:t>
            </a:r>
          </a:p>
          <a:p>
            <a:r>
              <a:rPr lang="en-US"/>
              <a:t>(multiple of 16 bytes)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57469" y="6278778"/>
            <a:ext cx="2355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e.g. </a:t>
            </a:r>
            <a:r>
              <a:rPr lang="en-US">
                <a:solidFill>
                  <a:schemeClr val="accent6"/>
                </a:solidFill>
              </a:rPr>
              <a:t>p=</a:t>
            </a:r>
            <a:r>
              <a:rPr lang="en-US" err="1">
                <a:solidFill>
                  <a:schemeClr val="accent6"/>
                </a:solidFill>
              </a:rPr>
              <a:t>malloc</a:t>
            </a:r>
            <a:r>
              <a:rPr lang="en-US">
                <a:solidFill>
                  <a:schemeClr val="accent6"/>
                </a:solidFill>
              </a:rPr>
              <a:t>(20);</a:t>
            </a:r>
          </a:p>
        </p:txBody>
      </p:sp>
      <p:sp>
        <p:nvSpPr>
          <p:cNvPr id="17" name="Left Brace 16"/>
          <p:cNvSpPr/>
          <p:nvPr/>
        </p:nvSpPr>
        <p:spPr>
          <a:xfrm>
            <a:off x="957469" y="4595923"/>
            <a:ext cx="102705" cy="1486825"/>
          </a:xfrm>
          <a:prstGeom prst="leftBrac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64489" y="5172120"/>
            <a:ext cx="639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accent6"/>
                </a:solidFill>
              </a:rPr>
              <a:t>32B</a:t>
            </a:r>
          </a:p>
        </p:txBody>
      </p:sp>
      <p:sp>
        <p:nvSpPr>
          <p:cNvPr id="19" name="Left Brace 18"/>
          <p:cNvSpPr/>
          <p:nvPr/>
        </p:nvSpPr>
        <p:spPr>
          <a:xfrm>
            <a:off x="898926" y="3754411"/>
            <a:ext cx="178912" cy="736157"/>
          </a:xfrm>
          <a:prstGeom prst="leftBrac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84370" y="3949592"/>
            <a:ext cx="639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accent6"/>
                </a:solidFill>
              </a:rPr>
              <a:t>16B</a:t>
            </a:r>
          </a:p>
        </p:txBody>
      </p:sp>
    </p:spTree>
    <p:extLst>
      <p:ext uri="{BB962C8B-B14F-4D97-AF65-F5344CB8AC3E}">
        <p14:creationId xmlns:p14="http://schemas.microsoft.com/office/powerpoint/2010/main" val="2196671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  <p:bldP spid="16" grpId="0"/>
      <p:bldP spid="17" grpId="0" animBg="1"/>
      <p:bldP spid="18" grpId="0"/>
      <p:bldP spid="19" grpId="0" animBg="1"/>
      <p:bldP spid="2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2A362-0986-AD4B-A8B8-9C5B5CB3F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Malloc using Implicit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6D92D-0028-D749-962C-6EAED2AC70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Malloc:</a:t>
            </a:r>
          </a:p>
          <a:p>
            <a:pPr lvl="1"/>
            <a:r>
              <a:rPr lang="en-US" dirty="0"/>
              <a:t>Find a large enough free chunk</a:t>
            </a:r>
          </a:p>
          <a:p>
            <a:pPr lvl="2"/>
            <a:r>
              <a:rPr lang="en-US" dirty="0" err="1"/>
              <a:t>Ask_os_for_chunk</a:t>
            </a:r>
            <a:r>
              <a:rPr lang="en-US" dirty="0"/>
              <a:t> if not found</a:t>
            </a:r>
          </a:p>
          <a:p>
            <a:pPr lvl="1"/>
            <a:r>
              <a:rPr lang="en-US" dirty="0"/>
              <a:t>Place it</a:t>
            </a:r>
          </a:p>
          <a:p>
            <a:pPr lvl="2"/>
            <a:r>
              <a:rPr lang="en-US" dirty="0"/>
              <a:t>Split</a:t>
            </a:r>
          </a:p>
          <a:p>
            <a:pPr lvl="2"/>
            <a:r>
              <a:rPr lang="en-US" dirty="0"/>
              <a:t>Set status &amp; size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8C0F53-83A4-5546-9027-729EE028C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D213B-B761-AF46-B3B0-44CACCA64E34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4166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Malloc using Implicit list – find the chunk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Where to place an allocation?</a:t>
            </a:r>
          </a:p>
          <a:p>
            <a:r>
              <a:rPr lang="en-US" dirty="0"/>
              <a:t>Different algorithms: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First fit 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 easy &amp; fast; cause fragmentation at beginning of the heap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Best fit 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  good for utilization; slower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Next fit 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 faster than first fit; even worse fragmentation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815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Malloc using Implicit list – place 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Splitting a free block</a:t>
            </a:r>
          </a:p>
          <a:p>
            <a:pPr lvl="1"/>
            <a:r>
              <a:rPr lang="en-US"/>
              <a:t>Compute the remaining size</a:t>
            </a:r>
          </a:p>
          <a:p>
            <a:pPr lvl="1"/>
            <a:r>
              <a:rPr lang="en-US"/>
              <a:t>If &lt; MIN_CHUNK_SZ</a:t>
            </a:r>
          </a:p>
          <a:p>
            <a:pPr lvl="2"/>
            <a:r>
              <a:rPr lang="en-US"/>
              <a:t>return // don’t split</a:t>
            </a:r>
          </a:p>
          <a:p>
            <a:pPr lvl="1"/>
            <a:r>
              <a:rPr lang="en-US"/>
              <a:t>else:</a:t>
            </a:r>
          </a:p>
          <a:p>
            <a:pPr lvl="2"/>
            <a:r>
              <a:rPr lang="en-US"/>
              <a:t>Split into 2 chunks, and set their size &amp; status</a:t>
            </a:r>
          </a:p>
          <a:p>
            <a:pPr lvl="1"/>
            <a:endParaRPr lang="en-US"/>
          </a:p>
          <a:p>
            <a:endParaRPr lang="en-US"/>
          </a:p>
        </p:txBody>
      </p:sp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id="{CD5F1D2C-AFDC-704A-930A-EB82A997BBBF}"/>
              </a:ext>
            </a:extLst>
          </p:cNvPr>
          <p:cNvSpPr/>
          <p:nvPr/>
        </p:nvSpPr>
        <p:spPr>
          <a:xfrm>
            <a:off x="4628560" y="2582944"/>
            <a:ext cx="1838227" cy="424205"/>
          </a:xfrm>
          <a:prstGeom prst="wedgeRoundRectCallout">
            <a:avLst>
              <a:gd name="adj1" fmla="val -79215"/>
              <a:gd name="adj2" fmla="val 1895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How large is it?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CE10939-1A90-6E4B-8198-11228C0228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2503269"/>
              </p:ext>
            </p:extLst>
          </p:nvPr>
        </p:nvGraphicFramePr>
        <p:xfrm>
          <a:off x="7950115" y="2582944"/>
          <a:ext cx="1890644" cy="232833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906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0511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size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884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status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96817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  <a:p>
                      <a:pPr algn="ctr"/>
                      <a:endParaRPr lang="en-US"/>
                    </a:p>
                    <a:p>
                      <a:pPr algn="ctr"/>
                      <a:r>
                        <a:rPr lang="en-US"/>
                        <a:t>Payload</a:t>
                      </a:r>
                    </a:p>
                    <a:p>
                      <a:pPr algn="ctr"/>
                      <a:r>
                        <a:rPr lang="en-US"/>
                        <a:t>(</a:t>
                      </a:r>
                      <a:r>
                        <a:rPr lang="en-US" err="1"/>
                        <a:t>data+padding</a:t>
                      </a:r>
                      <a:r>
                        <a:rPr lang="en-US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Right Brace 5">
            <a:extLst>
              <a:ext uri="{FF2B5EF4-FFF2-40B4-BE49-F238E27FC236}">
                <a16:creationId xmlns:a16="http://schemas.microsoft.com/office/drawing/2014/main" id="{958FD106-D81E-E545-B599-819F4FB86AE2}"/>
              </a:ext>
            </a:extLst>
          </p:cNvPr>
          <p:cNvSpPr/>
          <p:nvPr/>
        </p:nvSpPr>
        <p:spPr>
          <a:xfrm>
            <a:off x="9960028" y="2582944"/>
            <a:ext cx="132522" cy="64531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8D982C-FD3D-8248-9655-7BF34CC0879A}"/>
              </a:ext>
            </a:extLst>
          </p:cNvPr>
          <p:cNvSpPr txBox="1"/>
          <p:nvPr/>
        </p:nvSpPr>
        <p:spPr>
          <a:xfrm>
            <a:off x="10211819" y="2582944"/>
            <a:ext cx="11794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header</a:t>
            </a:r>
          </a:p>
          <a:p>
            <a:r>
              <a:rPr lang="en-US"/>
              <a:t>(16 bytes)</a:t>
            </a: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F5E5DC81-C92E-6F43-ADA6-EE4E2D343300}"/>
              </a:ext>
            </a:extLst>
          </p:cNvPr>
          <p:cNvSpPr/>
          <p:nvPr/>
        </p:nvSpPr>
        <p:spPr>
          <a:xfrm>
            <a:off x="9973280" y="3424456"/>
            <a:ext cx="119270" cy="148682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C7B6E1-1F04-124D-80DF-3A42820354D8}"/>
              </a:ext>
            </a:extLst>
          </p:cNvPr>
          <p:cNvSpPr txBox="1"/>
          <p:nvPr/>
        </p:nvSpPr>
        <p:spPr>
          <a:xfrm>
            <a:off x="10211819" y="3603940"/>
            <a:ext cx="21070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Application data</a:t>
            </a:r>
          </a:p>
          <a:p>
            <a:r>
              <a:rPr lang="en-US"/>
              <a:t>(allocated blocks only)</a:t>
            </a:r>
          </a:p>
          <a:p>
            <a:r>
              <a:rPr lang="en-US"/>
              <a:t>(multiple of 16 bytes)</a:t>
            </a:r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1267158B-E29A-BA48-84A5-8292360AA2D3}"/>
              </a:ext>
            </a:extLst>
          </p:cNvPr>
          <p:cNvSpPr/>
          <p:nvPr/>
        </p:nvSpPr>
        <p:spPr>
          <a:xfrm>
            <a:off x="7604454" y="3424456"/>
            <a:ext cx="102705" cy="1486825"/>
          </a:xfrm>
          <a:prstGeom prst="leftBrac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874B22-9CED-0543-AC03-282070E7BB6B}"/>
              </a:ext>
            </a:extLst>
          </p:cNvPr>
          <p:cNvSpPr txBox="1"/>
          <p:nvPr/>
        </p:nvSpPr>
        <p:spPr>
          <a:xfrm>
            <a:off x="6911474" y="4000653"/>
            <a:ext cx="6394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accent6"/>
                </a:solidFill>
              </a:rPr>
              <a:t>&gt;=</a:t>
            </a:r>
          </a:p>
          <a:p>
            <a:r>
              <a:rPr lang="en-US" altLang="zh-CN">
                <a:solidFill>
                  <a:schemeClr val="accent6"/>
                </a:solidFill>
              </a:rPr>
              <a:t>16</a:t>
            </a:r>
            <a:r>
              <a:rPr lang="en-US">
                <a:solidFill>
                  <a:schemeClr val="accent6"/>
                </a:solidFill>
              </a:rPr>
              <a:t>B</a:t>
            </a:r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DE03F48B-46A1-C645-8FE6-43A1173C4BDC}"/>
              </a:ext>
            </a:extLst>
          </p:cNvPr>
          <p:cNvSpPr/>
          <p:nvPr/>
        </p:nvSpPr>
        <p:spPr>
          <a:xfrm>
            <a:off x="7545911" y="2582944"/>
            <a:ext cx="178912" cy="736157"/>
          </a:xfrm>
          <a:prstGeom prst="leftBrac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94ED94-D5FA-3543-B425-492D6CC1C894}"/>
              </a:ext>
            </a:extLst>
          </p:cNvPr>
          <p:cNvSpPr txBox="1"/>
          <p:nvPr/>
        </p:nvSpPr>
        <p:spPr>
          <a:xfrm>
            <a:off x="6931355" y="2778125"/>
            <a:ext cx="639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accent6"/>
                </a:solidFill>
              </a:rPr>
              <a:t>16B</a:t>
            </a:r>
          </a:p>
        </p:txBody>
      </p:sp>
    </p:spTree>
    <p:extLst>
      <p:ext uri="{BB962C8B-B14F-4D97-AF65-F5344CB8AC3E}">
        <p14:creationId xmlns:p14="http://schemas.microsoft.com/office/powerpoint/2010/main" val="3984080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/>
      <p:bldP spid="7" grpId="1"/>
      <p:bldP spid="8" grpId="0" animBg="1"/>
      <p:bldP spid="8" grpId="1" animBg="1"/>
      <p:bldP spid="9" grpId="0"/>
      <p:bldP spid="9" grpId="1"/>
      <p:bldP spid="11" grpId="0" animBg="1"/>
      <p:bldP spid="11" grpId="1" animBg="1"/>
      <p:bldP spid="12" grpId="0"/>
      <p:bldP spid="12" grpId="1"/>
      <p:bldP spid="13" grpId="0" animBg="1"/>
      <p:bldP spid="13" grpId="1" animBg="1"/>
      <p:bldP spid="14" grpId="0"/>
      <p:bldP spid="14" grpId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Malloc using Implicit list – free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free(void *p):</a:t>
            </a:r>
          </a:p>
          <a:p>
            <a:r>
              <a:rPr lang="en-US" dirty="0"/>
              <a:t>h=payload2header(p) // get chunk pointer</a:t>
            </a:r>
          </a:p>
          <a:p>
            <a:r>
              <a:rPr lang="en-US" dirty="0"/>
              <a:t>Set status of the chunk h</a:t>
            </a:r>
          </a:p>
          <a:p>
            <a:r>
              <a:rPr lang="en-US" dirty="0"/>
              <a:t>Coalescing a free block: Merge h with its next free neighbor</a:t>
            </a:r>
          </a:p>
          <a:p>
            <a:pPr lvl="1"/>
            <a:r>
              <a:rPr lang="en-US" dirty="0"/>
              <a:t>If </a:t>
            </a:r>
            <a:r>
              <a:rPr lang="en-US" dirty="0" err="1"/>
              <a:t>next_chunk</a:t>
            </a:r>
            <a:r>
              <a:rPr lang="en-US" dirty="0"/>
              <a:t>(h) is free {</a:t>
            </a:r>
          </a:p>
          <a:p>
            <a:pPr lvl="2"/>
            <a:r>
              <a:rPr lang="en-US" dirty="0"/>
              <a:t>Increase h’s size by next chunk’s size</a:t>
            </a:r>
          </a:p>
          <a:p>
            <a:pPr lvl="1"/>
            <a:r>
              <a:rPr lang="en-US" dirty="0"/>
              <a:t>}</a:t>
            </a:r>
          </a:p>
          <a:p>
            <a:pPr lvl="1"/>
            <a:r>
              <a:rPr lang="en-US" dirty="0"/>
              <a:t>Any problem with the </a:t>
            </a:r>
            <a:r>
              <a:rPr lang="en-US" dirty="0" err="1"/>
              <a:t>impl</a:t>
            </a:r>
            <a:r>
              <a:rPr lang="en-US" dirty="0"/>
              <a:t>.? Can we do better?</a:t>
            </a:r>
          </a:p>
          <a:p>
            <a:pPr lvl="2"/>
            <a:r>
              <a:rPr lang="en-US" dirty="0"/>
              <a:t>Use while instead of if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BE29826-1C67-D241-9CAE-1D4BF10CC6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4977139"/>
              </p:ext>
            </p:extLst>
          </p:nvPr>
        </p:nvGraphicFramePr>
        <p:xfrm>
          <a:off x="9923726" y="1218632"/>
          <a:ext cx="970090" cy="2208666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970090">
                  <a:extLst>
                    <a:ext uri="{9D8B030D-6E8A-4147-A177-3AD203B41FA5}">
                      <a16:colId xmlns:a16="http://schemas.microsoft.com/office/drawing/2014/main" val="4049509132"/>
                    </a:ext>
                  </a:extLst>
                </a:gridCol>
              </a:tblGrid>
              <a:tr h="36811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0362610"/>
                  </a:ext>
                </a:extLst>
              </a:tr>
              <a:tr h="36811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8750872"/>
                  </a:ext>
                </a:extLst>
              </a:tr>
              <a:tr h="368111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Alloc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511839"/>
                  </a:ext>
                </a:extLst>
              </a:tr>
              <a:tr h="368111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Alloc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8705349"/>
                  </a:ext>
                </a:extLst>
              </a:tr>
              <a:tr h="368111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Alloc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1439357"/>
                  </a:ext>
                </a:extLst>
              </a:tr>
              <a:tr h="368111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Alloc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6971875"/>
                  </a:ext>
                </a:extLst>
              </a:tr>
            </a:tbl>
          </a:graphicData>
        </a:graphic>
      </p:graphicFrame>
      <p:grpSp>
        <p:nvGrpSpPr>
          <p:cNvPr id="26" name="Group 25">
            <a:extLst>
              <a:ext uri="{FF2B5EF4-FFF2-40B4-BE49-F238E27FC236}">
                <a16:creationId xmlns:a16="http://schemas.microsoft.com/office/drawing/2014/main" id="{828045E9-E77E-A743-9C06-A505250C3F96}"/>
              </a:ext>
            </a:extLst>
          </p:cNvPr>
          <p:cNvGrpSpPr/>
          <p:nvPr/>
        </p:nvGrpSpPr>
        <p:grpSpPr>
          <a:xfrm>
            <a:off x="9101920" y="1093702"/>
            <a:ext cx="821806" cy="1008539"/>
            <a:chOff x="9101920" y="1093702"/>
            <a:chExt cx="821806" cy="100853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70226CC-9A7A-C043-8E94-B0140D9FCB9E}"/>
                </a:ext>
              </a:extLst>
            </p:cNvPr>
            <p:cNvSpPr txBox="1"/>
            <p:nvPr/>
          </p:nvSpPr>
          <p:spPr>
            <a:xfrm>
              <a:off x="9115719" y="109370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h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08F0AA73-9332-3546-8BE1-EC639022E38D}"/>
                </a:ext>
              </a:extLst>
            </p:cNvPr>
            <p:cNvCxnSpPr>
              <a:cxnSpLocks/>
            </p:cNvCxnSpPr>
            <p:nvPr/>
          </p:nvCxnSpPr>
          <p:spPr>
            <a:xfrm>
              <a:off x="9530242" y="1278368"/>
              <a:ext cx="39348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CB67BFC-C91D-6145-8E08-182EAF5DDD38}"/>
                </a:ext>
              </a:extLst>
            </p:cNvPr>
            <p:cNvSpPr txBox="1"/>
            <p:nvPr/>
          </p:nvSpPr>
          <p:spPr>
            <a:xfrm>
              <a:off x="9115719" y="1413306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0070C0"/>
                  </a:solidFill>
                </a:rPr>
                <a:t>nh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4CD6CBD1-563D-4E49-BB9D-FF69D0007FB6}"/>
                </a:ext>
              </a:extLst>
            </p:cNvPr>
            <p:cNvCxnSpPr>
              <a:stCxn id="7" idx="3"/>
            </p:cNvCxnSpPr>
            <p:nvPr/>
          </p:nvCxnSpPr>
          <p:spPr>
            <a:xfrm>
              <a:off x="9544041" y="1597972"/>
              <a:ext cx="37968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F1AF325-E325-AD49-BB93-ED80B230CD4A}"/>
                </a:ext>
              </a:extLst>
            </p:cNvPr>
            <p:cNvSpPr txBox="1"/>
            <p:nvPr/>
          </p:nvSpPr>
          <p:spPr>
            <a:xfrm>
              <a:off x="9101920" y="1732909"/>
              <a:ext cx="5453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nh2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5CC9F4F8-390E-B046-931C-1A897C5DEECF}"/>
                </a:ext>
              </a:extLst>
            </p:cNvPr>
            <p:cNvCxnSpPr/>
            <p:nvPr/>
          </p:nvCxnSpPr>
          <p:spPr>
            <a:xfrm>
              <a:off x="9530242" y="1917575"/>
              <a:ext cx="37968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Left Brace 10">
            <a:extLst>
              <a:ext uri="{FF2B5EF4-FFF2-40B4-BE49-F238E27FC236}">
                <a16:creationId xmlns:a16="http://schemas.microsoft.com/office/drawing/2014/main" id="{8510C51F-FE09-9D47-AE39-9C5825C5722E}"/>
              </a:ext>
            </a:extLst>
          </p:cNvPr>
          <p:cNvSpPr/>
          <p:nvPr/>
        </p:nvSpPr>
        <p:spPr>
          <a:xfrm rot="10800000">
            <a:off x="10971470" y="1198176"/>
            <a:ext cx="168005" cy="743412"/>
          </a:xfrm>
          <a:prstGeom prst="leftBrac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FB5C46-796A-5147-AEB6-B3AC1049E706}"/>
              </a:ext>
            </a:extLst>
          </p:cNvPr>
          <p:cNvSpPr txBox="1"/>
          <p:nvPr/>
        </p:nvSpPr>
        <p:spPr>
          <a:xfrm>
            <a:off x="11147213" y="1399797"/>
            <a:ext cx="928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merge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F9659AE-9109-2341-9F48-0340876F21E6}"/>
              </a:ext>
            </a:extLst>
          </p:cNvPr>
          <p:cNvSpPr/>
          <p:nvPr/>
        </p:nvSpPr>
        <p:spPr>
          <a:xfrm>
            <a:off x="9979616" y="1242310"/>
            <a:ext cx="830712" cy="6752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free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2AE3AE70-C0A4-F949-A30D-64069FA55E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7335485"/>
              </p:ext>
            </p:extLst>
          </p:nvPr>
        </p:nvGraphicFramePr>
        <p:xfrm>
          <a:off x="9923726" y="3982354"/>
          <a:ext cx="970090" cy="2208666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970090">
                  <a:extLst>
                    <a:ext uri="{9D8B030D-6E8A-4147-A177-3AD203B41FA5}">
                      <a16:colId xmlns:a16="http://schemas.microsoft.com/office/drawing/2014/main" val="4049509132"/>
                    </a:ext>
                  </a:extLst>
                </a:gridCol>
              </a:tblGrid>
              <a:tr h="36811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0362610"/>
                  </a:ext>
                </a:extLst>
              </a:tr>
              <a:tr h="36811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8750872"/>
                  </a:ext>
                </a:extLst>
              </a:tr>
              <a:tr h="36811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free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511839"/>
                  </a:ext>
                </a:extLst>
              </a:tr>
              <a:tr h="368111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Alloc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8705349"/>
                  </a:ext>
                </a:extLst>
              </a:tr>
              <a:tr h="368111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Alloc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1439357"/>
                  </a:ext>
                </a:extLst>
              </a:tr>
              <a:tr h="368111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Alloc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6971875"/>
                  </a:ext>
                </a:extLst>
              </a:tr>
            </a:tbl>
          </a:graphicData>
        </a:graphic>
      </p:graphicFrame>
      <p:grpSp>
        <p:nvGrpSpPr>
          <p:cNvPr id="27" name="Group 26">
            <a:extLst>
              <a:ext uri="{FF2B5EF4-FFF2-40B4-BE49-F238E27FC236}">
                <a16:creationId xmlns:a16="http://schemas.microsoft.com/office/drawing/2014/main" id="{85549F43-A5E6-4C46-8DF8-951E14E825BE}"/>
              </a:ext>
            </a:extLst>
          </p:cNvPr>
          <p:cNvGrpSpPr/>
          <p:nvPr/>
        </p:nvGrpSpPr>
        <p:grpSpPr>
          <a:xfrm>
            <a:off x="9101920" y="3857424"/>
            <a:ext cx="821806" cy="1008539"/>
            <a:chOff x="9101920" y="3857424"/>
            <a:chExt cx="821806" cy="1008539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5D0C7CC-F3F1-034C-9C09-61E94696E925}"/>
                </a:ext>
              </a:extLst>
            </p:cNvPr>
            <p:cNvSpPr txBox="1"/>
            <p:nvPr/>
          </p:nvSpPr>
          <p:spPr>
            <a:xfrm>
              <a:off x="9115719" y="3857424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h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FA626047-460B-224A-83EA-9F086A65E5BD}"/>
                </a:ext>
              </a:extLst>
            </p:cNvPr>
            <p:cNvCxnSpPr>
              <a:cxnSpLocks/>
            </p:cNvCxnSpPr>
            <p:nvPr/>
          </p:nvCxnSpPr>
          <p:spPr>
            <a:xfrm>
              <a:off x="9530242" y="4042090"/>
              <a:ext cx="39348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5932838-2E35-1D40-83D2-856E810B8FF5}"/>
                </a:ext>
              </a:extLst>
            </p:cNvPr>
            <p:cNvSpPr txBox="1"/>
            <p:nvPr/>
          </p:nvSpPr>
          <p:spPr>
            <a:xfrm>
              <a:off x="9115719" y="4177028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0070C0"/>
                  </a:solidFill>
                </a:rPr>
                <a:t>nh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ABB67A53-90D0-9F42-9C37-7FF3CCEA9BFB}"/>
                </a:ext>
              </a:extLst>
            </p:cNvPr>
            <p:cNvCxnSpPr>
              <a:stCxn id="19" idx="3"/>
            </p:cNvCxnSpPr>
            <p:nvPr/>
          </p:nvCxnSpPr>
          <p:spPr>
            <a:xfrm>
              <a:off x="9544041" y="4361694"/>
              <a:ext cx="37968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FD3ED92-2D18-0D43-9DFE-3C8BC10DB20B}"/>
                </a:ext>
              </a:extLst>
            </p:cNvPr>
            <p:cNvSpPr txBox="1"/>
            <p:nvPr/>
          </p:nvSpPr>
          <p:spPr>
            <a:xfrm>
              <a:off x="9101920" y="4496631"/>
              <a:ext cx="5453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nh2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8F94D8D6-8EFC-8148-8D2F-18154772B80C}"/>
                </a:ext>
              </a:extLst>
            </p:cNvPr>
            <p:cNvCxnSpPr/>
            <p:nvPr/>
          </p:nvCxnSpPr>
          <p:spPr>
            <a:xfrm>
              <a:off x="9530242" y="4681297"/>
              <a:ext cx="37968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Left Brace 22">
            <a:extLst>
              <a:ext uri="{FF2B5EF4-FFF2-40B4-BE49-F238E27FC236}">
                <a16:creationId xmlns:a16="http://schemas.microsoft.com/office/drawing/2014/main" id="{10B59EA1-9241-9B4A-B7C7-BA6481645544}"/>
              </a:ext>
            </a:extLst>
          </p:cNvPr>
          <p:cNvSpPr/>
          <p:nvPr/>
        </p:nvSpPr>
        <p:spPr>
          <a:xfrm rot="10800000">
            <a:off x="10971470" y="3961898"/>
            <a:ext cx="168005" cy="743412"/>
          </a:xfrm>
          <a:prstGeom prst="leftBrac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BA2CFBF-21C5-6640-948F-EA9A87D5E9EA}"/>
              </a:ext>
            </a:extLst>
          </p:cNvPr>
          <p:cNvSpPr txBox="1"/>
          <p:nvPr/>
        </p:nvSpPr>
        <p:spPr>
          <a:xfrm>
            <a:off x="11147213" y="4163519"/>
            <a:ext cx="928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merge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7AE945B-90F4-A042-9A2C-485179C39B64}"/>
              </a:ext>
            </a:extLst>
          </p:cNvPr>
          <p:cNvSpPr/>
          <p:nvPr/>
        </p:nvSpPr>
        <p:spPr>
          <a:xfrm>
            <a:off x="9979616" y="4006032"/>
            <a:ext cx="830712" cy="6752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free</a:t>
            </a:r>
          </a:p>
        </p:txBody>
      </p:sp>
      <p:sp>
        <p:nvSpPr>
          <p:cNvPr id="28" name="Left Brace 27">
            <a:extLst>
              <a:ext uri="{FF2B5EF4-FFF2-40B4-BE49-F238E27FC236}">
                <a16:creationId xmlns:a16="http://schemas.microsoft.com/office/drawing/2014/main" id="{B3660ABC-3D38-1A49-B64D-62E83EC8FD93}"/>
              </a:ext>
            </a:extLst>
          </p:cNvPr>
          <p:cNvSpPr/>
          <p:nvPr/>
        </p:nvSpPr>
        <p:spPr>
          <a:xfrm rot="10800000">
            <a:off x="11077823" y="3961898"/>
            <a:ext cx="209476" cy="1095059"/>
          </a:xfrm>
          <a:prstGeom prst="leftBrac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C1FD527-2B58-1143-86FF-4204B6050203}"/>
              </a:ext>
            </a:extLst>
          </p:cNvPr>
          <p:cNvSpPr txBox="1"/>
          <p:nvPr/>
        </p:nvSpPr>
        <p:spPr>
          <a:xfrm>
            <a:off x="11253567" y="4515166"/>
            <a:ext cx="928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merge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797EB06-437D-1E4C-9270-4E193AC203AF}"/>
              </a:ext>
            </a:extLst>
          </p:cNvPr>
          <p:cNvSpPr/>
          <p:nvPr/>
        </p:nvSpPr>
        <p:spPr>
          <a:xfrm>
            <a:off x="9946584" y="3979226"/>
            <a:ext cx="877062" cy="10777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free</a:t>
            </a:r>
          </a:p>
        </p:txBody>
      </p:sp>
    </p:spTree>
    <p:extLst>
      <p:ext uri="{BB962C8B-B14F-4D97-AF65-F5344CB8AC3E}">
        <p14:creationId xmlns:p14="http://schemas.microsoft.com/office/powerpoint/2010/main" val="2709632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5"/>
      <p:bldP spid="11" grpId="0" animBg="1"/>
      <p:bldP spid="12" grpId="0"/>
      <p:bldP spid="15" grpId="0" animBg="1"/>
      <p:bldP spid="23" grpId="0" animBg="1"/>
      <p:bldP spid="24" grpId="0"/>
      <p:bldP spid="25" grpId="0" animBg="1"/>
      <p:bldP spid="28" grpId="0" animBg="1"/>
      <p:bldP spid="29" grpId="0"/>
      <p:bldP spid="3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394D7-0615-2447-BD58-BFCBB5AF5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will there be multiple consecutive free chunks?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2E0D5-7CB5-AE41-869B-1A832BD69E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Free h2</a:t>
            </a:r>
          </a:p>
          <a:p>
            <a:r>
              <a:rPr lang="en-US" dirty="0"/>
              <a:t>Free h3</a:t>
            </a:r>
          </a:p>
          <a:p>
            <a:r>
              <a:rPr lang="en-US" dirty="0"/>
              <a:t>Free h1</a:t>
            </a:r>
          </a:p>
          <a:p>
            <a:r>
              <a:rPr lang="en-US" dirty="0"/>
              <a:t>Root cause:</a:t>
            </a:r>
          </a:p>
          <a:p>
            <a:pPr lvl="1"/>
            <a:r>
              <a:rPr lang="en-US" dirty="0"/>
              <a:t>Cannot coalesce</a:t>
            </a:r>
            <a:br>
              <a:rPr lang="en-US" dirty="0"/>
            </a:br>
            <a:r>
              <a:rPr lang="en-US" dirty="0"/>
              <a:t>with previous chunk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EE9A65-5759-124C-B5B9-CDC1CCAAD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D213B-B761-AF46-B3B0-44CACCA64E34}" type="slidenum">
              <a:rPr lang="en-US" smtClean="0"/>
              <a:pPr/>
              <a:t>35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D3CD4BA-C515-E948-84B1-D49FE68FC9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3931272"/>
              </p:ext>
            </p:extLst>
          </p:nvPr>
        </p:nvGraphicFramePr>
        <p:xfrm>
          <a:off x="5900792" y="2344377"/>
          <a:ext cx="970090" cy="2208666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970090">
                  <a:extLst>
                    <a:ext uri="{9D8B030D-6E8A-4147-A177-3AD203B41FA5}">
                      <a16:colId xmlns:a16="http://schemas.microsoft.com/office/drawing/2014/main" val="4049509132"/>
                    </a:ext>
                  </a:extLst>
                </a:gridCol>
              </a:tblGrid>
              <a:tr h="368111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Alloc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0362610"/>
                  </a:ext>
                </a:extLst>
              </a:tr>
              <a:tr h="368111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Alloc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8750872"/>
                  </a:ext>
                </a:extLst>
              </a:tr>
              <a:tr h="368111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Alloc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511839"/>
                  </a:ext>
                </a:extLst>
              </a:tr>
              <a:tr h="368111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Alloc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8705349"/>
                  </a:ext>
                </a:extLst>
              </a:tr>
              <a:tr h="368111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Alloc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1439357"/>
                  </a:ext>
                </a:extLst>
              </a:tr>
              <a:tr h="368111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Alloc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6971875"/>
                  </a:ext>
                </a:extLst>
              </a:tr>
            </a:tbl>
          </a:graphicData>
        </a:graphic>
      </p:graphicFrame>
      <p:grpSp>
        <p:nvGrpSpPr>
          <p:cNvPr id="43" name="Group 42">
            <a:extLst>
              <a:ext uri="{FF2B5EF4-FFF2-40B4-BE49-F238E27FC236}">
                <a16:creationId xmlns:a16="http://schemas.microsoft.com/office/drawing/2014/main" id="{64C0DAFB-0F8D-FE4A-B305-B3EAE91F4D9A}"/>
              </a:ext>
            </a:extLst>
          </p:cNvPr>
          <p:cNvGrpSpPr/>
          <p:nvPr/>
        </p:nvGrpSpPr>
        <p:grpSpPr>
          <a:xfrm>
            <a:off x="5017370" y="2159711"/>
            <a:ext cx="830700" cy="1104623"/>
            <a:chOff x="5017370" y="2159711"/>
            <a:chExt cx="830700" cy="1104623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FC9E7DD-AA48-614F-86E1-EBB648535A05}"/>
                </a:ext>
              </a:extLst>
            </p:cNvPr>
            <p:cNvSpPr txBox="1"/>
            <p:nvPr/>
          </p:nvSpPr>
          <p:spPr>
            <a:xfrm>
              <a:off x="5017370" y="2159711"/>
              <a:ext cx="423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h1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C65FF9C7-F1E0-5447-9913-788ED2841660}"/>
                </a:ext>
              </a:extLst>
            </p:cNvPr>
            <p:cNvCxnSpPr>
              <a:cxnSpLocks/>
            </p:cNvCxnSpPr>
            <p:nvPr/>
          </p:nvCxnSpPr>
          <p:spPr>
            <a:xfrm>
              <a:off x="5431893" y="2344377"/>
              <a:ext cx="39348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B1DE40D-1E3B-7649-ACC7-F05C2A3D827B}"/>
                </a:ext>
              </a:extLst>
            </p:cNvPr>
            <p:cNvSpPr txBox="1"/>
            <p:nvPr/>
          </p:nvSpPr>
          <p:spPr>
            <a:xfrm>
              <a:off x="5040063" y="2527357"/>
              <a:ext cx="423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h2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DFA8C77D-19BB-6745-9051-FC61A961E2BD}"/>
                </a:ext>
              </a:extLst>
            </p:cNvPr>
            <p:cNvCxnSpPr>
              <a:cxnSpLocks/>
            </p:cNvCxnSpPr>
            <p:nvPr/>
          </p:nvCxnSpPr>
          <p:spPr>
            <a:xfrm>
              <a:off x="5454586" y="2712023"/>
              <a:ext cx="39348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4236412-7CC6-DA4A-81F0-2DC15AAF84EC}"/>
                </a:ext>
              </a:extLst>
            </p:cNvPr>
            <p:cNvSpPr txBox="1"/>
            <p:nvPr/>
          </p:nvSpPr>
          <p:spPr>
            <a:xfrm>
              <a:off x="5027194" y="2895002"/>
              <a:ext cx="423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h3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BE2D7DB9-5639-8A43-98F2-7654863C0758}"/>
                </a:ext>
              </a:extLst>
            </p:cNvPr>
            <p:cNvCxnSpPr>
              <a:cxnSpLocks/>
            </p:cNvCxnSpPr>
            <p:nvPr/>
          </p:nvCxnSpPr>
          <p:spPr>
            <a:xfrm>
              <a:off x="5441717" y="3079668"/>
              <a:ext cx="39348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547B57F7-225B-5443-A925-4E89C5ECF4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7000560"/>
              </p:ext>
            </p:extLst>
          </p:nvPr>
        </p:nvGraphicFramePr>
        <p:xfrm>
          <a:off x="7008594" y="2344377"/>
          <a:ext cx="970090" cy="2208666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970090">
                  <a:extLst>
                    <a:ext uri="{9D8B030D-6E8A-4147-A177-3AD203B41FA5}">
                      <a16:colId xmlns:a16="http://schemas.microsoft.com/office/drawing/2014/main" val="4049509132"/>
                    </a:ext>
                  </a:extLst>
                </a:gridCol>
              </a:tblGrid>
              <a:tr h="368111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Alloc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0362610"/>
                  </a:ext>
                </a:extLst>
              </a:tr>
              <a:tr h="36811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Free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8750872"/>
                  </a:ext>
                </a:extLst>
              </a:tr>
              <a:tr h="368111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Alloc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511839"/>
                  </a:ext>
                </a:extLst>
              </a:tr>
              <a:tr h="368111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Alloc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8705349"/>
                  </a:ext>
                </a:extLst>
              </a:tr>
              <a:tr h="368111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Alloc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1439357"/>
                  </a:ext>
                </a:extLst>
              </a:tr>
              <a:tr h="368111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Alloc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6971875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2992482B-2069-F44A-A696-6B8B394FFD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5432086"/>
              </p:ext>
            </p:extLst>
          </p:nvPr>
        </p:nvGraphicFramePr>
        <p:xfrm>
          <a:off x="8083810" y="2356294"/>
          <a:ext cx="970090" cy="2208666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970090">
                  <a:extLst>
                    <a:ext uri="{9D8B030D-6E8A-4147-A177-3AD203B41FA5}">
                      <a16:colId xmlns:a16="http://schemas.microsoft.com/office/drawing/2014/main" val="4049509132"/>
                    </a:ext>
                  </a:extLst>
                </a:gridCol>
              </a:tblGrid>
              <a:tr h="368111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Alloc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0362610"/>
                  </a:ext>
                </a:extLst>
              </a:tr>
              <a:tr h="36811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Free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8750872"/>
                  </a:ext>
                </a:extLst>
              </a:tr>
              <a:tr h="36811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Free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511839"/>
                  </a:ext>
                </a:extLst>
              </a:tr>
              <a:tr h="368111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Alloc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8705349"/>
                  </a:ext>
                </a:extLst>
              </a:tr>
              <a:tr h="368111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Alloc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1439357"/>
                  </a:ext>
                </a:extLst>
              </a:tr>
              <a:tr h="368111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Alloc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6971875"/>
                  </a:ext>
                </a:extLst>
              </a:tr>
            </a:tbl>
          </a:graphicData>
        </a:graphic>
      </p:graphicFrame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F0473DAE-B281-554D-A79C-6A6E8D346C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3825371"/>
              </p:ext>
            </p:extLst>
          </p:nvPr>
        </p:nvGraphicFramePr>
        <p:xfrm>
          <a:off x="10010769" y="2340422"/>
          <a:ext cx="970090" cy="2208666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970090">
                  <a:extLst>
                    <a:ext uri="{9D8B030D-6E8A-4147-A177-3AD203B41FA5}">
                      <a16:colId xmlns:a16="http://schemas.microsoft.com/office/drawing/2014/main" val="4049509132"/>
                    </a:ext>
                  </a:extLst>
                </a:gridCol>
              </a:tblGrid>
              <a:tr h="36811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Free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0362610"/>
                  </a:ext>
                </a:extLst>
              </a:tr>
              <a:tr h="36811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Free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8750872"/>
                  </a:ext>
                </a:extLst>
              </a:tr>
              <a:tr h="36811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Free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511839"/>
                  </a:ext>
                </a:extLst>
              </a:tr>
              <a:tr h="368111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Alloc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8705349"/>
                  </a:ext>
                </a:extLst>
              </a:tr>
              <a:tr h="368111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Alloc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1439357"/>
                  </a:ext>
                </a:extLst>
              </a:tr>
              <a:tr h="368111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Alloc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6971875"/>
                  </a:ext>
                </a:extLst>
              </a:tr>
            </a:tbl>
          </a:graphicData>
        </a:graphic>
      </p:graphicFrame>
      <p:sp>
        <p:nvSpPr>
          <p:cNvPr id="41" name="Left Brace 40">
            <a:extLst>
              <a:ext uri="{FF2B5EF4-FFF2-40B4-BE49-F238E27FC236}">
                <a16:creationId xmlns:a16="http://schemas.microsoft.com/office/drawing/2014/main" id="{1288131C-BEA9-5B4C-B981-2E9955702480}"/>
              </a:ext>
            </a:extLst>
          </p:cNvPr>
          <p:cNvSpPr/>
          <p:nvPr/>
        </p:nvSpPr>
        <p:spPr>
          <a:xfrm rot="10800000">
            <a:off x="9070435" y="2705298"/>
            <a:ext cx="168005" cy="743412"/>
          </a:xfrm>
          <a:prstGeom prst="leftBrac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2C85F97-7708-EA4D-90AE-DB3F7E7CFABA}"/>
              </a:ext>
            </a:extLst>
          </p:cNvPr>
          <p:cNvSpPr txBox="1"/>
          <p:nvPr/>
        </p:nvSpPr>
        <p:spPr>
          <a:xfrm>
            <a:off x="9246178" y="2906919"/>
            <a:ext cx="9285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no merge</a:t>
            </a:r>
          </a:p>
        </p:txBody>
      </p:sp>
    </p:spTree>
    <p:extLst>
      <p:ext uri="{BB962C8B-B14F-4D97-AF65-F5344CB8AC3E}">
        <p14:creationId xmlns:p14="http://schemas.microsoft.com/office/powerpoint/2010/main" val="3842718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1" grpId="0" animBg="1"/>
      <p:bldP spid="4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394D7-0615-2447-BD58-BFCBB5AF5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will there be multiple consecutive free chunks?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2E0D5-7CB5-AE41-869B-1A832BD69E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/>
              <a:t>Free h2</a:t>
            </a:r>
          </a:p>
          <a:p>
            <a:r>
              <a:rPr lang="en-US"/>
              <a:t>Free h3</a:t>
            </a:r>
          </a:p>
          <a:p>
            <a:r>
              <a:rPr lang="en-US"/>
              <a:t>Root cause:</a:t>
            </a:r>
          </a:p>
          <a:p>
            <a:pPr lvl="1"/>
            <a:r>
              <a:rPr lang="en-US"/>
              <a:t>Cannot coalesce</a:t>
            </a:r>
            <a:br>
              <a:rPr lang="en-US"/>
            </a:br>
            <a:r>
              <a:rPr lang="en-US"/>
              <a:t>with previous chunk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EE9A65-5759-124C-B5B9-CDC1CCAAD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D213B-B761-AF46-B3B0-44CACCA64E34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6191AC3F-E4C5-1A43-BBF1-9FCCB6A020DD}"/>
              </a:ext>
            </a:extLst>
          </p:cNvPr>
          <p:cNvSpPr/>
          <p:nvPr/>
        </p:nvSpPr>
        <p:spPr>
          <a:xfrm>
            <a:off x="2112318" y="2159711"/>
            <a:ext cx="2477662" cy="1433539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Cannot</a:t>
            </a:r>
            <a:r>
              <a:rPr lang="zh-CN" altLang="en-US"/>
              <a:t> </a:t>
            </a:r>
            <a:r>
              <a:rPr lang="en-US" altLang="zh-CN"/>
              <a:t>check</a:t>
            </a:r>
            <a:r>
              <a:rPr lang="zh-CN" altLang="en-US"/>
              <a:t> </a:t>
            </a:r>
            <a:r>
              <a:rPr lang="en-US" altLang="zh-CN"/>
              <a:t>the</a:t>
            </a:r>
            <a:r>
              <a:rPr lang="zh-CN" altLang="en-US"/>
              <a:t> </a:t>
            </a:r>
            <a:r>
              <a:rPr lang="en-US" altLang="zh-CN"/>
              <a:t>status</a:t>
            </a:r>
            <a:r>
              <a:rPr lang="zh-CN" altLang="en-US"/>
              <a:t> </a:t>
            </a:r>
            <a:r>
              <a:rPr lang="en-US" altLang="zh-CN"/>
              <a:t>of</a:t>
            </a:r>
            <a:r>
              <a:rPr lang="zh-CN" altLang="en-US"/>
              <a:t> </a:t>
            </a:r>
            <a:r>
              <a:rPr lang="en-US" altLang="zh-CN"/>
              <a:t>the</a:t>
            </a:r>
            <a:r>
              <a:rPr lang="zh-CN" altLang="en-US"/>
              <a:t> </a:t>
            </a:r>
            <a:r>
              <a:rPr lang="en-US" altLang="zh-CN"/>
              <a:t>previous</a:t>
            </a:r>
            <a:r>
              <a:rPr lang="zh-CN" altLang="en-US"/>
              <a:t> </a:t>
            </a:r>
            <a:r>
              <a:rPr lang="en-US" altLang="zh-CN"/>
              <a:t>chunk.</a:t>
            </a:r>
            <a:endParaRPr lang="en-US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1BAF9B6C-FBFF-D64D-83DA-A0684BD24FD8}"/>
              </a:ext>
            </a:extLst>
          </p:cNvPr>
          <p:cNvSpPr/>
          <p:nvPr/>
        </p:nvSpPr>
        <p:spPr>
          <a:xfrm>
            <a:off x="4865915" y="2675094"/>
            <a:ext cx="2243470" cy="4027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19848D-C7C8-D040-9AA2-EC94212687F3}"/>
              </a:ext>
            </a:extLst>
          </p:cNvPr>
          <p:cNvSpPr txBox="1"/>
          <p:nvPr/>
        </p:nvSpPr>
        <p:spPr>
          <a:xfrm>
            <a:off x="4865915" y="2028763"/>
            <a:ext cx="22434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Solution</a:t>
            </a:r>
          </a:p>
          <a:p>
            <a:r>
              <a:rPr lang="en-US" altLang="zh-CN"/>
              <a:t>(not</a:t>
            </a:r>
            <a:r>
              <a:rPr lang="zh-CN" altLang="en-US"/>
              <a:t> </a:t>
            </a:r>
            <a:r>
              <a:rPr lang="en-US" altLang="zh-CN"/>
              <a:t>required</a:t>
            </a:r>
            <a:r>
              <a:rPr lang="zh-CN" altLang="en-US"/>
              <a:t> </a:t>
            </a:r>
            <a:r>
              <a:rPr lang="en-US" altLang="zh-CN"/>
              <a:t>in</a:t>
            </a:r>
            <a:r>
              <a:rPr lang="zh-CN" altLang="en-US"/>
              <a:t> </a:t>
            </a:r>
            <a:r>
              <a:rPr lang="en-US" altLang="zh-CN"/>
              <a:t>lab4</a:t>
            </a:r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when</a:t>
            </a:r>
            <a:r>
              <a:rPr lang="zh-CN" altLang="en-US"/>
              <a:t> </a:t>
            </a:r>
            <a:r>
              <a:rPr lang="en-US" altLang="zh-CN"/>
              <a:t>implementing</a:t>
            </a:r>
            <a:r>
              <a:rPr lang="zh-CN" altLang="en-US"/>
              <a:t> </a:t>
            </a:r>
            <a:r>
              <a:rPr lang="en-US" altLang="zh-CN"/>
              <a:t>implicit</a:t>
            </a:r>
            <a:r>
              <a:rPr lang="zh-CN" altLang="en-US"/>
              <a:t> </a:t>
            </a:r>
            <a:r>
              <a:rPr lang="en-US" altLang="zh-CN"/>
              <a:t>list)</a:t>
            </a:r>
            <a:endParaRPr lang="en-US"/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81C78D6F-F689-2A47-8E06-E8B58B1A00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7510647"/>
              </p:ext>
            </p:extLst>
          </p:nvPr>
        </p:nvGraphicFramePr>
        <p:xfrm>
          <a:off x="7410097" y="1917661"/>
          <a:ext cx="1890644" cy="31352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906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4774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siz</a:t>
                      </a:r>
                      <a:r>
                        <a:rPr lang="en-US" altLang="zh-CN"/>
                        <a:t>e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774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status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72172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  <a:p>
                      <a:pPr algn="ctr"/>
                      <a:endParaRPr lang="en-US"/>
                    </a:p>
                    <a:p>
                      <a:pPr algn="ctr"/>
                      <a:r>
                        <a:rPr lang="en-US"/>
                        <a:t>Payload</a:t>
                      </a:r>
                    </a:p>
                    <a:p>
                      <a:pPr algn="ctr"/>
                      <a:r>
                        <a:rPr lang="en-US"/>
                        <a:t>(</a:t>
                      </a:r>
                      <a:r>
                        <a:rPr lang="en-US" err="1"/>
                        <a:t>data+padding</a:t>
                      </a:r>
                      <a:r>
                        <a:rPr lang="en-US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3292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size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3292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status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2" name="Right Brace 21">
            <a:extLst>
              <a:ext uri="{FF2B5EF4-FFF2-40B4-BE49-F238E27FC236}">
                <a16:creationId xmlns:a16="http://schemas.microsoft.com/office/drawing/2014/main" id="{797ED5A2-9B84-2346-8ED8-8BDBB63AB147}"/>
              </a:ext>
            </a:extLst>
          </p:cNvPr>
          <p:cNvSpPr/>
          <p:nvPr/>
        </p:nvSpPr>
        <p:spPr>
          <a:xfrm>
            <a:off x="9420010" y="1920128"/>
            <a:ext cx="132522" cy="64531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9F84AF8-652F-3E40-9F5A-F01ACB767E82}"/>
              </a:ext>
            </a:extLst>
          </p:cNvPr>
          <p:cNvSpPr txBox="1"/>
          <p:nvPr/>
        </p:nvSpPr>
        <p:spPr>
          <a:xfrm>
            <a:off x="9671801" y="1920128"/>
            <a:ext cx="11794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header</a:t>
            </a:r>
          </a:p>
          <a:p>
            <a:r>
              <a:rPr lang="en-US"/>
              <a:t>(16 bytes)</a:t>
            </a:r>
          </a:p>
        </p:txBody>
      </p:sp>
      <p:sp>
        <p:nvSpPr>
          <p:cNvPr id="24" name="Right Brace 23">
            <a:extLst>
              <a:ext uri="{FF2B5EF4-FFF2-40B4-BE49-F238E27FC236}">
                <a16:creationId xmlns:a16="http://schemas.microsoft.com/office/drawing/2014/main" id="{9D7EBF09-DD83-F24E-943A-982F97D99E7D}"/>
              </a:ext>
            </a:extLst>
          </p:cNvPr>
          <p:cNvSpPr/>
          <p:nvPr/>
        </p:nvSpPr>
        <p:spPr>
          <a:xfrm>
            <a:off x="9433262" y="2713967"/>
            <a:ext cx="119270" cy="159413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A2C8263-988F-704D-8EA6-4DA879870CB5}"/>
              </a:ext>
            </a:extLst>
          </p:cNvPr>
          <p:cNvSpPr txBox="1"/>
          <p:nvPr/>
        </p:nvSpPr>
        <p:spPr>
          <a:xfrm>
            <a:off x="9685053" y="3181886"/>
            <a:ext cx="21070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(multiple of 16 bytes)</a:t>
            </a:r>
          </a:p>
        </p:txBody>
      </p:sp>
      <p:sp>
        <p:nvSpPr>
          <p:cNvPr id="26" name="Right Brace 25">
            <a:extLst>
              <a:ext uri="{FF2B5EF4-FFF2-40B4-BE49-F238E27FC236}">
                <a16:creationId xmlns:a16="http://schemas.microsoft.com/office/drawing/2014/main" id="{EFC01CCF-8D41-F445-B0FF-E6A2F852143D}"/>
              </a:ext>
            </a:extLst>
          </p:cNvPr>
          <p:cNvSpPr/>
          <p:nvPr/>
        </p:nvSpPr>
        <p:spPr>
          <a:xfrm>
            <a:off x="9439896" y="4388490"/>
            <a:ext cx="132522" cy="64531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8D6F274-34F4-234C-9E1B-38C0047976A8}"/>
              </a:ext>
            </a:extLst>
          </p:cNvPr>
          <p:cNvSpPr txBox="1"/>
          <p:nvPr/>
        </p:nvSpPr>
        <p:spPr>
          <a:xfrm>
            <a:off x="9731450" y="4297874"/>
            <a:ext cx="11794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footer</a:t>
            </a:r>
          </a:p>
          <a:p>
            <a:r>
              <a:rPr lang="en-US"/>
              <a:t>(16 bytes)</a:t>
            </a:r>
          </a:p>
        </p:txBody>
      </p:sp>
    </p:spTree>
    <p:extLst>
      <p:ext uri="{BB962C8B-B14F-4D97-AF65-F5344CB8AC3E}">
        <p14:creationId xmlns:p14="http://schemas.microsoft.com/office/powerpoint/2010/main" val="27018281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Malloc using Implicit list – </a:t>
            </a:r>
            <a:r>
              <a:rPr lang="en-US" dirty="0" err="1"/>
              <a:t>realloc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Realloc</a:t>
            </a:r>
            <a:r>
              <a:rPr lang="en-US" dirty="0"/>
              <a:t>(void *p, </a:t>
            </a:r>
            <a:r>
              <a:rPr lang="en-US" dirty="0" err="1"/>
              <a:t>size_t</a:t>
            </a:r>
            <a:r>
              <a:rPr lang="en-US" dirty="0"/>
              <a:t> size): here only discuss p != NULL</a:t>
            </a:r>
          </a:p>
          <a:p>
            <a:pPr lvl="1"/>
            <a:r>
              <a:rPr lang="en-US" dirty="0"/>
              <a:t>Resize p’s memory region to the given size </a:t>
            </a:r>
          </a:p>
          <a:p>
            <a:r>
              <a:rPr lang="en-US" dirty="0"/>
              <a:t>Example use case: p points to an array;</a:t>
            </a:r>
          </a:p>
          <a:p>
            <a:pPr lvl="1"/>
            <a:r>
              <a:rPr lang="en-US" dirty="0"/>
              <a:t>array too small  for inserting new element =&gt; increase the array size</a:t>
            </a:r>
          </a:p>
          <a:p>
            <a:pPr lvl="1"/>
            <a:r>
              <a:rPr lang="en-US" dirty="0"/>
              <a:t>Elements deleted =&gt; shrink the array size</a:t>
            </a:r>
          </a:p>
          <a:p>
            <a:r>
              <a:rPr lang="en-US" dirty="0"/>
              <a:t>Brute force implementation:</a:t>
            </a:r>
          </a:p>
          <a:p>
            <a:pPr lvl="1"/>
            <a:r>
              <a:rPr lang="en-US" dirty="0"/>
              <a:t>q=Malloc(size);</a:t>
            </a:r>
          </a:p>
          <a:p>
            <a:pPr lvl="1"/>
            <a:r>
              <a:rPr lang="en-US" dirty="0"/>
              <a:t>Copy p to q;</a:t>
            </a:r>
          </a:p>
          <a:p>
            <a:pPr lvl="1"/>
            <a:r>
              <a:rPr lang="en-US" dirty="0"/>
              <a:t>Free(p);</a:t>
            </a:r>
          </a:p>
          <a:p>
            <a:r>
              <a:rPr lang="en-US" dirty="0"/>
              <a:t>Problem?</a:t>
            </a:r>
          </a:p>
          <a:p>
            <a:pPr lvl="1"/>
            <a:r>
              <a:rPr lang="en-US" dirty="0"/>
              <a:t>Inefficient. Consider shrinking case.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538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Malloc using Implicit list – </a:t>
            </a:r>
            <a:r>
              <a:rPr lang="en-US" err="1"/>
              <a:t>realloc</a:t>
            </a:r>
            <a:r>
              <a:rPr lang="en-US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h=payload2header(p); // get current chunk pointer</a:t>
            </a:r>
          </a:p>
          <a:p>
            <a:r>
              <a:rPr lang="en-US"/>
              <a:t>Case 1. Shrinking</a:t>
            </a:r>
          </a:p>
          <a:p>
            <a:pPr lvl="1"/>
            <a:r>
              <a:rPr lang="en-US"/>
              <a:t>Split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B3523C83-D7DA-764E-915E-B8A1FB0BC4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2977186"/>
              </p:ext>
            </p:extLst>
          </p:nvPr>
        </p:nvGraphicFramePr>
        <p:xfrm>
          <a:off x="7583569" y="2932992"/>
          <a:ext cx="970090" cy="1835153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970090">
                  <a:extLst>
                    <a:ext uri="{9D8B030D-6E8A-4147-A177-3AD203B41FA5}">
                      <a16:colId xmlns:a16="http://schemas.microsoft.com/office/drawing/2014/main" val="4049509132"/>
                    </a:ext>
                  </a:extLst>
                </a:gridCol>
              </a:tblGrid>
              <a:tr h="1086235">
                <a:tc>
                  <a:txBody>
                    <a:bodyPr/>
                    <a:lstStyle/>
                    <a:p>
                      <a:pPr algn="ctr"/>
                      <a:r>
                        <a:rPr lang="en-US" err="1"/>
                        <a:t>Alloc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0362610"/>
                  </a:ext>
                </a:extLst>
              </a:tr>
              <a:tr h="748918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875087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88B94B6F-DB24-EE44-B4D3-D4145562DE16}"/>
              </a:ext>
            </a:extLst>
          </p:cNvPr>
          <p:cNvSpPr txBox="1"/>
          <p:nvPr/>
        </p:nvSpPr>
        <p:spPr>
          <a:xfrm>
            <a:off x="6856634" y="280806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70C0"/>
                </a:solidFill>
              </a:rPr>
              <a:t>h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AC1A192-AA90-7046-A95B-2EE3394B247A}"/>
              </a:ext>
            </a:extLst>
          </p:cNvPr>
          <p:cNvCxnSpPr>
            <a:cxnSpLocks/>
          </p:cNvCxnSpPr>
          <p:nvPr/>
        </p:nvCxnSpPr>
        <p:spPr>
          <a:xfrm>
            <a:off x="7190085" y="2992731"/>
            <a:ext cx="3934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CDCA1AFF-FB1A-3A44-B6EF-3689DF59241D}"/>
              </a:ext>
            </a:extLst>
          </p:cNvPr>
          <p:cNvSpPr/>
          <p:nvPr/>
        </p:nvSpPr>
        <p:spPr>
          <a:xfrm>
            <a:off x="7637483" y="2938774"/>
            <a:ext cx="916176" cy="7170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err="1"/>
              <a:t>alloc</a:t>
            </a:r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82B5625-934A-0C42-8DC8-A7032E11A61A}"/>
              </a:ext>
            </a:extLst>
          </p:cNvPr>
          <p:cNvSpPr/>
          <p:nvPr/>
        </p:nvSpPr>
        <p:spPr>
          <a:xfrm>
            <a:off x="7637482" y="3655783"/>
            <a:ext cx="916176" cy="3585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free</a:t>
            </a:r>
          </a:p>
        </p:txBody>
      </p:sp>
    </p:spTree>
    <p:extLst>
      <p:ext uri="{BB962C8B-B14F-4D97-AF65-F5344CB8AC3E}">
        <p14:creationId xmlns:p14="http://schemas.microsoft.com/office/powerpoint/2010/main" val="3759597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18" grpId="0" animBg="1"/>
      <p:bldP spid="1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Malloc using Implicit list – </a:t>
            </a:r>
            <a:r>
              <a:rPr lang="en-US" err="1"/>
              <a:t>realloc</a:t>
            </a:r>
            <a:r>
              <a:rPr lang="en-US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h=payload2header(p); // get current chunk pointer</a:t>
            </a:r>
          </a:p>
          <a:p>
            <a:r>
              <a:rPr lang="en-US"/>
              <a:t>Case 2. Expanding</a:t>
            </a:r>
          </a:p>
          <a:p>
            <a:pPr lvl="1"/>
            <a:r>
              <a:rPr lang="en-US"/>
              <a:t>Case 2.1. there is enough space in the next chunk (</a:t>
            </a:r>
            <a:r>
              <a:rPr lang="en-US" err="1"/>
              <a:t>nh</a:t>
            </a:r>
            <a:r>
              <a:rPr lang="en-US"/>
              <a:t>) to accommodate the increased size </a:t>
            </a:r>
          </a:p>
          <a:p>
            <a:pPr lvl="2"/>
            <a:r>
              <a:rPr lang="en-US" altLang="zh-CN"/>
              <a:t>Utilize</a:t>
            </a:r>
            <a:r>
              <a:rPr lang="zh-CN" altLang="en-US"/>
              <a:t> </a:t>
            </a:r>
            <a:r>
              <a:rPr lang="en-US" altLang="zh-CN"/>
              <a:t>the</a:t>
            </a:r>
            <a:r>
              <a:rPr lang="zh-CN" altLang="en-US"/>
              <a:t> </a:t>
            </a:r>
            <a:r>
              <a:rPr lang="en-US" altLang="zh-CN"/>
              <a:t>space</a:t>
            </a:r>
            <a:r>
              <a:rPr lang="zh-CN" altLang="en-US"/>
              <a:t> </a:t>
            </a:r>
            <a:r>
              <a:rPr lang="en-US" altLang="zh-CN"/>
              <a:t>in</a:t>
            </a:r>
            <a:r>
              <a:rPr lang="zh-CN" altLang="en-US"/>
              <a:t> </a:t>
            </a:r>
            <a:r>
              <a:rPr lang="en-US" altLang="zh-CN"/>
              <a:t>the</a:t>
            </a:r>
            <a:r>
              <a:rPr lang="zh-CN" altLang="en-US"/>
              <a:t> </a:t>
            </a:r>
            <a:r>
              <a:rPr lang="en-US" altLang="zh-CN"/>
              <a:t>next</a:t>
            </a:r>
            <a:r>
              <a:rPr lang="zh-CN" altLang="en-US"/>
              <a:t> </a:t>
            </a:r>
            <a:r>
              <a:rPr lang="en-US" altLang="zh-CN"/>
              <a:t>chunk.</a:t>
            </a:r>
            <a:endParaRPr lang="en-US"/>
          </a:p>
          <a:p>
            <a:endParaRPr lang="en-US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03DA169C-52EC-F445-84B1-316A8EBD17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5948976"/>
              </p:ext>
            </p:extLst>
          </p:nvPr>
        </p:nvGraphicFramePr>
        <p:xfrm>
          <a:off x="8729664" y="3462710"/>
          <a:ext cx="970090" cy="1835153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970090">
                  <a:extLst>
                    <a:ext uri="{9D8B030D-6E8A-4147-A177-3AD203B41FA5}">
                      <a16:colId xmlns:a16="http://schemas.microsoft.com/office/drawing/2014/main" val="4049509132"/>
                    </a:ext>
                  </a:extLst>
                </a:gridCol>
              </a:tblGrid>
              <a:tr h="1086235">
                <a:tc>
                  <a:txBody>
                    <a:bodyPr/>
                    <a:lstStyle/>
                    <a:p>
                      <a:pPr algn="ctr"/>
                      <a:r>
                        <a:rPr lang="en-US" altLang="zh-CN" err="1"/>
                        <a:t>a</a:t>
                      </a:r>
                      <a:r>
                        <a:rPr lang="en-US" err="1"/>
                        <a:t>lloc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0362610"/>
                  </a:ext>
                </a:extLst>
              </a:tr>
              <a:tr h="748918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8750872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57D4BDBD-F6AD-754E-B908-C260F6EC2893}"/>
              </a:ext>
            </a:extLst>
          </p:cNvPr>
          <p:cNvSpPr txBox="1"/>
          <p:nvPr/>
        </p:nvSpPr>
        <p:spPr>
          <a:xfrm>
            <a:off x="8002729" y="333778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70C0"/>
                </a:solidFill>
              </a:rPr>
              <a:t>h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2ABAD90-5FD3-3A4F-8660-40FA0E724A97}"/>
              </a:ext>
            </a:extLst>
          </p:cNvPr>
          <p:cNvCxnSpPr>
            <a:cxnSpLocks/>
          </p:cNvCxnSpPr>
          <p:nvPr/>
        </p:nvCxnSpPr>
        <p:spPr>
          <a:xfrm>
            <a:off x="8336180" y="3522449"/>
            <a:ext cx="3934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AB60934-117F-834A-A0E7-079D82E10FD7}"/>
              </a:ext>
            </a:extLst>
          </p:cNvPr>
          <p:cNvSpPr txBox="1"/>
          <p:nvPr/>
        </p:nvSpPr>
        <p:spPr>
          <a:xfrm>
            <a:off x="7983875" y="435587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err="1">
                <a:solidFill>
                  <a:srgbClr val="0070C0"/>
                </a:solidFill>
              </a:rPr>
              <a:t>nh</a:t>
            </a:r>
            <a:endParaRPr lang="en-US">
              <a:solidFill>
                <a:srgbClr val="0070C0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426324A-F6CE-F34B-88FC-F6C430A7C4E5}"/>
              </a:ext>
            </a:extLst>
          </p:cNvPr>
          <p:cNvCxnSpPr>
            <a:cxnSpLocks/>
          </p:cNvCxnSpPr>
          <p:nvPr/>
        </p:nvCxnSpPr>
        <p:spPr>
          <a:xfrm>
            <a:off x="8317326" y="4540544"/>
            <a:ext cx="3934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E80CEE45-E501-2A44-9A82-593B8EA699D2}"/>
              </a:ext>
            </a:extLst>
          </p:cNvPr>
          <p:cNvSpPr/>
          <p:nvPr/>
        </p:nvSpPr>
        <p:spPr>
          <a:xfrm>
            <a:off x="8748518" y="3522448"/>
            <a:ext cx="916176" cy="15452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err="1"/>
              <a:t>alloc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898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23" grpId="0" animBg="1"/>
      <p:bldP spid="23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Q1 </a:t>
            </a:r>
            <a:r>
              <a:rPr lang="en-US" dirty="0"/>
              <a:t>Linker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fontAlgn="base">
              <a:buNone/>
            </a:pPr>
            <a:r>
              <a:rPr lang="en-US" dirty="0"/>
              <a:t>Which of the following statements are true about the C linker?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 dirty="0"/>
              <a:t>The linker takes as input C source code and outputs a binary executable file.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 dirty="0"/>
              <a:t>The linker has knowledge of the types of all variables declared or accessed in an object file.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 dirty="0"/>
              <a:t>The linker performs symbol resolution and relocation to replace each symbol reference to the symbol's address.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 dirty="0"/>
              <a:t>If x is a non-static global variable defined in source file </a:t>
            </a:r>
            <a:r>
              <a:rPr lang="en-US" dirty="0" err="1"/>
              <a:t>obj.c</a:t>
            </a:r>
            <a:r>
              <a:rPr lang="en-US" dirty="0"/>
              <a:t>, then x appears in the symbol table of the corresponding object file </a:t>
            </a:r>
            <a:r>
              <a:rPr lang="en-US" dirty="0" err="1"/>
              <a:t>obj.o</a:t>
            </a:r>
            <a:endParaRPr lang="en-US" dirty="0"/>
          </a:p>
          <a:p>
            <a:pPr marL="514350" indent="-514350" fontAlgn="base">
              <a:buFont typeface="+mj-lt"/>
              <a:buAutoNum type="alphaUcPeriod"/>
            </a:pPr>
            <a:r>
              <a:rPr lang="en-US" dirty="0"/>
              <a:t>If x is a non-static local variable defined in source file </a:t>
            </a:r>
            <a:r>
              <a:rPr lang="en-US" dirty="0" err="1"/>
              <a:t>obj.c</a:t>
            </a:r>
            <a:r>
              <a:rPr lang="en-US" dirty="0"/>
              <a:t>, then x appears in the symbol table of the corresponding object file </a:t>
            </a:r>
            <a:r>
              <a:rPr lang="en-US" dirty="0" err="1"/>
              <a:t>obj.o</a:t>
            </a:r>
            <a:endParaRPr lang="en-US" dirty="0"/>
          </a:p>
          <a:p>
            <a:pPr marL="514350" indent="-514350" fontAlgn="base">
              <a:buFont typeface="+mj-lt"/>
              <a:buAutoNum type="alphaUcPeriod"/>
            </a:pPr>
            <a:r>
              <a:rPr lang="en-US" dirty="0"/>
              <a:t>If x is a function defined in source file </a:t>
            </a:r>
            <a:r>
              <a:rPr lang="en-US" dirty="0" err="1"/>
              <a:t>obj.c</a:t>
            </a:r>
            <a:r>
              <a:rPr lang="en-US" dirty="0"/>
              <a:t>, then x appears in the symbol table of the corresponding object file </a:t>
            </a:r>
            <a:r>
              <a:rPr lang="en-US" dirty="0" err="1"/>
              <a:t>obj.o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74605-8D2E-2747-B74B-91F705457A95}" type="slidenum">
              <a:rPr lang="en-US" smtClean="0"/>
              <a:t>4</a:t>
            </a:fld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C4D33D8-D0D3-4E45-BED6-88EC180E4237}"/>
              </a:ext>
            </a:extLst>
          </p:cNvPr>
          <p:cNvSpPr txBox="1"/>
          <p:nvPr/>
        </p:nvSpPr>
        <p:spPr>
          <a:xfrm>
            <a:off x="4321404" y="1989196"/>
            <a:ext cx="3141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Linker takes .o as input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929FC3F-E984-EE4A-82F7-1879A2B0D42B}"/>
              </a:ext>
            </a:extLst>
          </p:cNvPr>
          <p:cNvCxnSpPr>
            <a:cxnSpLocks/>
          </p:cNvCxnSpPr>
          <p:nvPr/>
        </p:nvCxnSpPr>
        <p:spPr>
          <a:xfrm>
            <a:off x="4455736" y="2368144"/>
            <a:ext cx="1813089" cy="0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5971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8" grpId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Malloc using Implicit list – </a:t>
            </a:r>
            <a:r>
              <a:rPr lang="en-US" err="1"/>
              <a:t>realloc</a:t>
            </a:r>
            <a:r>
              <a:rPr lang="en-US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h=payload2header(p); // get current chunk pointer</a:t>
            </a:r>
          </a:p>
          <a:p>
            <a:r>
              <a:rPr lang="en-US"/>
              <a:t>Case 2. Expanding</a:t>
            </a:r>
          </a:p>
          <a:p>
            <a:pPr lvl="1"/>
            <a:r>
              <a:rPr lang="en-US"/>
              <a:t>Case 2.2. next chunk is allocated or there is no enough space</a:t>
            </a:r>
          </a:p>
          <a:p>
            <a:pPr lvl="2"/>
            <a:r>
              <a:rPr lang="en-US"/>
              <a:t>Fall back to the brute force approach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95BAD5EC-A79E-6D48-8A0C-6B605FC278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5225214"/>
              </p:ext>
            </p:extLst>
          </p:nvPr>
        </p:nvGraphicFramePr>
        <p:xfrm>
          <a:off x="8729664" y="3462710"/>
          <a:ext cx="970090" cy="1835153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970090">
                  <a:extLst>
                    <a:ext uri="{9D8B030D-6E8A-4147-A177-3AD203B41FA5}">
                      <a16:colId xmlns:a16="http://schemas.microsoft.com/office/drawing/2014/main" val="4049509132"/>
                    </a:ext>
                  </a:extLst>
                </a:gridCol>
              </a:tblGrid>
              <a:tr h="1086235">
                <a:tc>
                  <a:txBody>
                    <a:bodyPr/>
                    <a:lstStyle/>
                    <a:p>
                      <a:pPr algn="ctr"/>
                      <a:r>
                        <a:rPr lang="en-US" altLang="zh-CN" err="1"/>
                        <a:t>a</a:t>
                      </a:r>
                      <a:r>
                        <a:rPr lang="en-US" err="1"/>
                        <a:t>lloc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0362610"/>
                  </a:ext>
                </a:extLst>
              </a:tr>
              <a:tr h="748918">
                <a:tc>
                  <a:txBody>
                    <a:bodyPr/>
                    <a:lstStyle/>
                    <a:p>
                      <a:pPr algn="ctr"/>
                      <a:r>
                        <a:rPr lang="en-US" altLang="zh-CN" err="1"/>
                        <a:t>alloc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8750872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DEC6F414-3A20-354D-B3C7-FE9A7C335713}"/>
              </a:ext>
            </a:extLst>
          </p:cNvPr>
          <p:cNvSpPr txBox="1"/>
          <p:nvPr/>
        </p:nvSpPr>
        <p:spPr>
          <a:xfrm>
            <a:off x="8002729" y="333778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70C0"/>
                </a:solidFill>
              </a:rPr>
              <a:t>h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98958F0-8879-8545-8651-E1457F6AE616}"/>
              </a:ext>
            </a:extLst>
          </p:cNvPr>
          <p:cNvCxnSpPr>
            <a:cxnSpLocks/>
          </p:cNvCxnSpPr>
          <p:nvPr/>
        </p:nvCxnSpPr>
        <p:spPr>
          <a:xfrm>
            <a:off x="8336180" y="3522449"/>
            <a:ext cx="3934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6D50084-A86C-6F44-AF74-BE2DBCCCD673}"/>
              </a:ext>
            </a:extLst>
          </p:cNvPr>
          <p:cNvSpPr txBox="1"/>
          <p:nvPr/>
        </p:nvSpPr>
        <p:spPr>
          <a:xfrm>
            <a:off x="7983875" y="435587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err="1">
                <a:solidFill>
                  <a:srgbClr val="0070C0"/>
                </a:solidFill>
              </a:rPr>
              <a:t>nh</a:t>
            </a:r>
            <a:endParaRPr lang="en-US">
              <a:solidFill>
                <a:srgbClr val="0070C0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06CF4A2-0A48-5B45-890A-4B699DB93FB7}"/>
              </a:ext>
            </a:extLst>
          </p:cNvPr>
          <p:cNvCxnSpPr>
            <a:cxnSpLocks/>
          </p:cNvCxnSpPr>
          <p:nvPr/>
        </p:nvCxnSpPr>
        <p:spPr>
          <a:xfrm>
            <a:off x="8317326" y="4540544"/>
            <a:ext cx="3934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7517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19314-D3CD-3241-8317-C8F9EA37B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Malloc using Implicit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E49F2-C595-CB40-AE8C-20AFCF227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Performance tip: </a:t>
            </a:r>
          </a:p>
          <a:p>
            <a:pPr lvl="1"/>
            <a:r>
              <a:rPr lang="en-US" dirty="0"/>
              <a:t>set debug to false</a:t>
            </a:r>
          </a:p>
          <a:p>
            <a:pPr lvl="1"/>
            <a:r>
              <a:rPr lang="en-US" dirty="0"/>
              <a:t>wrap any sanity check (e.g., assertions) you wrote with if (debug). E.g.,</a:t>
            </a:r>
          </a:p>
          <a:p>
            <a:pPr marL="914400" lvl="2" indent="0">
              <a:buNone/>
            </a:pPr>
            <a:r>
              <a:rPr lang="en-US" dirty="0"/>
              <a:t>if (debug) {</a:t>
            </a:r>
          </a:p>
          <a:p>
            <a:pPr marL="914400" lvl="2" indent="0">
              <a:buNone/>
            </a:pPr>
            <a:r>
              <a:rPr lang="en-US" dirty="0"/>
              <a:t>	</a:t>
            </a:r>
            <a:r>
              <a:rPr lang="en-US" dirty="0" err="1"/>
              <a:t>mm_checkheap</a:t>
            </a:r>
            <a:r>
              <a:rPr lang="en-US" dirty="0"/>
              <a:t>(true);</a:t>
            </a:r>
          </a:p>
          <a:p>
            <a:pPr marL="914400" lvl="2" indent="0">
              <a:buNone/>
            </a:pPr>
            <a:r>
              <a:rPr lang="en-US" dirty="0"/>
              <a:t>}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D11D44-9A16-EF49-BCAC-E82D38077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D213B-B761-AF46-B3B0-44CACCA64E34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3452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Malloc</a:t>
            </a:r>
            <a:r>
              <a:rPr lang="en-US" dirty="0"/>
              <a:t> using Explicit free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075504" cy="4351338"/>
          </a:xfrm>
        </p:spPr>
        <p:txBody>
          <a:bodyPr/>
          <a:lstStyle/>
          <a:p>
            <a:r>
              <a:rPr lang="en-US" dirty="0"/>
              <a:t>Implicit list is slow: each malloc can be O(#chunks)</a:t>
            </a:r>
          </a:p>
          <a:p>
            <a:r>
              <a:rPr lang="en-US" dirty="0"/>
              <a:t>Explicit </a:t>
            </a:r>
            <a:r>
              <a:rPr lang="en-US" altLang="zh-CN" dirty="0"/>
              <a:t>free</a:t>
            </a:r>
            <a:r>
              <a:rPr lang="zh-CN" altLang="en-US" dirty="0"/>
              <a:t> </a:t>
            </a:r>
            <a:r>
              <a:rPr lang="en-US" dirty="0"/>
              <a:t>list: O(#free chunks)</a:t>
            </a:r>
          </a:p>
          <a:p>
            <a:pPr lvl="1"/>
            <a:r>
              <a:rPr lang="en-US" altLang="zh-CN" dirty="0"/>
              <a:t>Chain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free</a:t>
            </a:r>
            <a:r>
              <a:rPr lang="zh-CN" altLang="en-US" dirty="0"/>
              <a:t> </a:t>
            </a:r>
            <a:r>
              <a:rPr lang="en-US" altLang="zh-CN" dirty="0"/>
              <a:t>chunks</a:t>
            </a:r>
            <a:r>
              <a:rPr lang="zh-CN" altLang="en-US" dirty="0"/>
              <a:t> </a:t>
            </a:r>
            <a:r>
              <a:rPr lang="en-US" altLang="zh-CN" dirty="0"/>
              <a:t>only</a:t>
            </a:r>
            <a:r>
              <a:rPr lang="zh-CN" altLang="en-US" dirty="0"/>
              <a:t> </a:t>
            </a:r>
            <a:r>
              <a:rPr lang="en-US" altLang="zh-CN" dirty="0"/>
              <a:t>into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list</a:t>
            </a:r>
          </a:p>
          <a:p>
            <a:pPr lvl="1"/>
            <a:r>
              <a:rPr lang="en-US" b="1"/>
              <a:t>Important: list not necessarily in the same order as the chunks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33379A89-AAF0-2249-908B-B3496CF2D7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9773358"/>
              </p:ext>
            </p:extLst>
          </p:nvPr>
        </p:nvGraphicFramePr>
        <p:xfrm>
          <a:off x="10039990" y="1454804"/>
          <a:ext cx="970090" cy="2208666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970090">
                  <a:extLst>
                    <a:ext uri="{9D8B030D-6E8A-4147-A177-3AD203B41FA5}">
                      <a16:colId xmlns:a16="http://schemas.microsoft.com/office/drawing/2014/main" val="4049509132"/>
                    </a:ext>
                  </a:extLst>
                </a:gridCol>
              </a:tblGrid>
              <a:tr h="36811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0362610"/>
                  </a:ext>
                </a:extLst>
              </a:tr>
              <a:tr h="368111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Alloc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8750872"/>
                  </a:ext>
                </a:extLst>
              </a:tr>
              <a:tr h="736222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Alloc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5511839"/>
                  </a:ext>
                </a:extLst>
              </a:tr>
              <a:tr h="368111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Alloc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1439357"/>
                  </a:ext>
                </a:extLst>
              </a:tr>
              <a:tr h="36811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6971875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B5F91087-B60C-D44A-9B7F-683BE0DD322A}"/>
              </a:ext>
            </a:extLst>
          </p:cNvPr>
          <p:cNvSpPr txBox="1"/>
          <p:nvPr/>
        </p:nvSpPr>
        <p:spPr>
          <a:xfrm>
            <a:off x="9609577" y="1451126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h1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32AC2C1-679C-5E41-B544-DE799610FDD0}"/>
              </a:ext>
            </a:extLst>
          </p:cNvPr>
          <p:cNvSpPr txBox="1"/>
          <p:nvPr/>
        </p:nvSpPr>
        <p:spPr>
          <a:xfrm>
            <a:off x="9616476" y="1825626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h2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F938CB1-60F1-4C47-99FD-70E11208A6A4}"/>
              </a:ext>
            </a:extLst>
          </p:cNvPr>
          <p:cNvSpPr txBox="1"/>
          <p:nvPr/>
        </p:nvSpPr>
        <p:spPr>
          <a:xfrm>
            <a:off x="9604863" y="2281647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h3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D752A5B-FE01-FD4C-ADB3-BE2C8BEA4087}"/>
              </a:ext>
            </a:extLst>
          </p:cNvPr>
          <p:cNvSpPr txBox="1"/>
          <p:nvPr/>
        </p:nvSpPr>
        <p:spPr>
          <a:xfrm>
            <a:off x="9593250" y="2951990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h4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1BAD564-DF0E-CC47-9619-AC0E109331F2}"/>
              </a:ext>
            </a:extLst>
          </p:cNvPr>
          <p:cNvSpPr txBox="1"/>
          <p:nvPr/>
        </p:nvSpPr>
        <p:spPr>
          <a:xfrm>
            <a:off x="9593250" y="3267019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h5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FA8749-9AB5-B84B-97F7-4E2F7FB41712}"/>
              </a:ext>
            </a:extLst>
          </p:cNvPr>
          <p:cNvSpPr txBox="1"/>
          <p:nvPr/>
        </p:nvSpPr>
        <p:spPr>
          <a:xfrm>
            <a:off x="8130448" y="1027906"/>
            <a:ext cx="1385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err="1"/>
              <a:t>Free_head</a:t>
            </a:r>
            <a:endParaRPr lang="en-US"/>
          </a:p>
        </p:txBody>
      </p:sp>
      <p:cxnSp>
        <p:nvCxnSpPr>
          <p:cNvPr id="6" name="Curved Connector 5">
            <a:extLst>
              <a:ext uri="{FF2B5EF4-FFF2-40B4-BE49-F238E27FC236}">
                <a16:creationId xmlns:a16="http://schemas.microsoft.com/office/drawing/2014/main" id="{9E028443-E37B-EC42-8761-99E2B43EEB3A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9516132" y="1212572"/>
            <a:ext cx="523858" cy="238554"/>
          </a:xfrm>
          <a:prstGeom prst="curved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 13">
            <a:extLst>
              <a:ext uri="{FF2B5EF4-FFF2-40B4-BE49-F238E27FC236}">
                <a16:creationId xmlns:a16="http://schemas.microsoft.com/office/drawing/2014/main" id="{6CAB5E20-2F9B-9141-B43A-1B56F4ABD654}"/>
              </a:ext>
            </a:extLst>
          </p:cNvPr>
          <p:cNvSpPr/>
          <p:nvPr/>
        </p:nvSpPr>
        <p:spPr>
          <a:xfrm>
            <a:off x="11005851" y="1575412"/>
            <a:ext cx="694062" cy="1861914"/>
          </a:xfrm>
          <a:custGeom>
            <a:avLst/>
            <a:gdLst>
              <a:gd name="connsiteX0" fmla="*/ 22033 w 694062"/>
              <a:gd name="connsiteY0" fmla="*/ 0 h 1861914"/>
              <a:gd name="connsiteX1" fmla="*/ 187286 w 694062"/>
              <a:gd name="connsiteY1" fmla="*/ 33051 h 1861914"/>
              <a:gd name="connsiteX2" fmla="*/ 286438 w 694062"/>
              <a:gd name="connsiteY2" fmla="*/ 99152 h 1861914"/>
              <a:gd name="connsiteX3" fmla="*/ 319489 w 694062"/>
              <a:gd name="connsiteY3" fmla="*/ 132202 h 1861914"/>
              <a:gd name="connsiteX4" fmla="*/ 440674 w 694062"/>
              <a:gd name="connsiteY4" fmla="*/ 242371 h 1861914"/>
              <a:gd name="connsiteX5" fmla="*/ 473725 w 694062"/>
              <a:gd name="connsiteY5" fmla="*/ 275422 h 1861914"/>
              <a:gd name="connsiteX6" fmla="*/ 528809 w 694062"/>
              <a:gd name="connsiteY6" fmla="*/ 352540 h 1861914"/>
              <a:gd name="connsiteX7" fmla="*/ 561860 w 694062"/>
              <a:gd name="connsiteY7" fmla="*/ 385590 h 1861914"/>
              <a:gd name="connsiteX8" fmla="*/ 605927 w 694062"/>
              <a:gd name="connsiteY8" fmla="*/ 451692 h 1861914"/>
              <a:gd name="connsiteX9" fmla="*/ 638978 w 694062"/>
              <a:gd name="connsiteY9" fmla="*/ 550843 h 1861914"/>
              <a:gd name="connsiteX10" fmla="*/ 661012 w 694062"/>
              <a:gd name="connsiteY10" fmla="*/ 616945 h 1861914"/>
              <a:gd name="connsiteX11" fmla="*/ 672029 w 694062"/>
              <a:gd name="connsiteY11" fmla="*/ 649995 h 1861914"/>
              <a:gd name="connsiteX12" fmla="*/ 694062 w 694062"/>
              <a:gd name="connsiteY12" fmla="*/ 815248 h 1861914"/>
              <a:gd name="connsiteX13" fmla="*/ 683045 w 694062"/>
              <a:gd name="connsiteY13" fmla="*/ 1013552 h 1861914"/>
              <a:gd name="connsiteX14" fmla="*/ 638978 w 694062"/>
              <a:gd name="connsiteY14" fmla="*/ 1112704 h 1861914"/>
              <a:gd name="connsiteX15" fmla="*/ 627961 w 694062"/>
              <a:gd name="connsiteY15" fmla="*/ 1145754 h 1861914"/>
              <a:gd name="connsiteX16" fmla="*/ 561860 w 694062"/>
              <a:gd name="connsiteY16" fmla="*/ 1244906 h 1861914"/>
              <a:gd name="connsiteX17" fmla="*/ 517792 w 694062"/>
              <a:gd name="connsiteY17" fmla="*/ 1311007 h 1861914"/>
              <a:gd name="connsiteX18" fmla="*/ 495759 w 694062"/>
              <a:gd name="connsiteY18" fmla="*/ 1344058 h 1861914"/>
              <a:gd name="connsiteX19" fmla="*/ 429657 w 694062"/>
              <a:gd name="connsiteY19" fmla="*/ 1399142 h 1861914"/>
              <a:gd name="connsiteX20" fmla="*/ 374573 w 694062"/>
              <a:gd name="connsiteY20" fmla="*/ 1465243 h 1861914"/>
              <a:gd name="connsiteX21" fmla="*/ 352539 w 694062"/>
              <a:gd name="connsiteY21" fmla="*/ 1498294 h 1861914"/>
              <a:gd name="connsiteX22" fmla="*/ 319489 w 694062"/>
              <a:gd name="connsiteY22" fmla="*/ 1531345 h 1861914"/>
              <a:gd name="connsiteX23" fmla="*/ 242371 w 694062"/>
              <a:gd name="connsiteY23" fmla="*/ 1619480 h 1861914"/>
              <a:gd name="connsiteX24" fmla="*/ 165253 w 694062"/>
              <a:gd name="connsiteY24" fmla="*/ 1696598 h 1861914"/>
              <a:gd name="connsiteX25" fmla="*/ 143219 w 694062"/>
              <a:gd name="connsiteY25" fmla="*/ 1729648 h 1861914"/>
              <a:gd name="connsiteX26" fmla="*/ 110168 w 694062"/>
              <a:gd name="connsiteY26" fmla="*/ 1751682 h 1861914"/>
              <a:gd name="connsiteX27" fmla="*/ 99151 w 694062"/>
              <a:gd name="connsiteY27" fmla="*/ 1784733 h 1861914"/>
              <a:gd name="connsiteX28" fmla="*/ 33050 w 694062"/>
              <a:gd name="connsiteY28" fmla="*/ 1828800 h 1861914"/>
              <a:gd name="connsiteX29" fmla="*/ 0 w 694062"/>
              <a:gd name="connsiteY29" fmla="*/ 1861851 h 1861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694062" h="1861914">
                <a:moveTo>
                  <a:pt x="22033" y="0"/>
                </a:moveTo>
                <a:cubicBezTo>
                  <a:pt x="84199" y="7771"/>
                  <a:pt x="129104" y="8809"/>
                  <a:pt x="187286" y="33051"/>
                </a:cubicBezTo>
                <a:cubicBezTo>
                  <a:pt x="211281" y="43049"/>
                  <a:pt x="265401" y="81120"/>
                  <a:pt x="286438" y="99152"/>
                </a:cubicBezTo>
                <a:cubicBezTo>
                  <a:pt x="298267" y="109291"/>
                  <a:pt x="307764" y="121942"/>
                  <a:pt x="319489" y="132202"/>
                </a:cubicBezTo>
                <a:cubicBezTo>
                  <a:pt x="446544" y="243375"/>
                  <a:pt x="294816" y="96513"/>
                  <a:pt x="440674" y="242371"/>
                </a:cubicBezTo>
                <a:cubicBezTo>
                  <a:pt x="451691" y="253388"/>
                  <a:pt x="465082" y="262458"/>
                  <a:pt x="473725" y="275422"/>
                </a:cubicBezTo>
                <a:cubicBezTo>
                  <a:pt x="491158" y="301571"/>
                  <a:pt x="508320" y="328636"/>
                  <a:pt x="528809" y="352540"/>
                </a:cubicBezTo>
                <a:cubicBezTo>
                  <a:pt x="538948" y="364369"/>
                  <a:pt x="552295" y="373292"/>
                  <a:pt x="561860" y="385590"/>
                </a:cubicBezTo>
                <a:cubicBezTo>
                  <a:pt x="578118" y="406493"/>
                  <a:pt x="597553" y="426570"/>
                  <a:pt x="605927" y="451692"/>
                </a:cubicBezTo>
                <a:lnTo>
                  <a:pt x="638978" y="550843"/>
                </a:lnTo>
                <a:lnTo>
                  <a:pt x="661012" y="616945"/>
                </a:lnTo>
                <a:lnTo>
                  <a:pt x="672029" y="649995"/>
                </a:lnTo>
                <a:cubicBezTo>
                  <a:pt x="679454" y="694549"/>
                  <a:pt x="694062" y="774804"/>
                  <a:pt x="694062" y="815248"/>
                </a:cubicBezTo>
                <a:cubicBezTo>
                  <a:pt x="694062" y="881451"/>
                  <a:pt x="691256" y="947860"/>
                  <a:pt x="683045" y="1013552"/>
                </a:cubicBezTo>
                <a:cubicBezTo>
                  <a:pt x="673571" y="1089345"/>
                  <a:pt x="664348" y="1061964"/>
                  <a:pt x="638978" y="1112704"/>
                </a:cubicBezTo>
                <a:cubicBezTo>
                  <a:pt x="633785" y="1123091"/>
                  <a:pt x="633601" y="1135603"/>
                  <a:pt x="627961" y="1145754"/>
                </a:cubicBezTo>
                <a:cubicBezTo>
                  <a:pt x="627959" y="1145758"/>
                  <a:pt x="572878" y="1228379"/>
                  <a:pt x="561860" y="1244906"/>
                </a:cubicBezTo>
                <a:lnTo>
                  <a:pt x="517792" y="1311007"/>
                </a:lnTo>
                <a:cubicBezTo>
                  <a:pt x="510447" y="1322024"/>
                  <a:pt x="505122" y="1334696"/>
                  <a:pt x="495759" y="1344058"/>
                </a:cubicBezTo>
                <a:cubicBezTo>
                  <a:pt x="453345" y="1386471"/>
                  <a:pt x="475671" y="1368466"/>
                  <a:pt x="429657" y="1399142"/>
                </a:cubicBezTo>
                <a:cubicBezTo>
                  <a:pt x="374958" y="1481195"/>
                  <a:pt x="445256" y="1380425"/>
                  <a:pt x="374573" y="1465243"/>
                </a:cubicBezTo>
                <a:cubicBezTo>
                  <a:pt x="366096" y="1475415"/>
                  <a:pt x="361015" y="1488122"/>
                  <a:pt x="352539" y="1498294"/>
                </a:cubicBezTo>
                <a:cubicBezTo>
                  <a:pt x="342565" y="1510263"/>
                  <a:pt x="329054" y="1519047"/>
                  <a:pt x="319489" y="1531345"/>
                </a:cubicBezTo>
                <a:cubicBezTo>
                  <a:pt x="250281" y="1620326"/>
                  <a:pt x="306352" y="1576825"/>
                  <a:pt x="242371" y="1619480"/>
                </a:cubicBezTo>
                <a:cubicBezTo>
                  <a:pt x="191861" y="1695243"/>
                  <a:pt x="223425" y="1677207"/>
                  <a:pt x="165253" y="1696598"/>
                </a:cubicBezTo>
                <a:cubicBezTo>
                  <a:pt x="157908" y="1707615"/>
                  <a:pt x="152582" y="1720286"/>
                  <a:pt x="143219" y="1729648"/>
                </a:cubicBezTo>
                <a:cubicBezTo>
                  <a:pt x="133856" y="1739011"/>
                  <a:pt x="118439" y="1741343"/>
                  <a:pt x="110168" y="1751682"/>
                </a:cubicBezTo>
                <a:cubicBezTo>
                  <a:pt x="102913" y="1760750"/>
                  <a:pt x="107363" y="1776521"/>
                  <a:pt x="99151" y="1784733"/>
                </a:cubicBezTo>
                <a:cubicBezTo>
                  <a:pt x="80426" y="1803458"/>
                  <a:pt x="33050" y="1828800"/>
                  <a:pt x="33050" y="1828800"/>
                </a:cubicBezTo>
                <a:cubicBezTo>
                  <a:pt x="8979" y="1864906"/>
                  <a:pt x="24257" y="1861851"/>
                  <a:pt x="0" y="1861851"/>
                </a:cubicBezTo>
              </a:path>
            </a:pathLst>
          </a:custGeom>
          <a:noFill/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6E6EA3-B960-3044-A083-DC5A92E7AF17}"/>
              </a:ext>
            </a:extLst>
          </p:cNvPr>
          <p:cNvSpPr txBox="1"/>
          <p:nvPr/>
        </p:nvSpPr>
        <p:spPr>
          <a:xfrm>
            <a:off x="8956713" y="4119492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Link</a:t>
            </a:r>
            <a:r>
              <a:rPr lang="zh-CN" altLang="en-US" dirty="0"/>
              <a:t> </a:t>
            </a:r>
            <a:r>
              <a:rPr lang="en-US" altLang="zh-CN" dirty="0"/>
              <a:t>list:</a:t>
            </a:r>
            <a:r>
              <a:rPr lang="zh-CN" altLang="en-US" dirty="0"/>
              <a:t> </a:t>
            </a:r>
            <a:r>
              <a:rPr lang="en-US" altLang="zh-CN" dirty="0"/>
              <a:t>h1</a:t>
            </a:r>
            <a:r>
              <a:rPr lang="zh-CN" altLang="en-US" dirty="0"/>
              <a:t> </a:t>
            </a:r>
            <a:r>
              <a:rPr lang="en-US" altLang="zh-CN" dirty="0"/>
              <a:t>&lt;--&gt;</a:t>
            </a:r>
            <a:r>
              <a:rPr lang="zh-CN" altLang="en-US" dirty="0"/>
              <a:t> </a:t>
            </a:r>
            <a:r>
              <a:rPr lang="en-US" altLang="zh-CN" dirty="0"/>
              <a:t>h5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32677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Malloc</a:t>
            </a:r>
            <a:r>
              <a:rPr lang="en-US"/>
              <a:t> using Explicit free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075504" cy="4351338"/>
          </a:xfrm>
        </p:spPr>
        <p:txBody>
          <a:bodyPr/>
          <a:lstStyle/>
          <a:p>
            <a:r>
              <a:rPr lang="en-US"/>
              <a:t>Implicit list is slow: each malloc can be O(#chunks)</a:t>
            </a:r>
          </a:p>
          <a:p>
            <a:r>
              <a:rPr lang="en-US"/>
              <a:t>Explicit </a:t>
            </a:r>
            <a:r>
              <a:rPr lang="en-US" altLang="zh-CN"/>
              <a:t>free</a:t>
            </a:r>
            <a:r>
              <a:rPr lang="zh-CN" altLang="en-US"/>
              <a:t> </a:t>
            </a:r>
            <a:r>
              <a:rPr lang="en-US"/>
              <a:t>list: O(#free chunks)</a:t>
            </a:r>
          </a:p>
          <a:p>
            <a:pPr lvl="1"/>
            <a:r>
              <a:rPr lang="en-US" altLang="zh-CN"/>
              <a:t>Chain</a:t>
            </a:r>
            <a:r>
              <a:rPr lang="zh-CN" altLang="en-US"/>
              <a:t> </a:t>
            </a:r>
            <a:r>
              <a:rPr lang="en-US" altLang="zh-CN"/>
              <a:t>the</a:t>
            </a:r>
            <a:r>
              <a:rPr lang="zh-CN" altLang="en-US"/>
              <a:t> </a:t>
            </a:r>
            <a:r>
              <a:rPr lang="en-US" altLang="zh-CN"/>
              <a:t>free</a:t>
            </a:r>
            <a:r>
              <a:rPr lang="zh-CN" altLang="en-US"/>
              <a:t> </a:t>
            </a:r>
            <a:r>
              <a:rPr lang="en-US" altLang="zh-CN"/>
              <a:t>chunks</a:t>
            </a:r>
            <a:r>
              <a:rPr lang="zh-CN" altLang="en-US"/>
              <a:t> </a:t>
            </a:r>
            <a:r>
              <a:rPr lang="en-US" altLang="zh-CN"/>
              <a:t>only</a:t>
            </a:r>
            <a:r>
              <a:rPr lang="zh-CN" altLang="en-US"/>
              <a:t> </a:t>
            </a:r>
            <a:r>
              <a:rPr lang="en-US" altLang="zh-CN"/>
              <a:t>into</a:t>
            </a:r>
            <a:r>
              <a:rPr lang="zh-CN" altLang="en-US"/>
              <a:t> </a:t>
            </a:r>
            <a:r>
              <a:rPr lang="en-US" altLang="zh-CN"/>
              <a:t>a</a:t>
            </a:r>
            <a:r>
              <a:rPr lang="zh-CN" altLang="en-US"/>
              <a:t> </a:t>
            </a:r>
            <a:r>
              <a:rPr lang="en-US" altLang="zh-CN"/>
              <a:t>list</a:t>
            </a:r>
          </a:p>
          <a:p>
            <a:pPr lvl="1"/>
            <a:r>
              <a:rPr lang="en-US" b="1"/>
              <a:t>Important: list not necessarily in the same order as the chunks</a:t>
            </a:r>
          </a:p>
          <a:p>
            <a:endParaRPr lang="en-US"/>
          </a:p>
          <a:p>
            <a:pPr lvl="1"/>
            <a:endParaRPr lang="en-US"/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33379A89-AAF0-2249-908B-B3496CF2D7AD}"/>
              </a:ext>
            </a:extLst>
          </p:cNvPr>
          <p:cNvGraphicFramePr>
            <a:graphicFrameLocks noGrp="1"/>
          </p:cNvGraphicFramePr>
          <p:nvPr/>
        </p:nvGraphicFramePr>
        <p:xfrm>
          <a:off x="10039990" y="1454804"/>
          <a:ext cx="970090" cy="2208666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970090">
                  <a:extLst>
                    <a:ext uri="{9D8B030D-6E8A-4147-A177-3AD203B41FA5}">
                      <a16:colId xmlns:a16="http://schemas.microsoft.com/office/drawing/2014/main" val="4049509132"/>
                    </a:ext>
                  </a:extLst>
                </a:gridCol>
              </a:tblGrid>
              <a:tr h="368111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0362610"/>
                  </a:ext>
                </a:extLst>
              </a:tr>
              <a:tr h="368111">
                <a:tc>
                  <a:txBody>
                    <a:bodyPr/>
                    <a:lstStyle/>
                    <a:p>
                      <a:pPr algn="ctr"/>
                      <a:r>
                        <a:rPr lang="en-US" err="1"/>
                        <a:t>Alloc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8750872"/>
                  </a:ext>
                </a:extLst>
              </a:tr>
              <a:tr h="736222">
                <a:tc>
                  <a:txBody>
                    <a:bodyPr/>
                    <a:lstStyle/>
                    <a:p>
                      <a:pPr algn="ctr"/>
                      <a:r>
                        <a:rPr lang="en-US" altLang="zh-CN" err="1"/>
                        <a:t>Alloc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5511839"/>
                  </a:ext>
                </a:extLst>
              </a:tr>
              <a:tr h="368111">
                <a:tc>
                  <a:txBody>
                    <a:bodyPr/>
                    <a:lstStyle/>
                    <a:p>
                      <a:pPr algn="ctr"/>
                      <a:r>
                        <a:rPr lang="en-US" err="1"/>
                        <a:t>Alloc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1439357"/>
                  </a:ext>
                </a:extLst>
              </a:tr>
              <a:tr h="368111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6971875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B5F91087-B60C-D44A-9B7F-683BE0DD322A}"/>
              </a:ext>
            </a:extLst>
          </p:cNvPr>
          <p:cNvSpPr txBox="1"/>
          <p:nvPr/>
        </p:nvSpPr>
        <p:spPr>
          <a:xfrm>
            <a:off x="9609577" y="1451126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70C0"/>
                </a:solidFill>
              </a:rPr>
              <a:t>h1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32AC2C1-679C-5E41-B544-DE799610FDD0}"/>
              </a:ext>
            </a:extLst>
          </p:cNvPr>
          <p:cNvSpPr txBox="1"/>
          <p:nvPr/>
        </p:nvSpPr>
        <p:spPr>
          <a:xfrm>
            <a:off x="9616476" y="1825626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70C0"/>
                </a:solidFill>
              </a:rPr>
              <a:t>h2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F938CB1-60F1-4C47-99FD-70E11208A6A4}"/>
              </a:ext>
            </a:extLst>
          </p:cNvPr>
          <p:cNvSpPr txBox="1"/>
          <p:nvPr/>
        </p:nvSpPr>
        <p:spPr>
          <a:xfrm>
            <a:off x="9604863" y="2281647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70C0"/>
                </a:solidFill>
              </a:rPr>
              <a:t>h3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D752A5B-FE01-FD4C-ADB3-BE2C8BEA4087}"/>
              </a:ext>
            </a:extLst>
          </p:cNvPr>
          <p:cNvSpPr txBox="1"/>
          <p:nvPr/>
        </p:nvSpPr>
        <p:spPr>
          <a:xfrm>
            <a:off x="9593250" y="2951990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70C0"/>
                </a:solidFill>
              </a:rPr>
              <a:t>h4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1BAD564-DF0E-CC47-9619-AC0E109331F2}"/>
              </a:ext>
            </a:extLst>
          </p:cNvPr>
          <p:cNvSpPr txBox="1"/>
          <p:nvPr/>
        </p:nvSpPr>
        <p:spPr>
          <a:xfrm>
            <a:off x="9593250" y="3267019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70C0"/>
                </a:solidFill>
              </a:rPr>
              <a:t>h5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FA8749-9AB5-B84B-97F7-4E2F7FB41712}"/>
              </a:ext>
            </a:extLst>
          </p:cNvPr>
          <p:cNvSpPr txBox="1"/>
          <p:nvPr/>
        </p:nvSpPr>
        <p:spPr>
          <a:xfrm>
            <a:off x="8130448" y="1027906"/>
            <a:ext cx="1385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err="1"/>
              <a:t>Free_head</a:t>
            </a:r>
            <a:endParaRPr lang="en-US"/>
          </a:p>
        </p:txBody>
      </p:sp>
      <p:cxnSp>
        <p:nvCxnSpPr>
          <p:cNvPr id="6" name="Curved Connector 5">
            <a:extLst>
              <a:ext uri="{FF2B5EF4-FFF2-40B4-BE49-F238E27FC236}">
                <a16:creationId xmlns:a16="http://schemas.microsoft.com/office/drawing/2014/main" id="{9E028443-E37B-EC42-8761-99E2B43EEB3A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9516132" y="1212572"/>
            <a:ext cx="523858" cy="238554"/>
          </a:xfrm>
          <a:prstGeom prst="curved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 13">
            <a:extLst>
              <a:ext uri="{FF2B5EF4-FFF2-40B4-BE49-F238E27FC236}">
                <a16:creationId xmlns:a16="http://schemas.microsoft.com/office/drawing/2014/main" id="{6CAB5E20-2F9B-9141-B43A-1B56F4ABD654}"/>
              </a:ext>
            </a:extLst>
          </p:cNvPr>
          <p:cNvSpPr/>
          <p:nvPr/>
        </p:nvSpPr>
        <p:spPr>
          <a:xfrm>
            <a:off x="11005851" y="1575412"/>
            <a:ext cx="694062" cy="1861914"/>
          </a:xfrm>
          <a:custGeom>
            <a:avLst/>
            <a:gdLst>
              <a:gd name="connsiteX0" fmla="*/ 22033 w 694062"/>
              <a:gd name="connsiteY0" fmla="*/ 0 h 1861914"/>
              <a:gd name="connsiteX1" fmla="*/ 187286 w 694062"/>
              <a:gd name="connsiteY1" fmla="*/ 33051 h 1861914"/>
              <a:gd name="connsiteX2" fmla="*/ 286438 w 694062"/>
              <a:gd name="connsiteY2" fmla="*/ 99152 h 1861914"/>
              <a:gd name="connsiteX3" fmla="*/ 319489 w 694062"/>
              <a:gd name="connsiteY3" fmla="*/ 132202 h 1861914"/>
              <a:gd name="connsiteX4" fmla="*/ 440674 w 694062"/>
              <a:gd name="connsiteY4" fmla="*/ 242371 h 1861914"/>
              <a:gd name="connsiteX5" fmla="*/ 473725 w 694062"/>
              <a:gd name="connsiteY5" fmla="*/ 275422 h 1861914"/>
              <a:gd name="connsiteX6" fmla="*/ 528809 w 694062"/>
              <a:gd name="connsiteY6" fmla="*/ 352540 h 1861914"/>
              <a:gd name="connsiteX7" fmla="*/ 561860 w 694062"/>
              <a:gd name="connsiteY7" fmla="*/ 385590 h 1861914"/>
              <a:gd name="connsiteX8" fmla="*/ 605927 w 694062"/>
              <a:gd name="connsiteY8" fmla="*/ 451692 h 1861914"/>
              <a:gd name="connsiteX9" fmla="*/ 638978 w 694062"/>
              <a:gd name="connsiteY9" fmla="*/ 550843 h 1861914"/>
              <a:gd name="connsiteX10" fmla="*/ 661012 w 694062"/>
              <a:gd name="connsiteY10" fmla="*/ 616945 h 1861914"/>
              <a:gd name="connsiteX11" fmla="*/ 672029 w 694062"/>
              <a:gd name="connsiteY11" fmla="*/ 649995 h 1861914"/>
              <a:gd name="connsiteX12" fmla="*/ 694062 w 694062"/>
              <a:gd name="connsiteY12" fmla="*/ 815248 h 1861914"/>
              <a:gd name="connsiteX13" fmla="*/ 683045 w 694062"/>
              <a:gd name="connsiteY13" fmla="*/ 1013552 h 1861914"/>
              <a:gd name="connsiteX14" fmla="*/ 638978 w 694062"/>
              <a:gd name="connsiteY14" fmla="*/ 1112704 h 1861914"/>
              <a:gd name="connsiteX15" fmla="*/ 627961 w 694062"/>
              <a:gd name="connsiteY15" fmla="*/ 1145754 h 1861914"/>
              <a:gd name="connsiteX16" fmla="*/ 561860 w 694062"/>
              <a:gd name="connsiteY16" fmla="*/ 1244906 h 1861914"/>
              <a:gd name="connsiteX17" fmla="*/ 517792 w 694062"/>
              <a:gd name="connsiteY17" fmla="*/ 1311007 h 1861914"/>
              <a:gd name="connsiteX18" fmla="*/ 495759 w 694062"/>
              <a:gd name="connsiteY18" fmla="*/ 1344058 h 1861914"/>
              <a:gd name="connsiteX19" fmla="*/ 429657 w 694062"/>
              <a:gd name="connsiteY19" fmla="*/ 1399142 h 1861914"/>
              <a:gd name="connsiteX20" fmla="*/ 374573 w 694062"/>
              <a:gd name="connsiteY20" fmla="*/ 1465243 h 1861914"/>
              <a:gd name="connsiteX21" fmla="*/ 352539 w 694062"/>
              <a:gd name="connsiteY21" fmla="*/ 1498294 h 1861914"/>
              <a:gd name="connsiteX22" fmla="*/ 319489 w 694062"/>
              <a:gd name="connsiteY22" fmla="*/ 1531345 h 1861914"/>
              <a:gd name="connsiteX23" fmla="*/ 242371 w 694062"/>
              <a:gd name="connsiteY23" fmla="*/ 1619480 h 1861914"/>
              <a:gd name="connsiteX24" fmla="*/ 165253 w 694062"/>
              <a:gd name="connsiteY24" fmla="*/ 1696598 h 1861914"/>
              <a:gd name="connsiteX25" fmla="*/ 143219 w 694062"/>
              <a:gd name="connsiteY25" fmla="*/ 1729648 h 1861914"/>
              <a:gd name="connsiteX26" fmla="*/ 110168 w 694062"/>
              <a:gd name="connsiteY26" fmla="*/ 1751682 h 1861914"/>
              <a:gd name="connsiteX27" fmla="*/ 99151 w 694062"/>
              <a:gd name="connsiteY27" fmla="*/ 1784733 h 1861914"/>
              <a:gd name="connsiteX28" fmla="*/ 33050 w 694062"/>
              <a:gd name="connsiteY28" fmla="*/ 1828800 h 1861914"/>
              <a:gd name="connsiteX29" fmla="*/ 0 w 694062"/>
              <a:gd name="connsiteY29" fmla="*/ 1861851 h 1861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694062" h="1861914">
                <a:moveTo>
                  <a:pt x="22033" y="0"/>
                </a:moveTo>
                <a:cubicBezTo>
                  <a:pt x="84199" y="7771"/>
                  <a:pt x="129104" y="8809"/>
                  <a:pt x="187286" y="33051"/>
                </a:cubicBezTo>
                <a:cubicBezTo>
                  <a:pt x="211281" y="43049"/>
                  <a:pt x="265401" y="81120"/>
                  <a:pt x="286438" y="99152"/>
                </a:cubicBezTo>
                <a:cubicBezTo>
                  <a:pt x="298267" y="109291"/>
                  <a:pt x="307764" y="121942"/>
                  <a:pt x="319489" y="132202"/>
                </a:cubicBezTo>
                <a:cubicBezTo>
                  <a:pt x="446544" y="243375"/>
                  <a:pt x="294816" y="96513"/>
                  <a:pt x="440674" y="242371"/>
                </a:cubicBezTo>
                <a:cubicBezTo>
                  <a:pt x="451691" y="253388"/>
                  <a:pt x="465082" y="262458"/>
                  <a:pt x="473725" y="275422"/>
                </a:cubicBezTo>
                <a:cubicBezTo>
                  <a:pt x="491158" y="301571"/>
                  <a:pt x="508320" y="328636"/>
                  <a:pt x="528809" y="352540"/>
                </a:cubicBezTo>
                <a:cubicBezTo>
                  <a:pt x="538948" y="364369"/>
                  <a:pt x="552295" y="373292"/>
                  <a:pt x="561860" y="385590"/>
                </a:cubicBezTo>
                <a:cubicBezTo>
                  <a:pt x="578118" y="406493"/>
                  <a:pt x="597553" y="426570"/>
                  <a:pt x="605927" y="451692"/>
                </a:cubicBezTo>
                <a:lnTo>
                  <a:pt x="638978" y="550843"/>
                </a:lnTo>
                <a:lnTo>
                  <a:pt x="661012" y="616945"/>
                </a:lnTo>
                <a:lnTo>
                  <a:pt x="672029" y="649995"/>
                </a:lnTo>
                <a:cubicBezTo>
                  <a:pt x="679454" y="694549"/>
                  <a:pt x="694062" y="774804"/>
                  <a:pt x="694062" y="815248"/>
                </a:cubicBezTo>
                <a:cubicBezTo>
                  <a:pt x="694062" y="881451"/>
                  <a:pt x="691256" y="947860"/>
                  <a:pt x="683045" y="1013552"/>
                </a:cubicBezTo>
                <a:cubicBezTo>
                  <a:pt x="673571" y="1089345"/>
                  <a:pt x="664348" y="1061964"/>
                  <a:pt x="638978" y="1112704"/>
                </a:cubicBezTo>
                <a:cubicBezTo>
                  <a:pt x="633785" y="1123091"/>
                  <a:pt x="633601" y="1135603"/>
                  <a:pt x="627961" y="1145754"/>
                </a:cubicBezTo>
                <a:cubicBezTo>
                  <a:pt x="627959" y="1145758"/>
                  <a:pt x="572878" y="1228379"/>
                  <a:pt x="561860" y="1244906"/>
                </a:cubicBezTo>
                <a:lnTo>
                  <a:pt x="517792" y="1311007"/>
                </a:lnTo>
                <a:cubicBezTo>
                  <a:pt x="510447" y="1322024"/>
                  <a:pt x="505122" y="1334696"/>
                  <a:pt x="495759" y="1344058"/>
                </a:cubicBezTo>
                <a:cubicBezTo>
                  <a:pt x="453345" y="1386471"/>
                  <a:pt x="475671" y="1368466"/>
                  <a:pt x="429657" y="1399142"/>
                </a:cubicBezTo>
                <a:cubicBezTo>
                  <a:pt x="374958" y="1481195"/>
                  <a:pt x="445256" y="1380425"/>
                  <a:pt x="374573" y="1465243"/>
                </a:cubicBezTo>
                <a:cubicBezTo>
                  <a:pt x="366096" y="1475415"/>
                  <a:pt x="361015" y="1488122"/>
                  <a:pt x="352539" y="1498294"/>
                </a:cubicBezTo>
                <a:cubicBezTo>
                  <a:pt x="342565" y="1510263"/>
                  <a:pt x="329054" y="1519047"/>
                  <a:pt x="319489" y="1531345"/>
                </a:cubicBezTo>
                <a:cubicBezTo>
                  <a:pt x="250281" y="1620326"/>
                  <a:pt x="306352" y="1576825"/>
                  <a:pt x="242371" y="1619480"/>
                </a:cubicBezTo>
                <a:cubicBezTo>
                  <a:pt x="191861" y="1695243"/>
                  <a:pt x="223425" y="1677207"/>
                  <a:pt x="165253" y="1696598"/>
                </a:cubicBezTo>
                <a:cubicBezTo>
                  <a:pt x="157908" y="1707615"/>
                  <a:pt x="152582" y="1720286"/>
                  <a:pt x="143219" y="1729648"/>
                </a:cubicBezTo>
                <a:cubicBezTo>
                  <a:pt x="133856" y="1739011"/>
                  <a:pt x="118439" y="1741343"/>
                  <a:pt x="110168" y="1751682"/>
                </a:cubicBezTo>
                <a:cubicBezTo>
                  <a:pt x="102913" y="1760750"/>
                  <a:pt x="107363" y="1776521"/>
                  <a:pt x="99151" y="1784733"/>
                </a:cubicBezTo>
                <a:cubicBezTo>
                  <a:pt x="80426" y="1803458"/>
                  <a:pt x="33050" y="1828800"/>
                  <a:pt x="33050" y="1828800"/>
                </a:cubicBezTo>
                <a:cubicBezTo>
                  <a:pt x="8979" y="1864906"/>
                  <a:pt x="24257" y="1861851"/>
                  <a:pt x="0" y="1861851"/>
                </a:cubicBezTo>
              </a:path>
            </a:pathLst>
          </a:custGeom>
          <a:noFill/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DE80F6-8312-1148-8FCB-A4F636D84080}"/>
              </a:ext>
            </a:extLst>
          </p:cNvPr>
          <p:cNvSpPr/>
          <p:nvPr/>
        </p:nvSpPr>
        <p:spPr>
          <a:xfrm>
            <a:off x="10039990" y="2951989"/>
            <a:ext cx="965861" cy="31502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bg1"/>
                </a:solidFill>
              </a:rPr>
              <a:t>free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583630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Malloc</a:t>
            </a:r>
            <a:r>
              <a:rPr lang="en-US"/>
              <a:t> using Explicit free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075504" cy="4351338"/>
          </a:xfrm>
        </p:spPr>
        <p:txBody>
          <a:bodyPr/>
          <a:lstStyle/>
          <a:p>
            <a:r>
              <a:rPr lang="en-US"/>
              <a:t>Implicit list is slow: each malloc can be O(#chunks)</a:t>
            </a:r>
          </a:p>
          <a:p>
            <a:r>
              <a:rPr lang="en-US"/>
              <a:t>Explicit </a:t>
            </a:r>
            <a:r>
              <a:rPr lang="en-US" altLang="zh-CN"/>
              <a:t>free</a:t>
            </a:r>
            <a:r>
              <a:rPr lang="zh-CN" altLang="en-US"/>
              <a:t> </a:t>
            </a:r>
            <a:r>
              <a:rPr lang="en-US"/>
              <a:t>list: O(#free chunks)</a:t>
            </a:r>
          </a:p>
          <a:p>
            <a:pPr lvl="1"/>
            <a:r>
              <a:rPr lang="en-US" altLang="zh-CN"/>
              <a:t>Chain</a:t>
            </a:r>
            <a:r>
              <a:rPr lang="zh-CN" altLang="en-US"/>
              <a:t> </a:t>
            </a:r>
            <a:r>
              <a:rPr lang="en-US" altLang="zh-CN"/>
              <a:t>the</a:t>
            </a:r>
            <a:r>
              <a:rPr lang="zh-CN" altLang="en-US"/>
              <a:t> </a:t>
            </a:r>
            <a:r>
              <a:rPr lang="en-US" altLang="zh-CN"/>
              <a:t>free</a:t>
            </a:r>
            <a:r>
              <a:rPr lang="zh-CN" altLang="en-US"/>
              <a:t> </a:t>
            </a:r>
            <a:r>
              <a:rPr lang="en-US" altLang="zh-CN"/>
              <a:t>chunks</a:t>
            </a:r>
            <a:r>
              <a:rPr lang="zh-CN" altLang="en-US"/>
              <a:t> </a:t>
            </a:r>
            <a:r>
              <a:rPr lang="en-US" altLang="zh-CN"/>
              <a:t>only</a:t>
            </a:r>
            <a:r>
              <a:rPr lang="zh-CN" altLang="en-US"/>
              <a:t> </a:t>
            </a:r>
            <a:r>
              <a:rPr lang="en-US" altLang="zh-CN"/>
              <a:t>into</a:t>
            </a:r>
            <a:r>
              <a:rPr lang="zh-CN" altLang="en-US"/>
              <a:t> </a:t>
            </a:r>
            <a:r>
              <a:rPr lang="en-US" altLang="zh-CN"/>
              <a:t>a</a:t>
            </a:r>
            <a:r>
              <a:rPr lang="zh-CN" altLang="en-US"/>
              <a:t> </a:t>
            </a:r>
            <a:r>
              <a:rPr lang="en-US" altLang="zh-CN"/>
              <a:t>list</a:t>
            </a:r>
          </a:p>
          <a:p>
            <a:pPr lvl="1"/>
            <a:r>
              <a:rPr lang="en-US" b="1"/>
              <a:t>Important: list not necessarily in the same order as the chunks</a:t>
            </a:r>
          </a:p>
          <a:p>
            <a:endParaRPr lang="en-US"/>
          </a:p>
          <a:p>
            <a:pPr lvl="1"/>
            <a:endParaRPr lang="en-US"/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33379A89-AAF0-2249-908B-B3496CF2D7AD}"/>
              </a:ext>
            </a:extLst>
          </p:cNvPr>
          <p:cNvGraphicFramePr>
            <a:graphicFrameLocks noGrp="1"/>
          </p:cNvGraphicFramePr>
          <p:nvPr/>
        </p:nvGraphicFramePr>
        <p:xfrm>
          <a:off x="10039990" y="1454804"/>
          <a:ext cx="970090" cy="2208666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970090">
                  <a:extLst>
                    <a:ext uri="{9D8B030D-6E8A-4147-A177-3AD203B41FA5}">
                      <a16:colId xmlns:a16="http://schemas.microsoft.com/office/drawing/2014/main" val="4049509132"/>
                    </a:ext>
                  </a:extLst>
                </a:gridCol>
              </a:tblGrid>
              <a:tr h="368111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0362610"/>
                  </a:ext>
                </a:extLst>
              </a:tr>
              <a:tr h="368111">
                <a:tc>
                  <a:txBody>
                    <a:bodyPr/>
                    <a:lstStyle/>
                    <a:p>
                      <a:pPr algn="ctr"/>
                      <a:r>
                        <a:rPr lang="en-US" err="1"/>
                        <a:t>Alloc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8750872"/>
                  </a:ext>
                </a:extLst>
              </a:tr>
              <a:tr h="736222">
                <a:tc>
                  <a:txBody>
                    <a:bodyPr/>
                    <a:lstStyle/>
                    <a:p>
                      <a:pPr algn="ctr"/>
                      <a:r>
                        <a:rPr lang="en-US" altLang="zh-CN" err="1"/>
                        <a:t>Alloc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5511839"/>
                  </a:ext>
                </a:extLst>
              </a:tr>
              <a:tr h="368111">
                <a:tc>
                  <a:txBody>
                    <a:bodyPr/>
                    <a:lstStyle/>
                    <a:p>
                      <a:pPr algn="ctr"/>
                      <a:r>
                        <a:rPr lang="en-US" err="1"/>
                        <a:t>Alloc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1439357"/>
                  </a:ext>
                </a:extLst>
              </a:tr>
              <a:tr h="368111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6971875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B5F91087-B60C-D44A-9B7F-683BE0DD322A}"/>
              </a:ext>
            </a:extLst>
          </p:cNvPr>
          <p:cNvSpPr txBox="1"/>
          <p:nvPr/>
        </p:nvSpPr>
        <p:spPr>
          <a:xfrm>
            <a:off x="9609577" y="1451126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70C0"/>
                </a:solidFill>
              </a:rPr>
              <a:t>h1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32AC2C1-679C-5E41-B544-DE799610FDD0}"/>
              </a:ext>
            </a:extLst>
          </p:cNvPr>
          <p:cNvSpPr txBox="1"/>
          <p:nvPr/>
        </p:nvSpPr>
        <p:spPr>
          <a:xfrm>
            <a:off x="9616476" y="1825626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70C0"/>
                </a:solidFill>
              </a:rPr>
              <a:t>h2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F938CB1-60F1-4C47-99FD-70E11208A6A4}"/>
              </a:ext>
            </a:extLst>
          </p:cNvPr>
          <p:cNvSpPr txBox="1"/>
          <p:nvPr/>
        </p:nvSpPr>
        <p:spPr>
          <a:xfrm>
            <a:off x="9604863" y="2281647"/>
            <a:ext cx="423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70C0"/>
                </a:solidFill>
              </a:rPr>
              <a:t>h3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D752A5B-FE01-FD4C-ADB3-BE2C8BEA4087}"/>
              </a:ext>
            </a:extLst>
          </p:cNvPr>
          <p:cNvSpPr txBox="1"/>
          <p:nvPr/>
        </p:nvSpPr>
        <p:spPr>
          <a:xfrm>
            <a:off x="9593250" y="2951990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70C0"/>
                </a:solidFill>
              </a:rPr>
              <a:t>h4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1BAD564-DF0E-CC47-9619-AC0E109331F2}"/>
              </a:ext>
            </a:extLst>
          </p:cNvPr>
          <p:cNvSpPr txBox="1"/>
          <p:nvPr/>
        </p:nvSpPr>
        <p:spPr>
          <a:xfrm>
            <a:off x="9593250" y="3267019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70C0"/>
                </a:solidFill>
              </a:rPr>
              <a:t>h5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FA8749-9AB5-B84B-97F7-4E2F7FB41712}"/>
              </a:ext>
            </a:extLst>
          </p:cNvPr>
          <p:cNvSpPr txBox="1"/>
          <p:nvPr/>
        </p:nvSpPr>
        <p:spPr>
          <a:xfrm>
            <a:off x="8130448" y="1027906"/>
            <a:ext cx="1385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err="1"/>
              <a:t>Free_head</a:t>
            </a:r>
            <a:endParaRPr lang="en-US"/>
          </a:p>
        </p:txBody>
      </p:sp>
      <p:cxnSp>
        <p:nvCxnSpPr>
          <p:cNvPr id="6" name="Curved Connector 5">
            <a:extLst>
              <a:ext uri="{FF2B5EF4-FFF2-40B4-BE49-F238E27FC236}">
                <a16:creationId xmlns:a16="http://schemas.microsoft.com/office/drawing/2014/main" id="{9E028443-E37B-EC42-8761-99E2B43EEB3A}"/>
              </a:ext>
            </a:extLst>
          </p:cNvPr>
          <p:cNvCxnSpPr>
            <a:cxnSpLocks/>
          </p:cNvCxnSpPr>
          <p:nvPr/>
        </p:nvCxnSpPr>
        <p:spPr>
          <a:xfrm rot="16200000" flipH="1">
            <a:off x="8765769" y="1877796"/>
            <a:ext cx="1736542" cy="765452"/>
          </a:xfrm>
          <a:prstGeom prst="curvedConnector3">
            <a:avLst>
              <a:gd name="adj1" fmla="val 102656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 13">
            <a:extLst>
              <a:ext uri="{FF2B5EF4-FFF2-40B4-BE49-F238E27FC236}">
                <a16:creationId xmlns:a16="http://schemas.microsoft.com/office/drawing/2014/main" id="{6CAB5E20-2F9B-9141-B43A-1B56F4ABD654}"/>
              </a:ext>
            </a:extLst>
          </p:cNvPr>
          <p:cNvSpPr/>
          <p:nvPr/>
        </p:nvSpPr>
        <p:spPr>
          <a:xfrm>
            <a:off x="11005851" y="1575412"/>
            <a:ext cx="694062" cy="1861914"/>
          </a:xfrm>
          <a:custGeom>
            <a:avLst/>
            <a:gdLst>
              <a:gd name="connsiteX0" fmla="*/ 22033 w 694062"/>
              <a:gd name="connsiteY0" fmla="*/ 0 h 1861914"/>
              <a:gd name="connsiteX1" fmla="*/ 187286 w 694062"/>
              <a:gd name="connsiteY1" fmla="*/ 33051 h 1861914"/>
              <a:gd name="connsiteX2" fmla="*/ 286438 w 694062"/>
              <a:gd name="connsiteY2" fmla="*/ 99152 h 1861914"/>
              <a:gd name="connsiteX3" fmla="*/ 319489 w 694062"/>
              <a:gd name="connsiteY3" fmla="*/ 132202 h 1861914"/>
              <a:gd name="connsiteX4" fmla="*/ 440674 w 694062"/>
              <a:gd name="connsiteY4" fmla="*/ 242371 h 1861914"/>
              <a:gd name="connsiteX5" fmla="*/ 473725 w 694062"/>
              <a:gd name="connsiteY5" fmla="*/ 275422 h 1861914"/>
              <a:gd name="connsiteX6" fmla="*/ 528809 w 694062"/>
              <a:gd name="connsiteY6" fmla="*/ 352540 h 1861914"/>
              <a:gd name="connsiteX7" fmla="*/ 561860 w 694062"/>
              <a:gd name="connsiteY7" fmla="*/ 385590 h 1861914"/>
              <a:gd name="connsiteX8" fmla="*/ 605927 w 694062"/>
              <a:gd name="connsiteY8" fmla="*/ 451692 h 1861914"/>
              <a:gd name="connsiteX9" fmla="*/ 638978 w 694062"/>
              <a:gd name="connsiteY9" fmla="*/ 550843 h 1861914"/>
              <a:gd name="connsiteX10" fmla="*/ 661012 w 694062"/>
              <a:gd name="connsiteY10" fmla="*/ 616945 h 1861914"/>
              <a:gd name="connsiteX11" fmla="*/ 672029 w 694062"/>
              <a:gd name="connsiteY11" fmla="*/ 649995 h 1861914"/>
              <a:gd name="connsiteX12" fmla="*/ 694062 w 694062"/>
              <a:gd name="connsiteY12" fmla="*/ 815248 h 1861914"/>
              <a:gd name="connsiteX13" fmla="*/ 683045 w 694062"/>
              <a:gd name="connsiteY13" fmla="*/ 1013552 h 1861914"/>
              <a:gd name="connsiteX14" fmla="*/ 638978 w 694062"/>
              <a:gd name="connsiteY14" fmla="*/ 1112704 h 1861914"/>
              <a:gd name="connsiteX15" fmla="*/ 627961 w 694062"/>
              <a:gd name="connsiteY15" fmla="*/ 1145754 h 1861914"/>
              <a:gd name="connsiteX16" fmla="*/ 561860 w 694062"/>
              <a:gd name="connsiteY16" fmla="*/ 1244906 h 1861914"/>
              <a:gd name="connsiteX17" fmla="*/ 517792 w 694062"/>
              <a:gd name="connsiteY17" fmla="*/ 1311007 h 1861914"/>
              <a:gd name="connsiteX18" fmla="*/ 495759 w 694062"/>
              <a:gd name="connsiteY18" fmla="*/ 1344058 h 1861914"/>
              <a:gd name="connsiteX19" fmla="*/ 429657 w 694062"/>
              <a:gd name="connsiteY19" fmla="*/ 1399142 h 1861914"/>
              <a:gd name="connsiteX20" fmla="*/ 374573 w 694062"/>
              <a:gd name="connsiteY20" fmla="*/ 1465243 h 1861914"/>
              <a:gd name="connsiteX21" fmla="*/ 352539 w 694062"/>
              <a:gd name="connsiteY21" fmla="*/ 1498294 h 1861914"/>
              <a:gd name="connsiteX22" fmla="*/ 319489 w 694062"/>
              <a:gd name="connsiteY22" fmla="*/ 1531345 h 1861914"/>
              <a:gd name="connsiteX23" fmla="*/ 242371 w 694062"/>
              <a:gd name="connsiteY23" fmla="*/ 1619480 h 1861914"/>
              <a:gd name="connsiteX24" fmla="*/ 165253 w 694062"/>
              <a:gd name="connsiteY24" fmla="*/ 1696598 h 1861914"/>
              <a:gd name="connsiteX25" fmla="*/ 143219 w 694062"/>
              <a:gd name="connsiteY25" fmla="*/ 1729648 h 1861914"/>
              <a:gd name="connsiteX26" fmla="*/ 110168 w 694062"/>
              <a:gd name="connsiteY26" fmla="*/ 1751682 h 1861914"/>
              <a:gd name="connsiteX27" fmla="*/ 99151 w 694062"/>
              <a:gd name="connsiteY27" fmla="*/ 1784733 h 1861914"/>
              <a:gd name="connsiteX28" fmla="*/ 33050 w 694062"/>
              <a:gd name="connsiteY28" fmla="*/ 1828800 h 1861914"/>
              <a:gd name="connsiteX29" fmla="*/ 0 w 694062"/>
              <a:gd name="connsiteY29" fmla="*/ 1861851 h 1861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694062" h="1861914">
                <a:moveTo>
                  <a:pt x="22033" y="0"/>
                </a:moveTo>
                <a:cubicBezTo>
                  <a:pt x="84199" y="7771"/>
                  <a:pt x="129104" y="8809"/>
                  <a:pt x="187286" y="33051"/>
                </a:cubicBezTo>
                <a:cubicBezTo>
                  <a:pt x="211281" y="43049"/>
                  <a:pt x="265401" y="81120"/>
                  <a:pt x="286438" y="99152"/>
                </a:cubicBezTo>
                <a:cubicBezTo>
                  <a:pt x="298267" y="109291"/>
                  <a:pt x="307764" y="121942"/>
                  <a:pt x="319489" y="132202"/>
                </a:cubicBezTo>
                <a:cubicBezTo>
                  <a:pt x="446544" y="243375"/>
                  <a:pt x="294816" y="96513"/>
                  <a:pt x="440674" y="242371"/>
                </a:cubicBezTo>
                <a:cubicBezTo>
                  <a:pt x="451691" y="253388"/>
                  <a:pt x="465082" y="262458"/>
                  <a:pt x="473725" y="275422"/>
                </a:cubicBezTo>
                <a:cubicBezTo>
                  <a:pt x="491158" y="301571"/>
                  <a:pt x="508320" y="328636"/>
                  <a:pt x="528809" y="352540"/>
                </a:cubicBezTo>
                <a:cubicBezTo>
                  <a:pt x="538948" y="364369"/>
                  <a:pt x="552295" y="373292"/>
                  <a:pt x="561860" y="385590"/>
                </a:cubicBezTo>
                <a:cubicBezTo>
                  <a:pt x="578118" y="406493"/>
                  <a:pt x="597553" y="426570"/>
                  <a:pt x="605927" y="451692"/>
                </a:cubicBezTo>
                <a:lnTo>
                  <a:pt x="638978" y="550843"/>
                </a:lnTo>
                <a:lnTo>
                  <a:pt x="661012" y="616945"/>
                </a:lnTo>
                <a:lnTo>
                  <a:pt x="672029" y="649995"/>
                </a:lnTo>
                <a:cubicBezTo>
                  <a:pt x="679454" y="694549"/>
                  <a:pt x="694062" y="774804"/>
                  <a:pt x="694062" y="815248"/>
                </a:cubicBezTo>
                <a:cubicBezTo>
                  <a:pt x="694062" y="881451"/>
                  <a:pt x="691256" y="947860"/>
                  <a:pt x="683045" y="1013552"/>
                </a:cubicBezTo>
                <a:cubicBezTo>
                  <a:pt x="673571" y="1089345"/>
                  <a:pt x="664348" y="1061964"/>
                  <a:pt x="638978" y="1112704"/>
                </a:cubicBezTo>
                <a:cubicBezTo>
                  <a:pt x="633785" y="1123091"/>
                  <a:pt x="633601" y="1135603"/>
                  <a:pt x="627961" y="1145754"/>
                </a:cubicBezTo>
                <a:cubicBezTo>
                  <a:pt x="627959" y="1145758"/>
                  <a:pt x="572878" y="1228379"/>
                  <a:pt x="561860" y="1244906"/>
                </a:cubicBezTo>
                <a:lnTo>
                  <a:pt x="517792" y="1311007"/>
                </a:lnTo>
                <a:cubicBezTo>
                  <a:pt x="510447" y="1322024"/>
                  <a:pt x="505122" y="1334696"/>
                  <a:pt x="495759" y="1344058"/>
                </a:cubicBezTo>
                <a:cubicBezTo>
                  <a:pt x="453345" y="1386471"/>
                  <a:pt x="475671" y="1368466"/>
                  <a:pt x="429657" y="1399142"/>
                </a:cubicBezTo>
                <a:cubicBezTo>
                  <a:pt x="374958" y="1481195"/>
                  <a:pt x="445256" y="1380425"/>
                  <a:pt x="374573" y="1465243"/>
                </a:cubicBezTo>
                <a:cubicBezTo>
                  <a:pt x="366096" y="1475415"/>
                  <a:pt x="361015" y="1488122"/>
                  <a:pt x="352539" y="1498294"/>
                </a:cubicBezTo>
                <a:cubicBezTo>
                  <a:pt x="342565" y="1510263"/>
                  <a:pt x="329054" y="1519047"/>
                  <a:pt x="319489" y="1531345"/>
                </a:cubicBezTo>
                <a:cubicBezTo>
                  <a:pt x="250281" y="1620326"/>
                  <a:pt x="306352" y="1576825"/>
                  <a:pt x="242371" y="1619480"/>
                </a:cubicBezTo>
                <a:cubicBezTo>
                  <a:pt x="191861" y="1695243"/>
                  <a:pt x="223425" y="1677207"/>
                  <a:pt x="165253" y="1696598"/>
                </a:cubicBezTo>
                <a:cubicBezTo>
                  <a:pt x="157908" y="1707615"/>
                  <a:pt x="152582" y="1720286"/>
                  <a:pt x="143219" y="1729648"/>
                </a:cubicBezTo>
                <a:cubicBezTo>
                  <a:pt x="133856" y="1739011"/>
                  <a:pt x="118439" y="1741343"/>
                  <a:pt x="110168" y="1751682"/>
                </a:cubicBezTo>
                <a:cubicBezTo>
                  <a:pt x="102913" y="1760750"/>
                  <a:pt x="107363" y="1776521"/>
                  <a:pt x="99151" y="1784733"/>
                </a:cubicBezTo>
                <a:cubicBezTo>
                  <a:pt x="80426" y="1803458"/>
                  <a:pt x="33050" y="1828800"/>
                  <a:pt x="33050" y="1828800"/>
                </a:cubicBezTo>
                <a:cubicBezTo>
                  <a:pt x="8979" y="1864906"/>
                  <a:pt x="24257" y="1861851"/>
                  <a:pt x="0" y="1861851"/>
                </a:cubicBezTo>
              </a:path>
            </a:pathLst>
          </a:custGeom>
          <a:noFill/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77425014-79D2-A74F-AD43-2FEEFFC8481B}"/>
              </a:ext>
            </a:extLst>
          </p:cNvPr>
          <p:cNvSpPr/>
          <p:nvPr/>
        </p:nvSpPr>
        <p:spPr>
          <a:xfrm>
            <a:off x="9617725" y="1531345"/>
            <a:ext cx="418641" cy="1477328"/>
          </a:xfrm>
          <a:custGeom>
            <a:avLst/>
            <a:gdLst>
              <a:gd name="connsiteX0" fmla="*/ 418641 w 418641"/>
              <a:gd name="connsiteY0" fmla="*/ 980501 h 991518"/>
              <a:gd name="connsiteX1" fmla="*/ 341523 w 418641"/>
              <a:gd name="connsiteY1" fmla="*/ 991518 h 991518"/>
              <a:gd name="connsiteX2" fmla="*/ 231355 w 418641"/>
              <a:gd name="connsiteY2" fmla="*/ 969484 h 991518"/>
              <a:gd name="connsiteX3" fmla="*/ 132203 w 418641"/>
              <a:gd name="connsiteY3" fmla="*/ 881349 h 991518"/>
              <a:gd name="connsiteX4" fmla="*/ 99152 w 418641"/>
              <a:gd name="connsiteY4" fmla="*/ 859315 h 991518"/>
              <a:gd name="connsiteX5" fmla="*/ 55085 w 418641"/>
              <a:gd name="connsiteY5" fmla="*/ 793214 h 991518"/>
              <a:gd name="connsiteX6" fmla="*/ 22034 w 418641"/>
              <a:gd name="connsiteY6" fmla="*/ 683045 h 991518"/>
              <a:gd name="connsiteX7" fmla="*/ 11017 w 418641"/>
              <a:gd name="connsiteY7" fmla="*/ 649995 h 991518"/>
              <a:gd name="connsiteX8" fmla="*/ 0 w 418641"/>
              <a:gd name="connsiteY8" fmla="*/ 594910 h 991518"/>
              <a:gd name="connsiteX9" fmla="*/ 11017 w 418641"/>
              <a:gd name="connsiteY9" fmla="*/ 275421 h 991518"/>
              <a:gd name="connsiteX10" fmla="*/ 22034 w 418641"/>
              <a:gd name="connsiteY10" fmla="*/ 242371 h 991518"/>
              <a:gd name="connsiteX11" fmla="*/ 44068 w 418641"/>
              <a:gd name="connsiteY11" fmla="*/ 209320 h 991518"/>
              <a:gd name="connsiteX12" fmla="*/ 55085 w 418641"/>
              <a:gd name="connsiteY12" fmla="*/ 176269 h 991518"/>
              <a:gd name="connsiteX13" fmla="*/ 121186 w 418641"/>
              <a:gd name="connsiteY13" fmla="*/ 132202 h 991518"/>
              <a:gd name="connsiteX14" fmla="*/ 154236 w 418641"/>
              <a:gd name="connsiteY14" fmla="*/ 110168 h 991518"/>
              <a:gd name="connsiteX15" fmla="*/ 220338 w 418641"/>
              <a:gd name="connsiteY15" fmla="*/ 77118 h 991518"/>
              <a:gd name="connsiteX16" fmla="*/ 352540 w 418641"/>
              <a:gd name="connsiteY16" fmla="*/ 11016 h 991518"/>
              <a:gd name="connsiteX17" fmla="*/ 385591 w 418641"/>
              <a:gd name="connsiteY17" fmla="*/ 0 h 991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18641" h="991518">
                <a:moveTo>
                  <a:pt x="418641" y="980501"/>
                </a:moveTo>
                <a:cubicBezTo>
                  <a:pt x="392935" y="984173"/>
                  <a:pt x="367490" y="991518"/>
                  <a:pt x="341523" y="991518"/>
                </a:cubicBezTo>
                <a:cubicBezTo>
                  <a:pt x="321222" y="991518"/>
                  <a:pt x="258489" y="983051"/>
                  <a:pt x="231355" y="969484"/>
                </a:cubicBezTo>
                <a:cubicBezTo>
                  <a:pt x="167219" y="937416"/>
                  <a:pt x="219805" y="939750"/>
                  <a:pt x="132203" y="881349"/>
                </a:cubicBezTo>
                <a:lnTo>
                  <a:pt x="99152" y="859315"/>
                </a:lnTo>
                <a:cubicBezTo>
                  <a:pt x="84463" y="837281"/>
                  <a:pt x="63459" y="818336"/>
                  <a:pt x="55085" y="793214"/>
                </a:cubicBezTo>
                <a:cubicBezTo>
                  <a:pt x="2721" y="636124"/>
                  <a:pt x="55336" y="799599"/>
                  <a:pt x="22034" y="683045"/>
                </a:cubicBezTo>
                <a:cubicBezTo>
                  <a:pt x="18844" y="671879"/>
                  <a:pt x="13834" y="661261"/>
                  <a:pt x="11017" y="649995"/>
                </a:cubicBezTo>
                <a:cubicBezTo>
                  <a:pt x="6475" y="631829"/>
                  <a:pt x="3672" y="613272"/>
                  <a:pt x="0" y="594910"/>
                </a:cubicBezTo>
                <a:cubicBezTo>
                  <a:pt x="3672" y="488414"/>
                  <a:pt x="4370" y="381773"/>
                  <a:pt x="11017" y="275421"/>
                </a:cubicBezTo>
                <a:cubicBezTo>
                  <a:pt x="11741" y="263831"/>
                  <a:pt x="16841" y="252758"/>
                  <a:pt x="22034" y="242371"/>
                </a:cubicBezTo>
                <a:cubicBezTo>
                  <a:pt x="27956" y="230528"/>
                  <a:pt x="38147" y="221163"/>
                  <a:pt x="44068" y="209320"/>
                </a:cubicBezTo>
                <a:cubicBezTo>
                  <a:pt x="49261" y="198933"/>
                  <a:pt x="46873" y="184481"/>
                  <a:pt x="55085" y="176269"/>
                </a:cubicBezTo>
                <a:cubicBezTo>
                  <a:pt x="73810" y="157544"/>
                  <a:pt x="99152" y="146891"/>
                  <a:pt x="121186" y="132202"/>
                </a:cubicBezTo>
                <a:lnTo>
                  <a:pt x="154236" y="110168"/>
                </a:lnTo>
                <a:cubicBezTo>
                  <a:pt x="196946" y="81695"/>
                  <a:pt x="174729" y="92321"/>
                  <a:pt x="220338" y="77118"/>
                </a:cubicBezTo>
                <a:cubicBezTo>
                  <a:pt x="305760" y="20169"/>
                  <a:pt x="261320" y="41422"/>
                  <a:pt x="352540" y="11016"/>
                </a:cubicBezTo>
                <a:lnTo>
                  <a:pt x="385591" y="0"/>
                </a:lnTo>
              </a:path>
            </a:pathLst>
          </a:custGeom>
          <a:noFill/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77BEDA8-35C6-B349-A9F3-C1D205E1FFB7}"/>
              </a:ext>
            </a:extLst>
          </p:cNvPr>
          <p:cNvSpPr txBox="1"/>
          <p:nvPr/>
        </p:nvSpPr>
        <p:spPr>
          <a:xfrm>
            <a:off x="8912646" y="4119492"/>
            <a:ext cx="31948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Link</a:t>
            </a:r>
            <a:r>
              <a:rPr lang="zh-CN" altLang="en-US" dirty="0"/>
              <a:t> </a:t>
            </a:r>
            <a:r>
              <a:rPr lang="en-US" altLang="zh-CN" dirty="0"/>
              <a:t>list:</a:t>
            </a:r>
            <a:r>
              <a:rPr lang="zh-CN" altLang="en-US" dirty="0"/>
              <a:t> </a:t>
            </a:r>
            <a:r>
              <a:rPr lang="en-US" altLang="zh-CN" dirty="0"/>
              <a:t>h4</a:t>
            </a:r>
            <a:r>
              <a:rPr lang="zh-CN" altLang="en-US" dirty="0"/>
              <a:t> </a:t>
            </a:r>
            <a:r>
              <a:rPr lang="en-US" altLang="zh-CN" dirty="0"/>
              <a:t>&lt;--&gt;</a:t>
            </a:r>
            <a:r>
              <a:rPr lang="zh-CN" altLang="en-US" dirty="0"/>
              <a:t> </a:t>
            </a:r>
            <a:r>
              <a:rPr lang="en-US" altLang="zh-CN" dirty="0"/>
              <a:t>h1</a:t>
            </a:r>
            <a:r>
              <a:rPr lang="zh-CN" altLang="en-US" dirty="0"/>
              <a:t> </a:t>
            </a:r>
            <a:r>
              <a:rPr lang="en-US" altLang="zh-CN" dirty="0"/>
              <a:t>&lt;--&gt;</a:t>
            </a:r>
            <a:r>
              <a:rPr lang="zh-CN" altLang="en-US" dirty="0"/>
              <a:t> </a:t>
            </a:r>
            <a:r>
              <a:rPr lang="en-US" altLang="zh-CN" dirty="0"/>
              <a:t>h5</a:t>
            </a:r>
          </a:p>
          <a:p>
            <a:r>
              <a:rPr lang="en-US" altLang="zh-CN" dirty="0"/>
              <a:t>When</a:t>
            </a:r>
            <a:r>
              <a:rPr lang="zh-CN" altLang="en-US" dirty="0"/>
              <a:t> </a:t>
            </a:r>
            <a:r>
              <a:rPr lang="en-US" altLang="zh-CN" dirty="0"/>
              <a:t>free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new</a:t>
            </a:r>
            <a:r>
              <a:rPr lang="zh-CN" altLang="en-US" dirty="0"/>
              <a:t> </a:t>
            </a:r>
            <a:r>
              <a:rPr lang="en-US" altLang="zh-CN" dirty="0"/>
              <a:t>block: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Update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head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Always</a:t>
            </a:r>
            <a:r>
              <a:rPr lang="zh-CN" altLang="en-US" dirty="0"/>
              <a:t> </a:t>
            </a:r>
            <a:r>
              <a:rPr lang="en-US" altLang="zh-CN" dirty="0"/>
              <a:t>insert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new</a:t>
            </a:r>
            <a:r>
              <a:rPr lang="zh-CN" altLang="en-US" dirty="0"/>
              <a:t> </a:t>
            </a:r>
            <a:r>
              <a:rPr lang="en-US" altLang="zh-CN" dirty="0"/>
              <a:t>free</a:t>
            </a:r>
            <a:r>
              <a:rPr lang="zh-CN" altLang="en-US" dirty="0"/>
              <a:t> </a:t>
            </a:r>
            <a:r>
              <a:rPr lang="en-US" altLang="zh-CN" dirty="0"/>
              <a:t>block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head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3299FAC-6433-2142-8226-2A9F3CF71ADB}"/>
              </a:ext>
            </a:extLst>
          </p:cNvPr>
          <p:cNvSpPr/>
          <p:nvPr/>
        </p:nvSpPr>
        <p:spPr>
          <a:xfrm>
            <a:off x="10039990" y="2951989"/>
            <a:ext cx="965861" cy="31502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bg1"/>
                </a:solidFill>
              </a:rPr>
              <a:t>free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675511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Malloc</a:t>
            </a:r>
            <a:r>
              <a:rPr lang="en-US"/>
              <a:t> using Explicit free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075504" cy="4351338"/>
          </a:xfrm>
        </p:spPr>
        <p:txBody>
          <a:bodyPr/>
          <a:lstStyle/>
          <a:p>
            <a:r>
              <a:rPr lang="en-US"/>
              <a:t>Implicit list is slow: each malloc can be O(#chunks)</a:t>
            </a:r>
          </a:p>
          <a:p>
            <a:r>
              <a:rPr lang="en-US"/>
              <a:t>Explicit </a:t>
            </a:r>
            <a:r>
              <a:rPr lang="en-US" altLang="zh-CN"/>
              <a:t>free</a:t>
            </a:r>
            <a:r>
              <a:rPr lang="zh-CN" altLang="en-US"/>
              <a:t> </a:t>
            </a:r>
            <a:r>
              <a:rPr lang="en-US"/>
              <a:t>list: O(#free chunks)</a:t>
            </a:r>
          </a:p>
          <a:p>
            <a:pPr lvl="1"/>
            <a:r>
              <a:rPr lang="en-US" altLang="zh-CN"/>
              <a:t>Chain</a:t>
            </a:r>
            <a:r>
              <a:rPr lang="zh-CN" altLang="en-US"/>
              <a:t> </a:t>
            </a:r>
            <a:r>
              <a:rPr lang="en-US" altLang="zh-CN"/>
              <a:t>the</a:t>
            </a:r>
            <a:r>
              <a:rPr lang="zh-CN" altLang="en-US"/>
              <a:t> </a:t>
            </a:r>
            <a:r>
              <a:rPr lang="en-US" altLang="zh-CN"/>
              <a:t>free</a:t>
            </a:r>
            <a:r>
              <a:rPr lang="zh-CN" altLang="en-US"/>
              <a:t> </a:t>
            </a:r>
            <a:r>
              <a:rPr lang="en-US" altLang="zh-CN"/>
              <a:t>chunks</a:t>
            </a:r>
            <a:r>
              <a:rPr lang="zh-CN" altLang="en-US"/>
              <a:t> </a:t>
            </a:r>
            <a:r>
              <a:rPr lang="en-US" altLang="zh-CN"/>
              <a:t>only</a:t>
            </a:r>
            <a:r>
              <a:rPr lang="zh-CN" altLang="en-US"/>
              <a:t> </a:t>
            </a:r>
            <a:r>
              <a:rPr lang="en-US" altLang="zh-CN"/>
              <a:t>into</a:t>
            </a:r>
            <a:r>
              <a:rPr lang="zh-CN" altLang="en-US"/>
              <a:t> </a:t>
            </a:r>
            <a:r>
              <a:rPr lang="en-US" altLang="zh-CN"/>
              <a:t>a</a:t>
            </a:r>
            <a:r>
              <a:rPr lang="zh-CN" altLang="en-US"/>
              <a:t> </a:t>
            </a:r>
            <a:r>
              <a:rPr lang="en-US" altLang="zh-CN"/>
              <a:t>list</a:t>
            </a:r>
          </a:p>
          <a:p>
            <a:pPr lvl="1"/>
            <a:r>
              <a:rPr lang="en-US" b="1"/>
              <a:t>Important: list not necessarily in the same order as the chunks</a:t>
            </a:r>
          </a:p>
          <a:p>
            <a:endParaRPr lang="en-US"/>
          </a:p>
          <a:p>
            <a:pPr lvl="1"/>
            <a:endParaRPr lang="en-US"/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33379A89-AAF0-2249-908B-B3496CF2D7AD}"/>
              </a:ext>
            </a:extLst>
          </p:cNvPr>
          <p:cNvGraphicFramePr>
            <a:graphicFrameLocks noGrp="1"/>
          </p:cNvGraphicFramePr>
          <p:nvPr/>
        </p:nvGraphicFramePr>
        <p:xfrm>
          <a:off x="10039990" y="1454804"/>
          <a:ext cx="970090" cy="2208666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970090">
                  <a:extLst>
                    <a:ext uri="{9D8B030D-6E8A-4147-A177-3AD203B41FA5}">
                      <a16:colId xmlns:a16="http://schemas.microsoft.com/office/drawing/2014/main" val="4049509132"/>
                    </a:ext>
                  </a:extLst>
                </a:gridCol>
              </a:tblGrid>
              <a:tr h="368111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0362610"/>
                  </a:ext>
                </a:extLst>
              </a:tr>
              <a:tr h="368111">
                <a:tc>
                  <a:txBody>
                    <a:bodyPr/>
                    <a:lstStyle/>
                    <a:p>
                      <a:pPr algn="ctr"/>
                      <a:r>
                        <a:rPr lang="en-US" err="1"/>
                        <a:t>Alloc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8750872"/>
                  </a:ext>
                </a:extLst>
              </a:tr>
              <a:tr h="736222">
                <a:tc>
                  <a:txBody>
                    <a:bodyPr/>
                    <a:lstStyle/>
                    <a:p>
                      <a:pPr algn="ctr"/>
                      <a:r>
                        <a:rPr lang="en-US" altLang="zh-CN" err="1"/>
                        <a:t>Alloc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5511839"/>
                  </a:ext>
                </a:extLst>
              </a:tr>
              <a:tr h="368111">
                <a:tc>
                  <a:txBody>
                    <a:bodyPr/>
                    <a:lstStyle/>
                    <a:p>
                      <a:pPr algn="ctr"/>
                      <a:r>
                        <a:rPr lang="en-US" err="1"/>
                        <a:t>Alloc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1439357"/>
                  </a:ext>
                </a:extLst>
              </a:tr>
              <a:tr h="368111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6971875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B5F91087-B60C-D44A-9B7F-683BE0DD322A}"/>
              </a:ext>
            </a:extLst>
          </p:cNvPr>
          <p:cNvSpPr txBox="1"/>
          <p:nvPr/>
        </p:nvSpPr>
        <p:spPr>
          <a:xfrm>
            <a:off x="9609577" y="1451126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70C0"/>
                </a:solidFill>
              </a:rPr>
              <a:t>h1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32AC2C1-679C-5E41-B544-DE799610FDD0}"/>
              </a:ext>
            </a:extLst>
          </p:cNvPr>
          <p:cNvSpPr txBox="1"/>
          <p:nvPr/>
        </p:nvSpPr>
        <p:spPr>
          <a:xfrm>
            <a:off x="9616476" y="1825626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70C0"/>
                </a:solidFill>
              </a:rPr>
              <a:t>h2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F938CB1-60F1-4C47-99FD-70E11208A6A4}"/>
              </a:ext>
            </a:extLst>
          </p:cNvPr>
          <p:cNvSpPr txBox="1"/>
          <p:nvPr/>
        </p:nvSpPr>
        <p:spPr>
          <a:xfrm>
            <a:off x="9604863" y="2281647"/>
            <a:ext cx="423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70C0"/>
                </a:solidFill>
              </a:rPr>
              <a:t>h3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D752A5B-FE01-FD4C-ADB3-BE2C8BEA4087}"/>
              </a:ext>
            </a:extLst>
          </p:cNvPr>
          <p:cNvSpPr txBox="1"/>
          <p:nvPr/>
        </p:nvSpPr>
        <p:spPr>
          <a:xfrm>
            <a:off x="9593250" y="2951990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70C0"/>
                </a:solidFill>
              </a:rPr>
              <a:t>h4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1BAD564-DF0E-CC47-9619-AC0E109331F2}"/>
              </a:ext>
            </a:extLst>
          </p:cNvPr>
          <p:cNvSpPr txBox="1"/>
          <p:nvPr/>
        </p:nvSpPr>
        <p:spPr>
          <a:xfrm>
            <a:off x="9593250" y="3267019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70C0"/>
                </a:solidFill>
              </a:rPr>
              <a:t>h5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FA8749-9AB5-B84B-97F7-4E2F7FB41712}"/>
              </a:ext>
            </a:extLst>
          </p:cNvPr>
          <p:cNvSpPr txBox="1"/>
          <p:nvPr/>
        </p:nvSpPr>
        <p:spPr>
          <a:xfrm>
            <a:off x="8130448" y="1027906"/>
            <a:ext cx="1385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err="1"/>
              <a:t>Free_head</a:t>
            </a:r>
            <a:endParaRPr lang="en-US"/>
          </a:p>
        </p:txBody>
      </p:sp>
      <p:cxnSp>
        <p:nvCxnSpPr>
          <p:cNvPr id="6" name="Curved Connector 5">
            <a:extLst>
              <a:ext uri="{FF2B5EF4-FFF2-40B4-BE49-F238E27FC236}">
                <a16:creationId xmlns:a16="http://schemas.microsoft.com/office/drawing/2014/main" id="{9E028443-E37B-EC42-8761-99E2B43EEB3A}"/>
              </a:ext>
            </a:extLst>
          </p:cNvPr>
          <p:cNvCxnSpPr>
            <a:cxnSpLocks/>
          </p:cNvCxnSpPr>
          <p:nvPr/>
        </p:nvCxnSpPr>
        <p:spPr>
          <a:xfrm rot="16200000" flipH="1">
            <a:off x="8765769" y="1877796"/>
            <a:ext cx="1736542" cy="765452"/>
          </a:xfrm>
          <a:prstGeom prst="curvedConnector3">
            <a:avLst>
              <a:gd name="adj1" fmla="val 102656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 13">
            <a:extLst>
              <a:ext uri="{FF2B5EF4-FFF2-40B4-BE49-F238E27FC236}">
                <a16:creationId xmlns:a16="http://schemas.microsoft.com/office/drawing/2014/main" id="{6CAB5E20-2F9B-9141-B43A-1B56F4ABD654}"/>
              </a:ext>
            </a:extLst>
          </p:cNvPr>
          <p:cNvSpPr/>
          <p:nvPr/>
        </p:nvSpPr>
        <p:spPr>
          <a:xfrm>
            <a:off x="11005851" y="1575412"/>
            <a:ext cx="694062" cy="1861914"/>
          </a:xfrm>
          <a:custGeom>
            <a:avLst/>
            <a:gdLst>
              <a:gd name="connsiteX0" fmla="*/ 22033 w 694062"/>
              <a:gd name="connsiteY0" fmla="*/ 0 h 1861914"/>
              <a:gd name="connsiteX1" fmla="*/ 187286 w 694062"/>
              <a:gd name="connsiteY1" fmla="*/ 33051 h 1861914"/>
              <a:gd name="connsiteX2" fmla="*/ 286438 w 694062"/>
              <a:gd name="connsiteY2" fmla="*/ 99152 h 1861914"/>
              <a:gd name="connsiteX3" fmla="*/ 319489 w 694062"/>
              <a:gd name="connsiteY3" fmla="*/ 132202 h 1861914"/>
              <a:gd name="connsiteX4" fmla="*/ 440674 w 694062"/>
              <a:gd name="connsiteY4" fmla="*/ 242371 h 1861914"/>
              <a:gd name="connsiteX5" fmla="*/ 473725 w 694062"/>
              <a:gd name="connsiteY5" fmla="*/ 275422 h 1861914"/>
              <a:gd name="connsiteX6" fmla="*/ 528809 w 694062"/>
              <a:gd name="connsiteY6" fmla="*/ 352540 h 1861914"/>
              <a:gd name="connsiteX7" fmla="*/ 561860 w 694062"/>
              <a:gd name="connsiteY7" fmla="*/ 385590 h 1861914"/>
              <a:gd name="connsiteX8" fmla="*/ 605927 w 694062"/>
              <a:gd name="connsiteY8" fmla="*/ 451692 h 1861914"/>
              <a:gd name="connsiteX9" fmla="*/ 638978 w 694062"/>
              <a:gd name="connsiteY9" fmla="*/ 550843 h 1861914"/>
              <a:gd name="connsiteX10" fmla="*/ 661012 w 694062"/>
              <a:gd name="connsiteY10" fmla="*/ 616945 h 1861914"/>
              <a:gd name="connsiteX11" fmla="*/ 672029 w 694062"/>
              <a:gd name="connsiteY11" fmla="*/ 649995 h 1861914"/>
              <a:gd name="connsiteX12" fmla="*/ 694062 w 694062"/>
              <a:gd name="connsiteY12" fmla="*/ 815248 h 1861914"/>
              <a:gd name="connsiteX13" fmla="*/ 683045 w 694062"/>
              <a:gd name="connsiteY13" fmla="*/ 1013552 h 1861914"/>
              <a:gd name="connsiteX14" fmla="*/ 638978 w 694062"/>
              <a:gd name="connsiteY14" fmla="*/ 1112704 h 1861914"/>
              <a:gd name="connsiteX15" fmla="*/ 627961 w 694062"/>
              <a:gd name="connsiteY15" fmla="*/ 1145754 h 1861914"/>
              <a:gd name="connsiteX16" fmla="*/ 561860 w 694062"/>
              <a:gd name="connsiteY16" fmla="*/ 1244906 h 1861914"/>
              <a:gd name="connsiteX17" fmla="*/ 517792 w 694062"/>
              <a:gd name="connsiteY17" fmla="*/ 1311007 h 1861914"/>
              <a:gd name="connsiteX18" fmla="*/ 495759 w 694062"/>
              <a:gd name="connsiteY18" fmla="*/ 1344058 h 1861914"/>
              <a:gd name="connsiteX19" fmla="*/ 429657 w 694062"/>
              <a:gd name="connsiteY19" fmla="*/ 1399142 h 1861914"/>
              <a:gd name="connsiteX20" fmla="*/ 374573 w 694062"/>
              <a:gd name="connsiteY20" fmla="*/ 1465243 h 1861914"/>
              <a:gd name="connsiteX21" fmla="*/ 352539 w 694062"/>
              <a:gd name="connsiteY21" fmla="*/ 1498294 h 1861914"/>
              <a:gd name="connsiteX22" fmla="*/ 319489 w 694062"/>
              <a:gd name="connsiteY22" fmla="*/ 1531345 h 1861914"/>
              <a:gd name="connsiteX23" fmla="*/ 242371 w 694062"/>
              <a:gd name="connsiteY23" fmla="*/ 1619480 h 1861914"/>
              <a:gd name="connsiteX24" fmla="*/ 165253 w 694062"/>
              <a:gd name="connsiteY24" fmla="*/ 1696598 h 1861914"/>
              <a:gd name="connsiteX25" fmla="*/ 143219 w 694062"/>
              <a:gd name="connsiteY25" fmla="*/ 1729648 h 1861914"/>
              <a:gd name="connsiteX26" fmla="*/ 110168 w 694062"/>
              <a:gd name="connsiteY26" fmla="*/ 1751682 h 1861914"/>
              <a:gd name="connsiteX27" fmla="*/ 99151 w 694062"/>
              <a:gd name="connsiteY27" fmla="*/ 1784733 h 1861914"/>
              <a:gd name="connsiteX28" fmla="*/ 33050 w 694062"/>
              <a:gd name="connsiteY28" fmla="*/ 1828800 h 1861914"/>
              <a:gd name="connsiteX29" fmla="*/ 0 w 694062"/>
              <a:gd name="connsiteY29" fmla="*/ 1861851 h 1861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694062" h="1861914">
                <a:moveTo>
                  <a:pt x="22033" y="0"/>
                </a:moveTo>
                <a:cubicBezTo>
                  <a:pt x="84199" y="7771"/>
                  <a:pt x="129104" y="8809"/>
                  <a:pt x="187286" y="33051"/>
                </a:cubicBezTo>
                <a:cubicBezTo>
                  <a:pt x="211281" y="43049"/>
                  <a:pt x="265401" y="81120"/>
                  <a:pt x="286438" y="99152"/>
                </a:cubicBezTo>
                <a:cubicBezTo>
                  <a:pt x="298267" y="109291"/>
                  <a:pt x="307764" y="121942"/>
                  <a:pt x="319489" y="132202"/>
                </a:cubicBezTo>
                <a:cubicBezTo>
                  <a:pt x="446544" y="243375"/>
                  <a:pt x="294816" y="96513"/>
                  <a:pt x="440674" y="242371"/>
                </a:cubicBezTo>
                <a:cubicBezTo>
                  <a:pt x="451691" y="253388"/>
                  <a:pt x="465082" y="262458"/>
                  <a:pt x="473725" y="275422"/>
                </a:cubicBezTo>
                <a:cubicBezTo>
                  <a:pt x="491158" y="301571"/>
                  <a:pt x="508320" y="328636"/>
                  <a:pt x="528809" y="352540"/>
                </a:cubicBezTo>
                <a:cubicBezTo>
                  <a:pt x="538948" y="364369"/>
                  <a:pt x="552295" y="373292"/>
                  <a:pt x="561860" y="385590"/>
                </a:cubicBezTo>
                <a:cubicBezTo>
                  <a:pt x="578118" y="406493"/>
                  <a:pt x="597553" y="426570"/>
                  <a:pt x="605927" y="451692"/>
                </a:cubicBezTo>
                <a:lnTo>
                  <a:pt x="638978" y="550843"/>
                </a:lnTo>
                <a:lnTo>
                  <a:pt x="661012" y="616945"/>
                </a:lnTo>
                <a:lnTo>
                  <a:pt x="672029" y="649995"/>
                </a:lnTo>
                <a:cubicBezTo>
                  <a:pt x="679454" y="694549"/>
                  <a:pt x="694062" y="774804"/>
                  <a:pt x="694062" y="815248"/>
                </a:cubicBezTo>
                <a:cubicBezTo>
                  <a:pt x="694062" y="881451"/>
                  <a:pt x="691256" y="947860"/>
                  <a:pt x="683045" y="1013552"/>
                </a:cubicBezTo>
                <a:cubicBezTo>
                  <a:pt x="673571" y="1089345"/>
                  <a:pt x="664348" y="1061964"/>
                  <a:pt x="638978" y="1112704"/>
                </a:cubicBezTo>
                <a:cubicBezTo>
                  <a:pt x="633785" y="1123091"/>
                  <a:pt x="633601" y="1135603"/>
                  <a:pt x="627961" y="1145754"/>
                </a:cubicBezTo>
                <a:cubicBezTo>
                  <a:pt x="627959" y="1145758"/>
                  <a:pt x="572878" y="1228379"/>
                  <a:pt x="561860" y="1244906"/>
                </a:cubicBezTo>
                <a:lnTo>
                  <a:pt x="517792" y="1311007"/>
                </a:lnTo>
                <a:cubicBezTo>
                  <a:pt x="510447" y="1322024"/>
                  <a:pt x="505122" y="1334696"/>
                  <a:pt x="495759" y="1344058"/>
                </a:cubicBezTo>
                <a:cubicBezTo>
                  <a:pt x="453345" y="1386471"/>
                  <a:pt x="475671" y="1368466"/>
                  <a:pt x="429657" y="1399142"/>
                </a:cubicBezTo>
                <a:cubicBezTo>
                  <a:pt x="374958" y="1481195"/>
                  <a:pt x="445256" y="1380425"/>
                  <a:pt x="374573" y="1465243"/>
                </a:cubicBezTo>
                <a:cubicBezTo>
                  <a:pt x="366096" y="1475415"/>
                  <a:pt x="361015" y="1488122"/>
                  <a:pt x="352539" y="1498294"/>
                </a:cubicBezTo>
                <a:cubicBezTo>
                  <a:pt x="342565" y="1510263"/>
                  <a:pt x="329054" y="1519047"/>
                  <a:pt x="319489" y="1531345"/>
                </a:cubicBezTo>
                <a:cubicBezTo>
                  <a:pt x="250281" y="1620326"/>
                  <a:pt x="306352" y="1576825"/>
                  <a:pt x="242371" y="1619480"/>
                </a:cubicBezTo>
                <a:cubicBezTo>
                  <a:pt x="191861" y="1695243"/>
                  <a:pt x="223425" y="1677207"/>
                  <a:pt x="165253" y="1696598"/>
                </a:cubicBezTo>
                <a:cubicBezTo>
                  <a:pt x="157908" y="1707615"/>
                  <a:pt x="152582" y="1720286"/>
                  <a:pt x="143219" y="1729648"/>
                </a:cubicBezTo>
                <a:cubicBezTo>
                  <a:pt x="133856" y="1739011"/>
                  <a:pt x="118439" y="1741343"/>
                  <a:pt x="110168" y="1751682"/>
                </a:cubicBezTo>
                <a:cubicBezTo>
                  <a:pt x="102913" y="1760750"/>
                  <a:pt x="107363" y="1776521"/>
                  <a:pt x="99151" y="1784733"/>
                </a:cubicBezTo>
                <a:cubicBezTo>
                  <a:pt x="80426" y="1803458"/>
                  <a:pt x="33050" y="1828800"/>
                  <a:pt x="33050" y="1828800"/>
                </a:cubicBezTo>
                <a:cubicBezTo>
                  <a:pt x="8979" y="1864906"/>
                  <a:pt x="24257" y="1861851"/>
                  <a:pt x="0" y="1861851"/>
                </a:cubicBezTo>
              </a:path>
            </a:pathLst>
          </a:custGeom>
          <a:noFill/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77425014-79D2-A74F-AD43-2FEEFFC8481B}"/>
              </a:ext>
            </a:extLst>
          </p:cNvPr>
          <p:cNvSpPr/>
          <p:nvPr/>
        </p:nvSpPr>
        <p:spPr>
          <a:xfrm>
            <a:off x="9617725" y="1531345"/>
            <a:ext cx="418641" cy="1477328"/>
          </a:xfrm>
          <a:custGeom>
            <a:avLst/>
            <a:gdLst>
              <a:gd name="connsiteX0" fmla="*/ 418641 w 418641"/>
              <a:gd name="connsiteY0" fmla="*/ 980501 h 991518"/>
              <a:gd name="connsiteX1" fmla="*/ 341523 w 418641"/>
              <a:gd name="connsiteY1" fmla="*/ 991518 h 991518"/>
              <a:gd name="connsiteX2" fmla="*/ 231355 w 418641"/>
              <a:gd name="connsiteY2" fmla="*/ 969484 h 991518"/>
              <a:gd name="connsiteX3" fmla="*/ 132203 w 418641"/>
              <a:gd name="connsiteY3" fmla="*/ 881349 h 991518"/>
              <a:gd name="connsiteX4" fmla="*/ 99152 w 418641"/>
              <a:gd name="connsiteY4" fmla="*/ 859315 h 991518"/>
              <a:gd name="connsiteX5" fmla="*/ 55085 w 418641"/>
              <a:gd name="connsiteY5" fmla="*/ 793214 h 991518"/>
              <a:gd name="connsiteX6" fmla="*/ 22034 w 418641"/>
              <a:gd name="connsiteY6" fmla="*/ 683045 h 991518"/>
              <a:gd name="connsiteX7" fmla="*/ 11017 w 418641"/>
              <a:gd name="connsiteY7" fmla="*/ 649995 h 991518"/>
              <a:gd name="connsiteX8" fmla="*/ 0 w 418641"/>
              <a:gd name="connsiteY8" fmla="*/ 594910 h 991518"/>
              <a:gd name="connsiteX9" fmla="*/ 11017 w 418641"/>
              <a:gd name="connsiteY9" fmla="*/ 275421 h 991518"/>
              <a:gd name="connsiteX10" fmla="*/ 22034 w 418641"/>
              <a:gd name="connsiteY10" fmla="*/ 242371 h 991518"/>
              <a:gd name="connsiteX11" fmla="*/ 44068 w 418641"/>
              <a:gd name="connsiteY11" fmla="*/ 209320 h 991518"/>
              <a:gd name="connsiteX12" fmla="*/ 55085 w 418641"/>
              <a:gd name="connsiteY12" fmla="*/ 176269 h 991518"/>
              <a:gd name="connsiteX13" fmla="*/ 121186 w 418641"/>
              <a:gd name="connsiteY13" fmla="*/ 132202 h 991518"/>
              <a:gd name="connsiteX14" fmla="*/ 154236 w 418641"/>
              <a:gd name="connsiteY14" fmla="*/ 110168 h 991518"/>
              <a:gd name="connsiteX15" fmla="*/ 220338 w 418641"/>
              <a:gd name="connsiteY15" fmla="*/ 77118 h 991518"/>
              <a:gd name="connsiteX16" fmla="*/ 352540 w 418641"/>
              <a:gd name="connsiteY16" fmla="*/ 11016 h 991518"/>
              <a:gd name="connsiteX17" fmla="*/ 385591 w 418641"/>
              <a:gd name="connsiteY17" fmla="*/ 0 h 991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18641" h="991518">
                <a:moveTo>
                  <a:pt x="418641" y="980501"/>
                </a:moveTo>
                <a:cubicBezTo>
                  <a:pt x="392935" y="984173"/>
                  <a:pt x="367490" y="991518"/>
                  <a:pt x="341523" y="991518"/>
                </a:cubicBezTo>
                <a:cubicBezTo>
                  <a:pt x="321222" y="991518"/>
                  <a:pt x="258489" y="983051"/>
                  <a:pt x="231355" y="969484"/>
                </a:cubicBezTo>
                <a:cubicBezTo>
                  <a:pt x="167219" y="937416"/>
                  <a:pt x="219805" y="939750"/>
                  <a:pt x="132203" y="881349"/>
                </a:cubicBezTo>
                <a:lnTo>
                  <a:pt x="99152" y="859315"/>
                </a:lnTo>
                <a:cubicBezTo>
                  <a:pt x="84463" y="837281"/>
                  <a:pt x="63459" y="818336"/>
                  <a:pt x="55085" y="793214"/>
                </a:cubicBezTo>
                <a:cubicBezTo>
                  <a:pt x="2721" y="636124"/>
                  <a:pt x="55336" y="799599"/>
                  <a:pt x="22034" y="683045"/>
                </a:cubicBezTo>
                <a:cubicBezTo>
                  <a:pt x="18844" y="671879"/>
                  <a:pt x="13834" y="661261"/>
                  <a:pt x="11017" y="649995"/>
                </a:cubicBezTo>
                <a:cubicBezTo>
                  <a:pt x="6475" y="631829"/>
                  <a:pt x="3672" y="613272"/>
                  <a:pt x="0" y="594910"/>
                </a:cubicBezTo>
                <a:cubicBezTo>
                  <a:pt x="3672" y="488414"/>
                  <a:pt x="4370" y="381773"/>
                  <a:pt x="11017" y="275421"/>
                </a:cubicBezTo>
                <a:cubicBezTo>
                  <a:pt x="11741" y="263831"/>
                  <a:pt x="16841" y="252758"/>
                  <a:pt x="22034" y="242371"/>
                </a:cubicBezTo>
                <a:cubicBezTo>
                  <a:pt x="27956" y="230528"/>
                  <a:pt x="38147" y="221163"/>
                  <a:pt x="44068" y="209320"/>
                </a:cubicBezTo>
                <a:cubicBezTo>
                  <a:pt x="49261" y="198933"/>
                  <a:pt x="46873" y="184481"/>
                  <a:pt x="55085" y="176269"/>
                </a:cubicBezTo>
                <a:cubicBezTo>
                  <a:pt x="73810" y="157544"/>
                  <a:pt x="99152" y="146891"/>
                  <a:pt x="121186" y="132202"/>
                </a:cubicBezTo>
                <a:lnTo>
                  <a:pt x="154236" y="110168"/>
                </a:lnTo>
                <a:cubicBezTo>
                  <a:pt x="196946" y="81695"/>
                  <a:pt x="174729" y="92321"/>
                  <a:pt x="220338" y="77118"/>
                </a:cubicBezTo>
                <a:cubicBezTo>
                  <a:pt x="305760" y="20169"/>
                  <a:pt x="261320" y="41422"/>
                  <a:pt x="352540" y="11016"/>
                </a:cubicBezTo>
                <a:lnTo>
                  <a:pt x="385591" y="0"/>
                </a:lnTo>
              </a:path>
            </a:pathLst>
          </a:custGeom>
          <a:noFill/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77BEDA8-35C6-B349-A9F3-C1D205E1FFB7}"/>
              </a:ext>
            </a:extLst>
          </p:cNvPr>
          <p:cNvSpPr txBox="1"/>
          <p:nvPr/>
        </p:nvSpPr>
        <p:spPr>
          <a:xfrm>
            <a:off x="8912646" y="4119492"/>
            <a:ext cx="31948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Link</a:t>
            </a:r>
            <a:r>
              <a:rPr lang="zh-CN" altLang="en-US" dirty="0"/>
              <a:t> </a:t>
            </a:r>
            <a:r>
              <a:rPr lang="en-US" altLang="zh-CN" dirty="0"/>
              <a:t>list:</a:t>
            </a:r>
            <a:r>
              <a:rPr lang="zh-CN" altLang="en-US" dirty="0"/>
              <a:t> </a:t>
            </a:r>
            <a:r>
              <a:rPr lang="en-US" altLang="zh-CN" dirty="0"/>
              <a:t>h4</a:t>
            </a:r>
            <a:r>
              <a:rPr lang="zh-CN" altLang="en-US" dirty="0"/>
              <a:t> </a:t>
            </a:r>
            <a:r>
              <a:rPr lang="en-US" altLang="zh-CN" dirty="0"/>
              <a:t>&lt;--&gt;</a:t>
            </a:r>
            <a:r>
              <a:rPr lang="zh-CN" altLang="en-US" dirty="0"/>
              <a:t> </a:t>
            </a:r>
            <a:r>
              <a:rPr lang="en-US" altLang="zh-CN" dirty="0"/>
              <a:t>h1</a:t>
            </a:r>
            <a:r>
              <a:rPr lang="zh-CN" altLang="en-US" dirty="0"/>
              <a:t> </a:t>
            </a:r>
            <a:r>
              <a:rPr lang="en-US" altLang="zh-CN" dirty="0"/>
              <a:t>&lt;--&gt;</a:t>
            </a:r>
            <a:r>
              <a:rPr lang="zh-CN" altLang="en-US" dirty="0"/>
              <a:t> </a:t>
            </a:r>
            <a:r>
              <a:rPr lang="en-US" altLang="zh-CN" dirty="0"/>
              <a:t>h5</a:t>
            </a:r>
          </a:p>
          <a:p>
            <a:r>
              <a:rPr lang="en-US" altLang="zh-CN" dirty="0"/>
              <a:t>When</a:t>
            </a:r>
            <a:r>
              <a:rPr lang="zh-CN" altLang="en-US" dirty="0"/>
              <a:t> </a:t>
            </a:r>
            <a:r>
              <a:rPr lang="en-US" altLang="zh-CN" dirty="0"/>
              <a:t>free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new</a:t>
            </a:r>
            <a:r>
              <a:rPr lang="zh-CN" altLang="en-US" dirty="0"/>
              <a:t> </a:t>
            </a:r>
            <a:r>
              <a:rPr lang="en-US" altLang="zh-CN" dirty="0"/>
              <a:t>block: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Update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head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Always</a:t>
            </a:r>
            <a:r>
              <a:rPr lang="zh-CN" altLang="en-US" dirty="0"/>
              <a:t> </a:t>
            </a:r>
            <a:r>
              <a:rPr lang="en-US" altLang="zh-CN" dirty="0"/>
              <a:t>insert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new</a:t>
            </a:r>
            <a:r>
              <a:rPr lang="zh-CN" altLang="en-US" dirty="0"/>
              <a:t> </a:t>
            </a:r>
            <a:r>
              <a:rPr lang="en-US" altLang="zh-CN" dirty="0"/>
              <a:t>free</a:t>
            </a:r>
            <a:r>
              <a:rPr lang="zh-CN" altLang="en-US" dirty="0"/>
              <a:t> </a:t>
            </a:r>
            <a:r>
              <a:rPr lang="en-US" altLang="zh-CN"/>
              <a:t>chunk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head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3299FAC-6433-2142-8226-2A9F3CF71ADB}"/>
              </a:ext>
            </a:extLst>
          </p:cNvPr>
          <p:cNvSpPr/>
          <p:nvPr/>
        </p:nvSpPr>
        <p:spPr>
          <a:xfrm>
            <a:off x="10039990" y="2951989"/>
            <a:ext cx="965861" cy="31502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bg1"/>
                </a:solidFill>
              </a:rPr>
              <a:t>free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F23628-7918-6044-B872-414DA2104F7F}"/>
              </a:ext>
            </a:extLst>
          </p:cNvPr>
          <p:cNvSpPr txBox="1"/>
          <p:nvPr/>
        </p:nvSpPr>
        <p:spPr>
          <a:xfrm>
            <a:off x="887416" y="3663470"/>
            <a:ext cx="733539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</a:rPr>
              <a:t>Challenge:</a:t>
            </a:r>
            <a:r>
              <a:rPr lang="zh-CN" altLang="en-US" sz="2400">
                <a:solidFill>
                  <a:srgbClr val="C00000"/>
                </a:solidFill>
              </a:rPr>
              <a:t> </a:t>
            </a:r>
            <a:r>
              <a:rPr lang="en-US" altLang="zh-CN" sz="2400">
                <a:solidFill>
                  <a:srgbClr val="C00000"/>
                </a:solidFill>
              </a:rPr>
              <a:t>how</a:t>
            </a:r>
            <a:r>
              <a:rPr lang="zh-CN" altLang="en-US" sz="2400">
                <a:solidFill>
                  <a:srgbClr val="C00000"/>
                </a:solidFill>
              </a:rPr>
              <a:t> </a:t>
            </a:r>
            <a:r>
              <a:rPr lang="en-US" altLang="zh-CN" sz="2400">
                <a:solidFill>
                  <a:srgbClr val="C00000"/>
                </a:solidFill>
              </a:rPr>
              <a:t>to</a:t>
            </a:r>
            <a:r>
              <a:rPr lang="zh-CN" altLang="en-US" sz="2400">
                <a:solidFill>
                  <a:srgbClr val="C00000"/>
                </a:solidFill>
              </a:rPr>
              <a:t> </a:t>
            </a:r>
            <a:r>
              <a:rPr lang="en-US" altLang="zh-CN" sz="2400">
                <a:solidFill>
                  <a:srgbClr val="C00000"/>
                </a:solidFill>
              </a:rPr>
              <a:t>coalesce</a:t>
            </a:r>
            <a:r>
              <a:rPr lang="zh-CN" altLang="en-US" sz="2400">
                <a:solidFill>
                  <a:srgbClr val="C00000"/>
                </a:solidFill>
              </a:rPr>
              <a:t> </a:t>
            </a:r>
            <a:r>
              <a:rPr lang="en-US" altLang="zh-CN" sz="2400">
                <a:solidFill>
                  <a:srgbClr val="C00000"/>
                </a:solidFill>
              </a:rPr>
              <a:t>the</a:t>
            </a:r>
            <a:r>
              <a:rPr lang="zh-CN" altLang="en-US" sz="2400">
                <a:solidFill>
                  <a:srgbClr val="C00000"/>
                </a:solidFill>
              </a:rPr>
              <a:t> </a:t>
            </a:r>
            <a:r>
              <a:rPr lang="en-US" altLang="zh-CN" sz="2400">
                <a:solidFill>
                  <a:srgbClr val="C00000"/>
                </a:solidFill>
              </a:rPr>
              <a:t>consecutive</a:t>
            </a:r>
            <a:r>
              <a:rPr lang="zh-CN" altLang="en-US" sz="2400">
                <a:solidFill>
                  <a:srgbClr val="C00000"/>
                </a:solidFill>
              </a:rPr>
              <a:t> </a:t>
            </a:r>
            <a:r>
              <a:rPr lang="en-US" altLang="zh-CN" sz="2400">
                <a:solidFill>
                  <a:srgbClr val="C00000"/>
                </a:solidFill>
              </a:rPr>
              <a:t>free</a:t>
            </a:r>
            <a:r>
              <a:rPr lang="zh-CN" altLang="en-US" sz="2400">
                <a:solidFill>
                  <a:srgbClr val="C00000"/>
                </a:solidFill>
              </a:rPr>
              <a:t> </a:t>
            </a:r>
            <a:r>
              <a:rPr lang="en-US" altLang="zh-CN" sz="2400">
                <a:solidFill>
                  <a:srgbClr val="C00000"/>
                </a:solidFill>
              </a:rPr>
              <a:t>chunks?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>
                <a:solidFill>
                  <a:srgbClr val="C00000"/>
                </a:solidFill>
              </a:rPr>
              <a:t>h4</a:t>
            </a:r>
            <a:r>
              <a:rPr lang="zh-CN" altLang="en-US" sz="2400">
                <a:solidFill>
                  <a:srgbClr val="C00000"/>
                </a:solidFill>
              </a:rPr>
              <a:t> </a:t>
            </a:r>
            <a:r>
              <a:rPr lang="en-US" altLang="zh-CN" sz="2400">
                <a:solidFill>
                  <a:srgbClr val="C00000"/>
                </a:solidFill>
              </a:rPr>
              <a:t>and</a:t>
            </a:r>
            <a:r>
              <a:rPr lang="zh-CN" altLang="en-US" sz="2400">
                <a:solidFill>
                  <a:srgbClr val="C00000"/>
                </a:solidFill>
              </a:rPr>
              <a:t> </a:t>
            </a:r>
            <a:r>
              <a:rPr lang="en-US" altLang="zh-CN" sz="2400">
                <a:solidFill>
                  <a:srgbClr val="C00000"/>
                </a:solidFill>
              </a:rPr>
              <a:t>h5</a:t>
            </a:r>
            <a:r>
              <a:rPr lang="zh-CN" altLang="en-US" sz="2400">
                <a:solidFill>
                  <a:srgbClr val="C00000"/>
                </a:solidFill>
              </a:rPr>
              <a:t> </a:t>
            </a:r>
            <a:r>
              <a:rPr lang="en-US" altLang="zh-CN" sz="2400">
                <a:solidFill>
                  <a:srgbClr val="C00000"/>
                </a:solidFill>
              </a:rPr>
              <a:t>are</a:t>
            </a:r>
            <a:r>
              <a:rPr lang="zh-CN" altLang="en-US" sz="2400">
                <a:solidFill>
                  <a:srgbClr val="C00000"/>
                </a:solidFill>
              </a:rPr>
              <a:t> </a:t>
            </a:r>
            <a:r>
              <a:rPr lang="en-US" altLang="zh-CN" sz="2400">
                <a:solidFill>
                  <a:srgbClr val="C00000"/>
                </a:solidFill>
              </a:rPr>
              <a:t>not</a:t>
            </a:r>
            <a:r>
              <a:rPr lang="zh-CN" altLang="en-US" sz="2400">
                <a:solidFill>
                  <a:srgbClr val="C00000"/>
                </a:solidFill>
              </a:rPr>
              <a:t> </a:t>
            </a:r>
            <a:r>
              <a:rPr lang="en-US" altLang="zh-CN" sz="2400">
                <a:solidFill>
                  <a:srgbClr val="C00000"/>
                </a:solidFill>
              </a:rPr>
              <a:t>adjacent</a:t>
            </a:r>
            <a:r>
              <a:rPr lang="zh-CN" altLang="en-US" sz="2400">
                <a:solidFill>
                  <a:srgbClr val="C00000"/>
                </a:solidFill>
              </a:rPr>
              <a:t> </a:t>
            </a:r>
            <a:r>
              <a:rPr lang="en-US" altLang="zh-CN" sz="2400">
                <a:solidFill>
                  <a:srgbClr val="C00000"/>
                </a:solidFill>
              </a:rPr>
              <a:t>in</a:t>
            </a:r>
            <a:r>
              <a:rPr lang="zh-CN" altLang="en-US" sz="2400">
                <a:solidFill>
                  <a:srgbClr val="C00000"/>
                </a:solidFill>
              </a:rPr>
              <a:t> </a:t>
            </a:r>
            <a:r>
              <a:rPr lang="en-US" altLang="zh-CN" sz="2400">
                <a:solidFill>
                  <a:srgbClr val="C00000"/>
                </a:solidFill>
              </a:rPr>
              <a:t>the</a:t>
            </a:r>
            <a:r>
              <a:rPr lang="zh-CN" altLang="en-US" sz="2400">
                <a:solidFill>
                  <a:srgbClr val="C00000"/>
                </a:solidFill>
              </a:rPr>
              <a:t> </a:t>
            </a:r>
            <a:r>
              <a:rPr lang="en-US" altLang="zh-CN" sz="2400">
                <a:solidFill>
                  <a:srgbClr val="C00000"/>
                </a:solidFill>
              </a:rPr>
              <a:t>explicit</a:t>
            </a:r>
            <a:r>
              <a:rPr lang="zh-CN" altLang="en-US" sz="2400">
                <a:solidFill>
                  <a:srgbClr val="C00000"/>
                </a:solidFill>
              </a:rPr>
              <a:t> </a:t>
            </a:r>
            <a:r>
              <a:rPr lang="en-US" altLang="zh-CN" sz="2400">
                <a:solidFill>
                  <a:srgbClr val="C00000"/>
                </a:solidFill>
              </a:rPr>
              <a:t>link</a:t>
            </a:r>
            <a:r>
              <a:rPr lang="zh-CN" altLang="en-US" sz="2400">
                <a:solidFill>
                  <a:srgbClr val="C00000"/>
                </a:solidFill>
              </a:rPr>
              <a:t> </a:t>
            </a:r>
            <a:r>
              <a:rPr lang="en-US" altLang="zh-CN" sz="2400">
                <a:solidFill>
                  <a:srgbClr val="C00000"/>
                </a:solidFill>
              </a:rPr>
              <a:t>list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>
                <a:solidFill>
                  <a:srgbClr val="C00000"/>
                </a:solidFill>
              </a:rPr>
              <a:t>Traverse</a:t>
            </a:r>
            <a:r>
              <a:rPr lang="zh-CN" altLang="en-US" sz="2400">
                <a:solidFill>
                  <a:srgbClr val="C00000"/>
                </a:solidFill>
              </a:rPr>
              <a:t> </a:t>
            </a:r>
            <a:r>
              <a:rPr lang="en-US" altLang="zh-CN" sz="2400">
                <a:solidFill>
                  <a:srgbClr val="C00000"/>
                </a:solidFill>
              </a:rPr>
              <a:t>the</a:t>
            </a:r>
            <a:r>
              <a:rPr lang="zh-CN" altLang="en-US" sz="2400">
                <a:solidFill>
                  <a:srgbClr val="C00000"/>
                </a:solidFill>
              </a:rPr>
              <a:t> </a:t>
            </a:r>
            <a:r>
              <a:rPr lang="en-US" altLang="zh-CN" sz="2400">
                <a:solidFill>
                  <a:srgbClr val="C00000"/>
                </a:solidFill>
              </a:rPr>
              <a:t>link</a:t>
            </a:r>
            <a:r>
              <a:rPr lang="zh-CN" altLang="en-US" sz="2400">
                <a:solidFill>
                  <a:srgbClr val="C00000"/>
                </a:solidFill>
              </a:rPr>
              <a:t> </a:t>
            </a:r>
            <a:r>
              <a:rPr lang="en-US" altLang="zh-CN" sz="2400">
                <a:solidFill>
                  <a:srgbClr val="C00000"/>
                </a:solidFill>
              </a:rPr>
              <a:t>list?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>
                <a:solidFill>
                  <a:srgbClr val="C00000"/>
                </a:solidFill>
              </a:rPr>
              <a:t>No!</a:t>
            </a:r>
            <a:r>
              <a:rPr lang="zh-CN" altLang="en-US" sz="2400">
                <a:solidFill>
                  <a:srgbClr val="C00000"/>
                </a:solidFill>
              </a:rPr>
              <a:t> </a:t>
            </a:r>
            <a:r>
              <a:rPr lang="en-US" altLang="zh-CN" sz="2400">
                <a:solidFill>
                  <a:srgbClr val="C00000"/>
                </a:solidFill>
              </a:rPr>
              <a:t>Borrow</a:t>
            </a:r>
            <a:r>
              <a:rPr lang="zh-CN" altLang="en-US" sz="2400">
                <a:solidFill>
                  <a:srgbClr val="C00000"/>
                </a:solidFill>
              </a:rPr>
              <a:t> </a:t>
            </a:r>
            <a:r>
              <a:rPr lang="en-US" altLang="zh-CN" sz="2400">
                <a:solidFill>
                  <a:srgbClr val="C00000"/>
                </a:solidFill>
              </a:rPr>
              <a:t>the</a:t>
            </a:r>
            <a:r>
              <a:rPr lang="zh-CN" altLang="en-US" sz="2400">
                <a:solidFill>
                  <a:srgbClr val="C00000"/>
                </a:solidFill>
              </a:rPr>
              <a:t> </a:t>
            </a:r>
            <a:r>
              <a:rPr lang="en-US" altLang="zh-CN" sz="2400">
                <a:solidFill>
                  <a:srgbClr val="C00000"/>
                </a:solidFill>
              </a:rPr>
              <a:t>idea</a:t>
            </a:r>
            <a:r>
              <a:rPr lang="zh-CN" altLang="en-US" sz="2400">
                <a:solidFill>
                  <a:srgbClr val="C00000"/>
                </a:solidFill>
              </a:rPr>
              <a:t> </a:t>
            </a:r>
            <a:r>
              <a:rPr lang="en-US" altLang="zh-CN" sz="2400">
                <a:solidFill>
                  <a:srgbClr val="C00000"/>
                </a:solidFill>
              </a:rPr>
              <a:t>from</a:t>
            </a:r>
            <a:r>
              <a:rPr lang="zh-CN" altLang="en-US" sz="2400">
                <a:solidFill>
                  <a:srgbClr val="C00000"/>
                </a:solidFill>
              </a:rPr>
              <a:t> </a:t>
            </a:r>
            <a:r>
              <a:rPr lang="en-US" altLang="zh-CN" sz="2400">
                <a:solidFill>
                  <a:srgbClr val="C00000"/>
                </a:solidFill>
              </a:rPr>
              <a:t>implicit</a:t>
            </a:r>
            <a:r>
              <a:rPr lang="zh-CN" altLang="en-US" sz="2400">
                <a:solidFill>
                  <a:srgbClr val="C00000"/>
                </a:solidFill>
              </a:rPr>
              <a:t> </a:t>
            </a:r>
            <a:r>
              <a:rPr lang="en-US" altLang="zh-CN" sz="2400">
                <a:solidFill>
                  <a:srgbClr val="C00000"/>
                </a:solidFill>
              </a:rPr>
              <a:t>list.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>
                <a:solidFill>
                  <a:srgbClr val="C00000"/>
                </a:solidFill>
              </a:rPr>
              <a:t>Using</a:t>
            </a:r>
            <a:r>
              <a:rPr lang="zh-CN" altLang="en-US" sz="2400">
                <a:solidFill>
                  <a:srgbClr val="C00000"/>
                </a:solidFill>
              </a:rPr>
              <a:t> </a:t>
            </a:r>
            <a:r>
              <a:rPr lang="en-US" altLang="zh-CN" sz="2400">
                <a:solidFill>
                  <a:srgbClr val="C00000"/>
                </a:solidFill>
              </a:rPr>
              <a:t>header</a:t>
            </a:r>
            <a:r>
              <a:rPr lang="zh-CN" altLang="en-US" sz="2400">
                <a:solidFill>
                  <a:srgbClr val="C00000"/>
                </a:solidFill>
              </a:rPr>
              <a:t> </a:t>
            </a:r>
            <a:r>
              <a:rPr lang="en-US" altLang="zh-CN" sz="2400">
                <a:solidFill>
                  <a:srgbClr val="C00000"/>
                </a:solidFill>
              </a:rPr>
              <a:t>and</a:t>
            </a:r>
            <a:r>
              <a:rPr lang="zh-CN" altLang="en-US" sz="2400">
                <a:solidFill>
                  <a:srgbClr val="C00000"/>
                </a:solidFill>
              </a:rPr>
              <a:t> </a:t>
            </a:r>
            <a:r>
              <a:rPr lang="en-US" altLang="zh-CN" sz="2400">
                <a:solidFill>
                  <a:srgbClr val="C00000"/>
                </a:solidFill>
              </a:rPr>
              <a:t>footer</a:t>
            </a:r>
            <a:endParaRPr lang="en-US" sz="2400">
              <a:solidFill>
                <a:srgbClr val="C00000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9A0C88E-E6A8-8A42-A6AF-0EA898F63C53}"/>
              </a:ext>
            </a:extLst>
          </p:cNvPr>
          <p:cNvSpPr/>
          <p:nvPr/>
        </p:nvSpPr>
        <p:spPr>
          <a:xfrm>
            <a:off x="9409781" y="2864662"/>
            <a:ext cx="1837668" cy="93696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21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Malloc using Explicit free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075504" cy="4351338"/>
          </a:xfrm>
        </p:spPr>
        <p:txBody>
          <a:bodyPr/>
          <a:lstStyle/>
          <a:p>
            <a:r>
              <a:rPr lang="en-US" dirty="0"/>
              <a:t>The structure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2951746"/>
              </p:ext>
            </p:extLst>
          </p:nvPr>
        </p:nvGraphicFramePr>
        <p:xfrm>
          <a:off x="7523933" y="3412698"/>
          <a:ext cx="1890644" cy="32919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906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0511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size | 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884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header padding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721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0000"/>
                          </a:solidFill>
                        </a:rPr>
                        <a:t>next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282">
                <a:tc>
                  <a:txBody>
                    <a:bodyPr/>
                    <a:lstStyle/>
                    <a:p>
                      <a:pPr algn="ctr"/>
                      <a:r>
                        <a:rPr lang="en-US" err="1">
                          <a:solidFill>
                            <a:srgbClr val="FF0000"/>
                          </a:solidFill>
                        </a:rPr>
                        <a:t>prev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53722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Payload</a:t>
                      </a:r>
                    </a:p>
                    <a:p>
                      <a:pPr algn="ctr"/>
                      <a:r>
                        <a:rPr lang="en-US"/>
                        <a:t>(</a:t>
                      </a:r>
                      <a:r>
                        <a:rPr lang="en-US" err="1"/>
                        <a:t>data+padding</a:t>
                      </a:r>
                      <a:r>
                        <a:rPr lang="en-US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9457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size | 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146088"/>
                  </a:ext>
                </a:extLst>
              </a:tr>
              <a:tr h="231565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padding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385386"/>
                  </a:ext>
                </a:extLst>
              </a:tr>
            </a:tbl>
          </a:graphicData>
        </a:graphic>
      </p:graphicFrame>
      <p:cxnSp>
        <p:nvCxnSpPr>
          <p:cNvPr id="14" name="Straight Arrow Connector 13"/>
          <p:cNvCxnSpPr/>
          <p:nvPr/>
        </p:nvCxnSpPr>
        <p:spPr>
          <a:xfrm>
            <a:off x="812772" y="4121310"/>
            <a:ext cx="4649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51651" y="3936644"/>
            <a:ext cx="334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E174CFD5-4C1A-674B-A7AB-6CEAE5DDA7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083361"/>
              </p:ext>
            </p:extLst>
          </p:nvPr>
        </p:nvGraphicFramePr>
        <p:xfrm>
          <a:off x="1303130" y="3412698"/>
          <a:ext cx="1890644" cy="31352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906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4774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size | 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774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header padding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72172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  <a:p>
                      <a:pPr algn="ctr"/>
                      <a:endParaRPr lang="en-US"/>
                    </a:p>
                    <a:p>
                      <a:pPr algn="ctr"/>
                      <a:r>
                        <a:rPr lang="en-US"/>
                        <a:t>Payload</a:t>
                      </a:r>
                    </a:p>
                    <a:p>
                      <a:pPr algn="ctr"/>
                      <a:r>
                        <a:rPr lang="en-US"/>
                        <a:t>(</a:t>
                      </a:r>
                      <a:r>
                        <a:rPr lang="en-US" err="1"/>
                        <a:t>data+padding</a:t>
                      </a:r>
                      <a:r>
                        <a:rPr lang="en-US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3292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size | 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3292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padding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0" name="Right Brace 19">
            <a:extLst>
              <a:ext uri="{FF2B5EF4-FFF2-40B4-BE49-F238E27FC236}">
                <a16:creationId xmlns:a16="http://schemas.microsoft.com/office/drawing/2014/main" id="{6AE66C1D-0487-9646-A7FC-E583BFC1D92B}"/>
              </a:ext>
            </a:extLst>
          </p:cNvPr>
          <p:cNvSpPr/>
          <p:nvPr/>
        </p:nvSpPr>
        <p:spPr>
          <a:xfrm>
            <a:off x="3313043" y="3415165"/>
            <a:ext cx="132522" cy="64531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441EC33-5924-C145-8B0A-E61C59EF02FF}"/>
              </a:ext>
            </a:extLst>
          </p:cNvPr>
          <p:cNvSpPr txBox="1"/>
          <p:nvPr/>
        </p:nvSpPr>
        <p:spPr>
          <a:xfrm>
            <a:off x="3564834" y="3415165"/>
            <a:ext cx="11794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header</a:t>
            </a:r>
          </a:p>
          <a:p>
            <a:r>
              <a:rPr lang="en-US" dirty="0"/>
              <a:t>(16 bytes)</a:t>
            </a:r>
          </a:p>
        </p:txBody>
      </p:sp>
      <p:sp>
        <p:nvSpPr>
          <p:cNvPr id="22" name="Right Brace 21">
            <a:extLst>
              <a:ext uri="{FF2B5EF4-FFF2-40B4-BE49-F238E27FC236}">
                <a16:creationId xmlns:a16="http://schemas.microsoft.com/office/drawing/2014/main" id="{9CF43176-6C55-6D4B-BB6F-E96851C7BB3C}"/>
              </a:ext>
            </a:extLst>
          </p:cNvPr>
          <p:cNvSpPr/>
          <p:nvPr/>
        </p:nvSpPr>
        <p:spPr>
          <a:xfrm>
            <a:off x="3326295" y="4209004"/>
            <a:ext cx="119270" cy="159413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B5181BA-326E-4245-8DA7-16F2BA1A67AC}"/>
              </a:ext>
            </a:extLst>
          </p:cNvPr>
          <p:cNvSpPr txBox="1"/>
          <p:nvPr/>
        </p:nvSpPr>
        <p:spPr>
          <a:xfrm>
            <a:off x="3578086" y="4676923"/>
            <a:ext cx="21070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(multiple of 16 bytes)</a:t>
            </a:r>
          </a:p>
        </p:txBody>
      </p:sp>
      <p:sp>
        <p:nvSpPr>
          <p:cNvPr id="24" name="Right Brace 23">
            <a:extLst>
              <a:ext uri="{FF2B5EF4-FFF2-40B4-BE49-F238E27FC236}">
                <a16:creationId xmlns:a16="http://schemas.microsoft.com/office/drawing/2014/main" id="{4DC42F54-4291-6845-AB05-2671936C46B7}"/>
              </a:ext>
            </a:extLst>
          </p:cNvPr>
          <p:cNvSpPr/>
          <p:nvPr/>
        </p:nvSpPr>
        <p:spPr>
          <a:xfrm>
            <a:off x="3332929" y="5883527"/>
            <a:ext cx="132522" cy="64531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1C3C3C5-E0A0-DE4B-AA57-79AD394B87D5}"/>
              </a:ext>
            </a:extLst>
          </p:cNvPr>
          <p:cNvSpPr txBox="1"/>
          <p:nvPr/>
        </p:nvSpPr>
        <p:spPr>
          <a:xfrm>
            <a:off x="3624483" y="5792911"/>
            <a:ext cx="11794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footer</a:t>
            </a:r>
          </a:p>
          <a:p>
            <a:r>
              <a:rPr lang="en-US" dirty="0"/>
              <a:t>(16 bytes)</a:t>
            </a:r>
          </a:p>
        </p:txBody>
      </p:sp>
      <p:sp>
        <p:nvSpPr>
          <p:cNvPr id="27" name="Right Brace 26">
            <a:extLst>
              <a:ext uri="{FF2B5EF4-FFF2-40B4-BE49-F238E27FC236}">
                <a16:creationId xmlns:a16="http://schemas.microsoft.com/office/drawing/2014/main" id="{83850F3F-5C14-2944-89FB-7FF456725F42}"/>
              </a:ext>
            </a:extLst>
          </p:cNvPr>
          <p:cNvSpPr/>
          <p:nvPr/>
        </p:nvSpPr>
        <p:spPr>
          <a:xfrm>
            <a:off x="9593495" y="3436258"/>
            <a:ext cx="132522" cy="64531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BE7A31C-576C-8D4D-95CE-9E1E0DB67E2E}"/>
              </a:ext>
            </a:extLst>
          </p:cNvPr>
          <p:cNvSpPr txBox="1"/>
          <p:nvPr/>
        </p:nvSpPr>
        <p:spPr>
          <a:xfrm>
            <a:off x="9845286" y="3436258"/>
            <a:ext cx="11794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header</a:t>
            </a:r>
          </a:p>
          <a:p>
            <a:r>
              <a:rPr lang="en-US" dirty="0"/>
              <a:t>(16 bytes)</a:t>
            </a:r>
          </a:p>
        </p:txBody>
      </p:sp>
      <p:sp>
        <p:nvSpPr>
          <p:cNvPr id="29" name="Right Brace 28">
            <a:extLst>
              <a:ext uri="{FF2B5EF4-FFF2-40B4-BE49-F238E27FC236}">
                <a16:creationId xmlns:a16="http://schemas.microsoft.com/office/drawing/2014/main" id="{6864AB2E-D999-E048-AB83-366523ADC22B}"/>
              </a:ext>
            </a:extLst>
          </p:cNvPr>
          <p:cNvSpPr/>
          <p:nvPr/>
        </p:nvSpPr>
        <p:spPr>
          <a:xfrm>
            <a:off x="9606747" y="4901938"/>
            <a:ext cx="119270" cy="92229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085D30C-BBAD-F24B-90A1-1979232FF439}"/>
              </a:ext>
            </a:extLst>
          </p:cNvPr>
          <p:cNvSpPr txBox="1"/>
          <p:nvPr/>
        </p:nvSpPr>
        <p:spPr>
          <a:xfrm>
            <a:off x="9846902" y="5139149"/>
            <a:ext cx="21070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(multiple of 16 bytes)</a:t>
            </a:r>
          </a:p>
        </p:txBody>
      </p:sp>
      <p:sp>
        <p:nvSpPr>
          <p:cNvPr id="31" name="Right Brace 30">
            <a:extLst>
              <a:ext uri="{FF2B5EF4-FFF2-40B4-BE49-F238E27FC236}">
                <a16:creationId xmlns:a16="http://schemas.microsoft.com/office/drawing/2014/main" id="{6CBEB209-AF93-4A49-B23D-858118EDBFA3}"/>
              </a:ext>
            </a:extLst>
          </p:cNvPr>
          <p:cNvSpPr/>
          <p:nvPr/>
        </p:nvSpPr>
        <p:spPr>
          <a:xfrm>
            <a:off x="9630457" y="5883528"/>
            <a:ext cx="95560" cy="87786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041A711-B8DB-424A-8BDA-1B2A0189D5BE}"/>
              </a:ext>
            </a:extLst>
          </p:cNvPr>
          <p:cNvSpPr txBox="1"/>
          <p:nvPr/>
        </p:nvSpPr>
        <p:spPr>
          <a:xfrm>
            <a:off x="9904935" y="5814004"/>
            <a:ext cx="11794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footer</a:t>
            </a:r>
          </a:p>
          <a:p>
            <a:r>
              <a:rPr lang="en-US" dirty="0"/>
              <a:t>(16 bytes)</a:t>
            </a:r>
          </a:p>
        </p:txBody>
      </p:sp>
      <p:sp>
        <p:nvSpPr>
          <p:cNvPr id="33" name="Right Brace 32">
            <a:extLst>
              <a:ext uri="{FF2B5EF4-FFF2-40B4-BE49-F238E27FC236}">
                <a16:creationId xmlns:a16="http://schemas.microsoft.com/office/drawing/2014/main" id="{6D1C3BED-7264-3C41-811D-32678657CB67}"/>
              </a:ext>
            </a:extLst>
          </p:cNvPr>
          <p:cNvSpPr/>
          <p:nvPr/>
        </p:nvSpPr>
        <p:spPr>
          <a:xfrm>
            <a:off x="9605427" y="4161299"/>
            <a:ext cx="132522" cy="64531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5BBB085-FF55-5349-BF70-DE647BC52FB6}"/>
              </a:ext>
            </a:extLst>
          </p:cNvPr>
          <p:cNvSpPr/>
          <p:nvPr/>
        </p:nvSpPr>
        <p:spPr>
          <a:xfrm>
            <a:off x="9845286" y="4315546"/>
            <a:ext cx="9772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16 bytes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063270E-C2C9-3C45-937D-DA94E92BBE62}"/>
              </a:ext>
            </a:extLst>
          </p:cNvPr>
          <p:cNvSpPr txBox="1"/>
          <p:nvPr/>
        </p:nvSpPr>
        <p:spPr>
          <a:xfrm>
            <a:off x="618960" y="2684184"/>
            <a:ext cx="1744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Allocated chunk: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F409589-E703-0042-AE48-21069F99A381}"/>
              </a:ext>
            </a:extLst>
          </p:cNvPr>
          <p:cNvSpPr txBox="1"/>
          <p:nvPr/>
        </p:nvSpPr>
        <p:spPr>
          <a:xfrm>
            <a:off x="6774352" y="2700318"/>
            <a:ext cx="1281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Free chunk:</a:t>
            </a:r>
          </a:p>
        </p:txBody>
      </p:sp>
    </p:spTree>
    <p:extLst>
      <p:ext uri="{BB962C8B-B14F-4D97-AF65-F5344CB8AC3E}">
        <p14:creationId xmlns:p14="http://schemas.microsoft.com/office/powerpoint/2010/main" val="255000124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 </a:t>
            </a:r>
            <a:r>
              <a:rPr lang="en-US" dirty="0" err="1"/>
              <a:t>Malloc</a:t>
            </a:r>
            <a:r>
              <a:rPr lang="en-US" dirty="0"/>
              <a:t> using Explicit free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0504"/>
            <a:ext cx="10515600" cy="5035825"/>
          </a:xfrm>
        </p:spPr>
        <p:txBody>
          <a:bodyPr>
            <a:normAutofit/>
          </a:bodyPr>
          <a:lstStyle/>
          <a:p>
            <a:r>
              <a:rPr lang="en-US" dirty="0"/>
              <a:t>Malloc &lt;malloc(size)&gt;</a:t>
            </a:r>
          </a:p>
          <a:p>
            <a:pPr lvl="1"/>
            <a:r>
              <a:rPr lang="en-US" dirty="0"/>
              <a:t>find a free chunk (in your linked list </a:t>
            </a:r>
            <a:r>
              <a:rPr lang="mr-IN" dirty="0"/>
              <a:t>–</a:t>
            </a:r>
            <a:r>
              <a:rPr lang="en-US" dirty="0"/>
              <a:t> linked list traverse)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delete </a:t>
            </a:r>
            <a:r>
              <a:rPr lang="en-US" dirty="0"/>
              <a:t>this chunk from the linked list</a:t>
            </a:r>
          </a:p>
          <a:p>
            <a:pPr lvl="2"/>
            <a:r>
              <a:rPr lang="en-US" dirty="0"/>
              <a:t>ask the OS for chunk if not found</a:t>
            </a:r>
          </a:p>
          <a:p>
            <a:pPr lvl="1"/>
            <a:r>
              <a:rPr lang="en-US" dirty="0"/>
              <a:t>Split chunk</a:t>
            </a:r>
          </a:p>
          <a:p>
            <a:pPr lvl="1"/>
            <a:r>
              <a:rPr lang="en-US" dirty="0"/>
              <a:t>If split succeeds</a:t>
            </a:r>
          </a:p>
          <a:p>
            <a:pPr lvl="2"/>
            <a:r>
              <a:rPr lang="en-US" dirty="0"/>
              <a:t>set 1</a:t>
            </a:r>
            <a:r>
              <a:rPr lang="en-US" baseline="30000" dirty="0"/>
              <a:t>st</a:t>
            </a:r>
            <a:r>
              <a:rPr lang="en-US" dirty="0"/>
              <a:t>  chunk status to allocated</a:t>
            </a:r>
          </a:p>
          <a:p>
            <a:pPr lvl="2"/>
            <a:r>
              <a:rPr lang="en-US" dirty="0">
                <a:solidFill>
                  <a:schemeClr val="accent2"/>
                </a:solidFill>
              </a:rPr>
              <a:t>insert</a:t>
            </a:r>
            <a:r>
              <a:rPr lang="en-US" dirty="0"/>
              <a:t> the 2</a:t>
            </a:r>
            <a:r>
              <a:rPr lang="en-US" baseline="30000" dirty="0"/>
              <a:t>nd</a:t>
            </a:r>
            <a:r>
              <a:rPr lang="en-US" dirty="0"/>
              <a:t> chunk to the linked list</a:t>
            </a:r>
          </a:p>
          <a:p>
            <a:pPr lvl="1"/>
            <a:r>
              <a:rPr lang="en-US" dirty="0"/>
              <a:t>return pointer to the payload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F9ECC22-9E7A-274A-9F6A-0B2D422C53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3642788"/>
              </p:ext>
            </p:extLst>
          </p:nvPr>
        </p:nvGraphicFramePr>
        <p:xfrm>
          <a:off x="10039990" y="1454804"/>
          <a:ext cx="970090" cy="2208666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970090">
                  <a:extLst>
                    <a:ext uri="{9D8B030D-6E8A-4147-A177-3AD203B41FA5}">
                      <a16:colId xmlns:a16="http://schemas.microsoft.com/office/drawing/2014/main" val="4049509132"/>
                    </a:ext>
                  </a:extLst>
                </a:gridCol>
              </a:tblGrid>
              <a:tr h="36811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0362610"/>
                  </a:ext>
                </a:extLst>
              </a:tr>
              <a:tr h="368111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Alloc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8750872"/>
                  </a:ext>
                </a:extLst>
              </a:tr>
              <a:tr h="73622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free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5511839"/>
                  </a:ext>
                </a:extLst>
              </a:tr>
              <a:tr h="368111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Alloc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1439357"/>
                  </a:ext>
                </a:extLst>
              </a:tr>
              <a:tr h="36811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697187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14372C5-31CC-8B4D-BE7D-ECE4440C4B05}"/>
              </a:ext>
            </a:extLst>
          </p:cNvPr>
          <p:cNvSpPr txBox="1"/>
          <p:nvPr/>
        </p:nvSpPr>
        <p:spPr>
          <a:xfrm>
            <a:off x="9609577" y="1451126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h1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6F236F-77F4-0F47-AE57-02B4907FCB36}"/>
              </a:ext>
            </a:extLst>
          </p:cNvPr>
          <p:cNvSpPr txBox="1"/>
          <p:nvPr/>
        </p:nvSpPr>
        <p:spPr>
          <a:xfrm>
            <a:off x="9616476" y="1825626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h2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17805F-B425-F346-BEA3-4AC62A38953E}"/>
              </a:ext>
            </a:extLst>
          </p:cNvPr>
          <p:cNvSpPr txBox="1"/>
          <p:nvPr/>
        </p:nvSpPr>
        <p:spPr>
          <a:xfrm>
            <a:off x="9604863" y="2281647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h3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3AFDD7-BEF3-904F-B64A-7B524A01A0CB}"/>
              </a:ext>
            </a:extLst>
          </p:cNvPr>
          <p:cNvSpPr txBox="1"/>
          <p:nvPr/>
        </p:nvSpPr>
        <p:spPr>
          <a:xfrm>
            <a:off x="9593250" y="2951990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h4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A8D419-6BE8-4D41-A31D-D17086E12762}"/>
              </a:ext>
            </a:extLst>
          </p:cNvPr>
          <p:cNvSpPr txBox="1"/>
          <p:nvPr/>
        </p:nvSpPr>
        <p:spPr>
          <a:xfrm>
            <a:off x="9593250" y="3267019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h5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1596F0-3A1A-FF41-8D38-725D65B5048E}"/>
              </a:ext>
            </a:extLst>
          </p:cNvPr>
          <p:cNvSpPr txBox="1"/>
          <p:nvPr/>
        </p:nvSpPr>
        <p:spPr>
          <a:xfrm>
            <a:off x="8446416" y="3923344"/>
            <a:ext cx="340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Link list:    h1 &lt;---&gt; h5 &lt;---&gt; h</a:t>
            </a:r>
            <a:r>
              <a:rPr lang="en-US" altLang="zh-CN" dirty="0"/>
              <a:t>3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9774E61-2F89-9347-900B-A2CBF7AA6274}"/>
              </a:ext>
            </a:extLst>
          </p:cNvPr>
          <p:cNvSpPr/>
          <p:nvPr/>
        </p:nvSpPr>
        <p:spPr>
          <a:xfrm>
            <a:off x="10113539" y="2194958"/>
            <a:ext cx="821554" cy="3691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alloc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DDD1155-0044-BD4A-8204-05F021686EC8}"/>
              </a:ext>
            </a:extLst>
          </p:cNvPr>
          <p:cNvSpPr/>
          <p:nvPr/>
        </p:nvSpPr>
        <p:spPr>
          <a:xfrm>
            <a:off x="10113539" y="2552358"/>
            <a:ext cx="821554" cy="3691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free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208A1B1-AD10-944B-93F5-4BFAEBB2F80E}"/>
              </a:ext>
            </a:extLst>
          </p:cNvPr>
          <p:cNvSpPr txBox="1"/>
          <p:nvPr/>
        </p:nvSpPr>
        <p:spPr>
          <a:xfrm>
            <a:off x="9352863" y="2204490"/>
            <a:ext cx="655949" cy="36933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h3_1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436D129-07E9-1946-B326-7B281BFB9A85}"/>
              </a:ext>
            </a:extLst>
          </p:cNvPr>
          <p:cNvSpPr txBox="1"/>
          <p:nvPr/>
        </p:nvSpPr>
        <p:spPr>
          <a:xfrm>
            <a:off x="9359762" y="2573126"/>
            <a:ext cx="655949" cy="36933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h3_2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DF3931E-B78C-3840-BC24-3125B0EFD2A4}"/>
              </a:ext>
            </a:extLst>
          </p:cNvPr>
          <p:cNvSpPr txBox="1"/>
          <p:nvPr/>
        </p:nvSpPr>
        <p:spPr>
          <a:xfrm>
            <a:off x="8446415" y="4380833"/>
            <a:ext cx="340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Link list:    h1 &lt;---&gt; h5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94D18B9-E3CF-B543-B295-EEC802CA3866}"/>
              </a:ext>
            </a:extLst>
          </p:cNvPr>
          <p:cNvSpPr txBox="1"/>
          <p:nvPr/>
        </p:nvSpPr>
        <p:spPr>
          <a:xfrm>
            <a:off x="8446415" y="4848849"/>
            <a:ext cx="340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Link list:    h3_2 &lt;--&gt; h1 &lt;---&gt; h5 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75F9E99-4D91-2C41-9238-707F21B2B131}"/>
              </a:ext>
            </a:extLst>
          </p:cNvPr>
          <p:cNvCxnSpPr/>
          <p:nvPr/>
        </p:nvCxnSpPr>
        <p:spPr>
          <a:xfrm>
            <a:off x="8769813" y="2552358"/>
            <a:ext cx="3796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F127666-1B01-2741-8514-0C221D4ACE0C}"/>
              </a:ext>
            </a:extLst>
          </p:cNvPr>
          <p:cNvSpPr txBox="1"/>
          <p:nvPr/>
        </p:nvSpPr>
        <p:spPr>
          <a:xfrm>
            <a:off x="7572084" y="2379524"/>
            <a:ext cx="1209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Insert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here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4772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7" grpId="0" animBg="1"/>
      <p:bldP spid="18" grpId="0" animBg="1"/>
      <p:bldP spid="19" grpId="0"/>
      <p:bldP spid="20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 Malloc using Explicit free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0504"/>
            <a:ext cx="10515600" cy="5035825"/>
          </a:xfrm>
        </p:spPr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/>
              <a:t>Free &lt;free(p)&gt;</a:t>
            </a:r>
          </a:p>
          <a:p>
            <a:pPr lvl="1">
              <a:buFont typeface="Arial" charset="0"/>
              <a:buChar char="•"/>
            </a:pPr>
            <a:r>
              <a:rPr lang="en-US"/>
              <a:t>go to the header from payload</a:t>
            </a:r>
          </a:p>
          <a:p>
            <a:pPr lvl="1">
              <a:buFont typeface="Arial" charset="0"/>
              <a:buChar char="•"/>
            </a:pPr>
            <a:r>
              <a:rPr lang="en-US"/>
              <a:t>free the chunk</a:t>
            </a:r>
          </a:p>
          <a:p>
            <a:pPr lvl="2">
              <a:buFont typeface="Arial" charset="0"/>
              <a:buChar char="•"/>
            </a:pPr>
            <a:r>
              <a:rPr lang="en-US"/>
              <a:t>set this chunk status to be free</a:t>
            </a:r>
          </a:p>
          <a:p>
            <a:pPr lvl="2">
              <a:buFont typeface="Arial" charset="0"/>
              <a:buChar char="•"/>
            </a:pPr>
            <a:r>
              <a:rPr lang="en-US">
                <a:solidFill>
                  <a:schemeClr val="accent6"/>
                </a:solidFill>
              </a:rPr>
              <a:t>initialize the next &amp; </a:t>
            </a:r>
            <a:r>
              <a:rPr lang="en-US" err="1">
                <a:solidFill>
                  <a:schemeClr val="accent6"/>
                </a:solidFill>
              </a:rPr>
              <a:t>prev</a:t>
            </a:r>
            <a:r>
              <a:rPr lang="en-US">
                <a:solidFill>
                  <a:schemeClr val="accent6"/>
                </a:solidFill>
              </a:rPr>
              <a:t> pointer</a:t>
            </a:r>
          </a:p>
          <a:p>
            <a:pPr lvl="1">
              <a:buFont typeface="Arial" charset="0"/>
              <a:buChar char="•"/>
            </a:pPr>
            <a:r>
              <a:rPr lang="en-US"/>
              <a:t>Coalesce free chunks</a:t>
            </a:r>
          </a:p>
          <a:p>
            <a:pPr lvl="2">
              <a:buFont typeface="Arial" charset="0"/>
              <a:buChar char="•"/>
            </a:pPr>
            <a:r>
              <a:rPr lang="en-US"/>
              <a:t>Use footer to find if consecutive chunks are free</a:t>
            </a:r>
          </a:p>
          <a:p>
            <a:pPr lvl="2">
              <a:buFont typeface="Arial" charset="0"/>
              <a:buChar char="•"/>
            </a:pPr>
            <a:r>
              <a:rPr lang="en-US"/>
              <a:t>If so, delete it from the linked list and merge</a:t>
            </a:r>
          </a:p>
          <a:p>
            <a:pPr lvl="1">
              <a:buFont typeface="Arial" charset="0"/>
              <a:buChar char="•"/>
            </a:pPr>
            <a:r>
              <a:rPr lang="en-US">
                <a:solidFill>
                  <a:schemeClr val="accent2"/>
                </a:solidFill>
              </a:rPr>
              <a:t>insert</a:t>
            </a:r>
            <a:r>
              <a:rPr lang="en-US"/>
              <a:t> this new free block into the linked list</a:t>
            </a:r>
          </a:p>
          <a:p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87F3A19-D6A5-1B4A-969E-7023DD280248}"/>
              </a:ext>
            </a:extLst>
          </p:cNvPr>
          <p:cNvGraphicFramePr>
            <a:graphicFrameLocks noGrp="1"/>
          </p:cNvGraphicFramePr>
          <p:nvPr/>
        </p:nvGraphicFramePr>
        <p:xfrm>
          <a:off x="10039990" y="1454804"/>
          <a:ext cx="970090" cy="2208666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970090">
                  <a:extLst>
                    <a:ext uri="{9D8B030D-6E8A-4147-A177-3AD203B41FA5}">
                      <a16:colId xmlns:a16="http://schemas.microsoft.com/office/drawing/2014/main" val="4049509132"/>
                    </a:ext>
                  </a:extLst>
                </a:gridCol>
              </a:tblGrid>
              <a:tr h="368111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0362610"/>
                  </a:ext>
                </a:extLst>
              </a:tr>
              <a:tr h="368111">
                <a:tc>
                  <a:txBody>
                    <a:bodyPr/>
                    <a:lstStyle/>
                    <a:p>
                      <a:pPr algn="ctr"/>
                      <a:r>
                        <a:rPr lang="en-US" err="1"/>
                        <a:t>Alloc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8750872"/>
                  </a:ext>
                </a:extLst>
              </a:tr>
              <a:tr h="736222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free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5511839"/>
                  </a:ext>
                </a:extLst>
              </a:tr>
              <a:tr h="368111">
                <a:tc>
                  <a:txBody>
                    <a:bodyPr/>
                    <a:lstStyle/>
                    <a:p>
                      <a:pPr algn="ctr"/>
                      <a:r>
                        <a:rPr lang="en-US" err="1"/>
                        <a:t>Alloc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1439357"/>
                  </a:ext>
                </a:extLst>
              </a:tr>
              <a:tr h="368111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697187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0954D30-8CAB-1C46-9D5D-744BCFE63554}"/>
              </a:ext>
            </a:extLst>
          </p:cNvPr>
          <p:cNvSpPr txBox="1"/>
          <p:nvPr/>
        </p:nvSpPr>
        <p:spPr>
          <a:xfrm>
            <a:off x="9609577" y="1451126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70C0"/>
                </a:solidFill>
              </a:rPr>
              <a:t>h1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B995F5-9678-5B46-B7AB-1198F6899B9C}"/>
              </a:ext>
            </a:extLst>
          </p:cNvPr>
          <p:cNvSpPr txBox="1"/>
          <p:nvPr/>
        </p:nvSpPr>
        <p:spPr>
          <a:xfrm>
            <a:off x="9616476" y="1825626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70C0"/>
                </a:solidFill>
              </a:rPr>
              <a:t>h2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7018BC-F471-D24C-99CC-9A9A6C80A7E8}"/>
              </a:ext>
            </a:extLst>
          </p:cNvPr>
          <p:cNvSpPr txBox="1"/>
          <p:nvPr/>
        </p:nvSpPr>
        <p:spPr>
          <a:xfrm>
            <a:off x="9604863" y="2281647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70C0"/>
                </a:solidFill>
              </a:rPr>
              <a:t>h3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02AA82-C61F-744C-B0B5-16127AD71FFA}"/>
              </a:ext>
            </a:extLst>
          </p:cNvPr>
          <p:cNvSpPr txBox="1"/>
          <p:nvPr/>
        </p:nvSpPr>
        <p:spPr>
          <a:xfrm>
            <a:off x="9593250" y="2951990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70C0"/>
                </a:solidFill>
              </a:rPr>
              <a:t>h4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F6BE82-D99B-7640-9081-779D5B50828C}"/>
              </a:ext>
            </a:extLst>
          </p:cNvPr>
          <p:cNvSpPr txBox="1"/>
          <p:nvPr/>
        </p:nvSpPr>
        <p:spPr>
          <a:xfrm>
            <a:off x="9593250" y="3267019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70C0"/>
                </a:solidFill>
              </a:rPr>
              <a:t>h5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FE3766A-862A-E14B-B579-B3A83503B084}"/>
              </a:ext>
            </a:extLst>
          </p:cNvPr>
          <p:cNvSpPr/>
          <p:nvPr/>
        </p:nvSpPr>
        <p:spPr>
          <a:xfrm>
            <a:off x="10113539" y="2194958"/>
            <a:ext cx="821554" cy="3691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err="1"/>
              <a:t>alloc</a:t>
            </a:r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23165E-EC16-9843-BC47-5E04FE06CBC3}"/>
              </a:ext>
            </a:extLst>
          </p:cNvPr>
          <p:cNvSpPr/>
          <p:nvPr/>
        </p:nvSpPr>
        <p:spPr>
          <a:xfrm>
            <a:off x="10113539" y="2552358"/>
            <a:ext cx="821554" cy="3691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free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4C9141-A3F0-9C42-B223-8E833F8ED983}"/>
              </a:ext>
            </a:extLst>
          </p:cNvPr>
          <p:cNvSpPr txBox="1"/>
          <p:nvPr/>
        </p:nvSpPr>
        <p:spPr>
          <a:xfrm>
            <a:off x="9352863" y="2204490"/>
            <a:ext cx="655949" cy="36933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>
                <a:solidFill>
                  <a:srgbClr val="0070C0"/>
                </a:solidFill>
              </a:rPr>
              <a:t>h3_1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DF0ACD0-C6CE-EF45-8749-12AD23F283B5}"/>
              </a:ext>
            </a:extLst>
          </p:cNvPr>
          <p:cNvSpPr txBox="1"/>
          <p:nvPr/>
        </p:nvSpPr>
        <p:spPr>
          <a:xfrm>
            <a:off x="9359762" y="2573126"/>
            <a:ext cx="655949" cy="36933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>
                <a:solidFill>
                  <a:srgbClr val="0070C0"/>
                </a:solidFill>
              </a:rPr>
              <a:t>h3_2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BAC52E9-6A31-0746-B4C7-CA9C561CBD62}"/>
              </a:ext>
            </a:extLst>
          </p:cNvPr>
          <p:cNvSpPr txBox="1"/>
          <p:nvPr/>
        </p:nvSpPr>
        <p:spPr>
          <a:xfrm>
            <a:off x="8475504" y="3989472"/>
            <a:ext cx="34073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Link list:    h3_2 &lt;--&gt; h1 &lt;--&gt; h5</a:t>
            </a:r>
          </a:p>
          <a:p>
            <a:r>
              <a:rPr lang="en-US" altLang="zh-CN"/>
              <a:t>=&gt;</a:t>
            </a:r>
            <a:r>
              <a:rPr lang="zh-CN" altLang="en-US"/>
              <a:t> </a:t>
            </a:r>
            <a:r>
              <a:rPr lang="en-US" altLang="zh-CN"/>
              <a:t>h4</a:t>
            </a:r>
            <a:r>
              <a:rPr lang="zh-CN" altLang="en-US"/>
              <a:t> </a:t>
            </a:r>
            <a:r>
              <a:rPr lang="en-US" altLang="zh-CN"/>
              <a:t>&lt;--&gt;</a:t>
            </a:r>
            <a:r>
              <a:rPr lang="zh-CN" altLang="en-US"/>
              <a:t> </a:t>
            </a:r>
            <a:r>
              <a:rPr lang="en-US" altLang="zh-CN"/>
              <a:t>h3_2</a:t>
            </a:r>
            <a:r>
              <a:rPr lang="zh-CN" altLang="en-US"/>
              <a:t> </a:t>
            </a:r>
            <a:r>
              <a:rPr lang="en-US" altLang="zh-CN">
                <a:sym typeface="Wingdings" pitchFamily="2" charset="2"/>
              </a:rPr>
              <a:t>&lt;--&gt;</a:t>
            </a:r>
            <a:r>
              <a:rPr lang="zh-CN" altLang="en-US">
                <a:sym typeface="Wingdings" pitchFamily="2" charset="2"/>
              </a:rPr>
              <a:t> </a:t>
            </a:r>
            <a:r>
              <a:rPr lang="en-US" altLang="zh-CN">
                <a:sym typeface="Wingdings" pitchFamily="2" charset="2"/>
              </a:rPr>
              <a:t>h1</a:t>
            </a:r>
            <a:r>
              <a:rPr lang="zh-CN" altLang="en-US">
                <a:sym typeface="Wingdings" pitchFamily="2" charset="2"/>
              </a:rPr>
              <a:t> </a:t>
            </a:r>
            <a:r>
              <a:rPr lang="en-US" altLang="zh-CN">
                <a:sym typeface="Wingdings" pitchFamily="2" charset="2"/>
              </a:rPr>
              <a:t>&lt;--&gt;</a:t>
            </a:r>
            <a:r>
              <a:rPr lang="zh-CN" altLang="en-US">
                <a:sym typeface="Wingdings" pitchFamily="2" charset="2"/>
              </a:rPr>
              <a:t> </a:t>
            </a:r>
            <a:r>
              <a:rPr lang="en-US" altLang="zh-CN">
                <a:sym typeface="Wingdings" pitchFamily="2" charset="2"/>
              </a:rPr>
              <a:t>h5</a:t>
            </a:r>
            <a:endParaRPr lang="en-US"/>
          </a:p>
          <a:p>
            <a:r>
              <a:rPr lang="en-US"/>
              <a:t> 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799E7C3-D2C5-7941-A1F3-ECCAB39A4CC7}"/>
              </a:ext>
            </a:extLst>
          </p:cNvPr>
          <p:cNvCxnSpPr/>
          <p:nvPr/>
        </p:nvCxnSpPr>
        <p:spPr>
          <a:xfrm>
            <a:off x="9001128" y="3124824"/>
            <a:ext cx="3796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35FA78B-04E3-214C-B7EB-F1E4953E4220}"/>
              </a:ext>
            </a:extLst>
          </p:cNvPr>
          <p:cNvSpPr txBox="1"/>
          <p:nvPr/>
        </p:nvSpPr>
        <p:spPr>
          <a:xfrm>
            <a:off x="8437961" y="2921491"/>
            <a:ext cx="56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free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0A69753-62F0-C24C-BC63-89524179F45C}"/>
              </a:ext>
            </a:extLst>
          </p:cNvPr>
          <p:cNvSpPr/>
          <p:nvPr/>
        </p:nvSpPr>
        <p:spPr>
          <a:xfrm>
            <a:off x="10113539" y="2929214"/>
            <a:ext cx="821554" cy="3691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free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6E0CEFB-F597-8C43-983C-2BC88A11041B}"/>
              </a:ext>
            </a:extLst>
          </p:cNvPr>
          <p:cNvSpPr/>
          <p:nvPr/>
        </p:nvSpPr>
        <p:spPr>
          <a:xfrm>
            <a:off x="9857795" y="2523703"/>
            <a:ext cx="1333041" cy="1270495"/>
          </a:xfrm>
          <a:prstGeom prst="ellipse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ular Callout 14">
            <a:extLst>
              <a:ext uri="{FF2B5EF4-FFF2-40B4-BE49-F238E27FC236}">
                <a16:creationId xmlns:a16="http://schemas.microsoft.com/office/drawing/2014/main" id="{43431362-4BF2-EA41-96AF-102FCD5C7C15}"/>
              </a:ext>
            </a:extLst>
          </p:cNvPr>
          <p:cNvSpPr/>
          <p:nvPr/>
        </p:nvSpPr>
        <p:spPr>
          <a:xfrm>
            <a:off x="9919181" y="1206100"/>
            <a:ext cx="2181797" cy="1290538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Need</a:t>
            </a:r>
            <a:r>
              <a:rPr lang="zh-CN" altLang="en-US"/>
              <a:t> </a:t>
            </a:r>
            <a:r>
              <a:rPr lang="en-US" altLang="zh-CN"/>
              <a:t>to</a:t>
            </a:r>
            <a:r>
              <a:rPr lang="zh-CN" altLang="en-US"/>
              <a:t> </a:t>
            </a:r>
            <a:r>
              <a:rPr lang="en-US" altLang="zh-CN"/>
              <a:t>coalesce</a:t>
            </a:r>
            <a:r>
              <a:rPr lang="zh-CN" altLang="en-US"/>
              <a:t> </a:t>
            </a:r>
            <a:r>
              <a:rPr lang="en-US" altLang="zh-CN"/>
              <a:t>these</a:t>
            </a:r>
            <a:r>
              <a:rPr lang="zh-CN" altLang="en-US"/>
              <a:t> </a:t>
            </a:r>
            <a:r>
              <a:rPr lang="en-US" altLang="zh-CN"/>
              <a:t>three.</a:t>
            </a:r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6138D23-4BFB-1B49-A438-0A9E2F87623D}"/>
              </a:ext>
            </a:extLst>
          </p:cNvPr>
          <p:cNvSpPr/>
          <p:nvPr/>
        </p:nvSpPr>
        <p:spPr>
          <a:xfrm>
            <a:off x="8761589" y="4241808"/>
            <a:ext cx="591274" cy="541849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2143F94-17E6-BB41-8C55-C9178C2F985C}"/>
              </a:ext>
            </a:extLst>
          </p:cNvPr>
          <p:cNvSpPr/>
          <p:nvPr/>
        </p:nvSpPr>
        <p:spPr>
          <a:xfrm>
            <a:off x="9509370" y="4257192"/>
            <a:ext cx="591274" cy="541849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9D274E7-0175-024C-977F-C86E67CE7F5C}"/>
              </a:ext>
            </a:extLst>
          </p:cNvPr>
          <p:cNvSpPr/>
          <p:nvPr/>
        </p:nvSpPr>
        <p:spPr>
          <a:xfrm>
            <a:off x="11010526" y="4241808"/>
            <a:ext cx="591274" cy="541849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A487E06-DE6F-7C47-B2A7-D44EDEF775EF}"/>
              </a:ext>
            </a:extLst>
          </p:cNvPr>
          <p:cNvSpPr txBox="1"/>
          <p:nvPr/>
        </p:nvSpPr>
        <p:spPr>
          <a:xfrm>
            <a:off x="4263528" y="5197851"/>
            <a:ext cx="76193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solidFill>
                  <a:srgbClr val="C00000"/>
                </a:solidFill>
              </a:rPr>
              <a:t>How</a:t>
            </a:r>
            <a:r>
              <a:rPr lang="zh-CN" altLang="en-US" sz="2000">
                <a:solidFill>
                  <a:srgbClr val="C00000"/>
                </a:solidFill>
              </a:rPr>
              <a:t> </a:t>
            </a:r>
            <a:r>
              <a:rPr lang="en-US" altLang="zh-CN" sz="2000">
                <a:solidFill>
                  <a:srgbClr val="C00000"/>
                </a:solidFill>
              </a:rPr>
              <a:t>to</a:t>
            </a:r>
            <a:r>
              <a:rPr lang="zh-CN" altLang="en-US" sz="2000">
                <a:solidFill>
                  <a:srgbClr val="C00000"/>
                </a:solidFill>
              </a:rPr>
              <a:t> </a:t>
            </a:r>
            <a:r>
              <a:rPr lang="en-US" altLang="zh-CN" sz="2000">
                <a:solidFill>
                  <a:srgbClr val="C00000"/>
                </a:solidFill>
              </a:rPr>
              <a:t>merge</a:t>
            </a:r>
            <a:r>
              <a:rPr lang="zh-CN" altLang="en-US" sz="2000">
                <a:solidFill>
                  <a:srgbClr val="C00000"/>
                </a:solidFill>
              </a:rPr>
              <a:t> </a:t>
            </a:r>
            <a:r>
              <a:rPr lang="en-US" altLang="zh-CN" sz="2000">
                <a:solidFill>
                  <a:srgbClr val="C00000"/>
                </a:solidFill>
              </a:rPr>
              <a:t>the</a:t>
            </a:r>
            <a:r>
              <a:rPr lang="zh-CN" altLang="en-US" sz="2000">
                <a:solidFill>
                  <a:srgbClr val="C00000"/>
                </a:solidFill>
              </a:rPr>
              <a:t> </a:t>
            </a:r>
            <a:r>
              <a:rPr lang="en-US" altLang="zh-CN" sz="2000">
                <a:solidFill>
                  <a:srgbClr val="C00000"/>
                </a:solidFill>
              </a:rPr>
              <a:t>nodes</a:t>
            </a:r>
            <a:r>
              <a:rPr lang="zh-CN" altLang="en-US" sz="2000">
                <a:solidFill>
                  <a:srgbClr val="C00000"/>
                </a:solidFill>
              </a:rPr>
              <a:t> </a:t>
            </a:r>
            <a:r>
              <a:rPr lang="en-US" altLang="zh-CN" sz="2000">
                <a:solidFill>
                  <a:srgbClr val="C00000"/>
                </a:solidFill>
              </a:rPr>
              <a:t>which</a:t>
            </a:r>
            <a:r>
              <a:rPr lang="zh-CN" altLang="en-US" sz="2000">
                <a:solidFill>
                  <a:srgbClr val="C00000"/>
                </a:solidFill>
              </a:rPr>
              <a:t> </a:t>
            </a:r>
            <a:r>
              <a:rPr lang="en-US" altLang="zh-CN" sz="2000">
                <a:solidFill>
                  <a:srgbClr val="C00000"/>
                </a:solidFill>
              </a:rPr>
              <a:t>are</a:t>
            </a:r>
            <a:r>
              <a:rPr lang="zh-CN" altLang="en-US" sz="2000">
                <a:solidFill>
                  <a:srgbClr val="C00000"/>
                </a:solidFill>
              </a:rPr>
              <a:t> </a:t>
            </a:r>
            <a:r>
              <a:rPr lang="en-US" altLang="zh-CN" sz="2000">
                <a:solidFill>
                  <a:srgbClr val="C00000"/>
                </a:solidFill>
              </a:rPr>
              <a:t>not</a:t>
            </a:r>
            <a:r>
              <a:rPr lang="zh-CN" altLang="en-US" sz="2000">
                <a:solidFill>
                  <a:srgbClr val="C00000"/>
                </a:solidFill>
              </a:rPr>
              <a:t> </a:t>
            </a:r>
            <a:r>
              <a:rPr lang="en-US" altLang="zh-CN" sz="2000">
                <a:solidFill>
                  <a:srgbClr val="C00000"/>
                </a:solidFill>
              </a:rPr>
              <a:t>adjacent</a:t>
            </a:r>
            <a:r>
              <a:rPr lang="zh-CN" altLang="en-US" sz="2000">
                <a:solidFill>
                  <a:srgbClr val="C00000"/>
                </a:solidFill>
              </a:rPr>
              <a:t> </a:t>
            </a:r>
            <a:r>
              <a:rPr lang="en-US" altLang="zh-CN" sz="2000">
                <a:solidFill>
                  <a:srgbClr val="C00000"/>
                </a:solidFill>
              </a:rPr>
              <a:t>to</a:t>
            </a:r>
            <a:r>
              <a:rPr lang="zh-CN" altLang="en-US" sz="2000">
                <a:solidFill>
                  <a:srgbClr val="C00000"/>
                </a:solidFill>
              </a:rPr>
              <a:t> </a:t>
            </a:r>
            <a:r>
              <a:rPr lang="en-US" altLang="zh-CN" sz="2000">
                <a:solidFill>
                  <a:srgbClr val="C00000"/>
                </a:solidFill>
              </a:rPr>
              <a:t>each</a:t>
            </a:r>
            <a:r>
              <a:rPr lang="zh-CN" altLang="en-US" sz="2000">
                <a:solidFill>
                  <a:srgbClr val="C00000"/>
                </a:solidFill>
              </a:rPr>
              <a:t> </a:t>
            </a:r>
            <a:r>
              <a:rPr lang="en-US" altLang="zh-CN" sz="2000">
                <a:solidFill>
                  <a:srgbClr val="C00000"/>
                </a:solidFill>
              </a:rPr>
              <a:t>other</a:t>
            </a:r>
            <a:r>
              <a:rPr lang="zh-CN" altLang="en-US" sz="2000">
                <a:solidFill>
                  <a:srgbClr val="C00000"/>
                </a:solidFill>
              </a:rPr>
              <a:t> </a:t>
            </a:r>
            <a:r>
              <a:rPr lang="en-US" altLang="zh-CN" sz="2000">
                <a:solidFill>
                  <a:srgbClr val="C00000"/>
                </a:solidFill>
              </a:rPr>
              <a:t>in</a:t>
            </a:r>
            <a:r>
              <a:rPr lang="zh-CN" altLang="en-US" sz="2000">
                <a:solidFill>
                  <a:srgbClr val="C00000"/>
                </a:solidFill>
              </a:rPr>
              <a:t> </a:t>
            </a:r>
            <a:r>
              <a:rPr lang="en-US" altLang="zh-CN" sz="2000">
                <a:solidFill>
                  <a:srgbClr val="C00000"/>
                </a:solidFill>
              </a:rPr>
              <a:t>the</a:t>
            </a:r>
            <a:r>
              <a:rPr lang="zh-CN" altLang="en-US" sz="2000">
                <a:solidFill>
                  <a:srgbClr val="C00000"/>
                </a:solidFill>
              </a:rPr>
              <a:t> </a:t>
            </a:r>
            <a:r>
              <a:rPr lang="en-US" altLang="zh-CN" sz="2000">
                <a:solidFill>
                  <a:srgbClr val="C00000"/>
                </a:solidFill>
              </a:rPr>
              <a:t>list?</a:t>
            </a:r>
            <a:endParaRPr lang="en-US" sz="200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7718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0" grpId="0" animBg="1"/>
      <p:bldP spid="15" grpId="0" animBg="1"/>
      <p:bldP spid="28" grpId="0" animBg="1"/>
      <p:bldP spid="29" grpId="0" animBg="1"/>
      <p:bldP spid="30" grpId="0" animBg="1"/>
      <p:bldP spid="31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 Malloc using Explicit free list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87F3A19-D6A5-1B4A-969E-7023DD280248}"/>
              </a:ext>
            </a:extLst>
          </p:cNvPr>
          <p:cNvGraphicFramePr>
            <a:graphicFrameLocks noGrp="1"/>
          </p:cNvGraphicFramePr>
          <p:nvPr/>
        </p:nvGraphicFramePr>
        <p:xfrm>
          <a:off x="10039990" y="1454804"/>
          <a:ext cx="970090" cy="2208666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970090">
                  <a:extLst>
                    <a:ext uri="{9D8B030D-6E8A-4147-A177-3AD203B41FA5}">
                      <a16:colId xmlns:a16="http://schemas.microsoft.com/office/drawing/2014/main" val="4049509132"/>
                    </a:ext>
                  </a:extLst>
                </a:gridCol>
              </a:tblGrid>
              <a:tr h="368111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0362610"/>
                  </a:ext>
                </a:extLst>
              </a:tr>
              <a:tr h="368111">
                <a:tc>
                  <a:txBody>
                    <a:bodyPr/>
                    <a:lstStyle/>
                    <a:p>
                      <a:pPr algn="ctr"/>
                      <a:r>
                        <a:rPr lang="en-US" err="1"/>
                        <a:t>Alloc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8750872"/>
                  </a:ext>
                </a:extLst>
              </a:tr>
              <a:tr h="736222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free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5511839"/>
                  </a:ext>
                </a:extLst>
              </a:tr>
              <a:tr h="368111">
                <a:tc>
                  <a:txBody>
                    <a:bodyPr/>
                    <a:lstStyle/>
                    <a:p>
                      <a:pPr algn="ctr"/>
                      <a:r>
                        <a:rPr lang="en-US" err="1"/>
                        <a:t>Alloc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1439357"/>
                  </a:ext>
                </a:extLst>
              </a:tr>
              <a:tr h="368111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697187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0954D30-8CAB-1C46-9D5D-744BCFE63554}"/>
              </a:ext>
            </a:extLst>
          </p:cNvPr>
          <p:cNvSpPr txBox="1"/>
          <p:nvPr/>
        </p:nvSpPr>
        <p:spPr>
          <a:xfrm>
            <a:off x="9609577" y="1451126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70C0"/>
                </a:solidFill>
              </a:rPr>
              <a:t>h1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B995F5-9678-5B46-B7AB-1198F6899B9C}"/>
              </a:ext>
            </a:extLst>
          </p:cNvPr>
          <p:cNvSpPr txBox="1"/>
          <p:nvPr/>
        </p:nvSpPr>
        <p:spPr>
          <a:xfrm>
            <a:off x="9616476" y="1825626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70C0"/>
                </a:solidFill>
              </a:rPr>
              <a:t>h2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7018BC-F471-D24C-99CC-9A9A6C80A7E8}"/>
              </a:ext>
            </a:extLst>
          </p:cNvPr>
          <p:cNvSpPr txBox="1"/>
          <p:nvPr/>
        </p:nvSpPr>
        <p:spPr>
          <a:xfrm>
            <a:off x="9604863" y="2281647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70C0"/>
                </a:solidFill>
              </a:rPr>
              <a:t>h3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02AA82-C61F-744C-B0B5-16127AD71FFA}"/>
              </a:ext>
            </a:extLst>
          </p:cNvPr>
          <p:cNvSpPr txBox="1"/>
          <p:nvPr/>
        </p:nvSpPr>
        <p:spPr>
          <a:xfrm>
            <a:off x="9593250" y="2951990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70C0"/>
                </a:solidFill>
              </a:rPr>
              <a:t>h4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F6BE82-D99B-7640-9081-779D5B50828C}"/>
              </a:ext>
            </a:extLst>
          </p:cNvPr>
          <p:cNvSpPr txBox="1"/>
          <p:nvPr/>
        </p:nvSpPr>
        <p:spPr>
          <a:xfrm>
            <a:off x="9593250" y="3267019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70C0"/>
                </a:solidFill>
              </a:rPr>
              <a:t>h5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FE3766A-862A-E14B-B579-B3A83503B084}"/>
              </a:ext>
            </a:extLst>
          </p:cNvPr>
          <p:cNvSpPr/>
          <p:nvPr/>
        </p:nvSpPr>
        <p:spPr>
          <a:xfrm>
            <a:off x="10113539" y="2194958"/>
            <a:ext cx="821554" cy="3691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err="1"/>
              <a:t>alloc</a:t>
            </a:r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23165E-EC16-9843-BC47-5E04FE06CBC3}"/>
              </a:ext>
            </a:extLst>
          </p:cNvPr>
          <p:cNvSpPr/>
          <p:nvPr/>
        </p:nvSpPr>
        <p:spPr>
          <a:xfrm>
            <a:off x="10113539" y="2552358"/>
            <a:ext cx="821554" cy="3691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free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4C9141-A3F0-9C42-B223-8E833F8ED983}"/>
              </a:ext>
            </a:extLst>
          </p:cNvPr>
          <p:cNvSpPr txBox="1"/>
          <p:nvPr/>
        </p:nvSpPr>
        <p:spPr>
          <a:xfrm>
            <a:off x="9352863" y="2204490"/>
            <a:ext cx="655949" cy="36933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>
                <a:solidFill>
                  <a:srgbClr val="0070C0"/>
                </a:solidFill>
              </a:rPr>
              <a:t>h3_1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DF0ACD0-C6CE-EF45-8749-12AD23F283B5}"/>
              </a:ext>
            </a:extLst>
          </p:cNvPr>
          <p:cNvSpPr txBox="1"/>
          <p:nvPr/>
        </p:nvSpPr>
        <p:spPr>
          <a:xfrm>
            <a:off x="9359762" y="2573126"/>
            <a:ext cx="655949" cy="36933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>
                <a:solidFill>
                  <a:srgbClr val="0070C0"/>
                </a:solidFill>
              </a:rPr>
              <a:t>h3_2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BAC52E9-6A31-0746-B4C7-CA9C561CBD62}"/>
              </a:ext>
            </a:extLst>
          </p:cNvPr>
          <p:cNvSpPr txBox="1"/>
          <p:nvPr/>
        </p:nvSpPr>
        <p:spPr>
          <a:xfrm>
            <a:off x="849217" y="2277972"/>
            <a:ext cx="56176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Link list:    h3_2 &lt;--&gt; h1 &lt;--&gt; h5</a:t>
            </a:r>
            <a:r>
              <a:rPr lang="zh-CN" altLang="en-US" dirty="0"/>
              <a:t> </a:t>
            </a:r>
            <a:r>
              <a:rPr lang="en-US" altLang="zh-CN" dirty="0">
                <a:sym typeface="Wingdings" pitchFamily="2" charset="2"/>
              </a:rPr>
              <a:t>&lt;--&gt;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h’</a:t>
            </a:r>
            <a:endParaRPr lang="en-US" dirty="0"/>
          </a:p>
          <a:p>
            <a:pPr marL="285750" indent="-285750">
              <a:buFont typeface="Symbol" pitchFamily="2" charset="2"/>
              <a:buChar char="Þ"/>
            </a:pPr>
            <a:r>
              <a:rPr lang="en-US" altLang="zh-CN" dirty="0"/>
              <a:t>h4</a:t>
            </a:r>
            <a:r>
              <a:rPr lang="zh-CN" altLang="en-US" dirty="0"/>
              <a:t> </a:t>
            </a:r>
            <a:r>
              <a:rPr lang="en-US" altLang="zh-CN" dirty="0"/>
              <a:t>&lt;--&gt;</a:t>
            </a:r>
            <a:r>
              <a:rPr lang="zh-CN" altLang="en-US" dirty="0"/>
              <a:t> </a:t>
            </a:r>
            <a:r>
              <a:rPr lang="en-US" altLang="zh-CN" dirty="0"/>
              <a:t>h3_2</a:t>
            </a:r>
            <a:r>
              <a:rPr lang="zh-CN" altLang="en-US" dirty="0"/>
              <a:t> </a:t>
            </a:r>
            <a:r>
              <a:rPr lang="en-US" altLang="zh-CN" dirty="0">
                <a:sym typeface="Wingdings" pitchFamily="2" charset="2"/>
              </a:rPr>
              <a:t>&lt;--&gt;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h1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&lt;--&gt;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h5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&lt;--&gt;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h’</a:t>
            </a:r>
          </a:p>
          <a:p>
            <a:endParaRPr lang="en-US" altLang="zh-CN" dirty="0">
              <a:sym typeface="Wingdings" pitchFamily="2" charset="2"/>
            </a:endParaRPr>
          </a:p>
          <a:p>
            <a:pPr marL="285750" indent="-285750">
              <a:buFont typeface="Symbol" pitchFamily="2" charset="2"/>
              <a:buChar char="Þ"/>
            </a:pPr>
            <a:r>
              <a:rPr lang="en-US" altLang="zh-CN" dirty="0">
                <a:sym typeface="Wingdings" pitchFamily="2" charset="2"/>
              </a:rPr>
              <a:t>h3_2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(with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updated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size)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&lt;--&gt;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h1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&lt;--&gt;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h’</a:t>
            </a:r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0A69753-62F0-C24C-BC63-89524179F45C}"/>
              </a:ext>
            </a:extLst>
          </p:cNvPr>
          <p:cNvSpPr/>
          <p:nvPr/>
        </p:nvSpPr>
        <p:spPr>
          <a:xfrm>
            <a:off x="10113539" y="2929214"/>
            <a:ext cx="821554" cy="3691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free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6138D23-4BFB-1B49-A438-0A9E2F87623D}"/>
              </a:ext>
            </a:extLst>
          </p:cNvPr>
          <p:cNvSpPr/>
          <p:nvPr/>
        </p:nvSpPr>
        <p:spPr>
          <a:xfrm>
            <a:off x="1124285" y="2530308"/>
            <a:ext cx="591274" cy="541849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2143F94-17E6-BB41-8C55-C9178C2F985C}"/>
              </a:ext>
            </a:extLst>
          </p:cNvPr>
          <p:cNvSpPr/>
          <p:nvPr/>
        </p:nvSpPr>
        <p:spPr>
          <a:xfrm>
            <a:off x="1872066" y="2545692"/>
            <a:ext cx="591274" cy="541849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9D274E7-0175-024C-977F-C86E67CE7F5C}"/>
              </a:ext>
            </a:extLst>
          </p:cNvPr>
          <p:cNvSpPr/>
          <p:nvPr/>
        </p:nvSpPr>
        <p:spPr>
          <a:xfrm>
            <a:off x="3373222" y="2530308"/>
            <a:ext cx="591274" cy="541849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A487E06-DE6F-7C47-B2A7-D44EDEF775EF}"/>
              </a:ext>
            </a:extLst>
          </p:cNvPr>
          <p:cNvSpPr txBox="1"/>
          <p:nvPr/>
        </p:nvSpPr>
        <p:spPr>
          <a:xfrm>
            <a:off x="838200" y="1515779"/>
            <a:ext cx="76193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solidFill>
                  <a:srgbClr val="C00000"/>
                </a:solidFill>
              </a:rPr>
              <a:t>How</a:t>
            </a:r>
            <a:r>
              <a:rPr lang="zh-CN" altLang="en-US" sz="2000">
                <a:solidFill>
                  <a:srgbClr val="C00000"/>
                </a:solidFill>
              </a:rPr>
              <a:t> </a:t>
            </a:r>
            <a:r>
              <a:rPr lang="en-US" altLang="zh-CN" sz="2000">
                <a:solidFill>
                  <a:srgbClr val="C00000"/>
                </a:solidFill>
              </a:rPr>
              <a:t>to</a:t>
            </a:r>
            <a:r>
              <a:rPr lang="zh-CN" altLang="en-US" sz="2000">
                <a:solidFill>
                  <a:srgbClr val="C00000"/>
                </a:solidFill>
              </a:rPr>
              <a:t> </a:t>
            </a:r>
            <a:r>
              <a:rPr lang="en-US" altLang="zh-CN" sz="2000">
                <a:solidFill>
                  <a:srgbClr val="C00000"/>
                </a:solidFill>
              </a:rPr>
              <a:t>merge</a:t>
            </a:r>
            <a:r>
              <a:rPr lang="zh-CN" altLang="en-US" sz="2000">
                <a:solidFill>
                  <a:srgbClr val="C00000"/>
                </a:solidFill>
              </a:rPr>
              <a:t> </a:t>
            </a:r>
            <a:r>
              <a:rPr lang="en-US" altLang="zh-CN" sz="2000">
                <a:solidFill>
                  <a:srgbClr val="C00000"/>
                </a:solidFill>
              </a:rPr>
              <a:t>the</a:t>
            </a:r>
            <a:r>
              <a:rPr lang="zh-CN" altLang="en-US" sz="2000">
                <a:solidFill>
                  <a:srgbClr val="C00000"/>
                </a:solidFill>
              </a:rPr>
              <a:t> </a:t>
            </a:r>
            <a:r>
              <a:rPr lang="en-US" altLang="zh-CN" sz="2000">
                <a:solidFill>
                  <a:srgbClr val="C00000"/>
                </a:solidFill>
              </a:rPr>
              <a:t>nodes</a:t>
            </a:r>
            <a:r>
              <a:rPr lang="zh-CN" altLang="en-US" sz="2000">
                <a:solidFill>
                  <a:srgbClr val="C00000"/>
                </a:solidFill>
              </a:rPr>
              <a:t> </a:t>
            </a:r>
            <a:r>
              <a:rPr lang="en-US" altLang="zh-CN" sz="2000">
                <a:solidFill>
                  <a:srgbClr val="C00000"/>
                </a:solidFill>
              </a:rPr>
              <a:t>which</a:t>
            </a:r>
            <a:r>
              <a:rPr lang="zh-CN" altLang="en-US" sz="2000">
                <a:solidFill>
                  <a:srgbClr val="C00000"/>
                </a:solidFill>
              </a:rPr>
              <a:t> </a:t>
            </a:r>
            <a:r>
              <a:rPr lang="en-US" altLang="zh-CN" sz="2000">
                <a:solidFill>
                  <a:srgbClr val="C00000"/>
                </a:solidFill>
              </a:rPr>
              <a:t>are</a:t>
            </a:r>
            <a:r>
              <a:rPr lang="zh-CN" altLang="en-US" sz="2000">
                <a:solidFill>
                  <a:srgbClr val="C00000"/>
                </a:solidFill>
              </a:rPr>
              <a:t> </a:t>
            </a:r>
            <a:r>
              <a:rPr lang="en-US" altLang="zh-CN" sz="2000">
                <a:solidFill>
                  <a:srgbClr val="C00000"/>
                </a:solidFill>
              </a:rPr>
              <a:t>not</a:t>
            </a:r>
            <a:r>
              <a:rPr lang="zh-CN" altLang="en-US" sz="2000">
                <a:solidFill>
                  <a:srgbClr val="C00000"/>
                </a:solidFill>
              </a:rPr>
              <a:t> </a:t>
            </a:r>
            <a:r>
              <a:rPr lang="en-US" altLang="zh-CN" sz="2000">
                <a:solidFill>
                  <a:srgbClr val="C00000"/>
                </a:solidFill>
              </a:rPr>
              <a:t>adjacent</a:t>
            </a:r>
            <a:r>
              <a:rPr lang="zh-CN" altLang="en-US" sz="2000">
                <a:solidFill>
                  <a:srgbClr val="C00000"/>
                </a:solidFill>
              </a:rPr>
              <a:t> </a:t>
            </a:r>
            <a:r>
              <a:rPr lang="en-US" altLang="zh-CN" sz="2000">
                <a:solidFill>
                  <a:srgbClr val="C00000"/>
                </a:solidFill>
              </a:rPr>
              <a:t>to</a:t>
            </a:r>
            <a:r>
              <a:rPr lang="zh-CN" altLang="en-US" sz="2000">
                <a:solidFill>
                  <a:srgbClr val="C00000"/>
                </a:solidFill>
              </a:rPr>
              <a:t> </a:t>
            </a:r>
            <a:r>
              <a:rPr lang="en-US" altLang="zh-CN" sz="2000">
                <a:solidFill>
                  <a:srgbClr val="C00000"/>
                </a:solidFill>
              </a:rPr>
              <a:t>each</a:t>
            </a:r>
            <a:r>
              <a:rPr lang="zh-CN" altLang="en-US" sz="2000">
                <a:solidFill>
                  <a:srgbClr val="C00000"/>
                </a:solidFill>
              </a:rPr>
              <a:t> </a:t>
            </a:r>
            <a:r>
              <a:rPr lang="en-US" altLang="zh-CN" sz="2000">
                <a:solidFill>
                  <a:srgbClr val="C00000"/>
                </a:solidFill>
              </a:rPr>
              <a:t>other</a:t>
            </a:r>
            <a:r>
              <a:rPr lang="zh-CN" altLang="en-US" sz="2000">
                <a:solidFill>
                  <a:srgbClr val="C00000"/>
                </a:solidFill>
              </a:rPr>
              <a:t> </a:t>
            </a:r>
            <a:r>
              <a:rPr lang="en-US" altLang="zh-CN" sz="2000">
                <a:solidFill>
                  <a:srgbClr val="C00000"/>
                </a:solidFill>
              </a:rPr>
              <a:t>in</a:t>
            </a:r>
            <a:r>
              <a:rPr lang="zh-CN" altLang="en-US" sz="2000">
                <a:solidFill>
                  <a:srgbClr val="C00000"/>
                </a:solidFill>
              </a:rPr>
              <a:t> </a:t>
            </a:r>
            <a:r>
              <a:rPr lang="en-US" altLang="zh-CN" sz="2000">
                <a:solidFill>
                  <a:srgbClr val="C00000"/>
                </a:solidFill>
              </a:rPr>
              <a:t>the</a:t>
            </a:r>
            <a:r>
              <a:rPr lang="zh-CN" altLang="en-US" sz="2000">
                <a:solidFill>
                  <a:srgbClr val="C00000"/>
                </a:solidFill>
              </a:rPr>
              <a:t> </a:t>
            </a:r>
            <a:r>
              <a:rPr lang="en-US" altLang="zh-CN" sz="2000">
                <a:solidFill>
                  <a:srgbClr val="C00000"/>
                </a:solidFill>
              </a:rPr>
              <a:t>list?</a:t>
            </a:r>
          </a:p>
          <a:p>
            <a:r>
              <a:rPr lang="en-US" altLang="zh-CN" sz="2000">
                <a:solidFill>
                  <a:srgbClr val="C00000"/>
                </a:solidFill>
              </a:rPr>
              <a:t>=&gt;</a:t>
            </a:r>
            <a:r>
              <a:rPr lang="zh-CN" altLang="en-US" sz="2000">
                <a:solidFill>
                  <a:srgbClr val="C00000"/>
                </a:solidFill>
              </a:rPr>
              <a:t> </a:t>
            </a:r>
            <a:r>
              <a:rPr lang="en-US" altLang="zh-CN" sz="2000">
                <a:solidFill>
                  <a:srgbClr val="C00000"/>
                </a:solidFill>
              </a:rPr>
              <a:t>Keep</a:t>
            </a:r>
            <a:r>
              <a:rPr lang="zh-CN" altLang="en-US" sz="2000">
                <a:solidFill>
                  <a:srgbClr val="C00000"/>
                </a:solidFill>
              </a:rPr>
              <a:t> </a:t>
            </a:r>
            <a:r>
              <a:rPr lang="en-US" altLang="zh-CN" sz="2000">
                <a:solidFill>
                  <a:srgbClr val="C00000"/>
                </a:solidFill>
              </a:rPr>
              <a:t>1</a:t>
            </a:r>
            <a:r>
              <a:rPr lang="zh-CN" altLang="en-US" sz="2000">
                <a:solidFill>
                  <a:srgbClr val="C00000"/>
                </a:solidFill>
              </a:rPr>
              <a:t> </a:t>
            </a:r>
            <a:r>
              <a:rPr lang="en-US" altLang="zh-CN" sz="2000">
                <a:solidFill>
                  <a:srgbClr val="C00000"/>
                </a:solidFill>
              </a:rPr>
              <a:t>node,</a:t>
            </a:r>
            <a:r>
              <a:rPr lang="zh-CN" altLang="en-US" sz="2000">
                <a:solidFill>
                  <a:srgbClr val="C00000"/>
                </a:solidFill>
              </a:rPr>
              <a:t> </a:t>
            </a:r>
            <a:r>
              <a:rPr lang="en-US" altLang="zh-CN" sz="2000">
                <a:solidFill>
                  <a:srgbClr val="C00000"/>
                </a:solidFill>
              </a:rPr>
              <a:t>and</a:t>
            </a:r>
            <a:r>
              <a:rPr lang="zh-CN" altLang="en-US" sz="2000">
                <a:solidFill>
                  <a:srgbClr val="C00000"/>
                </a:solidFill>
              </a:rPr>
              <a:t> </a:t>
            </a:r>
            <a:r>
              <a:rPr lang="en-US" altLang="zh-CN" sz="2000">
                <a:solidFill>
                  <a:srgbClr val="C00000"/>
                </a:solidFill>
              </a:rPr>
              <a:t>delete</a:t>
            </a:r>
            <a:r>
              <a:rPr lang="zh-CN" altLang="en-US" sz="2000">
                <a:solidFill>
                  <a:srgbClr val="C00000"/>
                </a:solidFill>
              </a:rPr>
              <a:t> </a:t>
            </a:r>
            <a:r>
              <a:rPr lang="en-US" altLang="zh-CN" sz="2000">
                <a:solidFill>
                  <a:srgbClr val="C00000"/>
                </a:solidFill>
              </a:rPr>
              <a:t>others</a:t>
            </a:r>
            <a:endParaRPr lang="en-US" sz="2000">
              <a:solidFill>
                <a:srgbClr val="C00000"/>
              </a:solidFill>
            </a:endParaRPr>
          </a:p>
        </p:txBody>
      </p:sp>
      <p:sp>
        <p:nvSpPr>
          <p:cNvPr id="22" name="Multiply 21">
            <a:extLst>
              <a:ext uri="{FF2B5EF4-FFF2-40B4-BE49-F238E27FC236}">
                <a16:creationId xmlns:a16="http://schemas.microsoft.com/office/drawing/2014/main" id="{515F523B-5AF4-6848-8BE8-8F92EC9C894B}"/>
              </a:ext>
            </a:extLst>
          </p:cNvPr>
          <p:cNvSpPr/>
          <p:nvPr/>
        </p:nvSpPr>
        <p:spPr>
          <a:xfrm>
            <a:off x="3403232" y="2449768"/>
            <a:ext cx="572877" cy="702928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Multiply 26">
            <a:extLst>
              <a:ext uri="{FF2B5EF4-FFF2-40B4-BE49-F238E27FC236}">
                <a16:creationId xmlns:a16="http://schemas.microsoft.com/office/drawing/2014/main" id="{074688AB-79B0-1440-8219-828FD27393E9}"/>
              </a:ext>
            </a:extLst>
          </p:cNvPr>
          <p:cNvSpPr/>
          <p:nvPr/>
        </p:nvSpPr>
        <p:spPr>
          <a:xfrm>
            <a:off x="1146131" y="2449768"/>
            <a:ext cx="572877" cy="702928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003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uiExpand="1" build="p"/>
      <p:bldP spid="22" grpId="0" animBg="1"/>
      <p:bldP spid="2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Picture 58">
            <a:extLst>
              <a:ext uri="{FF2B5EF4-FFF2-40B4-BE49-F238E27FC236}">
                <a16:creationId xmlns:a16="http://schemas.microsoft.com/office/drawing/2014/main" id="{4D656810-17B7-2645-A0E9-EFC1327FDD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5574" y="191534"/>
            <a:ext cx="2102372" cy="28641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symbol table contains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Symbol table contains:</a:t>
            </a:r>
          </a:p>
          <a:p>
            <a:pPr marL="342900" indent="-342900">
              <a:buAutoNum type="arabicPeriod"/>
            </a:pPr>
            <a:r>
              <a:rPr lang="en-US" dirty="0"/>
              <a:t>Global symbols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Non-static </a:t>
            </a:r>
            <a:r>
              <a:rPr lang="en-US" dirty="0"/>
              <a:t>global variables &amp; functions</a:t>
            </a:r>
          </a:p>
          <a:p>
            <a:pPr marL="342900" indent="-342900">
              <a:buAutoNum type="arabicPeriod"/>
            </a:pPr>
            <a:r>
              <a:rPr lang="en-US" dirty="0"/>
              <a:t>Local symbols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Static</a:t>
            </a:r>
            <a:r>
              <a:rPr lang="en-US" dirty="0"/>
              <a:t> functions &amp; global variables</a:t>
            </a:r>
          </a:p>
          <a:p>
            <a:pPr marL="342900" indent="-342900">
              <a:buAutoNum type="arabicPeriod"/>
            </a:pPr>
            <a:r>
              <a:rPr lang="en-US" dirty="0"/>
              <a:t>External symbols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External</a:t>
            </a:r>
            <a:r>
              <a:rPr lang="en-US" dirty="0"/>
              <a:t> functions &amp; variables defined in other “.o” files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74605-8D2E-2747-B74B-91F705457A95}" type="slidenum">
              <a:rPr lang="en-US" smtClean="0"/>
              <a:t>5</a:t>
            </a:fld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B768B6F-6CEE-654E-934A-15477629EAFF}"/>
              </a:ext>
            </a:extLst>
          </p:cNvPr>
          <p:cNvCxnSpPr>
            <a:cxnSpLocks/>
            <a:endCxn id="27" idx="1"/>
          </p:cNvCxnSpPr>
          <p:nvPr/>
        </p:nvCxnSpPr>
        <p:spPr>
          <a:xfrm flipV="1">
            <a:off x="3544478" y="474758"/>
            <a:ext cx="3821097" cy="209876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320B9D1-DAF9-7644-8ACA-E763049551BA}"/>
              </a:ext>
            </a:extLst>
          </p:cNvPr>
          <p:cNvSpPr txBox="1"/>
          <p:nvPr/>
        </p:nvSpPr>
        <p:spPr>
          <a:xfrm>
            <a:off x="7365575" y="157663"/>
            <a:ext cx="1985816" cy="634189"/>
          </a:xfrm>
          <a:prstGeom prst="rect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70FF234-D4AC-844F-95A4-E61867D6BDAE}"/>
              </a:ext>
            </a:extLst>
          </p:cNvPr>
          <p:cNvCxnSpPr>
            <a:cxnSpLocks/>
            <a:endCxn id="36" idx="1"/>
          </p:cNvCxnSpPr>
          <p:nvPr/>
        </p:nvCxnSpPr>
        <p:spPr>
          <a:xfrm flipV="1">
            <a:off x="3412503" y="2104381"/>
            <a:ext cx="3971238" cy="140239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EA3D454-2705-9F40-BA1C-520809212A06}"/>
              </a:ext>
            </a:extLst>
          </p:cNvPr>
          <p:cNvSpPr txBox="1"/>
          <p:nvPr/>
        </p:nvSpPr>
        <p:spPr>
          <a:xfrm>
            <a:off x="7383741" y="1825625"/>
            <a:ext cx="2043063" cy="557511"/>
          </a:xfrm>
          <a:prstGeom prst="rect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8267265-A370-D84E-BB2C-98BA8795387A}"/>
              </a:ext>
            </a:extLst>
          </p:cNvPr>
          <p:cNvCxnSpPr>
            <a:cxnSpLocks/>
            <a:endCxn id="47" idx="1"/>
          </p:cNvCxnSpPr>
          <p:nvPr/>
        </p:nvCxnSpPr>
        <p:spPr>
          <a:xfrm flipV="1">
            <a:off x="3770722" y="2723033"/>
            <a:ext cx="3594852" cy="1716992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96A3407D-6BD3-1D4D-B3C2-5CBC6DA736C8}"/>
              </a:ext>
            </a:extLst>
          </p:cNvPr>
          <p:cNvSpPr txBox="1"/>
          <p:nvPr/>
        </p:nvSpPr>
        <p:spPr>
          <a:xfrm>
            <a:off x="7365574" y="2419927"/>
            <a:ext cx="2149114" cy="606212"/>
          </a:xfrm>
          <a:prstGeom prst="rect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2" name="Rounded Rectangular Callout 51">
            <a:extLst>
              <a:ext uri="{FF2B5EF4-FFF2-40B4-BE49-F238E27FC236}">
                <a16:creationId xmlns:a16="http://schemas.microsoft.com/office/drawing/2014/main" id="{38B2ACF2-10BC-8946-A14F-2FF1B2E672F8}"/>
              </a:ext>
            </a:extLst>
          </p:cNvPr>
          <p:cNvSpPr/>
          <p:nvPr/>
        </p:nvSpPr>
        <p:spPr>
          <a:xfrm>
            <a:off x="10071852" y="603494"/>
            <a:ext cx="1644387" cy="1042744"/>
          </a:xfrm>
          <a:prstGeom prst="wedgeRoundRectCallout">
            <a:avLst>
              <a:gd name="adj1" fmla="val -145121"/>
              <a:gd name="adj2" fmla="val 20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Does not contain local variables</a:t>
            </a:r>
          </a:p>
        </p:txBody>
      </p:sp>
    </p:spTree>
    <p:extLst>
      <p:ext uri="{BB962C8B-B14F-4D97-AF65-F5344CB8AC3E}">
        <p14:creationId xmlns:p14="http://schemas.microsoft.com/office/powerpoint/2010/main" val="86493447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 </a:t>
            </a:r>
            <a:r>
              <a:rPr lang="en-US" dirty="0" err="1"/>
              <a:t>Malloc</a:t>
            </a:r>
            <a:r>
              <a:rPr lang="en-US" dirty="0"/>
              <a:t> using Explicit free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0504"/>
            <a:ext cx="10515600" cy="5035825"/>
          </a:xfrm>
        </p:spPr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dirty="0"/>
              <a:t>Free &lt;free(p)&gt;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go to the header from payload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free the chunk</a:t>
            </a:r>
          </a:p>
          <a:p>
            <a:pPr lvl="2">
              <a:buFont typeface="Arial" charset="0"/>
              <a:buChar char="•"/>
            </a:pPr>
            <a:r>
              <a:rPr lang="en-US" dirty="0"/>
              <a:t>set this chunk status to be free</a:t>
            </a:r>
          </a:p>
          <a:p>
            <a:pPr lvl="2">
              <a:buFont typeface="Arial" charset="0"/>
              <a:buChar char="•"/>
            </a:pPr>
            <a:r>
              <a:rPr lang="en-US" dirty="0">
                <a:solidFill>
                  <a:schemeClr val="accent6"/>
                </a:solidFill>
              </a:rPr>
              <a:t>initialize the next &amp; </a:t>
            </a:r>
            <a:r>
              <a:rPr lang="en-US" dirty="0" err="1">
                <a:solidFill>
                  <a:schemeClr val="accent6"/>
                </a:solidFill>
              </a:rPr>
              <a:t>prev</a:t>
            </a:r>
            <a:r>
              <a:rPr lang="en-US" dirty="0">
                <a:solidFill>
                  <a:schemeClr val="accent6"/>
                </a:solidFill>
              </a:rPr>
              <a:t> pointer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Coalesce free chunks</a:t>
            </a:r>
          </a:p>
          <a:p>
            <a:pPr lvl="2">
              <a:buFont typeface="Arial" charset="0"/>
              <a:buChar char="•"/>
            </a:pPr>
            <a:r>
              <a:rPr lang="en-US" dirty="0"/>
              <a:t>Use footer to find if consecutive chunks are free</a:t>
            </a:r>
          </a:p>
          <a:p>
            <a:pPr lvl="2">
              <a:buFont typeface="Arial" charset="0"/>
              <a:buChar char="•"/>
            </a:pPr>
            <a:r>
              <a:rPr lang="en-US" dirty="0"/>
              <a:t>If so, delete it from the linked list and merge</a:t>
            </a:r>
          </a:p>
          <a:p>
            <a:pPr lvl="1">
              <a:buFont typeface="Arial" charset="0"/>
              <a:buChar char="•"/>
            </a:pPr>
            <a:r>
              <a:rPr lang="en-US" dirty="0">
                <a:solidFill>
                  <a:schemeClr val="accent2"/>
                </a:solidFill>
              </a:rPr>
              <a:t>insert</a:t>
            </a:r>
            <a:r>
              <a:rPr lang="en-US" dirty="0"/>
              <a:t> this new free block into the linked list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87F3A19-D6A5-1B4A-969E-7023DD2802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273452"/>
              </p:ext>
            </p:extLst>
          </p:nvPr>
        </p:nvGraphicFramePr>
        <p:xfrm>
          <a:off x="10039990" y="1454804"/>
          <a:ext cx="970090" cy="2208666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970090">
                  <a:extLst>
                    <a:ext uri="{9D8B030D-6E8A-4147-A177-3AD203B41FA5}">
                      <a16:colId xmlns:a16="http://schemas.microsoft.com/office/drawing/2014/main" val="4049509132"/>
                    </a:ext>
                  </a:extLst>
                </a:gridCol>
              </a:tblGrid>
              <a:tr h="36811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0362610"/>
                  </a:ext>
                </a:extLst>
              </a:tr>
              <a:tr h="368111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Alloc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8750872"/>
                  </a:ext>
                </a:extLst>
              </a:tr>
              <a:tr h="73622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free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5511839"/>
                  </a:ext>
                </a:extLst>
              </a:tr>
              <a:tr h="368111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Alloc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1439357"/>
                  </a:ext>
                </a:extLst>
              </a:tr>
              <a:tr h="36811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697187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0954D30-8CAB-1C46-9D5D-744BCFE63554}"/>
              </a:ext>
            </a:extLst>
          </p:cNvPr>
          <p:cNvSpPr txBox="1"/>
          <p:nvPr/>
        </p:nvSpPr>
        <p:spPr>
          <a:xfrm>
            <a:off x="9609577" y="1451126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h1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B995F5-9678-5B46-B7AB-1198F6899B9C}"/>
              </a:ext>
            </a:extLst>
          </p:cNvPr>
          <p:cNvSpPr txBox="1"/>
          <p:nvPr/>
        </p:nvSpPr>
        <p:spPr>
          <a:xfrm>
            <a:off x="9616476" y="1825626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h2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7018BC-F471-D24C-99CC-9A9A6C80A7E8}"/>
              </a:ext>
            </a:extLst>
          </p:cNvPr>
          <p:cNvSpPr txBox="1"/>
          <p:nvPr/>
        </p:nvSpPr>
        <p:spPr>
          <a:xfrm>
            <a:off x="9604863" y="2281647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h3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02AA82-C61F-744C-B0B5-16127AD71FFA}"/>
              </a:ext>
            </a:extLst>
          </p:cNvPr>
          <p:cNvSpPr txBox="1"/>
          <p:nvPr/>
        </p:nvSpPr>
        <p:spPr>
          <a:xfrm>
            <a:off x="9593250" y="2951990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h4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F6BE82-D99B-7640-9081-779D5B50828C}"/>
              </a:ext>
            </a:extLst>
          </p:cNvPr>
          <p:cNvSpPr txBox="1"/>
          <p:nvPr/>
        </p:nvSpPr>
        <p:spPr>
          <a:xfrm>
            <a:off x="9593250" y="3267019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h5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FE3766A-862A-E14B-B579-B3A83503B084}"/>
              </a:ext>
            </a:extLst>
          </p:cNvPr>
          <p:cNvSpPr/>
          <p:nvPr/>
        </p:nvSpPr>
        <p:spPr>
          <a:xfrm>
            <a:off x="10113539" y="2194958"/>
            <a:ext cx="821554" cy="3691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alloc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23165E-EC16-9843-BC47-5E04FE06CBC3}"/>
              </a:ext>
            </a:extLst>
          </p:cNvPr>
          <p:cNvSpPr/>
          <p:nvPr/>
        </p:nvSpPr>
        <p:spPr>
          <a:xfrm>
            <a:off x="10113539" y="2552358"/>
            <a:ext cx="821554" cy="3691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free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4C9141-A3F0-9C42-B223-8E833F8ED983}"/>
              </a:ext>
            </a:extLst>
          </p:cNvPr>
          <p:cNvSpPr txBox="1"/>
          <p:nvPr/>
        </p:nvSpPr>
        <p:spPr>
          <a:xfrm>
            <a:off x="9352863" y="2204490"/>
            <a:ext cx="655949" cy="36933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h3_1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DF0ACD0-C6CE-EF45-8749-12AD23F283B5}"/>
              </a:ext>
            </a:extLst>
          </p:cNvPr>
          <p:cNvSpPr txBox="1"/>
          <p:nvPr/>
        </p:nvSpPr>
        <p:spPr>
          <a:xfrm>
            <a:off x="9359762" y="2573126"/>
            <a:ext cx="655949" cy="36933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h3_2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BAC52E9-6A31-0746-B4C7-CA9C561CBD62}"/>
              </a:ext>
            </a:extLst>
          </p:cNvPr>
          <p:cNvSpPr txBox="1"/>
          <p:nvPr/>
        </p:nvSpPr>
        <p:spPr>
          <a:xfrm>
            <a:off x="8475504" y="3989472"/>
            <a:ext cx="340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Link list:    h3_2 &lt;--&gt; h1 &lt;---&gt; h5 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799E7C3-D2C5-7941-A1F3-ECCAB39A4CC7}"/>
              </a:ext>
            </a:extLst>
          </p:cNvPr>
          <p:cNvCxnSpPr/>
          <p:nvPr/>
        </p:nvCxnSpPr>
        <p:spPr>
          <a:xfrm>
            <a:off x="9001128" y="3124824"/>
            <a:ext cx="3796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35FA78B-04E3-214C-B7EB-F1E4953E4220}"/>
              </a:ext>
            </a:extLst>
          </p:cNvPr>
          <p:cNvSpPr txBox="1"/>
          <p:nvPr/>
        </p:nvSpPr>
        <p:spPr>
          <a:xfrm>
            <a:off x="8437961" y="2921491"/>
            <a:ext cx="56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free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0A69753-62F0-C24C-BC63-89524179F45C}"/>
              </a:ext>
            </a:extLst>
          </p:cNvPr>
          <p:cNvSpPr/>
          <p:nvPr/>
        </p:nvSpPr>
        <p:spPr>
          <a:xfrm>
            <a:off x="10113539" y="2929214"/>
            <a:ext cx="821554" cy="3691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free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CA99DAD-E5BF-2140-9A33-226700CAD513}"/>
              </a:ext>
            </a:extLst>
          </p:cNvPr>
          <p:cNvSpPr txBox="1"/>
          <p:nvPr/>
        </p:nvSpPr>
        <p:spPr>
          <a:xfrm>
            <a:off x="8475504" y="4568483"/>
            <a:ext cx="340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Link list:    h3_2 &lt;--&gt; h1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2C17293-A590-2841-A656-8A6304C1006C}"/>
              </a:ext>
            </a:extLst>
          </p:cNvPr>
          <p:cNvSpPr/>
          <p:nvPr/>
        </p:nvSpPr>
        <p:spPr>
          <a:xfrm>
            <a:off x="10113539" y="2917212"/>
            <a:ext cx="821554" cy="7365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free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31C764E-057E-9A47-B4CA-9C2213E58088}"/>
              </a:ext>
            </a:extLst>
          </p:cNvPr>
          <p:cNvSpPr txBox="1"/>
          <p:nvPr/>
        </p:nvSpPr>
        <p:spPr>
          <a:xfrm>
            <a:off x="8475504" y="5147721"/>
            <a:ext cx="340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Link list:    h1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0BD5C30-06AF-3D48-9772-CD2BF3FBD357}"/>
              </a:ext>
            </a:extLst>
          </p:cNvPr>
          <p:cNvSpPr/>
          <p:nvPr/>
        </p:nvSpPr>
        <p:spPr>
          <a:xfrm>
            <a:off x="10123779" y="2559137"/>
            <a:ext cx="811314" cy="10772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free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14D90F7-404F-E74E-9909-0D33983EC83C}"/>
              </a:ext>
            </a:extLst>
          </p:cNvPr>
          <p:cNvSpPr txBox="1"/>
          <p:nvPr/>
        </p:nvSpPr>
        <p:spPr>
          <a:xfrm>
            <a:off x="8475504" y="5723406"/>
            <a:ext cx="340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Link list:    </a:t>
            </a:r>
            <a:r>
              <a:rPr lang="en-US" altLang="zh-CN" dirty="0"/>
              <a:t>h3_2</a:t>
            </a:r>
            <a:r>
              <a:rPr lang="zh-CN" altLang="en-US" dirty="0"/>
              <a:t> </a:t>
            </a:r>
            <a:r>
              <a:rPr lang="en-US" altLang="zh-CN" dirty="0"/>
              <a:t>&lt;--&gt;</a:t>
            </a:r>
            <a:r>
              <a:rPr lang="zh-CN" altLang="en-US" dirty="0"/>
              <a:t> </a:t>
            </a:r>
            <a:r>
              <a:rPr lang="en-US" dirty="0"/>
              <a:t>h1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317087E-E2BC-5A4D-BEE7-CE72D34F3914}"/>
              </a:ext>
            </a:extLst>
          </p:cNvPr>
          <p:cNvSpPr txBox="1"/>
          <p:nvPr/>
        </p:nvSpPr>
        <p:spPr>
          <a:xfrm>
            <a:off x="7985774" y="4265434"/>
            <a:ext cx="1773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Coalesce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h5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52D5860-5E92-9A4D-88C0-356AFDBDCAA0}"/>
              </a:ext>
            </a:extLst>
          </p:cNvPr>
          <p:cNvSpPr txBox="1"/>
          <p:nvPr/>
        </p:nvSpPr>
        <p:spPr>
          <a:xfrm>
            <a:off x="7985774" y="4842288"/>
            <a:ext cx="2005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Coalesce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h3_2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5144C73-F20D-694F-B4E4-458D20E7AA28}"/>
              </a:ext>
            </a:extLst>
          </p:cNvPr>
          <p:cNvSpPr txBox="1"/>
          <p:nvPr/>
        </p:nvSpPr>
        <p:spPr>
          <a:xfrm>
            <a:off x="7985773" y="5381426"/>
            <a:ext cx="1250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Insert</a:t>
            </a:r>
            <a:r>
              <a:rPr lang="zh-CN" altLang="en-US" dirty="0"/>
              <a:t> </a:t>
            </a:r>
            <a:r>
              <a:rPr lang="en-US" altLang="zh-CN" dirty="0"/>
              <a:t>h3_2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18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/>
      <p:bldP spid="21" grpId="0" animBg="1"/>
      <p:bldP spid="22" grpId="0"/>
      <p:bldP spid="23" grpId="0" animBg="1"/>
      <p:bldP spid="24" grpId="0"/>
      <p:bldP spid="25" grpId="0"/>
      <p:bldP spid="26" grpId="0"/>
      <p:bldP spid="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Q1 </a:t>
            </a:r>
            <a:r>
              <a:rPr lang="en-US" dirty="0"/>
              <a:t>Linker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fontAlgn="base">
              <a:buNone/>
            </a:pPr>
            <a:r>
              <a:rPr lang="en-US" dirty="0"/>
              <a:t>Which of the following statements are true about the C linker?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 dirty="0"/>
              <a:t>The linker takes as input C source code and outputs a binary executable file.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 dirty="0"/>
              <a:t>The linker has knowledge of the types of all variables declared or accessed in an object file.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 dirty="0"/>
              <a:t>The linker performs symbol resolution and relocation to replace each symbol reference to the symbol's address.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 dirty="0"/>
              <a:t>If x is a non-static global variable defined in source file </a:t>
            </a:r>
            <a:r>
              <a:rPr lang="en-US" dirty="0" err="1"/>
              <a:t>obj.c</a:t>
            </a:r>
            <a:r>
              <a:rPr lang="en-US" dirty="0"/>
              <a:t>, then x appears in the symbol table of the corresponding object file </a:t>
            </a:r>
            <a:r>
              <a:rPr lang="en-US" dirty="0" err="1"/>
              <a:t>obj.o</a:t>
            </a:r>
            <a:endParaRPr lang="en-US" dirty="0"/>
          </a:p>
          <a:p>
            <a:pPr marL="514350" indent="-514350" fontAlgn="base">
              <a:buFont typeface="+mj-lt"/>
              <a:buAutoNum type="alphaUcPeriod"/>
            </a:pPr>
            <a:r>
              <a:rPr lang="en-US" dirty="0"/>
              <a:t>If x is a non-static local variable defined in source file </a:t>
            </a:r>
            <a:r>
              <a:rPr lang="en-US" dirty="0" err="1"/>
              <a:t>obj.c</a:t>
            </a:r>
            <a:r>
              <a:rPr lang="en-US" dirty="0"/>
              <a:t>, then x appears in the symbol table of the corresponding object file </a:t>
            </a:r>
            <a:r>
              <a:rPr lang="en-US" dirty="0" err="1"/>
              <a:t>obj.o</a:t>
            </a:r>
            <a:endParaRPr lang="en-US" dirty="0"/>
          </a:p>
          <a:p>
            <a:pPr marL="514350" indent="-514350" fontAlgn="base">
              <a:buFont typeface="+mj-lt"/>
              <a:buAutoNum type="alphaUcPeriod"/>
            </a:pPr>
            <a:r>
              <a:rPr lang="en-US" dirty="0"/>
              <a:t>If x is a function defined in source file </a:t>
            </a:r>
            <a:r>
              <a:rPr lang="en-US" dirty="0" err="1"/>
              <a:t>obj.c</a:t>
            </a:r>
            <a:r>
              <a:rPr lang="en-US" dirty="0"/>
              <a:t>, then x appears in the symbol table of the corresponding object file </a:t>
            </a:r>
            <a:r>
              <a:rPr lang="en-US" dirty="0" err="1"/>
              <a:t>obj.o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74605-8D2E-2747-B74B-91F705457A95}" type="slidenum">
              <a:rPr lang="en-US" smtClean="0"/>
              <a:t>6</a:t>
            </a:fld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665DD5F-142B-A64B-B81A-A101F0807A31}"/>
              </a:ext>
            </a:extLst>
          </p:cNvPr>
          <p:cNvSpPr/>
          <p:nvPr/>
        </p:nvSpPr>
        <p:spPr>
          <a:xfrm>
            <a:off x="614144" y="3168326"/>
            <a:ext cx="4769708" cy="729048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F829DB3-13EA-E74B-A68B-B9EEBC45B5C1}"/>
              </a:ext>
            </a:extLst>
          </p:cNvPr>
          <p:cNvSpPr/>
          <p:nvPr/>
        </p:nvSpPr>
        <p:spPr>
          <a:xfrm>
            <a:off x="614144" y="3770520"/>
            <a:ext cx="4769708" cy="729048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3AD0F95-0290-0341-B247-0DA02C38BA1D}"/>
              </a:ext>
            </a:extLst>
          </p:cNvPr>
          <p:cNvSpPr/>
          <p:nvPr/>
        </p:nvSpPr>
        <p:spPr>
          <a:xfrm>
            <a:off x="614144" y="5028668"/>
            <a:ext cx="4769708" cy="729048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83FA7C-76FD-F24C-AC86-4CC133BBB774}"/>
              </a:ext>
            </a:extLst>
          </p:cNvPr>
          <p:cNvSpPr txBox="1"/>
          <p:nvPr/>
        </p:nvSpPr>
        <p:spPr>
          <a:xfrm>
            <a:off x="5738121" y="2865888"/>
            <a:ext cx="3716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It has no knowledge of local variables 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90F3029-8931-CC48-88D1-31F1D7B0FAC9}"/>
              </a:ext>
            </a:extLst>
          </p:cNvPr>
          <p:cNvCxnSpPr>
            <a:cxnSpLocks/>
          </p:cNvCxnSpPr>
          <p:nvPr/>
        </p:nvCxnSpPr>
        <p:spPr>
          <a:xfrm>
            <a:off x="6297105" y="2516957"/>
            <a:ext cx="735291" cy="45606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4CC95A9-9363-954E-A514-B61BE5F895F0}"/>
              </a:ext>
            </a:extLst>
          </p:cNvPr>
          <p:cNvSpPr txBox="1"/>
          <p:nvPr/>
        </p:nvSpPr>
        <p:spPr>
          <a:xfrm>
            <a:off x="3589007" y="4495550"/>
            <a:ext cx="681335" cy="353731"/>
          </a:xfrm>
          <a:prstGeom prst="rect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834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B3621-F2CE-C844-AEBE-7BC0248C6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Non-static </a:t>
            </a:r>
            <a:r>
              <a:rPr lang="en-US" dirty="0" err="1"/>
              <a:t>globals</a:t>
            </a:r>
            <a:r>
              <a:rPr lang="en-US" dirty="0"/>
              <a:t> &amp; function definition vs declaration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CFCDA5-9097-D94A-9BDC-ABEA3EC4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Normally need to define / declare before use</a:t>
            </a:r>
          </a:p>
          <a:p>
            <a:pPr lvl="1"/>
            <a:r>
              <a:rPr lang="en-US" dirty="0"/>
              <a:t>Define in one file; declare in other files</a:t>
            </a:r>
          </a:p>
          <a:p>
            <a:pPr lvl="1"/>
            <a:r>
              <a:rPr lang="en-US" dirty="0"/>
              <a:t>All resolve to the only definition</a:t>
            </a:r>
          </a:p>
          <a:p>
            <a:endParaRPr lang="en-US" dirty="0"/>
          </a:p>
          <a:p>
            <a:r>
              <a:rPr lang="en-US" dirty="0"/>
              <a:t>Global variables: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Functions: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D93B55-032D-E949-BA34-EDDFBAF66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D213B-B761-AF46-B3B0-44CACCA64E34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FD8AB42-8216-7A4D-B627-735044328F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3808090"/>
              </p:ext>
            </p:extLst>
          </p:nvPr>
        </p:nvGraphicFramePr>
        <p:xfrm>
          <a:off x="3878606" y="5131187"/>
          <a:ext cx="4434788" cy="151448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217394">
                  <a:extLst>
                    <a:ext uri="{9D8B030D-6E8A-4147-A177-3AD203B41FA5}">
                      <a16:colId xmlns:a16="http://schemas.microsoft.com/office/drawing/2014/main" val="2782536398"/>
                    </a:ext>
                  </a:extLst>
                </a:gridCol>
                <a:gridCol w="2217394">
                  <a:extLst>
                    <a:ext uri="{9D8B030D-6E8A-4147-A177-3AD203B41FA5}">
                      <a16:colId xmlns:a16="http://schemas.microsoft.com/office/drawing/2014/main" val="441807415"/>
                    </a:ext>
                  </a:extLst>
                </a:gridCol>
              </a:tblGrid>
              <a:tr h="504829">
                <a:tc>
                  <a:txBody>
                    <a:bodyPr/>
                    <a:lstStyle/>
                    <a:p>
                      <a:r>
                        <a:rPr lang="en-US" dirty="0"/>
                        <a:t>extern </a:t>
                      </a:r>
                      <a:r>
                        <a:rPr lang="en-US" dirty="0" err="1"/>
                        <a:t>int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func</a:t>
                      </a:r>
                      <a:r>
                        <a:rPr lang="en-US" dirty="0"/>
                        <a:t>();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declaration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1624735"/>
                  </a:ext>
                </a:extLst>
              </a:tr>
              <a:tr h="504829">
                <a:tc>
                  <a:txBody>
                    <a:bodyPr/>
                    <a:lstStyle/>
                    <a:p>
                      <a:r>
                        <a:rPr lang="en-US" dirty="0" err="1"/>
                        <a:t>int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func</a:t>
                      </a:r>
                      <a:r>
                        <a:rPr lang="en-US" dirty="0"/>
                        <a:t>();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declaration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5274343"/>
                  </a:ext>
                </a:extLst>
              </a:tr>
              <a:tr h="504829">
                <a:tc>
                  <a:txBody>
                    <a:bodyPr/>
                    <a:lstStyle/>
                    <a:p>
                      <a:r>
                        <a:rPr lang="en-US" dirty="0" err="1"/>
                        <a:t>int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func</a:t>
                      </a:r>
                      <a:r>
                        <a:rPr lang="en-US" dirty="0"/>
                        <a:t>() { … }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definition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025222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EE3B63C-025E-464C-A239-08F3A7DBFF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7659414"/>
              </p:ext>
            </p:extLst>
          </p:nvPr>
        </p:nvGraphicFramePr>
        <p:xfrm>
          <a:off x="3878606" y="3517881"/>
          <a:ext cx="4434788" cy="151448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217394">
                  <a:extLst>
                    <a:ext uri="{9D8B030D-6E8A-4147-A177-3AD203B41FA5}">
                      <a16:colId xmlns:a16="http://schemas.microsoft.com/office/drawing/2014/main" val="2782536398"/>
                    </a:ext>
                  </a:extLst>
                </a:gridCol>
                <a:gridCol w="2217394">
                  <a:extLst>
                    <a:ext uri="{9D8B030D-6E8A-4147-A177-3AD203B41FA5}">
                      <a16:colId xmlns:a16="http://schemas.microsoft.com/office/drawing/2014/main" val="441807415"/>
                    </a:ext>
                  </a:extLst>
                </a:gridCol>
              </a:tblGrid>
              <a:tr h="504829">
                <a:tc>
                  <a:txBody>
                    <a:bodyPr/>
                    <a:lstStyle/>
                    <a:p>
                      <a:r>
                        <a:rPr lang="en-US" dirty="0"/>
                        <a:t>extern </a:t>
                      </a:r>
                      <a:r>
                        <a:rPr lang="en-US" dirty="0" err="1"/>
                        <a:t>int</a:t>
                      </a:r>
                      <a:r>
                        <a:rPr lang="en-US" dirty="0"/>
                        <a:t> a;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declaration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1624735"/>
                  </a:ext>
                </a:extLst>
              </a:tr>
              <a:tr h="504829">
                <a:tc>
                  <a:txBody>
                    <a:bodyPr/>
                    <a:lstStyle/>
                    <a:p>
                      <a:r>
                        <a:rPr lang="en-US" dirty="0" err="1"/>
                        <a:t>int</a:t>
                      </a:r>
                      <a:r>
                        <a:rPr lang="en-US" dirty="0"/>
                        <a:t> a;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definition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5274343"/>
                  </a:ext>
                </a:extLst>
              </a:tr>
              <a:tr h="5048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int</a:t>
                      </a:r>
                      <a:r>
                        <a:rPr lang="en-US" dirty="0"/>
                        <a:t> a=xxx;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definition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0922525"/>
                  </a:ext>
                </a:extLst>
              </a:tr>
            </a:tbl>
          </a:graphicData>
        </a:graphic>
      </p:graphicFrame>
      <p:sp>
        <p:nvSpPr>
          <p:cNvPr id="10" name="Rounded Rectangular Callout 9">
            <a:extLst>
              <a:ext uri="{FF2B5EF4-FFF2-40B4-BE49-F238E27FC236}">
                <a16:creationId xmlns:a16="http://schemas.microsoft.com/office/drawing/2014/main" id="{6412743B-A65E-D446-959A-FED2624C12B0}"/>
              </a:ext>
            </a:extLst>
          </p:cNvPr>
          <p:cNvSpPr/>
          <p:nvPr/>
        </p:nvSpPr>
        <p:spPr>
          <a:xfrm>
            <a:off x="1365675" y="2992343"/>
            <a:ext cx="2512931" cy="732710"/>
          </a:xfrm>
          <a:prstGeom prst="wedgeRoundRectCallout">
            <a:avLst>
              <a:gd name="adj1" fmla="val 33299"/>
              <a:gd name="adj2" fmla="val -8606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Defining multiple times =&gt; name collision</a:t>
            </a:r>
          </a:p>
        </p:txBody>
      </p:sp>
      <p:sp>
        <p:nvSpPr>
          <p:cNvPr id="11" name="Rounded Rectangular Callout 10">
            <a:extLst>
              <a:ext uri="{FF2B5EF4-FFF2-40B4-BE49-F238E27FC236}">
                <a16:creationId xmlns:a16="http://schemas.microsoft.com/office/drawing/2014/main" id="{3554EDB3-C846-B54F-97E4-648EC6D3E39B}"/>
              </a:ext>
            </a:extLst>
          </p:cNvPr>
          <p:cNvSpPr/>
          <p:nvPr/>
        </p:nvSpPr>
        <p:spPr>
          <a:xfrm>
            <a:off x="2234510" y="876694"/>
            <a:ext cx="3949473" cy="863404"/>
          </a:xfrm>
          <a:prstGeom prst="wedgeRoundRectCallout">
            <a:avLst>
              <a:gd name="adj1" fmla="val -51038"/>
              <a:gd name="adj2" fmla="val 6657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Abnormally, C supports using a function without definition/declaration </a:t>
            </a:r>
          </a:p>
          <a:p>
            <a:pPr algn="ctr"/>
            <a:r>
              <a:rPr lang="en-US" dirty="0"/>
              <a:t>(Nasty! Banned by C++)</a:t>
            </a:r>
          </a:p>
        </p:txBody>
      </p:sp>
    </p:spTree>
    <p:extLst>
      <p:ext uri="{BB962C8B-B14F-4D97-AF65-F5344CB8AC3E}">
        <p14:creationId xmlns:p14="http://schemas.microsoft.com/office/powerpoint/2010/main" val="49598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F33D8-B2E4-B946-8126-09EA7DBDB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C’s name collision resolution rule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3177C286-E9EF-304D-BDC8-C39144926C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6844147"/>
              </p:ext>
            </p:extLst>
          </p:nvPr>
        </p:nvGraphicFramePr>
        <p:xfrm>
          <a:off x="7268065" y="3566802"/>
          <a:ext cx="4443937" cy="1811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3530">
                  <a:extLst>
                    <a:ext uri="{9D8B030D-6E8A-4147-A177-3AD203B41FA5}">
                      <a16:colId xmlns:a16="http://schemas.microsoft.com/office/drawing/2014/main" val="2028392322"/>
                    </a:ext>
                  </a:extLst>
                </a:gridCol>
                <a:gridCol w="2620407">
                  <a:extLst>
                    <a:ext uri="{9D8B030D-6E8A-4147-A177-3AD203B41FA5}">
                      <a16:colId xmlns:a16="http://schemas.microsoft.com/office/drawing/2014/main" val="3964761892"/>
                    </a:ext>
                  </a:extLst>
                </a:gridCol>
              </a:tblGrid>
              <a:tr h="452914">
                <a:tc>
                  <a:txBody>
                    <a:bodyPr/>
                    <a:lstStyle/>
                    <a:p>
                      <a:r>
                        <a:rPr lang="en-US" dirty="0"/>
                        <a:t># strong symbols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 collision resolution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1472410"/>
                  </a:ext>
                </a:extLst>
              </a:tr>
              <a:tr h="452914">
                <a:tc>
                  <a:txBody>
                    <a:bodyPr/>
                    <a:lstStyle/>
                    <a:p>
                      <a:r>
                        <a:rPr lang="en-US" dirty="0"/>
                        <a:t>&gt;=2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link error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8343609"/>
                  </a:ext>
                </a:extLst>
              </a:tr>
              <a:tr h="452914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resolve to strong symbol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566378"/>
                  </a:ext>
                </a:extLst>
              </a:tr>
              <a:tr h="452914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resolve to arbitrary 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0558903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541B99-CAA6-D549-BACF-3B18F9A7C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D213B-B761-AF46-B3B0-44CACCA64E34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B7A160-BDA5-3E47-8781-3D2FE372C1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365" y="2365631"/>
            <a:ext cx="6397527" cy="3950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110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7EC21-56CD-FA45-9AA4-A7AA13B19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Q2 Linking vs. compile 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EAC49-6013-5942-83BB-DFF4EC0528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85000" lnSpcReduction="10000"/>
          </a:bodyPr>
          <a:lstStyle/>
          <a:p>
            <a:pPr marL="0" indent="0" fontAlgn="base">
              <a:buNone/>
            </a:pPr>
            <a:r>
              <a:rPr lang="en-US" dirty="0"/>
              <a:t>To generate the executable file, the following 3 steps are performed: </a:t>
            </a:r>
          </a:p>
          <a:p>
            <a:pPr marL="0" indent="0" fontAlgn="base">
              <a:buNone/>
            </a:pPr>
            <a:r>
              <a:rPr lang="en-US" dirty="0"/>
              <a:t>step-1: </a:t>
            </a:r>
            <a:r>
              <a:rPr lang="en-US" dirty="0" err="1"/>
              <a:t>gcc</a:t>
            </a:r>
            <a:r>
              <a:rPr lang="en-US" dirty="0"/>
              <a:t> -c </a:t>
            </a:r>
            <a:r>
              <a:rPr lang="en-US" dirty="0" err="1"/>
              <a:t>foo.c</a:t>
            </a:r>
            <a:r>
              <a:rPr lang="en-US" dirty="0"/>
              <a:t> </a:t>
            </a:r>
          </a:p>
          <a:p>
            <a:pPr marL="0" indent="0" fontAlgn="base">
              <a:buNone/>
            </a:pPr>
            <a:r>
              <a:rPr lang="en-US" dirty="0"/>
              <a:t>step-2: </a:t>
            </a:r>
            <a:r>
              <a:rPr lang="en-US" dirty="0" err="1"/>
              <a:t>gcc</a:t>
            </a:r>
            <a:r>
              <a:rPr lang="en-US" dirty="0"/>
              <a:t> -c </a:t>
            </a:r>
            <a:r>
              <a:rPr lang="en-US" dirty="0" err="1"/>
              <a:t>main.c</a:t>
            </a:r>
            <a:r>
              <a:rPr lang="en-US" dirty="0"/>
              <a:t> </a:t>
            </a:r>
          </a:p>
          <a:p>
            <a:pPr marL="0" indent="0" fontAlgn="base">
              <a:buNone/>
            </a:pPr>
            <a:r>
              <a:rPr lang="en-US" dirty="0"/>
              <a:t>step-3: </a:t>
            </a:r>
            <a:r>
              <a:rPr lang="en-US" dirty="0" err="1"/>
              <a:t>gcc</a:t>
            </a:r>
            <a:r>
              <a:rPr lang="en-US" dirty="0"/>
              <a:t> </a:t>
            </a:r>
            <a:r>
              <a:rPr lang="en-US" dirty="0" err="1"/>
              <a:t>foo.o</a:t>
            </a:r>
            <a:r>
              <a:rPr lang="en-US" dirty="0"/>
              <a:t> </a:t>
            </a:r>
            <a:r>
              <a:rPr lang="en-US" dirty="0" err="1"/>
              <a:t>main.o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Which of the following statements are true: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 dirty="0"/>
              <a:t>There is a compilation error when performing step-1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 dirty="0"/>
              <a:t>There is a compilation error when performing step-2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 dirty="0"/>
              <a:t>There is a linking error when performing step-3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 dirty="0"/>
              <a:t>All 3 steps can be performed successfully. When running ./</a:t>
            </a:r>
            <a:r>
              <a:rPr lang="en-US" dirty="0" err="1"/>
              <a:t>a.out</a:t>
            </a:r>
            <a:r>
              <a:rPr lang="en-US" dirty="0"/>
              <a:t>, the output is 2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 dirty="0"/>
              <a:t>All 3 steps can be performed successfully. When running ./</a:t>
            </a:r>
            <a:r>
              <a:rPr lang="en-US" dirty="0" err="1"/>
              <a:t>a.out</a:t>
            </a:r>
            <a:r>
              <a:rPr lang="en-US" dirty="0"/>
              <a:t>, the output is 1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B0CABE-B3D3-B34E-92A0-7A99E5385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D213B-B761-AF46-B3B0-44CACCA64E34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744997-EA54-C944-A9A6-4645AC071D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0180" y="103696"/>
            <a:ext cx="2224726" cy="22247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5F435A6-2720-5F47-BDF7-E8FA14E62B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8015" y="103696"/>
            <a:ext cx="2592165" cy="1310325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1D863A3C-95FA-C042-872A-5898051887E4}"/>
              </a:ext>
            </a:extLst>
          </p:cNvPr>
          <p:cNvSpPr/>
          <p:nvPr/>
        </p:nvSpPr>
        <p:spPr>
          <a:xfrm>
            <a:off x="501023" y="4259507"/>
            <a:ext cx="4769708" cy="52931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BA029E2-DA61-6140-939D-8A924542489F}"/>
              </a:ext>
            </a:extLst>
          </p:cNvPr>
          <p:cNvSpPr/>
          <p:nvPr/>
        </p:nvSpPr>
        <p:spPr>
          <a:xfrm>
            <a:off x="501023" y="4688925"/>
            <a:ext cx="4769708" cy="529310"/>
          </a:xfrm>
          <a:prstGeom prst="ellipse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ular Callout 11">
            <a:extLst>
              <a:ext uri="{FF2B5EF4-FFF2-40B4-BE49-F238E27FC236}">
                <a16:creationId xmlns:a16="http://schemas.microsoft.com/office/drawing/2014/main" id="{E00139F4-4A85-504C-8652-127AFA4462E9}"/>
              </a:ext>
            </a:extLst>
          </p:cNvPr>
          <p:cNvSpPr/>
          <p:nvPr/>
        </p:nvSpPr>
        <p:spPr>
          <a:xfrm>
            <a:off x="6419654" y="1477816"/>
            <a:ext cx="2653405" cy="336844"/>
          </a:xfrm>
          <a:prstGeom prst="wedgeRoundRectCallout">
            <a:avLst>
              <a:gd name="adj1" fmla="val 71568"/>
              <a:gd name="adj2" fmla="val -4143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 not declared before use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0914F86-8BB5-2944-A450-A7B5378DD62E}"/>
              </a:ext>
            </a:extLst>
          </p:cNvPr>
          <p:cNvSpPr txBox="1"/>
          <p:nvPr/>
        </p:nvSpPr>
        <p:spPr>
          <a:xfrm>
            <a:off x="8035169" y="4768914"/>
            <a:ext cx="3258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Select C or not, we give full mark</a:t>
            </a:r>
          </a:p>
        </p:txBody>
      </p:sp>
    </p:spTree>
    <p:extLst>
      <p:ext uri="{BB962C8B-B14F-4D97-AF65-F5344CB8AC3E}">
        <p14:creationId xmlns:p14="http://schemas.microsoft.com/office/powerpoint/2010/main" val="4031409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2460</TotalTime>
  <Words>4395</Words>
  <Application>Microsoft Macintosh PowerPoint</Application>
  <PresentationFormat>Widescreen</PresentationFormat>
  <Paragraphs>821</Paragraphs>
  <Slides>50</Slides>
  <Notes>26</Notes>
  <HiddenSlides>2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8" baseType="lpstr">
      <vt:lpstr>宋体</vt:lpstr>
      <vt:lpstr>Arial</vt:lpstr>
      <vt:lpstr>Calibri</vt:lpstr>
      <vt:lpstr>Calibri Light</vt:lpstr>
      <vt:lpstr>Mangal</vt:lpstr>
      <vt:lpstr>Symbol</vt:lpstr>
      <vt:lpstr>Wingdings</vt:lpstr>
      <vt:lpstr>Office Theme</vt:lpstr>
      <vt:lpstr>CSO-Recitation 11  CSCI-UA 0201-007</vt:lpstr>
      <vt:lpstr>Today’s Topics</vt:lpstr>
      <vt:lpstr>Assessment 09</vt:lpstr>
      <vt:lpstr>Q1 Linker</vt:lpstr>
      <vt:lpstr>What symbol table contains</vt:lpstr>
      <vt:lpstr>Q1 Linker</vt:lpstr>
      <vt:lpstr>Non-static globals &amp; function definition vs declaration</vt:lpstr>
      <vt:lpstr>C’s name collision resolution rule</vt:lpstr>
      <vt:lpstr>Q2 Linking vs. compile errors</vt:lpstr>
      <vt:lpstr>Q3 Linking vs. compile errors</vt:lpstr>
      <vt:lpstr>Q4 Linking vs. compile errors</vt:lpstr>
      <vt:lpstr>Q4 Linking vs. compile errors</vt:lpstr>
      <vt:lpstr>Q5 Linking vs. compile errors</vt:lpstr>
      <vt:lpstr>Q6 Linking vs. compile errors</vt:lpstr>
      <vt:lpstr>Q7 Basic malloc</vt:lpstr>
      <vt:lpstr>Q8 Malloc design</vt:lpstr>
      <vt:lpstr>Q9 Alignment</vt:lpstr>
      <vt:lpstr>Q9 Alignment</vt:lpstr>
      <vt:lpstr>Q9 Alignment</vt:lpstr>
      <vt:lpstr>Q9 Alignment</vt:lpstr>
      <vt:lpstr>Q9 Alignment</vt:lpstr>
      <vt:lpstr>Q9 Alignment</vt:lpstr>
      <vt:lpstr>Q9 Alignment</vt:lpstr>
      <vt:lpstr>Q9 Alignment</vt:lpstr>
      <vt:lpstr>Q10 Set block status</vt:lpstr>
      <vt:lpstr>Q10 Set block status</vt:lpstr>
      <vt:lpstr>Q10 Set block status</vt:lpstr>
      <vt:lpstr>Dynamic Memory Allocation</vt:lpstr>
      <vt:lpstr>Malloc using Implicit list</vt:lpstr>
      <vt:lpstr>Malloc using Implicit list (lab4)</vt:lpstr>
      <vt:lpstr>Malloc using Implicit list</vt:lpstr>
      <vt:lpstr>Malloc using Implicit list – find the chunk</vt:lpstr>
      <vt:lpstr>Malloc using Implicit list – place it</vt:lpstr>
      <vt:lpstr>Malloc using Implicit list – free</vt:lpstr>
      <vt:lpstr>Why will there be multiple consecutive free chunks?</vt:lpstr>
      <vt:lpstr>Why will there be multiple consecutive free chunks?</vt:lpstr>
      <vt:lpstr>Malloc using Implicit list – realloc </vt:lpstr>
      <vt:lpstr>Malloc using Implicit list – realloc </vt:lpstr>
      <vt:lpstr>Malloc using Implicit list – realloc </vt:lpstr>
      <vt:lpstr>Malloc using Implicit list – realloc </vt:lpstr>
      <vt:lpstr>Malloc using Implicit list</vt:lpstr>
      <vt:lpstr>Malloc using Explicit free list</vt:lpstr>
      <vt:lpstr>Malloc using Explicit free list</vt:lpstr>
      <vt:lpstr>Malloc using Explicit free list</vt:lpstr>
      <vt:lpstr>Malloc using Explicit free list</vt:lpstr>
      <vt:lpstr>Malloc using Explicit free list</vt:lpstr>
      <vt:lpstr>Implement Malloc using Explicit free list</vt:lpstr>
      <vt:lpstr>Implement Malloc using Explicit free list</vt:lpstr>
      <vt:lpstr>Implement Malloc using Explicit free list</vt:lpstr>
      <vt:lpstr>Implement Malloc using Explicit free list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CSO-Recitation 10  CSCI-UA 0201-007</dc:title>
  <dc:creator>Anqi Zhang</dc:creator>
  <cp:lastModifiedBy>Lin jinkun</cp:lastModifiedBy>
  <cp:revision>186</cp:revision>
  <dcterms:created xsi:type="dcterms:W3CDTF">2020-11-04T04:25:59Z</dcterms:created>
  <dcterms:modified xsi:type="dcterms:W3CDTF">2021-11-11T02:58:10Z</dcterms:modified>
</cp:coreProperties>
</file>