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9"/>
  </p:notesMasterIdLst>
  <p:handoutMasterIdLst>
    <p:handoutMasterId r:id="rId80"/>
  </p:handoutMasterIdLst>
  <p:sldIdLst>
    <p:sldId id="256" r:id="rId2"/>
    <p:sldId id="906" r:id="rId3"/>
    <p:sldId id="905" r:id="rId4"/>
    <p:sldId id="907" r:id="rId5"/>
    <p:sldId id="872" r:id="rId6"/>
    <p:sldId id="908" r:id="rId7"/>
    <p:sldId id="909" r:id="rId8"/>
    <p:sldId id="910" r:id="rId9"/>
    <p:sldId id="977" r:id="rId10"/>
    <p:sldId id="911" r:id="rId11"/>
    <p:sldId id="913" r:id="rId12"/>
    <p:sldId id="915" r:id="rId13"/>
    <p:sldId id="875" r:id="rId14"/>
    <p:sldId id="916" r:id="rId15"/>
    <p:sldId id="917" r:id="rId16"/>
    <p:sldId id="919" r:id="rId17"/>
    <p:sldId id="920" r:id="rId18"/>
    <p:sldId id="1028" r:id="rId19"/>
    <p:sldId id="921" r:id="rId20"/>
    <p:sldId id="924" r:id="rId21"/>
    <p:sldId id="925" r:id="rId22"/>
    <p:sldId id="926" r:id="rId23"/>
    <p:sldId id="964" r:id="rId24"/>
    <p:sldId id="965" r:id="rId25"/>
    <p:sldId id="928" r:id="rId26"/>
    <p:sldId id="927" r:id="rId27"/>
    <p:sldId id="929" r:id="rId28"/>
    <p:sldId id="930" r:id="rId29"/>
    <p:sldId id="931" r:id="rId30"/>
    <p:sldId id="966" r:id="rId31"/>
    <p:sldId id="936" r:id="rId32"/>
    <p:sldId id="967" r:id="rId33"/>
    <p:sldId id="968" r:id="rId34"/>
    <p:sldId id="969" r:id="rId35"/>
    <p:sldId id="970" r:id="rId36"/>
    <p:sldId id="940" r:id="rId37"/>
    <p:sldId id="942" r:id="rId38"/>
    <p:sldId id="943" r:id="rId39"/>
    <p:sldId id="1029" r:id="rId40"/>
    <p:sldId id="944" r:id="rId41"/>
    <p:sldId id="945" r:id="rId42"/>
    <p:sldId id="946" r:id="rId43"/>
    <p:sldId id="947" r:id="rId44"/>
    <p:sldId id="1018" r:id="rId45"/>
    <p:sldId id="1019" r:id="rId46"/>
    <p:sldId id="1020" r:id="rId47"/>
    <p:sldId id="949" r:id="rId48"/>
    <p:sldId id="971" r:id="rId49"/>
    <p:sldId id="972" r:id="rId50"/>
    <p:sldId id="983" r:id="rId51"/>
    <p:sldId id="953" r:id="rId52"/>
    <p:sldId id="954" r:id="rId53"/>
    <p:sldId id="961" r:id="rId54"/>
    <p:sldId id="956" r:id="rId55"/>
    <p:sldId id="957" r:id="rId56"/>
    <p:sldId id="973" r:id="rId57"/>
    <p:sldId id="885" r:id="rId58"/>
    <p:sldId id="960" r:id="rId59"/>
    <p:sldId id="889" r:id="rId60"/>
    <p:sldId id="892" r:id="rId61"/>
    <p:sldId id="1007" r:id="rId62"/>
    <p:sldId id="1008" r:id="rId63"/>
    <p:sldId id="1009" r:id="rId64"/>
    <p:sldId id="1010" r:id="rId65"/>
    <p:sldId id="1012" r:id="rId66"/>
    <p:sldId id="1011" r:id="rId67"/>
    <p:sldId id="1014" r:id="rId68"/>
    <p:sldId id="1013" r:id="rId69"/>
    <p:sldId id="896" r:id="rId70"/>
    <p:sldId id="1015" r:id="rId71"/>
    <p:sldId id="1016" r:id="rId72"/>
    <p:sldId id="1026" r:id="rId73"/>
    <p:sldId id="958" r:id="rId74"/>
    <p:sldId id="959" r:id="rId75"/>
    <p:sldId id="962" r:id="rId76"/>
    <p:sldId id="974" r:id="rId77"/>
    <p:sldId id="975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513"/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0" autoAdjust="0"/>
    <p:restoredTop sz="60487" autoAdjust="0"/>
  </p:normalViewPr>
  <p:slideViewPr>
    <p:cSldViewPr snapToGrid="0" snapToObjects="1">
      <p:cViewPr varScale="1">
        <p:scale>
          <a:sx n="57" d="100"/>
          <a:sy n="57" d="100"/>
        </p:scale>
        <p:origin x="-15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2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4920;%20&#22312;%201-13-fp.ppt%20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52433836069484"/>
          <c:y val="0.0"/>
          <c:w val="0.957547169811321"/>
          <c:h val="0.866323907455013"/>
        </c:manualLayout>
      </c:layout>
      <c:scatterChart>
        <c:scatterStyle val="lineMarker"/>
        <c:varyColors val="0"/>
        <c:ser>
          <c:idx val="1"/>
          <c:order val="0"/>
          <c:tx>
            <c:v>Normalized</c:v>
          </c:tx>
          <c:spPr>
            <a:ln w="28575">
              <a:noFill/>
            </a:ln>
          </c:spPr>
          <c:marker>
            <c:symbol val="triangle"/>
            <c:size val="10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'[工作表 在 1-13-fp.ppt 2]Sheet2'!$17:$17</c:f>
              <c:numCache>
                <c:formatCode>General</c:formatCode>
                <c:ptCount val="16384"/>
                <c:pt idx="0">
                  <c:v>0.25</c:v>
                </c:pt>
                <c:pt idx="1">
                  <c:v>0.3125</c:v>
                </c:pt>
                <c:pt idx="2">
                  <c:v>0.375</c:v>
                </c:pt>
                <c:pt idx="3">
                  <c:v>0.4375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1.0</c:v>
                </c:pt>
                <c:pt idx="9">
                  <c:v>1.25</c:v>
                </c:pt>
                <c:pt idx="10">
                  <c:v>1.5</c:v>
                </c:pt>
                <c:pt idx="11">
                  <c:v>1.75</c:v>
                </c:pt>
                <c:pt idx="12">
                  <c:v>2.0</c:v>
                </c:pt>
                <c:pt idx="13">
                  <c:v>2.5</c:v>
                </c:pt>
                <c:pt idx="14">
                  <c:v>3.0</c:v>
                </c:pt>
                <c:pt idx="15">
                  <c:v>3.5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7.0</c:v>
                </c:pt>
                <c:pt idx="20">
                  <c:v>8.0</c:v>
                </c:pt>
                <c:pt idx="21">
                  <c:v>10.0</c:v>
                </c:pt>
                <c:pt idx="22">
                  <c:v>12.0</c:v>
                </c:pt>
                <c:pt idx="23">
                  <c:v>14.0</c:v>
                </c:pt>
                <c:pt idx="24">
                  <c:v>-0.25</c:v>
                </c:pt>
                <c:pt idx="25">
                  <c:v>-0.3125</c:v>
                </c:pt>
                <c:pt idx="26">
                  <c:v>-0.375</c:v>
                </c:pt>
                <c:pt idx="27">
                  <c:v>-0.4375</c:v>
                </c:pt>
                <c:pt idx="28">
                  <c:v>-0.5</c:v>
                </c:pt>
                <c:pt idx="29">
                  <c:v>-0.625</c:v>
                </c:pt>
                <c:pt idx="30">
                  <c:v>-0.75</c:v>
                </c:pt>
                <c:pt idx="31">
                  <c:v>-0.875</c:v>
                </c:pt>
                <c:pt idx="32">
                  <c:v>-1.0</c:v>
                </c:pt>
                <c:pt idx="33">
                  <c:v>-1.25</c:v>
                </c:pt>
                <c:pt idx="34">
                  <c:v>-1.5</c:v>
                </c:pt>
                <c:pt idx="35">
                  <c:v>-1.75</c:v>
                </c:pt>
                <c:pt idx="36">
                  <c:v>-2.0</c:v>
                </c:pt>
                <c:pt idx="37">
                  <c:v>-2.5</c:v>
                </c:pt>
                <c:pt idx="38">
                  <c:v>-3.0</c:v>
                </c:pt>
                <c:pt idx="39">
                  <c:v>-3.5</c:v>
                </c:pt>
                <c:pt idx="40">
                  <c:v>-4.0</c:v>
                </c:pt>
                <c:pt idx="41">
                  <c:v>-5.0</c:v>
                </c:pt>
                <c:pt idx="42">
                  <c:v>-6.0</c:v>
                </c:pt>
                <c:pt idx="43">
                  <c:v>-7.0</c:v>
                </c:pt>
                <c:pt idx="44">
                  <c:v>-8.0</c:v>
                </c:pt>
                <c:pt idx="45">
                  <c:v>-10.0</c:v>
                </c:pt>
                <c:pt idx="46">
                  <c:v>-12.0</c:v>
                </c:pt>
                <c:pt idx="47">
                  <c:v>-14.0</c:v>
                </c:pt>
              </c:numCache>
            </c:numRef>
          </c:xVal>
          <c:yVal>
            <c:numRef>
              <c:f>'[工作表 在 1-13-fp.ppt 2]Sheet2'!$18:$18</c:f>
              <c:numCache>
                <c:formatCode>General</c:formatCode>
                <c:ptCount val="1638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8484312"/>
        <c:axId val="-2068479128"/>
      </c:scatterChart>
      <c:valAx>
        <c:axId val="-2068484312"/>
        <c:scaling>
          <c:orientation val="minMax"/>
          <c:max val="1.0"/>
          <c:min val="-1.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68479128"/>
        <c:crosses val="autoZero"/>
        <c:crossBetween val="midCat"/>
      </c:valAx>
      <c:valAx>
        <c:axId val="-20684791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06848431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38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2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Circuitry</a:t>
            </a:r>
            <a:r>
              <a:rPr lang="en-US" baseline="0" dirty="0" smtClean="0"/>
              <a:t> for handling 2’s complement is more complex than handling unsigned only.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 2’s complement has the same addition/</a:t>
            </a:r>
            <a:r>
              <a:rPr lang="en-US" baseline="0" dirty="0" err="1" smtClean="0"/>
              <a:t>substraction</a:t>
            </a:r>
            <a:r>
              <a:rPr lang="en-US" baseline="0" dirty="0" smtClean="0"/>
              <a:t> logic as unsigned, its comparison logic is different.</a:t>
            </a:r>
          </a:p>
          <a:p>
            <a:r>
              <a:rPr lang="en-US" baseline="0" dirty="0" smtClean="0"/>
              <a:t>(1000 0000) in 2’s complement is less than (0000 0001) but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(1000 0000) in unsigned is more than (0000 0001) but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2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9/12/18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hyperlink" Target="https://cs.nyu.edu/overton/NumericalComputing/protected/NumericalComputingSIAM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3.xls"/><Relationship Id="rId4" Type="http://schemas.openxmlformats.org/officeDocument/2006/relationships/image" Target="../media/image2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4.xls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5.xls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6.xls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7.xls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8.xls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9.xls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0.xls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1.xls"/><Relationship Id="rId4" Type="http://schemas.openxmlformats.org/officeDocument/2006/relationships/image" Target="../media/image23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2.xls"/><Relationship Id="rId4" Type="http://schemas.openxmlformats.org/officeDocument/2006/relationships/image" Target="../media/image23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Floating point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Jinyang Li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based on Tiger Wang’s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5500124" cy="1405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(5.5)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 smtClean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cs typeface="Arial"/>
              </a:rPr>
              <a:t>          = 1 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+ 0 * 2</a:t>
            </a:r>
            <a:r>
              <a:rPr lang="en-US" altLang="zh-CN" sz="2400" baseline="30000" dirty="0" smtClean="0">
                <a:latin typeface="Arial"/>
                <a:cs typeface="Arial"/>
              </a:rPr>
              <a:t>1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800" baseline="30000" dirty="0" smtClean="0">
              <a:latin typeface="Arial"/>
              <a:cs typeface="Arial"/>
            </a:endParaRPr>
          </a:p>
          <a:p>
            <a:r>
              <a:rPr lang="en-US" altLang="zh-CN" sz="2400" baseline="30000" dirty="0" smtClean="0">
                <a:latin typeface="Arial"/>
                <a:cs typeface="Arial"/>
              </a:rPr>
              <a:t>                 </a:t>
            </a:r>
            <a:r>
              <a:rPr lang="en-US" altLang="zh-CN" sz="2400" dirty="0" smtClean="0">
                <a:latin typeface="Arial"/>
                <a:cs typeface="Arial"/>
              </a:rPr>
              <a:t>= (101.1)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endParaRPr lang="zh-CN" altLang="en-US" sz="24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14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5500124" cy="1405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(5.5)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 smtClean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cs typeface="Arial"/>
              </a:rPr>
              <a:t>          = 1 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+ 0 * 2</a:t>
            </a:r>
            <a:r>
              <a:rPr lang="en-US" altLang="zh-CN" sz="2400" baseline="30000" dirty="0" smtClean="0">
                <a:latin typeface="Arial"/>
                <a:cs typeface="Arial"/>
              </a:rPr>
              <a:t>1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800" baseline="30000" dirty="0" smtClean="0">
              <a:latin typeface="Arial"/>
              <a:cs typeface="Arial"/>
            </a:endParaRPr>
          </a:p>
          <a:p>
            <a:r>
              <a:rPr lang="en-US" altLang="zh-CN" sz="2400" baseline="30000" dirty="0" smtClean="0">
                <a:latin typeface="Arial"/>
                <a:cs typeface="Arial"/>
              </a:rPr>
              <a:t>                 </a:t>
            </a:r>
            <a:r>
              <a:rPr lang="en-US" altLang="zh-CN" sz="2400" dirty="0" smtClean="0">
                <a:latin typeface="Arial"/>
                <a:cs typeface="Arial"/>
              </a:rPr>
              <a:t>= (101.1)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endParaRPr lang="zh-CN" altLang="en-US" sz="2400" baseline="-25000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3580137"/>
            <a:ext cx="59281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(0.333333...)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Arial"/>
                <a:cs typeface="Arial"/>
              </a:rPr>
              <a:t>10 </a:t>
            </a:r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= 1 / 4 + 1 / 16 + 1 / 64 + ...</a:t>
            </a:r>
          </a:p>
          <a:p>
            <a:endParaRPr lang="en-US" altLang="zh-CN" sz="10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			  = </a:t>
            </a:r>
            <a:r>
              <a:rPr lang="en-US" altLang="zh-CN" sz="2400" dirty="0" smtClean="0">
                <a:latin typeface="Arial"/>
                <a:cs typeface="Arial"/>
              </a:rPr>
              <a:t>(0.01010101...)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 	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77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6929" y="1468480"/>
            <a:ext cx="8009984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r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(d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m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m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-2</a:t>
            </a:r>
            <a:r>
              <a:rPr lang="mr-IN" altLang="zh-CN" sz="2400" dirty="0" smtClean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-n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baseline="-25000" dirty="0" smtClean="0">
                <a:latin typeface="Consolas"/>
                <a:cs typeface="Consolas"/>
              </a:rPr>
              <a:t>   </a:t>
            </a:r>
            <a:r>
              <a:rPr lang="en-US" altLang="zh-CN" sz="2400" dirty="0" smtClean="0">
                <a:latin typeface="Consolas"/>
                <a:cs typeface="Consolas"/>
              </a:rPr>
              <a:t> = (b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p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p-1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mr-IN" altLang="zh-CN" sz="2400" dirty="0" smtClean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-q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1282462" y="2878888"/>
            <a:ext cx="3625608" cy="3282583"/>
            <a:chOff x="2138706" y="1410251"/>
            <a:chExt cx="3625608" cy="3282583"/>
          </a:xfrm>
        </p:grpSpPr>
        <p:grpSp>
          <p:nvGrpSpPr>
            <p:cNvPr id="25" name="组 24"/>
            <p:cNvGrpSpPr/>
            <p:nvPr/>
          </p:nvGrpSpPr>
          <p:grpSpPr>
            <a:xfrm>
              <a:off x="2138706" y="3032934"/>
              <a:ext cx="3625608" cy="577411"/>
              <a:chOff x="2068793" y="3495323"/>
              <a:chExt cx="3625608" cy="577411"/>
            </a:xfrm>
          </p:grpSpPr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483299"/>
                  </p:ext>
                </p:extLst>
              </p:nvPr>
            </p:nvGraphicFramePr>
            <p:xfrm>
              <a:off x="2068793" y="3495323"/>
              <a:ext cx="1955942" cy="577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391" name="公式" r:id="rId3" imgW="774700" imgH="228600" progId="Equation.3">
                      <p:embed/>
                    </p:oleObj>
                  </mc:Choice>
                  <mc:Fallback>
                    <p:oleObj name="公式" r:id="rId3" imgW="7747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068793" y="3495323"/>
                            <a:ext cx="1955942" cy="5774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9237720"/>
                  </p:ext>
                </p:extLst>
              </p:nvPr>
            </p:nvGraphicFramePr>
            <p:xfrm>
              <a:off x="4052530" y="3499624"/>
              <a:ext cx="1641871" cy="528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392" name="公式" r:id="rId5" imgW="711200" imgH="228600" progId="Equation.3">
                      <p:embed/>
                    </p:oleObj>
                  </mc:Choice>
                  <mc:Fallback>
                    <p:oleObj name="公式" r:id="rId5" imgW="7112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052530" y="3499624"/>
                            <a:ext cx="1641871" cy="52857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" name="Freeform 104"/>
            <p:cNvSpPr>
              <a:spLocks/>
            </p:cNvSpPr>
            <p:nvPr/>
          </p:nvSpPr>
          <p:spPr bwMode="auto">
            <a:xfrm>
              <a:off x="2309216" y="1613362"/>
              <a:ext cx="1720697" cy="139795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029262" y="1410251"/>
              <a:ext cx="398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2</a:t>
              </a:r>
              <a:r>
                <a:rPr lang="en-US" altLang="zh-CN" baseline="30000" dirty="0" smtClean="0">
                  <a:latin typeface="Arial"/>
                  <a:cs typeface="Arial"/>
                </a:rPr>
                <a:t>p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2629557" y="2037156"/>
              <a:ext cx="1400357" cy="974164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029060" y="1829606"/>
              <a:ext cx="5354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2</a:t>
              </a:r>
              <a:r>
                <a:rPr lang="en-US" altLang="zh-CN" baseline="30000" dirty="0" smtClean="0">
                  <a:latin typeface="Arial"/>
                  <a:cs typeface="Arial"/>
                </a:rPr>
                <a:t>p-1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2" name="Freeform 104"/>
            <p:cNvSpPr>
              <a:spLocks/>
            </p:cNvSpPr>
            <p:nvPr/>
          </p:nvSpPr>
          <p:spPr bwMode="auto">
            <a:xfrm>
              <a:off x="3580791" y="2577530"/>
              <a:ext cx="483125" cy="43378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029262" y="2353552"/>
              <a:ext cx="313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2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5" name="Freeform 104"/>
            <p:cNvSpPr>
              <a:spLocks/>
            </p:cNvSpPr>
            <p:nvPr/>
          </p:nvSpPr>
          <p:spPr bwMode="auto">
            <a:xfrm>
              <a:off x="3835868" y="2784561"/>
              <a:ext cx="194046" cy="213356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018745" y="2611856"/>
              <a:ext cx="313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1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7" name="Freeform 104"/>
            <p:cNvSpPr>
              <a:spLocks/>
            </p:cNvSpPr>
            <p:nvPr/>
          </p:nvSpPr>
          <p:spPr bwMode="auto">
            <a:xfrm rot="10800000">
              <a:off x="4094648" y="3503664"/>
              <a:ext cx="231426" cy="21335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600331" y="3505204"/>
              <a:ext cx="505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1/2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603673" y="3794442"/>
              <a:ext cx="505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1/4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40" name="Freeform 104"/>
            <p:cNvSpPr>
              <a:spLocks/>
            </p:cNvSpPr>
            <p:nvPr/>
          </p:nvSpPr>
          <p:spPr bwMode="auto">
            <a:xfrm rot="10800000">
              <a:off x="4066461" y="3523069"/>
              <a:ext cx="600033" cy="44732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 rot="10800000">
              <a:off x="4117326" y="3666072"/>
              <a:ext cx="1338089" cy="842095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603035" y="4323502"/>
              <a:ext cx="59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1/2</a:t>
              </a:r>
              <a:r>
                <a:rPr lang="en-US" altLang="zh-CN" baseline="30000" dirty="0" smtClean="0">
                  <a:latin typeface="Arial"/>
                  <a:cs typeface="Arial"/>
                </a:rPr>
                <a:t>q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033274" y="4484151"/>
            <a:ext cx="35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endParaRPr lang="zh-CN" altLang="en-US" sz="2400" dirty="0"/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093788"/>
              </p:ext>
            </p:extLst>
          </p:nvPr>
        </p:nvGraphicFramePr>
        <p:xfrm>
          <a:off x="5043156" y="4260173"/>
          <a:ext cx="1489498" cy="101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3" name="公式" r:id="rId7" imgW="711200" imgH="482600" progId="Equation.3">
                  <p:embed/>
                </p:oleObj>
              </mc:Choice>
              <mc:Fallback>
                <p:oleObj name="公式" r:id="rId7" imgW="711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43156" y="4260173"/>
                        <a:ext cx="1489498" cy="1010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31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56264"/>
              </p:ext>
            </p:extLst>
          </p:nvPr>
        </p:nvGraphicFramePr>
        <p:xfrm>
          <a:off x="457200" y="1659845"/>
          <a:ext cx="7928852" cy="1788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6851"/>
                <a:gridCol w="2542926"/>
                <a:gridCol w="3229075"/>
              </a:tblGrid>
              <a:tr h="45420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Binary Expansion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Formula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Decimal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81290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latin typeface="Verdana"/>
                          <a:cs typeface="Verdana"/>
                        </a:rPr>
                        <a:t>10.011</a:t>
                      </a:r>
                      <a:r>
                        <a:rPr lang="en-US" altLang="zh-CN" sz="1800" b="0" baseline="-25000" dirty="0" smtClean="0">
                          <a:latin typeface="Verdana"/>
                          <a:cs typeface="Verdana"/>
                        </a:rPr>
                        <a:t>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401037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-4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-6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56476"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-1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-4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65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04998"/>
              </p:ext>
            </p:extLst>
          </p:nvPr>
        </p:nvGraphicFramePr>
        <p:xfrm>
          <a:off x="457200" y="1659845"/>
          <a:ext cx="7928852" cy="1788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6851"/>
                <a:gridCol w="2542926"/>
                <a:gridCol w="3229075"/>
              </a:tblGrid>
              <a:tr h="45420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Binary Expansion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Formula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Decimal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81290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latin typeface="Verdana"/>
                          <a:cs typeface="Verdana"/>
                        </a:rPr>
                        <a:t>10.011</a:t>
                      </a:r>
                      <a:r>
                        <a:rPr lang="en-US" altLang="zh-CN" sz="1800" b="0" baseline="-25000" dirty="0" smtClean="0">
                          <a:latin typeface="Verdana"/>
                          <a:cs typeface="Verdana"/>
                        </a:rPr>
                        <a:t>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1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2.375</a:t>
                      </a:r>
                      <a:r>
                        <a:rPr lang="en-US" altLang="zh-CN" sz="18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en-US" altLang="zh-CN" sz="18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401037">
                <a:tc>
                  <a:txBody>
                    <a:bodyPr/>
                    <a:lstStyle/>
                    <a:p>
                      <a:r>
                        <a:rPr kumimoji="0" lang="is-I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0.001101</a:t>
                      </a:r>
                      <a:r>
                        <a:rPr kumimoji="0" lang="is-IS" altLang="zh-CN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-4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-6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sz="1800" b="0" dirty="0" smtClean="0">
                          <a:latin typeface="Verdana"/>
                          <a:cs typeface="Verdana"/>
                        </a:rPr>
                        <a:t>0.203125</a:t>
                      </a:r>
                      <a:r>
                        <a:rPr lang="en-US" altLang="zh-CN" sz="18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56476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latin typeface="Verdana"/>
                          <a:cs typeface="Verdana"/>
                        </a:rPr>
                        <a:t>0.1111</a:t>
                      </a:r>
                      <a:r>
                        <a:rPr kumimoji="0" lang="is-IS" altLang="zh-CN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-1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-4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sz="1800" b="0" dirty="0" smtClean="0">
                          <a:latin typeface="Verdana"/>
                          <a:cs typeface="Verdana"/>
                        </a:rPr>
                        <a:t>0.9375</a:t>
                      </a:r>
                      <a:r>
                        <a:rPr lang="en-US" altLang="zh-CN" sz="18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6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Intuitive Idea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741" y="134652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Fixed point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04809"/>
              </p:ext>
            </p:extLst>
          </p:nvPr>
        </p:nvGraphicFramePr>
        <p:xfrm>
          <a:off x="244690" y="237567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 smtClean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44690" y="2846456"/>
            <a:ext cx="65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sign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2534864" y="371948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77104" y="1623084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09373" y="2761251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9" name="Straight Arrow Connector 6"/>
          <p:cNvCxnSpPr/>
          <p:nvPr/>
        </p:nvCxnSpPr>
        <p:spPr>
          <a:xfrm flipV="1">
            <a:off x="4577113" y="2910832"/>
            <a:ext cx="0" cy="304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23679" y="3240173"/>
            <a:ext cx="3230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Verdana"/>
                <a:cs typeface="Verdana"/>
              </a:rPr>
              <a:t>Fixed position </a:t>
            </a:r>
            <a:r>
              <a:rPr lang="en-US" altLang="zh-CN" i="1" dirty="0" smtClean="0">
                <a:latin typeface="Verdana"/>
                <a:cs typeface="Verdana"/>
              </a:rPr>
              <a:t>e.g. middle</a:t>
            </a:r>
            <a:endParaRPr lang="zh-CN" altLang="en-US" i="1" dirty="0">
              <a:latin typeface="Verdana"/>
              <a:cs typeface="Verdana"/>
            </a:endParaRPr>
          </a:p>
        </p:txBody>
      </p:sp>
      <p:sp>
        <p:nvSpPr>
          <p:cNvPr id="12" name="左大括号 11"/>
          <p:cNvSpPr/>
          <p:nvPr/>
        </p:nvSpPr>
        <p:spPr>
          <a:xfrm rot="5400000" flipV="1">
            <a:off x="6579238" y="45112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73047" y="1610790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126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Intuitive Idea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741" y="134652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Fixed point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09651"/>
              </p:ext>
            </p:extLst>
          </p:nvPr>
        </p:nvGraphicFramePr>
        <p:xfrm>
          <a:off x="244690" y="237567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 smtClean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44690" y="2846456"/>
            <a:ext cx="65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sign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2534864" y="371948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77104" y="1623084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09373" y="2761251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9" name="Straight Arrow Connector 6"/>
          <p:cNvCxnSpPr/>
          <p:nvPr/>
        </p:nvCxnSpPr>
        <p:spPr>
          <a:xfrm flipV="1">
            <a:off x="4577113" y="2910832"/>
            <a:ext cx="0" cy="304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23679" y="3240173"/>
            <a:ext cx="3230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Verdana"/>
                <a:cs typeface="Verdana"/>
              </a:rPr>
              <a:t>Fixed position </a:t>
            </a:r>
            <a:r>
              <a:rPr lang="en-US" altLang="zh-CN" i="1" dirty="0" smtClean="0">
                <a:latin typeface="Verdana"/>
                <a:cs typeface="Verdana"/>
              </a:rPr>
              <a:t>e.g. middle</a:t>
            </a:r>
            <a:endParaRPr lang="zh-CN" altLang="en-US" i="1" dirty="0">
              <a:latin typeface="Verdana"/>
              <a:cs typeface="Verdana"/>
            </a:endParaRPr>
          </a:p>
        </p:txBody>
      </p:sp>
      <p:sp>
        <p:nvSpPr>
          <p:cNvPr id="12" name="左大括号 11"/>
          <p:cNvSpPr/>
          <p:nvPr/>
        </p:nvSpPr>
        <p:spPr>
          <a:xfrm rot="5400000" flipV="1">
            <a:off x="6579238" y="45112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73047" y="1610790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5498" y="4055911"/>
            <a:ext cx="19911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cs typeface="Verdana"/>
              </a:rPr>
              <a:t>( 10.011 )</a:t>
            </a:r>
            <a:r>
              <a:rPr lang="en-US" altLang="zh-CN" sz="2400" baseline="-25000" dirty="0" smtClean="0">
                <a:latin typeface="Verdana"/>
                <a:cs typeface="Verdana"/>
              </a:rPr>
              <a:t>2</a:t>
            </a:r>
            <a:endParaRPr lang="zh-CN" altLang="en-US" sz="2400" baseline="-250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69253"/>
              </p:ext>
            </p:extLst>
          </p:nvPr>
        </p:nvGraphicFramePr>
        <p:xfrm>
          <a:off x="260003" y="471348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/>
                <a:gridCol w="3700380"/>
                <a:gridCol w="4317110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  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0 0 0 0 0 0 0 0 0 0 0 0 0 1 0</a:t>
                      </a:r>
                      <a:endParaRPr lang="zh-CN" altLang="en-US" sz="20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0 1 1 0 0 0 0 0 0 0 0 0 0 0 0</a:t>
                      </a:r>
                      <a:endParaRPr lang="zh-CN" altLang="en-US" sz="20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48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Problems of Fixed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1"/>
            <a:ext cx="8546651" cy="2940168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zh-CN" sz="2800" dirty="0">
                <a:latin typeface="Verdana"/>
                <a:cs typeface="Verdana"/>
              </a:rPr>
              <a:t>Limited range and precision: e.g., 32 bits</a:t>
            </a:r>
          </a:p>
          <a:p>
            <a:pPr lvl="1"/>
            <a:r>
              <a:rPr lang="en-US" altLang="zh-CN" dirty="0"/>
              <a:t>Largest number</a:t>
            </a:r>
            <a:r>
              <a:rPr lang="en-US" altLang="zh-CN" dirty="0" smtClean="0"/>
              <a:t>: </a:t>
            </a:r>
          </a:p>
          <a:p>
            <a:pPr lvl="1"/>
            <a:r>
              <a:rPr kumimoji="1" lang="en-US" altLang="zh-CN" dirty="0" smtClean="0"/>
              <a:t>Highest precision: 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>
              <a:buFont typeface="Wingdings" charset="0"/>
              <a:buChar char="à"/>
            </a:pPr>
            <a:r>
              <a:rPr kumimoji="1" lang="en-US" altLang="zh-CN" dirty="0" smtClean="0">
                <a:sym typeface="Wingdings"/>
              </a:rPr>
              <a:t>Rarely used (No built-in hardware support)</a:t>
            </a:r>
          </a:p>
          <a:p>
            <a:pPr marL="457200" lvl="1" indent="0">
              <a:buNone/>
            </a:pPr>
            <a:endParaRPr lang="en-US" altLang="zh-CN" baseline="30000" dirty="0"/>
          </a:p>
          <a:p>
            <a:pPr>
              <a:buFont typeface="Wingdings" charset="0"/>
              <a:buChar char="à"/>
            </a:pPr>
            <a:endParaRPr kumimoji="1" lang="en-US" altLang="zh-CN" dirty="0">
              <a:sym typeface="Wingdings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3764965" y="2590666"/>
            <a:ext cx="90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2-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16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4965" y="2129001"/>
            <a:ext cx="227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2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15</a:t>
            </a:r>
            <a:r>
              <a:rPr lang="en-US" altLang="zh-CN" sz="2400" dirty="0" smtClean="0">
                <a:solidFill>
                  <a:srgbClr val="0000FF"/>
                </a:solidFill>
              </a:rPr>
              <a:t> (011...111)</a:t>
            </a:r>
            <a:r>
              <a:rPr lang="en-US" altLang="zh-CN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 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93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6371"/>
          </a:xfrm>
        </p:spPr>
        <p:txBody>
          <a:bodyPr>
            <a:normAutofit/>
          </a:bodyPr>
          <a:lstStyle/>
          <a:p>
            <a:r>
              <a:rPr lang="en-US" dirty="0" smtClean="0"/>
              <a:t>Limitation of fixed point notation: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epresents evenly spaced fractional numbers</a:t>
            </a:r>
          </a:p>
          <a:p>
            <a:pPr lvl="2"/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hard tradeoff between high precision and high magnitude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about un-even spacing between numbers?</a:t>
            </a:r>
            <a:endParaRPr lang="en-US" baseline="30000" dirty="0" smtClean="0"/>
          </a:p>
        </p:txBody>
      </p:sp>
      <p:grpSp>
        <p:nvGrpSpPr>
          <p:cNvPr id="46" name="Group 45"/>
          <p:cNvGrpSpPr/>
          <p:nvPr/>
        </p:nvGrpSpPr>
        <p:grpSpPr>
          <a:xfrm>
            <a:off x="706698" y="4860173"/>
            <a:ext cx="7980102" cy="726425"/>
            <a:chOff x="706698" y="4860173"/>
            <a:chExt cx="7980102" cy="726425"/>
          </a:xfrm>
        </p:grpSpPr>
        <p:cxnSp>
          <p:nvCxnSpPr>
            <p:cNvPr id="12" name="直线连接符 4"/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 12"/>
            <p:cNvGrpSpPr/>
            <p:nvPr/>
          </p:nvGrpSpPr>
          <p:grpSpPr>
            <a:xfrm>
              <a:off x="706698" y="5006887"/>
              <a:ext cx="574281" cy="461665"/>
              <a:chOff x="599515" y="3167381"/>
              <a:chExt cx="574281" cy="461665"/>
            </a:xfrm>
          </p:grpSpPr>
          <p:graphicFrame>
            <p:nvGraphicFramePr>
              <p:cNvPr id="14" name="对象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0367384"/>
                  </p:ext>
                </p:extLst>
              </p:nvPr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378" name="公式" r:id="rId3" imgW="152400" imgH="127000" progId="Equation.3">
                      <p:embed/>
                    </p:oleObj>
                  </mc:Choice>
                  <mc:Fallback>
                    <p:oleObj name="公式" r:id="rId3" imgW="152400" imgH="1270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矩形 11"/>
              <p:cNvSpPr/>
              <p:nvPr/>
            </p:nvSpPr>
            <p:spPr>
              <a:xfrm>
                <a:off x="599515" y="3167381"/>
                <a:ext cx="278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 smtClean="0"/>
                  <a:t>-</a:t>
                </a:r>
                <a:endParaRPr lang="zh-CN" altLang="en-US" sz="2400" dirty="0"/>
              </a:p>
            </p:txBody>
          </p:sp>
        </p:grpSp>
        <p:grpSp>
          <p:nvGrpSpPr>
            <p:cNvPr id="16" name="组 16"/>
            <p:cNvGrpSpPr/>
            <p:nvPr/>
          </p:nvGrpSpPr>
          <p:grpSpPr>
            <a:xfrm>
              <a:off x="8078196" y="4940267"/>
              <a:ext cx="608604" cy="461665"/>
              <a:chOff x="7971013" y="3100761"/>
              <a:chExt cx="608604" cy="461665"/>
            </a:xfrm>
          </p:grpSpPr>
          <p:graphicFrame>
            <p:nvGraphicFramePr>
              <p:cNvPr id="17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6175293"/>
                  </p:ext>
                </p:extLst>
              </p:nvPr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379" name="公式" r:id="rId5" imgW="152400" imgH="127000" progId="Equation.3">
                      <p:embed/>
                    </p:oleObj>
                  </mc:Choice>
                  <mc:Fallback>
                    <p:oleObj name="公式" r:id="rId5" imgW="152400" imgH="1270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矩形 15"/>
              <p:cNvSpPr/>
              <p:nvPr/>
            </p:nvSpPr>
            <p:spPr>
              <a:xfrm>
                <a:off x="7971013" y="3100761"/>
                <a:ext cx="3385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/>
                  <a:t>+</a:t>
                </a:r>
                <a:endParaRPr lang="zh-CN" altLang="en-US" sz="24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368257" y="52172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9" name="直线连接符 22"/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809313" y="4855510"/>
            <a:ext cx="1446075" cy="175284"/>
            <a:chOff x="3809313" y="4855510"/>
            <a:chExt cx="1446075" cy="175284"/>
          </a:xfrm>
        </p:grpSpPr>
        <p:cxnSp>
          <p:nvCxnSpPr>
            <p:cNvPr id="20" name="直线连接符 26"/>
            <p:cNvCxnSpPr/>
            <p:nvPr/>
          </p:nvCxnSpPr>
          <p:spPr>
            <a:xfrm flipV="1">
              <a:off x="4776401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连接符 28"/>
            <p:cNvCxnSpPr/>
            <p:nvPr/>
          </p:nvCxnSpPr>
          <p:spPr>
            <a:xfrm flipV="1">
              <a:off x="4269107" y="4866952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连接符 34"/>
            <p:cNvCxnSpPr/>
            <p:nvPr/>
          </p:nvCxnSpPr>
          <p:spPr>
            <a:xfrm flipV="1">
              <a:off x="4030097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连接符 36"/>
            <p:cNvCxnSpPr/>
            <p:nvPr/>
          </p:nvCxnSpPr>
          <p:spPr>
            <a:xfrm flipV="1">
              <a:off x="3809313" y="487060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连接符 37"/>
            <p:cNvCxnSpPr/>
            <p:nvPr/>
          </p:nvCxnSpPr>
          <p:spPr>
            <a:xfrm flipV="1">
              <a:off x="5255388" y="486507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连接符 38"/>
            <p:cNvCxnSpPr/>
            <p:nvPr/>
          </p:nvCxnSpPr>
          <p:spPr>
            <a:xfrm flipV="1">
              <a:off x="5009253" y="4859164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319401" y="4886086"/>
            <a:ext cx="2438739" cy="165717"/>
            <a:chOff x="3319401" y="4886086"/>
            <a:chExt cx="2438739" cy="165717"/>
          </a:xfrm>
        </p:grpSpPr>
        <p:cxnSp>
          <p:nvCxnSpPr>
            <p:cNvPr id="34" name="直线连接符 36"/>
            <p:cNvCxnSpPr/>
            <p:nvPr/>
          </p:nvCxnSpPr>
          <p:spPr>
            <a:xfrm flipV="1">
              <a:off x="3319401" y="489161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 flipV="1">
              <a:off x="5758140" y="488608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581323" y="4877897"/>
            <a:ext cx="3956931" cy="180316"/>
            <a:chOff x="2581323" y="4877897"/>
            <a:chExt cx="3956931" cy="180316"/>
          </a:xfrm>
        </p:grpSpPr>
        <p:cxnSp>
          <p:nvCxnSpPr>
            <p:cNvPr id="36" name="直线连接符 36"/>
            <p:cNvCxnSpPr/>
            <p:nvPr/>
          </p:nvCxnSpPr>
          <p:spPr>
            <a:xfrm flipV="1">
              <a:off x="2581323" y="489802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连接符 37"/>
            <p:cNvCxnSpPr/>
            <p:nvPr/>
          </p:nvCxnSpPr>
          <p:spPr>
            <a:xfrm flipV="1">
              <a:off x="6538254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282101" y="4877897"/>
            <a:ext cx="6672159" cy="209514"/>
            <a:chOff x="1282101" y="4877897"/>
            <a:chExt cx="6672159" cy="209514"/>
          </a:xfrm>
        </p:grpSpPr>
        <p:cxnSp>
          <p:nvCxnSpPr>
            <p:cNvPr id="37" name="直线连接符 36"/>
            <p:cNvCxnSpPr/>
            <p:nvPr/>
          </p:nvCxnSpPr>
          <p:spPr>
            <a:xfrm flipV="1">
              <a:off x="1282101" y="4927223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连接符 37"/>
            <p:cNvCxnSpPr/>
            <p:nvPr/>
          </p:nvCxnSpPr>
          <p:spPr>
            <a:xfrm flipV="1">
              <a:off x="7954260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99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Based on exponential notation (aka normalized scientific notation)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5488" y="3012408"/>
            <a:ext cx="8009984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10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10</a:t>
            </a:r>
          </a:p>
          <a:p>
            <a:endParaRPr lang="en-US" altLang="zh-CN" sz="28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 (mantissa),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385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903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 12"/>
          <p:cNvGrpSpPr/>
          <p:nvPr/>
        </p:nvGrpSpPr>
        <p:grpSpPr>
          <a:xfrm>
            <a:off x="599515" y="3167381"/>
            <a:ext cx="574281" cy="461665"/>
            <a:chOff x="599515" y="3167381"/>
            <a:chExt cx="574281" cy="461665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3096632"/>
                </p:ext>
              </p:extLst>
            </p:nvPr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55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 smtClean="0"/>
                <a:t>-</a:t>
              </a:r>
              <a:endParaRPr lang="zh-CN" altLang="en-US" sz="2400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7971013" y="3100761"/>
            <a:ext cx="608604" cy="461665"/>
            <a:chOff x="7971013" y="3100761"/>
            <a:chExt cx="608604" cy="46166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915173"/>
                </p:ext>
              </p:extLst>
            </p:nvPr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56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矩形 15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Representing Real Numbers </a:t>
            </a:r>
            <a:br>
              <a:rPr kumimoji="1" lang="en-US" altLang="zh-CN" dirty="0" smtClean="0"/>
            </a:br>
            <a:r>
              <a:rPr kumimoji="1" lang="en-US" altLang="zh-CN" dirty="0" smtClean="0"/>
              <a:t>using bits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33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Example: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6929" y="2216848"/>
            <a:ext cx="8009984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365.25 = 3.6525 * 10</a:t>
            </a:r>
            <a:r>
              <a:rPr lang="en-US" altLang="zh-CN" sz="2400" baseline="30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0.0123 = 1.23 * 10</a:t>
            </a:r>
            <a:r>
              <a:rPr lang="en-US" altLang="zh-CN" sz="2400" baseline="30000" dirty="0" smtClean="0">
                <a:latin typeface="Consolas"/>
                <a:cs typeface="Consolas"/>
              </a:rPr>
              <a:t>-2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675" y="3888585"/>
            <a:ext cx="66849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Decimal point </a:t>
            </a:r>
            <a:r>
              <a:rPr kumimoji="1" lang="en-US" altLang="zh-CN" sz="2400" b="1" dirty="0" smtClean="0">
                <a:latin typeface="Arial"/>
                <a:cs typeface="Arial"/>
              </a:rPr>
              <a:t>floats</a:t>
            </a:r>
            <a:r>
              <a:rPr kumimoji="1" lang="en-US" altLang="zh-CN" sz="2400" dirty="0" smtClean="0">
                <a:latin typeface="Arial"/>
                <a:cs typeface="Arial"/>
              </a:rPr>
              <a:t> to the position immediately </a:t>
            </a:r>
          </a:p>
          <a:p>
            <a:r>
              <a:rPr kumimoji="1" lang="en-US" altLang="zh-CN" sz="2400" dirty="0" smtClean="0">
                <a:latin typeface="Arial"/>
                <a:cs typeface="Arial"/>
              </a:rPr>
              <a:t>after the first nonzero digit.</a:t>
            </a:r>
            <a:endParaRPr lang="zh-CN" altLang="en-US" sz="2400" dirty="0">
              <a:latin typeface="Arial"/>
              <a:cs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28" y="3272309"/>
            <a:ext cx="430293" cy="4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07903E-6 -2.36927E-6 L 0.15164 0.00208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Floating Point: binary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2606" y="4620621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(5.5)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488" y="2269413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342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Floating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2606" y="4362198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(5.5)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5006" y="5047627"/>
            <a:ext cx="8009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Arial"/>
                <a:cs typeface="Arial"/>
              </a:rPr>
              <a:t>Normalization: give</a:t>
            </a:r>
            <a:r>
              <a:rPr lang="zh-CN" alt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zh-CN" alt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lang="zh-CN" alt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Arial"/>
                <a:cs typeface="Arial"/>
              </a:rPr>
              <a:t>r, obtain its normalized representation </a:t>
            </a:r>
            <a:endParaRPr lang="en-US" altLang="zh-CN" sz="1100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6601298" y="2482896"/>
            <a:ext cx="217373" cy="743725"/>
          </a:xfrm>
          <a:prstGeom prst="rightBrac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22119" y="2303291"/>
            <a:ext cx="16603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Normalized </a:t>
            </a:r>
          </a:p>
          <a:p>
            <a:r>
              <a:rPr kumimoji="1"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</a:p>
          <a:p>
            <a:r>
              <a:rPr kumimoji="1"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of r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488" y="2269413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6518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795" y="1962839"/>
            <a:ext cx="6678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The normalized representation of  (10.25)</a:t>
            </a:r>
            <a:r>
              <a:rPr kumimoji="1" lang="en-US" altLang="zh-CN" sz="2800" baseline="-25000" dirty="0" smtClean="0">
                <a:latin typeface="Arial"/>
                <a:cs typeface="Arial"/>
              </a:rPr>
              <a:t>10</a:t>
            </a:r>
            <a:r>
              <a:rPr kumimoji="1" lang="en-US" altLang="zh-CN" sz="2400" dirty="0" smtClean="0">
                <a:latin typeface="Arial"/>
                <a:cs typeface="Arial"/>
              </a:rPr>
              <a:t> is ?    </a:t>
            </a:r>
            <a:endParaRPr kumimoji="1"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91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795" y="1962839"/>
            <a:ext cx="6678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The normalized representation of  (10.25)</a:t>
            </a:r>
            <a:r>
              <a:rPr kumimoji="1" lang="en-US" altLang="zh-CN" sz="2800" baseline="-25000" dirty="0" smtClean="0">
                <a:latin typeface="Arial"/>
                <a:cs typeface="Arial"/>
              </a:rPr>
              <a:t>10</a:t>
            </a:r>
            <a:r>
              <a:rPr kumimoji="1" lang="en-US" altLang="zh-CN" sz="2400" dirty="0" smtClean="0">
                <a:latin typeface="Arial"/>
                <a:cs typeface="Arial"/>
              </a:rPr>
              <a:t> is ?    </a:t>
            </a:r>
            <a:endParaRPr kumimoji="1" lang="zh-CN" altLang="en-US" sz="24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763774"/>
            <a:ext cx="7010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Consolas"/>
                <a:cs typeface="Consolas"/>
              </a:rPr>
              <a:t>(10.25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dirty="0" smtClean="0">
                <a:latin typeface="Arial"/>
                <a:cs typeface="Arial"/>
              </a:rPr>
              <a:t>(1010.01</a:t>
            </a:r>
            <a:r>
              <a:rPr lang="en-US" altLang="zh-CN" sz="2800" dirty="0">
                <a:latin typeface="Arial"/>
                <a:cs typeface="Arial"/>
              </a:rPr>
              <a:t>)</a:t>
            </a:r>
            <a:r>
              <a:rPr lang="en-US" altLang="zh-CN" sz="2800" baseline="-25000" dirty="0">
                <a:latin typeface="Arial"/>
                <a:cs typeface="Arial"/>
              </a:rPr>
              <a:t>2 </a:t>
            </a:r>
            <a:r>
              <a:rPr lang="en-US" altLang="zh-CN" sz="2800" dirty="0">
                <a:latin typeface="Arial"/>
                <a:cs typeface="Arial"/>
              </a:rPr>
              <a:t> = (</a:t>
            </a:r>
            <a:r>
              <a:rPr lang="en-US" altLang="zh-CN" sz="2800" dirty="0" smtClean="0">
                <a:latin typeface="Arial"/>
                <a:cs typeface="Arial"/>
              </a:rPr>
              <a:t>1.01001)</a:t>
            </a:r>
            <a:r>
              <a:rPr lang="en-US" altLang="zh-CN" sz="2800" baseline="-25000" dirty="0">
                <a:latin typeface="Arial"/>
                <a:cs typeface="Arial"/>
              </a:rPr>
              <a:t>2 </a:t>
            </a:r>
            <a:r>
              <a:rPr lang="en-US" altLang="zh-CN" sz="2800" dirty="0">
                <a:latin typeface="Arial"/>
                <a:cs typeface="Arial"/>
              </a:rPr>
              <a:t>* </a:t>
            </a:r>
            <a:r>
              <a:rPr lang="en-US" altLang="zh-CN" sz="2800" dirty="0" smtClean="0">
                <a:latin typeface="Arial"/>
                <a:cs typeface="Arial"/>
              </a:rPr>
              <a:t>2</a:t>
            </a:r>
            <a:r>
              <a:rPr lang="en-US" altLang="zh-CN" sz="2800" baseline="30000" dirty="0" smtClean="0">
                <a:latin typeface="Arial"/>
                <a:cs typeface="Arial"/>
              </a:rPr>
              <a:t>3</a:t>
            </a:r>
            <a:endParaRPr lang="en-US" altLang="zh-CN" sz="2800" baseline="30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5244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Floating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2606" y="4362198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(5.5)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5006" y="5200481"/>
            <a:ext cx="8009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  <a:latin typeface="Arial"/>
                <a:cs typeface="Arial"/>
              </a:rPr>
              <a:t>How to represent a normalized number?</a:t>
            </a:r>
            <a:endParaRPr lang="en-US" altLang="zh-CN" sz="10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6601298" y="2482896"/>
            <a:ext cx="217373" cy="743725"/>
          </a:xfrm>
          <a:prstGeom prst="rightBrac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22119" y="2303291"/>
            <a:ext cx="16603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Normalized </a:t>
            </a:r>
          </a:p>
          <a:p>
            <a:r>
              <a:rPr kumimoji="1"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</a:p>
          <a:p>
            <a:r>
              <a:rPr kumimoji="1"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of r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488" y="2269413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8108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Normalized representation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31818"/>
              </p:ext>
            </p:extLst>
          </p:nvPr>
        </p:nvGraphicFramePr>
        <p:xfrm>
          <a:off x="297182" y="415825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sig (M)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3878" y="376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77754" y="37631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788285" y="376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057205" y="377084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658282" y="376219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4755475" y="4631812"/>
            <a:ext cx="2553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1.b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 err="1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err="1">
                <a:latin typeface="Consolas"/>
                <a:cs typeface="Consolas"/>
              </a:rPr>
              <a:t>n</a:t>
            </a:r>
            <a:r>
              <a:rPr lang="en-US" altLang="zh-CN" sz="2400" baseline="-25000" dirty="0" smtClean="0">
                <a:latin typeface="Consolas"/>
                <a:cs typeface="Consolas"/>
              </a:rPr>
              <a:t>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15488" y="1592080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0696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Normalized representation in computer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26927"/>
              </p:ext>
            </p:extLst>
          </p:nvPr>
        </p:nvGraphicFramePr>
        <p:xfrm>
          <a:off x="297182" y="415825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3878" y="376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77754" y="37631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788285" y="376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057205" y="377084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658282" y="376219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6" name="矩形 15"/>
          <p:cNvSpPr/>
          <p:nvPr/>
        </p:nvSpPr>
        <p:spPr>
          <a:xfrm>
            <a:off x="4837788" y="4631812"/>
            <a:ext cx="232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15488" y="1592080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5285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Normalized representation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776129"/>
              </p:ext>
            </p:extLst>
          </p:nvPr>
        </p:nvGraphicFramePr>
        <p:xfrm>
          <a:off x="297182" y="415825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3878" y="376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77754" y="37631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788285" y="376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057205" y="377084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658282" y="376219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457200" y="5373149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(5.5)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7788" y="4631812"/>
            <a:ext cx="232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15488" y="1592080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706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Given the normalized representation of (71)</a:t>
            </a:r>
            <a:r>
              <a:rPr kumimoji="1" lang="en-US" altLang="zh-CN" baseline="-25000" dirty="0" smtClean="0"/>
              <a:t>10 </a:t>
            </a:r>
            <a:r>
              <a:rPr kumimoji="1" lang="en-US" altLang="zh-CN" dirty="0" smtClean="0"/>
              <a:t> and (</a:t>
            </a:r>
            <a:r>
              <a:rPr kumimoji="1" lang="nb-NO" altLang="zh-CN" dirty="0"/>
              <a:t>10.25</a:t>
            </a:r>
            <a:r>
              <a:rPr kumimoji="1" lang="en-US" altLang="zh-CN" dirty="0" smtClean="0"/>
              <a:t>)</a:t>
            </a:r>
            <a:r>
              <a:rPr kumimoji="1" lang="en-US" altLang="zh-CN" baseline="-25000" dirty="0" smtClean="0"/>
              <a:t>10 </a:t>
            </a:r>
            <a:r>
              <a:rPr kumimoji="1" lang="en-US" altLang="zh-CN" dirty="0" smtClean="0"/>
              <a:t>  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22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903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Representing Real Numbers</a:t>
            </a:r>
            <a:br>
              <a:rPr kumimoji="1" lang="en-US" altLang="zh-CN" dirty="0" smtClean="0"/>
            </a:br>
            <a:r>
              <a:rPr kumimoji="1" lang="en-US" altLang="zh-CN" dirty="0" smtClean="0"/>
              <a:t>using bits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4519087" y="299778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4776401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V="1">
            <a:off x="4269107" y="3012879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V="1">
            <a:off x="4030097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V="1">
            <a:off x="3809313" y="301653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V="1">
            <a:off x="5255388" y="3011004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V="1">
            <a:off x="5009253" y="3005091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716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42" name="组 41"/>
          <p:cNvGrpSpPr/>
          <p:nvPr/>
        </p:nvGrpSpPr>
        <p:grpSpPr>
          <a:xfrm>
            <a:off x="599515" y="3167381"/>
            <a:ext cx="574281" cy="461665"/>
            <a:chOff x="599515" y="3167381"/>
            <a:chExt cx="574281" cy="461665"/>
          </a:xfrm>
        </p:grpSpPr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81850"/>
                </p:ext>
              </p:extLst>
            </p:nvPr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85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矩形 43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 smtClean="0"/>
                <a:t>-</a:t>
              </a:r>
              <a:endParaRPr lang="zh-CN" altLang="en-US" sz="2400" dirty="0"/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8309567" y="3105697"/>
            <a:ext cx="608604" cy="461665"/>
            <a:chOff x="7971013" y="3100761"/>
            <a:chExt cx="608604" cy="461665"/>
          </a:xfrm>
        </p:grpSpPr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8705052"/>
                </p:ext>
              </p:extLst>
            </p:nvPr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86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矩形 46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4604390" y="3203739"/>
            <a:ext cx="327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75834" y="3209706"/>
            <a:ext cx="321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3576579" y="3228936"/>
            <a:ext cx="453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-3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09313" y="3209706"/>
            <a:ext cx="459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 flipH="1">
            <a:off x="4049148" y="3208365"/>
            <a:ext cx="475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64111" y="1633618"/>
            <a:ext cx="422222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smtClean="0">
                <a:solidFill>
                  <a:srgbClr val="0000FF"/>
                </a:solidFill>
                <a:latin typeface="Arial"/>
                <a:cs typeface="Arial"/>
              </a:rPr>
              <a:t>What we have studied</a:t>
            </a:r>
            <a:endParaRPr lang="zh-CN" altLang="en-US" sz="32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8" name="矩形 50"/>
          <p:cNvSpPr/>
          <p:nvPr/>
        </p:nvSpPr>
        <p:spPr>
          <a:xfrm flipH="1">
            <a:off x="5196996" y="3228936"/>
            <a:ext cx="277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3</a:t>
            </a:r>
            <a:endParaRPr lang="zh-CN" altLang="en-US" sz="2000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90417" y="3073351"/>
            <a:ext cx="4702160" cy="706692"/>
            <a:chOff x="2290417" y="3073351"/>
            <a:chExt cx="4702160" cy="706692"/>
          </a:xfrm>
        </p:grpSpPr>
        <p:sp>
          <p:nvSpPr>
            <p:cNvPr id="51" name="矩形 50"/>
            <p:cNvSpPr/>
            <p:nvPr/>
          </p:nvSpPr>
          <p:spPr>
            <a:xfrm flipH="1">
              <a:off x="5928038" y="3073351"/>
              <a:ext cx="10645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n-1</a:t>
              </a:r>
              <a:r>
                <a:rPr kumimoji="1" lang="en-US" altLang="zh-CN" sz="2000" dirty="0" smtClean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2" name="Right Bracket 31"/>
            <p:cNvSpPr/>
            <p:nvPr/>
          </p:nvSpPr>
          <p:spPr>
            <a:xfrm rot="16200000" flipH="1">
              <a:off x="4294756" y="1789101"/>
              <a:ext cx="425362" cy="355652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矩形 50"/>
            <p:cNvSpPr/>
            <p:nvPr/>
          </p:nvSpPr>
          <p:spPr>
            <a:xfrm flipH="1">
              <a:off x="2290417" y="3094844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54844" y="2448488"/>
            <a:ext cx="3681515" cy="1166733"/>
            <a:chOff x="4354844" y="2448488"/>
            <a:chExt cx="3681515" cy="1166733"/>
          </a:xfrm>
        </p:grpSpPr>
        <p:sp>
          <p:nvSpPr>
            <p:cNvPr id="48" name="矩形 47"/>
            <p:cNvSpPr/>
            <p:nvPr/>
          </p:nvSpPr>
          <p:spPr>
            <a:xfrm>
              <a:off x="4354844" y="3215111"/>
              <a:ext cx="327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0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1" name="Right Bracket 30"/>
            <p:cNvSpPr/>
            <p:nvPr/>
          </p:nvSpPr>
          <p:spPr>
            <a:xfrm rot="16200000">
              <a:off x="5888688" y="1067237"/>
              <a:ext cx="408762" cy="317126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矩形 50"/>
            <p:cNvSpPr/>
            <p:nvPr/>
          </p:nvSpPr>
          <p:spPr>
            <a:xfrm flipH="1">
              <a:off x="7321042" y="3101782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</a:t>
              </a:r>
              <a:r>
                <a:rPr kumimoji="1" lang="en-US" altLang="zh-CN" sz="2000" dirty="0" smtClean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7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en-US" altLang="zh-CN" dirty="0" smtClean="0"/>
              <a:t>Given the normalized representation of (71)</a:t>
            </a:r>
            <a:r>
              <a:rPr kumimoji="1" lang="en-US" altLang="zh-CN" baseline="-25000" dirty="0" smtClean="0"/>
              <a:t>10 </a:t>
            </a:r>
            <a:r>
              <a:rPr kumimoji="1" lang="en-US" altLang="zh-CN" dirty="0" smtClean="0"/>
              <a:t> and (</a:t>
            </a:r>
            <a:r>
              <a:rPr kumimoji="1" lang="nb-NO" altLang="zh-CN" dirty="0"/>
              <a:t>10.25</a:t>
            </a:r>
            <a:r>
              <a:rPr kumimoji="1" lang="en-US" altLang="zh-CN" dirty="0" smtClean="0"/>
              <a:t>)</a:t>
            </a:r>
            <a:r>
              <a:rPr kumimoji="1" lang="en-US" altLang="zh-CN" baseline="-25000" dirty="0" smtClean="0"/>
              <a:t>10   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kumimoji="1" lang="en-US" altLang="zh-CN" baseline="-25000" dirty="0" smtClean="0"/>
              <a:t>  </a:t>
            </a:r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31364"/>
              </p:ext>
            </p:extLst>
          </p:nvPr>
        </p:nvGraphicFramePr>
        <p:xfrm>
          <a:off x="297182" y="577732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0000 0110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0001 1100 0000 0000 0000 000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3878" y="538125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577754" y="538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788285" y="538897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057205" y="538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658282" y="5381253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297182" y="4806737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(71)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(1000111</a:t>
            </a:r>
            <a:r>
              <a:rPr lang="en-US" altLang="zh-CN" sz="2400" dirty="0">
                <a:latin typeface="Arial"/>
                <a:cs typeface="Arial"/>
              </a:rPr>
              <a:t>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(1.000111)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6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7182" y="3026938"/>
            <a:ext cx="708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(10.25)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(1010.01)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  = (1.01001)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 * 2</a:t>
            </a:r>
            <a:r>
              <a:rPr lang="en-US" altLang="zh-CN" sz="2400" baseline="30000" dirty="0">
                <a:latin typeface="Consolas"/>
                <a:cs typeface="Consolas"/>
              </a:rPr>
              <a:t>3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05713"/>
              </p:ext>
            </p:extLst>
          </p:nvPr>
        </p:nvGraphicFramePr>
        <p:xfrm>
          <a:off x="423897" y="388793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0000 0011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0100 1000 0000 0000 0000 000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4"/>
          <p:cNvSpPr txBox="1"/>
          <p:nvPr/>
        </p:nvSpPr>
        <p:spPr>
          <a:xfrm>
            <a:off x="400593" y="349187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704469" y="349280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2915000" y="34995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3183920" y="35005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8784997" y="349187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9254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57209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Largest positive number ?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221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15258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Largest positive number ?  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61954"/>
              </p:ext>
            </p:extLst>
          </p:nvPr>
        </p:nvGraphicFramePr>
        <p:xfrm>
          <a:off x="376632" y="5339894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1 1 1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1 1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76632" y="6001837"/>
            <a:ext cx="262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 smtClean="0">
                <a:latin typeface="Arial"/>
                <a:cs typeface="Arial"/>
              </a:rPr>
              <a:t>( 1.11 )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* 2</a:t>
            </a:r>
            <a:r>
              <a:rPr lang="en-US" altLang="zh-CN" sz="2400" baseline="30000" dirty="0" smtClean="0">
                <a:latin typeface="Arial"/>
                <a:cs typeface="Arial"/>
              </a:rPr>
              <a:t>7 </a:t>
            </a:r>
            <a:r>
              <a:rPr lang="en-US" altLang="zh-CN" sz="2400" dirty="0" smtClean="0">
                <a:latin typeface="Arial"/>
                <a:cs typeface="Arial"/>
              </a:rPr>
              <a:t>= </a:t>
            </a:r>
            <a:r>
              <a:rPr lang="is-IS" altLang="zh-CN" sz="2400" dirty="0"/>
              <a:t>224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88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80534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Largest positive number: 224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632" y="5224043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Smallest positive number ?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336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33483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Largest positive number: 224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Smallest positive number: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33306"/>
              </p:ext>
            </p:extLst>
          </p:nvPr>
        </p:nvGraphicFramePr>
        <p:xfrm>
          <a:off x="457200" y="5750096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0 0 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0 0 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03750" y="6309062"/>
            <a:ext cx="2328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 smtClean="0">
                <a:latin typeface="Arial"/>
                <a:cs typeface="Arial"/>
              </a:rPr>
              <a:t>( 1.00 )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* 2</a:t>
            </a:r>
            <a:r>
              <a:rPr lang="en-US" altLang="zh-CN" sz="2400" baseline="30000" dirty="0" smtClean="0">
                <a:latin typeface="Arial"/>
                <a:cs typeface="Arial"/>
              </a:rPr>
              <a:t>0 </a:t>
            </a:r>
            <a:r>
              <a:rPr lang="en-US" altLang="zh-CN" sz="2400" dirty="0" smtClean="0">
                <a:latin typeface="Arial"/>
                <a:cs typeface="Arial"/>
              </a:rPr>
              <a:t>= </a:t>
            </a:r>
            <a:r>
              <a:rPr lang="en-US" altLang="zh-CN" sz="2400" dirty="0" smtClean="0"/>
              <a:t>1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00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09020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Positive number: 1 to 224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Negative number</a:t>
            </a:r>
            <a:r>
              <a:rPr kumimoji="1" lang="en-US" altLang="zh-CN" sz="2400" b="1" dirty="0">
                <a:latin typeface="Arial"/>
                <a:cs typeface="Arial"/>
              </a:rPr>
              <a:t>: </a:t>
            </a:r>
            <a:r>
              <a:rPr kumimoji="1" lang="en-US" altLang="zh-CN" sz="2400" b="1" dirty="0" smtClean="0">
                <a:latin typeface="Arial"/>
                <a:cs typeface="Arial"/>
              </a:rPr>
              <a:t>-224 </a:t>
            </a:r>
            <a:r>
              <a:rPr kumimoji="1" lang="en-US" altLang="zh-CN" sz="2400" b="1" dirty="0">
                <a:latin typeface="Arial"/>
                <a:cs typeface="Arial"/>
              </a:rPr>
              <a:t>to </a:t>
            </a:r>
            <a:r>
              <a:rPr kumimoji="1" lang="en-US" altLang="zh-CN" sz="2400" b="1" dirty="0" smtClean="0">
                <a:latin typeface="Arial"/>
                <a:cs typeface="Arial"/>
              </a:rPr>
              <a:t>-1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38" y="5005024"/>
            <a:ext cx="1201179" cy="1201179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6320284" y="4127273"/>
            <a:ext cx="2366516" cy="1478341"/>
          </a:xfrm>
          <a:prstGeom prst="wedgeRoundRectCallout">
            <a:avLst>
              <a:gd name="adj1" fmla="val -57891"/>
              <a:gd name="adj2" fmla="val 33755"/>
              <a:gd name="adj3" fmla="val 16667"/>
            </a:avLst>
          </a:prstGeom>
          <a:solidFill>
            <a:schemeClr val="bg2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more bit patterns left to represent numbers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(-1, 1)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4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How to represent </a:t>
            </a:r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numbers </a:t>
            </a:r>
            <a:r>
              <a:rPr kumimoji="1" lang="en-US" altLang="zh-CN" dirty="0" smtClean="0"/>
              <a:t>close or equal to 0?</a:t>
            </a:r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special cases:</a:t>
            </a:r>
          </a:p>
          <a:p>
            <a:pPr lvl="1" indent="-342900"/>
            <a:r>
              <a:rPr kumimoji="1" lang="en-US" altLang="zh-CN" dirty="0" smtClean="0"/>
              <a:t>the </a:t>
            </a:r>
            <a:r>
              <a:rPr kumimoji="1" lang="en-US" altLang="zh-CN" dirty="0" smtClean="0"/>
              <a:t>result of dividing by </a:t>
            </a:r>
            <a:r>
              <a:rPr kumimoji="1" lang="en-US" altLang="zh-CN" dirty="0" smtClean="0"/>
              <a:t>0,  e.g. 1/0 ?</a:t>
            </a:r>
          </a:p>
          <a:p>
            <a:pPr lvl="1" indent="-342900"/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lvl="1" indent="-342900"/>
            <a:endParaRPr kumimoji="1"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667308"/>
              </p:ext>
            </p:extLst>
          </p:nvPr>
        </p:nvGraphicFramePr>
        <p:xfrm>
          <a:off x="1370424" y="3998913"/>
          <a:ext cx="10937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66" name="Equation" r:id="rId3" imgW="342900" imgH="177800" progId="Equation.3">
                  <p:embed/>
                </p:oleObj>
              </mc:Choice>
              <mc:Fallback>
                <p:oleObj name="Equation" r:id="rId3" imgW="342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0424" y="3998913"/>
                        <a:ext cx="1093787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6"/>
          <p:cNvSpPr/>
          <p:nvPr/>
        </p:nvSpPr>
        <p:spPr>
          <a:xfrm>
            <a:off x="282211" y="4866973"/>
            <a:ext cx="8404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  <a:latin typeface="Arial"/>
                <a:cs typeface="Arial"/>
              </a:rPr>
              <a:t>Lots of different implementations around 1950s!</a:t>
            </a:r>
            <a:endParaRPr kumimoji="1" lang="zh-CN" alt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426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IEEE Floating Point Standard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27" y="1194231"/>
            <a:ext cx="1997729" cy="18152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" y="3231982"/>
            <a:ext cx="3712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Arial"/>
                <a:cs typeface="Arial"/>
              </a:rPr>
              <a:t>Prof</a:t>
            </a:r>
            <a:r>
              <a:rPr lang="en-US" altLang="zh-CN" dirty="0" smtClean="0">
                <a:latin typeface="Arial"/>
                <a:cs typeface="Arial"/>
              </a:rPr>
              <a:t>.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fr-FR" altLang="zh-CN" dirty="0" smtClean="0">
                <a:latin typeface="Arial"/>
                <a:cs typeface="Arial"/>
              </a:rPr>
              <a:t>William </a:t>
            </a:r>
            <a:r>
              <a:rPr lang="fr-FR" altLang="zh-CN" dirty="0" err="1" smtClean="0">
                <a:latin typeface="Arial"/>
                <a:cs typeface="Arial"/>
              </a:rPr>
              <a:t>Kahan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endParaRPr lang="en-US" altLang="zh-CN" dirty="0">
              <a:latin typeface="Arial"/>
              <a:cs typeface="Arial"/>
            </a:endParaRPr>
          </a:p>
          <a:p>
            <a:r>
              <a:rPr lang="en-US" altLang="zh-CN" dirty="0" smtClean="0">
                <a:latin typeface="Arial"/>
                <a:cs typeface="Arial"/>
              </a:rPr>
              <a:t>University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of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California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at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Berkeley</a:t>
            </a:r>
          </a:p>
          <a:p>
            <a:r>
              <a:rPr lang="en-US" altLang="zh-CN" dirty="0" smtClean="0">
                <a:latin typeface="Arial"/>
                <a:cs typeface="Arial"/>
              </a:rPr>
              <a:t>Turing Award (1989)</a:t>
            </a:r>
            <a:endParaRPr lang="zh-CN" altLang="en-US" dirty="0">
              <a:latin typeface="Arial"/>
              <a:cs typeface="Arial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69" y="4554518"/>
            <a:ext cx="1987932" cy="13128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401" y="4415985"/>
            <a:ext cx="1451382" cy="14513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783" y="4415985"/>
            <a:ext cx="1612197" cy="16121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2286" y="5227151"/>
            <a:ext cx="1808873" cy="11005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8590" y="5254468"/>
            <a:ext cx="1225798" cy="12257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1893" y="3768564"/>
            <a:ext cx="3558531" cy="124062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986558" y="1465766"/>
            <a:ext cx="461626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IEEE p754</a:t>
            </a:r>
          </a:p>
          <a:p>
            <a:r>
              <a:rPr kumimoji="1"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A standard for binary </a:t>
            </a:r>
          </a:p>
          <a:p>
            <a:r>
              <a:rPr kumimoji="1"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floating point representation</a:t>
            </a:r>
            <a:endParaRPr lang="zh-CN" altLang="en-US"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69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The Only Book Focuses On IEEE Floating Point Standard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59" y="1504277"/>
            <a:ext cx="3098800" cy="307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144" y="1504277"/>
            <a:ext cx="4133372" cy="36597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992712"/>
            <a:ext cx="8458200" cy="749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662" y="6091908"/>
            <a:ext cx="9210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https://cs.nyu.edu/overton/NumericalComputing/protected/</a:t>
            </a:r>
            <a:r>
              <a:rPr lang="en-US" altLang="zh-CN" dirty="0" smtClean="0">
                <a:hlinkClick r:id="rId5"/>
              </a:rPr>
              <a:t>NumericalComputingSIAM.pdf</a:t>
            </a:r>
            <a:endParaRPr lang="en-US" altLang="zh-CN" dirty="0" smtClean="0"/>
          </a:p>
          <a:p>
            <a:r>
              <a:rPr lang="en-US" altLang="zh-CN" dirty="0" smtClean="0"/>
              <a:t>With you </a:t>
            </a:r>
            <a:r>
              <a:rPr lang="en-US" altLang="zh-CN" dirty="0" err="1" smtClean="0"/>
              <a:t>nyu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netid</a:t>
            </a:r>
            <a:r>
              <a:rPr lang="en-US" altLang="zh-CN" dirty="0" smtClean="0"/>
              <a:t>/password. You can also search the </a:t>
            </a:r>
            <a:r>
              <a:rPr lang="en-US" altLang="zh-CN" dirty="0" err="1" smtClean="0"/>
              <a:t>pdf</a:t>
            </a:r>
            <a:r>
              <a:rPr lang="en-US" altLang="zh-CN" dirty="0" smtClean="0"/>
              <a:t> with 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. 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21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21457"/>
          </a:xfrm>
        </p:spPr>
        <p:txBody>
          <a:bodyPr/>
          <a:lstStyle/>
          <a:p>
            <a:r>
              <a:rPr lang="en-US" dirty="0" smtClean="0"/>
              <a:t>normalized representation of floating point</a:t>
            </a:r>
            <a:endParaRPr lang="en-US" dirty="0"/>
          </a:p>
        </p:txBody>
      </p:sp>
      <p:graphicFrame>
        <p:nvGraphicFramePr>
          <p:cNvPr id="4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69174"/>
              </p:ext>
            </p:extLst>
          </p:nvPr>
        </p:nvGraphicFramePr>
        <p:xfrm>
          <a:off x="457200" y="371695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896" y="332088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37772" y="332182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948303" y="332860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217223" y="332954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18300" y="3320885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14"/>
          <p:cNvSpPr/>
          <p:nvPr/>
        </p:nvSpPr>
        <p:spPr>
          <a:xfrm>
            <a:off x="846840" y="4168265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(5.5)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555561" y="2520539"/>
            <a:ext cx="1791385" cy="1108123"/>
            <a:chOff x="5555561" y="2520539"/>
            <a:chExt cx="1791385" cy="1108123"/>
          </a:xfrm>
        </p:grpSpPr>
        <p:sp>
          <p:nvSpPr>
            <p:cNvPr id="17" name="Rectangle 16"/>
            <p:cNvSpPr/>
            <p:nvPr/>
          </p:nvSpPr>
          <p:spPr>
            <a:xfrm>
              <a:off x="5555561" y="2520539"/>
              <a:ext cx="1791385" cy="687367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/>
            <p:cNvCxnSpPr>
              <a:stCxn id="17" idx="2"/>
            </p:cNvCxnSpPr>
            <p:nvPr/>
          </p:nvCxnSpPr>
          <p:spPr>
            <a:xfrm>
              <a:off x="6451254" y="3207906"/>
              <a:ext cx="11337" cy="420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244901" y="2372883"/>
            <a:ext cx="1048773" cy="1255779"/>
            <a:chOff x="2244901" y="2372883"/>
            <a:chExt cx="1048773" cy="1255779"/>
          </a:xfrm>
        </p:grpSpPr>
        <p:sp>
          <p:nvSpPr>
            <p:cNvPr id="29" name="Rectangle 28"/>
            <p:cNvSpPr/>
            <p:nvPr/>
          </p:nvSpPr>
          <p:spPr>
            <a:xfrm>
              <a:off x="2810925" y="2372883"/>
              <a:ext cx="482749" cy="5281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2244901" y="2901019"/>
              <a:ext cx="708410" cy="7276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457200" y="5125781"/>
            <a:ext cx="8229600" cy="1456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to represent numbers in range (-1,1)</a:t>
            </a:r>
          </a:p>
          <a:p>
            <a:r>
              <a:rPr lang="en-US" dirty="0" smtClean="0"/>
              <a:t>how to represent special cases? e.g.  </a:t>
            </a:r>
          </a:p>
          <a:p>
            <a:endParaRPr lang="en-US" dirty="0"/>
          </a:p>
        </p:txBody>
      </p:sp>
      <p:graphicFrame>
        <p:nvGraphicFramePr>
          <p:cNvPr id="3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881371"/>
              </p:ext>
            </p:extLst>
          </p:nvPr>
        </p:nvGraphicFramePr>
        <p:xfrm>
          <a:off x="6763927" y="5673736"/>
          <a:ext cx="4857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152400" imgH="127000" progId="Equation.3">
                  <p:embed/>
                </p:oleObj>
              </mc:Choice>
              <mc:Fallback>
                <p:oleObj name="Equation" r:id="rId3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3927" y="5673736"/>
                        <a:ext cx="485775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6"/>
          <p:cNvSpPr/>
          <p:nvPr/>
        </p:nvSpPr>
        <p:spPr>
          <a:xfrm>
            <a:off x="577754" y="2411332"/>
            <a:ext cx="8009984" cy="687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</a:t>
            </a:r>
            <a:r>
              <a:rPr lang="en-US" altLang="zh-CN" sz="2800" dirty="0" smtClean="0">
                <a:latin typeface="Consolas"/>
                <a:cs typeface="Consolas"/>
              </a:rPr>
              <a:t>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     </a:t>
            </a:r>
            <a:r>
              <a:rPr lang="en-US" altLang="zh-CN" sz="2400" dirty="0" smtClean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114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Representing Real Numbers</a:t>
            </a:r>
            <a:br>
              <a:rPr kumimoji="1" lang="en-US" altLang="zh-CN" dirty="0" smtClean="0"/>
            </a:br>
            <a:r>
              <a:rPr kumimoji="1" lang="en-US" altLang="zh-CN" dirty="0" smtClean="0"/>
              <a:t>using bits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716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45441" y="4563278"/>
            <a:ext cx="835056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3200" dirty="0" smtClean="0">
                <a:solidFill>
                  <a:srgbClr val="FF0000"/>
                </a:solidFill>
                <a:latin typeface="Arial"/>
                <a:cs typeface="Arial"/>
              </a:rPr>
              <a:t>Today: How to represent fractional numbers?</a:t>
            </a:r>
            <a:endParaRPr lang="en-US" altLang="zh-CN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6" name="直线连接符 4"/>
          <p:cNvCxnSpPr/>
          <p:nvPr/>
        </p:nvCxnSpPr>
        <p:spPr>
          <a:xfrm flipV="1">
            <a:off x="903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2"/>
          <p:cNvCxnSpPr/>
          <p:nvPr/>
        </p:nvCxnSpPr>
        <p:spPr>
          <a:xfrm flipV="1">
            <a:off x="4519087" y="299778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6"/>
          <p:cNvCxnSpPr/>
          <p:nvPr/>
        </p:nvCxnSpPr>
        <p:spPr>
          <a:xfrm flipV="1">
            <a:off x="4776401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线连接符 28"/>
          <p:cNvCxnSpPr/>
          <p:nvPr/>
        </p:nvCxnSpPr>
        <p:spPr>
          <a:xfrm flipV="1">
            <a:off x="4269107" y="3012879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4"/>
          <p:cNvCxnSpPr/>
          <p:nvPr/>
        </p:nvCxnSpPr>
        <p:spPr>
          <a:xfrm flipV="1">
            <a:off x="4030097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6"/>
          <p:cNvCxnSpPr/>
          <p:nvPr/>
        </p:nvCxnSpPr>
        <p:spPr>
          <a:xfrm flipV="1">
            <a:off x="3809313" y="301653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7"/>
          <p:cNvCxnSpPr/>
          <p:nvPr/>
        </p:nvCxnSpPr>
        <p:spPr>
          <a:xfrm flipV="1">
            <a:off x="5255388" y="3011004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8"/>
          <p:cNvCxnSpPr/>
          <p:nvPr/>
        </p:nvCxnSpPr>
        <p:spPr>
          <a:xfrm flipV="1">
            <a:off x="5009253" y="3005091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40"/>
          <p:cNvSpPr txBox="1"/>
          <p:nvPr/>
        </p:nvSpPr>
        <p:spPr>
          <a:xfrm>
            <a:off x="1716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52" name="组 41"/>
          <p:cNvGrpSpPr/>
          <p:nvPr/>
        </p:nvGrpSpPr>
        <p:grpSpPr>
          <a:xfrm>
            <a:off x="599515" y="3167381"/>
            <a:ext cx="574281" cy="461665"/>
            <a:chOff x="599515" y="3167381"/>
            <a:chExt cx="574281" cy="461665"/>
          </a:xfrm>
        </p:grpSpPr>
        <p:graphicFrame>
          <p:nvGraphicFramePr>
            <p:cNvPr id="57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4268304"/>
                </p:ext>
              </p:extLst>
            </p:nvPr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61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矩形 43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 smtClean="0"/>
                <a:t>-</a:t>
              </a:r>
              <a:endParaRPr lang="zh-CN" altLang="en-US" sz="2400" dirty="0"/>
            </a:p>
          </p:txBody>
        </p:sp>
      </p:grpSp>
      <p:grpSp>
        <p:nvGrpSpPr>
          <p:cNvPr id="59" name="组 44"/>
          <p:cNvGrpSpPr/>
          <p:nvPr/>
        </p:nvGrpSpPr>
        <p:grpSpPr>
          <a:xfrm>
            <a:off x="8309567" y="3105697"/>
            <a:ext cx="608604" cy="461665"/>
            <a:chOff x="7971013" y="3100761"/>
            <a:chExt cx="608604" cy="461665"/>
          </a:xfrm>
        </p:grpSpPr>
        <p:graphicFrame>
          <p:nvGraphicFramePr>
            <p:cNvPr id="60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663415"/>
                </p:ext>
              </p:extLst>
            </p:nvPr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62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矩形 46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62" name="矩形 48"/>
          <p:cNvSpPr/>
          <p:nvPr/>
        </p:nvSpPr>
        <p:spPr>
          <a:xfrm>
            <a:off x="4604390" y="3203739"/>
            <a:ext cx="327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3" name="矩形 49"/>
          <p:cNvSpPr/>
          <p:nvPr/>
        </p:nvSpPr>
        <p:spPr>
          <a:xfrm>
            <a:off x="4875834" y="3209706"/>
            <a:ext cx="321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4" name="矩形 52"/>
          <p:cNvSpPr/>
          <p:nvPr/>
        </p:nvSpPr>
        <p:spPr>
          <a:xfrm flipH="1">
            <a:off x="3576579" y="3228936"/>
            <a:ext cx="453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-3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5" name="矩形 53"/>
          <p:cNvSpPr/>
          <p:nvPr/>
        </p:nvSpPr>
        <p:spPr>
          <a:xfrm>
            <a:off x="3809313" y="3209706"/>
            <a:ext cx="459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6" name="矩形 54"/>
          <p:cNvSpPr/>
          <p:nvPr/>
        </p:nvSpPr>
        <p:spPr>
          <a:xfrm flipH="1">
            <a:off x="4049148" y="3208365"/>
            <a:ext cx="475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7" name="矩形 50"/>
          <p:cNvSpPr/>
          <p:nvPr/>
        </p:nvSpPr>
        <p:spPr>
          <a:xfrm flipH="1">
            <a:off x="5196996" y="3228936"/>
            <a:ext cx="277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3</a:t>
            </a:r>
            <a:endParaRPr lang="zh-CN" altLang="en-US" sz="2000" dirty="0">
              <a:latin typeface="Arial"/>
              <a:cs typeface="Arial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290417" y="3073351"/>
            <a:ext cx="4702160" cy="706692"/>
            <a:chOff x="2290417" y="3073351"/>
            <a:chExt cx="4702160" cy="706692"/>
          </a:xfrm>
        </p:grpSpPr>
        <p:sp>
          <p:nvSpPr>
            <p:cNvPr id="69" name="矩形 50"/>
            <p:cNvSpPr/>
            <p:nvPr/>
          </p:nvSpPr>
          <p:spPr>
            <a:xfrm flipH="1">
              <a:off x="5928038" y="3073351"/>
              <a:ext cx="10645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n-1</a:t>
              </a:r>
              <a:r>
                <a:rPr kumimoji="1" lang="en-US" altLang="zh-CN" sz="2000" dirty="0" smtClean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70" name="Right Bracket 69"/>
            <p:cNvSpPr/>
            <p:nvPr/>
          </p:nvSpPr>
          <p:spPr>
            <a:xfrm rot="16200000" flipH="1">
              <a:off x="4294756" y="1789101"/>
              <a:ext cx="425362" cy="355652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矩形 50"/>
            <p:cNvSpPr/>
            <p:nvPr/>
          </p:nvSpPr>
          <p:spPr>
            <a:xfrm flipH="1">
              <a:off x="2290417" y="3094844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354844" y="2448488"/>
            <a:ext cx="3681515" cy="1166733"/>
            <a:chOff x="4354844" y="2448488"/>
            <a:chExt cx="3681515" cy="1166733"/>
          </a:xfrm>
        </p:grpSpPr>
        <p:sp>
          <p:nvSpPr>
            <p:cNvPr id="73" name="矩形 47"/>
            <p:cNvSpPr/>
            <p:nvPr/>
          </p:nvSpPr>
          <p:spPr>
            <a:xfrm>
              <a:off x="4354844" y="3215111"/>
              <a:ext cx="327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0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74" name="Right Bracket 73"/>
            <p:cNvSpPr/>
            <p:nvPr/>
          </p:nvSpPr>
          <p:spPr>
            <a:xfrm rot="16200000">
              <a:off x="5888688" y="1067237"/>
              <a:ext cx="408762" cy="317126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矩形 50"/>
            <p:cNvSpPr/>
            <p:nvPr/>
          </p:nvSpPr>
          <p:spPr>
            <a:xfrm flipH="1">
              <a:off x="7321042" y="3101782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</a:t>
              </a:r>
              <a:r>
                <a:rPr kumimoji="1" lang="en-US" altLang="zh-CN" sz="2000" dirty="0" smtClean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96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Goals of IEEE Standard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Consistent representation of floating point </a:t>
            </a:r>
            <a:r>
              <a:rPr kumimoji="1" lang="en-US" altLang="zh-CN" dirty="0" smtClean="0"/>
              <a:t>numbers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orrectly </a:t>
            </a:r>
            <a:r>
              <a:rPr kumimoji="1" lang="en-US" altLang="zh-CN" dirty="0"/>
              <a:t>rounded floating point operations, using several rounding </a:t>
            </a:r>
            <a:r>
              <a:rPr kumimoji="1" lang="en-US" altLang="zh-CN" dirty="0" smtClean="0"/>
              <a:t>modes</a:t>
            </a:r>
            <a:r>
              <a:rPr kumimoji="1" lang="en-US" altLang="zh-CN" dirty="0" smtClean="0"/>
              <a:t>.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Consistent </a:t>
            </a:r>
            <a:r>
              <a:rPr kumimoji="1" lang="en-US" altLang="zh-CN" dirty="0" smtClean="0"/>
              <a:t>treatment of exceptional situations such as division by zero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21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Restrictions on Normalized  </a:t>
            </a:r>
            <a:r>
              <a:rPr kumimoji="1" lang="en-US" altLang="zh-CN" dirty="0" smtClean="0"/>
              <a:t>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847400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 smtClean="0">
                <a:latin typeface="Consolas"/>
                <a:cs typeface="Consolas"/>
              </a:rPr>
              <a:t>M * </a:t>
            </a:r>
            <a:r>
              <a:rPr lang="en-US" altLang="zh-CN" sz="2800" dirty="0" smtClean="0">
                <a:latin typeface="Consolas"/>
                <a:cs typeface="Consolas"/>
              </a:rPr>
              <a:t>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0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47849"/>
              </p:ext>
            </p:extLst>
          </p:nvPr>
        </p:nvGraphicFramePr>
        <p:xfrm>
          <a:off x="297182" y="373105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73878" y="333498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577754" y="333592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788285" y="33427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57205" y="334364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58282" y="3334986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37788" y="4306913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73878" y="4904485"/>
            <a:ext cx="6798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E can not be (1111 1111)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or (0000 0000)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457200" y="5582817"/>
            <a:ext cx="150934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latin typeface="Verdana"/>
                <a:cs typeface="Verdana"/>
              </a:rPr>
              <a:t>E</a:t>
            </a:r>
            <a:r>
              <a:rPr lang="en-US" altLang="zh-CN" sz="2400" baseline="-25000" dirty="0" err="1" smtClean="0">
                <a:latin typeface="Verdana"/>
                <a:cs typeface="Verdana"/>
              </a:rPr>
              <a:t>max</a:t>
            </a:r>
            <a:r>
              <a:rPr lang="en-US" altLang="zh-CN" sz="2400" dirty="0" smtClean="0">
                <a:latin typeface="Verdana"/>
                <a:cs typeface="Verdana"/>
              </a:rPr>
              <a:t> = ?</a:t>
            </a:r>
            <a:endParaRPr lang="is-IS" altLang="zh-CN" sz="2400" dirty="0" smtClean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 err="1" smtClean="0">
                <a:latin typeface="Verdana"/>
                <a:cs typeface="Verdana"/>
              </a:rPr>
              <a:t>E</a:t>
            </a:r>
            <a:r>
              <a:rPr lang="en-US" altLang="zh-CN" sz="2400" baseline="-25000" dirty="0" err="1" smtClean="0">
                <a:latin typeface="Verdana"/>
                <a:cs typeface="Verdana"/>
              </a:rPr>
              <a:t>min</a:t>
            </a:r>
            <a:r>
              <a:rPr lang="en-US" altLang="zh-CN" sz="2400" dirty="0" smtClean="0">
                <a:latin typeface="Verdana"/>
                <a:cs typeface="Verdana"/>
              </a:rPr>
              <a:t> </a:t>
            </a:r>
            <a:r>
              <a:rPr lang="en-US" altLang="zh-CN" sz="2400" dirty="0">
                <a:latin typeface="Verdana"/>
                <a:cs typeface="Verdana"/>
              </a:rPr>
              <a:t>= </a:t>
            </a:r>
            <a:r>
              <a:rPr lang="en-US" altLang="zh-CN" sz="2400" dirty="0" smtClean="0">
                <a:latin typeface="Verdana"/>
                <a:cs typeface="Verdana"/>
              </a:rPr>
              <a:t> ?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6" name="矩形 12"/>
          <p:cNvSpPr/>
          <p:nvPr/>
        </p:nvSpPr>
        <p:spPr>
          <a:xfrm>
            <a:off x="2316612" y="5582817"/>
            <a:ext cx="3183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sz="2400" dirty="0" smtClean="0">
                <a:latin typeface="Verdana"/>
                <a:cs typeface="Verdana"/>
              </a:rPr>
              <a:t>254</a:t>
            </a:r>
            <a:r>
              <a:rPr lang="is-IS" altLang="zh-CN" sz="2400" dirty="0" smtClean="0">
                <a:latin typeface="Verdana"/>
                <a:cs typeface="Verdana"/>
              </a:rPr>
              <a:t>,  </a:t>
            </a:r>
            <a:r>
              <a:rPr lang="cs-CZ" altLang="zh-CN" sz="2400" dirty="0">
                <a:latin typeface="Verdana"/>
                <a:cs typeface="Verdana"/>
              </a:rPr>
              <a:t>(1111 </a:t>
            </a:r>
            <a:r>
              <a:rPr lang="cs-CZ" altLang="zh-CN" sz="2400" dirty="0" smtClean="0">
                <a:latin typeface="Verdana"/>
                <a:cs typeface="Verdana"/>
              </a:rPr>
              <a:t>1110)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 smtClean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is-IS" altLang="zh-CN" sz="2400" dirty="0" smtClean="0">
                <a:latin typeface="Verdana"/>
                <a:cs typeface="Verdana"/>
              </a:rPr>
              <a:t>1</a:t>
            </a:r>
            <a:r>
              <a:rPr lang="is-IS" altLang="zh-CN" sz="2400" dirty="0" smtClean="0">
                <a:latin typeface="Verdana"/>
                <a:cs typeface="Verdana"/>
              </a:rPr>
              <a:t>, </a:t>
            </a:r>
            <a:r>
              <a:rPr lang="cs-CZ" altLang="zh-CN" sz="2400" dirty="0" smtClean="0">
                <a:latin typeface="Verdana"/>
                <a:cs typeface="Verdana"/>
              </a:rPr>
              <a:t>(0000 0001)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9060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Exponential</a:t>
            </a:r>
            <a:r>
              <a:rPr kumimoji="1" lang="en-US" altLang="zh-CN" dirty="0" smtClean="0"/>
              <a:t> Bias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</a:t>
            </a:r>
            <a:r>
              <a:rPr lang="en-US" altLang="zh-CN" sz="2400" dirty="0" smtClean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= ( </a:t>
            </a:r>
            <a:r>
              <a:rPr lang="en-US" altLang="zh-CN" sz="2800" dirty="0" smtClean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0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15840"/>
              </p:ext>
            </p:extLst>
          </p:nvPr>
        </p:nvGraphicFramePr>
        <p:xfrm>
          <a:off x="342534" y="552277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19230" y="51267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623106" y="512764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33637" y="513442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102557" y="513536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703634" y="5126706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83140" y="6098633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55325" y="6098633"/>
            <a:ext cx="1467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Bias: 127</a:t>
            </a:r>
            <a:endParaRPr lang="zh-CN" altLang="en-US" sz="2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057205" y="2082639"/>
            <a:ext cx="3292008" cy="1501442"/>
          </a:xfrm>
          <a:prstGeom prst="wedgeRoundRectCallout">
            <a:avLst>
              <a:gd name="adj1" fmla="val -54585"/>
              <a:gd name="adj2" fmla="val -6892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To represent (-1,1), we must allow negative exponent.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3"/>
          <p:cNvSpPr/>
          <p:nvPr/>
        </p:nvSpPr>
        <p:spPr>
          <a:xfrm>
            <a:off x="515488" y="3634132"/>
            <a:ext cx="8009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latin typeface="Arial"/>
                <a:cs typeface="Arial"/>
              </a:rPr>
              <a:t>How to represent negative E?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 smtClean="0">
                <a:latin typeface="Arial"/>
                <a:cs typeface="Arial"/>
              </a:rPr>
              <a:t>2’s complement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 smtClean="0">
                <a:latin typeface="Arial"/>
                <a:cs typeface="Arial"/>
              </a:rPr>
              <a:t>use bias</a:t>
            </a:r>
            <a:endParaRPr lang="en-US" altLang="zh-CN" sz="2800" dirty="0" smtClean="0">
              <a:latin typeface="Arial"/>
              <a:cs typeface="Arial"/>
            </a:endParaRP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83221" y="4350948"/>
            <a:ext cx="2811794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89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3" grpId="0"/>
      <p:bldP spid="11" grpId="0" animBg="1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IEEE normalized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</a:t>
            </a:r>
            <a:r>
              <a:rPr lang="en-US" altLang="zh-CN" sz="2400" dirty="0" smtClean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0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1944"/>
              </p:ext>
            </p:extLst>
          </p:nvPr>
        </p:nvGraphicFramePr>
        <p:xfrm>
          <a:off x="311940" y="279330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88636" y="239723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592512" y="239817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03043" y="240495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71963" y="240589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73040" y="2397235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52546" y="3369162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94509" y="3646161"/>
            <a:ext cx="1467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Bias: 127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88636" y="4602542"/>
            <a:ext cx="15678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latin typeface="Verdana"/>
                <a:cs typeface="Verdana"/>
              </a:rPr>
              <a:t>E</a:t>
            </a:r>
            <a:r>
              <a:rPr lang="en-US" altLang="zh-CN" sz="2400" baseline="-25000" dirty="0" err="1" smtClean="0">
                <a:latin typeface="Verdana"/>
                <a:cs typeface="Verdana"/>
              </a:rPr>
              <a:t>max</a:t>
            </a:r>
            <a:r>
              <a:rPr lang="en-US" altLang="zh-CN" sz="2400" dirty="0" smtClean="0">
                <a:latin typeface="Verdana"/>
                <a:cs typeface="Verdana"/>
              </a:rPr>
              <a:t> =  ?</a:t>
            </a:r>
            <a:endParaRPr lang="is-IS" altLang="zh-CN" sz="2400" dirty="0" smtClean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 err="1" smtClean="0">
                <a:latin typeface="Verdana"/>
                <a:cs typeface="Verdana"/>
              </a:rPr>
              <a:t>E</a:t>
            </a:r>
            <a:r>
              <a:rPr lang="en-US" altLang="zh-CN" sz="2400" baseline="-25000" dirty="0" err="1" smtClean="0">
                <a:latin typeface="Verdana"/>
                <a:cs typeface="Verdana"/>
              </a:rPr>
              <a:t>min</a:t>
            </a:r>
            <a:r>
              <a:rPr lang="en-US" altLang="zh-CN" sz="2400" dirty="0" smtClean="0">
                <a:latin typeface="Verdana"/>
                <a:cs typeface="Verdana"/>
              </a:rPr>
              <a:t> </a:t>
            </a:r>
            <a:r>
              <a:rPr lang="en-US" altLang="zh-CN" sz="2400" dirty="0">
                <a:latin typeface="Verdana"/>
                <a:cs typeface="Verdana"/>
              </a:rPr>
              <a:t>=  </a:t>
            </a:r>
            <a:r>
              <a:rPr lang="en-US" altLang="zh-CN" sz="2400" dirty="0" smtClean="0">
                <a:latin typeface="Verdana"/>
                <a:cs typeface="Verdana"/>
              </a:rPr>
              <a:t>?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390036" y="4602542"/>
            <a:ext cx="2826014" cy="107721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Verdana"/>
                <a:cs typeface="Verdana"/>
              </a:rPr>
              <a:t>254 </a:t>
            </a:r>
            <a:r>
              <a:rPr lang="mr-IN" altLang="zh-CN" sz="2400" dirty="0" smtClean="0">
                <a:latin typeface="Verdana"/>
                <a:cs typeface="Verdana"/>
              </a:rPr>
              <a:t>–</a:t>
            </a:r>
            <a:r>
              <a:rPr lang="en-US" altLang="zh-CN" sz="2400" dirty="0" smtClean="0">
                <a:latin typeface="Verdana"/>
                <a:cs typeface="Verdana"/>
              </a:rPr>
              <a:t> 127 = </a:t>
            </a:r>
            <a:r>
              <a:rPr lang="is-IS" altLang="zh-CN" sz="2400" dirty="0" smtClean="0">
                <a:latin typeface="Verdana"/>
                <a:cs typeface="Verdana"/>
              </a:rPr>
              <a:t>127</a:t>
            </a:r>
          </a:p>
          <a:p>
            <a:endParaRPr lang="is-IS" altLang="zh-CN" sz="2400" baseline="-25000" dirty="0" smtClean="0">
              <a:latin typeface="Verdana"/>
              <a:cs typeface="Verdana"/>
            </a:endParaRPr>
          </a:p>
          <a:p>
            <a:r>
              <a:rPr lang="en-US" altLang="zh-CN" sz="2400" dirty="0" smtClean="0">
                <a:latin typeface="Verdana"/>
                <a:cs typeface="Verdana"/>
              </a:rPr>
              <a:t>1 </a:t>
            </a:r>
            <a:r>
              <a:rPr lang="mr-IN" altLang="zh-CN" sz="2400" dirty="0" smtClean="0">
                <a:latin typeface="Verdana"/>
                <a:cs typeface="Verdana"/>
              </a:rPr>
              <a:t>–</a:t>
            </a:r>
            <a:r>
              <a:rPr lang="en-US" altLang="zh-CN" sz="2400" dirty="0" smtClean="0">
                <a:latin typeface="Verdana"/>
                <a:cs typeface="Verdana"/>
              </a:rPr>
              <a:t> 127 = -</a:t>
            </a:r>
            <a:r>
              <a:rPr lang="is-IS" altLang="zh-CN" sz="2400" dirty="0" smtClean="0">
                <a:latin typeface="Verdana"/>
                <a:cs typeface="Verdana"/>
              </a:rPr>
              <a:t>126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4391897" y="4602542"/>
            <a:ext cx="4414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Smallest positive number:  ?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16" name="矩形 14"/>
          <p:cNvSpPr/>
          <p:nvPr/>
        </p:nvSpPr>
        <p:spPr>
          <a:xfrm>
            <a:off x="4391897" y="5151587"/>
            <a:ext cx="45542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N</a:t>
            </a:r>
            <a:r>
              <a:rPr kumimoji="1" lang="en-US" altLang="zh-CN" sz="2400" dirty="0" smtClean="0">
                <a:latin typeface="Arial"/>
                <a:cs typeface="Arial"/>
              </a:rPr>
              <a:t>egative </a:t>
            </a:r>
            <a:r>
              <a:rPr kumimoji="1" lang="en-US" altLang="zh-CN" sz="2400" dirty="0">
                <a:latin typeface="Arial"/>
                <a:cs typeface="Arial"/>
              </a:rPr>
              <a:t>number with </a:t>
            </a:r>
            <a:r>
              <a:rPr kumimoji="1" lang="en-US" altLang="zh-CN" sz="2400" dirty="0" smtClean="0">
                <a:latin typeface="Arial"/>
                <a:cs typeface="Arial"/>
              </a:rPr>
              <a:t>smallest absolute value:  ?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17" name="矩形 12"/>
          <p:cNvSpPr/>
          <p:nvPr/>
        </p:nvSpPr>
        <p:spPr>
          <a:xfrm>
            <a:off x="7880524" y="4602542"/>
            <a:ext cx="925978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2</a:t>
            </a:r>
            <a:r>
              <a:rPr kumimoji="1" lang="en-US" altLang="zh-CN" sz="2400" baseline="30000" dirty="0" smtClean="0">
                <a:latin typeface="Arial"/>
                <a:cs typeface="Arial"/>
              </a:rPr>
              <a:t>-126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18" name="矩形 15"/>
          <p:cNvSpPr/>
          <p:nvPr/>
        </p:nvSpPr>
        <p:spPr>
          <a:xfrm>
            <a:off x="6553303" y="5520919"/>
            <a:ext cx="955272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-</a:t>
            </a:r>
            <a:r>
              <a:rPr kumimoji="1" lang="en-US" altLang="zh-CN" sz="2400" dirty="0" smtClean="0">
                <a:latin typeface="Arial"/>
                <a:cs typeface="Arial"/>
              </a:rPr>
              <a:t>2</a:t>
            </a:r>
            <a:r>
              <a:rPr kumimoji="1" lang="en-US" altLang="zh-CN" sz="2400" baseline="30000" dirty="0" smtClean="0">
                <a:latin typeface="Arial"/>
                <a:cs typeface="Arial"/>
              </a:rPr>
              <a:t>-126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42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38"/>
            <a:ext cx="1244600" cy="106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6453" y="2186781"/>
            <a:ext cx="800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Arial"/>
                <a:cs typeface="Arial"/>
              </a:rPr>
              <a:t>Q1. Why </a:t>
            </a:r>
            <a:r>
              <a:rPr lang="en-US" altLang="zh-CN" sz="4000" dirty="0" smtClean="0">
                <a:latin typeface="Arial"/>
                <a:cs typeface="Arial"/>
              </a:rPr>
              <a:t>using </a:t>
            </a:r>
            <a:r>
              <a:rPr lang="en-US" altLang="zh-CN" sz="4000" b="1" dirty="0" smtClean="0">
                <a:latin typeface="Arial"/>
                <a:cs typeface="Arial"/>
              </a:rPr>
              <a:t>bias</a:t>
            </a:r>
            <a:r>
              <a:rPr lang="en-US" altLang="zh-CN" sz="4000" dirty="0" smtClean="0">
                <a:latin typeface="Arial"/>
                <a:cs typeface="Arial"/>
              </a:rPr>
              <a:t>? </a:t>
            </a:r>
            <a:endParaRPr lang="en-US" altLang="zh-CN" baseline="-25000" dirty="0"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6453" y="3878789"/>
            <a:ext cx="800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Arial"/>
                <a:cs typeface="Arial"/>
              </a:rPr>
              <a:t>Q2. Why is </a:t>
            </a:r>
            <a:r>
              <a:rPr lang="en-US" altLang="zh-CN" sz="4000" b="1" dirty="0" smtClean="0">
                <a:latin typeface="Arial"/>
                <a:cs typeface="Arial"/>
              </a:rPr>
              <a:t>bias </a:t>
            </a:r>
            <a:r>
              <a:rPr lang="en-US" altLang="zh-CN" sz="4000" dirty="0" smtClean="0">
                <a:latin typeface="Arial"/>
                <a:cs typeface="Arial"/>
              </a:rPr>
              <a:t>127? </a:t>
            </a:r>
            <a:endParaRPr lang="en-US" altLang="zh-CN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07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38"/>
            <a:ext cx="1244600" cy="106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6453" y="1832838"/>
            <a:ext cx="8009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Arial"/>
                <a:cs typeface="Arial"/>
              </a:rPr>
              <a:t>Q1. Why </a:t>
            </a:r>
            <a:r>
              <a:rPr lang="en-US" altLang="zh-CN" sz="4000" dirty="0" smtClean="0">
                <a:latin typeface="Arial"/>
                <a:cs typeface="Arial"/>
              </a:rPr>
              <a:t>using </a:t>
            </a:r>
            <a:r>
              <a:rPr lang="en-US" altLang="zh-CN" sz="4000" b="1" dirty="0" smtClean="0">
                <a:latin typeface="Arial"/>
                <a:cs typeface="Arial"/>
              </a:rPr>
              <a:t>bias </a:t>
            </a:r>
            <a:r>
              <a:rPr lang="en-US" altLang="zh-CN" sz="4000" dirty="0" smtClean="0">
                <a:latin typeface="Arial"/>
                <a:cs typeface="Arial"/>
              </a:rPr>
              <a:t>instead of 2’s complement? </a:t>
            </a:r>
            <a:endParaRPr lang="en-US" altLang="zh-CN" baseline="-25000" dirty="0">
              <a:latin typeface="Arial"/>
              <a:cs typeface="Arial"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796453" y="3539548"/>
            <a:ext cx="81623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aseline="-25000" dirty="0" smtClean="0">
                <a:latin typeface="Arial"/>
                <a:cs typeface="Arial"/>
              </a:rPr>
              <a:t>Answer: easier circuitry for comparison.</a:t>
            </a:r>
          </a:p>
          <a:p>
            <a:endParaRPr lang="en-US" altLang="zh-CN" sz="48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644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38"/>
            <a:ext cx="1244600" cy="106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6453" y="1832838"/>
            <a:ext cx="800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Arial"/>
                <a:cs typeface="Arial"/>
              </a:rPr>
              <a:t>Q2. Why is </a:t>
            </a:r>
            <a:r>
              <a:rPr lang="en-US" altLang="zh-CN" sz="4000" dirty="0" smtClean="0">
                <a:latin typeface="Arial"/>
                <a:cs typeface="Arial"/>
              </a:rPr>
              <a:t>bias 127</a:t>
            </a:r>
            <a:r>
              <a:rPr lang="en-US" altLang="zh-CN" sz="4000" dirty="0" smtClean="0">
                <a:latin typeface="Arial"/>
                <a:cs typeface="Arial"/>
              </a:rPr>
              <a:t>? </a:t>
            </a:r>
            <a:endParaRPr lang="en-US" altLang="zh-CN" baseline="-250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123" y="2788524"/>
            <a:ext cx="800998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Arial"/>
                <a:cs typeface="Arial"/>
              </a:rPr>
              <a:t>A2. Balance positive numbers (magnitude) and negative numbers (precision)</a:t>
            </a:r>
          </a:p>
        </p:txBody>
      </p:sp>
    </p:spTree>
    <p:extLst>
      <p:ext uri="{BB962C8B-B14F-4D97-AF65-F5344CB8AC3E}">
        <p14:creationId xmlns:p14="http://schemas.microsoft.com/office/powerpoint/2010/main" val="2434597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 Toy </a:t>
            </a:r>
            <a:r>
              <a:rPr kumimoji="1" lang="en-US" altLang="zh-CN" dirty="0" smtClean="0"/>
              <a:t>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538998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+ 3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>
                <a:latin typeface="Arial"/>
                <a:cs typeface="Arial"/>
              </a:rPr>
              <a:t>b</a:t>
            </a:r>
            <a:r>
              <a:rPr lang="en-US" altLang="zh-CN" sz="2800" b="1" dirty="0" smtClean="0">
                <a:latin typeface="Arial"/>
                <a:cs typeface="Arial"/>
              </a:rPr>
              <a:t>ias: 3</a:t>
            </a:r>
            <a:endParaRPr lang="en-US" altLang="zh-CN" sz="2800" b="1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Smallest positive number ?</a:t>
            </a:r>
            <a:endParaRPr kumimoji="1"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85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3016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+ 3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>
                <a:latin typeface="Arial"/>
                <a:cs typeface="Arial"/>
              </a:rPr>
              <a:t>b</a:t>
            </a:r>
            <a:r>
              <a:rPr lang="en-US" altLang="zh-CN" sz="2800" b="1" dirty="0" smtClean="0">
                <a:latin typeface="Arial"/>
                <a:cs typeface="Arial"/>
              </a:rPr>
              <a:t>ias: 3</a:t>
            </a:r>
            <a:endParaRPr lang="en-US" altLang="zh-CN" sz="2800" b="1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Smallest positive number: 0.25</a:t>
            </a:r>
            <a:endParaRPr kumimoji="1"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93406"/>
              </p:ext>
            </p:extLst>
          </p:nvPr>
        </p:nvGraphicFramePr>
        <p:xfrm>
          <a:off x="457200" y="5750096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0 1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0 0 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4746" y="6309062"/>
            <a:ext cx="2786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 smtClean="0">
                <a:latin typeface="Arial"/>
                <a:cs typeface="Arial"/>
              </a:rPr>
              <a:t>( 1.00 )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* 2</a:t>
            </a:r>
            <a:r>
              <a:rPr lang="en-US" altLang="zh-CN" sz="2400" baseline="30000" dirty="0" smtClean="0">
                <a:latin typeface="Arial"/>
                <a:cs typeface="Arial"/>
              </a:rPr>
              <a:t>-2 </a:t>
            </a:r>
            <a:r>
              <a:rPr lang="en-US" altLang="zh-CN" sz="2400" dirty="0" smtClean="0">
                <a:latin typeface="Arial"/>
                <a:cs typeface="Arial"/>
              </a:rPr>
              <a:t>= </a:t>
            </a:r>
            <a:r>
              <a:rPr lang="en-US" altLang="zh-CN" sz="2400" dirty="0" smtClean="0"/>
              <a:t>0.25</a:t>
            </a:r>
            <a:endParaRPr lang="zh-CN" altLang="en-US" sz="2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0499" y="5116756"/>
            <a:ext cx="3529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Smallest number &gt;0.25? 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" name="矩形 16"/>
          <p:cNvSpPr/>
          <p:nvPr/>
        </p:nvSpPr>
        <p:spPr>
          <a:xfrm>
            <a:off x="5123891" y="6332192"/>
            <a:ext cx="3797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 smtClean="0">
                <a:latin typeface="Arial"/>
                <a:cs typeface="Arial"/>
              </a:rPr>
              <a:t>( </a:t>
            </a:r>
            <a:r>
              <a:rPr lang="en-US" altLang="zh-CN" sz="2400" dirty="0" smtClean="0">
                <a:latin typeface="Arial"/>
                <a:cs typeface="Arial"/>
              </a:rPr>
              <a:t>1.01 )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* 2</a:t>
            </a:r>
            <a:r>
              <a:rPr lang="en-US" altLang="zh-CN" sz="2400" baseline="30000" dirty="0" smtClean="0">
                <a:latin typeface="Arial"/>
                <a:cs typeface="Arial"/>
              </a:rPr>
              <a:t>-2 </a:t>
            </a:r>
            <a:r>
              <a:rPr lang="en-US" altLang="zh-CN" sz="2400" dirty="0" smtClean="0">
                <a:latin typeface="Arial"/>
                <a:cs typeface="Arial"/>
              </a:rPr>
              <a:t>= </a:t>
            </a:r>
            <a:r>
              <a:rPr lang="en-US" altLang="zh-CN" sz="2400" dirty="0" smtClean="0"/>
              <a:t>0.25+0.0625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34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31270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+ 3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>
                <a:latin typeface="Arial"/>
                <a:cs typeface="Arial"/>
              </a:rPr>
              <a:t>bias: 3</a:t>
            </a:r>
          </a:p>
          <a:p>
            <a:pPr marL="342900" indent="-342900">
              <a:buFont typeface="Symbol" charset="2"/>
              <a:buChar char="-"/>
            </a:pPr>
            <a:endParaRPr lang="en-US" altLang="zh-CN" sz="2800" dirty="0">
              <a:latin typeface="Arial"/>
              <a:cs typeface="Arial"/>
            </a:endParaRPr>
          </a:p>
        </p:txBody>
      </p:sp>
      <p:graphicFrame>
        <p:nvGraphicFramePr>
          <p:cNvPr id="14" name="图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6430"/>
              </p:ext>
            </p:extLst>
          </p:nvPr>
        </p:nvGraphicFramePr>
        <p:xfrm>
          <a:off x="457200" y="5738027"/>
          <a:ext cx="8585418" cy="696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/>
          <p:cNvSpPr/>
          <p:nvPr/>
        </p:nvSpPr>
        <p:spPr>
          <a:xfrm>
            <a:off x="4576748" y="5651640"/>
            <a:ext cx="441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3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Decimal Representation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83050"/>
              </p:ext>
            </p:extLst>
          </p:nvPr>
        </p:nvGraphicFramePr>
        <p:xfrm>
          <a:off x="457200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/>
                <a:gridCol w="5739089"/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 smtClean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 smtClean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9620" y="2526309"/>
            <a:ext cx="545353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rgbClr val="0000FF"/>
                </a:solidFill>
                <a:latin typeface="Arial"/>
                <a:cs typeface="Arial"/>
              </a:rPr>
              <a:t>represent values which are </a:t>
            </a:r>
          </a:p>
          <a:p>
            <a:r>
              <a:rPr kumimoji="1" lang="en-US" altLang="zh-CN" sz="3200" b="1" dirty="0" smtClean="0">
                <a:solidFill>
                  <a:srgbClr val="0000FF"/>
                </a:solidFill>
                <a:latin typeface="Arial"/>
                <a:cs typeface="Arial"/>
              </a:rPr>
              <a:t>close and equal to 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82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 smtClean="0"/>
              <a:t>IEEE </a:t>
            </a:r>
            <a:r>
              <a:rPr kumimoji="1" lang="en-US" altLang="zh-CN" sz="3600" dirty="0" err="1" smtClean="0"/>
              <a:t>denormalized</a:t>
            </a:r>
            <a:r>
              <a:rPr kumimoji="1" lang="en-US" altLang="zh-CN" sz="3600" dirty="0" smtClean="0"/>
              <a:t> representation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06560" y="1362071"/>
            <a:ext cx="800998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baseline="-25000" dirty="0" smtClean="0">
                <a:latin typeface="Arial"/>
                <a:cs typeface="Arial"/>
              </a:rPr>
              <a:t>10</a:t>
            </a:r>
            <a:r>
              <a:rPr lang="en-US" altLang="zh-CN" sz="3200" dirty="0" smtClean="0">
                <a:latin typeface="Arial"/>
                <a:cs typeface="Arial"/>
              </a:rPr>
              <a:t> = </a:t>
            </a:r>
            <a:r>
              <a:rPr lang="en-US" altLang="zh-CN" sz="3200" u="sng" dirty="0" smtClean="0">
                <a:latin typeface="Arial"/>
                <a:cs typeface="Arial"/>
              </a:rPr>
              <a:t>+</a:t>
            </a:r>
            <a:r>
              <a:rPr lang="en-US" altLang="zh-CN" sz="3200" dirty="0">
                <a:latin typeface="Arial"/>
                <a:cs typeface="Arial"/>
              </a:rPr>
              <a:t>M</a:t>
            </a:r>
            <a:r>
              <a:rPr lang="en-US" altLang="zh-CN" sz="3200" dirty="0" smtClean="0">
                <a:latin typeface="Arial"/>
                <a:cs typeface="Arial"/>
              </a:rPr>
              <a:t> * </a:t>
            </a:r>
            <a:r>
              <a:rPr lang="en-US" altLang="zh-CN" sz="3200" dirty="0" smtClean="0">
                <a:latin typeface="Arial"/>
                <a:cs typeface="Arial"/>
              </a:rPr>
              <a:t>2</a:t>
            </a:r>
            <a:r>
              <a:rPr lang="en-US" altLang="zh-CN" sz="3200" baseline="30000" dirty="0" smtClean="0">
                <a:latin typeface="Arial"/>
                <a:cs typeface="Arial"/>
              </a:rPr>
              <a:t>E</a:t>
            </a:r>
            <a:endParaRPr lang="en-US" altLang="zh-CN" sz="2800" dirty="0" smtClean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66006"/>
              </p:ext>
            </p:extLst>
          </p:nvPr>
        </p:nvGraphicFramePr>
        <p:xfrm>
          <a:off x="457200" y="3116382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433896" y="272031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737772" y="272125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948303" y="272803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217223" y="272897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818300" y="272031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3" name="矩形 12"/>
          <p:cNvSpPr/>
          <p:nvPr/>
        </p:nvSpPr>
        <p:spPr>
          <a:xfrm>
            <a:off x="306560" y="2275141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Normalized </a:t>
            </a:r>
            <a:r>
              <a:rPr lang="en-US" altLang="zh-CN" sz="2000" b="1" dirty="0" smtClean="0">
                <a:latin typeface="Arial"/>
                <a:cs typeface="Arial"/>
              </a:rPr>
              <a:t>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56913" y="3673344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1 &lt;= </a:t>
            </a:r>
            <a:r>
              <a:rPr lang="en-US" altLang="zh-CN" sz="2000" dirty="0" smtClean="0">
                <a:latin typeface="Arial"/>
                <a:cs typeface="Arial"/>
              </a:rPr>
              <a:t>M </a:t>
            </a:r>
            <a:r>
              <a:rPr lang="en-US" altLang="zh-CN" sz="2000" dirty="0">
                <a:latin typeface="Arial"/>
                <a:cs typeface="Arial"/>
              </a:rPr>
              <a:t>&lt; 2, </a:t>
            </a:r>
            <a:r>
              <a:rPr lang="en-US" altLang="zh-CN" sz="2000" dirty="0" smtClean="0">
                <a:latin typeface="Arial"/>
                <a:cs typeface="Arial"/>
              </a:rPr>
              <a:t>M </a:t>
            </a:r>
            <a:r>
              <a:rPr lang="en-US" altLang="zh-CN" sz="2000" dirty="0">
                <a:latin typeface="Arial"/>
                <a:cs typeface="Arial"/>
              </a:rPr>
              <a:t>= ( 1</a:t>
            </a:r>
            <a:r>
              <a:rPr lang="en-US" altLang="zh-CN" sz="2000" dirty="0" smtClean="0">
                <a:latin typeface="Arial"/>
                <a:cs typeface="Arial"/>
              </a:rPr>
              <a:t>.F</a:t>
            </a:r>
            <a:r>
              <a:rPr lang="en-US" altLang="zh-CN" sz="2000" baseline="-25000" dirty="0" smtClean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54511"/>
              </p:ext>
            </p:extLst>
          </p:nvPr>
        </p:nvGraphicFramePr>
        <p:xfrm>
          <a:off x="482885" y="5255926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4"/>
          <p:cNvSpPr txBox="1"/>
          <p:nvPr/>
        </p:nvSpPr>
        <p:spPr>
          <a:xfrm>
            <a:off x="459581" y="485985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763457" y="486079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2973988" y="486757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3242908" y="48685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8843985" y="485985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20" name="矩形 19"/>
          <p:cNvSpPr/>
          <p:nvPr/>
        </p:nvSpPr>
        <p:spPr>
          <a:xfrm>
            <a:off x="332245" y="4414685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Denormalized Encoding</a:t>
            </a:r>
            <a:r>
              <a:rPr lang="en-US" altLang="zh-CN" sz="2000" b="1" dirty="0" smtClean="0">
                <a:latin typeface="Arial"/>
                <a:cs typeface="Arial"/>
              </a:rPr>
              <a:t>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2598" y="5812888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0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&lt;= </a:t>
            </a:r>
            <a:r>
              <a:rPr lang="en-US" altLang="zh-CN" sz="2000" dirty="0" smtClean="0">
                <a:latin typeface="Arial"/>
                <a:cs typeface="Arial"/>
              </a:rPr>
              <a:t>M </a:t>
            </a:r>
            <a:r>
              <a:rPr lang="en-US" altLang="zh-CN" sz="2000" dirty="0">
                <a:latin typeface="Arial"/>
                <a:cs typeface="Arial"/>
              </a:rPr>
              <a:t>&lt; </a:t>
            </a:r>
            <a:r>
              <a:rPr lang="en-US" altLang="zh-CN" sz="2000" dirty="0" smtClean="0">
                <a:latin typeface="Arial"/>
                <a:cs typeface="Arial"/>
              </a:rPr>
              <a:t>1, M </a:t>
            </a:r>
            <a:r>
              <a:rPr lang="en-US" altLang="zh-CN" sz="2000" dirty="0">
                <a:latin typeface="Arial"/>
                <a:cs typeface="Arial"/>
              </a:rPr>
              <a:t>= ( </a:t>
            </a:r>
            <a:r>
              <a:rPr lang="en-US" altLang="zh-CN" sz="2000" dirty="0" smtClean="0">
                <a:latin typeface="Arial"/>
                <a:cs typeface="Arial"/>
              </a:rPr>
              <a:t>0.F</a:t>
            </a:r>
            <a:r>
              <a:rPr lang="en-US" altLang="zh-CN" sz="2000" baseline="-25000" dirty="0" smtClean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2" name="矩形 21"/>
          <p:cNvSpPr/>
          <p:nvPr/>
        </p:nvSpPr>
        <p:spPr>
          <a:xfrm>
            <a:off x="1317195" y="5805314"/>
            <a:ext cx="2380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E = 1 </a:t>
            </a:r>
            <a:r>
              <a:rPr lang="mr-IN" altLang="zh-CN" sz="2000" dirty="0" smtClean="0">
                <a:latin typeface="Arial"/>
                <a:cs typeface="Arial"/>
              </a:rPr>
              <a:t>–</a:t>
            </a:r>
            <a:r>
              <a:rPr lang="en-US" altLang="zh-CN" sz="2000" dirty="0" smtClean="0">
                <a:latin typeface="Arial"/>
                <a:cs typeface="Arial"/>
              </a:rPr>
              <a:t> Bias = -126</a:t>
            </a:r>
            <a:endParaRPr lang="en-US" altLang="zh-CN" sz="20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Zeros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25841"/>
              </p:ext>
            </p:extLst>
          </p:nvPr>
        </p:nvGraphicFramePr>
        <p:xfrm>
          <a:off x="157013" y="246347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59" y="1798070"/>
            <a:ext cx="893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latin typeface="Arial"/>
                <a:cs typeface="Arial"/>
              </a:rPr>
              <a:t>+0.0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63891"/>
              </p:ext>
            </p:extLst>
          </p:nvPr>
        </p:nvGraphicFramePr>
        <p:xfrm>
          <a:off x="157013" y="449719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59" y="3831790"/>
            <a:ext cx="803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latin typeface="Arial"/>
                <a:cs typeface="Arial"/>
              </a:rPr>
              <a:t>-0.0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59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68172"/>
              </p:ext>
            </p:extLst>
          </p:nvPr>
        </p:nvGraphicFramePr>
        <p:xfrm>
          <a:off x="157013" y="246347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1000 0000 0000 0000 0000 000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59" y="1798070"/>
            <a:ext cx="2074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(0.1)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 * 2</a:t>
            </a:r>
            <a:r>
              <a:rPr kumimoji="1" lang="en-US" altLang="zh-CN" sz="2800" baseline="30000" dirty="0">
                <a:latin typeface="Arial"/>
                <a:cs typeface="Arial"/>
              </a:rPr>
              <a:t>-126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43136"/>
              </p:ext>
            </p:extLst>
          </p:nvPr>
        </p:nvGraphicFramePr>
        <p:xfrm>
          <a:off x="157013" y="449719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0101 0100 0000 0000 0000 000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59" y="3831790"/>
            <a:ext cx="3192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latin typeface="Arial"/>
                <a:cs typeface="Arial"/>
              </a:rPr>
              <a:t>-(0.010101</a:t>
            </a:r>
            <a:r>
              <a:rPr kumimoji="1" lang="en-US" altLang="zh-CN" sz="2800" dirty="0">
                <a:latin typeface="Arial"/>
                <a:cs typeface="Arial"/>
              </a:rPr>
              <a:t>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 * 2</a:t>
            </a:r>
            <a:r>
              <a:rPr kumimoji="1" lang="en-US" altLang="zh-CN" sz="2800" baseline="30000" dirty="0">
                <a:latin typeface="Arial"/>
                <a:cs typeface="Arial"/>
              </a:rPr>
              <a:t>-126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94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13291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648504"/>
            <a:ext cx="66497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b</a:t>
            </a:r>
            <a:r>
              <a:rPr lang="en-US" altLang="zh-CN" sz="2800" dirty="0" smtClean="0">
                <a:latin typeface="Arial"/>
                <a:cs typeface="Arial"/>
              </a:rPr>
              <a:t>ias: 3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 smtClean="0">
                <a:latin typeface="Arial"/>
                <a:cs typeface="Arial"/>
              </a:rPr>
              <a:t>Denormalized </a:t>
            </a:r>
            <a:r>
              <a:rPr lang="en-US" altLang="zh-CN" sz="2800" b="1" dirty="0">
                <a:latin typeface="Arial"/>
                <a:cs typeface="Arial"/>
              </a:rPr>
              <a:t>e</a:t>
            </a:r>
            <a:r>
              <a:rPr lang="en-US" altLang="zh-CN" sz="2800" b="1" dirty="0" smtClean="0">
                <a:latin typeface="Arial"/>
                <a:cs typeface="Arial"/>
              </a:rPr>
              <a:t>ncoding</a:t>
            </a:r>
            <a:endParaRPr lang="en-US" altLang="zh-CN" sz="2800" b="1" dirty="0">
              <a:latin typeface="Arial"/>
              <a:cs typeface="Arial"/>
            </a:endParaRP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751794"/>
              </p:ext>
            </p:extLst>
          </p:nvPr>
        </p:nvGraphicFramePr>
        <p:xfrm>
          <a:off x="306388" y="5140325"/>
          <a:ext cx="8485187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7" name="Worksheet" r:id="rId3" imgW="8483600" imgH="1409700" progId="Excel.Sheet.8">
                  <p:embed/>
                </p:oleObj>
              </mc:Choice>
              <mc:Fallback>
                <p:oleObj name="Worksheet" r:id="rId3" imgW="8483600" imgH="1409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5140325"/>
                        <a:ext cx="8485187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17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Special Values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91204"/>
              </p:ext>
            </p:extLst>
          </p:nvPr>
        </p:nvGraphicFramePr>
        <p:xfrm>
          <a:off x="457200" y="230275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1111 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1111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896" y="190668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37772" y="190762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948303" y="191440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217223" y="191534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18300" y="1906683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306560" y="1461510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Arial"/>
                <a:cs typeface="Arial"/>
              </a:rPr>
              <a:t>Special Value’s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17674"/>
              </p:ext>
            </p:extLst>
          </p:nvPr>
        </p:nvGraphicFramePr>
        <p:xfrm>
          <a:off x="1484340" y="3569705"/>
          <a:ext cx="60960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Verdana"/>
                          <a:cs typeface="Verdana"/>
                        </a:rPr>
                        <a:t>values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Verdana"/>
                          <a:cs typeface="Verdana"/>
                        </a:rPr>
                        <a:t>sign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+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- 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err="1" smtClean="0">
                          <a:latin typeface="Verdana"/>
                          <a:cs typeface="Verdana"/>
                        </a:rPr>
                        <a:t>NaN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any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non-zero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69703"/>
              </p:ext>
            </p:extLst>
          </p:nvPr>
        </p:nvGraphicFramePr>
        <p:xfrm>
          <a:off x="1742318" y="4082733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7" name="公式" r:id="rId3" imgW="152400" imgH="127000" progId="Equation.3">
                  <p:embed/>
                </p:oleObj>
              </mc:Choice>
              <mc:Fallback>
                <p:oleObj name="公式" r:id="rId3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2318" y="4082733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341987"/>
              </p:ext>
            </p:extLst>
          </p:nvPr>
        </p:nvGraphicFramePr>
        <p:xfrm>
          <a:off x="1741343" y="4491664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8" name="公式" r:id="rId5" imgW="152400" imgH="127000" progId="Equation.3">
                  <p:embed/>
                </p:oleObj>
              </mc:Choice>
              <mc:Fallback>
                <p:oleObj name="公式" r:id="rId5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1343" y="4491664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8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13579"/>
              </p:ext>
            </p:extLst>
          </p:nvPr>
        </p:nvGraphicFramePr>
        <p:xfrm>
          <a:off x="457200" y="1531009"/>
          <a:ext cx="8466568" cy="5049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6544"/>
                <a:gridCol w="1750431"/>
                <a:gridCol w="1166954"/>
                <a:gridCol w="2482639"/>
              </a:tblGrid>
              <a:tr h="484027"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representation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E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M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V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56356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0100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1001 0101 0000 </a:t>
                      </a:r>
                    </a:p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81890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2.5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-127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464404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-1.25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-111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56356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1111 1111 1111 1111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19412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1111 1111 1000 0000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29843">
                <a:tc>
                  <a:txBody>
                    <a:bodyPr/>
                    <a:lstStyle/>
                    <a:p>
                      <a:endParaRPr lang="fi-FI" altLang="zh-CN" sz="20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1.5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-127</a:t>
                      </a:r>
                    </a:p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12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08959"/>
              </p:ext>
            </p:extLst>
          </p:nvPr>
        </p:nvGraphicFramePr>
        <p:xfrm>
          <a:off x="457200" y="1531009"/>
          <a:ext cx="8466568" cy="4677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6544"/>
                <a:gridCol w="1530954"/>
                <a:gridCol w="1958467"/>
                <a:gridCol w="19106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representation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E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M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V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100</a:t>
                      </a:r>
                      <a:r>
                        <a:rPr lang="en-US" altLang="zh-CN" sz="2000" baseline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1001 0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101 0000 </a:t>
                      </a:r>
                    </a:p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146 </a:t>
                      </a:r>
                      <a:r>
                        <a:rPr lang="mr-IN" altLang="zh-CN" sz="200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127 =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19</a:t>
                      </a:r>
                      <a:endParaRPr lang="en-US" altLang="zh-CN" sz="20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(1.101)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</a:t>
                      </a:r>
                    </a:p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= 1.625 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2000" dirty="0" smtClean="0">
                          <a:latin typeface="Arial"/>
                          <a:cs typeface="Arial"/>
                        </a:rPr>
                        <a:t>1.625 * 2</a:t>
                      </a:r>
                      <a:r>
                        <a:rPr lang="tr-TR" altLang="zh-CN" sz="2000" baseline="30000" dirty="0" smtClean="0">
                          <a:latin typeface="Arial"/>
                          <a:cs typeface="Arial"/>
                        </a:rPr>
                        <a:t>19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000 0000 1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010 0000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1 </a:t>
                      </a:r>
                      <a:r>
                        <a:rPr lang="mr-IN" altLang="zh-CN" sz="2000" baseline="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127 = -126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(1.01)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</a:p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= 1.25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2.5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-127</a:t>
                      </a:r>
                      <a:endParaRPr lang="en-US" altLang="zh-CN" sz="2000" baseline="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(1.01)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-126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000 1000 0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010 0000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16 </a:t>
                      </a:r>
                      <a:r>
                        <a:rPr lang="mr-IN" altLang="zh-CN" sz="200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 127 </a:t>
                      </a:r>
                    </a:p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-111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(1.01)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altLang="zh-CN" sz="2000" baseline="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= 1.125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-1.25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-111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111 1111 1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111 1111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Nan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111 1111 1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7615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000 0000 0</a:t>
                      </a:r>
                      <a:r>
                        <a:rPr lang="fi-FI" altLang="zh-CN" sz="2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-126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(0.11)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(0.11)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 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-126</a:t>
                      </a:r>
                      <a:endParaRPr lang="zh-CN" altLang="en-US" sz="2000" baseline="300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= 1.5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-127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458258"/>
              </p:ext>
            </p:extLst>
          </p:nvPr>
        </p:nvGraphicFramePr>
        <p:xfrm>
          <a:off x="7210010" y="4798705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0" name="公式" r:id="rId3" imgW="152400" imgH="127000" progId="Equation.3">
                  <p:embed/>
                </p:oleObj>
              </mc:Choice>
              <mc:Fallback>
                <p:oleObj name="公式" r:id="rId3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10010" y="4798705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99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Distribution </a:t>
            </a:r>
            <a:r>
              <a:rPr kumimoji="1" lang="en-US" altLang="zh-CN" dirty="0"/>
              <a:t>of Representable Values</a:t>
            </a:r>
            <a:endParaRPr kumimoji="1"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98450" y="1945956"/>
            <a:ext cx="8388350" cy="1347788"/>
            <a:chOff x="192" y="1446"/>
            <a:chExt cx="5284" cy="849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28" y="1782"/>
              <a:ext cx="4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2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136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13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68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136" y="216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136" y="1980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472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92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92" y="220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92" y="2022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528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896" y="1461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" charset="0"/>
                </a:rPr>
                <a:t>+</a:t>
              </a:r>
              <a:r>
                <a:rPr lang="en-US" altLang="zh-CN">
                  <a:latin typeface="Symbol" charset="0"/>
                </a:rPr>
                <a:t>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51" y="1446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zh-CN" altLang="en-US">
                  <a:latin typeface="Symbol" charset="0"/>
                </a:rPr>
                <a:t>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496" y="2062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en-US" altLang="zh-CN" sz="1800">
                  <a:latin typeface="Helvetica" charset="0"/>
                </a:rPr>
                <a:t>0</a:t>
              </a: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69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984" y="1542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+Denorm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3840" y="1542"/>
              <a:ext cx="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>
                  <a:latin typeface="Helvetica" charset="0"/>
                </a:rPr>
                <a:t>+Normalized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20" y="1551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-Denorm</a:t>
              </a: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9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884" y="1542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-Normalized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297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83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99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7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V="1">
              <a:off x="2688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 flipV="1">
              <a:off x="2832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2880" y="206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Helvetica" charset="0"/>
                </a:rPr>
                <a:t>+0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21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15161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Distribution </a:t>
            </a:r>
            <a:r>
              <a:rPr kumimoji="1" lang="en-US" altLang="zh-CN" dirty="0"/>
              <a:t>of Representable Values</a:t>
            </a:r>
            <a:endParaRPr kumimoji="1"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98450" y="1945956"/>
            <a:ext cx="8388350" cy="1347788"/>
            <a:chOff x="192" y="1446"/>
            <a:chExt cx="5284" cy="849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28" y="1782"/>
              <a:ext cx="4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2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136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13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68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136" y="216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136" y="1980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472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92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92" y="220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92" y="2022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528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896" y="1461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" charset="0"/>
                </a:rPr>
                <a:t>+</a:t>
              </a:r>
              <a:r>
                <a:rPr lang="en-US" altLang="zh-CN">
                  <a:latin typeface="Symbol" charset="0"/>
                </a:rPr>
                <a:t>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51" y="1446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zh-CN" altLang="en-US">
                  <a:latin typeface="Symbol" charset="0"/>
                </a:rPr>
                <a:t>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496" y="2062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en-US" altLang="zh-CN" sz="1800">
                  <a:latin typeface="Helvetica" charset="0"/>
                </a:rPr>
                <a:t>0</a:t>
              </a: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69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984" y="1542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+Denorm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3840" y="1542"/>
              <a:ext cx="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>
                  <a:latin typeface="Helvetica" charset="0"/>
                </a:rPr>
                <a:t>+Normalized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20" y="1551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-Denorm</a:t>
              </a: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9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884" y="1542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-Normalized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297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83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99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7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V="1">
              <a:off x="2688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 flipV="1">
              <a:off x="2832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2880" y="206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Helvetica" charset="0"/>
                </a:rPr>
                <a:t>+0</a:t>
              </a:r>
            </a:p>
          </p:txBody>
        </p:sp>
      </p:grpSp>
      <p:graphicFrame>
        <p:nvGraphicFramePr>
          <p:cNvPr id="35" name="Object 5"/>
          <p:cNvGraphicFramePr>
            <a:graphicFrameLocks noChangeAspect="1"/>
          </p:cNvGraphicFramePr>
          <p:nvPr/>
        </p:nvGraphicFramePr>
        <p:xfrm>
          <a:off x="382084" y="3795705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9" name="Worksheet" r:id="rId3" imgW="8334632" imgH="1095839" progId="Excel.Sheet.8">
                  <p:embed/>
                </p:oleObj>
              </mc:Choice>
              <mc:Fallback>
                <p:oleObj name="Worksheet" r:id="rId3" imgW="8334632" imgH="109583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84" y="3795705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椭圆 36"/>
          <p:cNvSpPr/>
          <p:nvPr/>
        </p:nvSpPr>
        <p:spPr>
          <a:xfrm>
            <a:off x="2192797" y="3795705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-156249" y="5276934"/>
            <a:ext cx="8653716" cy="488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What if the result of computation is at    ? 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452462" y="5460047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3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build="p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Decimal Representation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15833"/>
              </p:ext>
            </p:extLst>
          </p:nvPr>
        </p:nvGraphicFramePr>
        <p:xfrm>
          <a:off x="457200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/>
                <a:gridCol w="5739089"/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 smtClean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 smtClean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15488" y="3976617"/>
            <a:ext cx="3813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cs typeface="Verdana"/>
              </a:rPr>
              <a:t>(5.5)</a:t>
            </a:r>
            <a:r>
              <a:rPr lang="en-US" altLang="zh-CN" sz="2000" baseline="-25000" dirty="0" smtClean="0">
                <a:latin typeface="Verdana"/>
                <a:cs typeface="Verdana"/>
              </a:rPr>
              <a:t>10</a:t>
            </a:r>
            <a:r>
              <a:rPr lang="en-US" altLang="zh-CN" sz="2000" dirty="0" smtClean="0">
                <a:latin typeface="Verdana"/>
                <a:cs typeface="Verdana"/>
              </a:rPr>
              <a:t> = 5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0</a:t>
            </a:r>
            <a:r>
              <a:rPr lang="en-US" altLang="zh-CN" sz="2000" dirty="0" smtClean="0">
                <a:latin typeface="Verdana"/>
                <a:cs typeface="Verdana"/>
              </a:rPr>
              <a:t>+ 5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-1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714" y="4538696"/>
            <a:ext cx="7155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cs typeface="Verdana"/>
              </a:rPr>
              <a:t>(0.333333...)</a:t>
            </a:r>
            <a:r>
              <a:rPr lang="en-US" altLang="zh-CN" sz="2000" baseline="-25000" dirty="0" smtClean="0">
                <a:latin typeface="Verdana"/>
                <a:cs typeface="Verdana"/>
              </a:rPr>
              <a:t>10</a:t>
            </a:r>
            <a:r>
              <a:rPr lang="en-US" altLang="zh-CN" sz="2000" dirty="0" smtClean="0">
                <a:latin typeface="Verdana"/>
                <a:cs typeface="Verdana"/>
              </a:rPr>
              <a:t> = 3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-1</a:t>
            </a:r>
            <a:r>
              <a:rPr lang="en-US" altLang="zh-CN" sz="2000" dirty="0" smtClean="0">
                <a:latin typeface="Verdana"/>
                <a:cs typeface="Verdana"/>
              </a:rPr>
              <a:t> + 3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-2</a:t>
            </a:r>
            <a:r>
              <a:rPr lang="en-US" altLang="zh-CN" sz="2000" dirty="0" smtClean="0">
                <a:latin typeface="Verdana"/>
                <a:cs typeface="Verdana"/>
              </a:rPr>
              <a:t> + 3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-3</a:t>
            </a:r>
            <a:r>
              <a:rPr lang="en-US" altLang="zh-CN" sz="2000" dirty="0" smtClean="0">
                <a:latin typeface="Verdana"/>
                <a:cs typeface="Verdana"/>
              </a:rPr>
              <a:t> + ...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929" y="5091562"/>
            <a:ext cx="8022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cs typeface="Verdana"/>
              </a:rPr>
              <a:t>(</a:t>
            </a:r>
            <a:r>
              <a:rPr lang="en-US" altLang="zh-CN" sz="2000" dirty="0">
                <a:latin typeface="Verdana"/>
                <a:cs typeface="Verdana"/>
              </a:rPr>
              <a:t>1.4128</a:t>
            </a:r>
            <a:r>
              <a:rPr lang="en-US" altLang="zh-CN" sz="2000" dirty="0" smtClean="0">
                <a:latin typeface="Verdana"/>
                <a:cs typeface="Verdana"/>
              </a:rPr>
              <a:t>...)</a:t>
            </a:r>
            <a:r>
              <a:rPr lang="en-US" altLang="zh-CN" sz="2000" baseline="-25000" dirty="0" smtClean="0">
                <a:latin typeface="Verdana"/>
                <a:cs typeface="Verdana"/>
              </a:rPr>
              <a:t>10</a:t>
            </a:r>
            <a:r>
              <a:rPr lang="en-US" altLang="zh-CN" sz="2000" dirty="0" smtClean="0">
                <a:latin typeface="Verdana"/>
                <a:cs typeface="Verdana"/>
              </a:rPr>
              <a:t> = 1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0</a:t>
            </a:r>
            <a:r>
              <a:rPr lang="en-US" altLang="zh-CN" sz="2000" dirty="0" smtClean="0">
                <a:latin typeface="Verdana"/>
                <a:cs typeface="Verdana"/>
              </a:rPr>
              <a:t> + 4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-1</a:t>
            </a:r>
            <a:r>
              <a:rPr lang="en-US" altLang="zh-CN" sz="2000" dirty="0" smtClean="0">
                <a:latin typeface="Verdana"/>
                <a:cs typeface="Verdana"/>
              </a:rPr>
              <a:t> + 1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-2</a:t>
            </a:r>
            <a:r>
              <a:rPr lang="en-US" altLang="zh-CN" sz="2000" dirty="0" smtClean="0">
                <a:latin typeface="Verdana"/>
                <a:cs typeface="Verdana"/>
              </a:rPr>
              <a:t> + 2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-3 </a:t>
            </a:r>
            <a:r>
              <a:rPr lang="en-US" altLang="zh-CN" sz="2000" dirty="0" smtClean="0">
                <a:latin typeface="Verdana"/>
                <a:cs typeface="Verdana"/>
              </a:rPr>
              <a:t>+ ...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670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Rounding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Goal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Use the </a:t>
            </a:r>
            <a:r>
              <a:rPr kumimoji="1" lang="en-US" altLang="zh-CN" dirty="0" smtClean="0">
                <a:latin typeface="Verdana"/>
                <a:cs typeface="Verdana"/>
              </a:rPr>
              <a:t>“closest” </a:t>
            </a:r>
            <a:r>
              <a:rPr kumimoji="1" lang="en-US" altLang="zh-CN" dirty="0" smtClean="0">
                <a:latin typeface="Verdana"/>
                <a:cs typeface="Verdana"/>
              </a:rPr>
              <a:t>representable </a:t>
            </a:r>
            <a:r>
              <a:rPr kumimoji="1" lang="en-US" altLang="zh-CN" dirty="0" smtClean="0">
                <a:latin typeface="Verdana"/>
                <a:cs typeface="Verdana"/>
              </a:rPr>
              <a:t>value </a:t>
            </a:r>
            <a:r>
              <a:rPr kumimoji="1" lang="en-US" altLang="zh-CN" i="1" dirty="0" smtClean="0">
                <a:latin typeface="Verdana"/>
                <a:cs typeface="Verdana"/>
              </a:rPr>
              <a:t>x’</a:t>
            </a:r>
            <a:r>
              <a:rPr kumimoji="1" lang="en-US" altLang="zh-CN" dirty="0">
                <a:latin typeface="Verdana"/>
                <a:cs typeface="Verdana"/>
              </a:rPr>
              <a:t> </a:t>
            </a:r>
            <a:r>
              <a:rPr kumimoji="1" lang="en-US" altLang="zh-CN" dirty="0" smtClean="0">
                <a:latin typeface="Verdana"/>
                <a:cs typeface="Verdana"/>
              </a:rPr>
              <a:t>to represent x.</a:t>
            </a:r>
            <a:endParaRPr kumimoji="1" lang="en-US" altLang="zh-CN" dirty="0" smtClean="0">
              <a:latin typeface="Verdana"/>
              <a:cs typeface="Verdana"/>
            </a:endParaRPr>
          </a:p>
          <a:p>
            <a:endParaRPr kumimoji="1" lang="en-US" altLang="zh-CN" i="1" dirty="0">
              <a:latin typeface="Verdana"/>
              <a:cs typeface="Verdana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 modes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Round-down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Round-up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Round-toward-zero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Round-to-nearest (Round to even in text book)</a:t>
            </a:r>
            <a:endParaRPr kumimoji="1" lang="zh-CN" alt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0291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Round down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8831558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95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588150" y="4951977"/>
            <a:ext cx="2458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(-0.86)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410" y="5419896"/>
            <a:ext cx="234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(0.55)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224544" y="1497403"/>
            <a:ext cx="8941498" cy="1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= x</a:t>
            </a:r>
            <a:r>
              <a:rPr kumimoji="1" lang="en-US" altLang="zh-CN" baseline="-25000" dirty="0" smtClean="0">
                <a:latin typeface="Verdana"/>
                <a:cs typeface="Verdana"/>
              </a:rPr>
              <a:t>-</a:t>
            </a:r>
            <a:r>
              <a:rPr kumimoji="1" lang="en-US" altLang="zh-CN" sz="48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3200" dirty="0" smtClean="0">
                <a:latin typeface="Verdana"/>
                <a:cs typeface="Verdana"/>
              </a:rPr>
              <a:t>(</a:t>
            </a:r>
            <a:r>
              <a:rPr kumimoji="1" lang="en-US" altLang="zh-CN" dirty="0" smtClean="0">
                <a:latin typeface="Verdana"/>
                <a:cs typeface="Verdana"/>
              </a:rPr>
              <a:t>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-</a:t>
            </a:r>
            <a:r>
              <a:rPr kumimoji="1" lang="en-US" altLang="zh-CN" dirty="0" smtClean="0">
                <a:latin typeface="Verdana"/>
                <a:cs typeface="Verdana"/>
              </a:rPr>
              <a:t>&lt;= x)</a:t>
            </a: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1349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Round down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9625527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711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588150" y="4951977"/>
            <a:ext cx="3180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(-0.86)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-0.875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53966" y="1405544"/>
            <a:ext cx="8941498" cy="111136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= x</a:t>
            </a:r>
            <a:r>
              <a:rPr kumimoji="1" lang="en-US" altLang="zh-CN" baseline="-25000" dirty="0" smtClean="0">
                <a:latin typeface="Verdana"/>
                <a:cs typeface="Verdana"/>
              </a:rPr>
              <a:t>-</a:t>
            </a:r>
            <a:r>
              <a:rPr kumimoji="1" lang="en-US" altLang="zh-CN" sz="48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3200" dirty="0" smtClean="0">
                <a:latin typeface="Verdana"/>
                <a:cs typeface="Verdana"/>
              </a:rPr>
              <a:t>(</a:t>
            </a:r>
            <a:r>
              <a:rPr kumimoji="1" lang="en-US" altLang="zh-CN" dirty="0" smtClean="0">
                <a:latin typeface="Verdana"/>
                <a:cs typeface="Verdana"/>
              </a:rPr>
              <a:t>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-</a:t>
            </a:r>
            <a:r>
              <a:rPr kumimoji="1" lang="en-US" altLang="zh-CN" dirty="0" smtClean="0">
                <a:latin typeface="Verdana"/>
                <a:cs typeface="Verdana"/>
              </a:rPr>
              <a:t>&lt;= x)</a:t>
            </a: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410" y="5419896"/>
            <a:ext cx="2621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(0.55)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0.5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2220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Round up</a:t>
            </a:r>
            <a:endParaRPr kumimoji="1"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53966" y="1405544"/>
            <a:ext cx="8690034" cy="6495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+     </a:t>
            </a:r>
            <a:r>
              <a:rPr kumimoji="1" lang="en-US" altLang="zh-CN" dirty="0" smtClean="0">
                <a:latin typeface="Verdana"/>
                <a:cs typeface="Verdana"/>
              </a:rPr>
              <a:t>(x</a:t>
            </a:r>
            <a:r>
              <a:rPr kumimoji="1" lang="en-US" altLang="zh-CN" baseline="-25000" dirty="0" smtClean="0">
                <a:latin typeface="Verdana"/>
                <a:cs typeface="Verdana"/>
              </a:rPr>
              <a:t>+</a:t>
            </a:r>
            <a:r>
              <a:rPr kumimoji="1" lang="en-US" altLang="zh-CN" dirty="0">
                <a:latin typeface="Verdana"/>
                <a:cs typeface="Verdana"/>
              </a:rPr>
              <a:t>&gt;</a:t>
            </a:r>
            <a:r>
              <a:rPr kumimoji="1" lang="en-US" altLang="zh-CN" dirty="0" smtClean="0">
                <a:latin typeface="Verdana"/>
                <a:cs typeface="Verdana"/>
              </a:rPr>
              <a:t>= </a:t>
            </a:r>
            <a:r>
              <a:rPr kumimoji="1" lang="en-US" altLang="zh-CN" dirty="0">
                <a:latin typeface="Verdana"/>
                <a:cs typeface="Verdana"/>
              </a:rPr>
              <a:t>x)</a:t>
            </a:r>
            <a:endParaRPr kumimoji="1" lang="en-US" altLang="zh-CN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sz="4800" baseline="-25000" dirty="0" smtClean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4879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Round up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5448427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47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588150" y="4951977"/>
            <a:ext cx="2458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(-0.86)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410" y="5419896"/>
            <a:ext cx="234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(0.55)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53966" y="1659543"/>
            <a:ext cx="8690034" cy="64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+     </a:t>
            </a:r>
            <a:r>
              <a:rPr kumimoji="1" lang="en-US" altLang="zh-CN" dirty="0" smtClean="0">
                <a:latin typeface="Verdana"/>
                <a:cs typeface="Verdana"/>
              </a:rPr>
              <a:t>(x</a:t>
            </a:r>
            <a:r>
              <a:rPr kumimoji="1" lang="en-US" altLang="zh-CN" baseline="-25000" dirty="0" smtClean="0">
                <a:latin typeface="Verdana"/>
                <a:cs typeface="Verdana"/>
              </a:rPr>
              <a:t>+</a:t>
            </a:r>
            <a:r>
              <a:rPr kumimoji="1" lang="en-US" altLang="zh-CN" dirty="0" smtClean="0">
                <a:latin typeface="Verdana"/>
                <a:cs typeface="Verdana"/>
              </a:rPr>
              <a:t>&gt;= x)</a:t>
            </a:r>
            <a:endParaRPr kumimoji="1" lang="en-US" altLang="zh-CN" baseline="-25000" dirty="0" smtClean="0">
              <a:latin typeface="Verdana"/>
              <a:cs typeface="Verdana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sz="4800" baseline="-25000" dirty="0" smtClean="0">
              <a:latin typeface="Verdana"/>
              <a:cs typeface="Verdana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1748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Round up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4932692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91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588150" y="4951977"/>
            <a:ext cx="3017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(-0.86)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-0.75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410" y="5419896"/>
            <a:ext cx="2947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(0.55)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0.625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53966" y="1759306"/>
            <a:ext cx="8690034" cy="64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+     </a:t>
            </a:r>
            <a:r>
              <a:rPr kumimoji="1" lang="en-US" altLang="zh-CN" dirty="0" smtClean="0">
                <a:latin typeface="Verdana"/>
                <a:cs typeface="Verdana"/>
              </a:rPr>
              <a:t>(x</a:t>
            </a:r>
            <a:r>
              <a:rPr kumimoji="1" lang="en-US" altLang="zh-CN" baseline="-25000" dirty="0" smtClean="0">
                <a:latin typeface="Verdana"/>
                <a:cs typeface="Verdana"/>
              </a:rPr>
              <a:t>+</a:t>
            </a:r>
            <a:r>
              <a:rPr kumimoji="1" lang="en-US" altLang="zh-CN" dirty="0" smtClean="0">
                <a:latin typeface="Verdana"/>
                <a:cs typeface="Verdana"/>
              </a:rPr>
              <a:t>&gt;= x)</a:t>
            </a:r>
            <a:endParaRPr kumimoji="1" lang="en-US" altLang="zh-CN" baseline="-25000" dirty="0" smtClean="0">
              <a:latin typeface="Verdana"/>
              <a:cs typeface="Verdana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sz="4800" baseline="-25000" dirty="0" smtClean="0">
              <a:latin typeface="Verdana"/>
              <a:cs typeface="Verdana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543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towards zero</a:t>
            </a:r>
            <a:endParaRPr kumimoji="1"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+ </a:t>
            </a:r>
            <a:r>
              <a:rPr kumimoji="1" lang="en-US" altLang="zh-CN" dirty="0" smtClean="0">
                <a:latin typeface="Verdana"/>
                <a:cs typeface="Verdana"/>
              </a:rPr>
              <a:t>if x &lt; 0</a:t>
            </a:r>
          </a:p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</a:t>
            </a:r>
            <a:r>
              <a:rPr kumimoji="1" lang="en-US" altLang="zh-CN" dirty="0" smtClean="0">
                <a:latin typeface="Verdana"/>
                <a:cs typeface="Verdana"/>
              </a:rPr>
              <a:t>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- </a:t>
            </a:r>
            <a:r>
              <a:rPr kumimoji="1" lang="en-US" altLang="zh-CN" dirty="0">
                <a:latin typeface="Verdana"/>
                <a:cs typeface="Verdana"/>
              </a:rPr>
              <a:t>if x </a:t>
            </a:r>
            <a:r>
              <a:rPr kumimoji="1" lang="en-US" altLang="zh-CN" dirty="0" smtClean="0">
                <a:latin typeface="Verdana"/>
                <a:cs typeface="Verdana"/>
              </a:rPr>
              <a:t>&gt; </a:t>
            </a:r>
            <a:r>
              <a:rPr kumimoji="1" lang="en-US" altLang="zh-CN" dirty="0">
                <a:latin typeface="Verdana"/>
                <a:cs typeface="Verdana"/>
              </a:rPr>
              <a:t>0</a:t>
            </a: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1748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towards zero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1750715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625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+ </a:t>
            </a:r>
            <a:r>
              <a:rPr kumimoji="1" lang="en-US" altLang="zh-CN" dirty="0" smtClean="0">
                <a:latin typeface="Verdana"/>
                <a:cs typeface="Verdana"/>
              </a:rPr>
              <a:t>if x &lt; 0</a:t>
            </a:r>
          </a:p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</a:t>
            </a:r>
            <a:r>
              <a:rPr kumimoji="1" lang="en-US" altLang="zh-CN" dirty="0" smtClean="0">
                <a:latin typeface="Verdana"/>
                <a:cs typeface="Verdana"/>
              </a:rPr>
              <a:t>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- </a:t>
            </a:r>
            <a:r>
              <a:rPr kumimoji="1" lang="en-US" altLang="zh-CN" dirty="0">
                <a:latin typeface="Verdana"/>
                <a:cs typeface="Verdana"/>
              </a:rPr>
              <a:t>if x </a:t>
            </a:r>
            <a:r>
              <a:rPr kumimoji="1" lang="en-US" altLang="zh-CN" dirty="0" smtClean="0">
                <a:latin typeface="Verdana"/>
                <a:cs typeface="Verdana"/>
              </a:rPr>
              <a:t>&gt; </a:t>
            </a:r>
            <a:r>
              <a:rPr kumimoji="1" lang="en-US" altLang="zh-CN" dirty="0">
                <a:latin typeface="Verdana"/>
                <a:cs typeface="Verdana"/>
              </a:rPr>
              <a:t>0</a:t>
            </a: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8150" y="4951977"/>
            <a:ext cx="2458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(-0.86)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5410" y="5419896"/>
            <a:ext cx="234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(0.55)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7478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towards zero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4363083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01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588150" y="4951977"/>
            <a:ext cx="3017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(-0.86)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-0.75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+ </a:t>
            </a:r>
            <a:r>
              <a:rPr kumimoji="1" lang="en-US" altLang="zh-CN" dirty="0" smtClean="0">
                <a:latin typeface="Verdana"/>
                <a:cs typeface="Verdana"/>
              </a:rPr>
              <a:t>if x &lt; 0</a:t>
            </a:r>
          </a:p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</a:t>
            </a:r>
            <a:r>
              <a:rPr kumimoji="1" lang="en-US" altLang="zh-CN" dirty="0" smtClean="0">
                <a:latin typeface="Verdana"/>
                <a:cs typeface="Verdana"/>
              </a:rPr>
              <a:t>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- </a:t>
            </a:r>
            <a:r>
              <a:rPr kumimoji="1" lang="en-US" altLang="zh-CN" dirty="0">
                <a:latin typeface="Verdana"/>
                <a:cs typeface="Verdana"/>
              </a:rPr>
              <a:t>if x </a:t>
            </a:r>
            <a:r>
              <a:rPr kumimoji="1" lang="en-US" altLang="zh-CN" dirty="0" smtClean="0">
                <a:latin typeface="Verdana"/>
                <a:cs typeface="Verdana"/>
              </a:rPr>
              <a:t>&gt; </a:t>
            </a:r>
            <a:r>
              <a:rPr kumimoji="1" lang="en-US" altLang="zh-CN" dirty="0">
                <a:latin typeface="Verdana"/>
                <a:cs typeface="Verdana"/>
              </a:rPr>
              <a:t>0</a:t>
            </a: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410" y="5419896"/>
            <a:ext cx="2621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(0.55) </a:t>
            </a:r>
            <a:r>
              <a:rPr kumimoji="1" lang="en-US" altLang="zh-CN" sz="2000">
                <a:latin typeface="Verdana"/>
                <a:cs typeface="Verdana"/>
              </a:rPr>
              <a:t>= </a:t>
            </a:r>
            <a:r>
              <a:rPr kumimoji="1" lang="en-US" altLang="zh-CN" sz="2000" smtClean="0">
                <a:latin typeface="Verdana"/>
                <a:cs typeface="Verdana"/>
              </a:rPr>
              <a:t>0.5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97767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Round to nearest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either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+ </a:t>
            </a:r>
            <a:r>
              <a:rPr kumimoji="1" lang="en-US" altLang="zh-CN" dirty="0" smtClean="0">
                <a:latin typeface="Verdana"/>
                <a:cs typeface="Verdana"/>
              </a:rPr>
              <a:t>or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-</a:t>
            </a:r>
            <a:r>
              <a:rPr kumimoji="1" lang="en-US" altLang="zh-CN" sz="3200" dirty="0">
                <a:latin typeface="Verdana"/>
                <a:cs typeface="Verdana"/>
              </a:rPr>
              <a:t> </a:t>
            </a:r>
            <a:r>
              <a:rPr kumimoji="1" lang="en-US" altLang="zh-CN" sz="3200" dirty="0" smtClean="0">
                <a:latin typeface="Verdana"/>
                <a:cs typeface="Verdana"/>
              </a:rPr>
              <a:t>, whichever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dirty="0" smtClean="0">
                <a:latin typeface="Verdana"/>
                <a:cs typeface="Verdana"/>
              </a:rPr>
              <a:t>is nearer to x.</a:t>
            </a:r>
            <a:endParaRPr kumimoji="1" lang="en-US" altLang="zh-CN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186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Decimal Representation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05782"/>
              </p:ext>
            </p:extLst>
          </p:nvPr>
        </p:nvGraphicFramePr>
        <p:xfrm>
          <a:off x="457200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/>
                <a:gridCol w="5739089"/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 smtClean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 smtClean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15488" y="3621915"/>
            <a:ext cx="3566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(5.5)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5 * 10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+ 5 * 10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714" y="4183994"/>
            <a:ext cx="6777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(0.333333...)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3 * 10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r>
              <a:rPr lang="en-US" altLang="zh-CN" sz="2400" dirty="0" smtClean="0">
                <a:latin typeface="Arial"/>
                <a:cs typeface="Arial"/>
              </a:rPr>
              <a:t> + 3 * 10</a:t>
            </a:r>
            <a:r>
              <a:rPr lang="en-US" altLang="zh-CN" sz="2400" baseline="30000" dirty="0" smtClean="0">
                <a:latin typeface="Arial"/>
                <a:cs typeface="Arial"/>
              </a:rPr>
              <a:t>-2</a:t>
            </a:r>
            <a:r>
              <a:rPr lang="en-US" altLang="zh-CN" sz="2400" dirty="0" smtClean="0">
                <a:latin typeface="Arial"/>
                <a:cs typeface="Arial"/>
              </a:rPr>
              <a:t> + 3 * 10</a:t>
            </a:r>
            <a:r>
              <a:rPr lang="en-US" altLang="zh-CN" sz="2400" baseline="30000" dirty="0" smtClean="0">
                <a:latin typeface="Arial"/>
                <a:cs typeface="Arial"/>
              </a:rPr>
              <a:t>-3</a:t>
            </a:r>
            <a:r>
              <a:rPr lang="en-US" altLang="zh-CN" sz="2400" dirty="0" smtClean="0">
                <a:latin typeface="Arial"/>
                <a:cs typeface="Arial"/>
              </a:rPr>
              <a:t> + ...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929" y="4736860"/>
            <a:ext cx="7676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1.4128</a:t>
            </a:r>
            <a:r>
              <a:rPr lang="en-US" altLang="zh-CN" sz="2400" dirty="0" smtClean="0">
                <a:latin typeface="Arial"/>
                <a:cs typeface="Arial"/>
              </a:rPr>
              <a:t>...)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1 * 10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 + 4 * 10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r>
              <a:rPr lang="en-US" altLang="zh-CN" sz="2400" dirty="0" smtClean="0">
                <a:latin typeface="Arial"/>
                <a:cs typeface="Arial"/>
              </a:rPr>
              <a:t> + 1 * 10</a:t>
            </a:r>
            <a:r>
              <a:rPr lang="en-US" altLang="zh-CN" sz="2400" baseline="30000" dirty="0" smtClean="0">
                <a:latin typeface="Arial"/>
                <a:cs typeface="Arial"/>
              </a:rPr>
              <a:t>-2</a:t>
            </a:r>
            <a:r>
              <a:rPr lang="en-US" altLang="zh-CN" sz="2400" dirty="0" smtClean="0">
                <a:latin typeface="Arial"/>
                <a:cs typeface="Arial"/>
              </a:rPr>
              <a:t> + 2 * 10</a:t>
            </a:r>
            <a:r>
              <a:rPr lang="en-US" altLang="zh-CN" sz="2400" baseline="30000" dirty="0" smtClean="0">
                <a:latin typeface="Arial"/>
                <a:cs typeface="Arial"/>
              </a:rPr>
              <a:t>-3 </a:t>
            </a:r>
            <a:r>
              <a:rPr lang="en-US" altLang="zh-CN" sz="2400" dirty="0" smtClean="0">
                <a:latin typeface="Arial"/>
                <a:cs typeface="Arial"/>
              </a:rPr>
              <a:t>+ ...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6929" y="5256915"/>
            <a:ext cx="8009984" cy="1292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r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(d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m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m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mr-IN" altLang="zh-CN" sz="2400" dirty="0" smtClean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-2</a:t>
            </a:r>
            <a:r>
              <a:rPr lang="mr-IN" altLang="zh-CN" sz="2400" dirty="0" smtClean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-n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</a:p>
          <a:p>
            <a:endParaRPr lang="en-US" altLang="zh-CN" sz="1100" baseline="-25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baseline="-25000" dirty="0" smtClean="0">
                <a:latin typeface="Consolas"/>
                <a:cs typeface="Consolas"/>
              </a:rPr>
              <a:t>   </a:t>
            </a:r>
            <a:r>
              <a:rPr lang="en-US" altLang="zh-CN" sz="2400" dirty="0" smtClean="0">
                <a:latin typeface="Consolas"/>
                <a:cs typeface="Consolas"/>
              </a:rPr>
              <a:t> =   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540409"/>
              </p:ext>
            </p:extLst>
          </p:nvPr>
        </p:nvGraphicFramePr>
        <p:xfrm>
          <a:off x="1384327" y="5782576"/>
          <a:ext cx="1620435" cy="1121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7" name="公式" r:id="rId3" imgW="660400" imgH="457200" progId="Equation.3">
                  <p:embed/>
                </p:oleObj>
              </mc:Choice>
              <mc:Fallback>
                <p:oleObj name="公式" r:id="rId3" imgW="66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4327" y="5782576"/>
                        <a:ext cx="1620435" cy="1121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69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Round to nearest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either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+ </a:t>
            </a:r>
            <a:r>
              <a:rPr kumimoji="1" lang="en-US" altLang="zh-CN" dirty="0" smtClean="0">
                <a:latin typeface="Verdana"/>
                <a:cs typeface="Verdana"/>
              </a:rPr>
              <a:t>or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-</a:t>
            </a:r>
            <a:r>
              <a:rPr kumimoji="1" lang="en-US" altLang="zh-CN" sz="3200" dirty="0">
                <a:latin typeface="Verdana"/>
                <a:cs typeface="Verdana"/>
              </a:rPr>
              <a:t> </a:t>
            </a:r>
            <a:r>
              <a:rPr kumimoji="1" lang="en-US" altLang="zh-CN" sz="3200" dirty="0" smtClean="0">
                <a:latin typeface="Verdana"/>
                <a:cs typeface="Verdana"/>
              </a:rPr>
              <a:t>, whichever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dirty="0" smtClean="0">
                <a:latin typeface="Verdana"/>
                <a:cs typeface="Verdana"/>
              </a:rPr>
              <a:t>is nearer to x.</a:t>
            </a:r>
            <a:endParaRPr kumimoji="1" lang="en-US" altLang="zh-CN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5344273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664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11" name="直线连接符 10"/>
            <p:cNvCxnSpPr>
              <a:stCxn id="9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10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588150" y="4951977"/>
            <a:ext cx="2458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(-0.86)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410" y="5419896"/>
            <a:ext cx="234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(0.55)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0111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Round to nearest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either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+ </a:t>
            </a:r>
            <a:r>
              <a:rPr kumimoji="1" lang="en-US" altLang="zh-CN" dirty="0" smtClean="0">
                <a:latin typeface="Verdana"/>
                <a:cs typeface="Verdana"/>
              </a:rPr>
              <a:t>or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-</a:t>
            </a:r>
            <a:r>
              <a:rPr kumimoji="1" lang="en-US" altLang="zh-CN" sz="3200" dirty="0">
                <a:latin typeface="Verdana"/>
                <a:cs typeface="Verdana"/>
              </a:rPr>
              <a:t> </a:t>
            </a:r>
            <a:r>
              <a:rPr kumimoji="1" lang="en-US" altLang="zh-CN" sz="3200" dirty="0" smtClean="0">
                <a:latin typeface="Verdana"/>
                <a:cs typeface="Verdana"/>
              </a:rPr>
              <a:t>, whichever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dirty="0" smtClean="0">
                <a:latin typeface="Verdana"/>
                <a:cs typeface="Verdana"/>
              </a:rPr>
              <a:t>is nearer to x.</a:t>
            </a:r>
            <a:endParaRPr kumimoji="1" lang="en-US" altLang="zh-CN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5344273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88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11" name="直线连接符 10"/>
            <p:cNvCxnSpPr>
              <a:stCxn id="9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10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588150" y="4951977"/>
            <a:ext cx="3180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(-0.86)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-0.875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410" y="5419896"/>
            <a:ext cx="2621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(0.55)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0.5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0111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Round to </a:t>
            </a:r>
            <a:r>
              <a:rPr kumimoji="1" lang="en-US" altLang="zh-CN" dirty="0" smtClean="0"/>
              <a:t>nearest; ties to even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either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+ </a:t>
            </a:r>
            <a:r>
              <a:rPr kumimoji="1" lang="en-US" altLang="zh-CN" dirty="0" smtClean="0">
                <a:latin typeface="Verdana"/>
                <a:cs typeface="Verdana"/>
              </a:rPr>
              <a:t>or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-</a:t>
            </a:r>
            <a:r>
              <a:rPr kumimoji="1" lang="en-US" altLang="zh-CN" sz="3200" dirty="0">
                <a:latin typeface="Verdana"/>
                <a:cs typeface="Verdana"/>
              </a:rPr>
              <a:t> </a:t>
            </a:r>
            <a:r>
              <a:rPr kumimoji="1" lang="en-US" altLang="zh-CN" sz="3200" dirty="0" smtClean="0">
                <a:latin typeface="Verdana"/>
                <a:cs typeface="Verdana"/>
              </a:rPr>
              <a:t>, whichever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dirty="0" smtClean="0">
                <a:latin typeface="Verdana"/>
                <a:cs typeface="Verdana"/>
              </a:rPr>
              <a:t>is nearer to x.</a:t>
            </a:r>
            <a:endParaRPr kumimoji="1" lang="en-US" altLang="zh-CN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5379336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20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11" name="直线连接符 10"/>
            <p:cNvCxnSpPr>
              <a:stCxn id="9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10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588150" y="4951977"/>
            <a:ext cx="3180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(-0.86)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-0.875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410" y="5419896"/>
            <a:ext cx="2621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(0.55)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0.5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9166" y="5207605"/>
            <a:ext cx="482941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30000" dirty="0">
                <a:solidFill>
                  <a:srgbClr val="FF0000"/>
                </a:solidFill>
                <a:latin typeface="Arial"/>
                <a:cs typeface="Arial"/>
              </a:rPr>
              <a:t>In case of a tie, the one with its least significant bit equal to zero is chosen. </a:t>
            </a:r>
          </a:p>
        </p:txBody>
      </p:sp>
    </p:spTree>
    <p:extLst>
      <p:ext uri="{BB962C8B-B14F-4D97-AF65-F5344CB8AC3E}">
        <p14:creationId xmlns:p14="http://schemas.microsoft.com/office/powerpoint/2010/main" val="302783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single/ double precision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90346"/>
              </p:ext>
            </p:extLst>
          </p:nvPr>
        </p:nvGraphicFramePr>
        <p:xfrm>
          <a:off x="364994" y="2098367"/>
          <a:ext cx="4393663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0205"/>
                <a:gridCol w="1119724"/>
                <a:gridCol w="2813734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E + 127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690" y="170229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45566" y="170323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546989" y="171095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 flipH="1">
            <a:off x="2096380" y="1710957"/>
            <a:ext cx="46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459852" y="1702299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左大括号 9"/>
          <p:cNvSpPr/>
          <p:nvPr/>
        </p:nvSpPr>
        <p:spPr>
          <a:xfrm rot="5400000" flipH="1" flipV="1">
            <a:off x="2391120" y="507268"/>
            <a:ext cx="341411" cy="4393663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13218" y="2874812"/>
            <a:ext cx="2955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Verdana"/>
                <a:cs typeface="Verdana"/>
              </a:rPr>
              <a:t>s</a:t>
            </a:r>
            <a:r>
              <a:rPr lang="en-US" altLang="zh-CN" sz="1600" b="1" dirty="0" smtClean="0">
                <a:latin typeface="Verdana"/>
                <a:cs typeface="Verdana"/>
              </a:rPr>
              <a:t>ingle precision </a:t>
            </a:r>
            <a:r>
              <a:rPr lang="en-US" altLang="zh-CN" sz="1600" dirty="0" smtClean="0">
                <a:latin typeface="Verdana"/>
                <a:cs typeface="Verdana"/>
              </a:rPr>
              <a:t>(32 bits)</a:t>
            </a:r>
            <a:endParaRPr lang="zh-CN" altLang="en-US" sz="1600" dirty="0">
              <a:latin typeface="Verdana"/>
              <a:cs typeface="Verdan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14814"/>
              </p:ext>
            </p:extLst>
          </p:nvPr>
        </p:nvGraphicFramePr>
        <p:xfrm>
          <a:off x="342739" y="4201232"/>
          <a:ext cx="8659905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16326"/>
                <a:gridCol w="1572171"/>
                <a:gridCol w="6671408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E + 1023 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4"/>
          <p:cNvSpPr txBox="1"/>
          <p:nvPr/>
        </p:nvSpPr>
        <p:spPr>
          <a:xfrm>
            <a:off x="319436" y="38168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63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623312" y="381775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62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1959933" y="382766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52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2268009" y="38278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51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8703840" y="380516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23" name="左大括号 22"/>
          <p:cNvSpPr/>
          <p:nvPr/>
        </p:nvSpPr>
        <p:spPr>
          <a:xfrm rot="5400000" flipH="1" flipV="1">
            <a:off x="4489145" y="559764"/>
            <a:ext cx="341411" cy="8634222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27059" y="5094187"/>
            <a:ext cx="340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d</a:t>
            </a:r>
            <a:r>
              <a:rPr lang="en-US" altLang="zh-CN" b="1" dirty="0" smtClean="0">
                <a:latin typeface="Verdana"/>
                <a:cs typeface="Verdana"/>
              </a:rPr>
              <a:t>ouble precision </a:t>
            </a:r>
            <a:r>
              <a:rPr lang="en-US" altLang="zh-CN" dirty="0" smtClean="0">
                <a:latin typeface="Verdana"/>
                <a:cs typeface="Verdana"/>
              </a:rPr>
              <a:t>(64 bits)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82171" y="2098367"/>
            <a:ext cx="21441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f</a:t>
            </a:r>
            <a:r>
              <a:rPr lang="en-US" altLang="zh-CN" sz="2400" dirty="0" smtClean="0">
                <a:latin typeface="Arial"/>
                <a:cs typeface="Arial"/>
              </a:rPr>
              <a:t>loat f = 0.1</a:t>
            </a:r>
          </a:p>
          <a:p>
            <a:r>
              <a:rPr lang="en-US" altLang="zh-CN" sz="2400" dirty="0">
                <a:latin typeface="Arial"/>
                <a:cs typeface="Arial"/>
              </a:rPr>
              <a:t>d</a:t>
            </a:r>
            <a:r>
              <a:rPr lang="en-US" altLang="zh-CN" sz="2400" dirty="0" smtClean="0">
                <a:latin typeface="Arial"/>
                <a:cs typeface="Arial"/>
              </a:rPr>
              <a:t>ouble d = 0.1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0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single/ double precision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20063"/>
              </p:ext>
            </p:extLst>
          </p:nvPr>
        </p:nvGraphicFramePr>
        <p:xfrm>
          <a:off x="457199" y="1812623"/>
          <a:ext cx="7909023" cy="3185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539"/>
                <a:gridCol w="1350006"/>
                <a:gridCol w="1155513"/>
                <a:gridCol w="1676328"/>
                <a:gridCol w="2010637"/>
              </a:tblGrid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err="1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altLang="zh-CN" sz="2400" baseline="-25000" dirty="0" err="1" smtClean="0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err="1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altLang="zh-CN" sz="2400" baseline="-25000" dirty="0" err="1" smtClean="0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baseline="0" dirty="0" err="1" smtClean="0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altLang="zh-CN" sz="2400" baseline="-25000" dirty="0" err="1" smtClean="0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baseline="0" dirty="0" err="1" smtClean="0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altLang="zh-CN" sz="2400" baseline="-25000" dirty="0" err="1" smtClean="0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Float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-126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127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2400" dirty="0" smtClean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 smtClean="0">
                          <a:latin typeface="Verdana"/>
                          <a:cs typeface="Verdana"/>
                        </a:rPr>
                        <a:t>-126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 smtClean="0">
                          <a:latin typeface="Verdana"/>
                          <a:cs typeface="Verdana"/>
                        </a:rPr>
                        <a:t>128</a:t>
                      </a:r>
                      <a:endParaRPr lang="zh-CN" altLang="en-US" sz="2400" baseline="30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Double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-1022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1023</a:t>
                      </a:r>
                      <a:endParaRPr lang="zh-CN" alt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 smtClean="0">
                          <a:latin typeface="Verdana"/>
                          <a:cs typeface="Verdana"/>
                        </a:rPr>
                        <a:t>-1022</a:t>
                      </a:r>
                      <a:endParaRPr lang="zh-CN" altLang="en-US" sz="2400" baseline="30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 smtClean="0">
                          <a:latin typeface="Verdana"/>
                          <a:cs typeface="Verdana"/>
                        </a:rPr>
                        <a:t>1024</a:t>
                      </a:r>
                      <a:endParaRPr lang="zh-CN" altLang="en-US" sz="2400" baseline="30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3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68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How does CPU know if it is floating point or integers 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95739"/>
            <a:ext cx="8229600" cy="196130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By having specific instruction for floating points operation.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24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8359" y="819015"/>
            <a:ext cx="8073351" cy="4553533"/>
            <a:chOff x="1101" y="1620075"/>
            <a:chExt cx="8073351" cy="4553533"/>
          </a:xfrm>
        </p:grpSpPr>
        <p:grpSp>
          <p:nvGrpSpPr>
            <p:cNvPr id="5" name="组 4"/>
            <p:cNvGrpSpPr/>
            <p:nvPr/>
          </p:nvGrpSpPr>
          <p:grpSpPr>
            <a:xfrm>
              <a:off x="4977302" y="1643572"/>
              <a:ext cx="3097150" cy="1290450"/>
              <a:chOff x="4589993" y="1584086"/>
              <a:chExt cx="2053130" cy="733943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589993" y="1584086"/>
                <a:ext cx="2053130" cy="73394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286107" y="1615703"/>
                <a:ext cx="6539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Verdana"/>
                    <a:cs typeface="Verdana"/>
                  </a:rPr>
                  <a:t>CPU</a:t>
                </a:r>
                <a:endParaRPr kumimoji="1" lang="zh-CN" altLang="en-US" dirty="0">
                  <a:latin typeface="Verdana"/>
                  <a:cs typeface="Verdan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10611" y="1833757"/>
                <a:ext cx="801812" cy="484272"/>
              </a:xfrm>
              <a:prstGeom prst="rect">
                <a:avLst/>
              </a:prstGeom>
              <a:solidFill>
                <a:schemeClr val="lt1">
                  <a:alpha val="78000"/>
                </a:schemeClr>
              </a:solidFill>
              <a:ln w="38100" cmpd="sng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latin typeface="Verdana"/>
                    <a:cs typeface="Verdana"/>
                  </a:rPr>
                  <a:t>decoder</a:t>
                </a:r>
                <a:endParaRPr kumimoji="1" lang="zh-CN" altLang="en-US" dirty="0">
                  <a:latin typeface="Verdana"/>
                  <a:cs typeface="Verdana"/>
                </a:endParaRPr>
              </a:p>
            </p:txBody>
          </p:sp>
        </p:grpSp>
        <p:cxnSp>
          <p:nvCxnSpPr>
            <p:cNvPr id="6" name="直线箭头连接符 5"/>
            <p:cNvCxnSpPr/>
            <p:nvPr/>
          </p:nvCxnSpPr>
          <p:spPr>
            <a:xfrm>
              <a:off x="3511431" y="2573406"/>
              <a:ext cx="13211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41901" y="273773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441901" y="2364298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41901" y="1993508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41901" y="1620075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75001" y="5773498"/>
              <a:ext cx="12199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latin typeface="Verdana"/>
                  <a:cs typeface="Verdana"/>
                </a:rPr>
                <a:t>Memory</a:t>
              </a:r>
              <a:endParaRPr lang="zh-CN" altLang="en-US" sz="20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41901" y="311077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46271" y="3858280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50640" y="4231713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58221" y="4597773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8221" y="4965344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58221" y="5333845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mr-IN" altLang="zh-CN" sz="2400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340" y="1620075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00b0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101" y="198637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a9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57836" y="529990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mr-IN" altLang="zh-CN" sz="24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2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1" y="4971206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a1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1" y="459601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a2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01" y="4219888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a3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01" y="386238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a4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40" y="3505573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a5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3989" y="309578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a6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359" y="2733593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a7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829" y="2378035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a8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41901" y="2378036"/>
              <a:ext cx="1951499" cy="147960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prstClr val="black"/>
                  </a:solidFill>
                  <a:latin typeface="Arial"/>
                  <a:cs typeface="Arial"/>
                </a:rPr>
                <a:t>a</a:t>
              </a:r>
              <a:r>
                <a:rPr lang="en-US" altLang="zh-CN" sz="2400" dirty="0" smtClean="0">
                  <a:solidFill>
                    <a:prstClr val="black"/>
                  </a:solidFill>
                  <a:latin typeface="Arial"/>
                  <a:cs typeface="Arial"/>
                </a:rPr>
                <a:t>dd $1, $2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589858" y="1270052"/>
            <a:ext cx="1501851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89858" y="1740814"/>
            <a:ext cx="1501852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FPU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35" name="直线箭头连接符 34"/>
          <p:cNvCxnSpPr>
            <a:endCxn id="33" idx="1"/>
          </p:cNvCxnSpPr>
          <p:nvPr/>
        </p:nvCxnSpPr>
        <p:spPr>
          <a:xfrm>
            <a:off x="6235197" y="1453944"/>
            <a:ext cx="3546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025662" y="3413852"/>
            <a:ext cx="2017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int d = 1 + 2</a:t>
            </a:r>
            <a:endParaRPr lang="zh-CN" altLang="en-US" sz="20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8442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8359" y="819015"/>
            <a:ext cx="8073351" cy="4553533"/>
            <a:chOff x="1101" y="1620075"/>
            <a:chExt cx="8073351" cy="4553533"/>
          </a:xfrm>
        </p:grpSpPr>
        <p:grpSp>
          <p:nvGrpSpPr>
            <p:cNvPr id="5" name="组 4"/>
            <p:cNvGrpSpPr/>
            <p:nvPr/>
          </p:nvGrpSpPr>
          <p:grpSpPr>
            <a:xfrm>
              <a:off x="4977302" y="1643572"/>
              <a:ext cx="3097150" cy="1290450"/>
              <a:chOff x="4589993" y="1584086"/>
              <a:chExt cx="2053130" cy="733943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589993" y="1584086"/>
                <a:ext cx="2053130" cy="73394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286107" y="1615703"/>
                <a:ext cx="6539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Verdana"/>
                    <a:cs typeface="Verdana"/>
                  </a:rPr>
                  <a:t>CPU</a:t>
                </a:r>
                <a:endParaRPr kumimoji="1" lang="zh-CN" altLang="en-US" dirty="0">
                  <a:latin typeface="Verdana"/>
                  <a:cs typeface="Verdan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10611" y="1833757"/>
                <a:ext cx="801812" cy="484272"/>
              </a:xfrm>
              <a:prstGeom prst="rect">
                <a:avLst/>
              </a:prstGeom>
              <a:solidFill>
                <a:schemeClr val="lt1">
                  <a:alpha val="78000"/>
                </a:schemeClr>
              </a:solidFill>
              <a:ln w="38100" cmpd="sng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latin typeface="Verdana"/>
                    <a:cs typeface="Verdana"/>
                  </a:rPr>
                  <a:t>decoder</a:t>
                </a:r>
                <a:endParaRPr kumimoji="1" lang="zh-CN" altLang="en-US" dirty="0">
                  <a:latin typeface="Verdana"/>
                  <a:cs typeface="Verdana"/>
                </a:endParaRPr>
              </a:p>
            </p:txBody>
          </p:sp>
        </p:grpSp>
        <p:cxnSp>
          <p:nvCxnSpPr>
            <p:cNvPr id="6" name="直线箭头连接符 5"/>
            <p:cNvCxnSpPr/>
            <p:nvPr/>
          </p:nvCxnSpPr>
          <p:spPr>
            <a:xfrm>
              <a:off x="3511431" y="2573406"/>
              <a:ext cx="13211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41901" y="273773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441901" y="2364298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41901" y="1993508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41901" y="1620075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75001" y="5773498"/>
              <a:ext cx="12199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latin typeface="Verdana"/>
                  <a:cs typeface="Verdana"/>
                </a:rPr>
                <a:t>Memory</a:t>
              </a:r>
              <a:endParaRPr lang="zh-CN" altLang="en-US" sz="20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41901" y="311077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46271" y="3858280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50640" y="4231713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58221" y="4597773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8221" y="4965344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58221" y="5333845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mr-IN" altLang="zh-CN" sz="2400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340" y="1620075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00b0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101" y="198637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a9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57836" y="529990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mr-IN" altLang="zh-CN" sz="24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2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1" y="4971206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a1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1" y="459601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a2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01" y="4219888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a3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01" y="386238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a4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40" y="3505573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a5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3989" y="309578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a6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359" y="2733593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a7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829" y="2378035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a8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41901" y="2378036"/>
              <a:ext cx="1951499" cy="147960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prstClr val="black"/>
                  </a:solidFill>
                  <a:latin typeface="Arial"/>
                  <a:cs typeface="Arial"/>
                </a:rPr>
                <a:t>a</a:t>
              </a:r>
              <a:r>
                <a:rPr lang="en-US" altLang="zh-CN" sz="2000" dirty="0" err="1" smtClean="0">
                  <a:solidFill>
                    <a:prstClr val="black"/>
                  </a:solidFill>
                  <a:latin typeface="Arial"/>
                  <a:cs typeface="Arial"/>
                </a:rPr>
                <a:t>ddss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Arial"/>
                  <a:cs typeface="Arial"/>
                </a:rPr>
                <a:t> $1, $2</a:t>
              </a:r>
              <a:endParaRPr lang="zh-CN" altLang="en-US" sz="20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589858" y="1270052"/>
            <a:ext cx="1501851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89858" y="1740814"/>
            <a:ext cx="1501852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FPU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6235197" y="1946307"/>
            <a:ext cx="3546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025662" y="3413852"/>
            <a:ext cx="2863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float f = 0.1 + 0.2</a:t>
            </a:r>
            <a:endParaRPr lang="zh-CN" altLang="en-US" sz="20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1092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44876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(5.5)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 smtClean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cs typeface="Arial"/>
              </a:rPr>
              <a:t>          = 1 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66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5500124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(5.5)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 smtClean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cs typeface="Arial"/>
              </a:rPr>
              <a:t>          = 1 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+ 0 * 2</a:t>
            </a:r>
            <a:r>
              <a:rPr lang="en-US" altLang="zh-CN" sz="2400" baseline="30000" dirty="0" smtClean="0">
                <a:latin typeface="Arial"/>
                <a:cs typeface="Arial"/>
              </a:rPr>
              <a:t>1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78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54657</TotalTime>
  <Words>3478</Words>
  <Application>Microsoft Macintosh PowerPoint</Application>
  <PresentationFormat>On-screen Show (4:3)</PresentationFormat>
  <Paragraphs>895</Paragraphs>
  <Slides>77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CloudVisor-Austin</vt:lpstr>
      <vt:lpstr>公式</vt:lpstr>
      <vt:lpstr>工作表</vt:lpstr>
      <vt:lpstr>Worksheet</vt:lpstr>
      <vt:lpstr>Microsoft Equation</vt:lpstr>
      <vt:lpstr>Floating point</vt:lpstr>
      <vt:lpstr>Representing Real Numbers  using bits</vt:lpstr>
      <vt:lpstr>Representing Real Numbers using bits</vt:lpstr>
      <vt:lpstr>Representing Real Numbers using bits</vt:lpstr>
      <vt:lpstr>Decimal Representation</vt:lpstr>
      <vt:lpstr>Decimal Representation</vt:lpstr>
      <vt:lpstr>Decimal Representation</vt:lpstr>
      <vt:lpstr>Binary Representation</vt:lpstr>
      <vt:lpstr>Binary Representation</vt:lpstr>
      <vt:lpstr>Binary Representation</vt:lpstr>
      <vt:lpstr>Binary Representation</vt:lpstr>
      <vt:lpstr>Binary Representation</vt:lpstr>
      <vt:lpstr>Exercise</vt:lpstr>
      <vt:lpstr>Exercise</vt:lpstr>
      <vt:lpstr>Intuitive Idea</vt:lpstr>
      <vt:lpstr>Intuitive Idea</vt:lpstr>
      <vt:lpstr>Problems of Fixed Point</vt:lpstr>
      <vt:lpstr>The idea</vt:lpstr>
      <vt:lpstr>Floating Point: decimal</vt:lpstr>
      <vt:lpstr>Floating Point: decimal</vt:lpstr>
      <vt:lpstr>Floating Point: binary</vt:lpstr>
      <vt:lpstr>Floating Point</vt:lpstr>
      <vt:lpstr>Exercises</vt:lpstr>
      <vt:lpstr>Exercises</vt:lpstr>
      <vt:lpstr>Floating Point</vt:lpstr>
      <vt:lpstr>Normalized representation</vt:lpstr>
      <vt:lpstr>Normalized representation in computer</vt:lpstr>
      <vt:lpstr>Normalized representation</vt:lpstr>
      <vt:lpstr>Exercise</vt:lpstr>
      <vt:lpstr>Exercise</vt:lpstr>
      <vt:lpstr>Toy Number System</vt:lpstr>
      <vt:lpstr>Toy Number System</vt:lpstr>
      <vt:lpstr>Toy Number System</vt:lpstr>
      <vt:lpstr>Toy Number System</vt:lpstr>
      <vt:lpstr>Toy Number System</vt:lpstr>
      <vt:lpstr>Questions </vt:lpstr>
      <vt:lpstr>IEEE Floating Point Standard</vt:lpstr>
      <vt:lpstr>The Only Book Focuses On IEEE Floating Point Standard</vt:lpstr>
      <vt:lpstr>What we have learnt so far</vt:lpstr>
      <vt:lpstr>Goals of IEEE Standard</vt:lpstr>
      <vt:lpstr>Restrictions on Normalized  Representation</vt:lpstr>
      <vt:lpstr>Exponential Bias</vt:lpstr>
      <vt:lpstr>IEEE normalized representation</vt:lpstr>
      <vt:lpstr>Questions</vt:lpstr>
      <vt:lpstr>Questions</vt:lpstr>
      <vt:lpstr>Questions</vt:lpstr>
      <vt:lpstr>Example Toy Number System</vt:lpstr>
      <vt:lpstr>Toy Number System</vt:lpstr>
      <vt:lpstr>Toy Number System</vt:lpstr>
      <vt:lpstr>PowerPoint Presentation</vt:lpstr>
      <vt:lpstr>IEEE denormalized representation</vt:lpstr>
      <vt:lpstr>Zeros</vt:lpstr>
      <vt:lpstr>Examples</vt:lpstr>
      <vt:lpstr>Toy Number System</vt:lpstr>
      <vt:lpstr>Special Values</vt:lpstr>
      <vt:lpstr>Exercises</vt:lpstr>
      <vt:lpstr>Exercises</vt:lpstr>
      <vt:lpstr>Distribution of Representable Values</vt:lpstr>
      <vt:lpstr>Distribution of Representable Values</vt:lpstr>
      <vt:lpstr>Rounding</vt:lpstr>
      <vt:lpstr>Round down</vt:lpstr>
      <vt:lpstr>Round down</vt:lpstr>
      <vt:lpstr>Round up</vt:lpstr>
      <vt:lpstr>Round up</vt:lpstr>
      <vt:lpstr>Round up</vt:lpstr>
      <vt:lpstr>Round towards zero</vt:lpstr>
      <vt:lpstr>Round towards zero</vt:lpstr>
      <vt:lpstr>Round towards zero</vt:lpstr>
      <vt:lpstr>Round to nearest</vt:lpstr>
      <vt:lpstr>Round to nearest</vt:lpstr>
      <vt:lpstr>Round to nearest</vt:lpstr>
      <vt:lpstr>Round to nearest; ties to even</vt:lpstr>
      <vt:lpstr>single/ double precision</vt:lpstr>
      <vt:lpstr>single/ double precision</vt:lpstr>
      <vt:lpstr>How does CPU know if it is floating point or integers ?</vt:lpstr>
      <vt:lpstr>PowerPoint Presentation</vt:lpstr>
      <vt:lpstr>PowerPoint Presentation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6584</cp:revision>
  <cp:lastPrinted>2018-09-12T19:14:06Z</cp:lastPrinted>
  <dcterms:created xsi:type="dcterms:W3CDTF">2012-08-17T04:52:30Z</dcterms:created>
  <dcterms:modified xsi:type="dcterms:W3CDTF">2018-09-19T16:13:52Z</dcterms:modified>
</cp:coreProperties>
</file>