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5" r:id="rId2"/>
    <p:sldId id="25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57" r:id="rId32"/>
    <p:sldId id="258" r:id="rId33"/>
    <p:sldId id="259" r:id="rId34"/>
    <p:sldId id="262" r:id="rId35"/>
    <p:sldId id="263" r:id="rId36"/>
    <p:sldId id="266" r:id="rId37"/>
    <p:sldId id="264" r:id="rId38"/>
    <p:sldId id="296" r:id="rId39"/>
    <p:sldId id="297" r:id="rId40"/>
    <p:sldId id="298" r:id="rId41"/>
    <p:sldId id="299" r:id="rId42"/>
    <p:sldId id="304" r:id="rId43"/>
    <p:sldId id="300" r:id="rId44"/>
    <p:sldId id="301" r:id="rId45"/>
    <p:sldId id="302" r:id="rId46"/>
    <p:sldId id="303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-1912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3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8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3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3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7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6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5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84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8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8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98A3A-B3F1-C640-8709-1356562CC12B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1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Characters, strings, </a:t>
            </a:r>
            <a:r>
              <a:rPr lang="en-US" dirty="0" err="1" smtClean="0"/>
              <a:t>structs</a:t>
            </a:r>
            <a:r>
              <a:rPr lang="en-US" dirty="0" smtClean="0"/>
              <a:t>, </a:t>
            </a:r>
            <a:r>
              <a:rPr lang="en-US" dirty="0" err="1" smtClean="0"/>
              <a:t>malloc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Jinyang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52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exercise 2: </a:t>
            </a:r>
            <a:r>
              <a:rPr lang="en-US" dirty="0" err="1" smtClean="0"/>
              <a:t>toDigit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209006" y="1492652"/>
            <a:ext cx="9115864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toDigit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returns the corresponding integer for c 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if c is a valid digit character,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e.g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‘1’, ‘2’,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Otherwise, it returns -1.</a:t>
            </a:r>
          </a:p>
          <a:p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latin typeface="Consolas"/>
                <a:cs typeface="Consolas"/>
              </a:rPr>
              <a:t>toDigit</a:t>
            </a:r>
            <a:r>
              <a:rPr lang="en-US" altLang="zh-CN" sz="2400" dirty="0" smtClean="0">
                <a:latin typeface="Consolas"/>
                <a:cs typeface="Consolas"/>
              </a:rPr>
              <a:t>(char c) {</a:t>
            </a: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endParaRPr lang="en-US" altLang="zh-CN" sz="2400" dirty="0">
              <a:latin typeface="Consolas"/>
              <a:cs typeface="Consolas"/>
            </a:endParaRP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r>
              <a:rPr lang="en-US" altLang="zh-CN" sz="2400" dirty="0" smtClean="0">
                <a:latin typeface="Consolas"/>
                <a:cs typeface="Consolas"/>
              </a:rPr>
              <a:t>}</a:t>
            </a:r>
          </a:p>
          <a:p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main() 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</a:t>
            </a:r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d = </a:t>
            </a:r>
            <a:r>
              <a:rPr lang="en-US" altLang="zh-CN" sz="2400" dirty="0" err="1" smtClean="0">
                <a:latin typeface="Consolas"/>
                <a:cs typeface="Consolas"/>
              </a:rPr>
              <a:t>toDigit</a:t>
            </a:r>
            <a:r>
              <a:rPr lang="en-US" altLang="zh-CN" sz="2400" dirty="0" smtClean="0">
                <a:latin typeface="Consolas"/>
                <a:cs typeface="Consolas"/>
              </a:rPr>
              <a:t>(‘8’);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</a:t>
            </a:r>
            <a:r>
              <a:rPr lang="en-US" altLang="zh-CN" sz="2400" dirty="0" err="1" smtClean="0"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latin typeface="Consolas"/>
                <a:cs typeface="Consolas"/>
              </a:rPr>
              <a:t>(“</a:t>
            </a:r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is %d, multiply-by-2 %d\n”, d, 2*d);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74788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exercise 2: </a:t>
            </a:r>
            <a:r>
              <a:rPr lang="en-US" dirty="0" err="1" smtClean="0"/>
              <a:t>toDigit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209006" y="1492652"/>
            <a:ext cx="9115864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toDigit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returns the corresponding integer for c 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if c is a valid digit character,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e.g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‘1’, ‘2’,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Otherwise, it returns -1.</a:t>
            </a:r>
          </a:p>
          <a:p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latin typeface="Consolas"/>
                <a:cs typeface="Consolas"/>
              </a:rPr>
              <a:t>toDigit</a:t>
            </a:r>
            <a:r>
              <a:rPr lang="en-US" altLang="zh-CN" sz="2400" dirty="0" smtClean="0">
                <a:latin typeface="Consolas"/>
                <a:cs typeface="Consolas"/>
              </a:rPr>
              <a:t>(char c) {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     // test if c is a valid character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     if (c &lt; ‘0’ || c &gt; ‘9’) 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     return -1;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 }</a:t>
            </a:r>
            <a:endParaRPr lang="en-US" altLang="zh-CN" sz="2400" dirty="0">
              <a:latin typeface="Consolas"/>
              <a:cs typeface="Consolas"/>
            </a:endParaRP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r>
              <a:rPr lang="en-US" altLang="zh-CN" sz="2400" dirty="0" smtClean="0">
                <a:latin typeface="Consolas"/>
                <a:cs typeface="Consolas"/>
              </a:rPr>
              <a:t>}</a:t>
            </a:r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main() 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</a:t>
            </a:r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d = </a:t>
            </a:r>
            <a:r>
              <a:rPr lang="en-US" altLang="zh-CN" sz="2400" dirty="0" err="1" smtClean="0">
                <a:latin typeface="Consolas"/>
                <a:cs typeface="Consolas"/>
              </a:rPr>
              <a:t>toDigit</a:t>
            </a:r>
            <a:r>
              <a:rPr lang="en-US" altLang="zh-CN" sz="2400" dirty="0" smtClean="0">
                <a:latin typeface="Consolas"/>
                <a:cs typeface="Consolas"/>
              </a:rPr>
              <a:t>(‘8’);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</a:t>
            </a:r>
            <a:r>
              <a:rPr lang="en-US" altLang="zh-CN" sz="2400" dirty="0" err="1" smtClean="0"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latin typeface="Consolas"/>
                <a:cs typeface="Consolas"/>
              </a:rPr>
              <a:t>(“</a:t>
            </a:r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is %d, multiply-by-2 %d\n”, d, 2*d);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00518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exercise 2: </a:t>
            </a:r>
            <a:r>
              <a:rPr lang="en-US" dirty="0" err="1" smtClean="0"/>
              <a:t>toDigit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209006" y="1492652"/>
            <a:ext cx="9115864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toDigit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returns the corresponding integer for c 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if c is a valid digit character,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e.g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‘1’, ‘2’,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Otherwise, it returns -1.</a:t>
            </a:r>
          </a:p>
          <a:p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latin typeface="Consolas"/>
                <a:cs typeface="Consolas"/>
              </a:rPr>
              <a:t>toDigit</a:t>
            </a:r>
            <a:r>
              <a:rPr lang="en-US" altLang="zh-CN" sz="2400" dirty="0" smtClean="0">
                <a:latin typeface="Consolas"/>
                <a:cs typeface="Consolas"/>
              </a:rPr>
              <a:t>(char c) {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     // test if c is a valid character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     if (c &lt; ‘0’ || c &gt; ‘9’) {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         return -1;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     }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 return c – ‘0’;</a:t>
            </a:r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 smtClean="0">
                <a:latin typeface="Consolas"/>
                <a:cs typeface="Consolas"/>
              </a:rPr>
              <a:t>}</a:t>
            </a:r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main() 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</a:t>
            </a:r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d = </a:t>
            </a:r>
            <a:r>
              <a:rPr lang="en-US" altLang="zh-CN" sz="2400" dirty="0" err="1" smtClean="0">
                <a:latin typeface="Consolas"/>
                <a:cs typeface="Consolas"/>
              </a:rPr>
              <a:t>toDigit</a:t>
            </a:r>
            <a:r>
              <a:rPr lang="en-US" altLang="zh-CN" sz="2400" dirty="0" smtClean="0">
                <a:latin typeface="Consolas"/>
                <a:cs typeface="Consolas"/>
              </a:rPr>
              <a:t>(‘8’);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</a:t>
            </a:r>
            <a:r>
              <a:rPr lang="en-US" altLang="zh-CN" sz="2400" dirty="0" err="1" smtClean="0"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latin typeface="Consolas"/>
                <a:cs typeface="Consolas"/>
              </a:rPr>
              <a:t>(“</a:t>
            </a:r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is %d, multiply-by-2 %d\n”, d, 2*d);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94500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Modern Standard: </a:t>
            </a:r>
            <a:r>
              <a:rPr lang="en-US" dirty="0" err="1" smtClean="0"/>
              <a:t>UniCode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773" y="1208663"/>
            <a:ext cx="8815419" cy="3061552"/>
          </a:xfrm>
        </p:spPr>
        <p:txBody>
          <a:bodyPr>
            <a:normAutofit/>
          </a:bodyPr>
          <a:lstStyle/>
          <a:p>
            <a:r>
              <a:rPr lang="en-US" dirty="0" smtClean="0"/>
              <a:t>ASCII can only represent 128 characters</a:t>
            </a:r>
          </a:p>
          <a:p>
            <a:pPr lvl="1"/>
            <a:r>
              <a:rPr lang="en-US" dirty="0" smtClean="0"/>
              <a:t>How about Chinese, Korean, all of the worlds languages? Symbols? </a:t>
            </a:r>
            <a:r>
              <a:rPr lang="en-US" dirty="0" err="1" smtClean="0"/>
              <a:t>Emojis</a:t>
            </a:r>
            <a:r>
              <a:rPr lang="en-US" dirty="0" smtClean="0"/>
              <a:t>?</a:t>
            </a:r>
          </a:p>
          <a:p>
            <a:r>
              <a:rPr lang="en-US" dirty="0" smtClean="0"/>
              <a:t>Unicode standard represents &gt;135,000 characters</a:t>
            </a:r>
            <a:endParaRPr lang="en-US" dirty="0"/>
          </a:p>
        </p:txBody>
      </p:sp>
      <p:pic>
        <p:nvPicPr>
          <p:cNvPr id="4" name="Picture 3" descr="Screen Shot 2018-02-08 at 1.49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52" y="3420650"/>
            <a:ext cx="61341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8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UTF-8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UTF-8 is one encoding form for Unicode</a:t>
            </a:r>
          </a:p>
          <a:p>
            <a:pPr lvl="1"/>
            <a:r>
              <a:rPr lang="en-US" dirty="0" smtClean="0"/>
              <a:t>use 1, 2, or 4 byte to represent a character</a:t>
            </a:r>
          </a:p>
          <a:p>
            <a:pPr lvl="1"/>
            <a:r>
              <a:rPr lang="en-US" dirty="0" smtClean="0"/>
              <a:t>Unicode for ASCII characters have the same ASCII value </a:t>
            </a:r>
            <a:r>
              <a:rPr lang="en-US" dirty="0" smtClean="0">
                <a:sym typeface="Wingdings"/>
              </a:rPr>
              <a:t> UTF-8 one byte code is the same as ASCII</a:t>
            </a:r>
            <a:endParaRPr lang="en-US" dirty="0" smtClean="0"/>
          </a:p>
          <a:p>
            <a:r>
              <a:rPr lang="en-US" dirty="0" smtClean="0"/>
              <a:t>C has no primitive support for Unicode</a:t>
            </a:r>
          </a:p>
        </p:txBody>
      </p:sp>
    </p:spTree>
    <p:extLst>
      <p:ext uri="{BB962C8B-B14F-4D97-AF65-F5344CB8AC3E}">
        <p14:creationId xmlns:p14="http://schemas.microsoft.com/office/powerpoint/2010/main" val="2994530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 Strings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10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78700"/>
            <a:ext cx="8686800" cy="2541791"/>
          </a:xfrm>
        </p:spPr>
        <p:txBody>
          <a:bodyPr>
            <a:normAutofit/>
          </a:bodyPr>
          <a:lstStyle/>
          <a:p>
            <a:r>
              <a:rPr lang="en-US" dirty="0" smtClean="0"/>
              <a:t>String is represented as an array of chars.</a:t>
            </a:r>
          </a:p>
          <a:p>
            <a:pPr lvl="1"/>
            <a:r>
              <a:rPr lang="en-US" dirty="0" smtClean="0"/>
              <a:t>Array has no space to encode its length.</a:t>
            </a:r>
          </a:p>
          <a:p>
            <a:r>
              <a:rPr lang="en-US" dirty="0" smtClean="0"/>
              <a:t>How to determine string length?</a:t>
            </a:r>
          </a:p>
          <a:p>
            <a:pPr lvl="1"/>
            <a:r>
              <a:rPr lang="en-US" dirty="0" smtClean="0"/>
              <a:t>explicitly pass around an integer representing length</a:t>
            </a:r>
          </a:p>
          <a:p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3820491"/>
            <a:ext cx="796203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tolower_string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turns every character in character array s 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into lower case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void </a:t>
            </a:r>
            <a:r>
              <a:rPr lang="en-US" altLang="zh-CN" sz="2400" dirty="0" err="1" smtClean="0">
                <a:latin typeface="Consolas"/>
                <a:cs typeface="Consolas"/>
              </a:rPr>
              <a:t>tolower_string</a:t>
            </a:r>
            <a:r>
              <a:rPr lang="en-US" altLang="zh-CN" sz="2400" dirty="0" smtClean="0">
                <a:latin typeface="Consolas"/>
                <a:cs typeface="Consolas"/>
              </a:rPr>
              <a:t>(char *s, </a:t>
            </a:r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latin typeface="Consolas"/>
                <a:cs typeface="Consolas"/>
              </a:rPr>
              <a:t>len</a:t>
            </a:r>
            <a:r>
              <a:rPr lang="en-US" altLang="zh-CN" sz="2400" dirty="0" smtClean="0">
                <a:latin typeface="Consolas"/>
                <a:cs typeface="Consolas"/>
              </a:rPr>
              <a:t>) {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	  for (</a:t>
            </a:r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 = 0; 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 &lt; </a:t>
            </a:r>
            <a:r>
              <a:rPr lang="en-US" altLang="zh-CN" sz="2400" dirty="0" err="1" smtClean="0">
                <a:latin typeface="Consolas"/>
                <a:cs typeface="Consolas"/>
              </a:rPr>
              <a:t>len</a:t>
            </a:r>
            <a:r>
              <a:rPr lang="en-US" altLang="zh-CN" sz="2400" dirty="0" smtClean="0">
                <a:latin typeface="Consolas"/>
                <a:cs typeface="Consolas"/>
              </a:rPr>
              <a:t>; 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++) 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     s[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] = </a:t>
            </a:r>
            <a:r>
              <a:rPr lang="en-US" altLang="zh-CN" sz="2400" dirty="0" err="1" smtClean="0">
                <a:latin typeface="Consolas"/>
                <a:cs typeface="Consolas"/>
              </a:rPr>
              <a:t>tolower</a:t>
            </a:r>
            <a:r>
              <a:rPr lang="en-US" altLang="zh-CN" sz="2400" dirty="0" smtClean="0">
                <a:latin typeface="Consolas"/>
                <a:cs typeface="Consolas"/>
              </a:rPr>
              <a:t>(s[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]);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 }  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43152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928" y="1277473"/>
            <a:ext cx="8686800" cy="275612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String is represented as an array of chars.</a:t>
            </a:r>
          </a:p>
          <a:p>
            <a:pPr lvl="1"/>
            <a:r>
              <a:rPr lang="en-US" dirty="0" smtClean="0"/>
              <a:t>Array has no space to encode its length.</a:t>
            </a:r>
          </a:p>
          <a:p>
            <a:r>
              <a:rPr lang="en-US" dirty="0" smtClean="0"/>
              <a:t>How to determine string length?</a:t>
            </a:r>
          </a:p>
          <a:p>
            <a:pPr lvl="1"/>
            <a:r>
              <a:rPr lang="en-US" dirty="0" smtClean="0"/>
              <a:t>explicitly pass around an integer representing length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C string stores a NULL character to mark the end (by convention)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200" y="4166464"/>
            <a:ext cx="79620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void </a:t>
            </a:r>
            <a:r>
              <a:rPr lang="en-US" altLang="zh-CN" sz="2400" dirty="0" err="1" smtClean="0">
                <a:latin typeface="Consolas"/>
                <a:cs typeface="Consolas"/>
              </a:rPr>
              <a:t>tolower_string</a:t>
            </a:r>
            <a:r>
              <a:rPr lang="en-US" altLang="zh-CN" sz="2400" dirty="0" smtClean="0">
                <a:latin typeface="Consolas"/>
                <a:cs typeface="Consolas"/>
              </a:rPr>
              <a:t>(char *s) {</a:t>
            </a:r>
          </a:p>
          <a:p>
            <a:endParaRPr lang="en-US" altLang="zh-CN" sz="2400" dirty="0">
              <a:latin typeface="Consolas"/>
              <a:cs typeface="Consolas"/>
            </a:endParaRP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r>
              <a:rPr lang="en-US" altLang="zh-CN" sz="2400" dirty="0" smtClean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81017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946"/>
            <a:ext cx="8229600" cy="1143000"/>
          </a:xfrm>
        </p:spPr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928" y="1211946"/>
            <a:ext cx="8686800" cy="275612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String is represented as an array of chars.</a:t>
            </a:r>
          </a:p>
          <a:p>
            <a:pPr lvl="1"/>
            <a:r>
              <a:rPr lang="en-US" dirty="0" smtClean="0"/>
              <a:t>Array has no space to encode its length.</a:t>
            </a:r>
          </a:p>
          <a:p>
            <a:r>
              <a:rPr lang="en-US" dirty="0" smtClean="0"/>
              <a:t>How to determine string length?</a:t>
            </a:r>
          </a:p>
          <a:p>
            <a:pPr lvl="1"/>
            <a:r>
              <a:rPr lang="en-US" dirty="0" smtClean="0"/>
              <a:t>explicitly pass around an integer representing length</a:t>
            </a:r>
          </a:p>
          <a:p>
            <a:pPr lvl="1"/>
            <a:r>
              <a:rPr lang="en-US" dirty="0" smtClean="0"/>
              <a:t>C string stores a NULL character to mark the end (by convention)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3968073"/>
            <a:ext cx="79620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void </a:t>
            </a:r>
            <a:r>
              <a:rPr lang="en-US" altLang="zh-CN" sz="2400" dirty="0" err="1" smtClean="0">
                <a:latin typeface="Consolas"/>
                <a:cs typeface="Consolas"/>
              </a:rPr>
              <a:t>tolower_string</a:t>
            </a:r>
            <a:r>
              <a:rPr lang="en-US" altLang="zh-CN" sz="2400" dirty="0" smtClean="0">
                <a:latin typeface="Consolas"/>
                <a:cs typeface="Consolas"/>
              </a:rPr>
              <a:t>(char *s) {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    </a:t>
            </a:r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 = 0;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while (s[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] != ‘\0’) 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   s[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] = </a:t>
            </a:r>
            <a:r>
              <a:rPr lang="en-US" altLang="zh-CN" sz="2400" dirty="0" err="1" smtClean="0">
                <a:latin typeface="Consolas"/>
                <a:cs typeface="Consolas"/>
              </a:rPr>
              <a:t>tolower</a:t>
            </a:r>
            <a:r>
              <a:rPr lang="en-US" altLang="zh-CN" sz="2400" dirty="0" smtClean="0">
                <a:latin typeface="Consolas"/>
                <a:cs typeface="Consolas"/>
              </a:rPr>
              <a:t>(s[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]);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   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++;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}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76506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string?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328581" y="2324270"/>
            <a:ext cx="51630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char s[3] = {‘h’,‘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char *h;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h = s; 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h[0] = ‘H’;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(“s=%s h=%s\n”,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s,h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0" y="1628086"/>
            <a:ext cx="4041040" cy="1667291"/>
            <a:chOff x="0" y="1628086"/>
            <a:chExt cx="4041040" cy="1667291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964642" y="2089751"/>
              <a:ext cx="1205802" cy="12056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0" y="1628086"/>
              <a:ext cx="4041040" cy="461665"/>
            </a:xfrm>
            <a:prstGeom prst="rect">
              <a:avLst/>
            </a:prstGeom>
            <a:solidFill>
              <a:srgbClr val="DCE6F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does this make a copy of  “hi”?</a:t>
              </a:r>
              <a:endParaRPr lang="en-US" sz="24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053098" y="4119721"/>
            <a:ext cx="1752337" cy="1972891"/>
            <a:chOff x="5053098" y="4119721"/>
            <a:chExt cx="1752337" cy="1972891"/>
          </a:xfrm>
        </p:grpSpPr>
        <p:sp>
          <p:nvSpPr>
            <p:cNvPr id="10" name="矩形 3"/>
            <p:cNvSpPr/>
            <p:nvPr/>
          </p:nvSpPr>
          <p:spPr>
            <a:xfrm>
              <a:off x="5713437" y="4486649"/>
              <a:ext cx="1091998" cy="123230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50000"/>
                </a:lnSpc>
              </a:pPr>
              <a:r>
                <a:rPr kumimoji="1" lang="mr-IN" altLang="zh-CN" sz="3600" b="1" dirty="0">
                  <a:solidFill>
                    <a:prstClr val="black"/>
                  </a:solidFill>
                </a:rPr>
                <a:t>…</a:t>
              </a:r>
              <a:endParaRPr kumimoji="1" lang="zh-CN" altLang="en-US" dirty="0"/>
            </a:p>
          </p:txBody>
        </p:sp>
        <p:sp>
          <p:nvSpPr>
            <p:cNvPr id="21" name="矩形 44"/>
            <p:cNvSpPr/>
            <p:nvPr/>
          </p:nvSpPr>
          <p:spPr>
            <a:xfrm>
              <a:off x="5713437" y="4126286"/>
              <a:ext cx="1091998" cy="36692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7" name="矩形 37"/>
            <p:cNvSpPr/>
            <p:nvPr/>
          </p:nvSpPr>
          <p:spPr>
            <a:xfrm>
              <a:off x="5053098" y="5723280"/>
              <a:ext cx="4384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Consolas"/>
                  <a:ea typeface="宋体" pitchFamily="2" charset="-122"/>
                  <a:cs typeface="Consolas"/>
                </a:rPr>
                <a:t>h:</a:t>
              </a:r>
              <a:endParaRPr lang="zh-CN" altLang="en-US" dirty="0"/>
            </a:p>
          </p:txBody>
        </p:sp>
        <p:sp>
          <p:nvSpPr>
            <p:cNvPr id="30" name="矩形 5"/>
            <p:cNvSpPr/>
            <p:nvPr/>
          </p:nvSpPr>
          <p:spPr>
            <a:xfrm>
              <a:off x="5713437" y="5718954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1" name="Left Bracket 30"/>
            <p:cNvSpPr/>
            <p:nvPr/>
          </p:nvSpPr>
          <p:spPr>
            <a:xfrm>
              <a:off x="5531193" y="4119721"/>
              <a:ext cx="231116" cy="1955339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931858" y="3480620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5969182" y="6228509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  <a:endParaRPr lang="en-US" sz="28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5053098" y="1801050"/>
            <a:ext cx="4065151" cy="1679570"/>
            <a:chOff x="5053098" y="1801050"/>
            <a:chExt cx="4065151" cy="1679570"/>
          </a:xfrm>
        </p:grpSpPr>
        <p:grpSp>
          <p:nvGrpSpPr>
            <p:cNvPr id="38" name="Group 37"/>
            <p:cNvGrpSpPr/>
            <p:nvPr/>
          </p:nvGrpSpPr>
          <p:grpSpPr>
            <a:xfrm>
              <a:off x="5053098" y="2433900"/>
              <a:ext cx="4065151" cy="1046720"/>
              <a:chOff x="5004279" y="5384483"/>
              <a:chExt cx="4065151" cy="1046720"/>
            </a:xfrm>
          </p:grpSpPr>
          <p:sp>
            <p:nvSpPr>
              <p:cNvPr id="12" name="矩形 5"/>
              <p:cNvSpPr/>
              <p:nvPr/>
            </p:nvSpPr>
            <p:spPr>
              <a:xfrm>
                <a:off x="5676802" y="5384484"/>
                <a:ext cx="1091998" cy="35610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0x00</a:t>
                </a:r>
                <a:endParaRPr kumimoji="1" lang="zh-CN" altLang="en-US" dirty="0"/>
              </a:p>
            </p:txBody>
          </p:sp>
          <p:sp>
            <p:nvSpPr>
              <p:cNvPr id="16" name="矩形 9"/>
              <p:cNvSpPr/>
              <p:nvPr/>
            </p:nvSpPr>
            <p:spPr>
              <a:xfrm>
                <a:off x="5676802" y="5694460"/>
                <a:ext cx="1091998" cy="35610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‘</a:t>
                </a:r>
                <a:r>
                  <a:rPr kumimoji="1" lang="en-US" altLang="zh-CN" dirty="0" err="1" smtClean="0"/>
                  <a:t>i</a:t>
                </a:r>
                <a:r>
                  <a:rPr kumimoji="1" lang="en-US" altLang="zh-CN" dirty="0" smtClean="0"/>
                  <a:t>’</a:t>
                </a:r>
                <a:endParaRPr kumimoji="1" lang="zh-CN" altLang="en-US" dirty="0"/>
              </a:p>
            </p:txBody>
          </p:sp>
          <p:sp>
            <p:nvSpPr>
              <p:cNvPr id="18" name="矩形 11"/>
              <p:cNvSpPr/>
              <p:nvPr/>
            </p:nvSpPr>
            <p:spPr>
              <a:xfrm>
                <a:off x="5676802" y="6048001"/>
                <a:ext cx="1091998" cy="35610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‘h’</a:t>
                </a:r>
                <a:endParaRPr kumimoji="1" lang="zh-CN" altLang="en-US" dirty="0"/>
              </a:p>
            </p:txBody>
          </p:sp>
          <p:sp>
            <p:nvSpPr>
              <p:cNvPr id="23" name="矩形 37"/>
              <p:cNvSpPr/>
              <p:nvPr/>
            </p:nvSpPr>
            <p:spPr>
              <a:xfrm>
                <a:off x="5004279" y="6034775"/>
                <a:ext cx="4384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onsolas"/>
                    <a:ea typeface="宋体" pitchFamily="2" charset="-122"/>
                    <a:cs typeface="Consolas"/>
                  </a:rPr>
                  <a:t>s</a:t>
                </a:r>
                <a:r>
                  <a:rPr lang="en-US" altLang="zh-CN" dirty="0" smtClean="0">
                    <a:latin typeface="Consolas"/>
                    <a:ea typeface="宋体" pitchFamily="2" charset="-122"/>
                    <a:cs typeface="Consolas"/>
                  </a:rPr>
                  <a:t>:</a:t>
                </a:r>
                <a:endParaRPr lang="zh-CN" altLang="en-US" dirty="0"/>
              </a:p>
            </p:txBody>
          </p:sp>
          <p:sp>
            <p:nvSpPr>
              <p:cNvPr id="26" name="Left Bracket 25"/>
              <p:cNvSpPr/>
              <p:nvPr/>
            </p:nvSpPr>
            <p:spPr>
              <a:xfrm>
                <a:off x="5482374" y="5384483"/>
                <a:ext cx="191512" cy="1019623"/>
              </a:xfrm>
              <a:prstGeom prst="leftBracket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768800" y="6061871"/>
                <a:ext cx="2300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0xdeadbefef12345678</a:t>
                </a:r>
                <a:endParaRPr lang="en-US" dirty="0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5991765" y="1801050"/>
              <a:ext cx="4566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...</a:t>
              </a:r>
              <a:endParaRPr lang="en-US" sz="28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713437" y="4137107"/>
            <a:ext cx="1101266" cy="1955505"/>
            <a:chOff x="5713437" y="4137107"/>
            <a:chExt cx="1101266" cy="1955505"/>
          </a:xfrm>
        </p:grpSpPr>
        <p:sp>
          <p:nvSpPr>
            <p:cNvPr id="41" name="矩形 5"/>
            <p:cNvSpPr/>
            <p:nvPr/>
          </p:nvSpPr>
          <p:spPr>
            <a:xfrm>
              <a:off x="5713437" y="5736506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0x78</a:t>
              </a:r>
              <a:endParaRPr kumimoji="1" lang="zh-CN" altLang="en-US" dirty="0"/>
            </a:p>
          </p:txBody>
        </p:sp>
        <p:sp>
          <p:nvSpPr>
            <p:cNvPr id="42" name="矩形 5"/>
            <p:cNvSpPr/>
            <p:nvPr/>
          </p:nvSpPr>
          <p:spPr>
            <a:xfrm>
              <a:off x="5722705" y="4137107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0xde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756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lecture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</a:t>
            </a:r>
          </a:p>
          <a:p>
            <a:r>
              <a:rPr lang="en-US" dirty="0" smtClean="0"/>
              <a:t>Strings</a:t>
            </a:r>
          </a:p>
          <a:p>
            <a:r>
              <a:rPr lang="en-US" dirty="0" err="1" smtClean="0"/>
              <a:t>Structs</a:t>
            </a:r>
            <a:endParaRPr lang="en-US" dirty="0" smtClean="0"/>
          </a:p>
          <a:p>
            <a:r>
              <a:rPr lang="en-US" dirty="0" smtClean="0"/>
              <a:t>Dynamic Memory Allocation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23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string?</a:t>
            </a:r>
            <a:endParaRPr lang="en-US" dirty="0"/>
          </a:p>
        </p:txBody>
      </p:sp>
      <p:sp>
        <p:nvSpPr>
          <p:cNvPr id="5" name="矩形 3"/>
          <p:cNvSpPr/>
          <p:nvPr/>
        </p:nvSpPr>
        <p:spPr>
          <a:xfrm>
            <a:off x="939519" y="1809870"/>
            <a:ext cx="552160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char s[3] = {‘h’,‘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  <a:latin typeface="Consolas"/>
                <a:cs typeface="Consolas"/>
              </a:rPr>
              <a:t>char h[3];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h = s; 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h[0] = ‘H’;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(“s=%s h=%s\n”,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s,h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527349" y="1186805"/>
            <a:ext cx="4041040" cy="1667291"/>
            <a:chOff x="1527349" y="1186805"/>
            <a:chExt cx="4041040" cy="1667291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2491991" y="1648470"/>
              <a:ext cx="1205802" cy="12056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527349" y="1186805"/>
              <a:ext cx="4041040" cy="461665"/>
            </a:xfrm>
            <a:prstGeom prst="rect">
              <a:avLst/>
            </a:prstGeom>
            <a:solidFill>
              <a:srgbClr val="DCE6F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does this make a copy of  “hi”?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3699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string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939520" y="1417638"/>
            <a:ext cx="661684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void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strcpy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(char *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dst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, char *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main()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char s[3] = {‘h’,‘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   char h[3];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strcpy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(h, s);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h[0] = ‘H’;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(“s=%s h=%s\n”,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s,h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9667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Copying string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939520" y="1047912"/>
            <a:ext cx="6616840" cy="600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void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strcpy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(char *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dst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, char *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 {  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= 0;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while (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 != ‘\0’) 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dst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 =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++;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}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main() 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char s[3] = {‘h’,‘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   char h[3];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strcpy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(h, s);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h[0] = ‘H’;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(“s=%s h=%s\n”,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s,h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53943" y="3333308"/>
            <a:ext cx="429005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strcpy</a:t>
            </a:r>
            <a:r>
              <a:rPr lang="en-US" sz="2400" dirty="0" smtClean="0"/>
              <a:t> is included in C </a:t>
            </a:r>
            <a:r>
              <a:rPr lang="en-US" sz="2400" dirty="0" err="1" smtClean="0"/>
              <a:t>std</a:t>
            </a:r>
            <a:r>
              <a:rPr lang="en-US" sz="2400" dirty="0" smtClean="0"/>
              <a:t> library.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1064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Copying string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939520" y="1047912"/>
            <a:ext cx="6616840" cy="600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void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strcpy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(char *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dst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, char *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 {  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= 0;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while (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 != ‘\0’) 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dst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 =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++;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}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main() 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char s[3] = {‘h’,‘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  <a:latin typeface="Consolas"/>
                <a:cs typeface="Consolas"/>
              </a:rPr>
              <a:t>   char h[2];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strcpy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(h, s);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h[0] = ‘H’;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(“s=%s h=%s\n”,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s,h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29316" y="4629602"/>
            <a:ext cx="3957484" cy="830997"/>
          </a:xfrm>
          <a:prstGeom prst="rect">
            <a:avLst/>
          </a:prstGeom>
          <a:solidFill>
            <a:srgbClr val="F2DCDB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Results in out-of-bound write!</a:t>
            </a:r>
          </a:p>
          <a:p>
            <a:r>
              <a:rPr lang="en-US" sz="2400" dirty="0" smtClean="0"/>
              <a:t>Buffer overflow!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5411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Copying string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939520" y="1047912"/>
            <a:ext cx="7533250" cy="600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void </a:t>
            </a:r>
            <a:r>
              <a:rPr lang="en-US" altLang="zh-CN" sz="2400" dirty="0" err="1" smtClean="0">
                <a:solidFill>
                  <a:srgbClr val="FF0000"/>
                </a:solidFill>
                <a:latin typeface="Consolas"/>
                <a:cs typeface="Consolas"/>
              </a:rPr>
              <a:t>strncpy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(char *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dst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, char *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lang="en-US" altLang="zh-CN" sz="2400" dirty="0" err="1" smtClean="0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FF0000"/>
                </a:solidFill>
                <a:latin typeface="Consolas"/>
                <a:cs typeface="Consolas"/>
              </a:rPr>
              <a:t> n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 {  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= 0;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while (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 != ‘\0’ &amp;&amp;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&lt; n) 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dst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 =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++;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}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main() 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char s[3] = {‘h’,‘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  <a:latin typeface="Consolas"/>
                <a:cs typeface="Consolas"/>
              </a:rPr>
              <a:t>   char h[2];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FF0000"/>
                </a:solidFill>
                <a:latin typeface="Consolas"/>
                <a:cs typeface="Consolas"/>
              </a:rPr>
              <a:t>strncpy</a:t>
            </a:r>
            <a:r>
              <a:rPr lang="en-US" altLang="zh-CN" sz="2400" dirty="0" smtClean="0">
                <a:solidFill>
                  <a:srgbClr val="FF0000"/>
                </a:solidFill>
                <a:latin typeface="Consolas"/>
                <a:cs typeface="Consolas"/>
              </a:rPr>
              <a:t>(h, s, 2);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h[0] = ‘H’;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(“s=%s h=%s\n”,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s,h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53943" y="3333308"/>
            <a:ext cx="445176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strncpy</a:t>
            </a:r>
            <a:r>
              <a:rPr lang="en-US" sz="2400" dirty="0" smtClean="0"/>
              <a:t> is included in C </a:t>
            </a:r>
            <a:r>
              <a:rPr lang="en-US" sz="2400" dirty="0" err="1" smtClean="0"/>
              <a:t>std</a:t>
            </a:r>
            <a:r>
              <a:rPr lang="en-US" sz="2400" dirty="0" smtClean="0"/>
              <a:t> library.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6569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different way of initializing string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99962" y="1576322"/>
            <a:ext cx="552358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char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s1[3] = {‘h’,‘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//equivalent to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//char s1[3] = “hi”;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char *s2 = “bye”;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s1[0] = ‘H’;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s2[0] = ‘B’;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(“s1=%s s2=%s\n”,s1,s2);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57609" y="895372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  <a:endParaRPr lang="en-US" sz="2800" dirty="0"/>
          </a:p>
        </p:txBody>
      </p:sp>
      <p:grpSp>
        <p:nvGrpSpPr>
          <p:cNvPr id="71" name="Group 70"/>
          <p:cNvGrpSpPr/>
          <p:nvPr/>
        </p:nvGrpSpPr>
        <p:grpSpPr>
          <a:xfrm>
            <a:off x="3933871" y="3016529"/>
            <a:ext cx="2023738" cy="523220"/>
            <a:chOff x="2779059" y="2340393"/>
            <a:chExt cx="2023738" cy="523220"/>
          </a:xfrm>
        </p:grpSpPr>
        <p:sp>
          <p:nvSpPr>
            <p:cNvPr id="66" name="TextBox 65"/>
            <p:cNvSpPr txBox="1"/>
            <p:nvPr/>
          </p:nvSpPr>
          <p:spPr>
            <a:xfrm>
              <a:off x="4178933" y="2340393"/>
              <a:ext cx="6238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OK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H="1">
              <a:off x="2779059" y="2584824"/>
              <a:ext cx="139987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2785738" y="3444499"/>
            <a:ext cx="6117306" cy="523220"/>
            <a:chOff x="2785738" y="2741845"/>
            <a:chExt cx="6117306" cy="523220"/>
          </a:xfrm>
        </p:grpSpPr>
        <p:sp>
          <p:nvSpPr>
            <p:cNvPr id="69" name="TextBox 68"/>
            <p:cNvSpPr txBox="1"/>
            <p:nvPr/>
          </p:nvSpPr>
          <p:spPr>
            <a:xfrm>
              <a:off x="4185612" y="2741845"/>
              <a:ext cx="47174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Segmentation fault (bus error)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H="1">
              <a:off x="2785738" y="3003455"/>
              <a:ext cx="139987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3390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different way of initializing string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915704" y="1268788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  <a:endParaRPr lang="en-US" sz="2800" dirty="0"/>
          </a:p>
        </p:txBody>
      </p:sp>
      <p:sp>
        <p:nvSpPr>
          <p:cNvPr id="40" name="矩形 3"/>
          <p:cNvSpPr/>
          <p:nvPr/>
        </p:nvSpPr>
        <p:spPr>
          <a:xfrm>
            <a:off x="5750761" y="3578764"/>
            <a:ext cx="1091998" cy="123230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41" name="矩形 44"/>
          <p:cNvSpPr/>
          <p:nvPr/>
        </p:nvSpPr>
        <p:spPr>
          <a:xfrm>
            <a:off x="5750761" y="3218401"/>
            <a:ext cx="1091998" cy="3669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</a:t>
            </a:r>
            <a:endParaRPr kumimoji="1" lang="zh-CN" altLang="en-US" dirty="0"/>
          </a:p>
        </p:txBody>
      </p:sp>
      <p:sp>
        <p:nvSpPr>
          <p:cNvPr id="42" name="矩形 37"/>
          <p:cNvSpPr/>
          <p:nvPr/>
        </p:nvSpPr>
        <p:spPr>
          <a:xfrm>
            <a:off x="5090422" y="4815395"/>
            <a:ext cx="565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s2:</a:t>
            </a:r>
            <a:endParaRPr lang="zh-CN" alt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5078849" y="1787625"/>
            <a:ext cx="4065151" cy="1046720"/>
            <a:chOff x="5004279" y="5384483"/>
            <a:chExt cx="4065151" cy="1046720"/>
          </a:xfrm>
        </p:grpSpPr>
        <p:sp>
          <p:nvSpPr>
            <p:cNvPr id="44" name="矩形 5"/>
            <p:cNvSpPr/>
            <p:nvPr/>
          </p:nvSpPr>
          <p:spPr>
            <a:xfrm>
              <a:off x="5676802" y="5384484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0x00</a:t>
              </a:r>
              <a:endParaRPr kumimoji="1" lang="zh-CN" altLang="en-US" dirty="0"/>
            </a:p>
          </p:txBody>
        </p:sp>
        <p:sp>
          <p:nvSpPr>
            <p:cNvPr id="46" name="矩形 9"/>
            <p:cNvSpPr/>
            <p:nvPr/>
          </p:nvSpPr>
          <p:spPr>
            <a:xfrm>
              <a:off x="5676802" y="5694460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‘</a:t>
              </a:r>
              <a:r>
                <a:rPr kumimoji="1" lang="en-US" altLang="zh-CN" dirty="0" err="1" smtClean="0"/>
                <a:t>i</a:t>
              </a:r>
              <a:r>
                <a:rPr kumimoji="1" lang="en-US" altLang="zh-CN" dirty="0" smtClean="0"/>
                <a:t>’</a:t>
              </a:r>
              <a:endParaRPr kumimoji="1" lang="zh-CN" altLang="en-US" dirty="0"/>
            </a:p>
          </p:txBody>
        </p:sp>
        <p:sp>
          <p:nvSpPr>
            <p:cNvPr id="47" name="矩形 11"/>
            <p:cNvSpPr/>
            <p:nvPr/>
          </p:nvSpPr>
          <p:spPr>
            <a:xfrm>
              <a:off x="5676802" y="6048001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‘h’</a:t>
              </a:r>
              <a:endParaRPr kumimoji="1" lang="zh-CN" altLang="en-US" dirty="0"/>
            </a:p>
          </p:txBody>
        </p:sp>
        <p:sp>
          <p:nvSpPr>
            <p:cNvPr id="48" name="矩形 37"/>
            <p:cNvSpPr/>
            <p:nvPr/>
          </p:nvSpPr>
          <p:spPr>
            <a:xfrm>
              <a:off x="5004279" y="6034775"/>
              <a:ext cx="5654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Consolas"/>
                  <a:ea typeface="宋体" pitchFamily="2" charset="-122"/>
                  <a:cs typeface="Consolas"/>
                </a:rPr>
                <a:t>s1:</a:t>
              </a:r>
              <a:endParaRPr lang="zh-CN" altLang="en-US" dirty="0"/>
            </a:p>
          </p:txBody>
        </p:sp>
        <p:sp>
          <p:nvSpPr>
            <p:cNvPr id="49" name="Left Bracket 48"/>
            <p:cNvSpPr/>
            <p:nvPr/>
          </p:nvSpPr>
          <p:spPr>
            <a:xfrm>
              <a:off x="5569682" y="5384483"/>
              <a:ext cx="104203" cy="1019623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68800" y="6061871"/>
              <a:ext cx="2300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0xdeadbefef12345678</a:t>
              </a:r>
              <a:endParaRPr lang="en-US" dirty="0"/>
            </a:p>
          </p:txBody>
        </p:sp>
      </p:grpSp>
      <p:sp>
        <p:nvSpPr>
          <p:cNvPr id="51" name="矩形 5"/>
          <p:cNvSpPr/>
          <p:nvPr/>
        </p:nvSpPr>
        <p:spPr>
          <a:xfrm>
            <a:off x="5750761" y="481106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0x21</a:t>
            </a:r>
            <a:endParaRPr kumimoji="1" lang="zh-CN" altLang="en-US" dirty="0"/>
          </a:p>
        </p:txBody>
      </p:sp>
      <p:sp>
        <p:nvSpPr>
          <p:cNvPr id="52" name="Left Bracket 51"/>
          <p:cNvSpPr/>
          <p:nvPr/>
        </p:nvSpPr>
        <p:spPr>
          <a:xfrm>
            <a:off x="5568517" y="3211836"/>
            <a:ext cx="231116" cy="195533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969182" y="2572735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5969182" y="4905565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  <a:endParaRPr lang="en-US" sz="2800" dirty="0"/>
          </a:p>
        </p:txBody>
      </p:sp>
      <p:sp>
        <p:nvSpPr>
          <p:cNvPr id="56" name="矩形 5"/>
          <p:cNvSpPr/>
          <p:nvPr/>
        </p:nvSpPr>
        <p:spPr>
          <a:xfrm>
            <a:off x="5767479" y="539497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</a:t>
            </a:r>
            <a:endParaRPr kumimoji="1" lang="zh-CN" altLang="en-US" dirty="0"/>
          </a:p>
        </p:txBody>
      </p:sp>
      <p:sp>
        <p:nvSpPr>
          <p:cNvPr id="58" name="矩形 9"/>
          <p:cNvSpPr/>
          <p:nvPr/>
        </p:nvSpPr>
        <p:spPr>
          <a:xfrm>
            <a:off x="5767479" y="570495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‘</a:t>
            </a:r>
            <a:r>
              <a:rPr kumimoji="1" lang="en-US" altLang="zh-CN" dirty="0"/>
              <a:t>e</a:t>
            </a:r>
            <a:r>
              <a:rPr kumimoji="1" lang="en-US" altLang="zh-CN" dirty="0" smtClean="0"/>
              <a:t>’</a:t>
            </a:r>
            <a:endParaRPr kumimoji="1" lang="zh-CN" altLang="en-US" dirty="0"/>
          </a:p>
        </p:txBody>
      </p:sp>
      <p:sp>
        <p:nvSpPr>
          <p:cNvPr id="59" name="矩形 11"/>
          <p:cNvSpPr/>
          <p:nvPr/>
        </p:nvSpPr>
        <p:spPr>
          <a:xfrm>
            <a:off x="5767479" y="605849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‘y’</a:t>
            </a:r>
            <a:endParaRPr kumimoji="1"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859477" y="6360068"/>
            <a:ext cx="227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0x0000000087654321</a:t>
            </a:r>
            <a:endParaRPr lang="en-US" dirty="0"/>
          </a:p>
        </p:txBody>
      </p:sp>
      <p:sp>
        <p:nvSpPr>
          <p:cNvPr id="62" name="矩形 11"/>
          <p:cNvSpPr/>
          <p:nvPr/>
        </p:nvSpPr>
        <p:spPr>
          <a:xfrm>
            <a:off x="5761893" y="638894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‘b’</a:t>
            </a:r>
            <a:endParaRPr kumimoji="1" lang="zh-CN" altLang="en-US" dirty="0"/>
          </a:p>
        </p:txBody>
      </p:sp>
      <p:sp>
        <p:nvSpPr>
          <p:cNvPr id="63" name="Rectangle 62"/>
          <p:cNvSpPr/>
          <p:nvPr/>
        </p:nvSpPr>
        <p:spPr>
          <a:xfrm>
            <a:off x="5799633" y="5428784"/>
            <a:ext cx="1098285" cy="1300615"/>
          </a:xfrm>
          <a:prstGeom prst="rect">
            <a:avLst/>
          </a:prstGeom>
          <a:solidFill>
            <a:schemeClr val="accent1">
              <a:lumMod val="40000"/>
              <a:lumOff val="60000"/>
              <a:alpha val="38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Left Brace 63"/>
          <p:cNvSpPr/>
          <p:nvPr/>
        </p:nvSpPr>
        <p:spPr>
          <a:xfrm>
            <a:off x="5090422" y="5539523"/>
            <a:ext cx="478095" cy="102444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995875" y="5876391"/>
            <a:ext cx="1082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read-only</a:t>
            </a:r>
          </a:p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6693647" y="4140366"/>
            <a:ext cx="1109148" cy="2493516"/>
          </a:xfrm>
          <a:custGeom>
            <a:avLst/>
            <a:gdLst>
              <a:gd name="connsiteX0" fmla="*/ 0 w 1109148"/>
              <a:gd name="connsiteY0" fmla="*/ 28222 h 2493516"/>
              <a:gd name="connsiteX1" fmla="*/ 1030941 w 1109148"/>
              <a:gd name="connsiteY1" fmla="*/ 282222 h 2493516"/>
              <a:gd name="connsiteX2" fmla="*/ 956235 w 1109148"/>
              <a:gd name="connsiteY2" fmla="*/ 2060222 h 2493516"/>
              <a:gd name="connsiteX3" fmla="*/ 313765 w 1109148"/>
              <a:gd name="connsiteY3" fmla="*/ 2493516 h 249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9148" h="2493516">
                <a:moveTo>
                  <a:pt x="0" y="28222"/>
                </a:moveTo>
                <a:cubicBezTo>
                  <a:pt x="435784" y="-14112"/>
                  <a:pt x="871569" y="-56445"/>
                  <a:pt x="1030941" y="282222"/>
                </a:cubicBezTo>
                <a:cubicBezTo>
                  <a:pt x="1190314" y="620889"/>
                  <a:pt x="1075764" y="1691673"/>
                  <a:pt x="956235" y="2060222"/>
                </a:cubicBezTo>
                <a:cubicBezTo>
                  <a:pt x="836706" y="2428771"/>
                  <a:pt x="313765" y="2493516"/>
                  <a:pt x="313765" y="2493516"/>
                </a:cubicBezTo>
              </a:path>
            </a:pathLst>
          </a:custGeom>
          <a:ln>
            <a:headEnd type="oval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矩形 3"/>
          <p:cNvSpPr/>
          <p:nvPr/>
        </p:nvSpPr>
        <p:spPr>
          <a:xfrm>
            <a:off x="199962" y="1576322"/>
            <a:ext cx="552358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char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s1[3] = {‘h’,‘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//equivalent to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//char s1[3] = “hi”;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char *s2 = “bye”;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s1[0] = ‘H’;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s2[0] = ‘B’;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(“s1=%s s2=%s\n”,s1,s2);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53315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Atoi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939520" y="1417638"/>
            <a:ext cx="66168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// 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/>
                <a:cs typeface="Consolas"/>
              </a:rPr>
              <a:t>atoi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 returns the integer 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// corresponding to the string of digits</a:t>
            </a: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atoi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(char *s)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main()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char *s= “123”;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(“integer is %d\n”,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atoi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(s));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76708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Atoi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939520" y="1417638"/>
            <a:ext cx="661684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// 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/>
                <a:cs typeface="Consolas"/>
              </a:rPr>
              <a:t>atoi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 returns the integer 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// corresponding to the string of digits</a:t>
            </a: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atoi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(char *s) {</a:t>
            </a:r>
          </a:p>
          <a:p>
            <a:r>
              <a:rPr lang="en-US" sz="2400" dirty="0" smtClean="0"/>
              <a:t>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result = 0;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0;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while (s[</a:t>
            </a:r>
            <a:r>
              <a:rPr lang="en-US" sz="2400" dirty="0" err="1" smtClean="0"/>
              <a:t>i</a:t>
            </a:r>
            <a:r>
              <a:rPr lang="en-US" sz="2400" dirty="0" smtClean="0"/>
              <a:t>] &gt;= '0' &amp;&amp; s[</a:t>
            </a:r>
            <a:r>
              <a:rPr lang="en-US" sz="2400" dirty="0" err="1" smtClean="0"/>
              <a:t>i</a:t>
            </a:r>
            <a:r>
              <a:rPr lang="en-US" sz="2400" dirty="0" smtClean="0"/>
              <a:t>] &lt;= '9') {</a:t>
            </a:r>
          </a:p>
          <a:p>
            <a:r>
              <a:rPr lang="en-US" sz="2400" dirty="0" smtClean="0"/>
              <a:t>			result = result * 10 + (s[</a:t>
            </a:r>
            <a:r>
              <a:rPr lang="en-US" sz="2400" dirty="0" err="1" smtClean="0"/>
              <a:t>i</a:t>
            </a:r>
            <a:r>
              <a:rPr lang="en-US" sz="2400" dirty="0" smtClean="0"/>
              <a:t>] -'0');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</a:t>
            </a:r>
            <a:r>
              <a:rPr lang="en-US" sz="2400" dirty="0" err="1" smtClean="0"/>
              <a:t>i</a:t>
            </a:r>
            <a:r>
              <a:rPr lang="en-US" sz="2400" dirty="0" smtClean="0"/>
              <a:t>++;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}</a:t>
            </a:r>
          </a:p>
          <a:p>
            <a:r>
              <a:rPr lang="en-US" sz="2400" dirty="0" smtClean="0"/>
              <a:t>	return result;</a:t>
            </a:r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513523"/>
              </p:ext>
            </p:extLst>
          </p:nvPr>
        </p:nvGraphicFramePr>
        <p:xfrm>
          <a:off x="2032000" y="5531687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‘1’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‘2’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‘3’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‘\0’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339808" y="5992095"/>
            <a:ext cx="1639091" cy="721785"/>
            <a:chOff x="1936206" y="5902528"/>
            <a:chExt cx="1639091" cy="721785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2465294" y="5902528"/>
              <a:ext cx="1" cy="2980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936206" y="6254981"/>
              <a:ext cx="1639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= 1*10+2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088606" y="6021897"/>
            <a:ext cx="1058177" cy="754816"/>
            <a:chOff x="1936206" y="5869497"/>
            <a:chExt cx="1058177" cy="754816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2315882" y="5869497"/>
              <a:ext cx="1" cy="2980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36206" y="6254981"/>
              <a:ext cx="1058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= 1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978899" y="6046488"/>
            <a:ext cx="1756085" cy="612999"/>
            <a:chOff x="1587252" y="5902528"/>
            <a:chExt cx="1756085" cy="612999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2465294" y="5902528"/>
              <a:ext cx="1" cy="2980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587252" y="6146195"/>
              <a:ext cx="1756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= 12*10+3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34984" y="6046488"/>
            <a:ext cx="1011966" cy="721785"/>
            <a:chOff x="1936206" y="5902528"/>
            <a:chExt cx="1011966" cy="721785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2465294" y="5902528"/>
              <a:ext cx="1" cy="2980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936206" y="6254981"/>
              <a:ext cx="101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loop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82991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of pointers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99962" y="1576322"/>
            <a:ext cx="5989823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char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* names[3] = 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“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alice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”, 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“bob”, 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“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clark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”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}; </a:t>
            </a:r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</a:p>
        </p:txBody>
      </p:sp>
      <p:sp>
        <p:nvSpPr>
          <p:cNvPr id="9" name="Left Brace 8"/>
          <p:cNvSpPr/>
          <p:nvPr/>
        </p:nvSpPr>
        <p:spPr>
          <a:xfrm>
            <a:off x="5209065" y="1417638"/>
            <a:ext cx="541696" cy="277793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3893" y="2524169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3*8 bytes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582048" y="1417638"/>
            <a:ext cx="2260711" cy="2794014"/>
            <a:chOff x="4582048" y="1417638"/>
            <a:chExt cx="2260711" cy="2794014"/>
          </a:xfrm>
        </p:grpSpPr>
        <p:grpSp>
          <p:nvGrpSpPr>
            <p:cNvPr id="21" name="Group 20"/>
            <p:cNvGrpSpPr/>
            <p:nvPr/>
          </p:nvGrpSpPr>
          <p:grpSpPr>
            <a:xfrm>
              <a:off x="5750761" y="1417638"/>
              <a:ext cx="1091998" cy="2777939"/>
              <a:chOff x="5750761" y="1417638"/>
              <a:chExt cx="1091998" cy="2777939"/>
            </a:xfrm>
          </p:grpSpPr>
          <p:sp>
            <p:nvSpPr>
              <p:cNvPr id="5" name="矩形 5"/>
              <p:cNvSpPr/>
              <p:nvPr/>
            </p:nvSpPr>
            <p:spPr>
              <a:xfrm>
                <a:off x="5750761" y="3247152"/>
                <a:ext cx="1091998" cy="94842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750761" y="1417638"/>
                <a:ext cx="1091998" cy="865013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8" name="矩形 5"/>
              <p:cNvSpPr/>
              <p:nvPr/>
            </p:nvSpPr>
            <p:spPr>
              <a:xfrm>
                <a:off x="5750761" y="2282652"/>
                <a:ext cx="1091998" cy="9645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582048" y="3842320"/>
              <a:ext cx="867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names: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991916" y="1748565"/>
            <a:ext cx="1762443" cy="4797687"/>
            <a:chOff x="5991916" y="1748565"/>
            <a:chExt cx="1762443" cy="4797687"/>
          </a:xfrm>
        </p:grpSpPr>
        <p:sp>
          <p:nvSpPr>
            <p:cNvPr id="13" name="TextBox 12"/>
            <p:cNvSpPr txBox="1"/>
            <p:nvPr/>
          </p:nvSpPr>
          <p:spPr>
            <a:xfrm>
              <a:off x="5991916" y="4999327"/>
              <a:ext cx="1037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“</a:t>
              </a:r>
              <a:r>
                <a:rPr lang="en-US" sz="2400" dirty="0" err="1" smtClean="0"/>
                <a:t>clark</a:t>
              </a:r>
              <a:r>
                <a:rPr lang="en-US" sz="2400" dirty="0" smtClean="0"/>
                <a:t>”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56612" y="5521962"/>
              <a:ext cx="9279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“bob”</a:t>
              </a:r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56612" y="6084587"/>
              <a:ext cx="1014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“</a:t>
              </a:r>
              <a:r>
                <a:rPr lang="en-US" sz="2400" dirty="0" err="1" smtClean="0"/>
                <a:t>alice</a:t>
              </a:r>
              <a:r>
                <a:rPr lang="en-US" sz="2400" dirty="0" smtClean="0"/>
                <a:t>”</a:t>
              </a:r>
              <a:endParaRPr lang="en-US" sz="24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6270171" y="1748565"/>
              <a:ext cx="1484188" cy="3524037"/>
            </a:xfrm>
            <a:custGeom>
              <a:avLst/>
              <a:gdLst>
                <a:gd name="connsiteX0" fmla="*/ 0 w 1484188"/>
                <a:gd name="connsiteY0" fmla="*/ 67911 h 3524037"/>
                <a:gd name="connsiteX1" fmla="*/ 1270112 w 1484188"/>
                <a:gd name="connsiteY1" fmla="*/ 357261 h 3524037"/>
                <a:gd name="connsiteX2" fmla="*/ 1414808 w 1484188"/>
                <a:gd name="connsiteY2" fmla="*/ 2832812 h 3524037"/>
                <a:gd name="connsiteX3" fmla="*/ 546631 w 1484188"/>
                <a:gd name="connsiteY3" fmla="*/ 3524037 h 352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4188" h="3524037">
                  <a:moveTo>
                    <a:pt x="0" y="67911"/>
                  </a:moveTo>
                  <a:cubicBezTo>
                    <a:pt x="517155" y="-17823"/>
                    <a:pt x="1034311" y="-103556"/>
                    <a:pt x="1270112" y="357261"/>
                  </a:cubicBezTo>
                  <a:cubicBezTo>
                    <a:pt x="1505913" y="818078"/>
                    <a:pt x="1535388" y="2305016"/>
                    <a:pt x="1414808" y="2832812"/>
                  </a:cubicBezTo>
                  <a:cubicBezTo>
                    <a:pt x="1294228" y="3360608"/>
                    <a:pt x="546631" y="3524037"/>
                    <a:pt x="546631" y="3524037"/>
                  </a:cubicBezTo>
                </a:path>
              </a:pathLst>
            </a:custGeom>
            <a:ln>
              <a:headEnd type="oval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6189785" y="2607566"/>
              <a:ext cx="1193589" cy="3261358"/>
            </a:xfrm>
            <a:custGeom>
              <a:avLst/>
              <a:gdLst>
                <a:gd name="connsiteX0" fmla="*/ 0 w 1193589"/>
                <a:gd name="connsiteY0" fmla="*/ 157335 h 3261358"/>
                <a:gd name="connsiteX1" fmla="*/ 964641 w 1193589"/>
                <a:gd name="connsiteY1" fmla="*/ 285935 h 3261358"/>
                <a:gd name="connsiteX2" fmla="*/ 1173647 w 1193589"/>
                <a:gd name="connsiteY2" fmla="*/ 2777561 h 3261358"/>
                <a:gd name="connsiteX3" fmla="*/ 610939 w 1193589"/>
                <a:gd name="connsiteY3" fmla="*/ 3259812 h 326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3589" h="3261358">
                  <a:moveTo>
                    <a:pt x="0" y="157335"/>
                  </a:moveTo>
                  <a:cubicBezTo>
                    <a:pt x="384516" y="3283"/>
                    <a:pt x="769033" y="-150769"/>
                    <a:pt x="964641" y="285935"/>
                  </a:cubicBezTo>
                  <a:cubicBezTo>
                    <a:pt x="1160249" y="722639"/>
                    <a:pt x="1232597" y="2281915"/>
                    <a:pt x="1173647" y="2777561"/>
                  </a:cubicBezTo>
                  <a:cubicBezTo>
                    <a:pt x="1114697" y="3273207"/>
                    <a:pt x="862818" y="3266509"/>
                    <a:pt x="610939" y="3259812"/>
                  </a:cubicBezTo>
                </a:path>
              </a:pathLst>
            </a:custGeom>
            <a:ln>
              <a:headEnd type="oval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6189785" y="3576697"/>
              <a:ext cx="1216788" cy="2883123"/>
            </a:xfrm>
            <a:custGeom>
              <a:avLst/>
              <a:gdLst>
                <a:gd name="connsiteX0" fmla="*/ 0 w 1216788"/>
                <a:gd name="connsiteY0" fmla="*/ 168780 h 2883123"/>
                <a:gd name="connsiteX1" fmla="*/ 964641 w 1216788"/>
                <a:gd name="connsiteY1" fmla="*/ 249155 h 2883123"/>
                <a:gd name="connsiteX2" fmla="*/ 1205802 w 1216788"/>
                <a:gd name="connsiteY2" fmla="*/ 2547881 h 2883123"/>
                <a:gd name="connsiteX3" fmla="*/ 707404 w 1216788"/>
                <a:gd name="connsiteY3" fmla="*/ 2869381 h 2883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6788" h="2883123">
                  <a:moveTo>
                    <a:pt x="0" y="168780"/>
                  </a:moveTo>
                  <a:cubicBezTo>
                    <a:pt x="381837" y="10709"/>
                    <a:pt x="763674" y="-147362"/>
                    <a:pt x="964641" y="249155"/>
                  </a:cubicBezTo>
                  <a:cubicBezTo>
                    <a:pt x="1165608" y="645672"/>
                    <a:pt x="1248675" y="2111177"/>
                    <a:pt x="1205802" y="2547881"/>
                  </a:cubicBezTo>
                  <a:cubicBezTo>
                    <a:pt x="1162929" y="2984585"/>
                    <a:pt x="707404" y="2869381"/>
                    <a:pt x="707404" y="2869381"/>
                  </a:cubicBezTo>
                </a:path>
              </a:pathLst>
            </a:custGeom>
            <a:ln>
              <a:headEnd type="oval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矩形 3"/>
          <p:cNvSpPr/>
          <p:nvPr/>
        </p:nvSpPr>
        <p:spPr>
          <a:xfrm>
            <a:off x="150140" y="3782164"/>
            <a:ext cx="598982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smtClean="0">
                <a:latin typeface="Consolas"/>
                <a:cs typeface="Consolas"/>
              </a:rPr>
              <a:t>char **</a:t>
            </a:r>
            <a:r>
              <a:rPr lang="en-US" altLang="zh-CN" sz="2400" dirty="0" err="1" smtClean="0">
                <a:latin typeface="Consolas"/>
                <a:cs typeface="Consolas"/>
              </a:rPr>
              <a:t>namep</a:t>
            </a:r>
            <a:r>
              <a:rPr lang="en-US" altLang="zh-CN" sz="24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namep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= names;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(“name is %s”,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namep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[1]);</a:t>
            </a: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66641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83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most commonly used array of pointers: </a:t>
            </a:r>
            <a:r>
              <a:rPr lang="en-US" dirty="0" err="1" smtClean="0"/>
              <a:t>argv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99962" y="1576322"/>
            <a:ext cx="83210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main(</a:t>
            </a:r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latin typeface="Consolas"/>
                <a:cs typeface="Consolas"/>
              </a:rPr>
              <a:t>argc</a:t>
            </a:r>
            <a:r>
              <a:rPr lang="en-US" altLang="zh-CN" sz="2400" dirty="0" smtClean="0">
                <a:latin typeface="Consolas"/>
                <a:cs typeface="Consolas"/>
              </a:rPr>
              <a:t>, char **</a:t>
            </a:r>
            <a:r>
              <a:rPr lang="en-US" altLang="zh-CN" sz="2400" dirty="0" err="1" smtClean="0">
                <a:latin typeface="Consolas"/>
                <a:cs typeface="Consolas"/>
              </a:rPr>
              <a:t>argv</a:t>
            </a:r>
            <a:r>
              <a:rPr lang="en-US" altLang="zh-CN" sz="24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for (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= 0;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&lt;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argc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;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++) 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(“%s\n”,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argv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]);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}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5" name="矩形 3"/>
          <p:cNvSpPr/>
          <p:nvPr/>
        </p:nvSpPr>
        <p:spPr>
          <a:xfrm>
            <a:off x="199962" y="4037046"/>
            <a:ext cx="8321040" cy="830997"/>
          </a:xfrm>
          <a:prstGeom prst="rect">
            <a:avLst/>
          </a:prstGeom>
          <a:solidFill>
            <a:srgbClr val="DCE6F2"/>
          </a:solidFill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$ ./</a:t>
            </a:r>
            <a:r>
              <a:rPr lang="en-US" altLang="zh-CN" sz="2400" dirty="0" err="1" smtClean="0">
                <a:latin typeface="Consolas"/>
                <a:cs typeface="Consolas"/>
              </a:rPr>
              <a:t>a.out</a:t>
            </a:r>
            <a:r>
              <a:rPr lang="en-US" altLang="zh-CN" sz="2400" dirty="0" smtClean="0">
                <a:latin typeface="Consolas"/>
                <a:cs typeface="Consolas"/>
              </a:rPr>
              <a:t> 1 2 3 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./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a.out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1 2 3</a:t>
            </a:r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26353" y="4868043"/>
            <a:ext cx="4844145" cy="991584"/>
            <a:chOff x="926353" y="4868043"/>
            <a:chExt cx="4844145" cy="991584"/>
          </a:xfrm>
        </p:grpSpPr>
        <p:sp>
          <p:nvSpPr>
            <p:cNvPr id="6" name="TextBox 5"/>
            <p:cNvSpPr txBox="1"/>
            <p:nvPr/>
          </p:nvSpPr>
          <p:spPr>
            <a:xfrm>
              <a:off x="926353" y="5397962"/>
              <a:ext cx="48441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argv</a:t>
              </a:r>
              <a:r>
                <a:rPr lang="en-US" sz="2400" dirty="0" smtClean="0"/>
                <a:t>[0] is the name of the executable</a:t>
              </a:r>
              <a:endParaRPr lang="en-US" sz="24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1090706" y="4868043"/>
              <a:ext cx="388470" cy="5299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0616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stores fields of different types contiguously in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12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Structure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Verdana"/>
                <a:cs typeface="Verdana"/>
              </a:rPr>
              <a:t>Array: a block of n consecutive elements of the same type.</a:t>
            </a:r>
          </a:p>
          <a:p>
            <a:pPr marL="0" indent="0">
              <a:buNone/>
            </a:pPr>
            <a:endParaRPr kumimoji="1" lang="en-US" altLang="zh-CN" dirty="0" smtClean="0">
              <a:latin typeface="Verdana"/>
              <a:cs typeface="Verdana"/>
            </a:endParaRPr>
          </a:p>
          <a:p>
            <a:r>
              <a:rPr kumimoji="1" lang="en-US" altLang="zh-CN" dirty="0" err="1" smtClean="0">
                <a:latin typeface="Verdana"/>
                <a:cs typeface="Verdana"/>
              </a:rPr>
              <a:t>Struct</a:t>
            </a:r>
            <a:r>
              <a:rPr kumimoji="1" lang="en-US" altLang="zh-CN" dirty="0" smtClean="0">
                <a:latin typeface="Verdana"/>
                <a:cs typeface="Verdana"/>
              </a:rPr>
              <a:t>: a collection of elements of </a:t>
            </a:r>
            <a:r>
              <a:rPr kumimoji="1" lang="en-US" altLang="zh-CN" dirty="0" err="1" smtClean="0">
                <a:latin typeface="Verdana"/>
                <a:cs typeface="Verdana"/>
              </a:rPr>
              <a:t>diffferent</a:t>
            </a:r>
            <a:r>
              <a:rPr kumimoji="1" lang="en-US" altLang="zh-CN" dirty="0" smtClean="0">
                <a:latin typeface="Verdana"/>
                <a:cs typeface="Verdana"/>
              </a:rPr>
              <a:t> types.</a:t>
            </a:r>
            <a:endParaRPr kumimoji="1" lang="en-US" altLang="zh-CN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285003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7143" y="1985321"/>
            <a:ext cx="61762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s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truct student {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int id;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char *name;</a:t>
            </a:r>
            <a:endParaRPr lang="en-US" altLang="zh-CN" sz="2800" dirty="0">
              <a:solidFill>
                <a:srgbClr val="000000"/>
              </a:solidFill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};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5647" y="4255836"/>
            <a:ext cx="74194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Fields of a </a:t>
            </a:r>
            <a:r>
              <a:rPr lang="en-US" sz="2800" dirty="0" err="1" smtClean="0"/>
              <a:t>struct</a:t>
            </a:r>
            <a:r>
              <a:rPr lang="en-US" sz="2800" dirty="0" smtClean="0"/>
              <a:t> are allocated next to each other, </a:t>
            </a:r>
          </a:p>
          <a:p>
            <a:r>
              <a:rPr lang="en-US" sz="2800" dirty="0" smtClean="0"/>
              <a:t>but there may be gaps (padding) between them.</a:t>
            </a:r>
          </a:p>
        </p:txBody>
      </p:sp>
    </p:spTree>
    <p:extLst>
      <p:ext uri="{BB962C8B-B14F-4D97-AF65-F5344CB8AC3E}">
        <p14:creationId xmlns:p14="http://schemas.microsoft.com/office/powerpoint/2010/main" val="786333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7143" y="1985321"/>
            <a:ext cx="61762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s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truct student {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int id;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char 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*name;</a:t>
            </a:r>
            <a:endParaRPr lang="en-US" altLang="zh-CN" sz="2800" dirty="0">
              <a:solidFill>
                <a:srgbClr val="000000"/>
              </a:solidFill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};</a:t>
            </a:r>
          </a:p>
        </p:txBody>
      </p:sp>
      <p:sp>
        <p:nvSpPr>
          <p:cNvPr id="7" name="矩形 6"/>
          <p:cNvSpPr/>
          <p:nvPr/>
        </p:nvSpPr>
        <p:spPr>
          <a:xfrm>
            <a:off x="1337143" y="4173650"/>
            <a:ext cx="72199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struct student t;</a:t>
            </a:r>
          </a:p>
          <a:p>
            <a:endParaRPr lang="en-US" altLang="zh-CN" sz="2400" dirty="0" smtClean="0">
              <a:latin typeface="Verdana"/>
              <a:ea typeface="宋体" pitchFamily="2" charset="-122"/>
              <a:cs typeface="Verdana"/>
            </a:endParaRPr>
          </a:p>
        </p:txBody>
      </p:sp>
      <p:cxnSp>
        <p:nvCxnSpPr>
          <p:cNvPr id="8" name="曲线连接符 16"/>
          <p:cNvCxnSpPr>
            <a:cxnSpLocks noChangeShapeType="1"/>
            <a:stCxn id="9" idx="1"/>
          </p:cNvCxnSpPr>
          <p:nvPr/>
        </p:nvCxnSpPr>
        <p:spPr bwMode="auto">
          <a:xfrm rot="10800000">
            <a:off x="4157922" y="4460778"/>
            <a:ext cx="659066" cy="6433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4"/>
          <p:cNvSpPr txBox="1">
            <a:spLocks noChangeArrowheads="1"/>
          </p:cNvSpPr>
          <p:nvPr/>
        </p:nvSpPr>
        <p:spPr bwMode="auto">
          <a:xfrm>
            <a:off x="4816988" y="4171167"/>
            <a:ext cx="29057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rgbClr val="0000FF"/>
                </a:solidFill>
                <a:latin typeface="Verdana"/>
                <a:cs typeface="Verdana"/>
              </a:rPr>
              <a:t>define variable t with</a:t>
            </a:r>
          </a:p>
          <a:p>
            <a:pPr eaLnBrk="1" hangingPunct="1"/>
            <a:r>
              <a:rPr lang="en-US" altLang="zh-CN" sz="2000" dirty="0">
                <a:solidFill>
                  <a:srgbClr val="0000FF"/>
                </a:solidFill>
                <a:latin typeface="Verdana"/>
                <a:cs typeface="Verdana"/>
              </a:rPr>
              <a:t>t</a:t>
            </a:r>
            <a:r>
              <a:rPr lang="en-US" altLang="zh-CN" sz="2000" dirty="0" smtClean="0">
                <a:solidFill>
                  <a:srgbClr val="0000FF"/>
                </a:solidFill>
                <a:latin typeface="Verdana"/>
                <a:cs typeface="Verdana"/>
              </a:rPr>
              <a:t>ype “</a:t>
            </a:r>
            <a:r>
              <a:rPr lang="en-US" altLang="zh-CN" sz="2000" dirty="0" err="1" smtClean="0">
                <a:solidFill>
                  <a:srgbClr val="0000FF"/>
                </a:solidFill>
                <a:latin typeface="Verdana"/>
                <a:cs typeface="Verdana"/>
              </a:rPr>
              <a:t>struct</a:t>
            </a:r>
            <a:r>
              <a:rPr lang="en-US" altLang="zh-CN" sz="2000" dirty="0" smtClean="0">
                <a:solidFill>
                  <a:srgbClr val="0000FF"/>
                </a:solidFill>
                <a:latin typeface="Verdana"/>
                <a:cs typeface="Verdana"/>
              </a:rPr>
              <a:t> student”</a:t>
            </a:r>
            <a:endParaRPr lang="zh-CN" altLang="en-US" sz="2000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01308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7143" y="1985321"/>
            <a:ext cx="61762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s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truct student {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int id;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char 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*name;</a:t>
            </a:r>
            <a:endParaRPr lang="en-US" altLang="zh-CN" sz="2800" dirty="0">
              <a:solidFill>
                <a:srgbClr val="000000"/>
              </a:solidFill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};</a:t>
            </a:r>
          </a:p>
        </p:txBody>
      </p:sp>
      <p:sp>
        <p:nvSpPr>
          <p:cNvPr id="7" name="矩形 6"/>
          <p:cNvSpPr/>
          <p:nvPr/>
        </p:nvSpPr>
        <p:spPr>
          <a:xfrm>
            <a:off x="1337143" y="4173650"/>
            <a:ext cx="72199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struct student t;</a:t>
            </a:r>
          </a:p>
          <a:p>
            <a:endParaRPr lang="en-US" altLang="zh-CN" sz="2400" dirty="0"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400" dirty="0" err="1" smtClean="0">
                <a:latin typeface="Verdana"/>
                <a:ea typeface="宋体" pitchFamily="2" charset="-122"/>
                <a:cs typeface="Verdana"/>
              </a:rPr>
              <a:t>t.id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 = 1024;</a:t>
            </a:r>
          </a:p>
          <a:p>
            <a:r>
              <a:rPr lang="en-US" altLang="zh-CN" sz="2400" dirty="0" err="1" smtClean="0">
                <a:latin typeface="Verdana"/>
                <a:ea typeface="宋体" pitchFamily="2" charset="-122"/>
                <a:cs typeface="Verdana"/>
              </a:rPr>
              <a:t>t.name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 = “</a:t>
            </a:r>
            <a:r>
              <a:rPr lang="en-US" altLang="zh-CN" sz="2400" dirty="0" err="1" smtClean="0">
                <a:latin typeface="Verdana"/>
                <a:ea typeface="宋体" pitchFamily="2" charset="-122"/>
                <a:cs typeface="Verdana"/>
              </a:rPr>
              <a:t>alice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”;</a:t>
            </a:r>
          </a:p>
        </p:txBody>
      </p:sp>
      <p:cxnSp>
        <p:nvCxnSpPr>
          <p:cNvPr id="10" name="曲线连接符 16"/>
          <p:cNvCxnSpPr>
            <a:cxnSpLocks noChangeShapeType="1"/>
            <a:stCxn id="11" idx="1"/>
          </p:cNvCxnSpPr>
          <p:nvPr/>
        </p:nvCxnSpPr>
        <p:spPr bwMode="auto">
          <a:xfrm rot="10800000" flipV="1">
            <a:off x="3659819" y="5089810"/>
            <a:ext cx="659066" cy="89556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4318885" y="4889755"/>
            <a:ext cx="40457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rgbClr val="0000FF"/>
                </a:solidFill>
                <a:latin typeface="Verdana"/>
                <a:cs typeface="Verdana"/>
              </a:rPr>
              <a:t>Access the fields of this </a:t>
            </a:r>
            <a:r>
              <a:rPr lang="en-US" altLang="zh-CN" sz="2000" dirty="0" err="1" smtClean="0">
                <a:solidFill>
                  <a:srgbClr val="0000FF"/>
                </a:solidFill>
                <a:latin typeface="Verdana"/>
                <a:cs typeface="Verdana"/>
              </a:rPr>
              <a:t>struct</a:t>
            </a:r>
            <a:endParaRPr lang="zh-CN" altLang="en-US" sz="2000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725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Typedef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7143" y="1985321"/>
            <a:ext cx="61762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typedef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 struct {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int id;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char 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*name;</a:t>
            </a:r>
            <a:endParaRPr lang="en-US" altLang="zh-CN" sz="2800" dirty="0">
              <a:solidFill>
                <a:srgbClr val="000000"/>
              </a:solidFill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} student;</a:t>
            </a:r>
          </a:p>
        </p:txBody>
      </p:sp>
      <p:sp>
        <p:nvSpPr>
          <p:cNvPr id="7" name="矩形 6"/>
          <p:cNvSpPr/>
          <p:nvPr/>
        </p:nvSpPr>
        <p:spPr>
          <a:xfrm>
            <a:off x="1337143" y="4102030"/>
            <a:ext cx="32432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trike="sngStrike" dirty="0" smtClean="0">
                <a:latin typeface="Verdana"/>
                <a:ea typeface="宋体" pitchFamily="2" charset="-122"/>
                <a:cs typeface="Verdana"/>
              </a:rPr>
              <a:t>struct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 student t;</a:t>
            </a:r>
          </a:p>
        </p:txBody>
      </p:sp>
      <p:sp>
        <p:nvSpPr>
          <p:cNvPr id="5" name="矩形 6"/>
          <p:cNvSpPr/>
          <p:nvPr/>
        </p:nvSpPr>
        <p:spPr>
          <a:xfrm>
            <a:off x="4710167" y="4160772"/>
            <a:ext cx="72199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latin typeface="Verdana"/>
              <a:ea typeface="宋体" pitchFamily="2" charset="-122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3403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 to </a:t>
            </a:r>
            <a:r>
              <a:rPr kumimoji="1" lang="en-US" altLang="zh-CN" dirty="0" err="1" smtClean="0"/>
              <a:t>struct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00206" y="1417638"/>
            <a:ext cx="61762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typedef struct 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int id;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char </a:t>
            </a:r>
            <a:r>
              <a:rPr lang="en-US" altLang="zh-CN" sz="24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*name;</a:t>
            </a:r>
            <a:endParaRPr lang="en-US" altLang="zh-CN" sz="2400" dirty="0">
              <a:solidFill>
                <a:srgbClr val="000000"/>
              </a:solidFill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} student;</a:t>
            </a:r>
          </a:p>
        </p:txBody>
      </p:sp>
      <p:sp>
        <p:nvSpPr>
          <p:cNvPr id="7" name="矩形 6"/>
          <p:cNvSpPr/>
          <p:nvPr/>
        </p:nvSpPr>
        <p:spPr>
          <a:xfrm>
            <a:off x="1100206" y="3098943"/>
            <a:ext cx="72199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student t = {1023, “</a:t>
            </a:r>
            <a:r>
              <a:rPr lang="en-US" altLang="zh-CN" sz="2400" dirty="0" err="1" smtClean="0">
                <a:latin typeface="Verdana"/>
                <a:ea typeface="宋体" pitchFamily="2" charset="-122"/>
                <a:cs typeface="Verdana"/>
              </a:rPr>
              <a:t>alice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”};</a:t>
            </a:r>
          </a:p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student *p = &amp;t;</a:t>
            </a:r>
          </a:p>
          <a:p>
            <a:endParaRPr lang="en-US" altLang="zh-CN" sz="2400" dirty="0"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p</a:t>
            </a:r>
            <a:r>
              <a:rPr lang="en-US" altLang="zh-CN" sz="2400" dirty="0">
                <a:latin typeface="Verdana"/>
                <a:ea typeface="宋体" pitchFamily="2" charset="-122"/>
                <a:cs typeface="Verdana"/>
              </a:rPr>
              <a:t>-&gt;id = 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1023; </a:t>
            </a:r>
            <a:endParaRPr lang="en-US" altLang="zh-CN" sz="2400" dirty="0"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p-&gt;name = “bob”;</a:t>
            </a:r>
          </a:p>
          <a:p>
            <a:r>
              <a:rPr lang="en-US" altLang="zh-CN" sz="2400" dirty="0" err="1" smtClean="0">
                <a:latin typeface="Verdana"/>
                <a:ea typeface="宋体" pitchFamily="2" charset="-122"/>
                <a:cs typeface="Verdana"/>
              </a:rPr>
              <a:t>printf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(“%d %s\n”, </a:t>
            </a:r>
            <a:r>
              <a:rPr lang="en-US" altLang="zh-CN" sz="2400" dirty="0" err="1" smtClean="0">
                <a:latin typeface="Verdana"/>
                <a:ea typeface="宋体" pitchFamily="2" charset="-122"/>
                <a:cs typeface="Verdana"/>
              </a:rPr>
              <a:t>t.id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, </a:t>
            </a:r>
            <a:r>
              <a:rPr lang="en-US" altLang="zh-CN" sz="2400" dirty="0" err="1" smtClean="0">
                <a:latin typeface="Verdana"/>
                <a:ea typeface="宋体" pitchFamily="2" charset="-122"/>
                <a:cs typeface="Verdana"/>
              </a:rPr>
              <a:t>t.name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\n”);</a:t>
            </a:r>
          </a:p>
        </p:txBody>
      </p:sp>
      <p:sp>
        <p:nvSpPr>
          <p:cNvPr id="5" name="矩形 6"/>
          <p:cNvSpPr/>
          <p:nvPr/>
        </p:nvSpPr>
        <p:spPr>
          <a:xfrm>
            <a:off x="4710167" y="4160772"/>
            <a:ext cx="72199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latin typeface="Verdana"/>
              <a:ea typeface="宋体" pitchFamily="2" charset="-122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57369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Mallocs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7337691" cy="1752600"/>
          </a:xfrm>
        </p:spPr>
        <p:txBody>
          <a:bodyPr/>
          <a:lstStyle/>
          <a:p>
            <a:r>
              <a:rPr lang="en-US" dirty="0" smtClean="0"/>
              <a:t>Allocates a chunk of memory dynamically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88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0591" y="306388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Recall memory allocation for </a:t>
            </a:r>
            <a:br>
              <a:rPr kumimoji="1" lang="en-US" altLang="zh-CN" dirty="0" smtClean="0"/>
            </a:br>
            <a:r>
              <a:rPr kumimoji="1" lang="en-US" altLang="zh-CN" dirty="0" smtClean="0"/>
              <a:t>global and local variables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0592" y="1753844"/>
            <a:ext cx="8229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altLang="zh-CN" sz="2800" dirty="0" smtClean="0">
                <a:solidFill>
                  <a:srgbClr val="0000FF"/>
                </a:solidFill>
                <a:latin typeface="Arial"/>
                <a:cs typeface="Arial"/>
              </a:rPr>
              <a:t>Global</a:t>
            </a:r>
            <a:r>
              <a:rPr lang="en-US" altLang="zh-CN" sz="2800" dirty="0" smtClean="0">
                <a:latin typeface="Arial"/>
                <a:cs typeface="Arial"/>
              </a:rPr>
              <a:t> variables are allocated space before program execution</a:t>
            </a:r>
            <a:r>
              <a:rPr lang="en-US" altLang="zh-CN" sz="2800" dirty="0" smtClean="0"/>
              <a:t>.</a:t>
            </a:r>
          </a:p>
          <a:p>
            <a:pPr marL="457200" indent="-457200">
              <a:buFont typeface="Arial"/>
              <a:buChar char="•"/>
            </a:pPr>
            <a:endParaRPr lang="en-US" altLang="zh-CN" sz="2800" dirty="0"/>
          </a:p>
          <a:p>
            <a:pPr marL="457200" indent="-457200">
              <a:buFont typeface="Arial"/>
              <a:buChar char="•"/>
            </a:pPr>
            <a:r>
              <a:rPr lang="en-US" altLang="zh-CN" sz="2800" dirty="0">
                <a:solidFill>
                  <a:srgbClr val="0000FF"/>
                </a:solidFill>
                <a:latin typeface="Arial"/>
                <a:cs typeface="Arial"/>
              </a:rPr>
              <a:t>Local</a:t>
            </a:r>
            <a:r>
              <a:rPr lang="en-US" altLang="zh-CN" sz="2800" dirty="0">
                <a:latin typeface="Arial"/>
                <a:cs typeface="Arial"/>
              </a:rPr>
              <a:t> variables are allocated </a:t>
            </a:r>
            <a:r>
              <a:rPr lang="en-US" altLang="zh-CN" sz="2800" dirty="0" smtClean="0">
                <a:latin typeface="Arial"/>
                <a:cs typeface="Arial"/>
              </a:rPr>
              <a:t>when entering a function and de-allocated upon its exit.</a:t>
            </a:r>
            <a:endParaRPr lang="en-US" altLang="zh-CN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8786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represent text characters?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851" y="1600200"/>
            <a:ext cx="8509949" cy="4958403"/>
          </a:xfrm>
        </p:spPr>
        <p:txBody>
          <a:bodyPr/>
          <a:lstStyle/>
          <a:p>
            <a:r>
              <a:rPr lang="en-US" dirty="0" smtClean="0"/>
              <a:t>How to associate bit patterns to integers?</a:t>
            </a:r>
          </a:p>
          <a:p>
            <a:pPr lvl="1"/>
            <a:r>
              <a:rPr lang="en-US" dirty="0" smtClean="0"/>
              <a:t>base 2</a:t>
            </a:r>
          </a:p>
          <a:p>
            <a:pPr lvl="1"/>
            <a:r>
              <a:rPr lang="en-US" dirty="0" smtClean="0"/>
              <a:t>2’s complement</a:t>
            </a:r>
          </a:p>
          <a:p>
            <a:r>
              <a:rPr lang="en-US" dirty="0" smtClean="0"/>
              <a:t>How to associate bit patterns to floats? </a:t>
            </a:r>
          </a:p>
          <a:p>
            <a:pPr lvl="1"/>
            <a:r>
              <a:rPr lang="en-US" dirty="0" smtClean="0"/>
              <a:t>IEEE floating point representation (based on normalized scientific notation)</a:t>
            </a:r>
          </a:p>
          <a:p>
            <a:r>
              <a:rPr lang="en-US" dirty="0" smtClean="0"/>
              <a:t>How to associate bit patterns to characters?</a:t>
            </a:r>
          </a:p>
          <a:p>
            <a:pPr lvl="1"/>
            <a:r>
              <a:rPr lang="en-US" dirty="0" smtClean="0"/>
              <a:t>by convention</a:t>
            </a:r>
          </a:p>
          <a:p>
            <a:pPr lvl="1"/>
            <a:r>
              <a:rPr lang="en-US" dirty="0" smtClean="0"/>
              <a:t>ASCII, UTF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15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Malloc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Allocate space dynamically and flexibly:</a:t>
            </a:r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  <a:p>
            <a:pPr>
              <a:buFont typeface="Symbol" charset="2"/>
              <a:buChar char="-"/>
            </a:pPr>
            <a:r>
              <a:rPr lang="en-US" altLang="zh-CN" dirty="0" err="1"/>
              <a:t>malloc</a:t>
            </a:r>
            <a:r>
              <a:rPr lang="en-US" altLang="zh-CN" dirty="0"/>
              <a:t>: allocate storage of a </a:t>
            </a:r>
            <a:r>
              <a:rPr lang="en-US" altLang="zh-CN" dirty="0" smtClean="0"/>
              <a:t>given size</a:t>
            </a:r>
          </a:p>
          <a:p>
            <a:pPr>
              <a:buFont typeface="Symbol" charset="2"/>
              <a:buChar char="-"/>
            </a:pPr>
            <a:r>
              <a:rPr lang="en-US" altLang="zh-CN" dirty="0"/>
              <a:t>free: de-allocate previously </a:t>
            </a:r>
            <a:r>
              <a:rPr lang="en-US" altLang="zh-CN" dirty="0" err="1" smtClean="0"/>
              <a:t>malloc-ed</a:t>
            </a:r>
            <a:r>
              <a:rPr lang="en-US" altLang="zh-CN" dirty="0" smtClean="0"/>
              <a:t> storage</a:t>
            </a:r>
          </a:p>
          <a:p>
            <a:pPr>
              <a:buFont typeface="Symbol" charset="2"/>
              <a:buChar char="-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Symbol" charset="2"/>
              <a:buChar char="-"/>
            </a:pP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2876" y="3416475"/>
            <a:ext cx="56723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void </a:t>
            </a:r>
            <a:r>
              <a:rPr lang="en-US" altLang="zh-CN" sz="2400" dirty="0" smtClean="0">
                <a:latin typeface="Consolas"/>
                <a:cs typeface="Consolas"/>
              </a:rPr>
              <a:t>*</a:t>
            </a:r>
            <a:r>
              <a:rPr lang="en-US" altLang="zh-CN" sz="2400" b="1" dirty="0" err="1" smtClean="0">
                <a:latin typeface="Consolas"/>
                <a:cs typeface="Consolas"/>
              </a:rPr>
              <a:t>malloc</a:t>
            </a:r>
            <a:r>
              <a:rPr lang="en-US" altLang="zh-CN" sz="2400" dirty="0">
                <a:latin typeface="Consolas"/>
                <a:cs typeface="Consolas"/>
              </a:rPr>
              <a:t>(</a:t>
            </a:r>
            <a:r>
              <a:rPr lang="en-US" altLang="zh-CN" sz="2400" dirty="0" err="1">
                <a:latin typeface="Consolas"/>
                <a:cs typeface="Consolas"/>
              </a:rPr>
              <a:t>size_t</a:t>
            </a:r>
            <a:r>
              <a:rPr lang="en-US" altLang="zh-CN" sz="2400" dirty="0">
                <a:latin typeface="Consolas"/>
                <a:cs typeface="Consolas"/>
              </a:rPr>
              <a:t> size);</a:t>
            </a:r>
            <a:endParaRPr lang="zh-CN" altLang="en-US" sz="2400" dirty="0">
              <a:latin typeface="Consolas"/>
              <a:cs typeface="Consolas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885561" y="3878140"/>
            <a:ext cx="943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任意形状 6"/>
          <p:cNvSpPr/>
          <p:nvPr/>
        </p:nvSpPr>
        <p:spPr>
          <a:xfrm>
            <a:off x="1270080" y="3949646"/>
            <a:ext cx="617563" cy="444010"/>
          </a:xfrm>
          <a:custGeom>
            <a:avLst/>
            <a:gdLst>
              <a:gd name="connsiteX0" fmla="*/ 0 w 687475"/>
              <a:gd name="connsiteY0" fmla="*/ 0 h 677027"/>
              <a:gd name="connsiteX1" fmla="*/ 361215 w 687475"/>
              <a:gd name="connsiteY1" fmla="*/ 582544 h 677027"/>
              <a:gd name="connsiteX2" fmla="*/ 687475 w 687475"/>
              <a:gd name="connsiteY2" fmla="*/ 675751 h 677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7475" h="677027">
                <a:moveTo>
                  <a:pt x="0" y="0"/>
                </a:moveTo>
                <a:cubicBezTo>
                  <a:pt x="123318" y="234959"/>
                  <a:pt x="246636" y="469919"/>
                  <a:pt x="361215" y="582544"/>
                </a:cubicBezTo>
                <a:cubicBezTo>
                  <a:pt x="475794" y="695169"/>
                  <a:pt x="687475" y="675751"/>
                  <a:pt x="687475" y="675751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006347" y="4191989"/>
            <a:ext cx="52762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Arial"/>
                <a:cs typeface="Arial"/>
              </a:rPr>
              <a:t>A void pointer is a pointer that has no associated data type with it. A void pointer can hold address of any type and can be </a:t>
            </a:r>
            <a:r>
              <a:rPr lang="en-US" altLang="zh-CN" i="1" dirty="0" smtClean="0">
                <a:latin typeface="Arial"/>
                <a:cs typeface="Arial"/>
              </a:rPr>
              <a:t>casted </a:t>
            </a:r>
            <a:r>
              <a:rPr lang="en-US" altLang="zh-CN" i="1" dirty="0">
                <a:latin typeface="Arial"/>
                <a:cs typeface="Arial"/>
              </a:rPr>
              <a:t>to any type.</a:t>
            </a:r>
            <a:endParaRPr lang="zh-CN" altLang="en-US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9485" y="5602943"/>
            <a:ext cx="37382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void </a:t>
            </a:r>
            <a:r>
              <a:rPr lang="en-US" altLang="zh-CN" sz="2400" b="1" dirty="0">
                <a:latin typeface="Consolas"/>
                <a:cs typeface="Consolas"/>
              </a:rPr>
              <a:t>free(void</a:t>
            </a:r>
            <a:r>
              <a:rPr lang="en-US" altLang="zh-CN" sz="2400" dirty="0">
                <a:latin typeface="Consolas"/>
                <a:cs typeface="Consolas"/>
              </a:rPr>
              <a:t> *</a:t>
            </a:r>
            <a:r>
              <a:rPr lang="en-US" altLang="zh-CN" sz="2400" dirty="0" err="1">
                <a:latin typeface="Consolas"/>
                <a:cs typeface="Consolas"/>
              </a:rPr>
              <a:t>ptr</a:t>
            </a:r>
            <a:r>
              <a:rPr lang="en-US" altLang="zh-CN" sz="2400" b="1" dirty="0">
                <a:latin typeface="Consolas"/>
                <a:cs typeface="Consolas"/>
              </a:rPr>
              <a:t>);</a:t>
            </a:r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3023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Malloc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" y="2065566"/>
            <a:ext cx="792125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#include &lt;</a:t>
            </a:r>
            <a:r>
              <a:rPr lang="en-US" altLang="zh-CN" sz="2400" dirty="0" err="1">
                <a:latin typeface="Consolas"/>
                <a:cs typeface="Consolas"/>
              </a:rPr>
              <a:t>stdlib.h</a:t>
            </a:r>
            <a:r>
              <a:rPr lang="en-US" altLang="zh-CN" sz="2400" dirty="0" smtClean="0">
                <a:latin typeface="Consolas"/>
                <a:cs typeface="Consolas"/>
              </a:rPr>
              <a:t>&gt;</a:t>
            </a:r>
          </a:p>
          <a:p>
            <a:endParaRPr lang="en-US" altLang="zh-CN" sz="12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nt *</a:t>
            </a:r>
            <a:r>
              <a:rPr lang="en-US" altLang="zh-CN" sz="2400" dirty="0" err="1" smtClean="0">
                <a:latin typeface="Consolas"/>
                <a:cs typeface="Consolas"/>
              </a:rPr>
              <a:t>newArray</a:t>
            </a:r>
            <a:r>
              <a:rPr lang="en-US" altLang="zh-CN" sz="2400" dirty="0" smtClean="0">
                <a:latin typeface="Consolas"/>
                <a:cs typeface="Consolas"/>
              </a:rPr>
              <a:t>(</a:t>
            </a:r>
            <a:r>
              <a:rPr lang="en-US" altLang="zh-CN" sz="2400" dirty="0">
                <a:latin typeface="Consolas"/>
                <a:cs typeface="Consolas"/>
              </a:rPr>
              <a:t>int </a:t>
            </a:r>
            <a:r>
              <a:rPr lang="en-US" altLang="zh-CN" sz="2400" dirty="0" smtClean="0">
                <a:latin typeface="Consolas"/>
                <a:cs typeface="Consolas"/>
              </a:rPr>
              <a:t>n) </a:t>
            </a:r>
            <a:r>
              <a:rPr lang="en-US" altLang="zh-CN" sz="2400" dirty="0">
                <a:latin typeface="Consolas"/>
                <a:cs typeface="Consolas"/>
              </a:rPr>
              <a:t>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	</a:t>
            </a:r>
            <a:r>
              <a:rPr lang="en-US" altLang="zh-CN" sz="2400" dirty="0" smtClean="0">
                <a:latin typeface="Consolas"/>
                <a:cs typeface="Consolas"/>
              </a:rPr>
              <a:t>int *p;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p </a:t>
            </a:r>
            <a:r>
              <a:rPr lang="en-US" altLang="zh-CN" sz="2400" dirty="0">
                <a:latin typeface="Consolas"/>
                <a:cs typeface="Consolas"/>
              </a:rPr>
              <a:t>= </a:t>
            </a:r>
            <a:r>
              <a:rPr lang="en-US" altLang="zh-CN" sz="2400" dirty="0" smtClean="0">
                <a:latin typeface="Consolas"/>
                <a:cs typeface="Consolas"/>
              </a:rPr>
              <a:t>(int*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dirty="0" err="1">
                <a:latin typeface="Consolas"/>
                <a:cs typeface="Consolas"/>
              </a:rPr>
              <a:t>malloc</a:t>
            </a:r>
            <a:r>
              <a:rPr lang="en-US" altLang="zh-CN" sz="2400" dirty="0">
                <a:latin typeface="Consolas"/>
                <a:cs typeface="Consolas"/>
              </a:rPr>
              <a:t>(</a:t>
            </a:r>
            <a:r>
              <a:rPr lang="en-US" altLang="zh-CN" sz="2400" dirty="0" err="1">
                <a:latin typeface="Consolas"/>
                <a:cs typeface="Consolas"/>
              </a:rPr>
              <a:t>sizeof</a:t>
            </a:r>
            <a:r>
              <a:rPr lang="en-US" altLang="zh-CN" sz="2400" dirty="0" smtClean="0">
                <a:latin typeface="Consolas"/>
                <a:cs typeface="Consolas"/>
              </a:rPr>
              <a:t>(int) * n)</a:t>
            </a:r>
            <a:r>
              <a:rPr lang="en-US" altLang="zh-CN" sz="2400" dirty="0">
                <a:latin typeface="Consolas"/>
                <a:cs typeface="Consolas"/>
              </a:rPr>
              <a:t>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	return </a:t>
            </a:r>
            <a:r>
              <a:rPr lang="en-US" altLang="zh-CN" sz="2400" dirty="0" smtClean="0">
                <a:latin typeface="Consolas"/>
                <a:cs typeface="Consolas"/>
              </a:rPr>
              <a:t>p;</a:t>
            </a:r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9176" y="1727805"/>
            <a:ext cx="8222019" cy="916783"/>
            <a:chOff x="209176" y="1727805"/>
            <a:chExt cx="8222019" cy="916783"/>
          </a:xfrm>
        </p:grpSpPr>
        <p:sp>
          <p:nvSpPr>
            <p:cNvPr id="3" name="Oval 2"/>
            <p:cNvSpPr/>
            <p:nvPr/>
          </p:nvSpPr>
          <p:spPr>
            <a:xfrm>
              <a:off x="209176" y="2065566"/>
              <a:ext cx="3899648" cy="579022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3810000" y="1912471"/>
              <a:ext cx="567765" cy="26894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82353" y="1727805"/>
              <a:ext cx="39488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0000"/>
                  </a:solidFill>
                </a:rPr>
                <a:t>Malloc</a:t>
              </a:r>
              <a:r>
                <a:rPr lang="en-US" sz="2000" dirty="0" smtClean="0">
                  <a:solidFill>
                    <a:srgbClr val="FF0000"/>
                  </a:solidFill>
                </a:rPr>
                <a:t> is implemented as a C library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5834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en-US" dirty="0" smtClean="0"/>
              <a:t>onceptual view of a C program’s memory at runtime</a:t>
            </a:r>
            <a:endParaRPr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memory regions for global, local, and </a:t>
            </a:r>
            <a:r>
              <a:rPr lang="en-US" dirty="0" err="1" smtClean="0"/>
              <a:t>malloc</a:t>
            </a:r>
            <a:r>
              <a:rPr lang="en-US" dirty="0" smtClean="0"/>
              <a:t>-ed.</a:t>
            </a:r>
          </a:p>
        </p:txBody>
      </p:sp>
      <p:sp>
        <p:nvSpPr>
          <p:cNvPr id="9" name="矩形 5"/>
          <p:cNvSpPr/>
          <p:nvPr/>
        </p:nvSpPr>
        <p:spPr>
          <a:xfrm>
            <a:off x="3553116" y="617070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矩形 5"/>
          <p:cNvSpPr/>
          <p:nvPr/>
        </p:nvSpPr>
        <p:spPr>
          <a:xfrm>
            <a:off x="3553116" y="580719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.....</a:t>
            </a:r>
            <a:endParaRPr kumimoji="1" lang="zh-CN" altLang="en-US" dirty="0"/>
          </a:p>
        </p:txBody>
      </p:sp>
      <p:sp>
        <p:nvSpPr>
          <p:cNvPr id="17" name="矩形 5"/>
          <p:cNvSpPr/>
          <p:nvPr/>
        </p:nvSpPr>
        <p:spPr>
          <a:xfrm>
            <a:off x="3553116" y="544368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" name="矩形 5"/>
          <p:cNvSpPr/>
          <p:nvPr/>
        </p:nvSpPr>
        <p:spPr>
          <a:xfrm>
            <a:off x="3553116" y="5080172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矩形 5"/>
          <p:cNvSpPr/>
          <p:nvPr/>
        </p:nvSpPr>
        <p:spPr>
          <a:xfrm>
            <a:off x="3553116" y="471666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</a:t>
            </a:r>
            <a:endParaRPr kumimoji="1" lang="zh-CN" altLang="en-US" dirty="0"/>
          </a:p>
        </p:txBody>
      </p:sp>
      <p:sp>
        <p:nvSpPr>
          <p:cNvPr id="23" name="矩形 5"/>
          <p:cNvSpPr/>
          <p:nvPr/>
        </p:nvSpPr>
        <p:spPr>
          <a:xfrm>
            <a:off x="3553116" y="435315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矩形 5"/>
          <p:cNvSpPr/>
          <p:nvPr/>
        </p:nvSpPr>
        <p:spPr>
          <a:xfrm>
            <a:off x="3553116" y="398964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矩形 5"/>
          <p:cNvSpPr/>
          <p:nvPr/>
        </p:nvSpPr>
        <p:spPr>
          <a:xfrm>
            <a:off x="3553116" y="362613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" name="矩形 5"/>
          <p:cNvSpPr/>
          <p:nvPr/>
        </p:nvSpPr>
        <p:spPr>
          <a:xfrm>
            <a:off x="3553116" y="3250493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9" name="Left Brace 28"/>
          <p:cNvSpPr/>
          <p:nvPr/>
        </p:nvSpPr>
        <p:spPr>
          <a:xfrm>
            <a:off x="3077882" y="559773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Left Brace 29"/>
          <p:cNvSpPr/>
          <p:nvPr/>
        </p:nvSpPr>
        <p:spPr>
          <a:xfrm>
            <a:off x="3047999" y="450720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Left Brace 30"/>
          <p:cNvSpPr/>
          <p:nvPr/>
        </p:nvSpPr>
        <p:spPr>
          <a:xfrm>
            <a:off x="2991223" y="341667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140376" y="5788670"/>
            <a:ext cx="178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Static data</a:t>
            </a:r>
          </a:p>
          <a:p>
            <a:r>
              <a:rPr lang="en-US" dirty="0" smtClean="0"/>
              <a:t>(global variables)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40376" y="4716662"/>
            <a:ext cx="1977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</a:p>
          <a:p>
            <a:r>
              <a:rPr lang="en-US" dirty="0" smtClean="0"/>
              <a:t>(for </a:t>
            </a:r>
            <a:r>
              <a:rPr lang="en-US" dirty="0" err="1" smtClean="0"/>
              <a:t>malloced</a:t>
            </a:r>
            <a:r>
              <a:rPr lang="en-US" dirty="0" smtClean="0"/>
              <a:t> data)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13435" y="3614003"/>
            <a:ext cx="1975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</a:p>
          <a:p>
            <a:r>
              <a:rPr lang="en-US" dirty="0" smtClean="0"/>
              <a:t>(for local variables)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990353" y="4716662"/>
            <a:ext cx="39934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will refine this simple view</a:t>
            </a:r>
          </a:p>
          <a:p>
            <a:r>
              <a:rPr lang="en-US" sz="2400" dirty="0" smtClean="0"/>
              <a:t> in later lectures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316941" y="6858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723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inked list in C: insertion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652756" y="1254612"/>
            <a:ext cx="7396911" cy="5970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typedef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struct</a:t>
            </a:r>
            <a:r>
              <a:rPr lang="en-US" altLang="zh-CN" sz="2000" dirty="0" smtClean="0">
                <a:latin typeface="Consolas"/>
                <a:cs typeface="Consolas"/>
              </a:rPr>
              <a:t> {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>
                <a:latin typeface="Consolas"/>
                <a:cs typeface="Consolas"/>
              </a:rPr>
              <a:t>int val;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>
                <a:latin typeface="Consolas"/>
                <a:cs typeface="Consolas"/>
              </a:rPr>
              <a:t>struct n</a:t>
            </a:r>
            <a:r>
              <a:rPr lang="en-US" altLang="zh-CN" sz="2000" dirty="0" smtClean="0">
                <a:latin typeface="Consolas"/>
                <a:cs typeface="Consolas"/>
              </a:rPr>
              <a:t>ode </a:t>
            </a:r>
            <a:r>
              <a:rPr lang="en-US" altLang="zh-CN" sz="2000" dirty="0">
                <a:latin typeface="Consolas"/>
                <a:cs typeface="Consolas"/>
              </a:rPr>
              <a:t>*next;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}node;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endParaRPr lang="en-US" altLang="zh-CN" sz="2400" dirty="0" smtClean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insert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val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into linked list to the head 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of the linked list and return the new 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head of the list.</a:t>
            </a:r>
            <a:endParaRPr lang="en-US" altLang="zh-CN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node* 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insert(node *head,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) </a:t>
            </a:r>
            <a:r>
              <a:rPr lang="en-US" altLang="zh-CN" sz="2000" dirty="0">
                <a:latin typeface="Consolas"/>
                <a:cs typeface="Consolas"/>
              </a:rPr>
              <a:t>{</a:t>
            </a:r>
          </a:p>
          <a:p>
            <a:r>
              <a:rPr lang="en-US" altLang="zh-CN" sz="2000" b="1" dirty="0">
                <a:latin typeface="Consolas"/>
                <a:cs typeface="Consolas"/>
              </a:rPr>
              <a:t> 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main() {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node *head = NULL;</a:t>
            </a:r>
          </a:p>
          <a:p>
            <a:pPr lvl="1"/>
            <a:r>
              <a:rPr lang="en-US" altLang="zh-CN" sz="2000" dirty="0" smtClean="0">
                <a:latin typeface="Consolas"/>
                <a:cs typeface="Consolas"/>
              </a:rPr>
              <a:t> for (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 = 0;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 &lt; 3;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++) </a:t>
            </a:r>
          </a:p>
          <a:p>
            <a:pPr lvl="1"/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head = insert(head,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</a:p>
          <a:p>
            <a:endParaRPr lang="zh-CN" altLang="en-US" sz="2400" dirty="0"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95097" y="5767575"/>
            <a:ext cx="3198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this linked list implementation </a:t>
            </a:r>
          </a:p>
          <a:p>
            <a:r>
              <a:rPr lang="en-US" dirty="0" smtClean="0"/>
              <a:t>is different from Lab1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723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into a linked list</a:t>
            </a:r>
            <a:endParaRPr lang="en-US" dirty="0"/>
          </a:p>
        </p:txBody>
      </p:sp>
      <p:grpSp>
        <p:nvGrpSpPr>
          <p:cNvPr id="5" name="组 8"/>
          <p:cNvGrpSpPr/>
          <p:nvPr/>
        </p:nvGrpSpPr>
        <p:grpSpPr>
          <a:xfrm>
            <a:off x="2011020" y="1657483"/>
            <a:ext cx="815648" cy="646331"/>
            <a:chOff x="838953" y="1808946"/>
            <a:chExt cx="815648" cy="646331"/>
          </a:xfrm>
        </p:grpSpPr>
        <p:sp>
          <p:nvSpPr>
            <p:cNvPr id="31" name="圆角矩形 2"/>
            <p:cNvSpPr/>
            <p:nvPr/>
          </p:nvSpPr>
          <p:spPr>
            <a:xfrm>
              <a:off x="838953" y="2120460"/>
              <a:ext cx="512693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圆角矩形 5"/>
            <p:cNvSpPr/>
            <p:nvPr/>
          </p:nvSpPr>
          <p:spPr>
            <a:xfrm>
              <a:off x="1351646" y="2120460"/>
              <a:ext cx="302955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zh-CN" altLang="en-US" sz="3600" b="1" dirty="0"/>
            </a:p>
          </p:txBody>
        </p:sp>
        <p:sp>
          <p:nvSpPr>
            <p:cNvPr id="33" name="矩形 7"/>
            <p:cNvSpPr/>
            <p:nvPr/>
          </p:nvSpPr>
          <p:spPr>
            <a:xfrm flipH="1">
              <a:off x="1351647" y="1808946"/>
              <a:ext cx="2746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b="1" dirty="0" smtClean="0"/>
                <a:t>.</a:t>
              </a:r>
              <a:endParaRPr lang="zh-CN" altLang="en-US" sz="3600" b="1" dirty="0"/>
            </a:p>
          </p:txBody>
        </p:sp>
      </p:grpSp>
      <p:grpSp>
        <p:nvGrpSpPr>
          <p:cNvPr id="6" name="组 9"/>
          <p:cNvGrpSpPr/>
          <p:nvPr/>
        </p:nvGrpSpPr>
        <p:grpSpPr>
          <a:xfrm>
            <a:off x="3285895" y="1669135"/>
            <a:ext cx="815648" cy="646331"/>
            <a:chOff x="838953" y="1808946"/>
            <a:chExt cx="815648" cy="646331"/>
          </a:xfrm>
        </p:grpSpPr>
        <p:sp>
          <p:nvSpPr>
            <p:cNvPr id="28" name="圆角矩形 10"/>
            <p:cNvSpPr/>
            <p:nvPr/>
          </p:nvSpPr>
          <p:spPr>
            <a:xfrm>
              <a:off x="838953" y="2120460"/>
              <a:ext cx="512693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圆角矩形 11"/>
            <p:cNvSpPr/>
            <p:nvPr/>
          </p:nvSpPr>
          <p:spPr>
            <a:xfrm>
              <a:off x="1351646" y="2120460"/>
              <a:ext cx="302955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zh-CN" altLang="en-US" sz="3600" b="1" dirty="0"/>
            </a:p>
          </p:txBody>
        </p:sp>
        <p:sp>
          <p:nvSpPr>
            <p:cNvPr id="30" name="矩形 12"/>
            <p:cNvSpPr/>
            <p:nvPr/>
          </p:nvSpPr>
          <p:spPr>
            <a:xfrm flipH="1">
              <a:off x="1351647" y="1808946"/>
              <a:ext cx="2746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b="1" dirty="0" smtClean="0"/>
                <a:t>.</a:t>
              </a:r>
              <a:endParaRPr lang="zh-CN" altLang="en-US" sz="3600" b="1" dirty="0"/>
            </a:p>
          </p:txBody>
        </p:sp>
      </p:grpSp>
      <p:grpSp>
        <p:nvGrpSpPr>
          <p:cNvPr id="10" name="组 25"/>
          <p:cNvGrpSpPr/>
          <p:nvPr/>
        </p:nvGrpSpPr>
        <p:grpSpPr>
          <a:xfrm>
            <a:off x="5888930" y="1669135"/>
            <a:ext cx="815648" cy="646331"/>
            <a:chOff x="838953" y="1808946"/>
            <a:chExt cx="815648" cy="646331"/>
          </a:xfrm>
        </p:grpSpPr>
        <p:sp>
          <p:nvSpPr>
            <p:cNvPr id="16" name="圆角矩形 26"/>
            <p:cNvSpPr/>
            <p:nvPr/>
          </p:nvSpPr>
          <p:spPr>
            <a:xfrm>
              <a:off x="838953" y="2120460"/>
              <a:ext cx="512693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圆角矩形 27"/>
            <p:cNvSpPr/>
            <p:nvPr/>
          </p:nvSpPr>
          <p:spPr>
            <a:xfrm>
              <a:off x="1351646" y="2120460"/>
              <a:ext cx="302955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zh-CN" altLang="en-US" sz="3600" b="1" dirty="0"/>
            </a:p>
          </p:txBody>
        </p:sp>
        <p:sp>
          <p:nvSpPr>
            <p:cNvPr id="18" name="矩形 28"/>
            <p:cNvSpPr/>
            <p:nvPr/>
          </p:nvSpPr>
          <p:spPr>
            <a:xfrm flipH="1">
              <a:off x="1351647" y="1808946"/>
              <a:ext cx="2746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b="1" dirty="0" smtClean="0"/>
                <a:t>.</a:t>
              </a:r>
              <a:endParaRPr lang="zh-CN" altLang="en-US" sz="3600" b="1" dirty="0"/>
            </a:p>
          </p:txBody>
        </p:sp>
      </p:grpSp>
      <p:cxnSp>
        <p:nvCxnSpPr>
          <p:cNvPr id="12" name="直线箭头连接符 39"/>
          <p:cNvCxnSpPr/>
          <p:nvPr/>
        </p:nvCxnSpPr>
        <p:spPr>
          <a:xfrm>
            <a:off x="2678360" y="2129050"/>
            <a:ext cx="6075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线箭头连接符 40"/>
          <p:cNvCxnSpPr/>
          <p:nvPr/>
        </p:nvCxnSpPr>
        <p:spPr>
          <a:xfrm>
            <a:off x="3914406" y="2140701"/>
            <a:ext cx="6075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42"/>
          <p:cNvCxnSpPr/>
          <p:nvPr/>
        </p:nvCxnSpPr>
        <p:spPr>
          <a:xfrm>
            <a:off x="5281395" y="2152356"/>
            <a:ext cx="6075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85944" y="1842149"/>
            <a:ext cx="41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...</a:t>
            </a:r>
            <a:endParaRPr lang="en-US" sz="2400" dirty="0"/>
          </a:p>
        </p:txBody>
      </p:sp>
      <p:cxnSp>
        <p:nvCxnSpPr>
          <p:cNvPr id="37" name="直线箭头连接符 46"/>
          <p:cNvCxnSpPr/>
          <p:nvPr/>
        </p:nvCxnSpPr>
        <p:spPr>
          <a:xfrm flipV="1">
            <a:off x="2011020" y="2457635"/>
            <a:ext cx="0" cy="373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矩形 49"/>
          <p:cNvSpPr/>
          <p:nvPr/>
        </p:nvSpPr>
        <p:spPr>
          <a:xfrm>
            <a:off x="1637655" y="2821641"/>
            <a:ext cx="723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Arial"/>
                <a:cs typeface="Arial"/>
              </a:rPr>
              <a:t>head</a:t>
            </a:r>
            <a:endParaRPr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6727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into a linked list</a:t>
            </a:r>
            <a:endParaRPr lang="en-US" dirty="0"/>
          </a:p>
        </p:txBody>
      </p:sp>
      <p:grpSp>
        <p:nvGrpSpPr>
          <p:cNvPr id="5" name="组 8"/>
          <p:cNvGrpSpPr/>
          <p:nvPr/>
        </p:nvGrpSpPr>
        <p:grpSpPr>
          <a:xfrm>
            <a:off x="2011020" y="1657483"/>
            <a:ext cx="815648" cy="646331"/>
            <a:chOff x="838953" y="1808946"/>
            <a:chExt cx="815648" cy="646331"/>
          </a:xfrm>
        </p:grpSpPr>
        <p:sp>
          <p:nvSpPr>
            <p:cNvPr id="31" name="圆角矩形 2"/>
            <p:cNvSpPr/>
            <p:nvPr/>
          </p:nvSpPr>
          <p:spPr>
            <a:xfrm>
              <a:off x="838953" y="2120460"/>
              <a:ext cx="512693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圆角矩形 5"/>
            <p:cNvSpPr/>
            <p:nvPr/>
          </p:nvSpPr>
          <p:spPr>
            <a:xfrm>
              <a:off x="1351646" y="2120460"/>
              <a:ext cx="302955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zh-CN" altLang="en-US" sz="3600" b="1" dirty="0"/>
            </a:p>
          </p:txBody>
        </p:sp>
        <p:sp>
          <p:nvSpPr>
            <p:cNvPr id="33" name="矩形 7"/>
            <p:cNvSpPr/>
            <p:nvPr/>
          </p:nvSpPr>
          <p:spPr>
            <a:xfrm flipH="1">
              <a:off x="1351647" y="1808946"/>
              <a:ext cx="2746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b="1" dirty="0" smtClean="0"/>
                <a:t>.</a:t>
              </a:r>
              <a:endParaRPr lang="zh-CN" altLang="en-US" sz="3600" b="1" dirty="0"/>
            </a:p>
          </p:txBody>
        </p:sp>
      </p:grpSp>
      <p:grpSp>
        <p:nvGrpSpPr>
          <p:cNvPr id="6" name="组 9"/>
          <p:cNvGrpSpPr/>
          <p:nvPr/>
        </p:nvGrpSpPr>
        <p:grpSpPr>
          <a:xfrm>
            <a:off x="3285895" y="1669135"/>
            <a:ext cx="815648" cy="646331"/>
            <a:chOff x="838953" y="1808946"/>
            <a:chExt cx="815648" cy="646331"/>
          </a:xfrm>
        </p:grpSpPr>
        <p:sp>
          <p:nvSpPr>
            <p:cNvPr id="28" name="圆角矩形 10"/>
            <p:cNvSpPr/>
            <p:nvPr/>
          </p:nvSpPr>
          <p:spPr>
            <a:xfrm>
              <a:off x="838953" y="2120460"/>
              <a:ext cx="512693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圆角矩形 11"/>
            <p:cNvSpPr/>
            <p:nvPr/>
          </p:nvSpPr>
          <p:spPr>
            <a:xfrm>
              <a:off x="1351646" y="2120460"/>
              <a:ext cx="302955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zh-CN" altLang="en-US" sz="3600" b="1" dirty="0"/>
            </a:p>
          </p:txBody>
        </p:sp>
        <p:sp>
          <p:nvSpPr>
            <p:cNvPr id="30" name="矩形 12"/>
            <p:cNvSpPr/>
            <p:nvPr/>
          </p:nvSpPr>
          <p:spPr>
            <a:xfrm flipH="1">
              <a:off x="1351647" y="1808946"/>
              <a:ext cx="2746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b="1" dirty="0" smtClean="0"/>
                <a:t>.</a:t>
              </a:r>
              <a:endParaRPr lang="zh-CN" altLang="en-US" sz="3600" b="1" dirty="0"/>
            </a:p>
          </p:txBody>
        </p:sp>
      </p:grpSp>
      <p:grpSp>
        <p:nvGrpSpPr>
          <p:cNvPr id="10" name="组 25"/>
          <p:cNvGrpSpPr/>
          <p:nvPr/>
        </p:nvGrpSpPr>
        <p:grpSpPr>
          <a:xfrm>
            <a:off x="5888930" y="1669135"/>
            <a:ext cx="815648" cy="646331"/>
            <a:chOff x="838953" y="1808946"/>
            <a:chExt cx="815648" cy="646331"/>
          </a:xfrm>
        </p:grpSpPr>
        <p:sp>
          <p:nvSpPr>
            <p:cNvPr id="16" name="圆角矩形 26"/>
            <p:cNvSpPr/>
            <p:nvPr/>
          </p:nvSpPr>
          <p:spPr>
            <a:xfrm>
              <a:off x="838953" y="2120460"/>
              <a:ext cx="512693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圆角矩形 27"/>
            <p:cNvSpPr/>
            <p:nvPr/>
          </p:nvSpPr>
          <p:spPr>
            <a:xfrm>
              <a:off x="1351646" y="2120460"/>
              <a:ext cx="302955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zh-CN" altLang="en-US" sz="3600" b="1" dirty="0"/>
            </a:p>
          </p:txBody>
        </p:sp>
        <p:sp>
          <p:nvSpPr>
            <p:cNvPr id="18" name="矩形 28"/>
            <p:cNvSpPr/>
            <p:nvPr/>
          </p:nvSpPr>
          <p:spPr>
            <a:xfrm flipH="1">
              <a:off x="1351647" y="1808946"/>
              <a:ext cx="2746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b="1" dirty="0" smtClean="0"/>
                <a:t>.</a:t>
              </a:r>
              <a:endParaRPr lang="zh-CN" altLang="en-US" sz="3600" b="1" dirty="0"/>
            </a:p>
          </p:txBody>
        </p:sp>
      </p:grpSp>
      <p:cxnSp>
        <p:nvCxnSpPr>
          <p:cNvPr id="12" name="直线箭头连接符 39"/>
          <p:cNvCxnSpPr/>
          <p:nvPr/>
        </p:nvCxnSpPr>
        <p:spPr>
          <a:xfrm>
            <a:off x="2678360" y="2129050"/>
            <a:ext cx="6075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线箭头连接符 40"/>
          <p:cNvCxnSpPr/>
          <p:nvPr/>
        </p:nvCxnSpPr>
        <p:spPr>
          <a:xfrm>
            <a:off x="3914406" y="2140701"/>
            <a:ext cx="6075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42"/>
          <p:cNvCxnSpPr/>
          <p:nvPr/>
        </p:nvCxnSpPr>
        <p:spPr>
          <a:xfrm>
            <a:off x="5281395" y="2152356"/>
            <a:ext cx="6075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85944" y="1842149"/>
            <a:ext cx="41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...</a:t>
            </a:r>
            <a:endParaRPr lang="en-US" sz="2400" dirty="0"/>
          </a:p>
        </p:txBody>
      </p:sp>
      <p:cxnSp>
        <p:nvCxnSpPr>
          <p:cNvPr id="37" name="直线箭头连接符 46"/>
          <p:cNvCxnSpPr/>
          <p:nvPr/>
        </p:nvCxnSpPr>
        <p:spPr>
          <a:xfrm flipV="1">
            <a:off x="2011020" y="2457635"/>
            <a:ext cx="0" cy="373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矩形 49"/>
          <p:cNvSpPr/>
          <p:nvPr/>
        </p:nvSpPr>
        <p:spPr>
          <a:xfrm>
            <a:off x="1637655" y="2821641"/>
            <a:ext cx="723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Arial"/>
                <a:cs typeface="Arial"/>
              </a:rPr>
              <a:t>head</a:t>
            </a:r>
            <a:endParaRPr lang="zh-CN" altLang="en-US" dirty="0">
              <a:latin typeface="Arial"/>
              <a:cs typeface="Arial"/>
            </a:endParaRPr>
          </a:p>
        </p:txBody>
      </p:sp>
      <p:grpSp>
        <p:nvGrpSpPr>
          <p:cNvPr id="21" name="组 8"/>
          <p:cNvGrpSpPr/>
          <p:nvPr/>
        </p:nvGrpSpPr>
        <p:grpSpPr>
          <a:xfrm>
            <a:off x="2268290" y="4464720"/>
            <a:ext cx="815648" cy="326225"/>
            <a:chOff x="838953" y="2120460"/>
            <a:chExt cx="815648" cy="326225"/>
          </a:xfrm>
        </p:grpSpPr>
        <p:sp>
          <p:nvSpPr>
            <p:cNvPr id="22" name="圆角矩形 2"/>
            <p:cNvSpPr/>
            <p:nvPr/>
          </p:nvSpPr>
          <p:spPr>
            <a:xfrm>
              <a:off x="838953" y="2120460"/>
              <a:ext cx="512693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3" name="圆角矩形 5"/>
            <p:cNvSpPr/>
            <p:nvPr/>
          </p:nvSpPr>
          <p:spPr>
            <a:xfrm>
              <a:off x="1351646" y="2120460"/>
              <a:ext cx="302955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zh-CN" altLang="en-US" sz="3600" b="1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073223" y="3727703"/>
            <a:ext cx="4357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node *n = (node *)</a:t>
            </a:r>
            <a:r>
              <a:rPr lang="en-US" sz="2000" dirty="0" err="1" smtClean="0"/>
              <a:t>malloc</a:t>
            </a:r>
            <a:r>
              <a:rPr lang="en-US" sz="2000" dirty="0" smtClean="0"/>
              <a:t>(</a:t>
            </a:r>
            <a:r>
              <a:rPr lang="en-US" sz="2000" dirty="0" err="1" smtClean="0"/>
              <a:t>sizeof</a:t>
            </a:r>
            <a:r>
              <a:rPr lang="en-US" sz="2000" dirty="0" smtClean="0"/>
              <a:t>(node));</a:t>
            </a:r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97479" y="4184766"/>
            <a:ext cx="3237194" cy="613759"/>
            <a:chOff x="2297479" y="4184766"/>
            <a:chExt cx="3237194" cy="613759"/>
          </a:xfrm>
        </p:grpSpPr>
        <p:sp>
          <p:nvSpPr>
            <p:cNvPr id="36" name="TextBox 35"/>
            <p:cNvSpPr txBox="1"/>
            <p:nvPr/>
          </p:nvSpPr>
          <p:spPr>
            <a:xfrm>
              <a:off x="4101543" y="4184766"/>
              <a:ext cx="14331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n-&gt;</a:t>
              </a:r>
              <a:r>
                <a:rPr lang="en-US" sz="2000" dirty="0" err="1" smtClean="0"/>
                <a:t>val</a:t>
              </a:r>
              <a:r>
                <a:rPr lang="en-US" sz="2000" dirty="0" smtClean="0"/>
                <a:t> = </a:t>
              </a:r>
              <a:r>
                <a:rPr lang="en-US" sz="2000" dirty="0" err="1" smtClean="0"/>
                <a:t>val</a:t>
              </a:r>
              <a:r>
                <a:rPr lang="en-US" sz="2000" dirty="0" smtClean="0"/>
                <a:t>;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297479" y="4429193"/>
              <a:ext cx="45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val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131962" y="2418914"/>
            <a:ext cx="3786930" cy="2595055"/>
            <a:chOff x="2131962" y="2418914"/>
            <a:chExt cx="3786930" cy="2595055"/>
          </a:xfrm>
        </p:grpSpPr>
        <p:sp>
          <p:nvSpPr>
            <p:cNvPr id="39" name="TextBox 38"/>
            <p:cNvSpPr txBox="1"/>
            <p:nvPr/>
          </p:nvSpPr>
          <p:spPr>
            <a:xfrm>
              <a:off x="4101543" y="4613859"/>
              <a:ext cx="18173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n-&gt;next = head;</a:t>
              </a:r>
              <a:endParaRPr lang="en-US" sz="20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2131962" y="2418914"/>
              <a:ext cx="1016703" cy="2207260"/>
            </a:xfrm>
            <a:custGeom>
              <a:avLst/>
              <a:gdLst>
                <a:gd name="connsiteX0" fmla="*/ 786255 w 1016703"/>
                <a:gd name="connsiteY0" fmla="*/ 2207260 h 2207260"/>
                <a:gd name="connsiteX1" fmla="*/ 967699 w 1016703"/>
                <a:gd name="connsiteY1" fmla="*/ 1330403 h 2207260"/>
                <a:gd name="connsiteX2" fmla="*/ 0 w 1016703"/>
                <a:gd name="connsiteY2" fmla="*/ 0 h 220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703" h="2207260">
                  <a:moveTo>
                    <a:pt x="786255" y="2207260"/>
                  </a:moveTo>
                  <a:cubicBezTo>
                    <a:pt x="942498" y="1952769"/>
                    <a:pt x="1098741" y="1698279"/>
                    <a:pt x="967699" y="1330403"/>
                  </a:cubicBezTo>
                  <a:cubicBezTo>
                    <a:pt x="836657" y="962527"/>
                    <a:pt x="0" y="0"/>
                    <a:pt x="0" y="0"/>
                  </a:cubicBezTo>
                </a:path>
              </a:pathLst>
            </a:custGeom>
            <a:ln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827165" y="4464720"/>
            <a:ext cx="36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n: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82894" y="3030604"/>
            <a:ext cx="342849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*insert(node *head,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) {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214724" y="3081372"/>
            <a:ext cx="1633342" cy="646331"/>
          </a:xfrm>
          <a:prstGeom prst="rect">
            <a:avLst/>
          </a:prstGeom>
          <a:solidFill>
            <a:srgbClr val="B9CDE5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node </a:t>
            </a:r>
            <a:r>
              <a:rPr lang="en-US" dirty="0" err="1" smtClean="0"/>
              <a:t>nn</a:t>
            </a:r>
            <a:r>
              <a:rPr lang="en-US" dirty="0" smtClean="0"/>
              <a:t>;</a:t>
            </a:r>
          </a:p>
          <a:p>
            <a:r>
              <a:rPr lang="en-US" dirty="0" smtClean="0"/>
              <a:t>node *n = &amp;</a:t>
            </a:r>
            <a:r>
              <a:rPr lang="en-US" dirty="0" err="1" smtClean="0"/>
              <a:t>nn</a:t>
            </a:r>
            <a:r>
              <a:rPr lang="en-US" dirty="0" smtClean="0"/>
              <a:t>;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530930" y="3489189"/>
            <a:ext cx="580457" cy="97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Multiply 25"/>
          <p:cNvSpPr/>
          <p:nvPr/>
        </p:nvSpPr>
        <p:spPr>
          <a:xfrm>
            <a:off x="8099612" y="2564908"/>
            <a:ext cx="941787" cy="947071"/>
          </a:xfrm>
          <a:prstGeom prst="mathMultiply">
            <a:avLst/>
          </a:prstGeom>
          <a:solidFill>
            <a:srgbClr val="FF0066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521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into a linked list</a:t>
            </a:r>
            <a:endParaRPr lang="en-US" dirty="0"/>
          </a:p>
        </p:txBody>
      </p:sp>
      <p:grpSp>
        <p:nvGrpSpPr>
          <p:cNvPr id="5" name="组 8"/>
          <p:cNvGrpSpPr/>
          <p:nvPr/>
        </p:nvGrpSpPr>
        <p:grpSpPr>
          <a:xfrm>
            <a:off x="2011020" y="1657483"/>
            <a:ext cx="815648" cy="646331"/>
            <a:chOff x="838953" y="1808946"/>
            <a:chExt cx="815648" cy="646331"/>
          </a:xfrm>
        </p:grpSpPr>
        <p:sp>
          <p:nvSpPr>
            <p:cNvPr id="31" name="圆角矩形 2"/>
            <p:cNvSpPr/>
            <p:nvPr/>
          </p:nvSpPr>
          <p:spPr>
            <a:xfrm>
              <a:off x="838953" y="2120460"/>
              <a:ext cx="512693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圆角矩形 5"/>
            <p:cNvSpPr/>
            <p:nvPr/>
          </p:nvSpPr>
          <p:spPr>
            <a:xfrm>
              <a:off x="1351646" y="2120460"/>
              <a:ext cx="302955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zh-CN" altLang="en-US" sz="3600" b="1" dirty="0"/>
            </a:p>
          </p:txBody>
        </p:sp>
        <p:sp>
          <p:nvSpPr>
            <p:cNvPr id="33" name="矩形 7"/>
            <p:cNvSpPr/>
            <p:nvPr/>
          </p:nvSpPr>
          <p:spPr>
            <a:xfrm flipH="1">
              <a:off x="1351647" y="1808946"/>
              <a:ext cx="2746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b="1" dirty="0" smtClean="0"/>
                <a:t>.</a:t>
              </a:r>
              <a:endParaRPr lang="zh-CN" altLang="en-US" sz="3600" b="1" dirty="0"/>
            </a:p>
          </p:txBody>
        </p:sp>
      </p:grpSp>
      <p:grpSp>
        <p:nvGrpSpPr>
          <p:cNvPr id="6" name="组 9"/>
          <p:cNvGrpSpPr/>
          <p:nvPr/>
        </p:nvGrpSpPr>
        <p:grpSpPr>
          <a:xfrm>
            <a:off x="3285895" y="1669135"/>
            <a:ext cx="815648" cy="646331"/>
            <a:chOff x="838953" y="1808946"/>
            <a:chExt cx="815648" cy="646331"/>
          </a:xfrm>
        </p:grpSpPr>
        <p:sp>
          <p:nvSpPr>
            <p:cNvPr id="28" name="圆角矩形 10"/>
            <p:cNvSpPr/>
            <p:nvPr/>
          </p:nvSpPr>
          <p:spPr>
            <a:xfrm>
              <a:off x="838953" y="2120460"/>
              <a:ext cx="512693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圆角矩形 11"/>
            <p:cNvSpPr/>
            <p:nvPr/>
          </p:nvSpPr>
          <p:spPr>
            <a:xfrm>
              <a:off x="1351646" y="2120460"/>
              <a:ext cx="302955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zh-CN" altLang="en-US" sz="3600" b="1" dirty="0"/>
            </a:p>
          </p:txBody>
        </p:sp>
        <p:sp>
          <p:nvSpPr>
            <p:cNvPr id="30" name="矩形 12"/>
            <p:cNvSpPr/>
            <p:nvPr/>
          </p:nvSpPr>
          <p:spPr>
            <a:xfrm flipH="1">
              <a:off x="1351647" y="1808946"/>
              <a:ext cx="2746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b="1" dirty="0" smtClean="0"/>
                <a:t>.</a:t>
              </a:r>
              <a:endParaRPr lang="zh-CN" altLang="en-US" sz="3600" b="1" dirty="0"/>
            </a:p>
          </p:txBody>
        </p:sp>
      </p:grpSp>
      <p:grpSp>
        <p:nvGrpSpPr>
          <p:cNvPr id="10" name="组 25"/>
          <p:cNvGrpSpPr/>
          <p:nvPr/>
        </p:nvGrpSpPr>
        <p:grpSpPr>
          <a:xfrm>
            <a:off x="5888930" y="1669135"/>
            <a:ext cx="815648" cy="646331"/>
            <a:chOff x="838953" y="1808946"/>
            <a:chExt cx="815648" cy="646331"/>
          </a:xfrm>
        </p:grpSpPr>
        <p:sp>
          <p:nvSpPr>
            <p:cNvPr id="16" name="圆角矩形 26"/>
            <p:cNvSpPr/>
            <p:nvPr/>
          </p:nvSpPr>
          <p:spPr>
            <a:xfrm>
              <a:off x="838953" y="2120460"/>
              <a:ext cx="512693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圆角矩形 27"/>
            <p:cNvSpPr/>
            <p:nvPr/>
          </p:nvSpPr>
          <p:spPr>
            <a:xfrm>
              <a:off x="1351646" y="2120460"/>
              <a:ext cx="302955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zh-CN" altLang="en-US" sz="3600" b="1" dirty="0"/>
            </a:p>
          </p:txBody>
        </p:sp>
        <p:sp>
          <p:nvSpPr>
            <p:cNvPr id="18" name="矩形 28"/>
            <p:cNvSpPr/>
            <p:nvPr/>
          </p:nvSpPr>
          <p:spPr>
            <a:xfrm flipH="1">
              <a:off x="1351647" y="1808946"/>
              <a:ext cx="2746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b="1" dirty="0" smtClean="0"/>
                <a:t>.</a:t>
              </a:r>
              <a:endParaRPr lang="zh-CN" altLang="en-US" sz="3600" b="1" dirty="0"/>
            </a:p>
          </p:txBody>
        </p:sp>
      </p:grpSp>
      <p:cxnSp>
        <p:nvCxnSpPr>
          <p:cNvPr id="12" name="直线箭头连接符 39"/>
          <p:cNvCxnSpPr/>
          <p:nvPr/>
        </p:nvCxnSpPr>
        <p:spPr>
          <a:xfrm>
            <a:off x="2678360" y="2129050"/>
            <a:ext cx="6075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线箭头连接符 40"/>
          <p:cNvCxnSpPr/>
          <p:nvPr/>
        </p:nvCxnSpPr>
        <p:spPr>
          <a:xfrm>
            <a:off x="3914406" y="2140701"/>
            <a:ext cx="6075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42"/>
          <p:cNvCxnSpPr/>
          <p:nvPr/>
        </p:nvCxnSpPr>
        <p:spPr>
          <a:xfrm>
            <a:off x="5281395" y="2152356"/>
            <a:ext cx="6075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85944" y="1842149"/>
            <a:ext cx="41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...</a:t>
            </a:r>
            <a:endParaRPr lang="en-US" sz="2400" dirty="0"/>
          </a:p>
        </p:txBody>
      </p:sp>
      <p:cxnSp>
        <p:nvCxnSpPr>
          <p:cNvPr id="37" name="直线箭头连接符 46"/>
          <p:cNvCxnSpPr/>
          <p:nvPr/>
        </p:nvCxnSpPr>
        <p:spPr>
          <a:xfrm flipV="1">
            <a:off x="2011020" y="2457635"/>
            <a:ext cx="0" cy="373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矩形 49"/>
          <p:cNvSpPr/>
          <p:nvPr/>
        </p:nvSpPr>
        <p:spPr>
          <a:xfrm>
            <a:off x="1637655" y="2821641"/>
            <a:ext cx="723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Arial"/>
                <a:cs typeface="Arial"/>
              </a:rPr>
              <a:t>head</a:t>
            </a:r>
            <a:endParaRPr lang="zh-CN" altLang="en-US" dirty="0">
              <a:latin typeface="Arial"/>
              <a:cs typeface="Arial"/>
            </a:endParaRPr>
          </a:p>
        </p:txBody>
      </p:sp>
      <p:grpSp>
        <p:nvGrpSpPr>
          <p:cNvPr id="21" name="组 8"/>
          <p:cNvGrpSpPr/>
          <p:nvPr/>
        </p:nvGrpSpPr>
        <p:grpSpPr>
          <a:xfrm>
            <a:off x="2268290" y="4464720"/>
            <a:ext cx="815648" cy="326225"/>
            <a:chOff x="838953" y="2120460"/>
            <a:chExt cx="815648" cy="326225"/>
          </a:xfrm>
        </p:grpSpPr>
        <p:sp>
          <p:nvSpPr>
            <p:cNvPr id="22" name="圆角矩形 2"/>
            <p:cNvSpPr/>
            <p:nvPr/>
          </p:nvSpPr>
          <p:spPr>
            <a:xfrm>
              <a:off x="838953" y="2120460"/>
              <a:ext cx="512693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3" name="圆角矩形 5"/>
            <p:cNvSpPr/>
            <p:nvPr/>
          </p:nvSpPr>
          <p:spPr>
            <a:xfrm>
              <a:off x="1351646" y="2120460"/>
              <a:ext cx="302955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zh-CN" altLang="en-US" sz="3600" b="1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073223" y="3727703"/>
            <a:ext cx="4357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node *n = (node *)</a:t>
            </a:r>
            <a:r>
              <a:rPr lang="en-US" sz="2000" dirty="0" err="1" smtClean="0"/>
              <a:t>malloc</a:t>
            </a:r>
            <a:r>
              <a:rPr lang="en-US" sz="2000" dirty="0" smtClean="0"/>
              <a:t>(</a:t>
            </a:r>
            <a:r>
              <a:rPr lang="en-US" sz="2000" dirty="0" err="1" smtClean="0"/>
              <a:t>sizeof</a:t>
            </a:r>
            <a:r>
              <a:rPr lang="en-US" sz="2000" dirty="0" smtClean="0"/>
              <a:t>(node));</a:t>
            </a:r>
            <a:endParaRPr lang="en-US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2297479" y="4184766"/>
            <a:ext cx="3237194" cy="613759"/>
            <a:chOff x="2297479" y="4184766"/>
            <a:chExt cx="3237194" cy="613759"/>
          </a:xfrm>
        </p:grpSpPr>
        <p:sp>
          <p:nvSpPr>
            <p:cNvPr id="36" name="TextBox 35"/>
            <p:cNvSpPr txBox="1"/>
            <p:nvPr/>
          </p:nvSpPr>
          <p:spPr>
            <a:xfrm>
              <a:off x="4101543" y="4184766"/>
              <a:ext cx="14331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n-&gt;</a:t>
              </a:r>
              <a:r>
                <a:rPr lang="en-US" sz="2000" dirty="0" err="1" smtClean="0"/>
                <a:t>val</a:t>
              </a:r>
              <a:r>
                <a:rPr lang="en-US" sz="2000" dirty="0" smtClean="0"/>
                <a:t> = </a:t>
              </a:r>
              <a:r>
                <a:rPr lang="en-US" sz="2000" dirty="0" err="1" smtClean="0"/>
                <a:t>val</a:t>
              </a:r>
              <a:r>
                <a:rPr lang="en-US" sz="2000" dirty="0" smtClean="0"/>
                <a:t>;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297479" y="4429193"/>
              <a:ext cx="45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val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131962" y="2418914"/>
            <a:ext cx="3786930" cy="2595055"/>
            <a:chOff x="2131962" y="2418914"/>
            <a:chExt cx="3786930" cy="2595055"/>
          </a:xfrm>
        </p:grpSpPr>
        <p:sp>
          <p:nvSpPr>
            <p:cNvPr id="39" name="TextBox 38"/>
            <p:cNvSpPr txBox="1"/>
            <p:nvPr/>
          </p:nvSpPr>
          <p:spPr>
            <a:xfrm>
              <a:off x="4101543" y="4613859"/>
              <a:ext cx="18173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n-&gt;next = head;</a:t>
              </a:r>
              <a:endParaRPr lang="en-US" sz="20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2131962" y="2418914"/>
              <a:ext cx="1016703" cy="2207260"/>
            </a:xfrm>
            <a:custGeom>
              <a:avLst/>
              <a:gdLst>
                <a:gd name="connsiteX0" fmla="*/ 786255 w 1016703"/>
                <a:gd name="connsiteY0" fmla="*/ 2207260 h 2207260"/>
                <a:gd name="connsiteX1" fmla="*/ 967699 w 1016703"/>
                <a:gd name="connsiteY1" fmla="*/ 1330403 h 2207260"/>
                <a:gd name="connsiteX2" fmla="*/ 0 w 1016703"/>
                <a:gd name="connsiteY2" fmla="*/ 0 h 220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703" h="2207260">
                  <a:moveTo>
                    <a:pt x="786255" y="2207260"/>
                  </a:moveTo>
                  <a:cubicBezTo>
                    <a:pt x="942498" y="1952769"/>
                    <a:pt x="1098741" y="1698279"/>
                    <a:pt x="967699" y="1330403"/>
                  </a:cubicBezTo>
                  <a:cubicBezTo>
                    <a:pt x="836657" y="962527"/>
                    <a:pt x="0" y="0"/>
                    <a:pt x="0" y="0"/>
                  </a:cubicBezTo>
                </a:path>
              </a:pathLst>
            </a:custGeom>
            <a:ln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0" name="直线箭头连接符 46"/>
          <p:cNvCxnSpPr/>
          <p:nvPr/>
        </p:nvCxnSpPr>
        <p:spPr>
          <a:xfrm flipV="1">
            <a:off x="2329517" y="5013969"/>
            <a:ext cx="0" cy="37376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9"/>
          <p:cNvSpPr/>
          <p:nvPr/>
        </p:nvSpPr>
        <p:spPr>
          <a:xfrm>
            <a:off x="1956152" y="5377975"/>
            <a:ext cx="123648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Arial"/>
                <a:cs typeface="Arial"/>
              </a:rPr>
              <a:t>new head</a:t>
            </a:r>
            <a:endParaRPr lang="zh-CN" alt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01543" y="5177920"/>
            <a:ext cx="1107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return n;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1827165" y="4464720"/>
            <a:ext cx="36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n: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682894" y="3030604"/>
            <a:ext cx="342849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*insert(node *head,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) {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557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ASCII: American Standard Code for Information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26" y="1608976"/>
            <a:ext cx="8686800" cy="234547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Developed in 60s, based on the English alphabet</a:t>
            </a:r>
          </a:p>
          <a:p>
            <a:r>
              <a:rPr lang="en-US" dirty="0" smtClean="0"/>
              <a:t>use one byte (</a:t>
            </a:r>
            <a:r>
              <a:rPr lang="en-US" dirty="0" smtClean="0">
                <a:solidFill>
                  <a:srgbClr val="0000FF"/>
                </a:solidFill>
              </a:rPr>
              <a:t>with MSB=0</a:t>
            </a:r>
            <a:r>
              <a:rPr lang="en-US" dirty="0" smtClean="0"/>
              <a:t>) to represent each character</a:t>
            </a:r>
          </a:p>
          <a:p>
            <a:r>
              <a:rPr lang="en-US" dirty="0" smtClean="0"/>
              <a:t>How many unique characters can be represented?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37020" y="4253801"/>
            <a:ext cx="8086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3366FF"/>
                </a:solidFill>
              </a:rPr>
              <a:t>128</a:t>
            </a:r>
            <a:endParaRPr lang="en-US" sz="32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04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875px-ASCII-Table-wide.sv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958" b="-5958"/>
          <a:stretch>
            <a:fillRect/>
          </a:stretch>
        </p:blipFill>
        <p:spPr>
          <a:xfrm>
            <a:off x="1" y="0"/>
            <a:ext cx="9144000" cy="7442728"/>
          </a:xfrm>
        </p:spPr>
      </p:pic>
    </p:spTree>
    <p:extLst>
      <p:ext uri="{BB962C8B-B14F-4D97-AF65-F5344CB8AC3E}">
        <p14:creationId xmlns:p14="http://schemas.microsoft.com/office/powerpoint/2010/main" val="1753010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exercise 1: </a:t>
            </a:r>
            <a:r>
              <a:rPr lang="en-US" dirty="0" err="1" smtClean="0"/>
              <a:t>tolower</a:t>
            </a:r>
            <a:endParaRPr lang="en-US" dirty="0"/>
          </a:p>
        </p:txBody>
      </p:sp>
      <p:sp>
        <p:nvSpPr>
          <p:cNvPr id="5" name="矩形 3"/>
          <p:cNvSpPr/>
          <p:nvPr/>
        </p:nvSpPr>
        <p:spPr>
          <a:xfrm>
            <a:off x="724768" y="1698590"/>
            <a:ext cx="7962032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tolower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returns the corresponding 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lowercase character for c if c is an 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uppercase letter. Otherwise, it returns c.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char </a:t>
            </a:r>
            <a:r>
              <a:rPr lang="en-US" altLang="zh-CN" sz="2400" dirty="0" err="1" smtClean="0">
                <a:latin typeface="Consolas"/>
                <a:cs typeface="Consolas"/>
              </a:rPr>
              <a:t>tolower</a:t>
            </a:r>
            <a:r>
              <a:rPr lang="en-US" altLang="zh-CN" sz="2400" dirty="0" smtClean="0">
                <a:latin typeface="Consolas"/>
                <a:cs typeface="Consolas"/>
              </a:rPr>
              <a:t>(char c) {</a:t>
            </a: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endParaRPr lang="en-US" altLang="zh-CN" sz="2400" dirty="0">
              <a:latin typeface="Consolas"/>
              <a:cs typeface="Consolas"/>
            </a:endParaRP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r>
              <a:rPr lang="en-US" altLang="zh-CN" sz="2400" dirty="0" smtClean="0">
                <a:latin typeface="Consolas"/>
                <a:cs typeface="Consolas"/>
              </a:rPr>
              <a:t>}</a:t>
            </a:r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main() 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char c = ‘A’;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   c = </a:t>
            </a:r>
            <a:r>
              <a:rPr lang="en-US" altLang="zh-CN" sz="2400" dirty="0" err="1" smtClean="0">
                <a:latin typeface="Consolas"/>
                <a:cs typeface="Consolas"/>
              </a:rPr>
              <a:t>tolower</a:t>
            </a:r>
            <a:r>
              <a:rPr lang="en-US" altLang="zh-CN" sz="2400" dirty="0" smtClean="0">
                <a:latin typeface="Consolas"/>
                <a:cs typeface="Consolas"/>
              </a:rPr>
              <a:t>(c);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   ...</a:t>
            </a:r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 smtClean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88873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exercise 1: </a:t>
            </a:r>
            <a:r>
              <a:rPr lang="en-US" dirty="0" err="1" smtClean="0"/>
              <a:t>tolower</a:t>
            </a:r>
            <a:endParaRPr lang="en-US" dirty="0"/>
          </a:p>
        </p:txBody>
      </p:sp>
      <p:sp>
        <p:nvSpPr>
          <p:cNvPr id="5" name="矩形 3"/>
          <p:cNvSpPr/>
          <p:nvPr/>
        </p:nvSpPr>
        <p:spPr>
          <a:xfrm>
            <a:off x="724768" y="1698590"/>
            <a:ext cx="796203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tolower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returns the corresponding 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lowercase character for c if c is an 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uppercase letter. Otherwise, it returns c.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char </a:t>
            </a:r>
            <a:r>
              <a:rPr lang="en-US" altLang="zh-CN" sz="2400" dirty="0" err="1" smtClean="0">
                <a:latin typeface="Consolas"/>
                <a:cs typeface="Consolas"/>
              </a:rPr>
              <a:t>tolower</a:t>
            </a:r>
            <a:r>
              <a:rPr lang="en-US" altLang="zh-CN" sz="2400" dirty="0" smtClean="0">
                <a:latin typeface="Consolas"/>
                <a:cs typeface="Consolas"/>
              </a:rPr>
              <a:t>(char c) {</a:t>
            </a: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// test if c is an uppercase letter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	</a:t>
            </a:r>
            <a:r>
              <a:rPr lang="en-US" altLang="zh-CN" sz="2400" dirty="0" smtClean="0">
                <a:latin typeface="Consolas"/>
                <a:cs typeface="Consolas"/>
              </a:rPr>
              <a:t> if (c &lt; ‘A’ || c &gt; ‘Z’) 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    return c;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}</a:t>
            </a:r>
            <a:endParaRPr lang="en-US" altLang="zh-CN" sz="2400" dirty="0">
              <a:latin typeface="Consolas"/>
              <a:cs typeface="Consolas"/>
            </a:endParaRP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r>
              <a:rPr lang="en-US" altLang="zh-CN" sz="2400" dirty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0556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exercise 1: </a:t>
            </a:r>
            <a:r>
              <a:rPr lang="en-US" dirty="0" err="1" smtClean="0"/>
              <a:t>tolower</a:t>
            </a:r>
            <a:endParaRPr lang="en-US" dirty="0"/>
          </a:p>
        </p:txBody>
      </p:sp>
      <p:sp>
        <p:nvSpPr>
          <p:cNvPr id="5" name="矩形 3"/>
          <p:cNvSpPr/>
          <p:nvPr/>
        </p:nvSpPr>
        <p:spPr>
          <a:xfrm>
            <a:off x="724768" y="1698590"/>
            <a:ext cx="796203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tolower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returns the corresponding 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lowercase character for c if c is an 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uppercase letter. Otherwise, it returns c.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char </a:t>
            </a:r>
            <a:r>
              <a:rPr lang="en-US" altLang="zh-CN" sz="2400" dirty="0" err="1" smtClean="0">
                <a:latin typeface="Consolas"/>
                <a:cs typeface="Consolas"/>
              </a:rPr>
              <a:t>tolower</a:t>
            </a:r>
            <a:r>
              <a:rPr lang="en-US" altLang="zh-CN" sz="2400" dirty="0" smtClean="0">
                <a:latin typeface="Consolas"/>
                <a:cs typeface="Consolas"/>
              </a:rPr>
              <a:t>(char c) {</a:t>
            </a: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// test if c is an uppercase letter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	</a:t>
            </a:r>
            <a:r>
              <a:rPr lang="en-US" altLang="zh-CN" sz="2400" dirty="0" smtClean="0">
                <a:latin typeface="Consolas"/>
                <a:cs typeface="Consolas"/>
              </a:rPr>
              <a:t> if (c &lt; ‘A’ || c &gt; ‘Z’) 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    return c;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}</a:t>
            </a:r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 smtClean="0">
                <a:latin typeface="Consolas"/>
                <a:cs typeface="Consolas"/>
              </a:rPr>
              <a:t>	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return c + (‘a’ – ‘A’);</a:t>
            </a: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r>
              <a:rPr lang="en-US" altLang="zh-CN" sz="2400" dirty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0769" y="5754853"/>
            <a:ext cx="3699751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C’s standard library includes</a:t>
            </a:r>
          </a:p>
          <a:p>
            <a:r>
              <a:rPr lang="en-US" sz="2400" dirty="0" err="1" smtClean="0"/>
              <a:t>tolower</a:t>
            </a:r>
            <a:r>
              <a:rPr lang="en-US" sz="2400" dirty="0" smtClean="0"/>
              <a:t>, </a:t>
            </a:r>
            <a:r>
              <a:rPr lang="en-US" sz="2400" dirty="0" err="1" smtClean="0"/>
              <a:t>toupper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1790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7368</TotalTime>
  <Words>2520</Words>
  <Application>Microsoft Macintosh PowerPoint</Application>
  <PresentationFormat>On-screen Show (4:3)</PresentationFormat>
  <Paragraphs>522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Characters, strings, structs, malloc</vt:lpstr>
      <vt:lpstr>This lecture</vt:lpstr>
      <vt:lpstr>Characters</vt:lpstr>
      <vt:lpstr>How to represent text characters?</vt:lpstr>
      <vt:lpstr>ASCII: American Standard Code for Information Exchange</vt:lpstr>
      <vt:lpstr>PowerPoint Presentation</vt:lpstr>
      <vt:lpstr>C exercise 1: tolower</vt:lpstr>
      <vt:lpstr>C exercise 1: tolower</vt:lpstr>
      <vt:lpstr>C exercise 1: tolower</vt:lpstr>
      <vt:lpstr>C exercise 2: toDigit</vt:lpstr>
      <vt:lpstr>C exercise 2: toDigit</vt:lpstr>
      <vt:lpstr>C exercise 2: toDigit</vt:lpstr>
      <vt:lpstr>The Modern Standard: UniCode</vt:lpstr>
      <vt:lpstr>UTF-8</vt:lpstr>
      <vt:lpstr>C Strings</vt:lpstr>
      <vt:lpstr>Strings</vt:lpstr>
      <vt:lpstr>Strings</vt:lpstr>
      <vt:lpstr>Strings</vt:lpstr>
      <vt:lpstr>Copying string?</vt:lpstr>
      <vt:lpstr>Copying string?</vt:lpstr>
      <vt:lpstr>Copying string</vt:lpstr>
      <vt:lpstr>Copying string</vt:lpstr>
      <vt:lpstr>Copying string</vt:lpstr>
      <vt:lpstr>Copying string</vt:lpstr>
      <vt:lpstr>A different way of initializing string</vt:lpstr>
      <vt:lpstr>A different way of initializing string</vt:lpstr>
      <vt:lpstr>The Atoi function</vt:lpstr>
      <vt:lpstr>The Atoi function</vt:lpstr>
      <vt:lpstr>Array of pointers</vt:lpstr>
      <vt:lpstr>The most commonly used array of pointers: argv</vt:lpstr>
      <vt:lpstr>Structs</vt:lpstr>
      <vt:lpstr>Structure</vt:lpstr>
      <vt:lpstr>Structure</vt:lpstr>
      <vt:lpstr>Structure</vt:lpstr>
      <vt:lpstr>Structure</vt:lpstr>
      <vt:lpstr>Typedef</vt:lpstr>
      <vt:lpstr>Pointer to struct</vt:lpstr>
      <vt:lpstr>Mallocs</vt:lpstr>
      <vt:lpstr>Recall memory allocation for  global and local variables</vt:lpstr>
      <vt:lpstr>Malloc</vt:lpstr>
      <vt:lpstr>Malloc</vt:lpstr>
      <vt:lpstr>Conceptual view of a C program’s memory at runtime</vt:lpstr>
      <vt:lpstr>Linked list in C: insertion</vt:lpstr>
      <vt:lpstr>Inserting into a linked list</vt:lpstr>
      <vt:lpstr>Inserting into a linked list</vt:lpstr>
      <vt:lpstr>Inserting into a linked list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Jinyang Li</dc:creator>
  <cp:lastModifiedBy>Jinyang Li</cp:lastModifiedBy>
  <cp:revision>67</cp:revision>
  <cp:lastPrinted>2018-09-26T18:30:40Z</cp:lastPrinted>
  <dcterms:created xsi:type="dcterms:W3CDTF">2018-09-26T03:34:32Z</dcterms:created>
  <dcterms:modified xsi:type="dcterms:W3CDTF">2018-10-22T01:16:11Z</dcterms:modified>
</cp:coreProperties>
</file>