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1176" r:id="rId3"/>
    <p:sldId id="1177" r:id="rId4"/>
    <p:sldId id="1178" r:id="rId5"/>
    <p:sldId id="1175" r:id="rId6"/>
    <p:sldId id="1174" r:id="rId7"/>
    <p:sldId id="1047" r:id="rId8"/>
    <p:sldId id="1049" r:id="rId9"/>
    <p:sldId id="1051" r:id="rId10"/>
    <p:sldId id="1052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62" r:id="rId20"/>
    <p:sldId id="1063" r:id="rId21"/>
    <p:sldId id="1161" r:id="rId22"/>
    <p:sldId id="1171" r:id="rId23"/>
    <p:sldId id="1172" r:id="rId24"/>
    <p:sldId id="1163" r:id="rId25"/>
    <p:sldId id="1173" r:id="rId26"/>
    <p:sldId id="1064" r:id="rId27"/>
    <p:sldId id="1065" r:id="rId28"/>
    <p:sldId id="1066" r:id="rId29"/>
    <p:sldId id="1068" r:id="rId30"/>
    <p:sldId id="1069" r:id="rId31"/>
    <p:sldId id="1070" r:id="rId32"/>
    <p:sldId id="1162" r:id="rId33"/>
    <p:sldId id="1071" r:id="rId34"/>
    <p:sldId id="1072" r:id="rId35"/>
    <p:sldId id="1073" r:id="rId36"/>
    <p:sldId id="1074" r:id="rId37"/>
    <p:sldId id="1095" r:id="rId38"/>
    <p:sldId id="1079" r:id="rId39"/>
    <p:sldId id="1080" r:id="rId40"/>
    <p:sldId id="1081" r:id="rId41"/>
    <p:sldId id="1082" r:id="rId42"/>
    <p:sldId id="1169" r:id="rId43"/>
    <p:sldId id="1084" r:id="rId44"/>
    <p:sldId id="1179" r:id="rId45"/>
    <p:sldId id="1180" r:id="rId46"/>
    <p:sldId id="1086" r:id="rId47"/>
    <p:sldId id="1089" r:id="rId48"/>
    <p:sldId id="1085" r:id="rId49"/>
    <p:sldId id="1087" r:id="rId50"/>
    <p:sldId id="1088" r:id="rId51"/>
    <p:sldId id="1091" r:id="rId52"/>
    <p:sldId id="1090" r:id="rId53"/>
    <p:sldId id="1092" r:id="rId54"/>
    <p:sldId id="1093" r:id="rId55"/>
    <p:sldId id="1083" r:id="rId56"/>
    <p:sldId id="1129" r:id="rId57"/>
    <p:sldId id="1133" r:id="rId58"/>
    <p:sldId id="1134" r:id="rId59"/>
    <p:sldId id="1136" r:id="rId60"/>
    <p:sldId id="1137" r:id="rId61"/>
    <p:sldId id="1139" r:id="rId62"/>
    <p:sldId id="1140" r:id="rId63"/>
    <p:sldId id="1142" r:id="rId64"/>
    <p:sldId id="1143" r:id="rId65"/>
    <p:sldId id="1145" r:id="rId66"/>
    <p:sldId id="1146" r:id="rId67"/>
    <p:sldId id="1148" r:id="rId68"/>
    <p:sldId id="1149" r:id="rId69"/>
    <p:sldId id="1150" r:id="rId70"/>
    <p:sldId id="1094" r:id="rId71"/>
    <p:sldId id="1151" r:id="rId72"/>
    <p:sldId id="1152" r:id="rId73"/>
    <p:sldId id="1153" r:id="rId74"/>
    <p:sldId id="1154" r:id="rId75"/>
    <p:sldId id="1155" r:id="rId76"/>
    <p:sldId id="1157" r:id="rId77"/>
    <p:sldId id="1158" r:id="rId78"/>
    <p:sldId id="1159" r:id="rId79"/>
    <p:sldId id="1160" r:id="rId80"/>
    <p:sldId id="1098" r:id="rId81"/>
    <p:sldId id="1099" r:id="rId82"/>
    <p:sldId id="1100" r:id="rId83"/>
    <p:sldId id="1101" r:id="rId84"/>
    <p:sldId id="1102" r:id="rId85"/>
    <p:sldId id="1103" r:id="rId86"/>
    <p:sldId id="1104" r:id="rId87"/>
    <p:sldId id="1106" r:id="rId88"/>
    <p:sldId id="1165" r:id="rId89"/>
    <p:sldId id="1166" r:id="rId90"/>
    <p:sldId id="1111" r:id="rId91"/>
    <p:sldId id="1112" r:id="rId92"/>
    <p:sldId id="1113" r:id="rId93"/>
    <p:sldId id="1114" r:id="rId94"/>
    <p:sldId id="1170" r:id="rId95"/>
    <p:sldId id="1120" r:id="rId96"/>
    <p:sldId id="1121" r:id="rId97"/>
    <p:sldId id="1122" r:id="rId98"/>
    <p:sldId id="1123" r:id="rId99"/>
    <p:sldId id="1167" r:id="rId100"/>
    <p:sldId id="1168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0" autoAdjust="0"/>
    <p:restoredTop sz="92857" autoAdjust="0"/>
  </p:normalViewPr>
  <p:slideViewPr>
    <p:cSldViewPr snapToGrid="0" snapToObjects="1">
      <p:cViewPr varScale="1">
        <p:scale>
          <a:sx n="91" d="100"/>
          <a:sy n="91" d="100"/>
        </p:scale>
        <p:origin x="-1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5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 dirty="0">
                <a:latin typeface="Times New Roman" pitchFamily="18" charset="0"/>
              </a:rPr>
              <a:t>s *= </a:t>
            </a:r>
            <a:r>
              <a:rPr lang="en-US" sz="1100" dirty="0" smtClean="0">
                <a:latin typeface="Times New Roman" pitchFamily="18" charset="0"/>
              </a:rPr>
              <a:t>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>
                <a:latin typeface="Times New Roman" pitchFamily="18" charset="0"/>
              </a:rPr>
              <a:t>s *= </a:t>
            </a:r>
            <a:r>
              <a:rPr lang="en-US" sz="1100" smtClean="0">
                <a:latin typeface="Times New Roman" pitchFamily="18" charset="0"/>
              </a:rPr>
              <a:t>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Basics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based 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Register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temporary storage area built into a CPU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PC: Program counter</a:t>
            </a:r>
          </a:p>
          <a:p>
            <a:pPr lvl="1"/>
            <a:r>
              <a:rPr lang="en-US" altLang="zh-CN" dirty="0"/>
              <a:t>Store </a:t>
            </a:r>
            <a:r>
              <a:rPr lang="en-US" altLang="zh-CN" dirty="0" smtClean="0"/>
              <a:t>memory address </a:t>
            </a:r>
            <a:r>
              <a:rPr lang="en-US" altLang="zh-CN" dirty="0"/>
              <a:t>of next </a:t>
            </a:r>
            <a:r>
              <a:rPr lang="en-US" altLang="zh-CN" dirty="0" smtClean="0"/>
              <a:t>instruction</a:t>
            </a:r>
          </a:p>
          <a:p>
            <a:pPr lvl="1"/>
            <a:r>
              <a:rPr lang="en-US" altLang="zh-CN" dirty="0" smtClean="0"/>
              <a:t>Also called “RIP”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x86_64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IR: instruction register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Store the fetched instruction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General purpose registers:</a:t>
            </a:r>
          </a:p>
          <a:p>
            <a:pPr lvl="1"/>
            <a:r>
              <a:rPr lang="en-US" altLang="zh-CN" dirty="0" smtClean="0"/>
              <a:t>Store operands and pointers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Program status and control register:</a:t>
            </a:r>
          </a:p>
          <a:p>
            <a:pPr lvl="1"/>
            <a:r>
              <a:rPr lang="en-US" altLang="zh-CN" dirty="0" smtClean="0"/>
              <a:t>Status of the program being executed</a:t>
            </a:r>
          </a:p>
          <a:p>
            <a:pPr lvl="1"/>
            <a:r>
              <a:rPr lang="en-US" altLang="zh-CN" dirty="0" smtClean="0"/>
              <a:t>All called “EFLAGS” in x86_64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9504" y="5710664"/>
            <a:ext cx="4284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66"/>
                </a:solidFill>
              </a:rPr>
              <a:t>Visible to </a:t>
            </a:r>
            <a:r>
              <a:rPr kumimoji="1" lang="en-US" altLang="zh-CN" sz="2400" b="1" dirty="0" smtClean="0">
                <a:solidFill>
                  <a:srgbClr val="FF0066"/>
                </a:solidFill>
              </a:rPr>
              <a:t>programmers</a:t>
            </a:r>
          </a:p>
          <a:p>
            <a:r>
              <a:rPr kumimoji="1" lang="en-US" altLang="zh-CN" sz="2400" b="1" dirty="0" smtClean="0">
                <a:solidFill>
                  <a:srgbClr val="FF0066"/>
                </a:solidFill>
              </a:rPr>
              <a:t>(aka part of hardware interface)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2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ddq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3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15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8" name="矩形 4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6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6" name="矩形 55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84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6" name="矩形 55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9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7" name="矩形 56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General Purpose Registers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intel</a:t>
            </a:r>
            <a:r>
              <a:rPr kumimoji="1" lang="en-US" altLang="zh-CN" dirty="0" smtClean="0"/>
              <a:t> x86-64)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latin typeface="Arial"/>
                <a:cs typeface="Arial"/>
                <a:sym typeface="Courier New Bold" charset="0"/>
              </a:rPr>
              <a:t>%rsp</a:t>
            </a:r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%r8</a:t>
            </a:r>
          </a:p>
        </p:txBody>
      </p:sp>
      <p:sp>
        <p:nvSpPr>
          <p:cNvPr id="22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%r9</a:t>
            </a:r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%r10</a:t>
            </a: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%r11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%r12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%r13</a:t>
            </a:r>
          </a:p>
        </p:txBody>
      </p:sp>
      <p:sp>
        <p:nvSpPr>
          <p:cNvPr id="27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%r14</a:t>
            </a:r>
          </a:p>
        </p:txBody>
      </p:sp>
      <p:sp>
        <p:nvSpPr>
          <p:cNvPr id="28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%r15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%rcx</a:t>
            </a: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%rdx</a:t>
            </a:r>
          </a:p>
        </p:txBody>
      </p:sp>
      <p:sp>
        <p:nvSpPr>
          <p:cNvPr id="33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%rsi</a:t>
            </a:r>
          </a:p>
        </p:txBody>
      </p:sp>
      <p:sp>
        <p:nvSpPr>
          <p:cNvPr id="34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%rdi</a:t>
            </a:r>
          </a:p>
        </p:txBody>
      </p:sp>
      <p:sp>
        <p:nvSpPr>
          <p:cNvPr id="35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%rbp</a:t>
            </a:r>
          </a:p>
        </p:txBody>
      </p:sp>
      <p:sp>
        <p:nvSpPr>
          <p:cNvPr id="36" name="左大括号 35"/>
          <p:cNvSpPr/>
          <p:nvPr/>
        </p:nvSpPr>
        <p:spPr>
          <a:xfrm rot="16200000">
            <a:off x="2419733" y="4555233"/>
            <a:ext cx="240540" cy="3556001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09730" y="6485849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565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5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General Purpose Registers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intel</a:t>
            </a:r>
            <a:r>
              <a:rPr kumimoji="1" lang="en-US" altLang="zh-CN" dirty="0" smtClean="0"/>
              <a:t> x86-64)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latin typeface="Arial"/>
                <a:cs typeface="Arial"/>
                <a:sym typeface="Courier New Bold" charset="0"/>
              </a:rPr>
              <a:t>rsp</a:t>
            </a:r>
            <a:endParaRPr lang="en-US" sz="2400" b="1" dirty="0"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r8</a:t>
            </a:r>
          </a:p>
        </p:txBody>
      </p:sp>
      <p:sp>
        <p:nvSpPr>
          <p:cNvPr id="22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r9</a:t>
            </a:r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r10</a:t>
            </a: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r11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r12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r13</a:t>
            </a:r>
          </a:p>
        </p:txBody>
      </p:sp>
      <p:sp>
        <p:nvSpPr>
          <p:cNvPr id="27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r14</a:t>
            </a:r>
          </a:p>
        </p:txBody>
      </p:sp>
      <p:sp>
        <p:nvSpPr>
          <p:cNvPr id="28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r15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3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4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5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6" name="左大括号 35"/>
          <p:cNvSpPr/>
          <p:nvPr/>
        </p:nvSpPr>
        <p:spPr>
          <a:xfrm rot="16200000">
            <a:off x="2419733" y="4555233"/>
            <a:ext cx="240540" cy="3556001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09730" y="6485849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38" name="Rectangle 30"/>
          <p:cNvSpPr>
            <a:spLocks/>
          </p:cNvSpPr>
          <p:nvPr/>
        </p:nvSpPr>
        <p:spPr bwMode="auto">
          <a:xfrm>
            <a:off x="2539840" y="13589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Rectangle 30"/>
          <p:cNvSpPr>
            <a:spLocks/>
          </p:cNvSpPr>
          <p:nvPr/>
        </p:nvSpPr>
        <p:spPr bwMode="auto">
          <a:xfrm>
            <a:off x="2539840" y="1965096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Rectangle 30"/>
          <p:cNvSpPr>
            <a:spLocks/>
          </p:cNvSpPr>
          <p:nvPr/>
        </p:nvSpPr>
        <p:spPr bwMode="auto">
          <a:xfrm>
            <a:off x="2539840" y="2582257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Rectangle 30"/>
          <p:cNvSpPr>
            <a:spLocks/>
          </p:cNvSpPr>
          <p:nvPr/>
        </p:nvSpPr>
        <p:spPr bwMode="auto">
          <a:xfrm>
            <a:off x="2539840" y="31877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3" name="Rectangle 30"/>
          <p:cNvSpPr>
            <a:spLocks/>
          </p:cNvSpPr>
          <p:nvPr/>
        </p:nvSpPr>
        <p:spPr bwMode="auto">
          <a:xfrm>
            <a:off x="2532073" y="3791989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es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i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6502241" y="1364211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%r8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</a:t>
            </a: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6502241" y="1970407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%r9d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6" name="Rectangle 30"/>
          <p:cNvSpPr>
            <a:spLocks/>
          </p:cNvSpPr>
          <p:nvPr/>
        </p:nvSpPr>
        <p:spPr bwMode="auto">
          <a:xfrm>
            <a:off x="6502241" y="2587568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%r10d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7" name="Rectangle 30"/>
          <p:cNvSpPr>
            <a:spLocks/>
          </p:cNvSpPr>
          <p:nvPr/>
        </p:nvSpPr>
        <p:spPr bwMode="auto">
          <a:xfrm>
            <a:off x="6502241" y="3193011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%r11d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8" name="Rectangle 30"/>
          <p:cNvSpPr>
            <a:spLocks/>
          </p:cNvSpPr>
          <p:nvPr/>
        </p:nvSpPr>
        <p:spPr bwMode="auto">
          <a:xfrm>
            <a:off x="6494474" y="3797300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%r12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</a:t>
            </a:r>
          </a:p>
        </p:txBody>
      </p:sp>
      <p:sp>
        <p:nvSpPr>
          <p:cNvPr id="49" name="Rectangle 30"/>
          <p:cNvSpPr>
            <a:spLocks/>
          </p:cNvSpPr>
          <p:nvPr/>
        </p:nvSpPr>
        <p:spPr bwMode="auto">
          <a:xfrm>
            <a:off x="2543514" y="44069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edi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0" name="Rectangle 30"/>
          <p:cNvSpPr>
            <a:spLocks/>
          </p:cNvSpPr>
          <p:nvPr/>
        </p:nvSpPr>
        <p:spPr bwMode="auto">
          <a:xfrm>
            <a:off x="2543514" y="5012343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esp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1" name="Rectangle 30"/>
          <p:cNvSpPr>
            <a:spLocks/>
          </p:cNvSpPr>
          <p:nvPr/>
        </p:nvSpPr>
        <p:spPr bwMode="auto">
          <a:xfrm>
            <a:off x="2535747" y="5616632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ebp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2" name="Rectangle 30"/>
          <p:cNvSpPr>
            <a:spLocks/>
          </p:cNvSpPr>
          <p:nvPr/>
        </p:nvSpPr>
        <p:spPr bwMode="auto">
          <a:xfrm>
            <a:off x="6502241" y="4406900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%r13d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3" name="Rectangle 30"/>
          <p:cNvSpPr>
            <a:spLocks/>
          </p:cNvSpPr>
          <p:nvPr/>
        </p:nvSpPr>
        <p:spPr bwMode="auto">
          <a:xfrm>
            <a:off x="6502241" y="5012343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%r14d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4" name="Rectangle 30"/>
          <p:cNvSpPr>
            <a:spLocks/>
          </p:cNvSpPr>
          <p:nvPr/>
        </p:nvSpPr>
        <p:spPr bwMode="auto">
          <a:xfrm>
            <a:off x="6494474" y="5616632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%r15d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5" name="左大括号 54"/>
          <p:cNvSpPr/>
          <p:nvPr/>
        </p:nvSpPr>
        <p:spPr>
          <a:xfrm rot="16200000">
            <a:off x="7271131" y="5444235"/>
            <a:ext cx="240542" cy="1778002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898591" y="6488668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</a:t>
            </a:r>
            <a:r>
              <a:rPr kumimoji="1" lang="en-US" altLang="zh-CN" b="1" dirty="0" smtClean="0">
                <a:latin typeface="Verdana"/>
                <a:cs typeface="Verdana"/>
              </a:rPr>
              <a:t>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619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Use %</a:t>
            </a:r>
            <a:r>
              <a:rPr kumimoji="1" lang="en-US" altLang="zh-CN" dirty="0" err="1" smtClean="0"/>
              <a:t>rax</a:t>
            </a:r>
            <a:r>
              <a:rPr kumimoji="1" lang="en-US" altLang="zh-CN" dirty="0" smtClean="0"/>
              <a:t> as an example </a:t>
            </a:r>
            <a:endParaRPr kumimoji="1" lang="zh-CN" altLang="en-US" dirty="0"/>
          </a:p>
        </p:txBody>
      </p:sp>
      <p:sp>
        <p:nvSpPr>
          <p:cNvPr id="4" name="Rectangle 30"/>
          <p:cNvSpPr>
            <a:spLocks/>
          </p:cNvSpPr>
          <p:nvPr/>
        </p:nvSpPr>
        <p:spPr bwMode="auto">
          <a:xfrm>
            <a:off x="610368" y="2091183"/>
            <a:ext cx="8076432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30"/>
          <p:cNvSpPr>
            <a:spLocks/>
          </p:cNvSpPr>
          <p:nvPr/>
        </p:nvSpPr>
        <p:spPr bwMode="auto">
          <a:xfrm>
            <a:off x="4648223" y="20955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 flipH="1" flipV="1">
            <a:off x="4528573" y="-2361844"/>
            <a:ext cx="217139" cy="8076434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0869" y="1107110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8" name="左大括号 7"/>
          <p:cNvSpPr/>
          <p:nvPr/>
        </p:nvSpPr>
        <p:spPr>
          <a:xfrm rot="16200000" flipH="1" flipV="1">
            <a:off x="6558940" y="-98978"/>
            <a:ext cx="217141" cy="4038578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344" y="1383137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</a:t>
            </a:r>
            <a:r>
              <a:rPr kumimoji="1" lang="en-US" altLang="zh-CN" b="1" dirty="0" smtClean="0">
                <a:latin typeface="Verdana"/>
                <a:cs typeface="Verdana"/>
              </a:rPr>
              <a:t> bytes</a:t>
            </a:r>
            <a:endParaRPr lang="zh-CN" altLang="en-US" b="1" dirty="0"/>
          </a:p>
        </p:txBody>
      </p:sp>
      <p:sp>
        <p:nvSpPr>
          <p:cNvPr id="10" name="Rectangle 30"/>
          <p:cNvSpPr>
            <a:spLocks/>
          </p:cNvSpPr>
          <p:nvPr/>
        </p:nvSpPr>
        <p:spPr bwMode="auto">
          <a:xfrm>
            <a:off x="6737194" y="2095567"/>
            <a:ext cx="2009087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 flipV="1">
            <a:off x="7658960" y="1775854"/>
            <a:ext cx="175756" cy="2019289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8493" y="2954334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2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688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Use %</a:t>
            </a:r>
            <a:r>
              <a:rPr kumimoji="1" lang="en-US" altLang="zh-CN" dirty="0" err="1" smtClean="0"/>
              <a:t>rax</a:t>
            </a:r>
            <a:r>
              <a:rPr kumimoji="1" lang="en-US" altLang="zh-CN" dirty="0" smtClean="0"/>
              <a:t> as an example </a:t>
            </a:r>
            <a:endParaRPr kumimoji="1" lang="zh-CN" altLang="en-US" dirty="0"/>
          </a:p>
        </p:txBody>
      </p:sp>
      <p:sp>
        <p:nvSpPr>
          <p:cNvPr id="4" name="Rectangle 30"/>
          <p:cNvSpPr>
            <a:spLocks/>
          </p:cNvSpPr>
          <p:nvPr/>
        </p:nvSpPr>
        <p:spPr bwMode="auto">
          <a:xfrm>
            <a:off x="610368" y="2091183"/>
            <a:ext cx="8076432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30"/>
          <p:cNvSpPr>
            <a:spLocks/>
          </p:cNvSpPr>
          <p:nvPr/>
        </p:nvSpPr>
        <p:spPr bwMode="auto">
          <a:xfrm>
            <a:off x="4648223" y="20955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 flipH="1" flipV="1">
            <a:off x="4528573" y="-2361844"/>
            <a:ext cx="217139" cy="8076434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0869" y="1107110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8" name="左大括号 7"/>
          <p:cNvSpPr/>
          <p:nvPr/>
        </p:nvSpPr>
        <p:spPr>
          <a:xfrm rot="16200000" flipH="1" flipV="1">
            <a:off x="6558940" y="-98978"/>
            <a:ext cx="217141" cy="4038578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344" y="1383137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</a:t>
            </a:r>
            <a:r>
              <a:rPr kumimoji="1" lang="en-US" altLang="zh-CN" b="1" dirty="0" smtClean="0">
                <a:latin typeface="Verdana"/>
                <a:cs typeface="Verdana"/>
              </a:rPr>
              <a:t> bytes</a:t>
            </a:r>
            <a:endParaRPr lang="zh-CN" altLang="en-US" b="1" dirty="0"/>
          </a:p>
        </p:txBody>
      </p:sp>
      <p:sp>
        <p:nvSpPr>
          <p:cNvPr id="10" name="Rectangle 30"/>
          <p:cNvSpPr>
            <a:spLocks/>
          </p:cNvSpPr>
          <p:nvPr/>
        </p:nvSpPr>
        <p:spPr bwMode="auto">
          <a:xfrm>
            <a:off x="6737194" y="2095567"/>
            <a:ext cx="2009087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 flipV="1">
            <a:off x="7658960" y="1775854"/>
            <a:ext cx="175756" cy="2019289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8493" y="2954334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2 bytes</a:t>
            </a:r>
            <a:endParaRPr lang="zh-CN" altLang="en-US" b="1" dirty="0"/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610368" y="4165825"/>
            <a:ext cx="8240274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4" name="Rectangle 30"/>
          <p:cNvSpPr>
            <a:spLocks/>
          </p:cNvSpPr>
          <p:nvPr/>
        </p:nvSpPr>
        <p:spPr bwMode="auto">
          <a:xfrm>
            <a:off x="4812065" y="41587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9" name="Rectangle 30"/>
          <p:cNvSpPr>
            <a:spLocks/>
          </p:cNvSpPr>
          <p:nvPr/>
        </p:nvSpPr>
        <p:spPr bwMode="auto">
          <a:xfrm>
            <a:off x="6901036" y="4158767"/>
            <a:ext cx="1004505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%ah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7907148" y="4154383"/>
            <a:ext cx="943494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%al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16200000" flipV="1">
            <a:off x="7315410" y="4449423"/>
            <a:ext cx="175756" cy="1004505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09384" y="5129675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</a:t>
            </a:r>
            <a:r>
              <a:rPr kumimoji="1" lang="en-US" altLang="zh-CN" b="1" dirty="0" smtClean="0">
                <a:latin typeface="Verdana"/>
                <a:cs typeface="Verdana"/>
              </a:rPr>
              <a:t> byte</a:t>
            </a:r>
            <a:endParaRPr lang="zh-CN" altLang="en-US" b="1" dirty="0"/>
          </a:p>
        </p:txBody>
      </p:sp>
      <p:sp>
        <p:nvSpPr>
          <p:cNvPr id="3" name="下箭头 2"/>
          <p:cNvSpPr/>
          <p:nvPr/>
        </p:nvSpPr>
        <p:spPr>
          <a:xfrm>
            <a:off x="7733931" y="3369434"/>
            <a:ext cx="331781" cy="555144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Programming in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Question: can we build a CPU to execute C program directly?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CPU execution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en-US" altLang="zh-CN" dirty="0" err="1"/>
              <a:t>intel</a:t>
            </a:r>
            <a:r>
              <a:rPr kumimoji="1" lang="en-US" altLang="zh-CN" dirty="0"/>
              <a:t> x86-64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圆角矩形 56"/>
          <p:cNvSpPr/>
          <p:nvPr/>
        </p:nvSpPr>
        <p:spPr>
          <a:xfrm>
            <a:off x="7505116" y="2885571"/>
            <a:ext cx="814657" cy="3591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942567" y="2885571"/>
            <a:ext cx="383580" cy="3519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7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 of 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 PC contains the instruction’s address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2. Fetch the instruction into IR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3. Execute the instruction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15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Instruction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(ISA)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886690" cy="35584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The interface exposed by hardware to software writers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X86_64 is the ISA implemented by Intel/AMD CPUs</a:t>
            </a:r>
          </a:p>
          <a:p>
            <a:pPr lvl="1"/>
            <a:r>
              <a:rPr kumimoji="1" lang="en-US" altLang="zh-CN" dirty="0" smtClean="0"/>
              <a:t>64-bit version of x86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ARM is another common ISA</a:t>
            </a:r>
          </a:p>
          <a:p>
            <a:pPr lvl="1"/>
            <a:r>
              <a:rPr kumimoji="1" lang="en-US" altLang="zh-CN" dirty="0" smtClean="0"/>
              <a:t>Phones, tablets, Raspberry Pi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10" y="2508785"/>
            <a:ext cx="8810849" cy="1746253"/>
            <a:chOff x="203810" y="2508785"/>
            <a:chExt cx="8810849" cy="1746253"/>
          </a:xfrm>
        </p:grpSpPr>
        <p:grpSp>
          <p:nvGrpSpPr>
            <p:cNvPr id="7" name="Group 6"/>
            <p:cNvGrpSpPr/>
            <p:nvPr/>
          </p:nvGrpSpPr>
          <p:grpSpPr>
            <a:xfrm>
              <a:off x="203810" y="2508785"/>
              <a:ext cx="8810849" cy="1746253"/>
              <a:chOff x="203810" y="2508785"/>
              <a:chExt cx="8810849" cy="17462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3810" y="2508785"/>
                <a:ext cx="8810849" cy="12230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79302" y="3731818"/>
                <a:ext cx="2251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taught by CSO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 flipV="1">
              <a:off x="6161324" y="3857258"/>
              <a:ext cx="417978" cy="219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56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ISA</a:t>
            </a:r>
            <a:endParaRPr lang="en-US" dirty="0"/>
          </a:p>
        </p:txBody>
      </p:sp>
      <p:pic>
        <p:nvPicPr>
          <p:cNvPr id="4" name="Content Placeholder 3" descr="Screen Shot 2018-02-15 at 12.4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r="-474"/>
          <a:stretch/>
        </p:blipFill>
        <p:spPr>
          <a:xfrm>
            <a:off x="2263960" y="1207353"/>
            <a:ext cx="4179561" cy="5292067"/>
          </a:xfrm>
        </p:spPr>
      </p:pic>
      <p:sp>
        <p:nvSpPr>
          <p:cNvPr id="6" name="TextBox 5"/>
          <p:cNvSpPr txBox="1"/>
          <p:nvPr/>
        </p:nvSpPr>
        <p:spPr>
          <a:xfrm>
            <a:off x="956338" y="6433886"/>
            <a:ext cx="606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software.intel.com</a:t>
            </a:r>
            <a:r>
              <a:rPr lang="en-US" dirty="0"/>
              <a:t>/en-us/articles/</a:t>
            </a:r>
            <a:r>
              <a:rPr lang="en-US" dirty="0" err="1"/>
              <a:t>intel-sdm#combined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3521" y="5290241"/>
            <a:ext cx="244169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must-read for </a:t>
            </a:r>
          </a:p>
          <a:p>
            <a:r>
              <a:rPr lang="en-US" dirty="0" smtClean="0"/>
              <a:t>compiler and OS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3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Moving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</a:t>
            </a:r>
            <a:r>
              <a:rPr kumimoji="1" lang="en-US" altLang="zh-CN" b="1" dirty="0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Dest</a:t>
            </a:r>
          </a:p>
          <a:p>
            <a:pPr lvl="1"/>
            <a:r>
              <a:rPr kumimoji="1" lang="en-US" altLang="zh-CN" dirty="0" smtClean="0"/>
              <a:t>Copy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quadword (64 bits) </a:t>
            </a:r>
            <a:r>
              <a:rPr kumimoji="1" lang="en-US" altLang="zh-CN" dirty="0"/>
              <a:t>from the source operand </a:t>
            </a:r>
            <a:r>
              <a:rPr kumimoji="1" lang="en-US" altLang="zh-CN" dirty="0" smtClean="0"/>
              <a:t>(first operand</a:t>
            </a:r>
            <a:r>
              <a:rPr kumimoji="1" lang="en-US" altLang="zh-CN" dirty="0"/>
              <a:t>) to the destination operand </a:t>
            </a:r>
            <a:r>
              <a:rPr kumimoji="1" lang="en-US" altLang="zh-CN" dirty="0" smtClean="0"/>
              <a:t>(second operand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.</a:t>
            </a:r>
          </a:p>
          <a:p>
            <a:pPr lvl="3"/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660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3753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</a:t>
            </a:r>
            <a:r>
              <a:rPr kumimoji="1" lang="en-US" altLang="zh-CN" b="1" dirty="0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Dest</a:t>
            </a:r>
          </a:p>
          <a:p>
            <a:pPr lvl="1"/>
            <a:r>
              <a:rPr kumimoji="1" lang="en-US" altLang="zh-CN" dirty="0" smtClean="0"/>
              <a:t>Copy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quadword (64 bits) </a:t>
            </a:r>
            <a:r>
              <a:rPr kumimoji="1" lang="en-US" altLang="zh-CN" dirty="0"/>
              <a:t>from the source operand </a:t>
            </a:r>
            <a:r>
              <a:rPr kumimoji="1" lang="en-US" altLang="zh-CN" dirty="0" smtClean="0"/>
              <a:t>(first operand</a:t>
            </a:r>
            <a:r>
              <a:rPr kumimoji="1" lang="en-US" altLang="zh-CN" dirty="0"/>
              <a:t>) to the destination operand </a:t>
            </a:r>
            <a:r>
              <a:rPr kumimoji="1" lang="en-US" altLang="zh-CN" dirty="0" smtClean="0"/>
              <a:t>(second operand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.</a:t>
            </a:r>
          </a:p>
          <a:p>
            <a:pPr lvl="3"/>
            <a:endParaRPr kumimoji="1"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Moving data </a:t>
            </a:r>
            <a:endParaRPr kumimoji="1"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2858" y="1138535"/>
            <a:ext cx="1397329" cy="978253"/>
            <a:chOff x="1222858" y="1138535"/>
            <a:chExt cx="1397329" cy="978253"/>
          </a:xfrm>
        </p:grpSpPr>
        <p:sp>
          <p:nvSpPr>
            <p:cNvPr id="4" name="Rectangle 3"/>
            <p:cNvSpPr/>
            <p:nvPr/>
          </p:nvSpPr>
          <p:spPr>
            <a:xfrm>
              <a:off x="1222858" y="1600200"/>
              <a:ext cx="344909" cy="51658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567767" y="1417638"/>
              <a:ext cx="203810" cy="1825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71577" y="1138535"/>
              <a:ext cx="848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suffix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57115"/>
              </p:ext>
            </p:extLst>
          </p:nvPr>
        </p:nvGraphicFramePr>
        <p:xfrm>
          <a:off x="1505710" y="384306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Suffix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 (byte)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Quadword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8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using a size suffix?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</a:t>
            </a:r>
            <a:r>
              <a:rPr kumimoji="1" lang="en-US" altLang="zh-CN" b="1" dirty="0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Dest</a:t>
            </a:r>
          </a:p>
          <a:p>
            <a:pPr lvl="1"/>
            <a:r>
              <a:rPr kumimoji="1" lang="en-US" altLang="zh-CN" dirty="0" smtClean="0"/>
              <a:t>Copy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quadword (64 bits) </a:t>
            </a:r>
            <a:r>
              <a:rPr kumimoji="1" lang="en-US" altLang="zh-CN" dirty="0"/>
              <a:t>from the source operand </a:t>
            </a:r>
            <a:r>
              <a:rPr kumimoji="1" lang="en-US" altLang="zh-CN" dirty="0" smtClean="0"/>
              <a:t>(first operand</a:t>
            </a:r>
            <a:r>
              <a:rPr kumimoji="1" lang="en-US" altLang="zh-CN" dirty="0"/>
              <a:t>) to the destination operand </a:t>
            </a:r>
            <a:r>
              <a:rPr kumimoji="1" lang="en-US" altLang="zh-CN" dirty="0" smtClean="0"/>
              <a:t>(second operand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In the Intel x86 world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, a word = 16 bits.</a:t>
            </a:r>
          </a:p>
          <a:p>
            <a:pPr lvl="2"/>
            <a:r>
              <a:rPr kumimoji="1" lang="en-US" altLang="zh-CN" dirty="0" smtClean="0"/>
              <a:t>8086 uses 16 bits as a word</a:t>
            </a:r>
          </a:p>
          <a:p>
            <a:pPr lvl="2"/>
            <a:r>
              <a:rPr kumimoji="1" lang="en-US" altLang="zh-CN" dirty="0" smtClean="0"/>
              <a:t>Support </a:t>
            </a:r>
            <a:r>
              <a:rPr kumimoji="1" lang="en-US" altLang="zh-CN" b="1" dirty="0" smtClean="0"/>
              <a:t>full backward compatibility</a:t>
            </a:r>
          </a:p>
          <a:p>
            <a:pPr lvl="3"/>
            <a:r>
              <a:rPr kumimoji="1" lang="en-US" altLang="zh-CN" dirty="0" smtClean="0"/>
              <a:t>New processor can run the </a:t>
            </a:r>
            <a:r>
              <a:rPr kumimoji="1" lang="en-US" altLang="zh-CN" dirty="0"/>
              <a:t>same binary </a:t>
            </a:r>
            <a:r>
              <a:rPr kumimoji="1" lang="en-US" altLang="zh-CN" dirty="0" smtClean="0"/>
              <a:t>file compiled for older processors</a:t>
            </a:r>
          </a:p>
        </p:txBody>
      </p:sp>
    </p:spTree>
    <p:extLst>
      <p:ext uri="{BB962C8B-B14F-4D97-AF65-F5344CB8AC3E}">
        <p14:creationId xmlns:p14="http://schemas.microsoft.com/office/powerpoint/2010/main" val="28370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Moving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movq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Dest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Operand Types</a:t>
            </a:r>
          </a:p>
          <a:p>
            <a:pPr lvl="1"/>
            <a:r>
              <a:rPr lang="en-US" altLang="zh-CN" b="1" i="1" dirty="0">
                <a:solidFill>
                  <a:srgbClr val="C00000"/>
                </a:solidFill>
              </a:rPr>
              <a:t>Immediate:</a:t>
            </a:r>
            <a:r>
              <a:rPr lang="en-US" altLang="zh-CN" dirty="0"/>
              <a:t> Constant integer data</a:t>
            </a:r>
          </a:p>
          <a:p>
            <a:pPr lvl="2"/>
            <a:r>
              <a:rPr lang="en-US" altLang="zh-CN" dirty="0" smtClean="0"/>
              <a:t>Prefixed with $</a:t>
            </a:r>
          </a:p>
          <a:p>
            <a:pPr lvl="2"/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r>
              <a:rPr lang="en-US" altLang="zh-CN" b="1" dirty="0">
                <a:latin typeface="Courier New" pitchFamily="49" charset="0"/>
              </a:rPr>
              <a:t>$0x400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$-533</a:t>
            </a:r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Register</a:t>
            </a:r>
            <a:r>
              <a:rPr lang="en-US" altLang="zh-CN" b="1" i="1" dirty="0">
                <a:solidFill>
                  <a:srgbClr val="C00000"/>
                </a:solidFill>
              </a:rPr>
              <a:t>: </a:t>
            </a:r>
            <a:r>
              <a:rPr lang="en-US" altLang="zh-CN" dirty="0"/>
              <a:t>One of </a:t>
            </a:r>
            <a:r>
              <a:rPr lang="en-US" altLang="zh-CN" dirty="0" smtClean="0"/>
              <a:t>general purpose </a:t>
            </a:r>
            <a:r>
              <a:rPr lang="en-US" altLang="zh-CN" dirty="0"/>
              <a:t>registers</a:t>
            </a:r>
          </a:p>
          <a:p>
            <a:pPr lvl="2"/>
            <a:r>
              <a:rPr lang="en-US" altLang="zh-CN" dirty="0"/>
              <a:t>Example: </a:t>
            </a:r>
            <a:r>
              <a:rPr lang="en-US" altLang="zh-CN" b="1" dirty="0">
                <a:latin typeface="Courier New" pitchFamily="49" charset="0"/>
              </a:rPr>
              <a:t>%</a:t>
            </a:r>
            <a:r>
              <a:rPr lang="en-US" altLang="zh-CN" b="1" dirty="0" err="1">
                <a:latin typeface="Courier New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, %</a:t>
            </a:r>
            <a:r>
              <a:rPr lang="en-US" altLang="zh-CN" b="1" dirty="0" err="1" smtClean="0">
                <a:latin typeface="Courier New" pitchFamily="49" charset="0"/>
              </a:rPr>
              <a:t>rsi</a:t>
            </a:r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Memory:</a:t>
            </a:r>
            <a:r>
              <a:rPr lang="en-US" altLang="zh-CN" dirty="0" smtClean="0"/>
              <a:t> </a:t>
            </a:r>
            <a:r>
              <a:rPr lang="en-US" altLang="zh-CN" dirty="0"/>
              <a:t>8 consecutive bytes of memory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Indexed by register with various “address modes”</a:t>
            </a:r>
            <a:endParaRPr lang="en-US" altLang="zh-CN" dirty="0"/>
          </a:p>
          <a:p>
            <a:pPr lvl="2"/>
            <a:r>
              <a:rPr lang="en-US" altLang="zh-CN" dirty="0" smtClean="0"/>
              <a:t>Simplest </a:t>
            </a:r>
            <a:r>
              <a:rPr lang="en-US" altLang="zh-CN" dirty="0"/>
              <a:t>example: </a:t>
            </a:r>
            <a:r>
              <a:rPr lang="en-US" altLang="zh-CN" b="1" dirty="0">
                <a:latin typeface="Courier New" pitchFamily="49" charset="0"/>
              </a:rPr>
              <a:t>(%</a:t>
            </a:r>
            <a:r>
              <a:rPr lang="en-US" altLang="zh-CN" b="1" dirty="0" err="1">
                <a:latin typeface="Courier New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35184" y="12242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6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dirty="0" smtClean="0">
                <a:latin typeface="Arial"/>
                <a:cs typeface="Arial"/>
              </a:rPr>
              <a:t>ovq</a:t>
            </a:r>
            <a:r>
              <a:rPr lang="en-US" altLang="zh-CN" dirty="0" smtClean="0"/>
              <a:t> Operand </a:t>
            </a:r>
            <a:r>
              <a:rPr lang="en-US" altLang="zh-CN" dirty="0"/>
              <a:t>c</a:t>
            </a:r>
            <a:r>
              <a:rPr lang="en-US" altLang="zh-CN" dirty="0" smtClean="0"/>
              <a:t>ombinations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284305" y="1463337"/>
            <a:ext cx="6268474" cy="3623965"/>
            <a:chOff x="228600" y="1752600"/>
            <a:chExt cx="6268474" cy="362396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28600" y="3771900"/>
              <a:ext cx="86153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dirty="0" err="1" smtClean="0">
                  <a:latin typeface="Consolas"/>
                  <a:cs typeface="Consolas"/>
                </a:rPr>
                <a:t>movq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00200" y="2705100"/>
              <a:ext cx="85910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Imm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600200" y="37719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00200" y="4914900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19400" y="24765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19400" y="2933700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19400" y="36195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19400" y="4065588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19400" y="49149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447800" y="1752600"/>
              <a:ext cx="115984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19400" y="1752600"/>
              <a:ext cx="82586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Dest</a:t>
              </a:r>
            </a:p>
          </p:txBody>
        </p:sp>
        <p:sp>
          <p:nvSpPr>
            <p:cNvPr id="16" name="AutoShape 20"/>
            <p:cNvSpPr>
              <a:spLocks/>
            </p:cNvSpPr>
            <p:nvPr/>
          </p:nvSpPr>
          <p:spPr bwMode="auto">
            <a:xfrm>
              <a:off x="1295400" y="2628900"/>
              <a:ext cx="304800" cy="27432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AutoShape 21"/>
            <p:cNvSpPr>
              <a:spLocks/>
            </p:cNvSpPr>
            <p:nvPr/>
          </p:nvSpPr>
          <p:spPr bwMode="auto">
            <a:xfrm>
              <a:off x="2514600" y="2552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AutoShape 22"/>
            <p:cNvSpPr>
              <a:spLocks/>
            </p:cNvSpPr>
            <p:nvPr/>
          </p:nvSpPr>
          <p:spPr bwMode="auto">
            <a:xfrm>
              <a:off x="2514600" y="3695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56181" y="2476500"/>
              <a:ext cx="215886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</a:t>
              </a:r>
              <a:r>
                <a:rPr lang="en-US" sz="2000" dirty="0">
                  <a:latin typeface="Consolas"/>
                  <a:cs typeface="Consolas"/>
                </a:rPr>
                <a:t>$0x4</a:t>
              </a:r>
              <a:r>
                <a:rPr lang="en-US" sz="2000" dirty="0" smtClean="0">
                  <a:latin typeface="Consolas"/>
                  <a:cs typeface="Consolas"/>
                </a:rPr>
                <a:t>,%rax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056181" y="2933700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$0x4,(%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056181" y="3619500"/>
              <a:ext cx="215886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 smtClean="0">
                  <a:latin typeface="Consolas"/>
                  <a:cs typeface="Consolas"/>
                </a:rPr>
                <a:t>,%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dx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056181" y="4065587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 smtClean="0">
                  <a:latin typeface="Consolas"/>
                  <a:cs typeface="Consolas"/>
                </a:rPr>
                <a:t>,(%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dx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4056181" y="4914900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</a:t>
              </a:r>
              <a:r>
                <a:rPr lang="en-US" sz="2000" dirty="0">
                  <a:latin typeface="Consolas"/>
                  <a:cs typeface="Consolas"/>
                </a:rPr>
                <a:t>(</a:t>
              </a:r>
              <a:r>
                <a:rPr lang="en-US" sz="2000" dirty="0" smtClean="0">
                  <a:latin typeface="Consolas"/>
                  <a:cs typeface="Consolas"/>
                </a:rPr>
                <a:t>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  <a:r>
                <a:rPr lang="en-US" sz="2000" dirty="0" smtClean="0">
                  <a:latin typeface="Consolas"/>
                  <a:cs typeface="Consolas"/>
                </a:rPr>
                <a:t>,%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dx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526236" y="1752600"/>
              <a:ext cx="1967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Arial"/>
                  <a:cs typeface="Arial"/>
                </a:rPr>
                <a:t>Source, Dest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88554" y="5852064"/>
            <a:ext cx="8409362" cy="5334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2. </a:t>
            </a:r>
            <a:r>
              <a:rPr lang="en-US" sz="2400" dirty="0" smtClean="0">
                <a:solidFill>
                  <a:srgbClr val="C00000"/>
                </a:solidFill>
              </a:rPr>
              <a:t>No memory</a:t>
            </a:r>
            <a:r>
              <a:rPr lang="en-US" sz="2400" dirty="0" smtClean="0">
                <a:solidFill>
                  <a:srgbClr val="C00000"/>
                </a:solidFill>
              </a:rPr>
              <a:t>-memory </a:t>
            </a:r>
            <a:r>
              <a:rPr lang="en-US" sz="2400" dirty="0" err="1" smtClean="0">
                <a:solidFill>
                  <a:srgbClr val="C00000"/>
                </a:solidFill>
              </a:rPr>
              <a:t>mov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749519" y="5300314"/>
            <a:ext cx="8140700" cy="5334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1. Immediate can only be </a:t>
            </a:r>
            <a:r>
              <a:rPr lang="en-US" sz="2400" i="1" dirty="0" smtClean="0">
                <a:solidFill>
                  <a:srgbClr val="C00000"/>
                </a:solidFill>
              </a:rPr>
              <a:t>Source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  </a:t>
            </a:r>
            <a:r>
              <a:rPr lang="en-US" altLang="zh-CN" b="0" i="1" dirty="0" smtClean="0">
                <a:latin typeface="Arial"/>
                <a:cs typeface="Arial"/>
              </a:rPr>
              <a:t>Imm, </a:t>
            </a:r>
            <a:r>
              <a:rPr lang="en-US" altLang="zh-CN" b="0" i="1" dirty="0">
                <a:latin typeface="Arial"/>
                <a:cs typeface="Arial"/>
              </a:rPr>
              <a:t>R</a:t>
            </a:r>
            <a:r>
              <a:rPr lang="en-US" altLang="zh-CN" b="0" i="1" dirty="0" smtClean="0">
                <a:latin typeface="Arial"/>
                <a:cs typeface="Arial"/>
              </a:rPr>
              <a:t>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1789120" y="2067527"/>
            <a:ext cx="19614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movq </a:t>
            </a:r>
            <a:r>
              <a:rPr lang="en-US" dirty="0">
                <a:latin typeface="Consolas"/>
                <a:cs typeface="Consolas"/>
              </a:rPr>
              <a:t>$0x4</a:t>
            </a:r>
            <a:r>
              <a:rPr lang="en-US" dirty="0" smtClean="0">
                <a:latin typeface="Consolas"/>
                <a:cs typeface="Consolas"/>
              </a:rPr>
              <a:t>,%rax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860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CPU to execute C directly?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Historical </a:t>
            </a:r>
            <a:r>
              <a:rPr lang="en-US" dirty="0" smtClean="0"/>
              <a:t>precedents:</a:t>
            </a:r>
          </a:p>
          <a:p>
            <a:pPr lvl="1"/>
            <a:r>
              <a:rPr lang="en-US" dirty="0" smtClean="0"/>
              <a:t>LISP machine (80s)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ntel </a:t>
            </a:r>
            <a:r>
              <a:rPr lang="en-US" dirty="0" err="1" smtClean="0"/>
              <a:t>iAPX</a:t>
            </a:r>
            <a:r>
              <a:rPr lang="en-US" dirty="0" smtClean="0"/>
              <a:t> 432 (Ada)</a:t>
            </a:r>
          </a:p>
          <a:p>
            <a:pPr lvl="1"/>
            <a:endParaRPr lang="en-US" dirty="0"/>
          </a:p>
        </p:txBody>
      </p:sp>
      <p:pic>
        <p:nvPicPr>
          <p:cNvPr id="4" name="Picture 3" descr="cad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5" y="1291483"/>
            <a:ext cx="3607132" cy="5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  </a:t>
            </a:r>
            <a:r>
              <a:rPr lang="en-US" altLang="zh-CN" b="0" i="1" dirty="0" smtClean="0">
                <a:latin typeface="Arial"/>
                <a:cs typeface="Arial"/>
              </a:rPr>
              <a:t>Imm, </a:t>
            </a:r>
            <a:r>
              <a:rPr lang="en-US" altLang="zh-CN" b="0" i="1" dirty="0">
                <a:latin typeface="Arial"/>
                <a:cs typeface="Arial"/>
              </a:rPr>
              <a:t>R</a:t>
            </a:r>
            <a:r>
              <a:rPr lang="en-US" altLang="zh-CN" b="0" i="1" dirty="0" smtClean="0">
                <a:latin typeface="Arial"/>
                <a:cs typeface="Arial"/>
              </a:rPr>
              <a:t>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3236" y="2460814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789120" y="2067527"/>
            <a:ext cx="19614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movq </a:t>
            </a:r>
            <a:r>
              <a:rPr lang="en-US" dirty="0">
                <a:latin typeface="Consolas"/>
                <a:cs typeface="Consolas"/>
              </a:rPr>
              <a:t>$0x4</a:t>
            </a:r>
            <a:r>
              <a:rPr lang="en-US" dirty="0" smtClean="0">
                <a:latin typeface="Consolas"/>
                <a:cs typeface="Consolas"/>
              </a:rPr>
              <a:t>,%rax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60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  </a:t>
            </a:r>
            <a:r>
              <a:rPr lang="en-US" altLang="zh-CN" b="0" i="1" dirty="0" smtClean="0">
                <a:latin typeface="Arial"/>
                <a:cs typeface="Arial"/>
              </a:rPr>
              <a:t>Imm, </a:t>
            </a:r>
            <a:r>
              <a:rPr lang="en-US" altLang="zh-CN" b="0" i="1" dirty="0">
                <a:latin typeface="Arial"/>
                <a:cs typeface="Arial"/>
              </a:rPr>
              <a:t>R</a:t>
            </a:r>
            <a:r>
              <a:rPr lang="en-US" altLang="zh-CN" b="0" i="1" dirty="0" smtClean="0">
                <a:latin typeface="Arial"/>
                <a:cs typeface="Arial"/>
              </a:rPr>
              <a:t>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0004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</a:t>
            </a:r>
            <a:r>
              <a:rPr lang="en-US" altLang="zh-CN" dirty="0" smtClean="0">
                <a:latin typeface="Consolas"/>
                <a:cs typeface="Consolas"/>
              </a:rPr>
              <a:t>rax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734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 PC contains the instruction’s address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2. Load the instruction into IR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3. Execute the instruction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4. </a:t>
            </a:r>
            <a:r>
              <a:rPr kumimoji="1" lang="en-US" altLang="zh-CN" dirty="0"/>
              <a:t>CPU </a:t>
            </a:r>
            <a:r>
              <a:rPr kumimoji="1" lang="en-US" altLang="zh-CN" dirty="0" smtClean="0"/>
              <a:t>automatically updates PC after current instruction finishes (is retired).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4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</a:t>
            </a:r>
            <a:r>
              <a:rPr lang="en-US" altLang="zh-CN" b="0" i="1" dirty="0" smtClean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%rax,</a:t>
            </a:r>
            <a:r>
              <a:rPr lang="en-US" altLang="zh-CN" dirty="0">
                <a:latin typeface="Consolas"/>
                <a:cs typeface="Consolas"/>
              </a:rPr>
              <a:t>%</a:t>
            </a:r>
            <a:r>
              <a:rPr lang="en-US" altLang="zh-CN" dirty="0" smtClean="0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FF"/>
                </a:solidFill>
                <a:latin typeface="Verdana"/>
                <a:cs typeface="Verdana"/>
              </a:rPr>
              <a:t>PC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6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</a:t>
            </a:r>
            <a:r>
              <a:rPr lang="en-US" altLang="zh-CN" b="0" i="1" dirty="0" smtClean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%rax,</a:t>
            </a:r>
            <a:r>
              <a:rPr lang="en-US" altLang="zh-CN" dirty="0">
                <a:latin typeface="Consolas"/>
                <a:cs typeface="Consolas"/>
              </a:rPr>
              <a:t>%</a:t>
            </a:r>
            <a:r>
              <a:rPr lang="en-US" altLang="zh-CN" dirty="0" smtClean="0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953735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3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%rax, 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46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</a:t>
            </a:r>
            <a:r>
              <a:rPr lang="en-US" altLang="zh-CN" b="0" i="1" dirty="0" smtClean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%rax,</a:t>
            </a:r>
            <a:r>
              <a:rPr lang="en-US" altLang="zh-CN" dirty="0">
                <a:latin typeface="Consolas"/>
                <a:cs typeface="Consolas"/>
              </a:rPr>
              <a:t>%</a:t>
            </a:r>
            <a:r>
              <a:rPr lang="en-US" altLang="zh-CN" dirty="0" smtClean="0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0004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3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%rax,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271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b="0" i="1" dirty="0">
                <a:latin typeface="Arial"/>
                <a:cs typeface="Arial"/>
              </a:rPr>
              <a:t> </a:t>
            </a:r>
            <a:r>
              <a:rPr lang="en-US" altLang="zh-CN" b="0" i="1" dirty="0" err="1" smtClean="0">
                <a:latin typeface="Arial"/>
                <a:cs typeface="Arial"/>
              </a:rPr>
              <a:t>Mem</a:t>
            </a:r>
            <a:r>
              <a:rPr lang="en-US" altLang="zh-CN" b="0" i="1" dirty="0" smtClean="0">
                <a:latin typeface="Arial"/>
                <a:cs typeface="Arial"/>
              </a:rPr>
              <a:t>, </a:t>
            </a:r>
            <a:r>
              <a:rPr lang="en-US" altLang="zh-CN" b="0" i="1" dirty="0">
                <a:latin typeface="Arial"/>
                <a:cs typeface="Arial"/>
              </a:rPr>
              <a:t>Reg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 smtClean="0"/>
              <a:t>How to represent a “memory” operand?</a:t>
            </a:r>
          </a:p>
          <a:p>
            <a:pPr marL="0" indent="0">
              <a:buNone/>
            </a:pP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3838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Direct addressing: </a:t>
            </a:r>
            <a:r>
              <a:rPr kumimoji="1" lang="en-US" altLang="zh-CN" dirty="0"/>
              <a:t>use </a:t>
            </a:r>
            <a:r>
              <a:rPr kumimoji="1" lang="en-US" altLang="zh-CN" dirty="0" smtClean="0"/>
              <a:t>registers to </a:t>
            </a:r>
            <a:r>
              <a:rPr kumimoji="1" lang="en-US" altLang="zh-CN" dirty="0"/>
              <a:t>index the 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(Register)</a:t>
            </a:r>
          </a:p>
          <a:p>
            <a:pPr lvl="1"/>
            <a:r>
              <a:rPr lang="en-US" altLang="zh-CN" dirty="0" smtClean="0"/>
              <a:t>The content of the register </a:t>
            </a:r>
            <a:r>
              <a:rPr lang="en-US" altLang="zh-CN" dirty="0"/>
              <a:t>specifies memory </a:t>
            </a:r>
            <a:r>
              <a:rPr lang="en-US" altLang="zh-CN" dirty="0" smtClean="0"/>
              <a:t>address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ovq</a:t>
            </a:r>
            <a:r>
              <a:rPr kumimoji="1" lang="en-US" altLang="zh-CN" dirty="0" smtClean="0"/>
              <a:t> (%</a:t>
            </a:r>
            <a:r>
              <a:rPr kumimoji="1" lang="en-US" altLang="zh-CN" dirty="0" err="1" smtClean="0"/>
              <a:t>rax</a:t>
            </a:r>
            <a:r>
              <a:rPr kumimoji="1" lang="en-US" altLang="zh-CN" dirty="0" smtClean="0"/>
              <a:t>), %</a:t>
            </a:r>
            <a:r>
              <a:rPr kumimoji="1" lang="en-US" altLang="zh-CN" dirty="0" err="1" smtClean="0"/>
              <a:t>rbx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613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196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(%rax), 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5" name="直线箭头连接符 64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38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build a CPU that directly executes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684783"/>
          </a:xfrm>
        </p:spPr>
        <p:txBody>
          <a:bodyPr/>
          <a:lstStyle/>
          <a:p>
            <a:r>
              <a:rPr lang="en-US" dirty="0" smtClean="0"/>
              <a:t>Leads to very complex hardware design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 smtClean="0">
                <a:sym typeface="Wingdings"/>
              </a:rPr>
              <a:t> Hard to implement w/ high performance</a:t>
            </a:r>
          </a:p>
          <a:p>
            <a:r>
              <a:rPr lang="en-US" dirty="0" smtClean="0">
                <a:sym typeface="Wingdings"/>
              </a:rPr>
              <a:t>A better approach: </a:t>
            </a:r>
            <a:endParaRPr lang="en-US" dirty="0">
              <a:sym typeface="Wingding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94215" y="2800349"/>
            <a:ext cx="4410307" cy="4005154"/>
            <a:chOff x="4294215" y="2800349"/>
            <a:chExt cx="4410307" cy="4005154"/>
          </a:xfrm>
        </p:grpSpPr>
        <p:sp>
          <p:nvSpPr>
            <p:cNvPr id="4" name="TextBox 3"/>
            <p:cNvSpPr txBox="1"/>
            <p:nvPr/>
          </p:nvSpPr>
          <p:spPr>
            <a:xfrm>
              <a:off x="4573661" y="2800349"/>
              <a:ext cx="1713530" cy="523220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 program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84108" y="516386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191" y="5382795"/>
              <a:ext cx="2455037" cy="1422708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5400000">
              <a:off x="4813113" y="3729477"/>
              <a:ext cx="1267828" cy="701885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4215" y="4714333"/>
              <a:ext cx="3107874" cy="668462"/>
            </a:xfrm>
            <a:prstGeom prst="rect">
              <a:avLst/>
            </a:prstGeom>
            <a:solidFill>
              <a:srgbClr val="F2DC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Simple hardware interface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287191" y="3284984"/>
              <a:ext cx="2417331" cy="1121351"/>
            </a:xfrm>
            <a:prstGeom prst="wedgeRoundRectCallout">
              <a:avLst>
                <a:gd name="adj1" fmla="val -74591"/>
                <a:gd name="adj2" fmla="val 2888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Optimizing Compiler (e.g.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gcc</a:t>
              </a:r>
              <a:r>
                <a:rPr lang="en-US" sz="2000" dirty="0" smtClean="0">
                  <a:solidFill>
                    <a:srgbClr val="000000"/>
                  </a:solidFill>
                </a:rPr>
                <a:t>) translates C to hardware API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5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(%rax),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endCxn id="14" idx="3"/>
          </p:cNvCxnSpPr>
          <p:nvPr/>
        </p:nvCxnSpPr>
        <p:spPr>
          <a:xfrm rot="10800000" flipV="1">
            <a:off x="3768178" y="2977820"/>
            <a:ext cx="2011614" cy="188832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03087" y="250479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29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0x10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(%rax),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endCxn id="14" idx="3"/>
          </p:cNvCxnSpPr>
          <p:nvPr/>
        </p:nvCxnSpPr>
        <p:spPr>
          <a:xfrm rot="10800000" flipV="1">
            <a:off x="3768178" y="2977820"/>
            <a:ext cx="2011614" cy="188832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03087" y="250479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57" name="直线箭头连接符 54"/>
          <p:cNvCxnSpPr/>
          <p:nvPr/>
        </p:nvCxnSpPr>
        <p:spPr>
          <a:xfrm rot="10800000" flipV="1">
            <a:off x="3765406" y="3546770"/>
            <a:ext cx="2011614" cy="132542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61919" y="359309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086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    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2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rdx, (%rdi</a:t>
            </a:r>
            <a:r>
              <a:rPr lang="mr-IN" altLang="zh-CN" sz="2000" dirty="0" smtClean="0">
                <a:latin typeface="Consolas"/>
                <a:cs typeface="Consolas"/>
              </a:rPr>
              <a:t>)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82330" y="1381534"/>
            <a:ext cx="1553937" cy="740832"/>
            <a:chOff x="6182330" y="1381534"/>
            <a:chExt cx="1553937" cy="7408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118034" y="1750866"/>
              <a:ext cx="618233" cy="37150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82330" y="1381534"/>
              <a:ext cx="1394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%</a:t>
              </a:r>
              <a:r>
                <a:rPr lang="en-US" dirty="0" err="1" smtClean="0">
                  <a:solidFill>
                    <a:srgbClr val="FF6600"/>
                  </a:solidFill>
                </a:rPr>
                <a:t>rdi</a:t>
              </a:r>
              <a:r>
                <a:rPr lang="en-US" dirty="0" smtClean="0">
                  <a:solidFill>
                    <a:srgbClr val="FF6600"/>
                  </a:solidFill>
                </a:rPr>
                <a:t> stores a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65032" y="1381534"/>
            <a:ext cx="1373994" cy="1091775"/>
            <a:chOff x="7765032" y="1381534"/>
            <a:chExt cx="1373994" cy="1091775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8003611" y="1750866"/>
              <a:ext cx="467295" cy="722443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65032" y="1381534"/>
              <a:ext cx="1373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%</a:t>
              </a:r>
              <a:r>
                <a:rPr lang="en-US" dirty="0" err="1" smtClean="0">
                  <a:solidFill>
                    <a:srgbClr val="FF6600"/>
                  </a:solidFill>
                </a:rPr>
                <a:t>rsi</a:t>
              </a:r>
              <a:r>
                <a:rPr lang="en-US" dirty="0" smtClean="0">
                  <a:solidFill>
                    <a:srgbClr val="FF6600"/>
                  </a:solidFill>
                </a:rPr>
                <a:t> stores b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0474" y="2439885"/>
            <a:ext cx="2559490" cy="1645773"/>
            <a:chOff x="6060474" y="2439885"/>
            <a:chExt cx="2559490" cy="164577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920066" y="2439885"/>
              <a:ext cx="467295" cy="116980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0474" y="3716326"/>
              <a:ext cx="2559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%</a:t>
              </a:r>
              <a:r>
                <a:rPr lang="en-US" dirty="0" err="1" smtClean="0">
                  <a:solidFill>
                    <a:srgbClr val="FF6600"/>
                  </a:solidFill>
                </a:rPr>
                <a:t>rax</a:t>
              </a:r>
              <a:r>
                <a:rPr lang="en-US" dirty="0" smtClean="0">
                  <a:solidFill>
                    <a:srgbClr val="FF6600"/>
                  </a:solidFill>
                </a:rPr>
                <a:t> is local variable </a:t>
              </a:r>
              <a:r>
                <a:rPr lang="en-US" dirty="0" err="1" smtClean="0">
                  <a:solidFill>
                    <a:srgbClr val="FF6600"/>
                  </a:solidFill>
                </a:rPr>
                <a:t>tmp</a:t>
              </a:r>
              <a:r>
                <a:rPr lang="en-US" dirty="0" smtClean="0">
                  <a:solidFill>
                    <a:srgbClr val="FF6600"/>
                  </a:solidFill>
                </a:rPr>
                <a:t> 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2439885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87576" y="2075793"/>
            <a:ext cx="2901866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9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rdx, (%rdi</a:t>
            </a:r>
            <a:r>
              <a:rPr lang="mr-IN" altLang="zh-CN" sz="2000" dirty="0" smtClean="0">
                <a:latin typeface="Consolas"/>
                <a:cs typeface="Consolas"/>
              </a:rPr>
              <a:t>)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01637" y="3066434"/>
            <a:ext cx="4110733" cy="1922772"/>
            <a:chOff x="6060474" y="2439885"/>
            <a:chExt cx="4110733" cy="192277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920066" y="2439885"/>
              <a:ext cx="467295" cy="116980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0474" y="3716326"/>
              <a:ext cx="4110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Use two instructions and %</a:t>
              </a:r>
              <a:r>
                <a:rPr lang="en-US" dirty="0" err="1" smtClean="0">
                  <a:solidFill>
                    <a:srgbClr val="FF6600"/>
                  </a:solidFill>
                </a:rPr>
                <a:t>rdx</a:t>
              </a:r>
              <a:r>
                <a:rPr lang="en-US" dirty="0" smtClean="0">
                  <a:solidFill>
                    <a:srgbClr val="FF6600"/>
                  </a:solidFill>
                </a:rPr>
                <a:t> to perform</a:t>
              </a:r>
            </a:p>
            <a:p>
              <a:r>
                <a:rPr lang="en-US" dirty="0" smtClean="0">
                  <a:solidFill>
                    <a:srgbClr val="FF6600"/>
                  </a:solidFill>
                </a:rPr>
                <a:t>memory to memory move 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2811101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2985" y="2393312"/>
            <a:ext cx="2901866" cy="673122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rdx, (%rdi</a:t>
            </a:r>
            <a:r>
              <a:rPr lang="mr-IN" altLang="zh-CN" sz="2000" dirty="0" smtClean="0">
                <a:latin typeface="Consolas"/>
                <a:cs typeface="Consolas"/>
              </a:rPr>
              <a:t>)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3141753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2985" y="3081719"/>
            <a:ext cx="2901866" cy="402504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5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8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3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4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6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7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8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9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90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91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2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3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4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6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7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8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7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rdi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1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68" name="直线箭头连接符 54"/>
          <p:cNvCxnSpPr>
            <a:stCxn id="33" idx="1"/>
          </p:cNvCxnSpPr>
          <p:nvPr/>
        </p:nvCxnSpPr>
        <p:spPr>
          <a:xfrm rot="10800000" flipV="1">
            <a:off x="3752013" y="3048424"/>
            <a:ext cx="2264314" cy="2558726"/>
          </a:xfrm>
          <a:prstGeom prst="bentConnector3">
            <a:avLst>
              <a:gd name="adj1" fmla="val 35979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71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7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7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7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8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8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8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8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8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8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2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	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rsi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27038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25376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3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C vs. machine code</a:t>
            </a:r>
            <a:endParaRPr lang="en-US" dirty="0"/>
          </a:p>
        </p:txBody>
      </p:sp>
      <p:sp>
        <p:nvSpPr>
          <p:cNvPr id="6" name="矩形 3"/>
          <p:cNvSpPr/>
          <p:nvPr/>
        </p:nvSpPr>
        <p:spPr>
          <a:xfrm>
            <a:off x="457200" y="1959265"/>
            <a:ext cx="19656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long x;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long y;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y = x;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y = 2*y;</a:t>
            </a:r>
            <a:endParaRPr lang="en-US" altLang="zh-CN" sz="2000" dirty="0" smtClean="0">
              <a:latin typeface="Consolas"/>
              <a:cs typeface="Consola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551674" y="1659471"/>
            <a:ext cx="3625140" cy="4459550"/>
            <a:chOff x="3551674" y="1659471"/>
            <a:chExt cx="3625140" cy="4459550"/>
          </a:xfrm>
        </p:grpSpPr>
        <p:sp>
          <p:nvSpPr>
            <p:cNvPr id="8" name="矩形 13"/>
            <p:cNvSpPr/>
            <p:nvPr/>
          </p:nvSpPr>
          <p:spPr>
            <a:xfrm>
              <a:off x="5628326" y="5718911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grpSp>
          <p:nvGrpSpPr>
            <p:cNvPr id="9" name="组 35"/>
            <p:cNvGrpSpPr/>
            <p:nvPr/>
          </p:nvGrpSpPr>
          <p:grpSpPr>
            <a:xfrm>
              <a:off x="3768195" y="1685853"/>
              <a:ext cx="3408619" cy="4141499"/>
              <a:chOff x="359559" y="1701731"/>
              <a:chExt cx="3408619" cy="414149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800359" y="2819387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800359" y="2445954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00359" y="2075164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00359" y="1701731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矩形 14"/>
              <p:cNvSpPr/>
              <p:nvPr/>
            </p:nvSpPr>
            <p:spPr>
              <a:xfrm>
                <a:off x="1800359" y="3192427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" name="矩形 15"/>
              <p:cNvSpPr/>
              <p:nvPr/>
            </p:nvSpPr>
            <p:spPr>
              <a:xfrm>
                <a:off x="1804729" y="3939936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矩形 16"/>
              <p:cNvSpPr/>
              <p:nvPr/>
            </p:nvSpPr>
            <p:spPr>
              <a:xfrm>
                <a:off x="1809098" y="4313369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矩形 17"/>
              <p:cNvSpPr/>
              <p:nvPr/>
            </p:nvSpPr>
            <p:spPr>
              <a:xfrm>
                <a:off x="1816679" y="4679429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矩形 18"/>
              <p:cNvSpPr/>
              <p:nvPr/>
            </p:nvSpPr>
            <p:spPr>
              <a:xfrm>
                <a:off x="1816679" y="5047000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矩形 19"/>
              <p:cNvSpPr/>
              <p:nvPr/>
            </p:nvSpPr>
            <p:spPr>
              <a:xfrm>
                <a:off x="1816679" y="5415501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2400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……</a:t>
                </a:r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" name="矩形 20"/>
              <p:cNvSpPr/>
              <p:nvPr/>
            </p:nvSpPr>
            <p:spPr>
              <a:xfrm>
                <a:off x="370798" y="1701731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0058</a:t>
                </a:r>
                <a:endParaRPr lang="zh-CN" altLang="en-US" dirty="0"/>
              </a:p>
            </p:txBody>
          </p:sp>
          <p:sp>
            <p:nvSpPr>
              <p:cNvPr id="21" name="矩形 21"/>
              <p:cNvSpPr/>
              <p:nvPr/>
            </p:nvSpPr>
            <p:spPr>
              <a:xfrm>
                <a:off x="359559" y="2068027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0050</a:t>
                </a:r>
                <a:endParaRPr lang="zh-CN" altLang="en-US" dirty="0"/>
              </a:p>
            </p:txBody>
          </p:sp>
          <p:sp>
            <p:nvSpPr>
              <p:cNvPr id="22" name="矩形 22"/>
              <p:cNvSpPr/>
              <p:nvPr/>
            </p:nvSpPr>
            <p:spPr>
              <a:xfrm>
                <a:off x="1216294" y="538156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mr-IN" altLang="zh-CN" sz="2400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2400" dirty="0"/>
              </a:p>
            </p:txBody>
          </p:sp>
          <p:sp>
            <p:nvSpPr>
              <p:cNvPr id="23" name="矩形 23"/>
              <p:cNvSpPr/>
              <p:nvPr/>
            </p:nvSpPr>
            <p:spPr>
              <a:xfrm>
                <a:off x="359559" y="5052862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0010</a:t>
                </a:r>
                <a:endParaRPr lang="zh-CN" altLang="en-US" dirty="0"/>
              </a:p>
            </p:txBody>
          </p:sp>
          <p:sp>
            <p:nvSpPr>
              <p:cNvPr id="24" name="矩形 24"/>
              <p:cNvSpPr/>
              <p:nvPr/>
            </p:nvSpPr>
            <p:spPr>
              <a:xfrm>
                <a:off x="359559" y="4677668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0018</a:t>
                </a:r>
                <a:endParaRPr lang="zh-CN" altLang="en-US" dirty="0"/>
              </a:p>
            </p:txBody>
          </p:sp>
          <p:sp>
            <p:nvSpPr>
              <p:cNvPr id="25" name="矩形 25"/>
              <p:cNvSpPr/>
              <p:nvPr/>
            </p:nvSpPr>
            <p:spPr>
              <a:xfrm>
                <a:off x="359559" y="4301544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0020</a:t>
                </a:r>
                <a:endParaRPr lang="zh-CN" altLang="en-US" dirty="0"/>
              </a:p>
            </p:txBody>
          </p:sp>
          <p:sp>
            <p:nvSpPr>
              <p:cNvPr id="26" name="矩形 26"/>
              <p:cNvSpPr/>
              <p:nvPr/>
            </p:nvSpPr>
            <p:spPr>
              <a:xfrm>
                <a:off x="359559" y="3944037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0028</a:t>
                </a:r>
                <a:endParaRPr lang="zh-CN" altLang="en-US" dirty="0"/>
              </a:p>
            </p:txBody>
          </p:sp>
          <p:sp>
            <p:nvSpPr>
              <p:cNvPr id="27" name="矩形 27"/>
              <p:cNvSpPr/>
              <p:nvPr/>
            </p:nvSpPr>
            <p:spPr>
              <a:xfrm>
                <a:off x="370798" y="3587229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003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28" name="矩形 28"/>
              <p:cNvSpPr/>
              <p:nvPr/>
            </p:nvSpPr>
            <p:spPr>
              <a:xfrm>
                <a:off x="372447" y="3177438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003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9" name="矩形 29"/>
              <p:cNvSpPr/>
              <p:nvPr/>
            </p:nvSpPr>
            <p:spPr>
              <a:xfrm>
                <a:off x="376817" y="2815249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004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30" name="矩形 30"/>
              <p:cNvSpPr/>
              <p:nvPr/>
            </p:nvSpPr>
            <p:spPr>
              <a:xfrm>
                <a:off x="366287" y="2459691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0048</a:t>
                </a:r>
                <a:endParaRPr lang="zh-CN" altLang="en-US" dirty="0"/>
              </a:p>
            </p:txBody>
          </p:sp>
          <p:sp>
            <p:nvSpPr>
              <p:cNvPr id="31" name="矩形 31"/>
              <p:cNvSpPr/>
              <p:nvPr/>
            </p:nvSpPr>
            <p:spPr>
              <a:xfrm>
                <a:off x="1800359" y="3575471"/>
                <a:ext cx="1951499" cy="35206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2" name="矩形 36"/>
            <p:cNvSpPr/>
            <p:nvPr/>
          </p:nvSpPr>
          <p:spPr>
            <a:xfrm>
              <a:off x="5480026" y="1659471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3" name="矩形 38"/>
            <p:cNvSpPr/>
            <p:nvPr/>
          </p:nvSpPr>
          <p:spPr>
            <a:xfrm>
              <a:off x="5446603" y="2043703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4" name="矩形 39"/>
            <p:cNvSpPr/>
            <p:nvPr/>
          </p:nvSpPr>
          <p:spPr>
            <a:xfrm>
              <a:off x="5446603" y="2421533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6" name="矩形 41"/>
            <p:cNvSpPr/>
            <p:nvPr/>
          </p:nvSpPr>
          <p:spPr>
            <a:xfrm>
              <a:off x="5823406" y="3159047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7" name="矩形 42"/>
            <p:cNvSpPr/>
            <p:nvPr/>
          </p:nvSpPr>
          <p:spPr>
            <a:xfrm>
              <a:off x="5823406" y="3533827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8" name="矩形 43"/>
            <p:cNvSpPr/>
            <p:nvPr/>
          </p:nvSpPr>
          <p:spPr>
            <a:xfrm>
              <a:off x="5834547" y="3911254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9" name="矩形 44"/>
            <p:cNvSpPr/>
            <p:nvPr/>
          </p:nvSpPr>
          <p:spPr>
            <a:xfrm>
              <a:off x="5827731" y="4287754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1674" y="4184960"/>
              <a:ext cx="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62921" y="3462340"/>
              <a:ext cx="40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y</a:t>
              </a:r>
              <a:r>
                <a:rPr lang="en-US" sz="2400" dirty="0" smtClean="0">
                  <a:solidFill>
                    <a:srgbClr val="FF0000"/>
                  </a:solidFill>
                </a:rPr>
                <a:t>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72010" y="2580819"/>
            <a:ext cx="1596373" cy="1381366"/>
            <a:chOff x="1972010" y="2580819"/>
            <a:chExt cx="1596373" cy="1381366"/>
          </a:xfrm>
        </p:grpSpPr>
        <p:sp>
          <p:nvSpPr>
            <p:cNvPr id="7" name="Right Arrow 6"/>
            <p:cNvSpPr/>
            <p:nvPr/>
          </p:nvSpPr>
          <p:spPr>
            <a:xfrm>
              <a:off x="2422805" y="2580819"/>
              <a:ext cx="634942" cy="701885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2010" y="3315854"/>
              <a:ext cx="159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to</a:t>
              </a:r>
            </a:p>
            <a:p>
              <a:r>
                <a:rPr lang="en-US" dirty="0" smtClean="0"/>
                <a:t>x86 executable </a:t>
              </a:r>
              <a:endParaRPr lang="en-US" dirty="0"/>
            </a:p>
          </p:txBody>
        </p:sp>
      </p:grpSp>
      <p:sp>
        <p:nvSpPr>
          <p:cNvPr id="43" name="Rounded Rectangular Callout 42"/>
          <p:cNvSpPr/>
          <p:nvPr/>
        </p:nvSpPr>
        <p:spPr>
          <a:xfrm>
            <a:off x="7026869" y="274638"/>
            <a:ext cx="1929155" cy="1143000"/>
          </a:xfrm>
          <a:prstGeom prst="wedgeRoundRectCallout">
            <a:avLst>
              <a:gd name="adj1" fmla="val -47031"/>
              <a:gd name="adj2" fmla="val 71338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E.g. move data from one memory location to another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7214845" y="1849981"/>
            <a:ext cx="1929155" cy="1143000"/>
          </a:xfrm>
          <a:prstGeom prst="wedgeRoundRectCallout">
            <a:avLst>
              <a:gd name="adj1" fmla="val -63487"/>
              <a:gd name="adj2" fmla="val -1492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E.g. multiply the number at some memory location by a constant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1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srgbClr val="0000FF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8" name="直线箭头连接符 54"/>
          <p:cNvCxnSpPr/>
          <p:nvPr/>
        </p:nvCxnSpPr>
        <p:spPr>
          <a:xfrm rot="10800000" flipV="1">
            <a:off x="3752013" y="4318551"/>
            <a:ext cx="2279156" cy="92102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26871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2520908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6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err="1" smtClean="0">
                <a:solidFill>
                  <a:srgbClr val="0000FF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rdx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rdi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8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1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233622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216995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6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8" name="直线箭头连接符 54"/>
          <p:cNvCxnSpPr>
            <a:endCxn id="78" idx="3"/>
          </p:cNvCxnSpPr>
          <p:nvPr/>
        </p:nvCxnSpPr>
        <p:spPr>
          <a:xfrm rot="10800000" flipV="1">
            <a:off x="4303561" y="4318550"/>
            <a:ext cx="1727608" cy="12886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231951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215324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8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193513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1768868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stCxn id="33" idx="1"/>
            <a:endCxn id="77" idx="3"/>
          </p:cNvCxnSpPr>
          <p:nvPr/>
        </p:nvCxnSpPr>
        <p:spPr>
          <a:xfrm rot="10800000" flipV="1">
            <a:off x="4303561" y="3048423"/>
            <a:ext cx="1712766" cy="219115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19685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18022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Limitation of direct addressing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 smtClean="0"/>
              <a:t>Issue:</a:t>
            </a:r>
            <a:r>
              <a:rPr kumimoji="1" lang="en-US" altLang="zh-CN" dirty="0" smtClean="0"/>
              <a:t> the address must be calculated and stored in the register before each memory access.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7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75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Issue:</a:t>
            </a:r>
            <a:r>
              <a:rPr kumimoji="1" lang="en-US" altLang="zh-CN" dirty="0"/>
              <a:t> the address must be calculated and stored in the register before each memory access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7732" y="3079559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 long a[] = {3, 2, 1};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 a[i] = i;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7200" y="5044201"/>
            <a:ext cx="847543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732" y="4657866"/>
            <a:ext cx="6875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 long a[] = {1, 2, 3};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Arial"/>
                <a:cs typeface="Arial"/>
              </a:rPr>
              <a:t>       </a:t>
            </a:r>
            <a:r>
              <a:rPr lang="en-US" altLang="zh-CN" sz="2000" dirty="0" smtClean="0">
                <a:solidFill>
                  <a:schemeClr val="accent1"/>
                </a:solidFill>
                <a:latin typeface="Consolas"/>
                <a:cs typeface="Consolas"/>
              </a:rPr>
              <a:t>1. calculate &amp;a[i] and put result in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    2. </a:t>
            </a:r>
            <a:r>
              <a:rPr lang="en-US" altLang="zh-CN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mov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 $i, (</a:t>
            </a:r>
            <a:r>
              <a:rPr lang="en-US" altLang="zh-CN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76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$0x10,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413494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96867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8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$0x10,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413494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96867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1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r>
              <a:rPr lang="en-US" altLang="zh-CN" sz="12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(%</a:t>
            </a:r>
            <a:r>
              <a:rPr lang="en-US" altLang="zh-CN" sz="12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78024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61397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43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grpSp>
        <p:nvGrpSpPr>
          <p:cNvPr id="36" name="组 35"/>
          <p:cNvGrpSpPr/>
          <p:nvPr/>
        </p:nvGrpSpPr>
        <p:grpSpPr>
          <a:xfrm>
            <a:off x="359559" y="1701731"/>
            <a:ext cx="3408619" cy="4141499"/>
            <a:chOff x="359559" y="1701731"/>
            <a:chExt cx="3408619" cy="4141499"/>
          </a:xfrm>
        </p:grpSpPr>
        <p:sp>
          <p:nvSpPr>
            <p:cNvPr id="10" name="矩形 9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0798" y="170173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59559" y="2068027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16294" y="538156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9559" y="505286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0010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59559" y="467766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0018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9559" y="4301544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0020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9559" y="3944037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0798" y="3587229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003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2447" y="317743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003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8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6817" y="2815249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004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66287" y="245969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0048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3854796" y="4716490"/>
            <a:ext cx="2753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Verdana"/>
                <a:cs typeface="Verdana"/>
              </a:rPr>
              <a:t>64 bit machine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854796" y="1417638"/>
            <a:ext cx="1726454" cy="432591"/>
            <a:chOff x="3854796" y="1417638"/>
            <a:chExt cx="1726454" cy="432591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854796" y="1701731"/>
              <a:ext cx="1726454" cy="148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 rot="21282106">
              <a:off x="4170259" y="141763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54796" y="1850229"/>
            <a:ext cx="1726454" cy="426682"/>
            <a:chOff x="3854796" y="1850229"/>
            <a:chExt cx="1726454" cy="42668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3854796" y="1850229"/>
              <a:ext cx="1726454" cy="117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284466">
              <a:off x="4170259" y="1907579"/>
              <a:ext cx="119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81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78024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61397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7" name="直线箭头连接符 54"/>
          <p:cNvCxnSpPr/>
          <p:nvPr/>
        </p:nvCxnSpPr>
        <p:spPr>
          <a:xfrm rot="10800000" flipV="1">
            <a:off x="3807272" y="2641172"/>
            <a:ext cx="2350679" cy="295416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11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0x18, (%</a:t>
            </a:r>
            <a:r>
              <a:rPr lang="en-US" altLang="zh-CN" sz="115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42554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25927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91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0x18, (%</a:t>
            </a:r>
            <a:r>
              <a:rPr lang="en-US" altLang="zh-CN" sz="115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42554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25927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70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0x1, (%</a:t>
            </a:r>
            <a:r>
              <a:rPr lang="en-US" altLang="zh-CN" sz="115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08455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291829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75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0x1, (%</a:t>
            </a:r>
            <a:r>
              <a:rPr lang="en-US" altLang="zh-CN" sz="115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08455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291829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7" name="直线箭头连接符 54"/>
          <p:cNvCxnSpPr/>
          <p:nvPr/>
        </p:nvCxnSpPr>
        <p:spPr>
          <a:xfrm rot="10800000" flipV="1">
            <a:off x="3730882" y="2658963"/>
            <a:ext cx="2350679" cy="258490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6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0x20, %</a:t>
            </a:r>
            <a:r>
              <a:rPr lang="en-US" altLang="zh-CN" sz="115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en-US" altLang="zh-CN" sz="115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771995" y="269830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58380" y="253203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56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0x20, %</a:t>
            </a:r>
            <a:r>
              <a:rPr lang="en-US" altLang="zh-CN" sz="115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0020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771995" y="269830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58380" y="253203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952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0x2, (%</a:t>
            </a:r>
            <a:r>
              <a:rPr lang="en-US" altLang="zh-CN" sz="115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771995" y="231029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58380" y="21440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22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0x20,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$0x2,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0x2, (%</a:t>
            </a:r>
            <a:r>
              <a:rPr lang="en-US" altLang="zh-CN" sz="115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0x18,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771995" y="231029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58380" y="21440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cxnSp>
        <p:nvCxnSpPr>
          <p:cNvPr id="57" name="直线箭头连接符 54"/>
          <p:cNvCxnSpPr>
            <a:endCxn id="13" idx="3"/>
          </p:cNvCxnSpPr>
          <p:nvPr/>
        </p:nvCxnSpPr>
        <p:spPr>
          <a:xfrm rot="10800000" flipV="1">
            <a:off x="3744432" y="2658963"/>
            <a:ext cx="2337130" cy="22145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6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Observation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417638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 long a[] = {3, 2, 1};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 a[i] = i;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3233519"/>
            <a:ext cx="8229600" cy="2892644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dirty="0" smtClean="0"/>
              <a:t>a[0], a[1] and a[2] have the same base address:&amp;a[0]</a:t>
            </a:r>
          </a:p>
          <a:p>
            <a:pPr lvl="1"/>
            <a:r>
              <a:rPr kumimoji="1" lang="en-US" altLang="zh-CN" sz="2000" dirty="0"/>
              <a:t>&amp;a[0]: </a:t>
            </a:r>
            <a:r>
              <a:rPr kumimoji="1" lang="en-US" altLang="zh-CN" sz="2000" dirty="0" smtClean="0"/>
              <a:t>&amp;a</a:t>
            </a:r>
            <a:r>
              <a:rPr kumimoji="1" lang="en-US" altLang="zh-CN" sz="2000" dirty="0"/>
              <a:t>[0] + </a:t>
            </a:r>
            <a:r>
              <a:rPr kumimoji="1" lang="en-US" altLang="zh-CN" sz="2000" dirty="0" smtClean="0"/>
              <a:t>0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&amp;a</a:t>
            </a:r>
            <a:r>
              <a:rPr kumimoji="1" lang="en-US" altLang="zh-CN" sz="2000" dirty="0" smtClean="0"/>
              <a:t>[1]</a:t>
            </a:r>
            <a:r>
              <a:rPr kumimoji="1" lang="en-US" altLang="zh-CN" sz="2000" dirty="0"/>
              <a:t>: </a:t>
            </a:r>
            <a:r>
              <a:rPr kumimoji="1" lang="en-US" altLang="zh-CN" sz="2000" dirty="0" smtClean="0"/>
              <a:t>&amp;a</a:t>
            </a:r>
            <a:r>
              <a:rPr kumimoji="1" lang="en-US" altLang="zh-CN" sz="2000" dirty="0"/>
              <a:t>[0] + </a:t>
            </a:r>
            <a:r>
              <a:rPr kumimoji="1" lang="en-US" altLang="zh-CN" sz="2000" dirty="0" smtClean="0"/>
              <a:t>1</a:t>
            </a:r>
          </a:p>
          <a:p>
            <a:pPr lvl="1"/>
            <a:r>
              <a:rPr kumimoji="1" lang="en-US" altLang="zh-CN" sz="2000" dirty="0"/>
              <a:t>&amp;a</a:t>
            </a:r>
            <a:r>
              <a:rPr kumimoji="1" lang="en-US" altLang="zh-CN" sz="2000" dirty="0" smtClean="0"/>
              <a:t>[2]</a:t>
            </a:r>
            <a:r>
              <a:rPr kumimoji="1" lang="en-US" altLang="zh-CN" sz="2000" dirty="0"/>
              <a:t>: </a:t>
            </a:r>
            <a:r>
              <a:rPr kumimoji="1" lang="en-US" altLang="zh-CN" sz="2000" dirty="0" smtClean="0"/>
              <a:t>&amp;a</a:t>
            </a:r>
            <a:r>
              <a:rPr kumimoji="1" lang="en-US" altLang="zh-CN" sz="2000" dirty="0"/>
              <a:t>[0] + </a:t>
            </a:r>
            <a:r>
              <a:rPr kumimoji="1" lang="en-US" altLang="zh-CN" sz="2000" dirty="0" smtClean="0"/>
              <a:t>2</a:t>
            </a:r>
            <a:endParaRPr kumimoji="1" lang="en-US" altLang="zh-CN" sz="2000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2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872073" y="2271028"/>
            <a:ext cx="582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Verdana"/>
                <a:cs typeface="Verdana"/>
              </a:rPr>
              <a:t>data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854796" y="1701731"/>
            <a:ext cx="1726454" cy="14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854796" y="1850229"/>
            <a:ext cx="1726454" cy="11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1284466">
            <a:off x="4170259" y="1907579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54796" y="2459691"/>
            <a:ext cx="1924996" cy="974880"/>
            <a:chOff x="3854796" y="2459691"/>
            <a:chExt cx="1924996" cy="974880"/>
          </a:xfrm>
        </p:grpSpPr>
        <p:sp>
          <p:nvSpPr>
            <p:cNvPr id="68" name="TextBox 67"/>
            <p:cNvSpPr txBox="1"/>
            <p:nvPr/>
          </p:nvSpPr>
          <p:spPr>
            <a:xfrm rot="20046173">
              <a:off x="4170259" y="2739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3854796" y="2459691"/>
              <a:ext cx="1924996" cy="974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854796" y="2578805"/>
            <a:ext cx="1924996" cy="973356"/>
            <a:chOff x="3854796" y="2578805"/>
            <a:chExt cx="1924996" cy="973356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854796" y="2578805"/>
              <a:ext cx="1924996" cy="973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9895595">
              <a:off x="4466803" y="3084174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 rot="21282106">
            <a:off x="4170259" y="14176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872073" y="3534759"/>
            <a:ext cx="3112052" cy="1687947"/>
          </a:xfrm>
          <a:prstGeom prst="wedgeRoundRectCallout">
            <a:avLst>
              <a:gd name="adj1" fmla="val -31995"/>
              <a:gd name="adj2" fmla="val -919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CPU can execute billions of instructions per second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4316047" y="5381565"/>
            <a:ext cx="3112052" cy="1305638"/>
          </a:xfrm>
          <a:prstGeom prst="wedgeRoundRectCallout">
            <a:avLst>
              <a:gd name="adj1" fmla="val -41122"/>
              <a:gd name="adj2" fmla="val -18658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CPU can do ~10 million fetches/sec from memory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8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 animBg="1"/>
      <p:bldP spid="5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Address mode with displacement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kumimoji="1" lang="en-US" altLang="zh-CN" dirty="0" smtClean="0"/>
              <a:t>D(Register):  </a:t>
            </a:r>
            <a:r>
              <a:rPr lang="en-US" altLang="zh-CN" dirty="0" err="1" smtClean="0"/>
              <a:t>val</a:t>
            </a:r>
            <a:r>
              <a:rPr lang="en-US" altLang="zh-CN" dirty="0"/>
              <a:t>(</a:t>
            </a:r>
            <a:r>
              <a:rPr lang="en-US" altLang="zh-CN" dirty="0" smtClean="0"/>
              <a:t>Register) </a:t>
            </a:r>
            <a:r>
              <a:rPr lang="en-US" altLang="zh-CN" dirty="0"/>
              <a:t>+ </a:t>
            </a:r>
            <a:r>
              <a:rPr lang="en-US" altLang="zh-CN" dirty="0" smtClean="0"/>
              <a:t>D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Register specifies the start of the memory region</a:t>
            </a:r>
          </a:p>
          <a:p>
            <a:pPr lvl="1"/>
            <a:r>
              <a:rPr lang="en-US" altLang="zh-CN" dirty="0" smtClean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2725" y="3304068"/>
            <a:ext cx="1469861" cy="32923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1001" y="3248217"/>
            <a:ext cx="6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AX: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0912" y="5157641"/>
            <a:ext cx="102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20(RAX)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57655" y="4459373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3199" y="5516118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20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13" name="肘形连接符 12"/>
          <p:cNvCxnSpPr>
            <a:stCxn id="7" idx="3"/>
            <a:endCxn id="17" idx="0"/>
          </p:cNvCxnSpPr>
          <p:nvPr/>
        </p:nvCxnSpPr>
        <p:spPr>
          <a:xfrm>
            <a:off x="3827516" y="4623989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23452" y="4963480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20" name="肘形连接符 19"/>
          <p:cNvCxnSpPr>
            <a:stCxn id="11" idx="3"/>
            <a:endCxn id="17" idx="4"/>
          </p:cNvCxnSpPr>
          <p:nvPr/>
        </p:nvCxnSpPr>
        <p:spPr>
          <a:xfrm flipV="1">
            <a:off x="3770590" y="5327986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23452" y="4816940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33" name="直线连接符 32"/>
          <p:cNvCxnSpPr/>
          <p:nvPr/>
        </p:nvCxnSpPr>
        <p:spPr>
          <a:xfrm>
            <a:off x="4312501" y="5137340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32514" y="4419272"/>
            <a:ext cx="6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AX: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40743" y="4963480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0x24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Address mode with displacement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37732" y="3079559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 long a[] = {3, 2, 1};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 a[i] = i;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7200" y="5044201"/>
            <a:ext cx="847543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732" y="4657866"/>
            <a:ext cx="71343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 long a[] = {1, 2, 3};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dirty="0">
                <a:solidFill>
                  <a:srgbClr val="4F81BD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mov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 $i, D(</a:t>
            </a:r>
            <a:r>
              <a:rPr lang="en-US" altLang="zh-CN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); // D = </a:t>
            </a:r>
            <a:r>
              <a:rPr lang="en-US" altLang="zh-CN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 * 8, </a:t>
            </a:r>
            <a:r>
              <a:rPr lang="en-US" altLang="zh-CN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reg</a:t>
            </a:r>
            <a:r>
              <a:rPr lang="en-US" altLang="zh-CN" sz="2000" dirty="0" smtClean="0">
                <a:solidFill>
                  <a:srgbClr val="4F81BD"/>
                </a:solidFill>
                <a:latin typeface="Consolas"/>
                <a:cs typeface="Consolas"/>
              </a:rPr>
              <a:t> = &amp;a[0]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380826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dirty="0"/>
              <a:t>D(Register):  </a:t>
            </a:r>
            <a:r>
              <a:rPr lang="en-US" altLang="zh-CN" dirty="0" err="1"/>
              <a:t>val</a:t>
            </a:r>
            <a:r>
              <a:rPr lang="en-US" altLang="zh-CN" dirty="0"/>
              <a:t>(Register) + D</a:t>
            </a:r>
            <a:endParaRPr kumimoji="1" lang="en-US" altLang="zh-CN" dirty="0"/>
          </a:p>
          <a:p>
            <a:pPr lvl="1"/>
            <a:r>
              <a:rPr lang="en-US" altLang="zh-CN" dirty="0"/>
              <a:t>Register specifies the start of the memory region</a:t>
            </a:r>
          </a:p>
          <a:p>
            <a:pPr lvl="1"/>
            <a:r>
              <a:rPr lang="en-US" altLang="zh-CN" dirty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2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 $0x10, 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413494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96867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39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 $0x10, 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413494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96867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4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300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r>
              <a:rPr lang="en-US" altLang="zh-CN" sz="13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en-US" altLang="zh-CN" sz="1300" dirty="0" smtClean="0">
                <a:solidFill>
                  <a:srgbClr val="0000FF"/>
                </a:solidFill>
                <a:latin typeface="Arial"/>
                <a:cs typeface="Arial"/>
              </a:rPr>
              <a:t>(%</a:t>
            </a:r>
            <a:r>
              <a:rPr lang="en-US" altLang="zh-CN" sz="13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3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3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80572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63945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66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3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80572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63945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69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0x1, 8(%</a:t>
            </a:r>
            <a:r>
              <a:rPr lang="en-US" altLang="zh-CN" sz="12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45298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2867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95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45298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2867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150">
                <a:solidFill>
                  <a:srgbClr val="0000FF"/>
                </a:solidFill>
                <a:latin typeface="Arial"/>
                <a:cs typeface="Arial"/>
              </a:rPr>
              <a:t>$</a:t>
            </a:r>
            <a:r>
              <a:rPr lang="en-US" altLang="zh-CN" sz="1150" smtClean="0">
                <a:solidFill>
                  <a:srgbClr val="0000FF"/>
                </a:solidFill>
                <a:latin typeface="Arial"/>
                <a:cs typeface="Arial"/>
              </a:rPr>
              <a:t>0x2, 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16(%</a:t>
            </a:r>
            <a:r>
              <a:rPr lang="en-US" altLang="zh-CN" sz="115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06496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289869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16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0x2, 16(%</a:t>
            </a:r>
            <a:r>
              <a:rPr lang="en-US" altLang="zh-CN" sz="115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06496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289869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30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872073" y="2271028"/>
            <a:ext cx="582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Verdana"/>
                <a:cs typeface="Verdana"/>
              </a:rPr>
              <a:t>data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967667" y="3771895"/>
            <a:ext cx="519117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FF"/>
                </a:solidFill>
              </a:rPr>
              <a:t>Questions</a:t>
            </a:r>
          </a:p>
          <a:p>
            <a:endParaRPr kumimoji="1"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How </a:t>
            </a:r>
            <a:r>
              <a:rPr lang="en-US" altLang="zh-CN" sz="2000" dirty="0"/>
              <a:t>does CPU know which </a:t>
            </a:r>
            <a:r>
              <a:rPr lang="en-US" altLang="zh-CN" sz="2000" dirty="0" smtClean="0"/>
              <a:t>instruction </a:t>
            </a:r>
            <a:r>
              <a:rPr lang="en-US" altLang="zh-CN" sz="2000" dirty="0"/>
              <a:t>to fetch</a:t>
            </a:r>
            <a:r>
              <a:rPr lang="en-US" altLang="zh-CN" sz="2000" dirty="0" smtClean="0"/>
              <a:t>?</a:t>
            </a:r>
          </a:p>
          <a:p>
            <a:endParaRPr lang="en-US" altLang="zh-CN" sz="1400" dirty="0" smtClean="0"/>
          </a:p>
          <a:p>
            <a:r>
              <a:rPr lang="en-US" altLang="zh-CN" sz="2000" dirty="0" smtClean="0"/>
              <a:t>Where does CPU keep the instruction and data?</a:t>
            </a:r>
          </a:p>
          <a:p>
            <a:endParaRPr lang="en-US" altLang="zh-CN" sz="2000" dirty="0" smtClean="0"/>
          </a:p>
          <a:p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854796" y="1701731"/>
            <a:ext cx="1726454" cy="14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854796" y="1850229"/>
            <a:ext cx="1726454" cy="11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1284466">
            <a:off x="4170259" y="1907579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854796" y="2459691"/>
            <a:ext cx="1924996" cy="974880"/>
            <a:chOff x="3854796" y="2459691"/>
            <a:chExt cx="1924996" cy="974880"/>
          </a:xfrm>
        </p:grpSpPr>
        <p:sp>
          <p:nvSpPr>
            <p:cNvPr id="67" name="TextBox 66"/>
            <p:cNvSpPr txBox="1"/>
            <p:nvPr/>
          </p:nvSpPr>
          <p:spPr>
            <a:xfrm rot="20046173">
              <a:off x="4170259" y="2739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3854796" y="2459691"/>
              <a:ext cx="1924996" cy="974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54796" y="2578805"/>
            <a:ext cx="1924996" cy="973356"/>
            <a:chOff x="3854796" y="2578805"/>
            <a:chExt cx="1924996" cy="97335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3854796" y="2578805"/>
              <a:ext cx="1924996" cy="973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9895595">
              <a:off x="4466803" y="3084174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21282106">
            <a:off x="4170259" y="14176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Complete Memory Addressing </a:t>
            </a:r>
            <a:r>
              <a:rPr kumimoji="1"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37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, S): 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) + S *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) + D</a:t>
            </a:r>
          </a:p>
          <a:p>
            <a:pPr lvl="1"/>
            <a:r>
              <a:rPr lang="en-US" altLang="zh-CN" dirty="0" err="1" smtClean="0"/>
              <a:t>Rb</a:t>
            </a:r>
            <a:r>
              <a:rPr lang="en-US" altLang="zh-CN" dirty="0"/>
              <a:t>: </a:t>
            </a:r>
            <a:r>
              <a:rPr lang="en-US" altLang="zh-CN" dirty="0" smtClean="0"/>
              <a:t>Base register</a:t>
            </a:r>
          </a:p>
          <a:p>
            <a:pPr lvl="1"/>
            <a:r>
              <a:rPr lang="en-US" altLang="zh-CN" dirty="0"/>
              <a:t>D: Constant “displacement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lvl="1"/>
            <a:r>
              <a:rPr lang="en-US" altLang="zh-CN" dirty="0" err="1"/>
              <a:t>Ri</a:t>
            </a:r>
            <a:r>
              <a:rPr lang="en-US" altLang="zh-CN" dirty="0" smtClean="0"/>
              <a:t>: Index register (not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 smtClean="0">
                <a:latin typeface="Consolas"/>
                <a:cs typeface="Consolas"/>
              </a:rPr>
              <a:t>rsp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en-US" altLang="zh-CN" dirty="0">
              <a:latin typeface="Consolas"/>
              <a:cs typeface="Consolas"/>
            </a:endParaRPr>
          </a:p>
          <a:p>
            <a:pPr lvl="1"/>
            <a:r>
              <a:rPr lang="en-US" altLang="zh-CN" dirty="0"/>
              <a:t>S: </a:t>
            </a:r>
            <a:r>
              <a:rPr lang="en-US" altLang="zh-CN" dirty="0" smtClean="0"/>
              <a:t>Scale</a:t>
            </a:r>
            <a:r>
              <a:rPr lang="en-US" altLang="zh-CN" dirty="0"/>
              <a:t>: 1, 2, 4, or 8 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169879" y="5396092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5423" y="6452837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7" name="肘形连接符 6"/>
          <p:cNvCxnSpPr>
            <a:stCxn id="5" idx="3"/>
            <a:endCxn id="8" idx="0"/>
          </p:cNvCxnSpPr>
          <p:nvPr/>
        </p:nvCxnSpPr>
        <p:spPr>
          <a:xfrm>
            <a:off x="3639740" y="5560708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735676" y="5900199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9" name="肘形连接符 8"/>
          <p:cNvCxnSpPr>
            <a:stCxn id="6" idx="3"/>
            <a:endCxn id="8" idx="4"/>
          </p:cNvCxnSpPr>
          <p:nvPr/>
        </p:nvCxnSpPr>
        <p:spPr>
          <a:xfrm flipV="1">
            <a:off x="3582814" y="6264705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35676" y="5813569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00"/>
                </a:solidFill>
              </a:rPr>
              <a:t>*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604638" y="5355991"/>
            <a:ext cx="58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</a:t>
            </a:r>
            <a:r>
              <a:rPr lang="en-US" altLang="zh-CN" sz="2000" dirty="0" err="1" smtClean="0"/>
              <a:t>bx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5320260" y="4822651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0x3a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8154" y="3922111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5110" y="3882010"/>
            <a:ext cx="576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</a:t>
            </a:r>
            <a:r>
              <a:rPr lang="en-US" altLang="zh-CN" sz="2000" dirty="0" err="1" smtClean="0"/>
              <a:t>ax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595661" y="6444545"/>
            <a:ext cx="37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cxnSp>
        <p:nvCxnSpPr>
          <p:cNvPr id="18" name="肘形连接符 17"/>
          <p:cNvCxnSpPr/>
          <p:nvPr/>
        </p:nvCxnSpPr>
        <p:spPr>
          <a:xfrm rot="16200000" flipH="1">
            <a:off x="4231971" y="4267639"/>
            <a:ext cx="741056" cy="368968"/>
          </a:xfrm>
          <a:prstGeom prst="bentConnector3">
            <a:avLst>
              <a:gd name="adj1" fmla="val 1495"/>
            </a:avLst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598841" y="4822651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98841" y="4676111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26" name="直线连接符 25"/>
          <p:cNvCxnSpPr/>
          <p:nvPr/>
        </p:nvCxnSpPr>
        <p:spPr>
          <a:xfrm>
            <a:off x="4987890" y="4996511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0" idx="3"/>
            <a:endCxn id="24" idx="4"/>
          </p:cNvCxnSpPr>
          <p:nvPr/>
        </p:nvCxnSpPr>
        <p:spPr>
          <a:xfrm flipV="1">
            <a:off x="4124725" y="5187157"/>
            <a:ext cx="662258" cy="918800"/>
          </a:xfrm>
          <a:prstGeom prst="bentConnector2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51360" y="6161072"/>
            <a:ext cx="63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0x20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53264" y="4826245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10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9" name="肘形连接符 38"/>
          <p:cNvCxnSpPr>
            <a:stCxn id="38" idx="3"/>
            <a:endCxn id="24" idx="2"/>
          </p:cNvCxnSpPr>
          <p:nvPr/>
        </p:nvCxnSpPr>
        <p:spPr>
          <a:xfrm>
            <a:off x="4370655" y="5002619"/>
            <a:ext cx="228186" cy="228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97244" y="4766882"/>
            <a:ext cx="411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8214" y="3912788"/>
            <a:ext cx="209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10(%</a:t>
            </a:r>
            <a:r>
              <a:rPr kumimoji="1" lang="en-US" altLang="zh-CN" b="1" dirty="0" err="1" smtClean="0">
                <a:latin typeface="Arial"/>
                <a:cs typeface="Arial"/>
              </a:rPr>
              <a:t>rax</a:t>
            </a:r>
            <a:r>
              <a:rPr kumimoji="1" lang="en-US" altLang="zh-CN" b="1" dirty="0" smtClean="0">
                <a:latin typeface="Arial"/>
                <a:cs typeface="Arial"/>
              </a:rPr>
              <a:t>, %</a:t>
            </a:r>
            <a:r>
              <a:rPr kumimoji="1" lang="en-US" altLang="zh-CN" b="1" dirty="0" err="1" smtClean="0">
                <a:latin typeface="Arial"/>
                <a:cs typeface="Arial"/>
              </a:rPr>
              <a:t>rbx</a:t>
            </a:r>
            <a:r>
              <a:rPr kumimoji="1" lang="en-US" altLang="zh-CN" b="1" dirty="0" smtClean="0">
                <a:latin typeface="Arial"/>
                <a:cs typeface="Arial"/>
              </a:rPr>
              <a:t>, 4)</a:t>
            </a:r>
            <a:endParaRPr lang="zh-CN" alt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6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Complete Memory Addressing </a:t>
            </a:r>
            <a:r>
              <a:rPr kumimoji="1"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, S): 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) + S *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) + D</a:t>
            </a:r>
          </a:p>
          <a:p>
            <a:pPr lvl="1"/>
            <a:r>
              <a:rPr lang="en-US" altLang="zh-CN" dirty="0"/>
              <a:t>D: </a:t>
            </a:r>
            <a:r>
              <a:rPr lang="en-US" altLang="zh-CN" dirty="0" smtClean="0"/>
              <a:t>Constant </a:t>
            </a:r>
            <a:r>
              <a:rPr lang="en-US" altLang="zh-CN" dirty="0"/>
              <a:t>“displacement”</a:t>
            </a:r>
          </a:p>
          <a:p>
            <a:pPr lvl="1"/>
            <a:r>
              <a:rPr lang="en-US" altLang="zh-CN" dirty="0" err="1"/>
              <a:t>Rb</a:t>
            </a:r>
            <a:r>
              <a:rPr lang="en-US" altLang="zh-CN" dirty="0"/>
              <a:t>: </a:t>
            </a:r>
            <a:r>
              <a:rPr lang="en-US" altLang="zh-CN" dirty="0" smtClean="0"/>
              <a:t>Base register</a:t>
            </a:r>
            <a:endParaRPr lang="en-US" altLang="zh-CN" dirty="0"/>
          </a:p>
          <a:p>
            <a:pPr lvl="1"/>
            <a:r>
              <a:rPr lang="en-US" altLang="zh-CN" dirty="0" err="1"/>
              <a:t>Ri</a:t>
            </a:r>
            <a:r>
              <a:rPr lang="en-US" altLang="zh-CN" dirty="0" smtClean="0"/>
              <a:t>: Index register (not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 smtClean="0">
                <a:latin typeface="Consolas"/>
                <a:cs typeface="Consolas"/>
              </a:rPr>
              <a:t>rsp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en-US" altLang="zh-CN" dirty="0">
              <a:latin typeface="Consolas"/>
              <a:cs typeface="Consolas"/>
            </a:endParaRPr>
          </a:p>
          <a:p>
            <a:pPr lvl="1"/>
            <a:r>
              <a:rPr lang="en-US" altLang="zh-CN" dirty="0"/>
              <a:t>S: </a:t>
            </a:r>
            <a:r>
              <a:rPr lang="en-US" altLang="zh-CN" dirty="0" smtClean="0"/>
              <a:t>Scale</a:t>
            </a:r>
            <a:r>
              <a:rPr lang="en-US" altLang="zh-CN" dirty="0"/>
              <a:t>: 1, 2, 4, or </a:t>
            </a:r>
            <a:r>
              <a:rPr lang="en-US" altLang="zh-CN" dirty="0" smtClean="0"/>
              <a:t>8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If S is 1 or D is 0, they can be omitted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 + D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, S):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+ S *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7314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54611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12335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21738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39857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391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3669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86398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0754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27113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80140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97445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59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$2, 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[2]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5248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5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$2, 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[2]: 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5248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$2, 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[2]: 2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36187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18384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7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Register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temporary storage area built into a CPU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PC: Program </a:t>
            </a:r>
            <a:r>
              <a:rPr kumimoji="1" lang="en-US" altLang="zh-CN" dirty="0" smtClean="0"/>
              <a:t>counter, also called instruction pointer (IP).</a:t>
            </a:r>
            <a:endParaRPr kumimoji="1" lang="en-US" altLang="zh-CN" dirty="0"/>
          </a:p>
          <a:p>
            <a:pPr lvl="1"/>
            <a:r>
              <a:rPr lang="en-US" altLang="zh-CN" dirty="0"/>
              <a:t>Store </a:t>
            </a:r>
            <a:r>
              <a:rPr lang="en-US" altLang="zh-CN" dirty="0" smtClean="0"/>
              <a:t>memory address </a:t>
            </a:r>
            <a:r>
              <a:rPr lang="en-US" altLang="zh-CN" dirty="0"/>
              <a:t>of next </a:t>
            </a:r>
            <a:r>
              <a:rPr lang="en-US" altLang="zh-CN" dirty="0" smtClean="0"/>
              <a:t>instruction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alled “</a:t>
            </a:r>
            <a:r>
              <a:rPr lang="en-US" altLang="zh-CN" dirty="0" smtClean="0">
                <a:solidFill>
                  <a:srgbClr val="0000FF"/>
                </a:solidFill>
              </a:rPr>
              <a:t>RIP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x86_64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IR: instruction register</a:t>
            </a:r>
          </a:p>
          <a:p>
            <a:pPr lvl="1"/>
            <a:r>
              <a:rPr lang="en-US" altLang="zh-CN" dirty="0" smtClean="0"/>
              <a:t>Store the fetched instruction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General purpose registers:</a:t>
            </a:r>
          </a:p>
          <a:p>
            <a:pPr lvl="1"/>
            <a:r>
              <a:rPr lang="en-US" altLang="zh-CN" dirty="0" smtClean="0"/>
              <a:t>Store data and address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Program status and control register:</a:t>
            </a:r>
          </a:p>
          <a:p>
            <a:pPr lvl="1"/>
            <a:r>
              <a:rPr lang="en-US" altLang="zh-CN" dirty="0" smtClean="0"/>
              <a:t>Status of the program being executed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alled “</a:t>
            </a:r>
            <a:r>
              <a:rPr lang="en-US" altLang="zh-CN" dirty="0" smtClean="0">
                <a:solidFill>
                  <a:srgbClr val="0000FF"/>
                </a:solidFill>
              </a:rPr>
              <a:t>EFLAGS</a:t>
            </a:r>
            <a:r>
              <a:rPr lang="en-US" altLang="zh-CN" dirty="0" smtClean="0"/>
              <a:t>” in x86_64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3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mov</a:t>
            </a:r>
            <a:r>
              <a:rPr kumimoji="1" lang="en-US" altLang="zh-CN" dirty="0"/>
              <a:t>{</a:t>
            </a:r>
            <a:r>
              <a:rPr kumimoji="1" lang="en-US" altLang="zh-CN" dirty="0" err="1" smtClean="0"/>
              <a:t>bwlq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29233"/>
              </p:ext>
            </p:extLst>
          </p:nvPr>
        </p:nvGraphicFramePr>
        <p:xfrm>
          <a:off x="378796" y="1726504"/>
          <a:ext cx="8308004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833"/>
                <a:gridCol w="64251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movb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byte</a:t>
                      </a:r>
                      <a:r>
                        <a:rPr kumimoji="1" lang="en-US" altLang="zh-CN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movb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%al,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bl</a:t>
                      </a:r>
                      <a:endParaRPr kumimoji="1" lang="en-US" altLang="zh-CN" b="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movw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word</a:t>
                      </a:r>
                      <a:r>
                        <a:rPr kumimoji="1" lang="en-US" altLang="zh-CN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e.g.,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movw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%ax,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bx</a:t>
                      </a: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movl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long 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(32 bits)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movl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eax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ebx</a:t>
                      </a: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movq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quadword</a:t>
                      </a:r>
                      <a:r>
                        <a:rPr kumimoji="1"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movq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rax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rbx</a:t>
                      </a: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lea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/>
              <a:t>leaq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Source, </a:t>
            </a:r>
            <a:r>
              <a:rPr kumimoji="1" lang="en-US" altLang="zh-CN" i="1" dirty="0" err="1" smtClean="0"/>
              <a:t>Dest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 smtClean="0"/>
              <a:t>load </a:t>
            </a:r>
            <a:r>
              <a:rPr kumimoji="1" lang="en-US" altLang="zh-CN" dirty="0"/>
              <a:t>effective </a:t>
            </a:r>
            <a:r>
              <a:rPr kumimoji="1" lang="en-US" altLang="zh-CN" dirty="0" smtClean="0"/>
              <a:t>address: set </a:t>
            </a:r>
            <a:r>
              <a:rPr kumimoji="1" lang="en-US" altLang="zh-CN" i="1" dirty="0" err="1" smtClean="0"/>
              <a:t>Dest</a:t>
            </a:r>
            <a:r>
              <a:rPr kumimoji="1" lang="en-US" altLang="zh-CN" dirty="0" smtClean="0"/>
              <a:t> to the address denoted by </a:t>
            </a:r>
            <a:r>
              <a:rPr kumimoji="1" lang="en-US" altLang="zh-CN" i="1" dirty="0" smtClean="0"/>
              <a:t>Source </a:t>
            </a:r>
            <a:r>
              <a:rPr kumimoji="1" lang="en-US" altLang="zh-CN" dirty="0" smtClean="0"/>
              <a:t>address mode expression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359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1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common usage of </a:t>
            </a:r>
            <a:r>
              <a:rPr kumimoji="1" lang="en-US" altLang="zh-CN" dirty="0" err="1" smtClean="0"/>
              <a:t>leaq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Compute expressions: x </a:t>
            </a:r>
            <a:r>
              <a:rPr lang="en-US" altLang="zh-CN" dirty="0"/>
              <a:t>+ </a:t>
            </a:r>
            <a:r>
              <a:rPr lang="en-US" altLang="zh-CN" dirty="0" smtClean="0"/>
              <a:t>K*</a:t>
            </a:r>
            <a:r>
              <a:rPr lang="en-US" altLang="zh-CN" dirty="0" smtClean="0"/>
              <a:t>y + d </a:t>
            </a:r>
            <a:r>
              <a:rPr lang="en-US" altLang="zh-CN" dirty="0" smtClean="0"/>
              <a:t>(K=1</a:t>
            </a:r>
            <a:r>
              <a:rPr lang="en-US" altLang="zh-CN" dirty="0"/>
              <a:t>, 2, 4, or </a:t>
            </a:r>
            <a:r>
              <a:rPr lang="en-US" altLang="zh-CN" dirty="0" smtClean="0"/>
              <a:t>8)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3012719"/>
            <a:ext cx="268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long m3(long x)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x*3;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右箭头 6"/>
          <p:cNvSpPr/>
          <p:nvPr/>
        </p:nvSpPr>
        <p:spPr>
          <a:xfrm>
            <a:off x="3331436" y="3030521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81553" y="30502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mr-IN" altLang="zh-CN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0534" y="4766004"/>
            <a:ext cx="480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Arial"/>
                <a:cs typeface="Arial"/>
              </a:rPr>
              <a:t>Assume %</a:t>
            </a:r>
            <a:r>
              <a:rPr lang="en-US" altLang="zh-CN" sz="2400" b="1" dirty="0" err="1" smtClean="0">
                <a:latin typeface="Arial"/>
                <a:cs typeface="Arial"/>
              </a:rPr>
              <a:t>rdi</a:t>
            </a:r>
            <a:r>
              <a:rPr lang="en-US" altLang="zh-CN" sz="2400" b="1" dirty="0" smtClean="0">
                <a:latin typeface="Arial"/>
                <a:cs typeface="Arial"/>
              </a:rPr>
              <a:t> has the value of x</a:t>
            </a:r>
            <a:endParaRPr lang="zh-CN" altLang="en-US" sz="2400" b="1" dirty="0">
              <a:latin typeface="Arial"/>
              <a:cs typeface="Arial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4833953" y="3202614"/>
            <a:ext cx="3651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nsolas"/>
                <a:cs typeface="Consolas"/>
              </a:rPr>
              <a:t>leaq </a:t>
            </a:r>
            <a:r>
              <a:rPr lang="mr-IN" altLang="zh-CN" dirty="0">
                <a:latin typeface="Consolas"/>
                <a:cs typeface="Consolas"/>
              </a:rPr>
              <a:t>(%rdi, %rdi,2), %rax</a:t>
            </a:r>
          </a:p>
        </p:txBody>
      </p:sp>
    </p:spTree>
    <p:extLst>
      <p:ext uri="{BB962C8B-B14F-4D97-AF65-F5344CB8AC3E}">
        <p14:creationId xmlns:p14="http://schemas.microsoft.com/office/powerpoint/2010/main" val="22326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Puzzle</a:t>
            </a:r>
            <a:endParaRPr lang="en-US" dirty="0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11828" y="2361322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(%rdi,%rsi,2),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(%rax,%rax,4),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Suppose %</a:t>
            </a:r>
            <a:r>
              <a:rPr lang="en-US" sz="2000" dirty="0" err="1" smtClean="0">
                <a:latin typeface="Arial"/>
                <a:cs typeface="Arial"/>
              </a:rPr>
              <a:t>rdi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rsi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rax</a:t>
            </a:r>
            <a:r>
              <a:rPr lang="en-US" sz="2000" dirty="0" smtClean="0">
                <a:latin typeface="Arial"/>
                <a:cs typeface="Arial"/>
              </a:rPr>
              <a:t> contains variable x, y, s </a:t>
            </a:r>
            <a:r>
              <a:rPr lang="en-US" sz="2000" dirty="0" smtClean="0">
                <a:latin typeface="Arial"/>
                <a:cs typeface="Arial"/>
              </a:rPr>
              <a:t>respectively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910" y="1974247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 smtClean="0">
                <a:latin typeface="Consolas"/>
                <a:cs typeface="Consolas"/>
              </a:rPr>
              <a:t>ong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f(</a:t>
            </a:r>
            <a:r>
              <a:rPr lang="en-US" sz="1800" dirty="0">
                <a:latin typeface="Consolas"/>
                <a:cs typeface="Consolas"/>
              </a:rPr>
              <a:t>long x, long </a:t>
            </a:r>
            <a:r>
              <a:rPr lang="en-US" sz="1800" dirty="0" smtClean="0">
                <a:latin typeface="Consolas"/>
                <a:cs typeface="Consolas"/>
              </a:rPr>
              <a:t>y)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??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r>
              <a:rPr lang="da-DK" sz="1800" dirty="0" smtClean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 smtClean="0">
                <a:latin typeface="Consolas"/>
                <a:cs typeface="Consolas"/>
              </a:rPr>
              <a:t>return s;</a:t>
            </a:r>
            <a:endParaRPr lang="da-DK" sz="1800" dirty="0">
              <a:latin typeface="Consolas"/>
              <a:cs typeface="Consolas"/>
            </a:endParaRP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5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Puzzle</a:t>
            </a:r>
            <a:endParaRPr lang="en-US" dirty="0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11828" y="2361322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(%rdi,%rsi,2),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(%rax,%rax,4),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Suppose %</a:t>
            </a:r>
            <a:r>
              <a:rPr lang="en-US" sz="2000" dirty="0" err="1" smtClean="0">
                <a:latin typeface="Arial"/>
                <a:cs typeface="Arial"/>
              </a:rPr>
              <a:t>rdi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rsi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rax</a:t>
            </a:r>
            <a:r>
              <a:rPr lang="en-US" sz="2000" dirty="0" smtClean="0">
                <a:latin typeface="Arial"/>
                <a:cs typeface="Arial"/>
              </a:rPr>
              <a:t> contains variable x, y, s </a:t>
            </a:r>
            <a:r>
              <a:rPr lang="en-US" sz="2000" dirty="0" err="1" smtClean="0">
                <a:latin typeface="Arial"/>
                <a:cs typeface="Arial"/>
              </a:rPr>
              <a:t>respsectively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910" y="1974247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 smtClean="0">
                <a:latin typeface="Consolas"/>
                <a:cs typeface="Consolas"/>
              </a:rPr>
              <a:t>ong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f(</a:t>
            </a:r>
            <a:r>
              <a:rPr lang="en-US" sz="1800" dirty="0">
                <a:latin typeface="Consolas"/>
                <a:cs typeface="Consolas"/>
              </a:rPr>
              <a:t>long x, long </a:t>
            </a:r>
            <a:r>
              <a:rPr lang="en-US" sz="1800" dirty="0" smtClean="0">
                <a:latin typeface="Consolas"/>
                <a:cs typeface="Consolas"/>
              </a:rPr>
              <a:t>y)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5(x + 2y)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r>
              <a:rPr lang="da-DK" sz="1800" dirty="0" smtClean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 smtClean="0">
                <a:latin typeface="Consolas"/>
                <a:cs typeface="Consolas"/>
              </a:rPr>
              <a:t>return s;</a:t>
            </a:r>
            <a:endParaRPr lang="da-DK" sz="1800" dirty="0">
              <a:latin typeface="Consolas"/>
              <a:cs typeface="Consolas"/>
            </a:endParaRP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5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Basic Arithmetic </a:t>
            </a:r>
            <a:r>
              <a:rPr lang="en-US" dirty="0"/>
              <a:t>Operations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addq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+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subq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ea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imulq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*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 smtClean="0">
              <a:sym typeface="Courier New Bold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+ 1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>
                <a:ea typeface="Calibri Italic" charset="0"/>
                <a:sym typeface="Calibri Italic" charset="0"/>
              </a:rPr>
              <a:t>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>
                <a:ea typeface="Calibri Italic" charset="0"/>
                <a:sym typeface="Symbol"/>
              </a:rPr>
              <a:t>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 smtClean="0"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68404"/>
          </a:xfrm>
          <a:ln/>
        </p:spPr>
        <p:txBody>
          <a:bodyPr/>
          <a:lstStyle/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Arithmetic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 smtClean="0"/>
              <a:t>Src</a:t>
            </a:r>
            <a:r>
              <a:rPr lang="en-US" dirty="0" smtClean="0"/>
              <a:t>        Arithmetic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Logical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Logical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~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63716" y="1758551"/>
            <a:ext cx="1005783" cy="809492"/>
            <a:chOff x="8163716" y="1758551"/>
            <a:chExt cx="1005783" cy="809492"/>
          </a:xfrm>
        </p:grpSpPr>
        <p:sp>
          <p:nvSpPr>
            <p:cNvPr id="6" name="Freeform 5"/>
            <p:cNvSpPr/>
            <p:nvPr/>
          </p:nvSpPr>
          <p:spPr>
            <a:xfrm>
              <a:off x="8163716" y="1758551"/>
              <a:ext cx="321018" cy="809492"/>
            </a:xfrm>
            <a:custGeom>
              <a:avLst/>
              <a:gdLst>
                <a:gd name="connsiteX0" fmla="*/ 0 w 321018"/>
                <a:gd name="connsiteY0" fmla="*/ 0 h 809492"/>
                <a:gd name="connsiteX1" fmla="*/ 320965 w 321018"/>
                <a:gd name="connsiteY1" fmla="*/ 376832 h 809492"/>
                <a:gd name="connsiteX2" fmla="*/ 27910 w 321018"/>
                <a:gd name="connsiteY2" fmla="*/ 809492 h 8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018" h="809492">
                  <a:moveTo>
                    <a:pt x="0" y="0"/>
                  </a:moveTo>
                  <a:cubicBezTo>
                    <a:pt x="158156" y="120958"/>
                    <a:pt x="316313" y="241917"/>
                    <a:pt x="320965" y="376832"/>
                  </a:cubicBezTo>
                  <a:cubicBezTo>
                    <a:pt x="325617" y="511747"/>
                    <a:pt x="27910" y="809492"/>
                    <a:pt x="27910" y="809492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4734" y="2020501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same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ddq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 smtClean="0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0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68451</TotalTime>
  <Words>8618</Words>
  <Application>Microsoft Macintosh PowerPoint</Application>
  <PresentationFormat>On-screen Show (4:3)</PresentationFormat>
  <Paragraphs>2715</Paragraphs>
  <Slides>100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CloudVisor-Austin</vt:lpstr>
      <vt:lpstr>Machine Program: Basics</vt:lpstr>
      <vt:lpstr>What we’ve learnt so far</vt:lpstr>
      <vt:lpstr>a CPU to execute C directly?</vt:lpstr>
      <vt:lpstr>Why not build a CPU that directly executes C?</vt:lpstr>
      <vt:lpstr>C vs. machine code</vt:lpstr>
      <vt:lpstr>How CPU executes a program</vt:lpstr>
      <vt:lpstr>How CPU executes a program</vt:lpstr>
      <vt:lpstr>How CPU executes a program</vt:lpstr>
      <vt:lpstr>Register – temporary storage area built into a CPU</vt:lpstr>
      <vt:lpstr>Register – temporary storage area built into a CPU</vt:lpstr>
      <vt:lpstr>CPU execution</vt:lpstr>
      <vt:lpstr>CPU execution</vt:lpstr>
      <vt:lpstr>CPU execution</vt:lpstr>
      <vt:lpstr>CPU execution</vt:lpstr>
      <vt:lpstr>General Purpose Registers  (intel x86-64)</vt:lpstr>
      <vt:lpstr>CPU execution</vt:lpstr>
      <vt:lpstr>General Purpose Registers  (intel x86-64)</vt:lpstr>
      <vt:lpstr>Use %rax as an example </vt:lpstr>
      <vt:lpstr>Use %rax as an example </vt:lpstr>
      <vt:lpstr>CPU execution  (intel x86-64)</vt:lpstr>
      <vt:lpstr>Steps of execution</vt:lpstr>
      <vt:lpstr>Instruction Set Architecture  (ISA)</vt:lpstr>
      <vt:lpstr>X86 ISA</vt:lpstr>
      <vt:lpstr>Moving data </vt:lpstr>
      <vt:lpstr>Moving data </vt:lpstr>
      <vt:lpstr>Why using a size suffix?</vt:lpstr>
      <vt:lpstr>Moving data </vt:lpstr>
      <vt:lpstr>movq Operand combinations</vt:lpstr>
      <vt:lpstr>movq  Imm, Reg</vt:lpstr>
      <vt:lpstr>movq  Imm, Reg</vt:lpstr>
      <vt:lpstr>movq  Imm, Reg</vt:lpstr>
      <vt:lpstr>Steps</vt:lpstr>
      <vt:lpstr>movq Reg, Reg</vt:lpstr>
      <vt:lpstr>movq Reg, Reg</vt:lpstr>
      <vt:lpstr>movq Reg, Reg</vt:lpstr>
      <vt:lpstr>movq Mem, Reg</vt:lpstr>
      <vt:lpstr>Direct addressing: use registers to index the memory</vt:lpstr>
      <vt:lpstr>movq (%rax), %rbx</vt:lpstr>
      <vt:lpstr>movq (%rax), %rbx</vt:lpstr>
      <vt:lpstr>movq (%rax), %rbx</vt:lpstr>
      <vt:lpstr>movq (%rax), %rbx</vt:lpstr>
      <vt:lpstr>swap function</vt:lpstr>
      <vt:lpstr>swap function</vt:lpstr>
      <vt:lpstr>swap function</vt:lpstr>
      <vt:lpstr>swap function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Limitation of direct addressing</vt:lpstr>
      <vt:lpstr>Issue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Observation</vt:lpstr>
      <vt:lpstr>Address mode with displacement</vt:lpstr>
      <vt:lpstr>Address mode with displacement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Complete Memory Addressing Mode</vt:lpstr>
      <vt:lpstr>Complete Memory Addressing Mode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Example</vt:lpstr>
      <vt:lpstr>Example</vt:lpstr>
      <vt:lpstr>Example</vt:lpstr>
      <vt:lpstr>mov{bwlq}</vt:lpstr>
      <vt:lpstr>The lea instruction</vt:lpstr>
      <vt:lpstr>Example</vt:lpstr>
      <vt:lpstr>Example</vt:lpstr>
      <vt:lpstr>A common usage of leaq</vt:lpstr>
      <vt:lpstr>Arithmetic Expression Puzzle</vt:lpstr>
      <vt:lpstr>Arithmetic Expression Puzzle</vt:lpstr>
      <vt:lpstr>Basic Arithmetic Operations</vt:lpstr>
      <vt:lpstr>Bitwise Operations</vt:lpstr>
      <vt:lpstr>Example</vt:lpstr>
      <vt:lpstr>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8746</cp:revision>
  <cp:lastPrinted>2018-10-10T20:48:07Z</cp:lastPrinted>
  <dcterms:created xsi:type="dcterms:W3CDTF">2012-08-17T04:52:30Z</dcterms:created>
  <dcterms:modified xsi:type="dcterms:W3CDTF">2018-10-15T18:10:30Z</dcterms:modified>
</cp:coreProperties>
</file>