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1333" r:id="rId3"/>
    <p:sldId id="1334" r:id="rId4"/>
    <p:sldId id="1335" r:id="rId5"/>
    <p:sldId id="1348" r:id="rId6"/>
    <p:sldId id="1347" r:id="rId7"/>
    <p:sldId id="1296" r:id="rId8"/>
    <p:sldId id="1336" r:id="rId9"/>
    <p:sldId id="1301" r:id="rId10"/>
    <p:sldId id="1304" r:id="rId11"/>
    <p:sldId id="1302" r:id="rId12"/>
    <p:sldId id="1303" r:id="rId13"/>
    <p:sldId id="1305" r:id="rId14"/>
    <p:sldId id="1306" r:id="rId15"/>
    <p:sldId id="1307" r:id="rId16"/>
    <p:sldId id="1337" r:id="rId17"/>
    <p:sldId id="1312" r:id="rId18"/>
    <p:sldId id="1314" r:id="rId19"/>
    <p:sldId id="1315" r:id="rId20"/>
    <p:sldId id="1317" r:id="rId21"/>
    <p:sldId id="1318" r:id="rId22"/>
    <p:sldId id="1319" r:id="rId23"/>
    <p:sldId id="1320" r:id="rId24"/>
    <p:sldId id="1321" r:id="rId25"/>
    <p:sldId id="1324" r:id="rId26"/>
    <p:sldId id="1338" r:id="rId27"/>
    <p:sldId id="1340" r:id="rId28"/>
    <p:sldId id="1339" r:id="rId29"/>
    <p:sldId id="1341" r:id="rId30"/>
    <p:sldId id="1342" r:id="rId31"/>
    <p:sldId id="1343" r:id="rId32"/>
    <p:sldId id="1344" r:id="rId33"/>
    <p:sldId id="1345" r:id="rId34"/>
    <p:sldId id="13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89926" autoAdjust="0"/>
  </p:normalViewPr>
  <p:slideViewPr>
    <p:cSldViewPr snapToGrid="0" snapToObjects="1">
      <p:cViewPr varScale="1">
        <p:scale>
          <a:sx n="80" d="100"/>
          <a:sy n="80" d="100"/>
        </p:scale>
        <p:origin x="-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21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Data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920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12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 </a:t>
            </a:r>
            <a:r>
              <a:rPr lang="cs-CZ" b="1" dirty="0">
                <a:latin typeface="Courier New" pitchFamily="49" charset="0"/>
              </a:rPr>
              <a:t>n</a:t>
            </a:r>
            <a:endParaRPr lang="cs-CZ" sz="1800" b="1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.L4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=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  a++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</a:t>
            </a:r>
            <a:r>
              <a:rPr lang="cs-CZ" b="1" dirty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n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cs-CZ" altLang="zh-CN" b="1" dirty="0" err="1">
                <a:latin typeface="Courier New" pitchFamily="49" charset="0"/>
              </a:rPr>
              <a:t>for</a:t>
            </a:r>
            <a:r>
              <a:rPr lang="cs-CZ" altLang="zh-CN" b="1" dirty="0" smtClean="0">
                <a:latin typeface="Courier New" pitchFamily="49" charset="0"/>
              </a:rPr>
              <a:t>(      a </a:t>
            </a:r>
            <a:r>
              <a:rPr lang="cs-CZ" altLang="zh-CN" b="1" dirty="0">
                <a:latin typeface="Courier New" pitchFamily="49" charset="0"/>
              </a:rPr>
              <a:t>= 0; a </a:t>
            </a:r>
            <a:r>
              <a:rPr lang="cs-CZ" altLang="zh-CN" b="1" dirty="0" smtClean="0">
                <a:latin typeface="Courier New" pitchFamily="49" charset="0"/>
              </a:rPr>
              <a:t>&lt;</a:t>
            </a:r>
            <a:r>
              <a:rPr lang="cs-CZ" altLang="zh-CN" b="1" dirty="0">
                <a:latin typeface="Courier New" pitchFamily="49" charset="0"/>
              </a:rPr>
              <a:t> n</a:t>
            </a:r>
            <a:r>
              <a:rPr lang="cs-CZ" altLang="zh-CN" b="1" dirty="0" smtClean="0">
                <a:latin typeface="Courier New" pitchFamily="49" charset="0"/>
              </a:rPr>
              <a:t>; </a:t>
            </a:r>
            <a:r>
              <a:rPr lang="cs-CZ" altLang="zh-CN" b="1" dirty="0">
                <a:latin typeface="Courier New" pitchFamily="49" charset="0"/>
              </a:rPr>
              <a:t>a++)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 smtClean="0">
                <a:latin typeface="Courier New" pitchFamily="49" charset="0"/>
              </a:rPr>
              <a:t>   {</a:t>
            </a:r>
            <a:endParaRPr lang="cs-CZ" altLang="zh-CN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>
                <a:latin typeface="Courier New" pitchFamily="49" charset="0"/>
              </a:rPr>
              <a:t>   </a:t>
            </a:r>
            <a:r>
              <a:rPr lang="cs-CZ" altLang="zh-CN" b="1" dirty="0" smtClean="0">
                <a:latin typeface="Courier New" pitchFamily="49" charset="0"/>
              </a:rPr>
              <a:t>  </a:t>
            </a:r>
            <a:r>
              <a:rPr lang="cs-CZ" altLang="zh-CN" b="1" dirty="0" err="1" smtClean="0">
                <a:latin typeface="Courier New" pitchFamily="49" charset="0"/>
              </a:rPr>
              <a:t>arr</a:t>
            </a:r>
            <a:r>
              <a:rPr lang="cs-CZ" altLang="zh-CN" b="1" dirty="0" smtClean="0">
                <a:latin typeface="Courier New" pitchFamily="49" charset="0"/>
              </a:rPr>
              <a:t>[</a:t>
            </a:r>
            <a:r>
              <a:rPr lang="cs-CZ" altLang="zh-CN" b="1" dirty="0">
                <a:latin typeface="Courier New" pitchFamily="49" charset="0"/>
              </a:rPr>
              <a:t>a</a:t>
            </a:r>
            <a:r>
              <a:rPr lang="cs-CZ" altLang="zh-CN" b="1" dirty="0" smtClean="0">
                <a:latin typeface="Courier New" pitchFamily="49" charset="0"/>
              </a:rPr>
              <a:t>] = </a:t>
            </a:r>
            <a:r>
              <a:rPr lang="cs-CZ" altLang="zh-CN" b="1" dirty="0" err="1">
                <a:latin typeface="Courier New" pitchFamily="49" charset="0"/>
              </a:rPr>
              <a:t>arr</a:t>
            </a:r>
            <a:r>
              <a:rPr lang="cs-CZ" altLang="zh-CN" b="1" dirty="0">
                <a:latin typeface="Courier New" pitchFamily="49" charset="0"/>
              </a:rPr>
              <a:t>[a</a:t>
            </a:r>
            <a:r>
              <a:rPr lang="cs-CZ" altLang="zh-CN" b="1" dirty="0" smtClean="0">
                <a:latin typeface="Courier New" pitchFamily="49" charset="0"/>
              </a:rPr>
              <a:t>] + 1;</a:t>
            </a:r>
            <a:endParaRPr lang="cs-CZ" altLang="zh-CN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 smtClean="0">
                <a:latin typeface="Courier New" pitchFamily="49" charset="0"/>
              </a:rPr>
              <a:t>   }</a:t>
            </a:r>
            <a:endParaRPr lang="en-US" sz="1800" b="1" dirty="0" smtClean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3604396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.L4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=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  a++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 </a:t>
            </a:r>
            <a:r>
              <a:rPr lang="cs-CZ" b="1" dirty="0">
                <a:latin typeface="Courier New" pitchFamily="49" charset="0"/>
              </a:rPr>
              <a:t>n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97206" y="6155062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5938" y="485984"/>
            <a:ext cx="1242272" cy="1315741"/>
            <a:chOff x="765938" y="485984"/>
            <a:chExt cx="1242272" cy="131574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491391" y="990600"/>
              <a:ext cx="516819" cy="811125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5938" y="485984"/>
              <a:ext cx="1242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type of a?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08210" y="16170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97206" y="3314431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7474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292" y="36224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2D arrays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892" y="3556912"/>
            <a:ext cx="8001000" cy="664176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A[4][5] </a:t>
            </a:r>
            <a:r>
              <a:rPr lang="en-US" sz="1800" b="1" dirty="0">
                <a:latin typeface="Courier New" pitchFamily="-96" charset="0"/>
              </a:rPr>
              <a:t>= 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899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670992" y="5279504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x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2423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2194992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+20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3947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650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+40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5471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5174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+60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6995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6698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+80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99592" y="4365104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23592" y="4365104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947592" y="4365104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471592" y="4360341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899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2423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3947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5471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911798" y="5991671"/>
            <a:ext cx="4525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+(i*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COL+j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)*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sizeof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3417863" y="5723952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&amp;A[2][0]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V="1">
            <a:off x="3947592" y="560965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2D Array </a:t>
            </a:r>
            <a:r>
              <a:rPr lang="en-US" dirty="0">
                <a:latin typeface="Calibri" pitchFamily="-96" charset="0"/>
              </a:rPr>
              <a:t>Element </a:t>
            </a:r>
            <a:r>
              <a:rPr lang="en-US" dirty="0" smtClean="0">
                <a:latin typeface="Calibri" pitchFamily="-96" charset="0"/>
              </a:rPr>
              <a:t>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69831" y="1270592"/>
            <a:ext cx="554339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err="1" smtClean="0">
                <a:latin typeface="Consolas"/>
                <a:cs typeface="Consolas"/>
              </a:rPr>
              <a:t>getnum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A[4][5]</a:t>
            </a:r>
            <a:r>
              <a:rPr lang="en-US" sz="1800" b="1" dirty="0" smtClean="0">
                <a:latin typeface="Consolas"/>
                <a:cs typeface="Consolas"/>
              </a:rPr>
              <a:t>, long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, long </a:t>
            </a:r>
            <a:r>
              <a:rPr lang="en-US" sz="1800" b="1" dirty="0" smtClean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{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</a:t>
            </a:r>
            <a:r>
              <a:rPr lang="en-US" sz="1800" b="1" dirty="0" smtClean="0">
                <a:latin typeface="Consolas"/>
                <a:cs typeface="Consolas"/>
              </a:rPr>
              <a:t>[i][j]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154952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rsi</a:t>
            </a:r>
            <a:r>
              <a:rPr lang="en-US" altLang="zh-CN" dirty="0" smtClean="0">
                <a:latin typeface="Calibri"/>
                <a:cs typeface="Calibri"/>
              </a:rPr>
              <a:t> contains 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rdx</a:t>
            </a:r>
            <a:r>
              <a:rPr lang="en-US" altLang="zh-CN" dirty="0" smtClean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eax</a:t>
            </a:r>
            <a:r>
              <a:rPr lang="en-US" altLang="zh-CN" dirty="0" smtClean="0">
                <a:latin typeface="Calibri"/>
                <a:cs typeface="Calibri"/>
              </a:rPr>
              <a:t> is to contain A[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r>
              <a:rPr lang="en-US" altLang="zh-CN" dirty="0" smtClean="0">
                <a:latin typeface="Courier New" pitchFamily="49" charset="0"/>
              </a:rPr>
              <a:t>]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7603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leaq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(%rsi,%rsi,4),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addq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rdx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       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+j</a:t>
            </a:r>
            <a:endParaRPr lang="en-US" sz="1800" b="1" dirty="0" smtClean="0">
              <a:solidFill>
                <a:srgbClr val="0000FF"/>
              </a:solidFill>
              <a:latin typeface="Consolas"/>
              <a:ea typeface="+mn-ea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movl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(%rdi,%rcx,4),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*(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*)(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(char *)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+(5*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i+j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*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3652" y="5101599"/>
            <a:ext cx="83031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cs typeface="Consolas"/>
              </a:rPr>
              <a:t>leaq</a:t>
            </a:r>
            <a:r>
              <a:rPr lang="en-US" sz="1800" b="1" dirty="0" smtClean="0">
                <a:latin typeface="Consolas"/>
                <a:cs typeface="Consolas"/>
              </a:rPr>
              <a:t>	(%rsi,%rsi,4), %</a:t>
            </a:r>
            <a:r>
              <a:rPr lang="en-US" sz="1800" b="1" dirty="0" err="1" smtClean="0">
                <a:latin typeface="Consolas"/>
                <a:cs typeface="Consolas"/>
              </a:rPr>
              <a:t>rax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leaq</a:t>
            </a:r>
            <a:r>
              <a:rPr lang="en-US" b="1" dirty="0" smtClean="0">
                <a:latin typeface="Consolas"/>
                <a:cs typeface="Consolas"/>
              </a:rPr>
              <a:t>   (</a:t>
            </a:r>
            <a:r>
              <a:rPr lang="en-US" b="1" dirty="0">
                <a:latin typeface="Consolas"/>
                <a:cs typeface="Consolas"/>
              </a:rPr>
              <a:t>%rdi,%rax,4), %</a:t>
            </a:r>
            <a:r>
              <a:rPr lang="en-US" b="1" dirty="0" err="1" smtClean="0">
                <a:latin typeface="Consolas"/>
                <a:cs typeface="Consolas"/>
              </a:rPr>
              <a:t>rax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= (char *)A + 5*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*4</a:t>
            </a:r>
            <a:endParaRPr lang="en-US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cs typeface="Consolas"/>
              </a:rPr>
              <a:t>movl</a:t>
            </a:r>
            <a:r>
              <a:rPr lang="en-US" sz="1800" b="1" dirty="0" smtClean="0">
                <a:latin typeface="Consolas"/>
                <a:cs typeface="Consolas"/>
              </a:rPr>
              <a:t>	(%rax,%rdx,4), %</a:t>
            </a:r>
            <a:r>
              <a:rPr lang="en-US" sz="1800" b="1" dirty="0" err="1" smtClean="0">
                <a:latin typeface="Consolas"/>
                <a:cs typeface="Consolas"/>
              </a:rPr>
              <a:t>eax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= *(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*)(%rax+4*j)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7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Array of pointers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406400" y="1270592"/>
            <a:ext cx="507326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err="1" smtClean="0">
                <a:latin typeface="Consolas"/>
                <a:cs typeface="Consolas"/>
              </a:rPr>
              <a:t>getnum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**</a:t>
            </a:r>
            <a:r>
              <a:rPr lang="en-US" b="1" dirty="0" smtClean="0">
                <a:latin typeface="Consolas"/>
                <a:cs typeface="Consolas"/>
              </a:rPr>
              <a:t>A</a:t>
            </a:r>
            <a:r>
              <a:rPr lang="en-US" sz="1800" b="1" dirty="0" smtClean="0">
                <a:latin typeface="Consolas"/>
                <a:cs typeface="Consolas"/>
              </a:rPr>
              <a:t>, long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, long </a:t>
            </a:r>
            <a:r>
              <a:rPr lang="en-US" sz="1800" b="1" dirty="0" smtClean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{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</a:t>
            </a:r>
            <a:r>
              <a:rPr lang="en-US" sz="1800" b="1" dirty="0" smtClean="0">
                <a:latin typeface="Consolas"/>
                <a:cs typeface="Consolas"/>
              </a:rPr>
              <a:t>[</a:t>
            </a:r>
            <a:r>
              <a:rPr lang="en-US" sz="1800" b="1" dirty="0" err="1" smtClean="0">
                <a:latin typeface="Consolas"/>
                <a:cs typeface="Consolas"/>
              </a:rPr>
              <a:t>i</a:t>
            </a:r>
            <a:r>
              <a:rPr lang="en-US" sz="1800" b="1" dirty="0" smtClean="0">
                <a:latin typeface="Consolas"/>
                <a:cs typeface="Consolas"/>
              </a:rPr>
              <a:t>]</a:t>
            </a:r>
            <a:r>
              <a:rPr lang="en-US" b="1" dirty="0" smtClean="0">
                <a:latin typeface="Consolas"/>
                <a:cs typeface="Consolas"/>
              </a:rPr>
              <a:t>[j]</a:t>
            </a:r>
            <a:r>
              <a:rPr lang="en-US" sz="1800" b="1" dirty="0" smtClean="0">
                <a:latin typeface="Consolas"/>
                <a:cs typeface="Consolas"/>
              </a:rPr>
              <a:t>;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697198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rsi</a:t>
            </a:r>
            <a:r>
              <a:rPr lang="en-US" altLang="zh-CN" dirty="0" smtClean="0">
                <a:latin typeface="Calibri"/>
                <a:cs typeface="Calibri"/>
              </a:rPr>
              <a:t> contains 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rdx</a:t>
            </a:r>
            <a:r>
              <a:rPr lang="en-US" altLang="zh-CN" dirty="0" smtClean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eax</a:t>
            </a:r>
            <a:r>
              <a:rPr lang="en-US" altLang="zh-CN" dirty="0" smtClean="0">
                <a:latin typeface="Calibri"/>
                <a:cs typeface="Calibri"/>
              </a:rPr>
              <a:t> is to contain A[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r>
              <a:rPr lang="en-US" altLang="zh-CN" dirty="0" smtClean="0">
                <a:latin typeface="Courier New" pitchFamily="49" charset="0"/>
              </a:rPr>
              <a:t>]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505630" cy="705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000" b="1" dirty="0" err="1" smtClean="0"/>
              <a:t>movq</a:t>
            </a:r>
            <a:r>
              <a:rPr lang="en-US" sz="2000" b="1" dirty="0" smtClean="0"/>
              <a:t>    </a:t>
            </a:r>
            <a:r>
              <a:rPr lang="en-US" sz="2000" b="1" dirty="0"/>
              <a:t>(%</a:t>
            </a:r>
            <a:r>
              <a:rPr lang="en-US" sz="2000" b="1" dirty="0" err="1"/>
              <a:t>rdi</a:t>
            </a:r>
            <a:r>
              <a:rPr lang="en-US" sz="2000" b="1" dirty="0" smtClean="0"/>
              <a:t>, %</a:t>
            </a:r>
            <a:r>
              <a:rPr lang="en-US" sz="2000" b="1" dirty="0" err="1"/>
              <a:t>rsi</a:t>
            </a:r>
            <a:r>
              <a:rPr lang="en-US" sz="2000" b="1" dirty="0" smtClean="0"/>
              <a:t>, 8</a:t>
            </a:r>
            <a:r>
              <a:rPr lang="en-US" sz="2000" b="1" dirty="0"/>
              <a:t>), </a:t>
            </a:r>
            <a:r>
              <a:rPr lang="en-US" sz="2000" b="1" dirty="0" smtClean="0"/>
              <a:t> %</a:t>
            </a:r>
            <a:r>
              <a:rPr lang="en-US" sz="2000" b="1" dirty="0" err="1" smtClean="0"/>
              <a:t>rax</a:t>
            </a:r>
            <a:r>
              <a:rPr lang="en-US" sz="2000" b="1" dirty="0" smtClean="0"/>
              <a:t>       # %</a:t>
            </a:r>
            <a:r>
              <a:rPr lang="en-US" sz="2000" b="1" dirty="0" err="1" smtClean="0"/>
              <a:t>rax</a:t>
            </a:r>
            <a:r>
              <a:rPr lang="en-US" sz="2000" b="1" dirty="0" smtClean="0"/>
              <a:t> = *(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**)((char  *)A +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*8)</a:t>
            </a:r>
            <a:endParaRPr lang="en-US" sz="2000" b="1" dirty="0"/>
          </a:p>
          <a:p>
            <a:r>
              <a:rPr lang="cs-CZ" sz="2000" b="1" dirty="0" err="1" smtClean="0"/>
              <a:t>movl</a:t>
            </a:r>
            <a:r>
              <a:rPr lang="cs-CZ" sz="2000" b="1" dirty="0" smtClean="0"/>
              <a:t>    </a:t>
            </a:r>
            <a:r>
              <a:rPr lang="cs-CZ" sz="2000" b="1" dirty="0"/>
              <a:t>(%</a:t>
            </a:r>
            <a:r>
              <a:rPr lang="cs-CZ" sz="2000" b="1" dirty="0" err="1"/>
              <a:t>rax</a:t>
            </a:r>
            <a:r>
              <a:rPr lang="cs-CZ" sz="2000" b="1" dirty="0" smtClean="0"/>
              <a:t>, %</a:t>
            </a:r>
            <a:r>
              <a:rPr lang="cs-CZ" sz="2000" b="1" dirty="0" err="1"/>
              <a:t>rdx</a:t>
            </a:r>
            <a:r>
              <a:rPr lang="cs-CZ" sz="2000" b="1" dirty="0" smtClean="0"/>
              <a:t>, 4</a:t>
            </a:r>
            <a:r>
              <a:rPr lang="cs-CZ" sz="2000" b="1" dirty="0"/>
              <a:t>), </a:t>
            </a:r>
            <a:r>
              <a:rPr lang="cs-CZ" sz="2000" b="1" dirty="0" smtClean="0"/>
              <a:t> %</a:t>
            </a:r>
            <a:r>
              <a:rPr lang="cs-CZ" sz="2000" b="1" dirty="0" err="1" smtClean="0"/>
              <a:t>eax</a:t>
            </a:r>
            <a:r>
              <a:rPr lang="cs-CZ" sz="2000" b="1" dirty="0" smtClean="0"/>
              <a:t>     # %</a:t>
            </a:r>
            <a:r>
              <a:rPr lang="cs-CZ" sz="2000" b="1" dirty="0" err="1" smtClean="0"/>
              <a:t>eax</a:t>
            </a:r>
            <a:r>
              <a:rPr lang="cs-CZ" sz="2000" b="1" dirty="0" smtClean="0"/>
              <a:t> = %</a:t>
            </a:r>
            <a:r>
              <a:rPr lang="cs-CZ" sz="2000" b="1" dirty="0" err="1" smtClean="0"/>
              <a:t>rax</a:t>
            </a:r>
            <a:r>
              <a:rPr lang="cs-CZ" sz="2000" b="1" dirty="0" smtClean="0"/>
              <a:t> + j*4</a:t>
            </a:r>
            <a:endParaRPr lang="en-US" sz="20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60149" y="1296367"/>
            <a:ext cx="3783851" cy="175176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main()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a0[3] = {1, 2, 3};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a1[3] = {4, 5, 6};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*a[2] = {a0, a1};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 = </a:t>
            </a:r>
            <a:r>
              <a:rPr lang="en-US" dirty="0" err="1" smtClean="0">
                <a:latin typeface="Consolas"/>
                <a:cs typeface="Consolas"/>
              </a:rPr>
              <a:t>getnum</a:t>
            </a:r>
            <a:r>
              <a:rPr lang="en-US" dirty="0" smtClean="0">
                <a:latin typeface="Consolas"/>
                <a:cs typeface="Consolas"/>
              </a:rPr>
              <a:t>(a, 1, 2);</a:t>
            </a:r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76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0" y="3406833"/>
            <a:ext cx="4379319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</a:t>
            </a:r>
            <a:r>
              <a:rPr lang="hu-HU" dirty="0">
                <a:latin typeface="Consolas"/>
                <a:cs typeface="Consolas"/>
              </a:rPr>
              <a:t> </a:t>
            </a:r>
            <a:r>
              <a:rPr lang="hu-HU" dirty="0" smtClean="0">
                <a:latin typeface="Consolas"/>
                <a:cs typeface="Consolas"/>
              </a:rPr>
              <a:t>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87019" y="176307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6010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145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int a = 0;</a:t>
            </a:r>
            <a:endParaRPr lang="zh-CN" altLang="en-US" dirty="0"/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37072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1453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goto L1;</a:t>
            </a:r>
          </a:p>
          <a:p>
            <a:endParaRPr lang="sk-SK" altLang="zh-CN" dirty="0">
              <a:latin typeface="Consolas"/>
              <a:cs typeface="Consolas"/>
            </a:endParaRPr>
          </a:p>
          <a:p>
            <a:endParaRPr lang="zh-CN" altLang="en-US" dirty="0"/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6838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organization (CPU + memory)</a:t>
            </a:r>
          </a:p>
          <a:p>
            <a:r>
              <a:rPr lang="en-US" dirty="0" smtClean="0"/>
              <a:t>x86 instructions</a:t>
            </a:r>
          </a:p>
          <a:p>
            <a:pPr lvl="1"/>
            <a:r>
              <a:rPr lang="en-US" dirty="0" smtClean="0"/>
              <a:t>moving data: </a:t>
            </a:r>
            <a:r>
              <a:rPr lang="en-US" dirty="0" err="1" smtClean="0"/>
              <a:t>mov</a:t>
            </a:r>
            <a:endParaRPr lang="en-US" dirty="0" smtClean="0"/>
          </a:p>
          <a:p>
            <a:pPr lvl="1"/>
            <a:r>
              <a:rPr lang="en-US" dirty="0" smtClean="0"/>
              <a:t>arithmetic: add, sub, </a:t>
            </a:r>
            <a:r>
              <a:rPr lang="en-US" dirty="0" err="1" smtClean="0"/>
              <a:t>imul</a:t>
            </a:r>
            <a:r>
              <a:rPr lang="en-US" dirty="0" smtClean="0"/>
              <a:t>, </a:t>
            </a:r>
            <a:r>
              <a:rPr lang="en-US" dirty="0" err="1" smtClean="0"/>
              <a:t>shl</a:t>
            </a:r>
            <a:endParaRPr lang="en-US" dirty="0" smtClean="0"/>
          </a:p>
          <a:p>
            <a:pPr lvl="1"/>
            <a:r>
              <a:rPr lang="en-US" dirty="0" smtClean="0"/>
              <a:t>control: EFLAGS, </a:t>
            </a:r>
            <a:r>
              <a:rPr lang="en-US" dirty="0" err="1" smtClean="0"/>
              <a:t>cmp</a:t>
            </a:r>
            <a:r>
              <a:rPr lang="en-US" dirty="0" smtClean="0"/>
              <a:t>, test, </a:t>
            </a:r>
            <a:r>
              <a:rPr lang="en-US" dirty="0" err="1" smtClean="0"/>
              <a:t>setX</a:t>
            </a:r>
            <a:r>
              <a:rPr lang="en-US" dirty="0" smtClean="0"/>
              <a:t>, </a:t>
            </a:r>
            <a:r>
              <a:rPr lang="en-US" dirty="0" err="1" smtClean="0"/>
              <a:t>jmpX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4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7382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342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42387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59600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16721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59600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L2. 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a = a  + 1;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37528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6232" y="4190264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</a:p>
          <a:p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ret</a:t>
            </a:r>
            <a:endParaRPr lang="pl-PL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2148" y="1242940"/>
            <a:ext cx="4271933" cy="2859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mystery(char *s) 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 = 0;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long d = a;</a:t>
            </a:r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while(0 != s[d]) {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		a = a + 1;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d = a;</a:t>
            </a:r>
            <a:endParaRPr lang="en-US" dirty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return a;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8781" y="3989113"/>
            <a:ext cx="2596008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L2. 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a = a  + 1;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ret;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0719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0410" y="1885252"/>
            <a:ext cx="3296295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typedef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node {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long id;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char *name;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node *next;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}node;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68460" y="2414867"/>
            <a:ext cx="3399312" cy="825500"/>
            <a:chOff x="4768460" y="2414867"/>
            <a:chExt cx="3399312" cy="8255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935148" y="2414867"/>
              <a:ext cx="1015651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eaLnBrk="0" hangingPunct="0">
                <a:defRPr/>
              </a:pPr>
              <a:r>
                <a:rPr lang="en-US" sz="2000" dirty="0" smtClean="0">
                  <a:latin typeface="Arial"/>
                  <a:cs typeface="Arial"/>
                </a:rPr>
                <a:t>id</a:t>
              </a:r>
              <a:endParaRPr lang="en-US" sz="20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950799" y="2414867"/>
              <a:ext cx="991392" cy="43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name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942190" y="2414867"/>
              <a:ext cx="987285" cy="431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Arial"/>
                  <a:cs typeface="Arial"/>
                </a:rPr>
                <a:t>next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768460" y="2846667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0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791273" y="2827607"/>
              <a:ext cx="33665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8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699303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7677204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35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example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774" y="1589774"/>
            <a:ext cx="6184402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init_node</a:t>
            </a:r>
            <a:r>
              <a:rPr lang="en-US" dirty="0" smtClean="0">
                <a:latin typeface="Consolas"/>
                <a:cs typeface="Consolas"/>
              </a:rPr>
              <a:t>(node *n, 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long id, char *name) 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n-&gt;id = id;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n-&gt;name = name;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n-&gt;next = NULL;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902949" y="1589774"/>
            <a:ext cx="4060164" cy="147476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main()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node *n;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(node));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init_node</a:t>
            </a:r>
            <a:r>
              <a:rPr lang="en-US" sz="1800" dirty="0" smtClean="0">
                <a:latin typeface="Consolas"/>
                <a:cs typeface="Consolas"/>
              </a:rPr>
              <a:t>(n, 333, “john”);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47221" y="3412112"/>
            <a:ext cx="2894452" cy="1013352"/>
            <a:chOff x="2547221" y="3412112"/>
            <a:chExt cx="2894452" cy="1013352"/>
          </a:xfrm>
        </p:grpSpPr>
        <p:sp>
          <p:nvSpPr>
            <p:cNvPr id="15" name="矩形 1"/>
            <p:cNvSpPr/>
            <p:nvPr/>
          </p:nvSpPr>
          <p:spPr>
            <a:xfrm>
              <a:off x="3361769" y="3412112"/>
              <a:ext cx="20799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rdi</a:t>
              </a:r>
              <a:r>
                <a:rPr lang="en-US" altLang="zh-CN" dirty="0" smtClean="0">
                  <a:latin typeface="Calibri"/>
                  <a:cs typeface="Calibri"/>
                </a:rPr>
                <a:t> contains n</a:t>
              </a:r>
            </a:p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rsi</a:t>
              </a:r>
              <a:r>
                <a:rPr lang="en-US" altLang="zh-CN" dirty="0" smtClean="0">
                  <a:latin typeface="Calibri"/>
                  <a:cs typeface="Calibri"/>
                </a:rPr>
                <a:t> contains id</a:t>
              </a:r>
            </a:p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rdx</a:t>
              </a:r>
              <a:r>
                <a:rPr lang="en-US" altLang="zh-CN" dirty="0" smtClean="0">
                  <a:latin typeface="Calibri"/>
                  <a:cs typeface="Calibri"/>
                </a:rPr>
                <a:t> contains name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 rot="5400000">
              <a:off x="2474689" y="3688361"/>
              <a:ext cx="809635" cy="664571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916843" y="4567892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rsi</a:t>
            </a:r>
            <a:r>
              <a:rPr lang="en-US" sz="2000" dirty="0">
                <a:latin typeface="Consolas"/>
                <a:cs typeface="Consolas"/>
              </a:rPr>
              <a:t>, 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6843" y="4959946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movq</a:t>
            </a: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%</a:t>
            </a:r>
            <a:r>
              <a:rPr lang="en-US" sz="2000" dirty="0" err="1">
                <a:latin typeface="Consolas"/>
                <a:cs typeface="Consolas"/>
              </a:rPr>
              <a:t>rdx</a:t>
            </a:r>
            <a:r>
              <a:rPr lang="en-US" sz="2000" dirty="0">
                <a:latin typeface="Consolas"/>
                <a:cs typeface="Consolas"/>
              </a:rPr>
              <a:t>, 8(%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16843" y="5360056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 smtClean="0"/>
              <a:t>movq</a:t>
            </a:r>
            <a:r>
              <a:rPr lang="en-US" sz="2000" dirty="0" smtClean="0"/>
              <a:t>         $</a:t>
            </a:r>
            <a:r>
              <a:rPr lang="en-US" sz="2000" dirty="0"/>
              <a:t>0, 16(%</a:t>
            </a:r>
            <a:r>
              <a:rPr lang="en-US" sz="2000" dirty="0" err="1"/>
              <a:t>rdi</a:t>
            </a:r>
            <a:r>
              <a:rPr lang="en-US" sz="2000" dirty="0"/>
              <a:t>)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72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7670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6052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L1: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15054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23436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L1: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258211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.L1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</a:p>
          <a:p>
            <a:endParaRPr lang="en-US" sz="1800" b="1" dirty="0">
              <a:latin typeface="Consolas"/>
              <a:cs typeface="Consolas"/>
            </a:endParaRPr>
          </a:p>
          <a:p>
            <a:endParaRPr lang="en-US" b="1" dirty="0" smtClean="0">
              <a:latin typeface="Consolas"/>
              <a:cs typeface="Consolas"/>
            </a:endParaRPr>
          </a:p>
          <a:p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5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47170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30990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L3</a:t>
            </a:r>
            <a:endParaRPr lang="pl-PL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54835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endParaRPr lang="en-US" b="1" dirty="0" smtClean="0">
              <a:latin typeface="Consolas"/>
              <a:cs typeface="Consolas"/>
            </a:endParaRPr>
          </a:p>
          <a:p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3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data stored and manipulated?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C’s primitive data type and pointer</a:t>
            </a:r>
          </a:p>
          <a:p>
            <a:pPr lvl="1"/>
            <a:r>
              <a:rPr lang="en-US" dirty="0" smtClean="0"/>
              <a:t>char, short, </a:t>
            </a:r>
            <a:r>
              <a:rPr lang="en-US" dirty="0" err="1" smtClean="0"/>
              <a:t>int</a:t>
            </a:r>
            <a:r>
              <a:rPr lang="en-US" dirty="0" smtClean="0"/>
              <a:t>, long, long long, char *</a:t>
            </a:r>
          </a:p>
          <a:p>
            <a:pPr lvl="1"/>
            <a:r>
              <a:rPr lang="en-US" dirty="0" smtClean="0"/>
              <a:t>stored in memory.</a:t>
            </a:r>
          </a:p>
          <a:p>
            <a:pPr lvl="2"/>
            <a:r>
              <a:rPr lang="en-US" dirty="0" smtClean="0"/>
              <a:t>sometimes local </a:t>
            </a:r>
            <a:r>
              <a:rPr lang="en-US" dirty="0" err="1" smtClean="0"/>
              <a:t>ints</a:t>
            </a:r>
            <a:r>
              <a:rPr lang="en-US" dirty="0" smtClean="0"/>
              <a:t> or pointers are only stored in registers.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Today’s lesson plan: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65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$0,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ax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cs-CZ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(*((long *)n) != id) 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.L2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85006" y="2281630"/>
            <a:ext cx="2791433" cy="642481"/>
            <a:chOff x="5685006" y="2281630"/>
            <a:chExt cx="2791433" cy="642481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5685006" y="2909343"/>
              <a:ext cx="2318301" cy="14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36296" y="2281630"/>
              <a:ext cx="12401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n-&gt;id != id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2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return n-&gt;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name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L2: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16(%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return n-&gt;</a:t>
            </a:r>
            <a:r>
              <a:rPr lang="cs-CZ" dirty="0" err="1" smtClean="0">
                <a:latin typeface="Consolas"/>
                <a:cs typeface="Consolas"/>
              </a:rPr>
              <a:t>name</a:t>
            </a:r>
            <a:r>
              <a:rPr lang="cs-CZ" dirty="0" smtClean="0">
                <a:latin typeface="Consolas"/>
                <a:cs typeface="Consolas"/>
              </a:rPr>
              <a:t>;</a:t>
            </a:r>
            <a:endParaRPr lang="cs-CZ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n = n-&gt;next;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1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66457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739544"/>
            <a:ext cx="665185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char *</a:t>
            </a:r>
            <a:r>
              <a:rPr lang="en-US" sz="1800" b="1" dirty="0" smtClean="0">
                <a:latin typeface="Courier New" pitchFamily="-96" charset="0"/>
              </a:rPr>
              <a:t>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while (n) {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if (n-&gt;id == id) 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   return n-&gt;name;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n= n-&gt;next;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return NULL;</a:t>
            </a:r>
            <a:endParaRPr lang="en-US" sz="1800" b="1" dirty="0" smtClean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3061374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3085219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return n-&gt;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name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n = n-&gt;next;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0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8229600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0" y="1066920"/>
            <a:ext cx="8534946" cy="1105725"/>
          </a:xfrm>
        </p:spPr>
        <p:txBody>
          <a:bodyPr/>
          <a:lstStyle/>
          <a:p>
            <a:r>
              <a:rPr lang="en-US" dirty="0" smtClean="0"/>
              <a:t>Recall: a running program’s memory is (conceptually) separately into 3 regions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19" y="2796067"/>
            <a:ext cx="4809607" cy="230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endParaRPr lang="en-US" dirty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sz="1800" dirty="0" smtClean="0">
                <a:latin typeface="Consolas"/>
                <a:cs typeface="Consolas"/>
              </a:rPr>
              <a:t>main() {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arr3 = </a:t>
            </a:r>
            <a:r>
              <a:rPr lang="en-US" sz="1800" dirty="0" err="1" smtClean="0">
                <a:latin typeface="Consolas"/>
                <a:cs typeface="Consolas"/>
              </a:rPr>
              <a:t>malloc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sizeof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913749" y="5156456"/>
            <a:ext cx="1091998" cy="137968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5"/>
          <p:cNvSpPr/>
          <p:nvPr/>
        </p:nvSpPr>
        <p:spPr>
          <a:xfrm>
            <a:off x="5913749" y="3898726"/>
            <a:ext cx="1091998" cy="125773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5"/>
          <p:cNvSpPr/>
          <p:nvPr/>
        </p:nvSpPr>
        <p:spPr>
          <a:xfrm>
            <a:off x="5913749" y="2305559"/>
            <a:ext cx="1091998" cy="1593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Left Brace 13"/>
          <p:cNvSpPr/>
          <p:nvPr/>
        </p:nvSpPr>
        <p:spPr>
          <a:xfrm flipH="1">
            <a:off x="7180171" y="5156456"/>
            <a:ext cx="285469" cy="1379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flipH="1">
            <a:off x="7180172" y="3899548"/>
            <a:ext cx="189439" cy="12292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097947" y="2305559"/>
            <a:ext cx="285469" cy="14972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7494673" y="5156456"/>
            <a:ext cx="164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(statically-allocated) data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7494674" y="4256414"/>
            <a:ext cx="11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7479448" y="3142158"/>
            <a:ext cx="8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78802" y="5687964"/>
            <a:ext cx="1726945" cy="572190"/>
            <a:chOff x="5278802" y="5687964"/>
            <a:chExt cx="1726945" cy="572190"/>
          </a:xfrm>
        </p:grpSpPr>
        <p:sp>
          <p:nvSpPr>
            <p:cNvPr id="26" name="矩形 5"/>
            <p:cNvSpPr/>
            <p:nvPr/>
          </p:nvSpPr>
          <p:spPr>
            <a:xfrm>
              <a:off x="5913749" y="5687964"/>
              <a:ext cx="1091998" cy="558787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r>
                <a:rPr kumimoji="1" lang="en-US" altLang="zh-CN" dirty="0" smtClean="0"/>
                <a:t>00 bytes</a:t>
              </a:r>
              <a:endParaRPr kumimoji="1"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78802" y="5890822"/>
              <a:ext cx="634947" cy="369332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arr1: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8802" y="2971517"/>
            <a:ext cx="1705639" cy="369332"/>
            <a:chOff x="5278802" y="2971517"/>
            <a:chExt cx="1705639" cy="369332"/>
          </a:xfrm>
        </p:grpSpPr>
        <p:sp>
          <p:nvSpPr>
            <p:cNvPr id="32" name="矩形 5"/>
            <p:cNvSpPr/>
            <p:nvPr/>
          </p:nvSpPr>
          <p:spPr>
            <a:xfrm>
              <a:off x="5928515" y="3024146"/>
              <a:ext cx="1055926" cy="24090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 bytes</a:t>
              </a:r>
              <a:endParaRPr kumimoji="1"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78802" y="2971517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arr3: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78802" y="3142157"/>
            <a:ext cx="1726945" cy="1607236"/>
            <a:chOff x="5278802" y="3142157"/>
            <a:chExt cx="1726945" cy="1607236"/>
          </a:xfrm>
        </p:grpSpPr>
        <p:grpSp>
          <p:nvGrpSpPr>
            <p:cNvPr id="29" name="Group 28"/>
            <p:cNvGrpSpPr/>
            <p:nvPr/>
          </p:nvGrpSpPr>
          <p:grpSpPr>
            <a:xfrm>
              <a:off x="5278802" y="4177203"/>
              <a:ext cx="1726945" cy="572190"/>
              <a:chOff x="5278802" y="5687964"/>
              <a:chExt cx="1726945" cy="572190"/>
            </a:xfrm>
          </p:grpSpPr>
          <p:sp>
            <p:nvSpPr>
              <p:cNvPr id="30" name="矩形 5"/>
              <p:cNvSpPr/>
              <p:nvPr/>
            </p:nvSpPr>
            <p:spPr>
              <a:xfrm>
                <a:off x="5913749" y="5687964"/>
                <a:ext cx="1091998" cy="558787"/>
              </a:xfrm>
              <a:prstGeom prst="rect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prstClr val="white"/>
                </a:bgClr>
              </a:pattFill>
              <a:ln w="635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r>
                  <a:rPr kumimoji="1" lang="en-US" altLang="zh-CN" dirty="0" smtClean="0"/>
                  <a:t>00 bytes</a:t>
                </a:r>
                <a:endParaRPr kumimoji="1"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78802" y="5890822"/>
                <a:ext cx="1846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33"/>
            <p:cNvSpPr/>
            <p:nvPr/>
          </p:nvSpPr>
          <p:spPr>
            <a:xfrm flipV="1">
              <a:off x="5314874" y="3142157"/>
              <a:ext cx="1064146" cy="1593831"/>
            </a:xfrm>
            <a:custGeom>
              <a:avLst/>
              <a:gdLst>
                <a:gd name="connsiteX0" fmla="*/ 1394700 w 1394700"/>
                <a:gd name="connsiteY0" fmla="*/ 1462056 h 1462056"/>
                <a:gd name="connsiteX1" fmla="*/ 6672 w 1394700"/>
                <a:gd name="connsiteY1" fmla="*/ 575961 h 1462056"/>
                <a:gd name="connsiteX2" fmla="*/ 833582 w 1394700"/>
                <a:gd name="connsiteY2" fmla="*/ 0 h 146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700" h="1462056">
                  <a:moveTo>
                    <a:pt x="1394700" y="1462056"/>
                  </a:moveTo>
                  <a:cubicBezTo>
                    <a:pt x="747446" y="1140846"/>
                    <a:pt x="100192" y="819637"/>
                    <a:pt x="6672" y="575961"/>
                  </a:cubicBezTo>
                  <a:cubicBezTo>
                    <a:pt x="-86848" y="332285"/>
                    <a:pt x="833582" y="0"/>
                    <a:pt x="833582" y="0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78802" y="2414019"/>
            <a:ext cx="1726945" cy="548366"/>
            <a:chOff x="5278802" y="2414019"/>
            <a:chExt cx="1726945" cy="548366"/>
          </a:xfrm>
        </p:grpSpPr>
        <p:sp>
          <p:nvSpPr>
            <p:cNvPr id="36" name="矩形 5"/>
            <p:cNvSpPr/>
            <p:nvPr/>
          </p:nvSpPr>
          <p:spPr>
            <a:xfrm>
              <a:off x="5913749" y="2414019"/>
              <a:ext cx="1091998" cy="53963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r>
                <a:rPr kumimoji="1" lang="en-US" altLang="zh-CN" dirty="0" smtClean="0"/>
                <a:t>00 bytes</a:t>
              </a:r>
              <a:endParaRPr kumimoji="1"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8802" y="2593053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arr2: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4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void main() {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arr3 = </a:t>
            </a:r>
            <a:r>
              <a:rPr lang="en-US" sz="1400" dirty="0" err="1" smtClean="0">
                <a:latin typeface="Consolas"/>
                <a:cs typeface="Consolas"/>
              </a:rPr>
              <a:t>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gdb</a:t>
            </a:r>
            <a:r>
              <a:rPr lang="en-US" dirty="0">
                <a:solidFill>
                  <a:srgbClr val="000000"/>
                </a:solidFill>
              </a:rPr>
              <a:t>) p &amp;arr1[0]</a:t>
            </a:r>
            <a:r>
              <a:rPr lang="fr-FR" dirty="0">
                <a:solidFill>
                  <a:srgbClr val="000000"/>
                </a:solidFill>
              </a:rPr>
              <a:t>    </a:t>
            </a:r>
          </a:p>
          <a:p>
            <a:r>
              <a:rPr lang="fr-FR" dirty="0">
                <a:solidFill>
                  <a:srgbClr val="0000FF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</a:t>
            </a:r>
            <a:r>
              <a:rPr lang="fr-FR" dirty="0" smtClean="0">
                <a:solidFill>
                  <a:srgbClr val="0000FF"/>
                </a:solidFill>
              </a:rPr>
              <a:t>0x601080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833" y="2242745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smtClean="0"/>
              <a:t>(gdb) p &amp;arr2[0]</a:t>
            </a:r>
          </a:p>
          <a:p>
            <a:r>
              <a:rPr lang="en-US" dirty="0">
                <a:solidFill>
                  <a:srgbClr val="3F9335"/>
                </a:solidFill>
              </a:rPr>
              <a:t>(</a:t>
            </a:r>
            <a:r>
              <a:rPr lang="en-US" dirty="0" err="1">
                <a:solidFill>
                  <a:srgbClr val="3F9335"/>
                </a:solidFill>
              </a:rPr>
              <a:t>int</a:t>
            </a:r>
            <a:r>
              <a:rPr lang="en-US" dirty="0">
                <a:solidFill>
                  <a:srgbClr val="3F9335"/>
                </a:solidFill>
              </a:rPr>
              <a:t> *) </a:t>
            </a:r>
            <a:r>
              <a:rPr lang="en-US" dirty="0" smtClean="0">
                <a:solidFill>
                  <a:srgbClr val="3F9335"/>
                </a:solidFill>
              </a:rPr>
              <a:t>0x7fffffffe120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780" y="3573913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621" y="6177841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void main() {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arr3 = </a:t>
            </a:r>
            <a:r>
              <a:rPr lang="en-US" sz="1400" dirty="0" err="1" smtClean="0">
                <a:latin typeface="Consolas"/>
                <a:cs typeface="Consolas"/>
              </a:rPr>
              <a:t>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 &amp;arr3[0]</a:t>
            </a:r>
          </a:p>
          <a:p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</a:t>
            </a:r>
            <a:r>
              <a:rPr lang="fr-FR" dirty="0" smtClean="0">
                <a:solidFill>
                  <a:srgbClr val="0000FF"/>
                </a:solidFill>
              </a:rPr>
              <a:t>0x602010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70833" y="2220869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(gdb) p &amp;arr3</a:t>
            </a:r>
          </a:p>
          <a:p>
            <a:r>
              <a:rPr lang="fr-FR" dirty="0" smtClean="0">
                <a:solidFill>
                  <a:srgbClr val="3F9335"/>
                </a:solidFill>
              </a:rPr>
              <a:t> </a:t>
            </a:r>
            <a:r>
              <a:rPr lang="fr-FR" dirty="0">
                <a:solidFill>
                  <a:srgbClr val="3F9335"/>
                </a:solidFill>
              </a:rPr>
              <a:t>(</a:t>
            </a:r>
            <a:r>
              <a:rPr lang="fr-FR" dirty="0" err="1">
                <a:solidFill>
                  <a:srgbClr val="3F9335"/>
                </a:solidFill>
              </a:rPr>
              <a:t>int</a:t>
            </a:r>
            <a:r>
              <a:rPr lang="fr-FR" dirty="0">
                <a:solidFill>
                  <a:srgbClr val="3F9335"/>
                </a:solidFill>
              </a:rPr>
              <a:t> **) 0x7fffffffe118</a:t>
            </a:r>
            <a:endParaRPr lang="en-US" dirty="0">
              <a:solidFill>
                <a:srgbClr val="3F9335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351" y="3780668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351" y="6202659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171" y="1679829"/>
            <a:ext cx="2836926" cy="1231946"/>
          </a:xfrm>
          <a:ln>
            <a:noFill/>
          </a:ln>
        </p:spPr>
        <p:txBody>
          <a:bodyPr>
            <a:noAutofit/>
          </a:bodyPr>
          <a:lstStyle/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Suppose</a:t>
            </a: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rdi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endParaRPr lang="en-US" sz="1800" i="1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rsi</a:t>
            </a:r>
            <a:r>
              <a:rPr lang="en-US" sz="1800" i="1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endParaRPr lang="en-US" sz="1800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eax</a:t>
            </a:r>
            <a:r>
              <a:rPr lang="en-US" sz="1800" dirty="0" smtClean="0">
                <a:latin typeface="Calibri"/>
                <a:cs typeface="Calibri"/>
              </a:rPr>
              <a:t> is to contain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r>
              <a:rPr lang="en-US" sz="1800" dirty="0" smtClean="0">
                <a:latin typeface="Calibri"/>
                <a:cs typeface="Calibri"/>
              </a:rPr>
              <a:t>[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r>
              <a:rPr lang="en-US" sz="1800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457199" y="3334538"/>
            <a:ext cx="3869311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[5];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getnum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, long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return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[i]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326510" y="3802814"/>
            <a:ext cx="76784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274689" y="4025550"/>
            <a:ext cx="3869311" cy="366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movl</a:t>
            </a:r>
            <a:r>
              <a:rPr lang="en-US" sz="1800" dirty="0" smtClean="0">
                <a:latin typeface="Consolas"/>
                <a:cs typeface="Consolas"/>
              </a:rPr>
              <a:t> (%</a:t>
            </a:r>
            <a:r>
              <a:rPr lang="en-US" sz="1800" dirty="0" err="1" smtClean="0">
                <a:latin typeface="Consolas"/>
                <a:cs typeface="Consolas"/>
              </a:rPr>
              <a:t>rdi</a:t>
            </a:r>
            <a:r>
              <a:rPr lang="en-US" sz="1800" dirty="0" smtClean="0">
                <a:latin typeface="Consolas"/>
                <a:cs typeface="Consolas"/>
              </a:rPr>
              <a:t>, %</a:t>
            </a:r>
            <a:r>
              <a:rPr lang="en-US" sz="1800" dirty="0" err="1" smtClean="0">
                <a:latin typeface="Consolas"/>
                <a:cs typeface="Consolas"/>
              </a:rPr>
              <a:t>rsi</a:t>
            </a:r>
            <a:r>
              <a:rPr lang="en-US" sz="1800" dirty="0" smtClean="0">
                <a:latin typeface="Consolas"/>
                <a:cs typeface="Consolas"/>
              </a:rPr>
              <a:t>, 4), %</a:t>
            </a:r>
            <a:r>
              <a:rPr lang="en-US" sz="1800" dirty="0" err="1" smtClean="0">
                <a:latin typeface="Consolas"/>
                <a:cs typeface="Consolas"/>
              </a:rPr>
              <a:t>eax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9305" y="3912355"/>
            <a:ext cx="265792" cy="479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57494" y="4650768"/>
            <a:ext cx="1674707" cy="1654358"/>
            <a:chOff x="4657494" y="4053881"/>
            <a:chExt cx="1674707" cy="165435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494848" y="4053881"/>
              <a:ext cx="234457" cy="618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57494" y="4784909"/>
              <a:ext cx="16747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l: move 4 bytes</a:t>
              </a:r>
            </a:p>
            <a:p>
              <a:r>
                <a:rPr lang="en-US" dirty="0" smtClean="0"/>
                <a:t>q: move 8 bytes</a:t>
              </a:r>
            </a:p>
            <a:p>
              <a:r>
                <a:rPr lang="en-US" dirty="0" smtClean="0"/>
                <a:t>b: move 1 byte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29305" y="3126575"/>
            <a:ext cx="3033291" cy="643619"/>
            <a:chOff x="5729305" y="3126575"/>
            <a:chExt cx="3033291" cy="643619"/>
          </a:xfrm>
        </p:grpSpPr>
        <p:pic>
          <p:nvPicPr>
            <p:cNvPr id="10" name="Picture 9" descr="downloa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305" y="3126575"/>
              <a:ext cx="643619" cy="643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372924" y="3272382"/>
              <a:ext cx="238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No bound checking!!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171" y="1679829"/>
            <a:ext cx="3043654" cy="1231946"/>
          </a:xfrm>
          <a:ln>
            <a:noFill/>
          </a:ln>
        </p:spPr>
        <p:txBody>
          <a:bodyPr>
            <a:noAutofit/>
          </a:bodyPr>
          <a:lstStyle/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Suppose</a:t>
            </a: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rdi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endParaRPr lang="en-US" sz="1800" i="1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rsi</a:t>
            </a:r>
            <a:r>
              <a:rPr lang="en-US" sz="1800" i="1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endParaRPr lang="en-US" sz="1800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>
                <a:latin typeface="Calibri"/>
                <a:cs typeface="Calibri"/>
              </a:rPr>
              <a:t>r</a:t>
            </a:r>
            <a:r>
              <a:rPr lang="en-US" sz="1800" dirty="0" err="1" smtClean="0">
                <a:latin typeface="Calibri"/>
                <a:cs typeface="Calibri"/>
              </a:rPr>
              <a:t>ax</a:t>
            </a:r>
            <a:r>
              <a:rPr lang="en-US" sz="1800" dirty="0" smtClean="0">
                <a:latin typeface="Calibri"/>
                <a:cs typeface="Calibri"/>
              </a:rPr>
              <a:t> is to contain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r>
              <a:rPr lang="en-US" sz="1800" dirty="0" smtClean="0">
                <a:latin typeface="Calibri"/>
                <a:cs typeface="Calibri"/>
              </a:rPr>
              <a:t>[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r>
              <a:rPr lang="en-US" sz="1800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457199" y="2921034"/>
            <a:ext cx="403174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char 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[5];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char*</a:t>
            </a:r>
          </a:p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getpointer</a:t>
            </a:r>
            <a:r>
              <a:rPr lang="en-US" sz="1800" dirty="0" smtClean="0">
                <a:latin typeface="Consolas"/>
                <a:cs typeface="Consolas"/>
              </a:rPr>
              <a:t>(char **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, long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return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[i]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488940" y="3795430"/>
            <a:ext cx="472520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156559" y="3901247"/>
            <a:ext cx="3869311" cy="366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movq</a:t>
            </a:r>
            <a:r>
              <a:rPr lang="en-US" sz="1800" dirty="0" smtClean="0">
                <a:latin typeface="Consolas"/>
                <a:cs typeface="Consolas"/>
              </a:rPr>
              <a:t> (%</a:t>
            </a:r>
            <a:r>
              <a:rPr lang="en-US" sz="1800" dirty="0" err="1" smtClean="0">
                <a:latin typeface="Consolas"/>
                <a:cs typeface="Consolas"/>
              </a:rPr>
              <a:t>rdi</a:t>
            </a:r>
            <a:r>
              <a:rPr lang="en-US" sz="1800" dirty="0" smtClean="0">
                <a:latin typeface="Consolas"/>
                <a:cs typeface="Consolas"/>
              </a:rPr>
              <a:t>, %</a:t>
            </a:r>
            <a:r>
              <a:rPr lang="en-US" sz="1800" dirty="0" err="1" smtClean="0">
                <a:latin typeface="Consolas"/>
                <a:cs typeface="Consolas"/>
              </a:rPr>
              <a:t>rsi</a:t>
            </a:r>
            <a:r>
              <a:rPr lang="en-US" sz="1800" dirty="0" smtClean="0">
                <a:latin typeface="Consolas"/>
                <a:cs typeface="Consolas"/>
              </a:rPr>
              <a:t>, 8), %</a:t>
            </a:r>
            <a:r>
              <a:rPr lang="en-US" dirty="0" err="1">
                <a:latin typeface="Consolas"/>
                <a:cs typeface="Consolas"/>
              </a:rPr>
              <a:t>r</a:t>
            </a:r>
            <a:r>
              <a:rPr lang="en-US" sz="1800" dirty="0" err="1" smtClean="0">
                <a:latin typeface="Consolas"/>
                <a:cs typeface="Consolas"/>
              </a:rPr>
              <a:t>ax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97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10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8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61923</TotalTime>
  <Words>3207</Words>
  <Application>Microsoft Macintosh PowerPoint</Application>
  <PresentationFormat>On-screen Show (4:3)</PresentationFormat>
  <Paragraphs>725</Paragraphs>
  <Slides>34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CloudVisor-Austin</vt:lpstr>
      <vt:lpstr>Machine Program: Data</vt:lpstr>
      <vt:lpstr>What we’ve learnt so far</vt:lpstr>
      <vt:lpstr>How are data stored and manipulated?</vt:lpstr>
      <vt:lpstr>Data allocation</vt:lpstr>
      <vt:lpstr>Data allocation</vt:lpstr>
      <vt:lpstr>Data allocation</vt:lpstr>
      <vt:lpstr>Array Accessing Example</vt:lpstr>
      <vt:lpstr>Array Accessing Example</vt:lpstr>
      <vt:lpstr>Binary Puzzle</vt:lpstr>
      <vt:lpstr>Binary Puzzle</vt:lpstr>
      <vt:lpstr>Binary Puzzle</vt:lpstr>
      <vt:lpstr>Binary Puzzle</vt:lpstr>
      <vt:lpstr>Binary Puzzle</vt:lpstr>
      <vt:lpstr>2D arrays</vt:lpstr>
      <vt:lpstr>2D Array Element Access</vt:lpstr>
      <vt:lpstr>Array of pointers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Structure</vt:lpstr>
      <vt:lpstr>Struct example</vt:lpstr>
      <vt:lpstr>Binary Puzzle</vt:lpstr>
      <vt:lpstr>Binary Puzzle</vt:lpstr>
      <vt:lpstr>Binary Puzzle</vt:lpstr>
      <vt:lpstr>Binary Puzzle</vt:lpstr>
      <vt:lpstr>Binary Puzzle</vt:lpstr>
      <vt:lpstr>Binary Puzzle</vt:lpstr>
      <vt:lpstr>Binary Puzzle</vt:lpstr>
      <vt:lpstr>Binary Puzzle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9595</cp:revision>
  <cp:lastPrinted>2018-10-17T19:20:26Z</cp:lastPrinted>
  <dcterms:created xsi:type="dcterms:W3CDTF">2012-08-17T04:52:30Z</dcterms:created>
  <dcterms:modified xsi:type="dcterms:W3CDTF">2018-10-22T01:18:47Z</dcterms:modified>
</cp:coreProperties>
</file>