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4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307" r:id="rId18"/>
    <p:sldId id="308" r:id="rId19"/>
    <p:sldId id="276" r:id="rId20"/>
    <p:sldId id="309" r:id="rId21"/>
    <p:sldId id="310" r:id="rId22"/>
    <p:sldId id="311" r:id="rId23"/>
    <p:sldId id="280" r:id="rId24"/>
    <p:sldId id="281" r:id="rId25"/>
    <p:sldId id="312" r:id="rId26"/>
    <p:sldId id="283" r:id="rId27"/>
    <p:sldId id="282" r:id="rId28"/>
    <p:sldId id="314" r:id="rId29"/>
    <p:sldId id="315" r:id="rId30"/>
    <p:sldId id="316" r:id="rId31"/>
    <p:sldId id="317" r:id="rId32"/>
    <p:sldId id="318" r:id="rId33"/>
    <p:sldId id="320" r:id="rId34"/>
    <p:sldId id="321" r:id="rId35"/>
    <p:sldId id="306" r:id="rId36"/>
    <p:sldId id="305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26" autoAdjust="0"/>
  </p:normalViewPr>
  <p:slideViewPr>
    <p:cSldViewPr snapToGrid="0" snapToObjects="1">
      <p:cViewPr varScale="1">
        <p:scale>
          <a:sx n="92" d="100"/>
          <a:sy n="92" d="100"/>
        </p:scale>
        <p:origin x="-1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Machine Program</a:t>
            </a:r>
            <a:r>
              <a:rPr lang="en-US" sz="4800" b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: Procedure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r>
              <a:rPr lang="en-US" dirty="0" smtClean="0"/>
              <a:t>Slides based on Tiger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g()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465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Jump to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  <a:p>
            <a:r>
              <a:rPr lang="en-US" altLang="zh-CN" sz="2000" dirty="0">
                <a:latin typeface="Arial"/>
                <a:cs typeface="Arial"/>
              </a:rPr>
              <a:t>Forget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"/>
          <p:cNvCxnSpPr/>
          <p:nvPr/>
        </p:nvCxnSpPr>
        <p:spPr bwMode="auto">
          <a:xfrm flipV="1">
            <a:off x="8213808" y="3582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76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L1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Jump to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  <a:p>
            <a:r>
              <a:rPr lang="en-US" altLang="zh-CN" sz="2000" dirty="0">
                <a:latin typeface="Arial"/>
                <a:cs typeface="Arial"/>
              </a:rPr>
              <a:t>Forget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"/>
          <p:cNvCxnSpPr/>
          <p:nvPr/>
        </p:nvCxnSpPr>
        <p:spPr bwMode="auto">
          <a:xfrm flipV="1">
            <a:off x="8213808" y="3582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2"/>
          <p:cNvCxnSpPr/>
          <p:nvPr/>
        </p:nvCxnSpPr>
        <p:spPr bwMode="auto">
          <a:xfrm flipV="1">
            <a:off x="8188875" y="399234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913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L1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Jump to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  <a:p>
            <a:r>
              <a:rPr lang="en-US" altLang="zh-CN" sz="2000" dirty="0">
                <a:latin typeface="Arial"/>
                <a:cs typeface="Arial"/>
              </a:rPr>
              <a:t>Forget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"/>
          <p:cNvCxnSpPr/>
          <p:nvPr/>
        </p:nvCxnSpPr>
        <p:spPr bwMode="auto">
          <a:xfrm flipV="1">
            <a:off x="8213808" y="3582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2"/>
          <p:cNvCxnSpPr/>
          <p:nvPr/>
        </p:nvCxnSpPr>
        <p:spPr bwMode="auto">
          <a:xfrm flipV="1">
            <a:off x="8188875" y="399234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矩形 1"/>
          <p:cNvSpPr/>
          <p:nvPr/>
        </p:nvSpPr>
        <p:spPr>
          <a:xfrm>
            <a:off x="8213809" y="4420081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Stack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9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8224" y="6479537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</a:t>
            </a:r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0080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27616" y="1189053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88232" y="84823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b="1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8232" y="509066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8232" y="17230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8232" y="118703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2602" y="2480935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6971" y="2830491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4552" y="316295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4552" y="34967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04552" y="3831483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88232" y="2160308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160649" y="133121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183421" y="1842833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188134" y="1524281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206261" y="417064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09150" y="449647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207113" y="483607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06557" y="516711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209150" y="5503532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07980" y="6097204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829345" y="2831664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18106" y="315830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753860" y="584781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53860" y="549998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753860" y="516422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53860" y="48327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65099" y="44890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819245" y="4160924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823615" y="3838090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813085" y="3508465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48053" y="249277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841668" y="84665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830429" y="1173299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843317" y="217591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47687" y="1853084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837157" y="1523459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2208210" y="584687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07113" y="618603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54901" y="48711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852744" y="144389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4555526" y="144389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4202514" y="31446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148470" y="390396"/>
            <a:ext cx="184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09" name="Line 9"/>
          <p:cNvSpPr>
            <a:spLocks noChangeShapeType="1"/>
          </p:cNvSpPr>
          <p:nvPr/>
        </p:nvSpPr>
        <p:spPr bwMode="auto">
          <a:xfrm>
            <a:off x="614310" y="172303"/>
            <a:ext cx="0" cy="186449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Rectangle 10"/>
          <p:cNvSpPr>
            <a:spLocks/>
          </p:cNvSpPr>
          <p:nvPr/>
        </p:nvSpPr>
        <p:spPr bwMode="auto">
          <a:xfrm rot="16200000">
            <a:off x="-638512" y="809286"/>
            <a:ext cx="2000760" cy="45425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Grows</a:t>
            </a:r>
            <a:r>
              <a:rPr lang="en-US" dirty="0">
                <a:latin typeface="Arial Narrow" charset="0"/>
                <a:ea typeface="Lucida Grande" charset="0"/>
                <a:cs typeface="Lucida Grande" charset="0"/>
                <a:sym typeface="Arial Narrow" charset="0"/>
              </a:rPr>
              <a:t> </a:t>
            </a:r>
            <a:r>
              <a:rPr lang="en-US" dirty="0" smtClean="0">
                <a:latin typeface="Arial Narrow" charset="0"/>
                <a:ea typeface="Lucida Grande" charset="0"/>
                <a:cs typeface="Lucida Grande" charset="0"/>
                <a:sym typeface="Arial Narrow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1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Stack </a:t>
            </a:r>
            <a:r>
              <a:rPr kumimoji="1" lang="mr-IN" altLang="zh-CN" dirty="0" smtClean="0"/>
              <a:t>–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push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>
                <a:latin typeface="Consolas"/>
                <a:cs typeface="Consolas"/>
              </a:rPr>
              <a:t>p</a:t>
            </a:r>
            <a:r>
              <a:rPr kumimoji="1" lang="en-US" altLang="zh-CN" b="1" dirty="0" err="1" smtClean="0">
                <a:latin typeface="Consolas"/>
                <a:cs typeface="Consolas"/>
              </a:rPr>
              <a:t>ushq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src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lvl="1"/>
            <a:r>
              <a:rPr kumimoji="1" lang="en-US" altLang="zh-CN" dirty="0" smtClean="0"/>
              <a:t>Decrement %</a:t>
            </a:r>
            <a:r>
              <a:rPr kumimoji="1" lang="en-US" altLang="zh-CN" dirty="0" err="1" smtClean="0"/>
              <a:t>rsp</a:t>
            </a:r>
            <a:r>
              <a:rPr kumimoji="1" lang="en-US" altLang="zh-CN" dirty="0" smtClean="0"/>
              <a:t> by 8 </a:t>
            </a:r>
          </a:p>
          <a:p>
            <a:pPr lvl="1"/>
            <a:r>
              <a:rPr lang="en-US" altLang="zh-CN" dirty="0"/>
              <a:t>Write operand at address given by </a:t>
            </a:r>
            <a:r>
              <a:rPr lang="en-US" altLang="zh-CN" dirty="0">
                <a:latin typeface="Consolas"/>
                <a:cs typeface="Consolas"/>
                <a:sym typeface="Courier New Bold" charset="0"/>
              </a:rPr>
              <a:t>%</a:t>
            </a:r>
            <a:r>
              <a:rPr lang="en-US" altLang="zh-CN" dirty="0" err="1">
                <a:latin typeface="Consolas"/>
                <a:cs typeface="Consolas"/>
                <a:sym typeface="Courier New Bold" charset="0"/>
              </a:rPr>
              <a:t>rsp</a:t>
            </a:r>
            <a:endParaRPr lang="en-US" altLang="zh-CN" dirty="0">
              <a:latin typeface="Consolas"/>
              <a:cs typeface="Consolas"/>
              <a:sym typeface="Courier New Bold" charset="0"/>
            </a:endParaRP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2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0x00…0028</a:t>
            </a: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pushq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202091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0x3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0x1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34425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ushq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697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ESP Value)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27386" y="485651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99867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3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0x00…0028</a:t>
            </a: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pushq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0x7f…0078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519551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0x3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0x1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66171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ushq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697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ESP Value)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27386" y="485651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99867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531539" y="2423993"/>
            <a:ext cx="2215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latin typeface="Consolas"/>
                <a:cs typeface="Consolas"/>
              </a:rPr>
              <a:t>1. %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rsp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 = %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rsp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 - 8</a:t>
            </a:r>
            <a:endParaRPr lang="zh-CN" altLang="en-US" sz="16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068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</a:t>
            </a:r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0028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pushq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0x7f…0078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519551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0x3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0x1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66171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ushq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697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ESP Value)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27386" y="484208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98424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531539" y="2423993"/>
            <a:ext cx="2215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latin typeface="Consolas"/>
                <a:cs typeface="Consolas"/>
              </a:rPr>
              <a:t>1. %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rsp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 = %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rsp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 - 8</a:t>
            </a:r>
            <a:endParaRPr lang="zh-CN" altLang="en-US" sz="1600" b="1" dirty="0">
              <a:latin typeface="Consolas"/>
              <a:cs typeface="Consolas"/>
            </a:endParaRPr>
          </a:p>
        </p:txBody>
      </p:sp>
      <p:sp>
        <p:nvSpPr>
          <p:cNvPr id="109" name="矩形 111"/>
          <p:cNvSpPr/>
          <p:nvPr/>
        </p:nvSpPr>
        <p:spPr>
          <a:xfrm>
            <a:off x="3545466" y="2674231"/>
            <a:ext cx="2328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latin typeface="Consolas"/>
                <a:cs typeface="Consolas"/>
              </a:rPr>
              <a:t>2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. 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mem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[%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rsp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] = %rdi</a:t>
            </a:r>
            <a:endParaRPr lang="zh-CN" altLang="en-US" sz="16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1533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Stack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pop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 smtClean="0">
                <a:latin typeface="Consolas"/>
                <a:cs typeface="Consolas"/>
              </a:rPr>
              <a:t>popq</a:t>
            </a:r>
            <a:r>
              <a:rPr kumimoji="1" lang="en-US" altLang="zh-CN" b="1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dest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lvl="1"/>
            <a:r>
              <a:rPr kumimoji="1" lang="en-US" altLang="zh-CN" dirty="0" smtClean="0"/>
              <a:t>Store the value at address </a:t>
            </a:r>
            <a:r>
              <a:rPr kumimoji="1" lang="en-US" altLang="zh-CN" dirty="0" smtClean="0">
                <a:latin typeface="Consolas"/>
                <a:cs typeface="Consolas"/>
              </a:rPr>
              <a:t>%</a:t>
            </a:r>
            <a:r>
              <a:rPr kumimoji="1" lang="en-US" altLang="zh-CN" dirty="0" err="1" smtClean="0">
                <a:latin typeface="Consolas"/>
                <a:cs typeface="Consolas"/>
              </a:rPr>
              <a:t>rsp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/>
              <a:t>to </a:t>
            </a:r>
            <a:r>
              <a:rPr kumimoji="1" lang="en-US" altLang="zh-CN" dirty="0" err="1" smtClean="0"/>
              <a:t>dest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Increment %</a:t>
            </a:r>
            <a:r>
              <a:rPr kumimoji="1" lang="en-US" altLang="zh-CN" dirty="0" err="1" smtClean="0"/>
              <a:t>rsp</a:t>
            </a:r>
            <a:r>
              <a:rPr kumimoji="1" lang="en-US" altLang="zh-CN" dirty="0" smtClean="0"/>
              <a:t> by 8 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90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2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we’ve learnt about </a:t>
            </a:r>
            <a:br>
              <a:rPr lang="en-US" dirty="0" smtClean="0"/>
            </a:br>
            <a:r>
              <a:rPr lang="en-US" dirty="0" smtClean="0"/>
              <a:t>how hardware runs a program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19" y="1749528"/>
            <a:ext cx="8686800" cy="4441071"/>
          </a:xfrm>
        </p:spPr>
        <p:txBody>
          <a:bodyPr>
            <a:normAutofit/>
          </a:bodyPr>
          <a:lstStyle/>
          <a:p>
            <a:r>
              <a:rPr lang="en-US" dirty="0" smtClean="0"/>
              <a:t>Where are data and instructions stored?</a:t>
            </a:r>
          </a:p>
          <a:p>
            <a:pPr lvl="1"/>
            <a:r>
              <a:rPr lang="en-US" dirty="0" smtClean="0"/>
              <a:t>memory: heap, stack, data, text</a:t>
            </a:r>
          </a:p>
          <a:p>
            <a:pPr lvl="1"/>
            <a:r>
              <a:rPr lang="en-US" dirty="0" smtClean="0"/>
              <a:t>some local variables may reside in registers only</a:t>
            </a:r>
          </a:p>
          <a:p>
            <a:r>
              <a:rPr lang="en-US" dirty="0" smtClean="0"/>
              <a:t>Modes </a:t>
            </a:r>
            <a:r>
              <a:rPr lang="en-US" dirty="0" smtClean="0"/>
              <a:t>of execution: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equential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PC (%rip) is </a:t>
            </a:r>
            <a:r>
              <a:rPr lang="en-US" dirty="0" smtClean="0"/>
              <a:t>changed to point to the next instruction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 smtClean="0"/>
              <a:t>flow: </a:t>
            </a:r>
            <a:r>
              <a:rPr lang="en-US" dirty="0" err="1" smtClean="0"/>
              <a:t>jmp</a:t>
            </a:r>
            <a:r>
              <a:rPr lang="en-US" dirty="0" smtClean="0"/>
              <a:t>, conditional </a:t>
            </a:r>
            <a:r>
              <a:rPr lang="en-US" dirty="0" err="1" smtClean="0"/>
              <a:t>jmp</a:t>
            </a:r>
            <a:endParaRPr lang="en-US" dirty="0" smtClean="0"/>
          </a:p>
          <a:p>
            <a:pPr lvl="2"/>
            <a:r>
              <a:rPr lang="en-US" dirty="0" smtClean="0"/>
              <a:t>PC (%rip) is </a:t>
            </a:r>
            <a:r>
              <a:rPr lang="en-US" dirty="0" smtClean="0"/>
              <a:t>changed to point to the jump target address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Today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b="1" dirty="0" smtClean="0">
                <a:solidFill>
                  <a:srgbClr val="FF0000"/>
                </a:solidFill>
              </a:rPr>
              <a:t> procedure call</a:t>
            </a:r>
          </a:p>
        </p:txBody>
      </p:sp>
    </p:spTree>
    <p:extLst>
      <p:ext uri="{BB962C8B-B14F-4D97-AF65-F5344CB8AC3E}">
        <p14:creationId xmlns:p14="http://schemas.microsoft.com/office/powerpoint/2010/main" val="348346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</a:t>
            </a:r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0030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0x7f…0078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519551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0x3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0x1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66171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ushq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697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ESP Value)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1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2" name="矩形 101"/>
          <p:cNvSpPr/>
          <p:nvPr/>
        </p:nvSpPr>
        <p:spPr>
          <a:xfrm>
            <a:off x="3927386" y="452154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3" name="直线箭头连接符 110"/>
          <p:cNvCxnSpPr/>
          <p:nvPr/>
        </p:nvCxnSpPr>
        <p:spPr>
          <a:xfrm flipH="1">
            <a:off x="3560419" y="46637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</a:t>
            </a:r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0030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0x7f…0078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519551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0x3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0x1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66171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ushq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697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ESP Value)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1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2" name="矩形 101"/>
          <p:cNvSpPr/>
          <p:nvPr/>
        </p:nvSpPr>
        <p:spPr>
          <a:xfrm>
            <a:off x="3927386" y="452154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3" name="直线箭头连接符 110"/>
          <p:cNvCxnSpPr/>
          <p:nvPr/>
        </p:nvCxnSpPr>
        <p:spPr>
          <a:xfrm flipH="1">
            <a:off x="3560419" y="46637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108"/>
          <p:cNvSpPr/>
          <p:nvPr/>
        </p:nvSpPr>
        <p:spPr>
          <a:xfrm>
            <a:off x="3545466" y="2674231"/>
            <a:ext cx="2328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latin typeface="Consolas"/>
                <a:cs typeface="Consolas"/>
              </a:rPr>
              <a:t>1. </a:t>
            </a:r>
            <a:r>
              <a:rPr kumimoji="1" lang="en-US" altLang="zh-CN" sz="1600" b="1" dirty="0">
                <a:latin typeface="Consolas"/>
                <a:cs typeface="Consolas"/>
              </a:rPr>
              <a:t>%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rsi</a:t>
            </a:r>
            <a:r>
              <a:rPr kumimoji="1" lang="zh-CN" altLang="en-US" sz="1600" b="1" dirty="0" smtClean="0">
                <a:latin typeface="Consolas"/>
                <a:cs typeface="Consolas"/>
              </a:rPr>
              <a:t> 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=</a:t>
            </a:r>
            <a:r>
              <a:rPr kumimoji="1" lang="zh-CN" altLang="en-US" sz="1600" b="1" dirty="0" smtClean="0">
                <a:latin typeface="Consolas"/>
                <a:cs typeface="Consolas"/>
              </a:rPr>
              <a:t> 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mem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[%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rsp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]</a:t>
            </a:r>
            <a:endParaRPr lang="zh-CN" altLang="en-US" sz="16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26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</a:t>
            </a:r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0030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0x7f…0080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216521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0x3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0x1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35868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ushq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697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ESP Value)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1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2" name="矩形 101"/>
          <p:cNvSpPr/>
          <p:nvPr/>
        </p:nvSpPr>
        <p:spPr>
          <a:xfrm>
            <a:off x="3927386" y="452154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3" name="直线箭头连接符 110"/>
          <p:cNvCxnSpPr/>
          <p:nvPr/>
        </p:nvCxnSpPr>
        <p:spPr>
          <a:xfrm flipH="1">
            <a:off x="3560419" y="46637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108"/>
          <p:cNvSpPr/>
          <p:nvPr/>
        </p:nvSpPr>
        <p:spPr>
          <a:xfrm>
            <a:off x="3545466" y="2674231"/>
            <a:ext cx="2328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latin typeface="Consolas"/>
                <a:cs typeface="Consolas"/>
              </a:rPr>
              <a:t>1. </a:t>
            </a:r>
            <a:r>
              <a:rPr kumimoji="1" lang="en-US" altLang="zh-CN" sz="1600" b="1" dirty="0">
                <a:latin typeface="Consolas"/>
                <a:cs typeface="Consolas"/>
              </a:rPr>
              <a:t>%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rsi</a:t>
            </a:r>
            <a:r>
              <a:rPr kumimoji="1" lang="zh-CN" altLang="en-US" sz="1600" b="1" dirty="0" smtClean="0">
                <a:latin typeface="Consolas"/>
                <a:cs typeface="Consolas"/>
              </a:rPr>
              <a:t> 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=</a:t>
            </a:r>
            <a:r>
              <a:rPr kumimoji="1" lang="zh-CN" altLang="en-US" sz="1600" b="1" dirty="0" smtClean="0">
                <a:latin typeface="Consolas"/>
                <a:cs typeface="Consolas"/>
              </a:rPr>
              <a:t> 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mem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[%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rsp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]</a:t>
            </a:r>
            <a:endParaRPr lang="zh-CN" altLang="en-US" sz="1600" b="1" dirty="0">
              <a:latin typeface="Consolas"/>
              <a:cs typeface="Consolas"/>
            </a:endParaRPr>
          </a:p>
        </p:txBody>
      </p:sp>
      <p:sp>
        <p:nvSpPr>
          <p:cNvPr id="102" name="矩形 95"/>
          <p:cNvSpPr/>
          <p:nvPr/>
        </p:nvSpPr>
        <p:spPr>
          <a:xfrm>
            <a:off x="3546464" y="2953606"/>
            <a:ext cx="2215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latin typeface="Consolas"/>
                <a:cs typeface="Consolas"/>
              </a:rPr>
              <a:t>2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. %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rsp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 = %</a:t>
            </a:r>
            <a:r>
              <a:rPr kumimoji="1" lang="en-US" altLang="zh-CN" sz="1600" b="1" dirty="0" err="1" smtClean="0">
                <a:latin typeface="Consolas"/>
                <a:cs typeface="Consolas"/>
              </a:rPr>
              <a:t>rsp</a:t>
            </a:r>
            <a:r>
              <a:rPr kumimoji="1" lang="en-US" altLang="zh-CN" sz="1600" b="1" dirty="0">
                <a:latin typeface="Consolas"/>
                <a:cs typeface="Consolas"/>
              </a:rPr>
              <a:t> </a:t>
            </a:r>
            <a:r>
              <a:rPr kumimoji="1" lang="en-US" altLang="zh-CN" sz="1600" b="1" dirty="0" smtClean="0">
                <a:latin typeface="Consolas"/>
                <a:cs typeface="Consolas"/>
              </a:rPr>
              <a:t>+ 8</a:t>
            </a:r>
            <a:endParaRPr lang="zh-CN" altLang="en-US" sz="16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268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81" y="246240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Call instruction: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ontrol </a:t>
            </a:r>
            <a:r>
              <a:rPr kumimoji="1" lang="en-US" altLang="zh-CN" dirty="0" smtClean="0"/>
              <a:t>transfer from caller to </a:t>
            </a:r>
            <a:r>
              <a:rPr kumimoji="1" lang="en-US" altLang="zh-CN" dirty="0" err="1" smtClean="0"/>
              <a:t>callee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b="1" dirty="0" smtClean="0">
                <a:latin typeface="Consolas"/>
                <a:cs typeface="Consolas"/>
              </a:rPr>
              <a:t>call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label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lvl="1"/>
            <a:r>
              <a:rPr lang="en-US" altLang="zh-CN" dirty="0"/>
              <a:t>Push return </a:t>
            </a:r>
            <a:r>
              <a:rPr lang="en-US" altLang="zh-CN" dirty="0" smtClean="0"/>
              <a:t>address </a:t>
            </a:r>
            <a:r>
              <a:rPr lang="en-US" altLang="zh-CN" dirty="0"/>
              <a:t>on stack </a:t>
            </a:r>
            <a:endParaRPr lang="en-US" altLang="zh-CN" dirty="0" smtClean="0"/>
          </a:p>
          <a:p>
            <a:pPr lvl="2"/>
            <a:r>
              <a:rPr kumimoji="1" lang="en-US" altLang="zh-CN" dirty="0" smtClean="0"/>
              <a:t>return address = current </a:t>
            </a:r>
            <a:r>
              <a:rPr kumimoji="1" lang="en-US" altLang="zh-CN" dirty="0" smtClean="0"/>
              <a:t>pc + 8</a:t>
            </a:r>
          </a:p>
          <a:p>
            <a:pPr lvl="1"/>
            <a:r>
              <a:rPr kumimoji="1" lang="en-US" altLang="zh-CN" dirty="0" smtClean="0"/>
              <a:t>Jump </a:t>
            </a:r>
            <a:r>
              <a:rPr kumimoji="1" lang="en-US" altLang="zh-CN" dirty="0" smtClean="0"/>
              <a:t>to the </a:t>
            </a:r>
            <a:r>
              <a:rPr kumimoji="1" lang="en-US" altLang="zh-CN" dirty="0" smtClean="0"/>
              <a:t>address of the label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914187"/>
            <a:ext cx="3573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int add(int a, int b) {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int c = a + b;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return c;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0373" y="3893818"/>
            <a:ext cx="3365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main() 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</a:t>
            </a:r>
            <a:r>
              <a:rPr lang="mr-IN" altLang="zh-CN" dirty="0" smtClean="0">
                <a:latin typeface="Consolas"/>
                <a:cs typeface="Consolas"/>
              </a:rPr>
              <a:t>int </a:t>
            </a:r>
            <a:r>
              <a:rPr lang="mr-IN" altLang="zh-CN" dirty="0">
                <a:latin typeface="Consolas"/>
                <a:cs typeface="Consolas"/>
              </a:rPr>
              <a:t>c = add</a:t>
            </a:r>
            <a:r>
              <a:rPr lang="mr-IN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smtClean="0">
                <a:latin typeface="Consolas"/>
                <a:cs typeface="Consolas"/>
              </a:rPr>
              <a:t>0, 2</a:t>
            </a:r>
            <a:r>
              <a:rPr lang="mr-IN" altLang="zh-CN" dirty="0" smtClean="0">
                <a:latin typeface="Consolas"/>
                <a:cs typeface="Consolas"/>
              </a:rPr>
              <a:t>)</a:t>
            </a:r>
            <a:r>
              <a:rPr lang="mr-IN" altLang="zh-CN" dirty="0">
                <a:latin typeface="Consolas"/>
                <a:cs typeface="Consolas"/>
              </a:rPr>
              <a:t>;</a:t>
            </a:r>
          </a:p>
          <a:p>
            <a:r>
              <a:rPr lang="mr-IN" altLang="zh-CN" dirty="0">
                <a:latin typeface="Consolas"/>
                <a:cs typeface="Consolas"/>
              </a:rPr>
              <a:t>    printf("%d\b", c);</a:t>
            </a:r>
          </a:p>
          <a:p>
            <a:r>
              <a:rPr lang="mr-IN" altLang="zh-CN" dirty="0">
                <a:latin typeface="Consolas"/>
                <a:cs typeface="Consolas"/>
              </a:rPr>
              <a:t>    return 0;</a:t>
            </a:r>
          </a:p>
          <a:p>
            <a:r>
              <a:rPr lang="mr-IN" altLang="zh-CN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18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Call instruction: control transfer from caller to </a:t>
            </a:r>
            <a:r>
              <a:rPr kumimoji="1" lang="en-US" altLang="zh-CN" dirty="0" err="1" smtClean="0"/>
              <a:t>callee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b="1" dirty="0">
                <a:latin typeface="Consolas"/>
                <a:cs typeface="Consolas"/>
              </a:rPr>
              <a:t>call</a:t>
            </a:r>
            <a:r>
              <a:rPr kumimoji="1" lang="en-US" altLang="zh-CN" dirty="0">
                <a:latin typeface="Consolas"/>
                <a:cs typeface="Consolas"/>
              </a:rPr>
              <a:t> label</a:t>
            </a:r>
          </a:p>
          <a:p>
            <a:pPr lvl="1"/>
            <a:r>
              <a:rPr lang="en-US" altLang="zh-CN" dirty="0"/>
              <a:t>Push return address on stack </a:t>
            </a:r>
          </a:p>
          <a:p>
            <a:pPr lvl="2"/>
            <a:r>
              <a:rPr kumimoji="1" lang="en-US" altLang="zh-CN" dirty="0"/>
              <a:t>return address = current pc + 8</a:t>
            </a:r>
          </a:p>
          <a:p>
            <a:pPr lvl="1"/>
            <a:r>
              <a:rPr kumimoji="1" lang="en-US" altLang="zh-CN" dirty="0"/>
              <a:t>Jump to the address of the label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921" y="410035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add: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leal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(</a:t>
            </a:r>
            <a:r>
              <a:rPr lang="mr-IN" altLang="zh-CN" sz="2000" dirty="0">
                <a:latin typeface="Consolas"/>
                <a:cs typeface="Consolas"/>
              </a:rPr>
              <a:t>%rdi,%rsi), %eax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 smtClean="0">
                <a:latin typeface="Consolas"/>
                <a:cs typeface="Consolas"/>
              </a:rPr>
              <a:t>ret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3877" y="4079989"/>
            <a:ext cx="47891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main: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	</a:t>
            </a:r>
            <a:r>
              <a:rPr lang="mr-IN" altLang="zh-CN" sz="2000" dirty="0" smtClean="0">
                <a:latin typeface="Consolas"/>
                <a:cs typeface="Consolas"/>
              </a:rPr>
              <a:t>movl    </a:t>
            </a:r>
            <a:r>
              <a:rPr lang="mr-IN" altLang="zh-CN" sz="2000" dirty="0">
                <a:latin typeface="Consolas"/>
                <a:cs typeface="Consolas"/>
              </a:rPr>
              <a:t>$2, %esi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movl    </a:t>
            </a:r>
            <a:r>
              <a:rPr lang="mr-IN" altLang="zh-CN" sz="2000" dirty="0">
                <a:latin typeface="Consolas"/>
                <a:cs typeface="Consolas"/>
              </a:rPr>
              <a:t>$0, %edi</a:t>
            </a:r>
          </a:p>
          <a:p>
            <a:r>
              <a:rPr lang="mr-IN" altLang="zh-CN" sz="2000" b="1" dirty="0">
                <a:latin typeface="Consolas"/>
                <a:cs typeface="Consolas"/>
              </a:rPr>
              <a:t>   </a:t>
            </a:r>
            <a:r>
              <a:rPr lang="mr-IN" altLang="zh-CN" sz="2000" b="1" dirty="0" smtClean="0">
                <a:latin typeface="Consolas"/>
                <a:cs typeface="Consolas"/>
              </a:rPr>
              <a:t>call    add</a:t>
            </a:r>
            <a:endParaRPr lang="en-US" altLang="zh-CN" sz="2000" b="1" dirty="0">
              <a:latin typeface="Consolas"/>
              <a:cs typeface="Consolas"/>
            </a:endParaRPr>
          </a:p>
          <a:p>
            <a:r>
              <a:rPr lang="en-US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movl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	 %</a:t>
            </a:r>
            <a:r>
              <a:rPr lang="en-US" altLang="zh-CN" sz="20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20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mr-IN" altLang="zh-CN" sz="2000" b="1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</p:txBody>
      </p:sp>
      <p:sp>
        <p:nvSpPr>
          <p:cNvPr id="6" name="矩形 5"/>
          <p:cNvSpPr/>
          <p:nvPr/>
        </p:nvSpPr>
        <p:spPr>
          <a:xfrm>
            <a:off x="829545" y="3500352"/>
            <a:ext cx="4572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altLang="zh-CN" sz="2000" b="1" i="1" dirty="0" err="1" smtClean="0">
                <a:latin typeface="Consolas"/>
                <a:cs typeface="Consolas"/>
              </a:rPr>
              <a:t>gcc</a:t>
            </a:r>
            <a:r>
              <a:rPr lang="en-US" altLang="zh-CN" sz="2000" b="1" i="1" dirty="0" smtClean="0">
                <a:latin typeface="Consolas"/>
                <a:cs typeface="Consolas"/>
              </a:rPr>
              <a:t> </a:t>
            </a:r>
            <a:r>
              <a:rPr lang="mr-IN" altLang="zh-CN" sz="2000" b="1" i="1" dirty="0" smtClean="0">
                <a:latin typeface="Consolas"/>
                <a:cs typeface="Consolas"/>
              </a:rPr>
              <a:t>–</a:t>
            </a:r>
            <a:r>
              <a:rPr lang="en-US" altLang="zh-CN" sz="2000" b="1" i="1" dirty="0" err="1" smtClean="0">
                <a:latin typeface="Consolas"/>
                <a:cs typeface="Consolas"/>
              </a:rPr>
              <a:t>Og</a:t>
            </a:r>
            <a:r>
              <a:rPr lang="en-US" altLang="zh-CN" sz="2000" b="1" i="1" dirty="0" smtClean="0">
                <a:latin typeface="Consolas"/>
                <a:cs typeface="Consolas"/>
              </a:rPr>
              <a:t> –S </a:t>
            </a:r>
            <a:r>
              <a:rPr lang="en-US" altLang="zh-CN" sz="2000" b="1" i="1" dirty="0" err="1" smtClean="0">
                <a:latin typeface="Consolas"/>
                <a:cs typeface="Consolas"/>
              </a:rPr>
              <a:t>main</a:t>
            </a:r>
            <a:r>
              <a:rPr lang="en-US" altLang="zh-CN" sz="2000" b="1" i="1" dirty="0" err="1" smtClean="0">
                <a:latin typeface="Consolas"/>
                <a:cs typeface="Consolas"/>
              </a:rPr>
              <a:t>.c</a:t>
            </a:r>
            <a:endParaRPr lang="mr-IN" altLang="zh-CN" sz="2000" b="1" i="1" dirty="0">
              <a:latin typeface="Consolas"/>
              <a:cs typeface="Consola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93215" y="5512372"/>
            <a:ext cx="4030145" cy="875401"/>
            <a:chOff x="3693215" y="5512372"/>
            <a:chExt cx="4030145" cy="87540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183877" y="5512372"/>
              <a:ext cx="448554" cy="5066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93215" y="6018441"/>
              <a:ext cx="4030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return address points to this instruction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5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Call instruction: control transfer from caller to </a:t>
            </a:r>
            <a:r>
              <a:rPr kumimoji="1" lang="en-US" altLang="zh-CN" dirty="0" err="1" smtClean="0"/>
              <a:t>callee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6738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b="1" dirty="0">
                <a:latin typeface="Consolas"/>
                <a:cs typeface="Consolas"/>
              </a:rPr>
              <a:t>call</a:t>
            </a:r>
            <a:r>
              <a:rPr kumimoji="1" lang="en-US" altLang="zh-CN" dirty="0">
                <a:latin typeface="Consolas"/>
                <a:cs typeface="Consolas"/>
              </a:rPr>
              <a:t> label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4401241"/>
            <a:ext cx="70724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3366FF"/>
                </a:solidFill>
              </a:rPr>
              <a:t>000000000040054a</a:t>
            </a:r>
            <a:r>
              <a:rPr lang="fr-FR" sz="2000" dirty="0"/>
              <a:t> &lt;main&gt;: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40054a</a:t>
            </a:r>
            <a:r>
              <a:rPr lang="ro-RO" sz="2000" dirty="0"/>
              <a:t>:       </a:t>
            </a:r>
            <a:r>
              <a:rPr lang="ro-RO" sz="2000" dirty="0">
                <a:solidFill>
                  <a:srgbClr val="3F9335"/>
                </a:solidFill>
              </a:rPr>
              <a:t>48 83 ec 08</a:t>
            </a:r>
            <a:r>
              <a:rPr lang="ro-RO" sz="2000" dirty="0"/>
              <a:t>            </a:t>
            </a:r>
            <a:r>
              <a:rPr lang="ro-RO" sz="2000" dirty="0" smtClean="0"/>
              <a:t>     sub    </a:t>
            </a:r>
            <a:r>
              <a:rPr lang="ro-RO" sz="2000" dirty="0"/>
              <a:t>$0x8,%rsp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3366FF"/>
                </a:solidFill>
              </a:rPr>
              <a:t>40054e</a:t>
            </a:r>
            <a:r>
              <a:rPr lang="en-US" sz="2000" dirty="0"/>
              <a:t>:       </a:t>
            </a:r>
            <a:r>
              <a:rPr lang="en-US" sz="2000" dirty="0">
                <a:solidFill>
                  <a:srgbClr val="3F9335"/>
                </a:solidFill>
              </a:rPr>
              <a:t>be 02 00 00 00</a:t>
            </a:r>
            <a:r>
              <a:rPr lang="en-US" sz="2000" dirty="0"/>
              <a:t>    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</a:t>
            </a:r>
            <a:r>
              <a:rPr lang="en-US" sz="2000" dirty="0"/>
              <a:t>$0x2,%esi</a:t>
            </a:r>
          </a:p>
          <a:p>
            <a:r>
              <a:rPr lang="sk-SK" sz="2000" dirty="0"/>
              <a:t>  </a:t>
            </a:r>
            <a:r>
              <a:rPr lang="sk-SK" sz="2000" dirty="0" smtClean="0"/>
              <a:t>                    </a:t>
            </a:r>
            <a:r>
              <a:rPr lang="sk-SK" sz="2000" dirty="0" smtClean="0">
                <a:solidFill>
                  <a:srgbClr val="3366FF"/>
                </a:solidFill>
              </a:rPr>
              <a:t>400553</a:t>
            </a:r>
            <a:r>
              <a:rPr lang="sk-SK" sz="2000" dirty="0"/>
              <a:t>:       </a:t>
            </a:r>
            <a:r>
              <a:rPr lang="sk-SK" sz="2000" dirty="0">
                <a:solidFill>
                  <a:srgbClr val="3F9335"/>
                </a:solidFill>
              </a:rPr>
              <a:t>bf </a:t>
            </a:r>
            <a:r>
              <a:rPr lang="sk-SK" sz="2000" dirty="0" smtClean="0">
                <a:solidFill>
                  <a:srgbClr val="3F9335"/>
                </a:solidFill>
              </a:rPr>
              <a:t> 00 </a:t>
            </a:r>
            <a:r>
              <a:rPr lang="sk-SK" sz="2000" dirty="0">
                <a:solidFill>
                  <a:srgbClr val="3F9335"/>
                </a:solidFill>
              </a:rPr>
              <a:t>00 00 00</a:t>
            </a:r>
            <a:r>
              <a:rPr lang="sk-SK" sz="2000" dirty="0"/>
              <a:t>          </a:t>
            </a:r>
            <a:r>
              <a:rPr lang="sk-SK" sz="2000" dirty="0" smtClean="0"/>
              <a:t> mov    </a:t>
            </a:r>
            <a:r>
              <a:rPr lang="sk-SK" sz="2000" dirty="0"/>
              <a:t>$0x0,%edi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3366FF"/>
                </a:solidFill>
              </a:rPr>
              <a:t>400558</a:t>
            </a:r>
            <a:r>
              <a:rPr lang="en-US" sz="2000" dirty="0"/>
              <a:t>:       </a:t>
            </a:r>
            <a:r>
              <a:rPr lang="en-US" sz="2000" dirty="0">
                <a:solidFill>
                  <a:srgbClr val="3F9335"/>
                </a:solidFill>
              </a:rPr>
              <a:t>e8 e9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>
                <a:solidFill>
                  <a:srgbClr val="3F9335"/>
                </a:solidFill>
              </a:rPr>
              <a:t>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>
                <a:solidFill>
                  <a:srgbClr val="3F9335"/>
                </a:solidFill>
              </a:rPr>
              <a:t>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/>
              <a:t>         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callq</a:t>
            </a:r>
            <a:r>
              <a:rPr lang="en-US" sz="2000" dirty="0" smtClean="0"/>
              <a:t>  </a:t>
            </a:r>
            <a:r>
              <a:rPr lang="en-US" sz="2000" dirty="0">
                <a:solidFill>
                  <a:srgbClr val="3366FF"/>
                </a:solidFill>
              </a:rPr>
              <a:t>400546</a:t>
            </a:r>
            <a:r>
              <a:rPr lang="en-US" sz="2000" dirty="0"/>
              <a:t> &lt;add&gt;</a:t>
            </a:r>
          </a:p>
          <a:p>
            <a:r>
              <a:rPr lang="sk-SK" sz="2000" dirty="0"/>
              <a:t>  </a:t>
            </a:r>
            <a:r>
              <a:rPr lang="sk-SK" sz="2000" dirty="0" smtClean="0"/>
              <a:t>                    </a:t>
            </a:r>
            <a:r>
              <a:rPr lang="sk-SK" sz="2000" dirty="0" smtClean="0">
                <a:solidFill>
                  <a:srgbClr val="3366FF"/>
                </a:solidFill>
              </a:rPr>
              <a:t>40055d</a:t>
            </a:r>
            <a:r>
              <a:rPr lang="sk-SK" sz="2000" dirty="0"/>
              <a:t>:       </a:t>
            </a:r>
            <a:r>
              <a:rPr lang="sk-SK" sz="2000" dirty="0">
                <a:solidFill>
                  <a:srgbClr val="3F9335"/>
                </a:solidFill>
              </a:rPr>
              <a:t>89 c2</a:t>
            </a:r>
            <a:r>
              <a:rPr lang="sk-SK" sz="2000" dirty="0"/>
              <a:t>                   </a:t>
            </a:r>
            <a:r>
              <a:rPr lang="sk-SK" sz="2000" dirty="0" smtClean="0"/>
              <a:t>         mov    </a:t>
            </a:r>
            <a:r>
              <a:rPr lang="sk-SK" sz="2000" dirty="0"/>
              <a:t>%eax,%edx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113638"/>
            <a:ext cx="4572000" cy="707886"/>
          </a:xfrm>
          <a:prstGeom prst="rect">
            <a:avLst/>
          </a:prstGeom>
          <a:solidFill>
            <a:srgbClr val="B9CDE5"/>
          </a:solidFill>
        </p:spPr>
        <p:txBody>
          <a:bodyPr>
            <a:spAutoFit/>
          </a:bodyPr>
          <a:lstStyle/>
          <a:p>
            <a:r>
              <a:rPr lang="en-US" altLang="zh-CN" sz="2000" b="1" i="1" dirty="0" err="1" smtClean="0">
                <a:latin typeface="Consolas"/>
                <a:cs typeface="Consolas"/>
              </a:rPr>
              <a:t>gcc</a:t>
            </a:r>
            <a:r>
              <a:rPr lang="en-US" altLang="zh-CN" sz="2000" b="1" i="1" dirty="0" smtClean="0">
                <a:latin typeface="Consolas"/>
                <a:cs typeface="Consolas"/>
              </a:rPr>
              <a:t> </a:t>
            </a:r>
            <a:r>
              <a:rPr lang="en-US" altLang="zh-CN" sz="2000" b="1" i="1" dirty="0" err="1" smtClean="0">
                <a:latin typeface="Consolas"/>
                <a:cs typeface="Consolas"/>
              </a:rPr>
              <a:t>main.c</a:t>
            </a:r>
            <a:r>
              <a:rPr lang="en-US" altLang="zh-CN" sz="2000" b="1" i="1" dirty="0" smtClean="0">
                <a:latin typeface="Consolas"/>
                <a:cs typeface="Consolas"/>
              </a:rPr>
              <a:t> </a:t>
            </a:r>
          </a:p>
          <a:p>
            <a:r>
              <a:rPr lang="en-US" altLang="zh-CN" sz="2000" b="1" i="1" dirty="0" err="1" smtClean="0">
                <a:latin typeface="Consolas"/>
                <a:cs typeface="Consolas"/>
              </a:rPr>
              <a:t>objdump</a:t>
            </a:r>
            <a:r>
              <a:rPr lang="en-US" altLang="zh-CN" sz="2000" b="1" i="1" dirty="0">
                <a:latin typeface="Consolas"/>
                <a:cs typeface="Consolas"/>
              </a:rPr>
              <a:t> </a:t>
            </a:r>
            <a:r>
              <a:rPr lang="en-US" altLang="zh-CN" sz="2000" b="1" i="1" dirty="0" smtClean="0">
                <a:latin typeface="Consolas"/>
                <a:cs typeface="Consolas"/>
              </a:rPr>
              <a:t>–d </a:t>
            </a:r>
            <a:r>
              <a:rPr lang="en-US" altLang="zh-CN" sz="2000" b="1" i="1" dirty="0" err="1" smtClean="0">
                <a:latin typeface="Consolas"/>
                <a:cs typeface="Consolas"/>
              </a:rPr>
              <a:t>a.out</a:t>
            </a:r>
            <a:endParaRPr lang="mr-IN" altLang="zh-CN" sz="2000" b="1" i="1" dirty="0">
              <a:latin typeface="Consolas"/>
              <a:cs typeface="Consolas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457200" y="3121258"/>
            <a:ext cx="7970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dirty="0">
                <a:solidFill>
                  <a:srgbClr val="3366FF"/>
                </a:solidFill>
              </a:rPr>
              <a:t>0000000000400546</a:t>
            </a:r>
            <a:r>
              <a:rPr lang="nb-NO" sz="2000" dirty="0"/>
              <a:t> &lt;</a:t>
            </a:r>
            <a:r>
              <a:rPr lang="nb-NO" sz="2000" dirty="0" err="1"/>
              <a:t>add</a:t>
            </a:r>
            <a:r>
              <a:rPr lang="nb-NO" sz="2000" dirty="0"/>
              <a:t>&gt;: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400546</a:t>
            </a:r>
            <a:r>
              <a:rPr lang="ro-RO" sz="2000" dirty="0"/>
              <a:t>: </a:t>
            </a:r>
            <a:r>
              <a:rPr lang="ro-RO" sz="2000" dirty="0" smtClean="0"/>
              <a:t>     </a:t>
            </a:r>
            <a:r>
              <a:rPr lang="ro-RO" sz="2000" dirty="0" smtClean="0">
                <a:solidFill>
                  <a:srgbClr val="3F9335"/>
                </a:solidFill>
              </a:rPr>
              <a:t>8d </a:t>
            </a:r>
            <a:r>
              <a:rPr lang="ro-RO" sz="2000" dirty="0">
                <a:solidFill>
                  <a:srgbClr val="3F9335"/>
                </a:solidFill>
              </a:rPr>
              <a:t>04 37</a:t>
            </a:r>
            <a:r>
              <a:rPr lang="ro-RO" sz="2000" dirty="0"/>
              <a:t>    </a:t>
            </a:r>
            <a:r>
              <a:rPr lang="ro-RO" sz="2000" dirty="0" smtClean="0"/>
              <a:t>                 lea    </a:t>
            </a:r>
            <a:r>
              <a:rPr lang="ro-RO" sz="2000" dirty="0"/>
              <a:t>(%rdi,%rsi,1),%eax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400549</a:t>
            </a:r>
            <a:r>
              <a:rPr lang="ro-RO" sz="2000" dirty="0"/>
              <a:t>:  </a:t>
            </a:r>
            <a:r>
              <a:rPr lang="ro-RO" sz="2000" dirty="0" smtClean="0"/>
              <a:t>    </a:t>
            </a:r>
            <a:r>
              <a:rPr lang="ro-RO" sz="2000" dirty="0" smtClean="0">
                <a:solidFill>
                  <a:srgbClr val="3F9335"/>
                </a:solidFill>
              </a:rPr>
              <a:t>c3</a:t>
            </a:r>
            <a:r>
              <a:rPr lang="ro-RO" sz="2000" dirty="0" smtClean="0"/>
              <a:t>                                retq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76496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00509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Ret instruction: control </a:t>
            </a:r>
            <a:r>
              <a:rPr kumimoji="1" lang="en-US" altLang="zh-CN" dirty="0" smtClean="0"/>
              <a:t>transfer from </a:t>
            </a:r>
            <a:r>
              <a:rPr kumimoji="1" lang="en-US" altLang="zh-CN" dirty="0" err="1" smtClean="0"/>
              <a:t>callee</a:t>
            </a:r>
            <a:r>
              <a:rPr kumimoji="1" lang="en-US" altLang="zh-CN" dirty="0" smtClean="0"/>
              <a:t> back to caller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b="1" dirty="0" smtClean="0">
                <a:latin typeface="Consolas"/>
                <a:cs typeface="Consolas"/>
              </a:rPr>
              <a:t>ret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lvl="1"/>
            <a:r>
              <a:rPr lang="en-US" altLang="zh-CN" dirty="0" smtClean="0"/>
              <a:t>Pop 8 bytes  from the stack to PC</a:t>
            </a:r>
          </a:p>
          <a:p>
            <a:pPr lvl="2"/>
            <a:r>
              <a:rPr kumimoji="1" lang="en-US" altLang="zh-CN" dirty="0" smtClean="0"/>
              <a:t>pc = </a:t>
            </a:r>
            <a:r>
              <a:rPr kumimoji="1" lang="en-US" altLang="zh-CN" dirty="0" err="1" smtClean="0"/>
              <a:t>mem</a:t>
            </a:r>
            <a:r>
              <a:rPr kumimoji="1" lang="en-US" altLang="zh-CN" dirty="0" smtClean="0"/>
              <a:t>[%</a:t>
            </a:r>
            <a:r>
              <a:rPr kumimoji="1" lang="en-US" altLang="zh-CN" dirty="0" err="1" smtClean="0"/>
              <a:t>rsp</a:t>
            </a:r>
            <a:r>
              <a:rPr kumimoji="1" lang="en-US" altLang="zh-CN" dirty="0" smtClean="0"/>
              <a:t>], %</a:t>
            </a:r>
            <a:r>
              <a:rPr kumimoji="1" lang="en-US" altLang="zh-CN" dirty="0" err="1" smtClean="0"/>
              <a:t>rsp</a:t>
            </a:r>
            <a:r>
              <a:rPr kumimoji="1" lang="en-US" altLang="zh-CN" dirty="0" smtClean="0"/>
              <a:t> = %</a:t>
            </a:r>
            <a:r>
              <a:rPr kumimoji="1" lang="en-US" altLang="zh-CN" dirty="0" err="1" smtClean="0"/>
              <a:t>rsp</a:t>
            </a:r>
            <a:r>
              <a:rPr kumimoji="1" lang="en-US" altLang="zh-CN" dirty="0" smtClean="0"/>
              <a:t> +8</a:t>
            </a:r>
            <a:endParaRPr kumimoji="1" lang="en-US" altLang="zh-CN" dirty="0" smtClean="0"/>
          </a:p>
        </p:txBody>
      </p:sp>
      <p:sp>
        <p:nvSpPr>
          <p:cNvPr id="7" name="矩形 4"/>
          <p:cNvSpPr/>
          <p:nvPr/>
        </p:nvSpPr>
        <p:spPr>
          <a:xfrm>
            <a:off x="457200" y="4401241"/>
            <a:ext cx="70724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3366FF"/>
                </a:solidFill>
              </a:rPr>
              <a:t>000000000040054a</a:t>
            </a:r>
            <a:r>
              <a:rPr lang="fr-FR" sz="2000" dirty="0"/>
              <a:t> &lt;main&gt;: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40054a</a:t>
            </a:r>
            <a:r>
              <a:rPr lang="ro-RO" sz="2000" dirty="0"/>
              <a:t>:       </a:t>
            </a:r>
            <a:r>
              <a:rPr lang="ro-RO" sz="2000" dirty="0">
                <a:solidFill>
                  <a:srgbClr val="3F9335"/>
                </a:solidFill>
              </a:rPr>
              <a:t>48 83 ec 08</a:t>
            </a:r>
            <a:r>
              <a:rPr lang="ro-RO" sz="2000" dirty="0"/>
              <a:t>            </a:t>
            </a:r>
            <a:r>
              <a:rPr lang="ro-RO" sz="2000" dirty="0" smtClean="0"/>
              <a:t>     sub    </a:t>
            </a:r>
            <a:r>
              <a:rPr lang="ro-RO" sz="2000" dirty="0"/>
              <a:t>$0x8,%rsp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3366FF"/>
                </a:solidFill>
              </a:rPr>
              <a:t>40054e</a:t>
            </a:r>
            <a:r>
              <a:rPr lang="en-US" sz="2000" dirty="0"/>
              <a:t>:       </a:t>
            </a:r>
            <a:r>
              <a:rPr lang="en-US" sz="2000" dirty="0">
                <a:solidFill>
                  <a:srgbClr val="3F9335"/>
                </a:solidFill>
              </a:rPr>
              <a:t>be 02 00 00 00</a:t>
            </a:r>
            <a:r>
              <a:rPr lang="en-US" sz="2000" dirty="0"/>
              <a:t>    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</a:t>
            </a:r>
            <a:r>
              <a:rPr lang="en-US" sz="2000" dirty="0"/>
              <a:t>$0x2,%esi</a:t>
            </a:r>
          </a:p>
          <a:p>
            <a:r>
              <a:rPr lang="sk-SK" sz="2000" dirty="0"/>
              <a:t>  </a:t>
            </a:r>
            <a:r>
              <a:rPr lang="sk-SK" sz="2000" dirty="0" smtClean="0"/>
              <a:t>                    </a:t>
            </a:r>
            <a:r>
              <a:rPr lang="sk-SK" sz="2000" dirty="0" smtClean="0">
                <a:solidFill>
                  <a:srgbClr val="3366FF"/>
                </a:solidFill>
              </a:rPr>
              <a:t>400553</a:t>
            </a:r>
            <a:r>
              <a:rPr lang="sk-SK" sz="2000" dirty="0"/>
              <a:t>:       </a:t>
            </a:r>
            <a:r>
              <a:rPr lang="sk-SK" sz="2000" dirty="0">
                <a:solidFill>
                  <a:srgbClr val="3F9335"/>
                </a:solidFill>
              </a:rPr>
              <a:t>bf </a:t>
            </a:r>
            <a:r>
              <a:rPr lang="sk-SK" sz="2000" dirty="0" smtClean="0">
                <a:solidFill>
                  <a:srgbClr val="3F9335"/>
                </a:solidFill>
              </a:rPr>
              <a:t> 00 </a:t>
            </a:r>
            <a:r>
              <a:rPr lang="sk-SK" sz="2000" dirty="0">
                <a:solidFill>
                  <a:srgbClr val="3F9335"/>
                </a:solidFill>
              </a:rPr>
              <a:t>00 00 00</a:t>
            </a:r>
            <a:r>
              <a:rPr lang="sk-SK" sz="2000" dirty="0"/>
              <a:t>          </a:t>
            </a:r>
            <a:r>
              <a:rPr lang="sk-SK" sz="2000" dirty="0" smtClean="0"/>
              <a:t> mov    </a:t>
            </a:r>
            <a:r>
              <a:rPr lang="sk-SK" sz="2000" dirty="0"/>
              <a:t>$0x0,%edi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3366FF"/>
                </a:solidFill>
              </a:rPr>
              <a:t>400558</a:t>
            </a:r>
            <a:r>
              <a:rPr lang="en-US" sz="2000" dirty="0"/>
              <a:t>:       </a:t>
            </a:r>
            <a:r>
              <a:rPr lang="en-US" sz="2000" dirty="0">
                <a:solidFill>
                  <a:srgbClr val="3F9335"/>
                </a:solidFill>
              </a:rPr>
              <a:t>e8 e9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>
                <a:solidFill>
                  <a:srgbClr val="3F9335"/>
                </a:solidFill>
              </a:rPr>
              <a:t>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>
                <a:solidFill>
                  <a:srgbClr val="3F9335"/>
                </a:solidFill>
              </a:rPr>
              <a:t>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/>
              <a:t>         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callq</a:t>
            </a:r>
            <a:r>
              <a:rPr lang="en-US" sz="2000" dirty="0" smtClean="0"/>
              <a:t>  </a:t>
            </a:r>
            <a:r>
              <a:rPr lang="en-US" sz="2000" dirty="0">
                <a:solidFill>
                  <a:srgbClr val="3366FF"/>
                </a:solidFill>
              </a:rPr>
              <a:t>400546</a:t>
            </a:r>
            <a:r>
              <a:rPr lang="en-US" sz="2000" dirty="0"/>
              <a:t> &lt;add&gt;</a:t>
            </a:r>
          </a:p>
          <a:p>
            <a:r>
              <a:rPr lang="sk-SK" sz="2000" dirty="0"/>
              <a:t>  </a:t>
            </a:r>
            <a:r>
              <a:rPr lang="sk-SK" sz="2000" dirty="0" smtClean="0"/>
              <a:t>                    </a:t>
            </a:r>
            <a:r>
              <a:rPr lang="sk-SK" sz="2000" dirty="0" smtClean="0">
                <a:solidFill>
                  <a:srgbClr val="3366FF"/>
                </a:solidFill>
              </a:rPr>
              <a:t>40055d</a:t>
            </a:r>
            <a:r>
              <a:rPr lang="sk-SK" sz="2000" dirty="0"/>
              <a:t>:       </a:t>
            </a:r>
            <a:r>
              <a:rPr lang="sk-SK" sz="2000" dirty="0">
                <a:solidFill>
                  <a:srgbClr val="3F9335"/>
                </a:solidFill>
              </a:rPr>
              <a:t>89 c2</a:t>
            </a:r>
            <a:r>
              <a:rPr lang="sk-SK" sz="2000" dirty="0"/>
              <a:t>                   </a:t>
            </a:r>
            <a:r>
              <a:rPr lang="sk-SK" sz="2000" dirty="0" smtClean="0"/>
              <a:t>         mov    </a:t>
            </a:r>
            <a:r>
              <a:rPr lang="sk-SK" sz="2000" dirty="0"/>
              <a:t>%eax,%edx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457200" y="3121258"/>
            <a:ext cx="7970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dirty="0">
                <a:solidFill>
                  <a:srgbClr val="3366FF"/>
                </a:solidFill>
              </a:rPr>
              <a:t>0000000000400546</a:t>
            </a:r>
            <a:r>
              <a:rPr lang="nb-NO" sz="2000" dirty="0"/>
              <a:t> &lt;</a:t>
            </a:r>
            <a:r>
              <a:rPr lang="nb-NO" sz="2000" dirty="0" err="1"/>
              <a:t>add</a:t>
            </a:r>
            <a:r>
              <a:rPr lang="nb-NO" sz="2000" dirty="0"/>
              <a:t>&gt;: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400546</a:t>
            </a:r>
            <a:r>
              <a:rPr lang="ro-RO" sz="2000" dirty="0"/>
              <a:t>: </a:t>
            </a:r>
            <a:r>
              <a:rPr lang="ro-RO" sz="2000" dirty="0" smtClean="0"/>
              <a:t>     </a:t>
            </a:r>
            <a:r>
              <a:rPr lang="ro-RO" sz="2000" dirty="0" smtClean="0">
                <a:solidFill>
                  <a:srgbClr val="3F9335"/>
                </a:solidFill>
              </a:rPr>
              <a:t>8d </a:t>
            </a:r>
            <a:r>
              <a:rPr lang="ro-RO" sz="2000" dirty="0">
                <a:solidFill>
                  <a:srgbClr val="3F9335"/>
                </a:solidFill>
              </a:rPr>
              <a:t>04 37</a:t>
            </a:r>
            <a:r>
              <a:rPr lang="ro-RO" sz="2000" dirty="0"/>
              <a:t>    </a:t>
            </a:r>
            <a:r>
              <a:rPr lang="ro-RO" sz="2000" dirty="0" smtClean="0"/>
              <a:t>                 lea    </a:t>
            </a:r>
            <a:r>
              <a:rPr lang="ro-RO" sz="2000" dirty="0"/>
              <a:t>(%rdi,%rsi,1),%eax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400549</a:t>
            </a:r>
            <a:r>
              <a:rPr lang="ro-RO" sz="2000" dirty="0"/>
              <a:t>:  </a:t>
            </a:r>
            <a:r>
              <a:rPr lang="ro-RO" sz="2000" dirty="0" smtClean="0"/>
              <a:t>    </a:t>
            </a:r>
            <a:r>
              <a:rPr lang="ro-RO" sz="2000" dirty="0" smtClean="0">
                <a:solidFill>
                  <a:srgbClr val="3F9335"/>
                </a:solidFill>
              </a:rPr>
              <a:t>c3</a:t>
            </a:r>
            <a:r>
              <a:rPr lang="ro-RO" sz="2000" dirty="0" smtClean="0"/>
              <a:t>                                retq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68460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0x00..40054e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movl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 $2,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0090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53215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67431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  <a:endParaRPr lang="ro-RO" sz="1600" dirty="0"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927386" y="481464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95680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40724" y="3451698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0x2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646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0x00..400553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movl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$0,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edi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0090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53215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67431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  <a:endParaRPr lang="ro-RO" sz="1600" dirty="0"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927386" y="448275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62491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80983" y="38821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0x0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419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0x00..400558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call add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0090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53215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67431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  <a:endParaRPr lang="ro-RO" sz="1600" dirty="0"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927386" y="417972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32188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3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Requirements of procedure calls?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99987" y="1578039"/>
            <a:ext cx="1841500" cy="123203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y++;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99987" y="3263671"/>
            <a:ext cx="2133600" cy="161342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 Q(int i)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int t, z;</a:t>
            </a:r>
          </a:p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dirty="0" smtClean="0">
                <a:latin typeface="Consolas"/>
                <a:cs typeface="Consolas"/>
                <a:sym typeface="Courier New Bold" charset="0"/>
              </a:rPr>
              <a:t> ...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z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623793" y="1570552"/>
            <a:ext cx="5257800" cy="5054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Passing control</a:t>
            </a:r>
          </a:p>
        </p:txBody>
      </p:sp>
      <p:sp>
        <p:nvSpPr>
          <p:cNvPr id="9" name="Arc 9"/>
          <p:cNvSpPr/>
          <p:nvPr/>
        </p:nvSpPr>
        <p:spPr bwMode="auto">
          <a:xfrm>
            <a:off x="1234485" y="2120671"/>
            <a:ext cx="2209800" cy="1310862"/>
          </a:xfrm>
          <a:prstGeom prst="arc">
            <a:avLst>
              <a:gd name="adj1" fmla="val 16200000"/>
              <a:gd name="adj2" fmla="val 476875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4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0x00..400558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call add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84961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991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  <a:endParaRPr lang="ro-RO" sz="1600" dirty="0"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927386" y="417972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32188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1"/>
          <p:cNvSpPr/>
          <p:nvPr/>
        </p:nvSpPr>
        <p:spPr>
          <a:xfrm>
            <a:off x="3247973" y="2308100"/>
            <a:ext cx="2522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>
                <a:latin typeface="Arial"/>
                <a:cs typeface="Arial"/>
              </a:rPr>
              <a:t>1.push </a:t>
            </a:r>
            <a:r>
              <a:rPr lang="en-US" altLang="zh-CN" dirty="0">
                <a:latin typeface="Arial"/>
                <a:cs typeface="Arial"/>
              </a:rPr>
              <a:t>return </a:t>
            </a:r>
          </a:p>
          <a:p>
            <a:pPr lvl="1"/>
            <a:r>
              <a:rPr lang="en-US" altLang="zh-CN" dirty="0" smtClean="0">
                <a:latin typeface="Arial"/>
                <a:cs typeface="Arial"/>
              </a:rPr>
              <a:t>address </a:t>
            </a:r>
            <a:r>
              <a:rPr lang="en-US" altLang="zh-CN" dirty="0">
                <a:latin typeface="Arial"/>
                <a:cs typeface="Arial"/>
              </a:rPr>
              <a:t>on </a:t>
            </a:r>
            <a:r>
              <a:rPr lang="en-US" altLang="zh-CN" dirty="0" smtClean="0">
                <a:latin typeface="Arial"/>
                <a:cs typeface="Arial"/>
              </a:rPr>
              <a:t>stack. 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9572" y="83688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0x00..40055d</a:t>
            </a:r>
            <a:endParaRPr lang="en-US" sz="16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051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0x00..400558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call add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84961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991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  <a:endParaRPr lang="ro-RO" sz="1600" dirty="0"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60419" y="4179722"/>
            <a:ext cx="813135" cy="307777"/>
            <a:chOff x="3560419" y="4179722"/>
            <a:chExt cx="813135" cy="307777"/>
          </a:xfrm>
        </p:grpSpPr>
        <p:sp>
          <p:nvSpPr>
            <p:cNvPr id="102" name="矩形 101"/>
            <p:cNvSpPr/>
            <p:nvPr/>
          </p:nvSpPr>
          <p:spPr>
            <a:xfrm>
              <a:off x="3927386" y="4179722"/>
              <a:ext cx="4461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 smtClean="0">
                  <a:latin typeface="Verdana"/>
                  <a:cs typeface="Verdana"/>
                </a:rPr>
                <a:t>PC</a:t>
              </a:r>
              <a:endParaRPr lang="zh-CN" altLang="en-US" sz="1400" b="1" dirty="0"/>
            </a:p>
          </p:txBody>
        </p:sp>
        <p:cxnSp>
          <p:nvCxnSpPr>
            <p:cNvPr id="111" name="直线箭头连接符 110"/>
            <p:cNvCxnSpPr/>
            <p:nvPr/>
          </p:nvCxnSpPr>
          <p:spPr>
            <a:xfrm flipH="1">
              <a:off x="3560419" y="4321885"/>
              <a:ext cx="24922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矩形 1"/>
          <p:cNvSpPr/>
          <p:nvPr/>
        </p:nvSpPr>
        <p:spPr>
          <a:xfrm>
            <a:off x="3247973" y="2308100"/>
            <a:ext cx="2522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>
                <a:latin typeface="Arial"/>
                <a:cs typeface="Arial"/>
              </a:rPr>
              <a:t>1.push </a:t>
            </a:r>
            <a:r>
              <a:rPr lang="en-US" altLang="zh-CN" dirty="0">
                <a:latin typeface="Arial"/>
                <a:cs typeface="Arial"/>
              </a:rPr>
              <a:t>return </a:t>
            </a:r>
          </a:p>
          <a:p>
            <a:pPr lvl="1"/>
            <a:r>
              <a:rPr lang="en-US" altLang="zh-CN" dirty="0" smtClean="0">
                <a:latin typeface="Arial"/>
                <a:cs typeface="Arial"/>
              </a:rPr>
              <a:t>address </a:t>
            </a:r>
            <a:r>
              <a:rPr lang="en-US" altLang="zh-CN" dirty="0">
                <a:latin typeface="Arial"/>
                <a:cs typeface="Arial"/>
              </a:rPr>
              <a:t>on </a:t>
            </a:r>
            <a:r>
              <a:rPr lang="en-US" altLang="zh-CN" dirty="0" smtClean="0">
                <a:latin typeface="Arial"/>
                <a:cs typeface="Arial"/>
              </a:rPr>
              <a:t>stack. 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9572" y="83688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0x00..40055d</a:t>
            </a:r>
            <a:endParaRPr lang="en-US" sz="16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109" name="矩形 95"/>
          <p:cNvSpPr/>
          <p:nvPr/>
        </p:nvSpPr>
        <p:spPr>
          <a:xfrm>
            <a:off x="3257261" y="3103958"/>
            <a:ext cx="2522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Arial"/>
                <a:cs typeface="Arial"/>
              </a:rPr>
              <a:t>2</a:t>
            </a:r>
            <a:r>
              <a:rPr lang="en-US" altLang="zh-CN" dirty="0" smtClean="0">
                <a:latin typeface="Arial"/>
                <a:cs typeface="Arial"/>
              </a:rPr>
              <a:t>.Jump to add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10" name="圆角矩形 27"/>
          <p:cNvSpPr/>
          <p:nvPr/>
        </p:nvSpPr>
        <p:spPr>
          <a:xfrm>
            <a:off x="6693479" y="83688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3366FF"/>
                </a:solidFill>
                <a:latin typeface="Arial"/>
                <a:cs typeface="Arial"/>
              </a:rPr>
              <a:t>0x00..400546</a:t>
            </a:r>
            <a:endParaRPr lang="is-IS" altLang="zh-CN" sz="1600" dirty="0">
              <a:solidFill>
                <a:srgbClr val="3366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27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142E-6 2.85317E-6 L 1.68142E-6 0.237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0x00..400546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3" y="1289345"/>
            <a:ext cx="1681297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000" b="1" dirty="0" smtClean="0">
                <a:solidFill>
                  <a:prstClr val="black"/>
                </a:solidFill>
                <a:latin typeface="Consolas"/>
                <a:cs typeface="Consolas"/>
              </a:rPr>
              <a:t> (%di,%</a:t>
            </a:r>
            <a:r>
              <a:rPr lang="en-US" altLang="zh-CN" sz="1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000" b="1" dirty="0" smtClean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0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84961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991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  <a:endParaRPr lang="ro-RO" sz="1600" dirty="0"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60419" y="5868243"/>
            <a:ext cx="813135" cy="307777"/>
            <a:chOff x="3560419" y="4179722"/>
            <a:chExt cx="813135" cy="307777"/>
          </a:xfrm>
        </p:grpSpPr>
        <p:sp>
          <p:nvSpPr>
            <p:cNvPr id="102" name="矩形 101"/>
            <p:cNvSpPr/>
            <p:nvPr/>
          </p:nvSpPr>
          <p:spPr>
            <a:xfrm>
              <a:off x="3927386" y="4179722"/>
              <a:ext cx="4461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 smtClean="0">
                  <a:latin typeface="Verdana"/>
                  <a:cs typeface="Verdana"/>
                </a:rPr>
                <a:t>PC</a:t>
              </a:r>
              <a:endParaRPr lang="zh-CN" altLang="en-US" sz="1400" b="1" dirty="0"/>
            </a:p>
          </p:txBody>
        </p:sp>
        <p:cxnSp>
          <p:nvCxnSpPr>
            <p:cNvPr id="111" name="直线箭头连接符 110"/>
            <p:cNvCxnSpPr/>
            <p:nvPr/>
          </p:nvCxnSpPr>
          <p:spPr>
            <a:xfrm flipH="1">
              <a:off x="3560419" y="4321885"/>
              <a:ext cx="24922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709572" y="83688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0x00..40055d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12223" y="1726614"/>
            <a:ext cx="780589" cy="358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0x00..400549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3" y="1289345"/>
            <a:ext cx="1681297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en-US" altLang="zh-CN" sz="16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84961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991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  <a:endParaRPr lang="ro-RO" sz="1600" dirty="0"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60419" y="5521359"/>
            <a:ext cx="813135" cy="307777"/>
            <a:chOff x="3560419" y="4179722"/>
            <a:chExt cx="813135" cy="307777"/>
          </a:xfrm>
        </p:grpSpPr>
        <p:sp>
          <p:nvSpPr>
            <p:cNvPr id="102" name="矩形 101"/>
            <p:cNvSpPr/>
            <p:nvPr/>
          </p:nvSpPr>
          <p:spPr>
            <a:xfrm>
              <a:off x="3927386" y="4179722"/>
              <a:ext cx="4461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 smtClean="0">
                  <a:latin typeface="Verdana"/>
                  <a:cs typeface="Verdana"/>
                </a:rPr>
                <a:t>PC</a:t>
              </a:r>
              <a:endParaRPr lang="zh-CN" altLang="en-US" sz="1400" b="1" dirty="0"/>
            </a:p>
          </p:txBody>
        </p:sp>
        <p:cxnSp>
          <p:nvCxnSpPr>
            <p:cNvPr id="111" name="直线箭头连接符 110"/>
            <p:cNvCxnSpPr/>
            <p:nvPr/>
          </p:nvCxnSpPr>
          <p:spPr>
            <a:xfrm flipH="1">
              <a:off x="3560419" y="4321885"/>
              <a:ext cx="24922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709572" y="83688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0x00..40055d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12223" y="1726614"/>
            <a:ext cx="780589" cy="358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5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0x00..400549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3" y="1289345"/>
            <a:ext cx="1681297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en-US" altLang="zh-CN" sz="16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60419" y="849615"/>
            <a:ext cx="958220" cy="307777"/>
            <a:chOff x="3560419" y="849615"/>
            <a:chExt cx="958220" cy="307777"/>
          </a:xfrm>
        </p:grpSpPr>
        <p:sp>
          <p:nvSpPr>
            <p:cNvPr id="56" name="矩形 55"/>
            <p:cNvSpPr/>
            <p:nvPr/>
          </p:nvSpPr>
          <p:spPr>
            <a:xfrm>
              <a:off x="3927386" y="849615"/>
              <a:ext cx="591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 smtClean="0">
                  <a:latin typeface="Verdana"/>
                  <a:cs typeface="Verdana"/>
                </a:rPr>
                <a:t>TOP</a:t>
              </a:r>
              <a:endParaRPr lang="zh-CN" altLang="en-US" sz="1400" b="1" dirty="0"/>
            </a:p>
          </p:txBody>
        </p:sp>
        <p:cxnSp>
          <p:nvCxnSpPr>
            <p:cNvPr id="4" name="直线箭头连接符 3"/>
            <p:cNvCxnSpPr/>
            <p:nvPr/>
          </p:nvCxnSpPr>
          <p:spPr>
            <a:xfrm flipH="1">
              <a:off x="3560419" y="991778"/>
              <a:ext cx="24922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  <a:endParaRPr lang="ro-RO" sz="1600" dirty="0"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60419" y="5521359"/>
            <a:ext cx="813135" cy="307777"/>
            <a:chOff x="3560419" y="4179722"/>
            <a:chExt cx="813135" cy="307777"/>
          </a:xfrm>
        </p:grpSpPr>
        <p:sp>
          <p:nvSpPr>
            <p:cNvPr id="102" name="矩形 101"/>
            <p:cNvSpPr/>
            <p:nvPr/>
          </p:nvSpPr>
          <p:spPr>
            <a:xfrm>
              <a:off x="3927386" y="4179722"/>
              <a:ext cx="4461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 smtClean="0">
                  <a:latin typeface="Verdana"/>
                  <a:cs typeface="Verdana"/>
                </a:rPr>
                <a:t>PC</a:t>
              </a:r>
              <a:endParaRPr lang="zh-CN" altLang="en-US" sz="1400" b="1" dirty="0"/>
            </a:p>
          </p:txBody>
        </p:sp>
        <p:cxnSp>
          <p:nvCxnSpPr>
            <p:cNvPr id="111" name="直线箭头连接符 110"/>
            <p:cNvCxnSpPr/>
            <p:nvPr/>
          </p:nvCxnSpPr>
          <p:spPr>
            <a:xfrm flipH="1">
              <a:off x="3560419" y="4321885"/>
              <a:ext cx="24922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709572" y="83688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0x00..40055d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12223" y="1726614"/>
            <a:ext cx="780589" cy="358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92539" y="274728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Pop 8 bytes </a:t>
            </a:r>
          </a:p>
          <a:p>
            <a:r>
              <a:rPr lang="en-US" dirty="0" smtClean="0"/>
              <a:t>from stack to PC</a:t>
            </a:r>
            <a:endParaRPr lang="en-US" dirty="0"/>
          </a:p>
        </p:txBody>
      </p:sp>
      <p:sp>
        <p:nvSpPr>
          <p:cNvPr id="109" name="圆角矩形 27"/>
          <p:cNvSpPr/>
          <p:nvPr/>
        </p:nvSpPr>
        <p:spPr>
          <a:xfrm>
            <a:off x="6689236" y="84099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0x00..40055d</a:t>
            </a:r>
            <a:endParaRPr lang="is-IS" altLang="zh-CN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0" name="圆角矩形 39"/>
          <p:cNvSpPr/>
          <p:nvPr/>
        </p:nvSpPr>
        <p:spPr>
          <a:xfrm>
            <a:off x="6707133" y="43125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srgbClr val="0000FF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srgbClr val="0000FF"/>
                </a:solidFill>
                <a:latin typeface="Arial"/>
                <a:cs typeface="Arial"/>
                <a:sym typeface="Courier New Bold" charset="0"/>
              </a:rPr>
              <a:t>0090</a:t>
            </a:r>
            <a:endParaRPr lang="is-IS" altLang="zh-CN" dirty="0">
              <a:solidFill>
                <a:srgbClr val="0000FF"/>
              </a:solidFill>
              <a:latin typeface="Arial"/>
              <a:cs typeface="Arial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1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4 -0.04493 L 0.00798 -0.24479 " pathEditMode="relative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613E-6 4.15086E-6 L 0.00191 -0.035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78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store function arguments and return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64" y="1792826"/>
            <a:ext cx="8976236" cy="4051446"/>
          </a:xfrm>
        </p:spPr>
        <p:txBody>
          <a:bodyPr>
            <a:normAutofit/>
          </a:bodyPr>
          <a:lstStyle/>
          <a:p>
            <a:r>
              <a:rPr lang="en-US" dirty="0" smtClean="0"/>
              <a:t>Hardware does not dictate where arguments and return value are stored </a:t>
            </a:r>
          </a:p>
          <a:p>
            <a:pPr lvl="1"/>
            <a:r>
              <a:rPr lang="en-US" dirty="0" smtClean="0"/>
              <a:t>It’s up to the software (compilers).</a:t>
            </a:r>
          </a:p>
          <a:p>
            <a:r>
              <a:rPr lang="en-US" dirty="0" smtClean="0"/>
              <a:t>Where to put </a:t>
            </a:r>
            <a:r>
              <a:rPr lang="en-US" dirty="0" smtClean="0"/>
              <a:t>arguments and return </a:t>
            </a:r>
            <a:r>
              <a:rPr lang="en-US" dirty="0" smtClean="0"/>
              <a:t>value?</a:t>
            </a:r>
          </a:p>
          <a:p>
            <a:pPr lvl="1"/>
            <a:r>
              <a:rPr lang="en-US" dirty="0" smtClean="0"/>
              <a:t>Arguments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return value are </a:t>
            </a:r>
            <a:r>
              <a:rPr lang="en-US" dirty="0" smtClean="0"/>
              <a:t>allocated when function is called, de-allocated when function returns.</a:t>
            </a:r>
          </a:p>
          <a:p>
            <a:pPr lvl="1"/>
            <a:r>
              <a:rPr lang="en-US" dirty="0" smtClean="0"/>
              <a:t>Must do such allocation/de-allocation very fast</a:t>
            </a:r>
          </a:p>
        </p:txBody>
      </p:sp>
    </p:spTree>
    <p:extLst>
      <p:ext uri="{BB962C8B-B14F-4D97-AF65-F5344CB8AC3E}">
        <p14:creationId xmlns:p14="http://schemas.microsoft.com/office/powerpoint/2010/main" val="168583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store function arguments and return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64" y="1587332"/>
            <a:ext cx="8976236" cy="5088105"/>
          </a:xfrm>
        </p:spPr>
        <p:txBody>
          <a:bodyPr>
            <a:normAutofit/>
          </a:bodyPr>
          <a:lstStyle/>
          <a:p>
            <a:r>
              <a:rPr lang="en-US" dirty="0" smtClean="0"/>
              <a:t>Two possible designs:</a:t>
            </a:r>
          </a:p>
          <a:p>
            <a:pPr lvl="1"/>
            <a:r>
              <a:rPr lang="en-US" dirty="0" smtClean="0"/>
              <a:t>Store </a:t>
            </a:r>
            <a:r>
              <a:rPr lang="en-US" dirty="0" smtClean="0"/>
              <a:t>on </a:t>
            </a:r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Use registers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chosen design </a:t>
            </a:r>
            <a:r>
              <a:rPr lang="en-US" dirty="0" smtClean="0">
                <a:sym typeface="Wingdings"/>
              </a:rPr>
              <a:t> the calling convention</a:t>
            </a:r>
          </a:p>
          <a:p>
            <a:pPr lvl="1"/>
            <a:r>
              <a:rPr lang="en-US" dirty="0" smtClean="0"/>
              <a:t>All code on a computer system must obey the same convention</a:t>
            </a:r>
          </a:p>
          <a:p>
            <a:pPr lvl="1"/>
            <a:r>
              <a:rPr lang="en-US" dirty="0" smtClean="0"/>
              <a:t>Otherwise, libraries won’t work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05775" y="2539733"/>
            <a:ext cx="4530768" cy="646331"/>
            <a:chOff x="3405775" y="2539733"/>
            <a:chExt cx="4530768" cy="646331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05775" y="2857200"/>
              <a:ext cx="634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40750" y="2539733"/>
              <a:ext cx="3895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Registers are much faster than memory</a:t>
              </a:r>
            </a:p>
            <a:p>
              <a:r>
                <a:rPr lang="en-US" dirty="0" smtClean="0">
                  <a:solidFill>
                    <a:srgbClr val="4F81BD"/>
                  </a:solidFill>
                </a:rPr>
                <a:t>but there are only a few of them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96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 smtClean="0"/>
              <a:t>C/UNIX’s calling convention</a:t>
            </a: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Only allocate stack space when needed</a:t>
            </a:r>
            <a:endParaRPr lang="en-US" sz="1600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 7</a:t>
              </a:r>
              <a:endPara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2400" dirty="0" smtClean="0">
                  <a:latin typeface="Consolas"/>
                  <a:cs typeface="Consolas"/>
                </a:rPr>
                <a:t>...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 8</a:t>
              </a:r>
              <a:endPara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dirty="0" smtClean="0">
                  <a:latin typeface="Consolas"/>
                  <a:cs typeface="Consolas"/>
                </a:rPr>
                <a:t>...</a:t>
              </a:r>
              <a:endParaRPr lang="en-US" dirty="0"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7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335"/>
            <a:ext cx="853346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Calling convention: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, 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vals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709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Registers</a:t>
            </a:r>
          </a:p>
          <a:p>
            <a:pPr lvl="1"/>
            <a:r>
              <a:rPr lang="en-US" altLang="zh-CN" dirty="0" smtClean="0"/>
              <a:t>First 6 Arguments: %rdi, %rsi, %</a:t>
            </a:r>
            <a:r>
              <a:rPr lang="en-US" altLang="zh-CN" dirty="0" err="1" smtClean="0"/>
              <a:t>rdx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rcx</a:t>
            </a:r>
            <a:r>
              <a:rPr lang="en-US" altLang="zh-CN" dirty="0" smtClean="0"/>
              <a:t>, %r8, %r9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Return value: %</a:t>
            </a:r>
            <a:r>
              <a:rPr kumimoji="1" lang="en-US" altLang="zh-CN" dirty="0" err="1" smtClean="0"/>
              <a:t>rax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708" y="3151644"/>
            <a:ext cx="8480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nt add</a:t>
            </a:r>
            <a:r>
              <a:rPr lang="en-US" altLang="zh-CN" dirty="0">
                <a:latin typeface="Consolas"/>
                <a:cs typeface="Consolas"/>
              </a:rPr>
              <a:t>(int a, int b, int c, int d, int e, int f, int g, int h) {</a:t>
            </a:r>
          </a:p>
          <a:p>
            <a:r>
              <a:rPr lang="en-US" altLang="zh-CN" dirty="0">
                <a:latin typeface="Consolas"/>
                <a:cs typeface="Consolas"/>
              </a:rPr>
              <a:t>  int r = a + b + c + d + e + f + g + h;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r;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40725" y="4591656"/>
            <a:ext cx="6338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latin typeface="Consolas"/>
                <a:cs typeface="Consolas"/>
              </a:rPr>
              <a:t>int main() </a:t>
            </a:r>
            <a:r>
              <a:rPr lang="mr-IN" altLang="zh-CN" dirty="0" smtClean="0">
                <a:latin typeface="Consolas"/>
                <a:cs typeface="Consolas"/>
              </a:rPr>
              <a:t>{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int c = add(1, 2, 3, 4, 5, 6, 7, 8);</a:t>
            </a:r>
          </a:p>
          <a:p>
            <a:r>
              <a:rPr lang="mr-IN" altLang="zh-CN" dirty="0">
                <a:latin typeface="Consolas"/>
                <a:cs typeface="Consolas"/>
              </a:rPr>
              <a:t>    printf("%d\b", c);</a:t>
            </a:r>
          </a:p>
          <a:p>
            <a:r>
              <a:rPr lang="mr-IN" altLang="zh-CN" dirty="0">
                <a:latin typeface="Consolas"/>
                <a:cs typeface="Consolas"/>
              </a:rPr>
              <a:t>    return 0;</a:t>
            </a:r>
          </a:p>
          <a:p>
            <a:r>
              <a:rPr lang="mr-IN" altLang="zh-CN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382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6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alling convention: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, return </a:t>
            </a:r>
            <a:r>
              <a:rPr lang="en-US" altLang="zh-CN" dirty="0" err="1" smtClean="0"/>
              <a:t>vals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023" y="866981"/>
            <a:ext cx="84800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nt add</a:t>
            </a:r>
            <a:r>
              <a:rPr lang="en-US" altLang="zh-CN" sz="1600" dirty="0">
                <a:latin typeface="Consolas"/>
                <a:cs typeface="Consolas"/>
              </a:rPr>
              <a:t>(int a, int b, int c, int d, int e, int f, int g, int h)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int r = a + b + c + d + e + f + g + h;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return r;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46258" y="3263667"/>
            <a:ext cx="564042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main: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pushq   $8</a:t>
            </a:r>
            <a:endParaRPr lang="mr-IN" altLang="zh-CN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pushq   $7</a:t>
            </a:r>
            <a:endParaRPr lang="mr-IN" altLang="zh-CN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$6, %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r9d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$5, %r8d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$4, %ecx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$3, %edx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$2, %esi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$1, %edi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latin typeface="Consolas"/>
                <a:cs typeface="Consolas"/>
              </a:rPr>
              <a:t>call    </a:t>
            </a:r>
            <a:r>
              <a:rPr lang="mr-IN" altLang="zh-CN" dirty="0">
                <a:latin typeface="Consolas"/>
                <a:cs typeface="Consolas"/>
              </a:rPr>
              <a:t>add</a:t>
            </a:r>
          </a:p>
        </p:txBody>
      </p:sp>
      <p:sp>
        <p:nvSpPr>
          <p:cNvPr id="8" name="矩形 7"/>
          <p:cNvSpPr/>
          <p:nvPr/>
        </p:nvSpPr>
        <p:spPr>
          <a:xfrm>
            <a:off x="3540883" y="3241100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add: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rgbClr val="953735"/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rgbClr val="953735"/>
                </a:solidFill>
                <a:latin typeface="Consolas"/>
                <a:cs typeface="Consolas"/>
              </a:rPr>
              <a:t>%esi, %edi</a:t>
            </a:r>
          </a:p>
          <a:p>
            <a:r>
              <a:rPr lang="mr-IN" altLang="zh-CN" dirty="0">
                <a:solidFill>
                  <a:srgbClr val="953735"/>
                </a:solidFill>
                <a:latin typeface="Consolas"/>
                <a:cs typeface="Consolas"/>
              </a:rPr>
              <a:t>   </a:t>
            </a:r>
            <a:r>
              <a:rPr lang="en-US" altLang="zh-CN" dirty="0">
                <a:solidFill>
                  <a:srgbClr val="953735"/>
                </a:solidFill>
                <a:latin typeface="Consolas"/>
                <a:cs typeface="Consolas"/>
              </a:rPr>
              <a:t> </a:t>
            </a:r>
            <a:r>
              <a:rPr lang="mr-IN" altLang="zh-CN" dirty="0" smtClean="0">
                <a:solidFill>
                  <a:srgbClr val="953735"/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rgbClr val="953735"/>
                </a:solidFill>
                <a:latin typeface="Consolas"/>
                <a:cs typeface="Consolas"/>
              </a:rPr>
              <a:t>%edi, %edx</a:t>
            </a:r>
          </a:p>
          <a:p>
            <a:r>
              <a:rPr lang="en-US" altLang="zh-CN" dirty="0" smtClean="0">
                <a:solidFill>
                  <a:srgbClr val="953735"/>
                </a:solidFill>
                <a:latin typeface="Consolas"/>
                <a:cs typeface="Consolas"/>
              </a:rPr>
              <a:t>  	</a:t>
            </a:r>
            <a:r>
              <a:rPr lang="mr-IN" altLang="zh-CN" dirty="0" smtClean="0">
                <a:latin typeface="Consolas"/>
                <a:cs typeface="Consolas"/>
              </a:rPr>
              <a:t>addl    </a:t>
            </a:r>
            <a:r>
              <a:rPr lang="mr-IN" altLang="zh-CN" dirty="0">
                <a:latin typeface="Consolas"/>
                <a:cs typeface="Consolas"/>
              </a:rPr>
              <a:t>%edx, %ecx</a:t>
            </a:r>
            <a:endParaRPr lang="mr-IN" altLang="zh-CN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%r8d, %ecx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%r9d, %ecx</a:t>
            </a:r>
          </a:p>
          <a:p>
            <a:r>
              <a:rPr lang="mr-IN" altLang="zh-CN" dirty="0">
                <a:latin typeface="Consolas"/>
                <a:cs typeface="Consolas"/>
              </a:rPr>
              <a:t>   </a:t>
            </a:r>
            <a:r>
              <a:rPr lang="mr-IN" altLang="zh-CN" dirty="0" smtClean="0">
                <a:latin typeface="Consolas"/>
                <a:cs typeface="Consolas"/>
              </a:rPr>
              <a:t> </a:t>
            </a:r>
            <a:r>
              <a:rPr lang="mr-IN" altLang="zh-CN" dirty="0">
                <a:latin typeface="Consolas"/>
                <a:cs typeface="Consolas"/>
              </a:rPr>
              <a:t>movl    %ecx, %eax</a:t>
            </a: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rgbClr val="558ED5"/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8(%rsp), %</a:t>
            </a:r>
            <a:r>
              <a:rPr lang="mr-IN" altLang="zh-CN" dirty="0" smtClean="0">
                <a:solidFill>
                  <a:srgbClr val="558ED5"/>
                </a:solidFill>
                <a:latin typeface="Consolas"/>
                <a:cs typeface="Consolas"/>
              </a:rPr>
              <a:t>eax</a:t>
            </a:r>
            <a:r>
              <a:rPr lang="en-US" altLang="zh-CN" dirty="0" smtClean="0">
                <a:solidFill>
                  <a:srgbClr val="558ED5"/>
                </a:solidFill>
                <a:latin typeface="Consolas"/>
                <a:cs typeface="Consolas"/>
              </a:rPr>
              <a:t>  </a:t>
            </a:r>
            <a:endParaRPr lang="mr-IN" altLang="zh-CN" dirty="0">
              <a:solidFill>
                <a:srgbClr val="558ED5"/>
              </a:solidFill>
              <a:latin typeface="Consolas"/>
              <a:cs typeface="Consolas"/>
            </a:endParaRPr>
          </a:p>
          <a:p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rgbClr val="558ED5"/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16(%rsp), %eax</a:t>
            </a:r>
          </a:p>
          <a:p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latin typeface="Consolas"/>
                <a:cs typeface="Consolas"/>
              </a:rPr>
              <a:t>ret</a:t>
            </a:r>
            <a:endParaRPr lang="mr-IN" altLang="zh-CN" dirty="0">
              <a:latin typeface="Consolas"/>
              <a:cs typeface="Consola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089987" y="4863009"/>
            <a:ext cx="678269" cy="4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68256" y="4493677"/>
            <a:ext cx="168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8(%</a:t>
            </a:r>
            <a:r>
              <a:rPr lang="en-US" dirty="0" err="1" smtClean="0"/>
              <a:t>rsp</a:t>
            </a:r>
            <a:r>
              <a:rPr lang="en-US" dirty="0" smtClean="0"/>
              <a:t>) stores 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89987" y="5844269"/>
            <a:ext cx="2499127" cy="443820"/>
            <a:chOff x="6089987" y="5844269"/>
            <a:chExt cx="2499127" cy="4438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6089987" y="5844269"/>
              <a:ext cx="678270" cy="2591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72842" y="5918757"/>
              <a:ext cx="181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16(%</a:t>
              </a:r>
              <a:r>
                <a:rPr lang="en-US" dirty="0" err="1" smtClean="0"/>
                <a:t>rsp</a:t>
              </a:r>
              <a:r>
                <a:rPr lang="en-US" dirty="0" smtClean="0"/>
                <a:t>) stores h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34611" y="6167592"/>
            <a:ext cx="245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(%</a:t>
            </a:r>
            <a:r>
              <a:rPr lang="en-US" dirty="0" err="1" smtClean="0"/>
              <a:t>rsp</a:t>
            </a:r>
            <a:r>
              <a:rPr lang="en-US" dirty="0" smtClean="0"/>
              <a:t>) store?</a:t>
            </a:r>
            <a:endParaRPr lang="en-US" dirty="0"/>
          </a:p>
        </p:txBody>
      </p:sp>
      <p:sp>
        <p:nvSpPr>
          <p:cNvPr id="11" name="矩形 4"/>
          <p:cNvSpPr/>
          <p:nvPr/>
        </p:nvSpPr>
        <p:spPr>
          <a:xfrm>
            <a:off x="109023" y="1910462"/>
            <a:ext cx="633817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dirty="0">
                <a:latin typeface="Consolas"/>
                <a:cs typeface="Consolas"/>
              </a:rPr>
              <a:t>int main() </a:t>
            </a:r>
            <a:r>
              <a:rPr lang="mr-IN" altLang="zh-CN" sz="1600" dirty="0" smtClean="0">
                <a:latin typeface="Consolas"/>
                <a:cs typeface="Consolas"/>
              </a:rPr>
              <a:t>{</a:t>
            </a:r>
            <a:endParaRPr lang="mr-IN" altLang="zh-CN" sz="1600" dirty="0">
              <a:latin typeface="Consolas"/>
              <a:cs typeface="Consolas"/>
            </a:endParaRPr>
          </a:p>
          <a:p>
            <a:r>
              <a:rPr lang="mr-IN" altLang="zh-CN" sz="1600" dirty="0">
                <a:latin typeface="Consolas"/>
                <a:cs typeface="Consolas"/>
              </a:rPr>
              <a:t>    int c = add(1, 2, 3, 4, 5, 6, 7, 8);</a:t>
            </a:r>
          </a:p>
          <a:p>
            <a:r>
              <a:rPr lang="mr-IN" altLang="zh-CN" sz="1600" dirty="0">
                <a:latin typeface="Consolas"/>
                <a:cs typeface="Consolas"/>
              </a:rPr>
              <a:t>    printf("%d\b", c);</a:t>
            </a:r>
          </a:p>
          <a:p>
            <a:r>
              <a:rPr lang="mr-IN" altLang="zh-CN" sz="1600" dirty="0">
                <a:latin typeface="Consolas"/>
                <a:cs typeface="Consolas"/>
              </a:rPr>
              <a:t>    return 0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mr-IN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101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Requirements of procedure calls?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99987" y="1578039"/>
            <a:ext cx="1841500" cy="123203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y++;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99987" y="3263671"/>
            <a:ext cx="2133600" cy="161342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 Q(int i)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int t, z;</a:t>
            </a:r>
          </a:p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dirty="0" smtClean="0">
                <a:latin typeface="Consolas"/>
                <a:cs typeface="Consolas"/>
                <a:sym typeface="Courier New Bold" charset="0"/>
              </a:rPr>
              <a:t> ...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z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623793" y="1570552"/>
            <a:ext cx="5257800" cy="5054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Passing control</a:t>
            </a:r>
          </a:p>
          <a:p>
            <a:pPr marL="514350" indent="-514350">
              <a:buAutoNum type="arabicPeriod"/>
            </a:pPr>
            <a:r>
              <a:rPr lang="en-US" dirty="0" smtClean="0"/>
              <a:t>Passing Arguments &amp; return value</a:t>
            </a:r>
          </a:p>
        </p:txBody>
      </p:sp>
      <p:sp>
        <p:nvSpPr>
          <p:cNvPr id="7" name="Arc 9"/>
          <p:cNvSpPr/>
          <p:nvPr/>
        </p:nvSpPr>
        <p:spPr bwMode="auto">
          <a:xfrm>
            <a:off x="1234485" y="2120671"/>
            <a:ext cx="1799102" cy="1310862"/>
          </a:xfrm>
          <a:prstGeom prst="arc">
            <a:avLst>
              <a:gd name="adj1" fmla="val 15662857"/>
              <a:gd name="adj2" fmla="val 476875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Arc 9"/>
          <p:cNvSpPr/>
          <p:nvPr/>
        </p:nvSpPr>
        <p:spPr bwMode="auto">
          <a:xfrm rot="10623702">
            <a:off x="1002450" y="2114766"/>
            <a:ext cx="762374" cy="2658552"/>
          </a:xfrm>
          <a:prstGeom prst="arc">
            <a:avLst>
              <a:gd name="adj1" fmla="val 15662857"/>
              <a:gd name="adj2" fmla="val 476875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1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allocate/</a:t>
            </a:r>
            <a:r>
              <a:rPr lang="en-US" dirty="0" err="1" smtClean="0"/>
              <a:t>deallocate</a:t>
            </a:r>
            <a:r>
              <a:rPr lang="en-US" dirty="0" smtClean="0"/>
              <a:t> local </a:t>
            </a:r>
            <a:r>
              <a:rPr lang="en-US" dirty="0" err="1" smtClean="0"/>
              <a:t>var</a:t>
            </a:r>
            <a:r>
              <a:rPr lang="en-US" dirty="0" err="1" smtClean="0"/>
              <a:t>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1"/>
            <a:ext cx="8382000" cy="1661048"/>
          </a:xfrm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For primitive data types, use </a:t>
            </a:r>
            <a:r>
              <a:rPr lang="en-US" dirty="0" smtClean="0">
                <a:solidFill>
                  <a:srgbClr val="000000"/>
                </a:solidFill>
              </a:rPr>
              <a:t>registers whenever possible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Allocate </a:t>
            </a:r>
            <a:r>
              <a:rPr lang="en-US" dirty="0" smtClean="0">
                <a:solidFill>
                  <a:srgbClr val="000000"/>
                </a:solidFill>
              </a:rPr>
              <a:t>local array/</a:t>
            </a:r>
            <a:r>
              <a:rPr lang="en-US" dirty="0" err="1" smtClean="0">
                <a:solidFill>
                  <a:srgbClr val="000000"/>
                </a:solidFill>
              </a:rPr>
              <a:t>struct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variables on the </a:t>
            </a:r>
            <a:r>
              <a:rPr lang="en-US" dirty="0" smtClean="0">
                <a:solidFill>
                  <a:srgbClr val="000000"/>
                </a:solidFill>
              </a:rPr>
              <a:t>stack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3701076"/>
            <a:ext cx="2553103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main</a:t>
            </a:r>
            <a:r>
              <a:rPr lang="en-US" sz="2000" dirty="0"/>
              <a:t>(</a:t>
            </a:r>
            <a:r>
              <a:rPr lang="en-US" sz="2000" dirty="0" smtClean="0"/>
              <a:t>) {       </a:t>
            </a:r>
            <a:endParaRPr lang="en-US" sz="2000" dirty="0"/>
          </a:p>
          <a:p>
            <a:r>
              <a:rPr lang="hu-HU" sz="2000" dirty="0"/>
              <a:t>        int a[10];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clear_array</a:t>
            </a:r>
            <a:r>
              <a:rPr lang="en-US" sz="2000" dirty="0"/>
              <a:t>(a, 10);</a:t>
            </a:r>
          </a:p>
          <a:p>
            <a:r>
              <a:rPr lang="is-IS" sz="2000" dirty="0"/>
              <a:t>        return 0;</a:t>
            </a:r>
          </a:p>
          <a:p>
            <a:r>
              <a:rPr lang="is-IS" sz="2000" dirty="0"/>
              <a:t>} 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131587" y="3463272"/>
            <a:ext cx="4724707" cy="2554545"/>
            <a:chOff x="3477931" y="3463272"/>
            <a:chExt cx="4724707" cy="2554545"/>
          </a:xfrm>
        </p:grpSpPr>
        <p:sp>
          <p:nvSpPr>
            <p:cNvPr id="2" name="TextBox 1"/>
            <p:cNvSpPr txBox="1"/>
            <p:nvPr/>
          </p:nvSpPr>
          <p:spPr>
            <a:xfrm>
              <a:off x="4632430" y="3463272"/>
              <a:ext cx="3570208" cy="255454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/>
                  <a:cs typeface="Consolas"/>
                </a:rPr>
                <a:t>main</a:t>
              </a:r>
              <a:r>
                <a:rPr lang="en-US" sz="2000" dirty="0" smtClean="0">
                  <a:latin typeface="Consolas"/>
                  <a:cs typeface="Consolas"/>
                </a:rPr>
                <a:t>:</a:t>
              </a:r>
              <a:r>
                <a:rPr lang="en-US" sz="2000" dirty="0">
                  <a:latin typeface="Consolas"/>
                  <a:cs typeface="Consolas"/>
                </a:rPr>
                <a:t> </a:t>
              </a:r>
              <a:endParaRPr lang="en-US" sz="2000" dirty="0" smtClean="0">
                <a:latin typeface="Consolas"/>
                <a:cs typeface="Consolas"/>
              </a:endParaRPr>
            </a:p>
            <a:p>
              <a:r>
                <a:rPr lang="en-US" sz="2000" dirty="0" smtClean="0">
                  <a:latin typeface="Consolas"/>
                  <a:cs typeface="Consolas"/>
                </a:rPr>
                <a:t>     </a:t>
              </a:r>
              <a:r>
                <a:rPr lang="en-US" sz="2000" dirty="0" err="1" smtClean="0">
                  <a:latin typeface="Consolas"/>
                  <a:cs typeface="Consolas"/>
                </a:rPr>
                <a:t>subq</a:t>
              </a:r>
              <a:r>
                <a:rPr lang="en-US" sz="2000" dirty="0" smtClean="0">
                  <a:latin typeface="Consolas"/>
                  <a:cs typeface="Consolas"/>
                </a:rPr>
                <a:t>    </a:t>
              </a:r>
              <a:r>
                <a:rPr lang="en-US" sz="2000" dirty="0">
                  <a:latin typeface="Consolas"/>
                  <a:cs typeface="Consolas"/>
                </a:rPr>
                <a:t>$48, 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cs-CZ" sz="2000" dirty="0" smtClean="0">
                  <a:latin typeface="Consolas"/>
                  <a:cs typeface="Consolas"/>
                </a:rPr>
                <a:t>     </a:t>
              </a:r>
              <a:r>
                <a:rPr lang="cs-CZ" sz="2000" dirty="0" err="1" smtClean="0">
                  <a:latin typeface="Consolas"/>
                  <a:cs typeface="Consolas"/>
                </a:rPr>
                <a:t>movl</a:t>
              </a:r>
              <a:r>
                <a:rPr lang="cs-CZ" sz="2000" dirty="0" smtClean="0">
                  <a:latin typeface="Consolas"/>
                  <a:cs typeface="Consolas"/>
                </a:rPr>
                <a:t>    </a:t>
              </a:r>
              <a:r>
                <a:rPr lang="cs-CZ" sz="2000" dirty="0">
                  <a:latin typeface="Consolas"/>
                  <a:cs typeface="Consolas"/>
                </a:rPr>
                <a:t>$10, %</a:t>
              </a:r>
              <a:r>
                <a:rPr lang="cs-CZ" sz="2000" dirty="0" err="1">
                  <a:latin typeface="Consolas"/>
                  <a:cs typeface="Consolas"/>
                </a:rPr>
                <a:t>esi</a:t>
              </a:r>
              <a:endParaRPr lang="cs-CZ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err="1" smtClean="0">
                  <a:latin typeface="Consolas"/>
                  <a:cs typeface="Consolas"/>
                </a:rPr>
                <a:t>movq</a:t>
              </a:r>
              <a:r>
                <a:rPr lang="en-US" sz="2000" dirty="0" smtClean="0">
                  <a:latin typeface="Consolas"/>
                  <a:cs typeface="Consolas"/>
                </a:rPr>
                <a:t>    </a:t>
              </a:r>
              <a:r>
                <a:rPr lang="en-US" sz="2000" dirty="0">
                  <a:latin typeface="Consolas"/>
                  <a:cs typeface="Consolas"/>
                </a:rPr>
                <a:t>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r>
                <a:rPr lang="en-US" sz="2000" dirty="0">
                  <a:latin typeface="Consolas"/>
                  <a:cs typeface="Consolas"/>
                </a:rPr>
                <a:t>, %</a:t>
              </a:r>
              <a:r>
                <a:rPr lang="en-US" sz="2000" dirty="0" err="1">
                  <a:latin typeface="Consolas"/>
                  <a:cs typeface="Consolas"/>
                </a:rPr>
                <a:t>rdi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smtClean="0">
                  <a:latin typeface="Consolas"/>
                  <a:cs typeface="Consolas"/>
                </a:rPr>
                <a:t>call    </a:t>
              </a:r>
              <a:r>
                <a:rPr lang="en-US" sz="2000" dirty="0" err="1">
                  <a:latin typeface="Consolas"/>
                  <a:cs typeface="Consolas"/>
                </a:rPr>
                <a:t>clear_array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cs-CZ" sz="2000" dirty="0">
                  <a:latin typeface="Consolas"/>
                  <a:cs typeface="Consolas"/>
                </a:rPr>
                <a:t>     </a:t>
              </a:r>
              <a:r>
                <a:rPr lang="cs-CZ" sz="2000" dirty="0" err="1" smtClean="0">
                  <a:latin typeface="Consolas"/>
                  <a:cs typeface="Consolas"/>
                </a:rPr>
                <a:t>movl</a:t>
              </a:r>
              <a:r>
                <a:rPr lang="cs-CZ" sz="2000" dirty="0" smtClean="0">
                  <a:latin typeface="Consolas"/>
                  <a:cs typeface="Consolas"/>
                </a:rPr>
                <a:t>    </a:t>
              </a:r>
              <a:r>
                <a:rPr lang="cs-CZ" sz="2000" dirty="0">
                  <a:latin typeface="Consolas"/>
                  <a:cs typeface="Consolas"/>
                </a:rPr>
                <a:t>$0, %</a:t>
              </a:r>
              <a:r>
                <a:rPr lang="cs-CZ" sz="2000" dirty="0" err="1">
                  <a:latin typeface="Consolas"/>
                  <a:cs typeface="Consolas"/>
                </a:rPr>
                <a:t>eax</a:t>
              </a:r>
              <a:endParaRPr lang="cs-CZ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err="1" smtClean="0">
                  <a:latin typeface="Consolas"/>
                  <a:cs typeface="Consolas"/>
                </a:rPr>
                <a:t>addq</a:t>
              </a:r>
              <a:r>
                <a:rPr lang="en-US" sz="2000" dirty="0" smtClean="0">
                  <a:latin typeface="Consolas"/>
                  <a:cs typeface="Consolas"/>
                </a:rPr>
                <a:t>    </a:t>
              </a:r>
              <a:r>
                <a:rPr lang="en-US" sz="2000" dirty="0">
                  <a:latin typeface="Consolas"/>
                  <a:cs typeface="Consolas"/>
                </a:rPr>
                <a:t>$48, 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en-US" sz="2000" dirty="0" smtClean="0">
                  <a:latin typeface="Consolas"/>
                  <a:cs typeface="Consolas"/>
                </a:rPr>
                <a:t>     ret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477931" y="4516684"/>
              <a:ext cx="938031" cy="562782"/>
            </a:xfrm>
            <a:prstGeom prst="rightArrow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4356" y="3524026"/>
            <a:ext cx="4003649" cy="646331"/>
            <a:chOff x="4964356" y="3524026"/>
            <a:chExt cx="4003649" cy="646331"/>
          </a:xfrm>
        </p:grpSpPr>
        <p:sp>
          <p:nvSpPr>
            <p:cNvPr id="6" name="Oval 5"/>
            <p:cNvSpPr/>
            <p:nvPr/>
          </p:nvSpPr>
          <p:spPr>
            <a:xfrm>
              <a:off x="4964356" y="3766307"/>
              <a:ext cx="2891938" cy="40405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65307" y="3524026"/>
              <a:ext cx="1102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array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allocation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95433" y="5053638"/>
            <a:ext cx="4310449" cy="646331"/>
            <a:chOff x="4964356" y="3524026"/>
            <a:chExt cx="4310449" cy="646331"/>
          </a:xfrm>
        </p:grpSpPr>
        <p:sp>
          <p:nvSpPr>
            <p:cNvPr id="12" name="Oval 11"/>
            <p:cNvSpPr/>
            <p:nvPr/>
          </p:nvSpPr>
          <p:spPr>
            <a:xfrm>
              <a:off x="4964356" y="3766307"/>
              <a:ext cx="2891938" cy="40405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65307" y="3524026"/>
              <a:ext cx="1409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array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de-allocation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3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C</a:t>
            </a:r>
            <a:r>
              <a:rPr lang="en-US" dirty="0" smtClean="0"/>
              <a:t>alling convention: </a:t>
            </a:r>
            <a:br>
              <a:rPr lang="en-US" dirty="0" smtClean="0"/>
            </a:br>
            <a:r>
              <a:rPr lang="en-US" dirty="0" smtClean="0"/>
              <a:t>Caller vs. </a:t>
            </a:r>
            <a:r>
              <a:rPr lang="en-US" dirty="0" err="1" smtClean="0"/>
              <a:t>callee</a:t>
            </a:r>
            <a:r>
              <a:rPr lang="en-US" dirty="0" smtClean="0"/>
              <a:t>-save registers</a:t>
            </a:r>
            <a:endParaRPr lang="en-US" dirty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774926"/>
            <a:ext cx="8610600" cy="1255437"/>
          </a:xfrm>
          <a:ln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What can the caller assume about the content of a register across function calls?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矩形 6"/>
          <p:cNvSpPr/>
          <p:nvPr/>
        </p:nvSpPr>
        <p:spPr>
          <a:xfrm>
            <a:off x="346257" y="3162657"/>
            <a:ext cx="85000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foo() 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a;    // suppose a is stored in %r12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a = .... // compute result of a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r = bar(); 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result = r + a; // 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does %r12 still store the value of a?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return result;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  <a:endParaRPr lang="mr-IN" altLang="zh-CN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41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Calling convention: register saving</a:t>
            </a:r>
            <a:endParaRPr lang="en-US" dirty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Caller </a:t>
            </a:r>
            <a:r>
              <a:rPr lang="en-US" dirty="0" smtClean="0"/>
              <a:t>saved</a:t>
            </a:r>
          </a:p>
          <a:p>
            <a:pPr marL="838200" lvl="2"/>
            <a:r>
              <a:rPr lang="en-US" dirty="0" smtClean="0"/>
              <a:t>If caller is going to need X’s value after the call, it saves </a:t>
            </a:r>
            <a:r>
              <a:rPr lang="en-US" dirty="0"/>
              <a:t>X</a:t>
            </a:r>
            <a:r>
              <a:rPr lang="en-US" dirty="0" smtClean="0"/>
              <a:t> on </a:t>
            </a:r>
            <a:r>
              <a:rPr lang="en-US" dirty="0" smtClean="0"/>
              <a:t>stack before </a:t>
            </a:r>
            <a:r>
              <a:rPr lang="en-US" dirty="0"/>
              <a:t>the </a:t>
            </a:r>
            <a:r>
              <a:rPr lang="en-US" dirty="0" smtClean="0"/>
              <a:t>call and restores X after the call </a:t>
            </a:r>
          </a:p>
          <a:p>
            <a:pPr marL="438150" lvl="1"/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dirty="0" smtClean="0"/>
              <a:t>saved</a:t>
            </a:r>
            <a:endParaRPr lang="en-US" dirty="0"/>
          </a:p>
          <a:p>
            <a:pPr marL="838200" lvl="2"/>
            <a:r>
              <a:rPr lang="en-US" dirty="0" smtClean="0"/>
              <a:t>If </a:t>
            </a:r>
            <a:r>
              <a:rPr lang="en-US" dirty="0" err="1" smtClean="0"/>
              <a:t>callee</a:t>
            </a:r>
            <a:r>
              <a:rPr lang="en-US" dirty="0" smtClean="0"/>
              <a:t> is going to use </a:t>
            </a:r>
            <a:r>
              <a:rPr lang="en-US" dirty="0" smtClean="0"/>
              <a:t>Y, </a:t>
            </a:r>
            <a:r>
              <a:rPr lang="en-US" dirty="0" smtClean="0"/>
              <a:t>it saves Y on </a:t>
            </a:r>
            <a:r>
              <a:rPr lang="en-US" dirty="0" smtClean="0"/>
              <a:t>stack before </a:t>
            </a:r>
            <a:r>
              <a:rPr lang="en-US" dirty="0" smtClean="0"/>
              <a:t>using and restores Y before </a:t>
            </a:r>
            <a:r>
              <a:rPr lang="en-US" dirty="0" smtClean="0"/>
              <a:t>returning to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Calling </a:t>
            </a:r>
            <a:r>
              <a:rPr lang="en-US" dirty="0" smtClean="0"/>
              <a:t>convention: Register </a:t>
            </a:r>
            <a:r>
              <a:rPr lang="en-US" dirty="0" smtClean="0"/>
              <a:t>saving</a:t>
            </a:r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2819400" y="1447800"/>
            <a:ext cx="1787028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2819400" y="28194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2819400" y="32766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2500645" y="19050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>
              <a:latin typeface="Consolas"/>
              <a:cs typeface="Consolas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1258900" y="1447800"/>
            <a:ext cx="153116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Return value</a:t>
            </a:r>
            <a:endParaRPr lang="en-US" sz="20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2819400" y="37338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819400" y="41910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2819400" y="4648200"/>
            <a:ext cx="1787028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2819400" y="5105400"/>
            <a:ext cx="1787028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2819400" y="19050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2819400" y="23622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1184634" y="2998857"/>
            <a:ext cx="1329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Arguments</a:t>
            </a:r>
            <a:endParaRPr lang="en-US" sz="20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-271570" y="3200400"/>
            <a:ext cx="1066800" cy="100027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Caller-saved</a:t>
            </a:r>
          </a:p>
          <a:p>
            <a:pPr algn="r"/>
            <a:endParaRPr lang="en-US" sz="20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863900" y="1600200"/>
            <a:ext cx="457200" cy="3886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7162800" y="19812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162800" y="4267200"/>
            <a:ext cx="17526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1" name="AutoShape 14"/>
          <p:cNvSpPr>
            <a:spLocks/>
          </p:cNvSpPr>
          <p:nvPr/>
        </p:nvSpPr>
        <p:spPr bwMode="auto">
          <a:xfrm>
            <a:off x="6858000" y="2057400"/>
            <a:ext cx="304800" cy="2057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17"/>
          <p:cNvSpPr>
            <a:spLocks/>
          </p:cNvSpPr>
          <p:nvPr/>
        </p:nvSpPr>
        <p:spPr bwMode="auto">
          <a:xfrm>
            <a:off x="5246884" y="2895600"/>
            <a:ext cx="1573873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 err="1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-saved</a:t>
            </a:r>
            <a:endParaRPr lang="en-US" sz="2000" dirty="0">
              <a:solidFill>
                <a:schemeClr val="tx1"/>
              </a:solidFill>
              <a:latin typeface="Arial"/>
              <a:ea typeface="Lucida Grande" charset="0"/>
              <a:cs typeface="Arial"/>
              <a:sym typeface="Arial Narrow Bold" charset="0"/>
            </a:endParaRPr>
          </a:p>
        </p:txBody>
      </p:sp>
      <p:sp>
        <p:nvSpPr>
          <p:cNvPr id="35" name="Rectangle 8"/>
          <p:cNvSpPr>
            <a:spLocks/>
          </p:cNvSpPr>
          <p:nvPr/>
        </p:nvSpPr>
        <p:spPr bwMode="auto">
          <a:xfrm>
            <a:off x="7162800" y="38100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6" name="Rectangle 8"/>
          <p:cNvSpPr>
            <a:spLocks/>
          </p:cNvSpPr>
          <p:nvPr/>
        </p:nvSpPr>
        <p:spPr bwMode="auto">
          <a:xfrm>
            <a:off x="7162800" y="24384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7" name="Rectangle 8"/>
          <p:cNvSpPr>
            <a:spLocks/>
          </p:cNvSpPr>
          <p:nvPr/>
        </p:nvSpPr>
        <p:spPr bwMode="auto">
          <a:xfrm>
            <a:off x="7162800" y="28956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8" name="Rectangle 8"/>
          <p:cNvSpPr>
            <a:spLocks/>
          </p:cNvSpPr>
          <p:nvPr/>
        </p:nvSpPr>
        <p:spPr bwMode="auto">
          <a:xfrm>
            <a:off x="7162800" y="33528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%r14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2" name="Rectangle 16"/>
          <p:cNvSpPr>
            <a:spLocks/>
          </p:cNvSpPr>
          <p:nvPr/>
        </p:nvSpPr>
        <p:spPr bwMode="auto">
          <a:xfrm>
            <a:off x="459372" y="5661975"/>
            <a:ext cx="4899339" cy="81560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Callee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 can directly use these registers</a:t>
            </a:r>
            <a:endParaRPr lang="en-US" sz="24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5777173" y="5105400"/>
            <a:ext cx="4899339" cy="81560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Caller can assume these </a:t>
            </a:r>
          </a:p>
          <a:p>
            <a:r>
              <a:rPr lang="en-US" sz="2400" dirty="0">
                <a:latin typeface="Arial"/>
                <a:ea typeface="Calibri Bold" charset="0"/>
                <a:cs typeface="Arial"/>
                <a:sym typeface="Calibri Bold" charset="0"/>
              </a:rPr>
              <a:t>r</a:t>
            </a:r>
            <a:r>
              <a:rPr lang="en-US" sz="2400" dirty="0" smtClean="0">
                <a:latin typeface="Arial"/>
                <a:ea typeface="Calibri Bold" charset="0"/>
                <a:cs typeface="Arial"/>
                <a:sym typeface="Calibri Bold" charset="0"/>
              </a:rPr>
              <a:t>egisters are unchanged.</a:t>
            </a:r>
            <a:endParaRPr lang="en-US" sz="24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550" y="2916809"/>
            <a:ext cx="4147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int add3(int a, int b, int c) 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{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int r = add2(a, b);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r = r + c;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return r;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6078" y="2731027"/>
            <a:ext cx="4572000" cy="2308324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add3: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pushq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%rbx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%</a:t>
            </a:r>
            <a:r>
              <a:rPr lang="mr-IN" altLang="zh-CN" dirty="0">
                <a:latin typeface="Consolas"/>
                <a:cs typeface="Consolas"/>
              </a:rPr>
              <a:t>edx, %</a:t>
            </a:r>
            <a:r>
              <a:rPr lang="mr-IN" altLang="zh-CN" dirty="0" smtClean="0">
                <a:latin typeface="Consolas"/>
                <a:cs typeface="Consolas"/>
              </a:rPr>
              <a:t>ebx</a:t>
            </a:r>
            <a:r>
              <a:rPr lang="en-US" altLang="zh-CN" dirty="0" smtClean="0">
                <a:latin typeface="Consolas"/>
                <a:cs typeface="Consolas"/>
              </a:rPr>
              <a:t>  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movl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$</a:t>
            </a:r>
            <a:r>
              <a:rPr lang="mr-IN" altLang="zh-CN" dirty="0">
                <a:latin typeface="Consolas"/>
                <a:cs typeface="Consolas"/>
              </a:rPr>
              <a:t>0,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call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add2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addl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%</a:t>
            </a:r>
            <a:r>
              <a:rPr lang="mr-IN" altLang="zh-CN" dirty="0">
                <a:latin typeface="Consolas"/>
                <a:cs typeface="Consolas"/>
              </a:rPr>
              <a:t>ebx,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popq    </a:t>
            </a:r>
            <a:r>
              <a:rPr lang="mr-IN" altLang="zh-CN" dirty="0">
                <a:latin typeface="Consolas"/>
                <a:cs typeface="Consolas"/>
              </a:rPr>
              <a:t>%rbx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	</a:t>
            </a:r>
            <a:r>
              <a:rPr lang="mr-IN" altLang="zh-CN" dirty="0" smtClean="0">
                <a:latin typeface="Consolas"/>
                <a:cs typeface="Consolas"/>
              </a:rPr>
              <a:t>ret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06078" y="1326743"/>
            <a:ext cx="45720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add2: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leal    </a:t>
            </a:r>
            <a:r>
              <a:rPr lang="mr-IN" altLang="zh-CN" dirty="0">
                <a:latin typeface="Consolas"/>
                <a:cs typeface="Consolas"/>
              </a:rPr>
              <a:t>(%rdi,%rsi), %eax</a:t>
            </a: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r>
              <a:rPr lang="mr-IN" altLang="zh-CN" dirty="0" smtClean="0">
                <a:latin typeface="Consolas"/>
                <a:cs typeface="Consolas"/>
              </a:rPr>
              <a:t>ret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550" y="13075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add2(int a, int b)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a + b;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39550" y="5533202"/>
            <a:ext cx="7870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latin typeface="Arial"/>
                <a:cs typeface="Arial"/>
              </a:rPr>
              <a:t>Registers</a:t>
            </a:r>
          </a:p>
          <a:p>
            <a:pPr lvl="1"/>
            <a:r>
              <a:rPr lang="en-US" altLang="zh-CN" i="1" dirty="0">
                <a:latin typeface="Arial"/>
                <a:cs typeface="Arial"/>
              </a:rPr>
              <a:t>First 6 Arguments: %rdi, %rsi, %</a:t>
            </a:r>
            <a:r>
              <a:rPr lang="en-US" altLang="zh-CN" i="1" dirty="0" err="1">
                <a:latin typeface="Arial"/>
                <a:cs typeface="Arial"/>
              </a:rPr>
              <a:t>rdx</a:t>
            </a:r>
            <a:r>
              <a:rPr lang="en-US" altLang="zh-CN" i="1" dirty="0">
                <a:latin typeface="Arial"/>
                <a:cs typeface="Arial"/>
              </a:rPr>
              <a:t>, %</a:t>
            </a:r>
            <a:r>
              <a:rPr lang="en-US" altLang="zh-CN" i="1" dirty="0" err="1">
                <a:latin typeface="Arial"/>
                <a:cs typeface="Arial"/>
              </a:rPr>
              <a:t>rcx</a:t>
            </a:r>
            <a:r>
              <a:rPr lang="en-US" altLang="zh-CN" i="1" dirty="0">
                <a:latin typeface="Arial"/>
                <a:cs typeface="Arial"/>
              </a:rPr>
              <a:t>, %r8, </a:t>
            </a:r>
            <a:r>
              <a:rPr lang="en-US" altLang="zh-CN" i="1" dirty="0" smtClean="0">
                <a:latin typeface="Arial"/>
                <a:cs typeface="Arial"/>
              </a:rPr>
              <a:t>%r9</a:t>
            </a:r>
            <a:endParaRPr kumimoji="1" lang="en-US" altLang="zh-CN" i="1" dirty="0">
              <a:latin typeface="Arial"/>
              <a:cs typeface="Arial"/>
            </a:endParaRPr>
          </a:p>
          <a:p>
            <a:pPr lvl="1"/>
            <a:r>
              <a:rPr kumimoji="1" lang="en-US" altLang="zh-CN" i="1" dirty="0">
                <a:latin typeface="Arial"/>
                <a:cs typeface="Arial"/>
              </a:rPr>
              <a:t>Return value: %</a:t>
            </a:r>
            <a:r>
              <a:rPr kumimoji="1" lang="en-US" altLang="zh-CN" i="1" dirty="0" err="1">
                <a:latin typeface="Arial"/>
                <a:cs typeface="Arial"/>
              </a:rPr>
              <a:t>rax</a:t>
            </a:r>
            <a:endParaRPr kumimoji="1" lang="en-US" altLang="zh-CN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95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550" y="2916809"/>
            <a:ext cx="4147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int add3(int a, int b, int c) 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{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int r = add2(a, b);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r = r + c;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return r;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550" y="13075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add2(int a, int b)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a + b;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307010" y="5071537"/>
            <a:ext cx="7870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latin typeface="Arial"/>
                <a:cs typeface="Arial"/>
              </a:rPr>
              <a:t>Registers</a:t>
            </a:r>
          </a:p>
          <a:p>
            <a:pPr lvl="1"/>
            <a:r>
              <a:rPr lang="en-US" altLang="zh-CN" i="1" dirty="0">
                <a:latin typeface="Arial"/>
                <a:cs typeface="Arial"/>
              </a:rPr>
              <a:t>First 6 Arguments: %rdi, %rsi, %</a:t>
            </a:r>
            <a:r>
              <a:rPr lang="en-US" altLang="zh-CN" i="1" dirty="0" err="1">
                <a:latin typeface="Arial"/>
                <a:cs typeface="Arial"/>
              </a:rPr>
              <a:t>rdx</a:t>
            </a:r>
            <a:r>
              <a:rPr lang="en-US" altLang="zh-CN" i="1" dirty="0">
                <a:latin typeface="Arial"/>
                <a:cs typeface="Arial"/>
              </a:rPr>
              <a:t>, %</a:t>
            </a:r>
            <a:r>
              <a:rPr lang="en-US" altLang="zh-CN" i="1" dirty="0" err="1">
                <a:latin typeface="Arial"/>
                <a:cs typeface="Arial"/>
              </a:rPr>
              <a:t>rcx</a:t>
            </a:r>
            <a:r>
              <a:rPr lang="en-US" altLang="zh-CN" i="1" dirty="0">
                <a:latin typeface="Arial"/>
                <a:cs typeface="Arial"/>
              </a:rPr>
              <a:t>, %r8, %9</a:t>
            </a:r>
            <a:endParaRPr kumimoji="1" lang="en-US" altLang="zh-CN" i="1" dirty="0">
              <a:latin typeface="Arial"/>
              <a:cs typeface="Arial"/>
            </a:endParaRPr>
          </a:p>
          <a:p>
            <a:pPr lvl="1"/>
            <a:r>
              <a:rPr kumimoji="1" lang="en-US" altLang="zh-CN" i="1" dirty="0">
                <a:latin typeface="Arial"/>
                <a:cs typeface="Arial"/>
              </a:rPr>
              <a:t>Return value: %</a:t>
            </a:r>
            <a:r>
              <a:rPr kumimoji="1" lang="en-US" altLang="zh-CN" i="1" dirty="0" err="1">
                <a:latin typeface="Arial"/>
                <a:cs typeface="Arial"/>
              </a:rPr>
              <a:t>rax</a:t>
            </a:r>
            <a:endParaRPr kumimoji="1" lang="en-US" altLang="zh-CN" i="1" dirty="0"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06078" y="2731027"/>
            <a:ext cx="4572000" cy="2308324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add3: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pushq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%rbx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%</a:t>
            </a:r>
            <a:r>
              <a:rPr lang="mr-IN" altLang="zh-CN" dirty="0">
                <a:latin typeface="Consolas"/>
                <a:cs typeface="Consolas"/>
              </a:rPr>
              <a:t>edx, %ebx</a:t>
            </a:r>
          </a:p>
          <a:p>
            <a:r>
              <a:rPr lang="mr-IN" altLang="zh-CN" dirty="0">
                <a:latin typeface="Consolas"/>
                <a:cs typeface="Consolas"/>
              </a:rPr>
              <a:t>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movl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$</a:t>
            </a:r>
            <a:r>
              <a:rPr lang="mr-IN" altLang="zh-CN" dirty="0">
                <a:latin typeface="Consolas"/>
                <a:cs typeface="Consolas"/>
              </a:rPr>
              <a:t>0,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call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add2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addl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%</a:t>
            </a:r>
            <a:r>
              <a:rPr lang="mr-IN" altLang="zh-CN" dirty="0">
                <a:latin typeface="Consolas"/>
                <a:cs typeface="Consolas"/>
              </a:rPr>
              <a:t>ebx, %eax</a:t>
            </a:r>
          </a:p>
          <a:p>
            <a:r>
              <a:rPr lang="en-US" altLang="zh-CN" dirty="0">
                <a:solidFill>
                  <a:srgbClr val="4F6228"/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rgbClr val="4F6228"/>
                </a:solidFill>
                <a:latin typeface="Consolas"/>
                <a:cs typeface="Consolas"/>
              </a:rPr>
              <a:t>popq    </a:t>
            </a:r>
            <a:r>
              <a:rPr lang="mr-IN" altLang="zh-CN" dirty="0">
                <a:solidFill>
                  <a:srgbClr val="4F6228"/>
                </a:solidFill>
                <a:latin typeface="Consolas"/>
                <a:cs typeface="Consolas"/>
              </a:rPr>
              <a:t>%rbx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	</a:t>
            </a:r>
            <a:r>
              <a:rPr lang="mr-IN" altLang="zh-CN" dirty="0" smtClean="0">
                <a:latin typeface="Consolas"/>
                <a:cs typeface="Consolas"/>
              </a:rPr>
              <a:t>ret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6078" y="1326743"/>
            <a:ext cx="4572000" cy="1200329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add2: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leal    </a:t>
            </a:r>
            <a:r>
              <a:rPr lang="mr-IN" altLang="zh-CN" dirty="0">
                <a:latin typeface="Consolas"/>
                <a:cs typeface="Consolas"/>
              </a:rPr>
              <a:t>(%rdi,%rsi), %eax</a:t>
            </a: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r>
              <a:rPr lang="mr-IN" altLang="zh-CN" dirty="0" smtClean="0">
                <a:latin typeface="Consolas"/>
                <a:cs typeface="Consolas"/>
              </a:rPr>
              <a:t>ret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endParaRPr lang="zh-CN" altLang="en-US" dirty="0">
              <a:latin typeface="Consolas"/>
              <a:cs typeface="Consola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95521" y="2084696"/>
            <a:ext cx="2350185" cy="1090008"/>
            <a:chOff x="6195521" y="2084696"/>
            <a:chExt cx="2350185" cy="109000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195521" y="2658914"/>
              <a:ext cx="457284" cy="5157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95521" y="2084696"/>
              <a:ext cx="2350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save %</a:t>
              </a:r>
              <a:r>
                <a:rPr lang="en-US" dirty="0" err="1" smtClean="0">
                  <a:solidFill>
                    <a:srgbClr val="0000FF"/>
                  </a:solidFill>
                </a:rPr>
                <a:t>rbx</a:t>
              </a:r>
              <a:r>
                <a:rPr lang="en-US" dirty="0" smtClean="0">
                  <a:solidFill>
                    <a:srgbClr val="0000FF"/>
                  </a:solidFill>
                </a:rPr>
                <a:t> (</a:t>
              </a:r>
              <a:r>
                <a:rPr lang="en-US" dirty="0" err="1" smtClean="0">
                  <a:solidFill>
                    <a:srgbClr val="0000FF"/>
                  </a:solidFill>
                </a:rPr>
                <a:t>callee</a:t>
              </a:r>
              <a:r>
                <a:rPr lang="en-US" dirty="0" smtClean="0">
                  <a:solidFill>
                    <a:srgbClr val="0000FF"/>
                  </a:solidFill>
                </a:rPr>
                <a:t>-save)</a:t>
              </a:r>
            </a:p>
            <a:p>
              <a:r>
                <a:rPr lang="en-US" dirty="0" smtClean="0">
                  <a:solidFill>
                    <a:srgbClr val="0000FF"/>
                  </a:solidFill>
                </a:rPr>
                <a:t> before </a:t>
              </a:r>
              <a:r>
                <a:rPr lang="en-US" dirty="0" smtClean="0">
                  <a:solidFill>
                    <a:srgbClr val="0000FF"/>
                  </a:solidFill>
                </a:rPr>
                <a:t>overwriting it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92295" y="3520993"/>
            <a:ext cx="4049305" cy="1489124"/>
            <a:chOff x="1492295" y="3520993"/>
            <a:chExt cx="4049305" cy="1489124"/>
          </a:xfrm>
        </p:grpSpPr>
        <p:sp>
          <p:nvSpPr>
            <p:cNvPr id="7" name="TextBox 6"/>
            <p:cNvSpPr txBox="1"/>
            <p:nvPr/>
          </p:nvSpPr>
          <p:spPr>
            <a:xfrm>
              <a:off x="1492295" y="4363786"/>
              <a:ext cx="30749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0000FF"/>
                  </a:solidFill>
                </a:rPr>
                <a:t>%</a:t>
              </a:r>
              <a:r>
                <a:rPr lang="en-US" dirty="0" err="1" smtClean="0">
                  <a:solidFill>
                    <a:srgbClr val="0000FF"/>
                  </a:solidFill>
                </a:rPr>
                <a:t>rdx</a:t>
              </a:r>
              <a:r>
                <a:rPr lang="en-US" dirty="0" smtClean="0">
                  <a:solidFill>
                    <a:srgbClr val="0000FF"/>
                  </a:solidFill>
                </a:rPr>
                <a:t> (contains c) </a:t>
              </a:r>
              <a:r>
                <a:rPr lang="en-US" dirty="0" smtClean="0">
                  <a:solidFill>
                    <a:srgbClr val="0000FF"/>
                  </a:solidFill>
                </a:rPr>
                <a:t>is caller save, </a:t>
              </a:r>
            </a:p>
            <a:p>
              <a:pPr algn="r"/>
              <a:r>
                <a:rPr lang="en-US" dirty="0" smtClean="0">
                  <a:solidFill>
                    <a:srgbClr val="0000FF"/>
                  </a:solidFill>
                </a:rPr>
                <a:t>i.e. may be changed by add2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853143" y="3520993"/>
              <a:ext cx="1688457" cy="842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912568" y="3520993"/>
            <a:ext cx="2231432" cy="1058476"/>
            <a:chOff x="6912568" y="3520993"/>
            <a:chExt cx="2231432" cy="105847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6912568" y="3520993"/>
              <a:ext cx="808150" cy="43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60489" y="3933138"/>
              <a:ext cx="20835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00FF"/>
                  </a:solidFill>
                </a:rPr>
                <a:t>c</a:t>
              </a:r>
              <a:r>
                <a:rPr lang="en-US" dirty="0" smtClean="0">
                  <a:solidFill>
                    <a:srgbClr val="0000FF"/>
                  </a:solidFill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</a:rPr>
                <a:t>is </a:t>
              </a:r>
              <a:r>
                <a:rPr lang="en-US" dirty="0" smtClean="0">
                  <a:solidFill>
                    <a:srgbClr val="0000FF"/>
                  </a:solidFill>
                </a:rPr>
                <a:t>copied </a:t>
              </a:r>
              <a:r>
                <a:rPr lang="en-US" dirty="0" smtClean="0">
                  <a:solidFill>
                    <a:srgbClr val="0000FF"/>
                  </a:solidFill>
                </a:rPr>
                <a:t>to</a:t>
              </a:r>
              <a:r>
                <a:rPr lang="en-US" dirty="0" smtClean="0">
                  <a:solidFill>
                    <a:srgbClr val="0000FF"/>
                  </a:solidFill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</a:rPr>
                <a:t>%</a:t>
              </a:r>
              <a:r>
                <a:rPr lang="en-US" dirty="0" err="1" smtClean="0">
                  <a:solidFill>
                    <a:srgbClr val="0000FF"/>
                  </a:solidFill>
                </a:rPr>
                <a:t>ebx</a:t>
              </a:r>
              <a:r>
                <a:rPr lang="en-US" dirty="0" smtClean="0">
                  <a:solidFill>
                    <a:srgbClr val="0000FF"/>
                  </a:solidFill>
                </a:rPr>
                <a:t>,</a:t>
              </a:r>
            </a:p>
            <a:p>
              <a:pPr algn="r"/>
              <a:r>
                <a:rPr lang="en-US" dirty="0" smtClean="0">
                  <a:solidFill>
                    <a:srgbClr val="0000FF"/>
                  </a:solidFill>
                </a:rPr>
                <a:t>which is </a:t>
              </a:r>
              <a:r>
                <a:rPr lang="en-US" dirty="0" err="1" smtClean="0">
                  <a:solidFill>
                    <a:srgbClr val="0000FF"/>
                  </a:solidFill>
                </a:rPr>
                <a:t>callee</a:t>
              </a:r>
              <a:r>
                <a:rPr lang="en-US" dirty="0" smtClean="0">
                  <a:solidFill>
                    <a:srgbClr val="0000FF"/>
                  </a:solidFill>
                </a:rPr>
                <a:t> save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44655" y="4690016"/>
            <a:ext cx="3170348" cy="898782"/>
            <a:chOff x="5844655" y="4690016"/>
            <a:chExt cx="3170348" cy="898782"/>
          </a:xfrm>
        </p:grpSpPr>
        <p:sp>
          <p:nvSpPr>
            <p:cNvPr id="12" name="矩形 11"/>
            <p:cNvSpPr/>
            <p:nvPr/>
          </p:nvSpPr>
          <p:spPr>
            <a:xfrm>
              <a:off x="6469715" y="5219466"/>
              <a:ext cx="2545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rgbClr val="0000FF"/>
                  </a:solidFill>
                  <a:latin typeface="Arial"/>
                  <a:cs typeface="Arial"/>
                </a:rPr>
                <a:t>restore </a:t>
              </a:r>
              <a:r>
                <a:rPr kumimoji="1" lang="en-US" altLang="zh-CN" dirty="0" smtClean="0">
                  <a:solidFill>
                    <a:srgbClr val="0000FF"/>
                  </a:solidFill>
                  <a:latin typeface="Arial"/>
                  <a:cs typeface="Arial"/>
                </a:rPr>
                <a:t>%</a:t>
              </a:r>
              <a:r>
                <a:rPr kumimoji="1" lang="en-US" altLang="zh-CN" dirty="0" err="1" smtClean="0">
                  <a:solidFill>
                    <a:srgbClr val="0000FF"/>
                  </a:solidFill>
                  <a:latin typeface="Arial"/>
                  <a:cs typeface="Arial"/>
                </a:rPr>
                <a:t>rbx</a:t>
              </a:r>
              <a:r>
                <a:rPr kumimoji="1" lang="en-US" altLang="zh-CN" dirty="0" smtClean="0">
                  <a:solidFill>
                    <a:srgbClr val="0000FF"/>
                  </a:solidFill>
                  <a:latin typeface="Arial"/>
                  <a:cs typeface="Arial"/>
                </a:rPr>
                <a:t> before ret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5844655" y="4690016"/>
              <a:ext cx="808150" cy="5351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83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Requirements of procedure calls?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99987" y="1578039"/>
            <a:ext cx="1841500" cy="123203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y++;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99987" y="3263671"/>
            <a:ext cx="2133600" cy="161342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 Q(int i)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int t, z;</a:t>
            </a:r>
          </a:p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dirty="0" smtClean="0">
                <a:latin typeface="Consolas"/>
                <a:cs typeface="Consolas"/>
                <a:sym typeface="Courier New Bold" charset="0"/>
              </a:rPr>
              <a:t> ...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z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623793" y="1570552"/>
            <a:ext cx="5257800" cy="5054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Passing control</a:t>
            </a:r>
          </a:p>
          <a:p>
            <a:pPr marL="514350" indent="-514350">
              <a:buAutoNum type="arabicPeriod"/>
            </a:pPr>
            <a:r>
              <a:rPr lang="en-US" dirty="0" smtClean="0"/>
              <a:t>Passing Arguments &amp; return value</a:t>
            </a:r>
          </a:p>
          <a:p>
            <a:pPr marL="514350" indent="-514350">
              <a:buAutoNum type="arabicPeriod"/>
            </a:pPr>
            <a:r>
              <a:rPr lang="en-US" dirty="0" smtClean="0"/>
              <a:t>Allocate / </a:t>
            </a:r>
            <a:r>
              <a:rPr lang="en-US" dirty="0" err="1" smtClean="0"/>
              <a:t>deallocate</a:t>
            </a:r>
            <a:r>
              <a:rPr lang="en-US" dirty="0" smtClean="0"/>
              <a:t>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62693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 w="76200" cmpd="sng">
                <a:solidFill>
                  <a:schemeClr val="tx1"/>
                </a:solidFill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2039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g()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2039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g()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h()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22039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70884</TotalTime>
  <Words>4511</Words>
  <Application>Microsoft Macintosh PowerPoint</Application>
  <PresentationFormat>On-screen Show (4:3)</PresentationFormat>
  <Paragraphs>1382</Paragraphs>
  <Slides>45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CloudVisor-Austin</vt:lpstr>
      <vt:lpstr>Machine Program: Procedure</vt:lpstr>
      <vt:lpstr>What we’ve learnt about  how hardware runs a program?</vt:lpstr>
      <vt:lpstr>Requirements of procedure calls?</vt:lpstr>
      <vt:lpstr>Requirements of procedure calls?</vt:lpstr>
      <vt:lpstr>Requirements of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PowerPoint Presentation</vt:lpstr>
      <vt:lpstr>Stack – push Instruction</vt:lpstr>
      <vt:lpstr>PowerPoint Presentation</vt:lpstr>
      <vt:lpstr>PowerPoint Presentation</vt:lpstr>
      <vt:lpstr>PowerPoint Presentation</vt:lpstr>
      <vt:lpstr>Stack – pop Instruction</vt:lpstr>
      <vt:lpstr>PowerPoint Presentation</vt:lpstr>
      <vt:lpstr>PowerPoint Presentation</vt:lpstr>
      <vt:lpstr>PowerPoint Presentation</vt:lpstr>
      <vt:lpstr>Call instruction: control transfer from caller to callee</vt:lpstr>
      <vt:lpstr>Call instruction: control transfer from caller to callee</vt:lpstr>
      <vt:lpstr>Call instruction: control transfer from caller to callee</vt:lpstr>
      <vt:lpstr>Ret instruction: control transfer from callee back to caller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to store function arguments and return values?</vt:lpstr>
      <vt:lpstr>Where to store function arguments and return values?</vt:lpstr>
      <vt:lpstr>C/UNIX’s calling convention</vt:lpstr>
      <vt:lpstr>Calling convention: args, return vals</vt:lpstr>
      <vt:lpstr>Calling convention: args, return vals</vt:lpstr>
      <vt:lpstr>How to allocate/deallocate local vars?</vt:lpstr>
      <vt:lpstr>Calling convention:  Caller vs. callee-save registers</vt:lpstr>
      <vt:lpstr>Calling convention: register saving</vt:lpstr>
      <vt:lpstr>Calling convention: Register saving</vt:lpstr>
      <vt:lpstr>Example</vt:lpstr>
      <vt:lpstr>Example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9831</cp:revision>
  <cp:lastPrinted>2018-10-22T15:50:26Z</cp:lastPrinted>
  <dcterms:created xsi:type="dcterms:W3CDTF">2012-08-17T04:52:30Z</dcterms:created>
  <dcterms:modified xsi:type="dcterms:W3CDTF">2018-10-24T02:23:04Z</dcterms:modified>
</cp:coreProperties>
</file>