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96" r:id="rId17"/>
    <p:sldId id="273" r:id="rId18"/>
    <p:sldId id="299" r:id="rId19"/>
    <p:sldId id="301" r:id="rId20"/>
    <p:sldId id="30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5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DB956-5FBF-0C49-B719-083E54465E8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4216F-E0EE-6943-B1AD-794AFC58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F4BC-DB02-0240-8D30-D4531CE1B883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CFA9-5924-FE4B-AFDE-0F0BBB80B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student123@nyu.edu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.bin"/><Relationship Id="rId5" Type="http://schemas.openxmlformats.org/officeDocument/2006/relationships/package" Target="../embeddings/Microsoft_Excel_Sheet2.xlsx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8449"/>
            <a:ext cx="7772400" cy="24120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Machine-level programming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dirty="0"/>
              <a:t>S</a:t>
            </a:r>
            <a:r>
              <a:rPr lang="en-US" sz="4000" dirty="0" smtClean="0"/>
              <a:t>egmentation Fault </a:t>
            </a:r>
            <a:br>
              <a:rPr lang="en-US" sz="4000" dirty="0" smtClean="0"/>
            </a:br>
            <a:r>
              <a:rPr lang="en-US" sz="4000" dirty="0" smtClean="0"/>
              <a:t>&amp; </a:t>
            </a:r>
            <a:br>
              <a:rPr lang="en-US" sz="4000" dirty="0" smtClean="0"/>
            </a:br>
            <a:r>
              <a:rPr lang="en-US" sz="4000" dirty="0" smtClean="0"/>
              <a:t>Buffer overflow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0512"/>
            <a:ext cx="6400800" cy="130828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Jinyang Li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1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3969" y="2130425"/>
            <a:ext cx="8889605" cy="2704770"/>
          </a:xfrm>
        </p:spPr>
        <p:txBody>
          <a:bodyPr>
            <a:normAutofit/>
          </a:bodyPr>
          <a:lstStyle/>
          <a:p>
            <a:r>
              <a:rPr lang="en-US" dirty="0" smtClean="0"/>
              <a:t>Not all buggy memory references cause forbidden memory</a:t>
            </a:r>
            <a:r>
              <a:rPr lang="en-US" dirty="0"/>
              <a:t> </a:t>
            </a:r>
            <a:r>
              <a:rPr lang="en-US" dirty="0" smtClean="0"/>
              <a:t>access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buffer overflow exploits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0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89" y="370599"/>
            <a:ext cx="6413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Buggy code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3200400" cy="2582759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echo(</a:t>
            </a: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) {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/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[4];  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8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8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800" b="0" dirty="0" smtClean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dirty="0" smtClean="0">
                <a:latin typeface="Consolas"/>
                <a:ea typeface="MS Mincho" pitchFamily="49" charset="-128"/>
                <a:cs typeface="Consolas"/>
              </a:rPr>
              <a:t>main</a:t>
            </a: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(</a:t>
            </a: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nsolas"/>
                <a:ea typeface="MS Mincho" pitchFamily="49" charset="-128"/>
                <a:cs typeface="Consolas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 smtClean="0">
                <a:latin typeface="Consolas"/>
                <a:ea typeface="MS Mincho" pitchFamily="49" charset="-128"/>
                <a:cs typeface="Consolas"/>
              </a:rPr>
              <a:t>}</a:t>
            </a:r>
            <a:endParaRPr lang="en-US" sz="1800" b="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2093" y="4545637"/>
            <a:ext cx="5257800" cy="8284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$./</a:t>
            </a:r>
            <a:r>
              <a:rPr lang="en-US" sz="1600" i="1" dirty="0" err="1" smtClean="0">
                <a:latin typeface="Consolas"/>
                <a:ea typeface="MS Mincho" pitchFamily="49" charset="-128"/>
                <a:cs typeface="Consolas"/>
              </a:rPr>
              <a:t>a.out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Type a string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: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92093" y="5678990"/>
            <a:ext cx="5257800" cy="828675"/>
          </a:xfrm>
          <a:prstGeom prst="rect">
            <a:avLst/>
          </a:prstGeom>
          <a:solidFill>
            <a:srgbClr val="DDD9C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$./</a:t>
            </a:r>
            <a:r>
              <a:rPr lang="en-US" sz="1600" dirty="0" err="1" smtClean="0">
                <a:latin typeface="Consolas"/>
                <a:ea typeface="MS Mincho" pitchFamily="49" charset="-128"/>
                <a:cs typeface="Consolas"/>
              </a:rPr>
              <a:t>a.out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Type a string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: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01234567890123456789012345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Segmentation 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Fault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39887" y="1180609"/>
            <a:ext cx="6203186" cy="838128"/>
            <a:chOff x="2539887" y="1180609"/>
            <a:chExt cx="6203186" cy="838128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2539887" y="1693134"/>
              <a:ext cx="960598" cy="3256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0485" y="1180609"/>
              <a:ext cx="52425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read a line from </a:t>
              </a:r>
              <a:r>
                <a:rPr lang="en-US" sz="2000" dirty="0" err="1" smtClean="0"/>
                <a:t>stdin</a:t>
              </a:r>
              <a:r>
                <a:rPr lang="en-US" sz="2000" dirty="0" smtClean="0"/>
                <a:t> until a terminating newline or EOF, which it replaces with a NULL byte.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39887" y="2295499"/>
            <a:ext cx="6203186" cy="588218"/>
            <a:chOff x="2539887" y="2295499"/>
            <a:chExt cx="6203186" cy="5882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2539887" y="2295499"/>
              <a:ext cx="960598" cy="3881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00485" y="2483607"/>
              <a:ext cx="5242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writes string and a trailing newline to </a:t>
              </a:r>
              <a:r>
                <a:rPr lang="en-US" sz="2000" dirty="0" err="1" smtClean="0"/>
                <a:t>stdout</a:t>
              </a:r>
              <a:r>
                <a:rPr lang="en-US" sz="2000" dirty="0" smtClean="0"/>
                <a:t>. 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00736" y="3216908"/>
            <a:ext cx="3352009" cy="1211284"/>
            <a:chOff x="5800736" y="3216908"/>
            <a:chExt cx="3352009" cy="1211284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800736" y="4135150"/>
              <a:ext cx="511833" cy="2930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ConfusedEmoji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6653" y="3216908"/>
              <a:ext cx="918242" cy="91824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974895" y="3478793"/>
              <a:ext cx="2177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buffer overruns,</a:t>
              </a:r>
            </a:p>
            <a:p>
              <a:r>
                <a:rPr lang="en-US" dirty="0" smtClean="0"/>
                <a:t>but things seem ok??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4490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Buggy code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71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main: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00704" y="1085183"/>
            <a:ext cx="2843296" cy="754470"/>
            <a:chOff x="6300704" y="1085183"/>
            <a:chExt cx="2843296" cy="75447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512531" y="1481491"/>
              <a:ext cx="358189" cy="3581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00704" y="1085183"/>
              <a:ext cx="2843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“allocate “ 24 bytes on stack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6240" y="2393177"/>
            <a:ext cx="2775119" cy="2349588"/>
            <a:chOff x="6156240" y="2393177"/>
            <a:chExt cx="2775119" cy="2349588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7326597" y="2393177"/>
              <a:ext cx="803331" cy="17032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56240" y="4096434"/>
              <a:ext cx="2775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pass address of top of stack</a:t>
              </a:r>
            </a:p>
            <a:p>
              <a:r>
                <a:rPr lang="en-US" dirty="0" smtClean="0">
                  <a:solidFill>
                    <a:srgbClr val="4F81BD"/>
                  </a:solidFill>
                </a:rPr>
                <a:t>as 1</a:t>
              </a:r>
              <a:r>
                <a:rPr lang="en-US" baseline="30000" dirty="0" smtClean="0">
                  <a:solidFill>
                    <a:srgbClr val="4F81BD"/>
                  </a:solidFill>
                </a:rPr>
                <a:t>st</a:t>
              </a:r>
              <a:r>
                <a:rPr lang="en-US" dirty="0" smtClean="0">
                  <a:solidFill>
                    <a:srgbClr val="4F81BD"/>
                  </a:solidFill>
                </a:rPr>
                <a:t> argument to gets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627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654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Buggy code’s </a:t>
            </a:r>
            <a:r>
              <a:rPr lang="en-US" dirty="0"/>
              <a:t>s</a:t>
            </a:r>
            <a:r>
              <a:rPr lang="en-US" dirty="0" smtClean="0"/>
              <a:t>tack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032957" y="134876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8 bytes 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501900" y="501111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914650" y="483807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2275" y="13951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89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24 bytes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33878" y="4675339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034198" y="318796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1897414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46187" y="3098145"/>
            <a:ext cx="1990692" cy="1732952"/>
            <a:chOff x="2446187" y="3098145"/>
            <a:chExt cx="1990692" cy="1732952"/>
          </a:xfrm>
        </p:grpSpPr>
        <p:sp>
          <p:nvSpPr>
            <p:cNvPr id="2" name="Right Brace 1"/>
            <p:cNvSpPr/>
            <p:nvPr/>
          </p:nvSpPr>
          <p:spPr>
            <a:xfrm>
              <a:off x="2446187" y="3098145"/>
              <a:ext cx="477988" cy="1732952"/>
            </a:xfrm>
            <a:prstGeom prst="rightBrace">
              <a:avLst>
                <a:gd name="adj1" fmla="val 107106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58577" y="3695587"/>
              <a:ext cx="1278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frame</a:t>
              </a:r>
            </a:p>
            <a:p>
              <a:r>
                <a:rPr lang="en-US" dirty="0" smtClean="0"/>
                <a:t>of echo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57885" y="1897414"/>
            <a:ext cx="1898947" cy="1200730"/>
            <a:chOff x="2457885" y="1897414"/>
            <a:chExt cx="1898947" cy="1200730"/>
          </a:xfrm>
        </p:grpSpPr>
        <p:sp>
          <p:nvSpPr>
            <p:cNvPr id="23" name="Right Brace 22"/>
            <p:cNvSpPr/>
            <p:nvPr/>
          </p:nvSpPr>
          <p:spPr>
            <a:xfrm>
              <a:off x="2457885" y="1897414"/>
              <a:ext cx="477988" cy="1200730"/>
            </a:xfrm>
            <a:prstGeom prst="rightBrace">
              <a:avLst>
                <a:gd name="adj1" fmla="val 62801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8530" y="2182547"/>
              <a:ext cx="1278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frame</a:t>
              </a:r>
            </a:p>
            <a:p>
              <a:r>
                <a:rPr lang="en-US" dirty="0" smtClean="0"/>
                <a:t>of main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30451" y="5011110"/>
            <a:ext cx="768831" cy="563349"/>
            <a:chOff x="2330451" y="5011110"/>
            <a:chExt cx="768831" cy="563349"/>
          </a:xfrm>
        </p:grpSpPr>
        <p:sp>
          <p:nvSpPr>
            <p:cNvPr id="360476" name="Rectangle 28"/>
            <p:cNvSpPr>
              <a:spLocks noChangeArrowheads="1"/>
            </p:cNvSpPr>
            <p:nvPr/>
          </p:nvSpPr>
          <p:spPr bwMode="auto">
            <a:xfrm>
              <a:off x="2505557" y="5207747"/>
              <a:ext cx="5937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Courier New" pitchFamily="49" charset="0"/>
                </a:rPr>
                <a:t>buf</a:t>
              </a:r>
              <a:endParaRPr lang="en-US" sz="1800" dirty="0">
                <a:latin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330451" y="5011110"/>
              <a:ext cx="234401" cy="329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2236" y="3972586"/>
            <a:ext cx="1797050" cy="1038524"/>
            <a:chOff x="542236" y="3972586"/>
            <a:chExt cx="1797050" cy="1038524"/>
          </a:xfrm>
        </p:grpSpPr>
        <p:grpSp>
          <p:nvGrpSpPr>
            <p:cNvPr id="6" name="Group 5"/>
            <p:cNvGrpSpPr/>
            <p:nvPr/>
          </p:nvGrpSpPr>
          <p:grpSpPr>
            <a:xfrm>
              <a:off x="542236" y="470631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[3]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[2]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[1]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[0]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15737" y="3972586"/>
              <a:ext cx="1723549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unused bytes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054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169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Buggy code’s stack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H="1">
            <a:off x="2501900" y="501111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914650" y="483807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2275" y="13951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89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24 bytes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533400" y="1897414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330451" y="5011110"/>
            <a:ext cx="768831" cy="563349"/>
            <a:chOff x="2330451" y="5011110"/>
            <a:chExt cx="768831" cy="563349"/>
          </a:xfrm>
        </p:grpSpPr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2505557" y="5207747"/>
              <a:ext cx="5937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Courier New" pitchFamily="49" charset="0"/>
                </a:rPr>
                <a:t>buf</a:t>
              </a:r>
              <a:endParaRPr lang="en-US" sz="1800" dirty="0">
                <a:latin typeface="Courier New" pitchFamily="49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2330451" y="5011110"/>
              <a:ext cx="234401" cy="329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2236" y="3972586"/>
            <a:ext cx="1797050" cy="1038524"/>
            <a:chOff x="542236" y="3972586"/>
            <a:chExt cx="1797050" cy="1038524"/>
          </a:xfrm>
        </p:grpSpPr>
        <p:grpSp>
          <p:nvGrpSpPr>
            <p:cNvPr id="48" name="Group 47"/>
            <p:cNvGrpSpPr/>
            <p:nvPr/>
          </p:nvGrpSpPr>
          <p:grpSpPr>
            <a:xfrm>
              <a:off x="542236" y="4706310"/>
              <a:ext cx="1797050" cy="304800"/>
              <a:chOff x="533400" y="4648200"/>
              <a:chExt cx="1797050" cy="304800"/>
            </a:xfrm>
          </p:grpSpPr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[3]</a:t>
                </a:r>
              </a:p>
            </p:txBody>
          </p:sp>
          <p:sp>
            <p:nvSpPr>
              <p:cNvPr id="51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[2]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[1]</a:t>
                </a: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[0]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15737" y="3972586"/>
              <a:ext cx="1723549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unused bytes</a:t>
              </a:r>
              <a:endParaRPr lang="en-US" dirty="0"/>
            </a:p>
          </p:txBody>
        </p:sp>
      </p:grp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5300" y="5748216"/>
            <a:ext cx="5621391" cy="1043876"/>
            <a:chOff x="1765300" y="5748216"/>
            <a:chExt cx="5621391" cy="1043876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auto">
            <a:xfrm>
              <a:off x="1765300" y="5748216"/>
              <a:ext cx="5257800" cy="582211"/>
            </a:xfrm>
            <a:prstGeom prst="rect">
              <a:avLst/>
            </a:prstGeom>
            <a:solidFill>
              <a:srgbClr val="DDD9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  <a:defRPr/>
              </a:pPr>
              <a:r>
                <a:rPr lang="en-US" sz="1600" dirty="0" smtClean="0">
                  <a:latin typeface="Consolas"/>
                  <a:ea typeface="MS Mincho" pitchFamily="49" charset="-128"/>
                  <a:cs typeface="Consolas"/>
                </a:rPr>
                <a:t>$</a:t>
              </a:r>
              <a:r>
                <a:rPr lang="en-US" sz="1600" i="1" dirty="0" smtClean="0">
                  <a:latin typeface="Consolas"/>
                  <a:ea typeface="MS Mincho" pitchFamily="49" charset="-128"/>
                  <a:cs typeface="Consolas"/>
                </a:rPr>
                <a:t>./</a:t>
              </a:r>
              <a:r>
                <a:rPr lang="en-US" sz="1600" i="1" dirty="0" err="1" smtClean="0">
                  <a:latin typeface="Consolas"/>
                  <a:ea typeface="MS Mincho" pitchFamily="49" charset="-128"/>
                  <a:cs typeface="Consolas"/>
                </a:rPr>
                <a:t>a.out</a:t>
              </a:r>
              <a:endParaRPr lang="en-US" sz="1600" i="1" dirty="0">
                <a:latin typeface="Consolas"/>
                <a:ea typeface="MS Mincho" pitchFamily="49" charset="-128"/>
                <a:cs typeface="Consolas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  <a:defRPr/>
              </a:pPr>
              <a:r>
                <a:rPr lang="en-US" sz="1600" dirty="0">
                  <a:latin typeface="Consolas"/>
                  <a:ea typeface="MS Mincho" pitchFamily="49" charset="-128"/>
                  <a:cs typeface="Consolas"/>
                </a:rPr>
                <a:t>Type a string</a:t>
              </a:r>
              <a:r>
                <a:rPr lang="en-US" sz="1600" dirty="0" smtClean="0">
                  <a:latin typeface="Consolas"/>
                  <a:ea typeface="MS Mincho" pitchFamily="49" charset="-128"/>
                  <a:cs typeface="Consolas"/>
                </a:rPr>
                <a:t>:</a:t>
              </a:r>
              <a:r>
                <a:rPr lang="en-US" sz="1600" i="1" dirty="0" smtClean="0">
                  <a:latin typeface="Consolas"/>
                  <a:ea typeface="MS Mincho" pitchFamily="49" charset="-128"/>
                  <a:cs typeface="Consolas"/>
                </a:rPr>
                <a:t>01234567890123456789012</a:t>
              </a:r>
              <a:endParaRPr lang="en-US" sz="1600" i="1" dirty="0">
                <a:latin typeface="Consolas"/>
                <a:ea typeface="MS Mincho" pitchFamily="49" charset="-128"/>
                <a:cs typeface="Consolas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90024" y="6330427"/>
              <a:ext cx="549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What’s the stack like after gets(..) returns?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3828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304800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</a:t>
            </a:r>
            <a:r>
              <a:rPr lang="en-US" dirty="0"/>
              <a:t>o</a:t>
            </a:r>
            <a:r>
              <a:rPr lang="en-US" dirty="0" smtClean="0"/>
              <a:t>verflow on the stack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7357" y="1430163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849150" y="5748216"/>
            <a:ext cx="5257800" cy="828432"/>
          </a:xfrm>
          <a:prstGeom prst="rect">
            <a:avLst/>
          </a:prstGeom>
          <a:solidFill>
            <a:srgbClr val="DDD9C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$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./</a:t>
            </a:r>
            <a:r>
              <a:rPr lang="en-US" sz="1600" i="1" dirty="0" err="1" smtClean="0">
                <a:latin typeface="Consolas"/>
                <a:ea typeface="MS Mincho" pitchFamily="49" charset="-128"/>
                <a:cs typeface="Consolas"/>
              </a:rPr>
              <a:t>a.out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Type a string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: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sp>
        <p:nvSpPr>
          <p:cNvPr id="74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533400" y="1897414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953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169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Buggy code’s stack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H="1">
            <a:off x="2501900" y="501111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914650" y="483807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2275" y="13951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89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24 bytes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533400" y="1897414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330451" y="5011110"/>
            <a:ext cx="768831" cy="563349"/>
            <a:chOff x="2330451" y="5011110"/>
            <a:chExt cx="768831" cy="563349"/>
          </a:xfrm>
        </p:grpSpPr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2505557" y="5207747"/>
              <a:ext cx="5937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Courier New" pitchFamily="49" charset="0"/>
                </a:rPr>
                <a:t>buf</a:t>
              </a:r>
              <a:endParaRPr lang="en-US" sz="1800" dirty="0">
                <a:latin typeface="Courier New" pitchFamily="49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2330451" y="5011110"/>
              <a:ext cx="234401" cy="329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2236" y="3972586"/>
            <a:ext cx="1797050" cy="1038524"/>
            <a:chOff x="542236" y="3972586"/>
            <a:chExt cx="1797050" cy="1038524"/>
          </a:xfrm>
        </p:grpSpPr>
        <p:grpSp>
          <p:nvGrpSpPr>
            <p:cNvPr id="48" name="Group 47"/>
            <p:cNvGrpSpPr/>
            <p:nvPr/>
          </p:nvGrpSpPr>
          <p:grpSpPr>
            <a:xfrm>
              <a:off x="542236" y="4706310"/>
              <a:ext cx="1797050" cy="304800"/>
              <a:chOff x="533400" y="4648200"/>
              <a:chExt cx="1797050" cy="304800"/>
            </a:xfrm>
          </p:grpSpPr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[3]</a:t>
                </a:r>
              </a:p>
            </p:txBody>
          </p:sp>
          <p:sp>
            <p:nvSpPr>
              <p:cNvPr id="51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[2]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[1]</a:t>
                </a: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Courier New" pitchFamily="49" charset="0"/>
                    <a:cs typeface="+mn-cs"/>
                  </a:rPr>
                  <a:t>[0]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15737" y="3972586"/>
              <a:ext cx="1723549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unused bytes</a:t>
              </a:r>
              <a:endParaRPr lang="en-US" dirty="0"/>
            </a:p>
          </p:txBody>
        </p:sp>
      </p:grp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5300" y="5748216"/>
            <a:ext cx="5621391" cy="1043876"/>
            <a:chOff x="1765300" y="5748216"/>
            <a:chExt cx="5621391" cy="1043876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auto">
            <a:xfrm>
              <a:off x="1765300" y="5748216"/>
              <a:ext cx="5257800" cy="582211"/>
            </a:xfrm>
            <a:prstGeom prst="rect">
              <a:avLst/>
            </a:prstGeom>
            <a:solidFill>
              <a:srgbClr val="DDD9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  <a:defRPr/>
              </a:pPr>
              <a:r>
                <a:rPr lang="en-US" sz="1600" dirty="0" smtClean="0">
                  <a:latin typeface="Consolas"/>
                  <a:ea typeface="MS Mincho" pitchFamily="49" charset="-128"/>
                  <a:cs typeface="Consolas"/>
                </a:rPr>
                <a:t>$</a:t>
              </a:r>
              <a:r>
                <a:rPr lang="en-US" sz="1600" i="1" dirty="0" smtClean="0">
                  <a:latin typeface="Consolas"/>
                  <a:ea typeface="MS Mincho" pitchFamily="49" charset="-128"/>
                  <a:cs typeface="Consolas"/>
                </a:rPr>
                <a:t>./</a:t>
              </a:r>
              <a:r>
                <a:rPr lang="en-US" sz="1600" i="1" dirty="0" err="1" smtClean="0">
                  <a:latin typeface="Consolas"/>
                  <a:ea typeface="MS Mincho" pitchFamily="49" charset="-128"/>
                  <a:cs typeface="Consolas"/>
                </a:rPr>
                <a:t>a.out</a:t>
              </a:r>
              <a:endParaRPr lang="en-US" sz="1600" i="1" dirty="0">
                <a:latin typeface="Consolas"/>
                <a:ea typeface="MS Mincho" pitchFamily="49" charset="-128"/>
                <a:cs typeface="Consolas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  <a:defRPr/>
              </a:pPr>
              <a:r>
                <a:rPr lang="en-US" sz="1600" dirty="0">
                  <a:latin typeface="Consolas"/>
                  <a:ea typeface="MS Mincho" pitchFamily="49" charset="-128"/>
                  <a:cs typeface="Consolas"/>
                </a:rPr>
                <a:t>Type a string</a:t>
              </a:r>
              <a:r>
                <a:rPr lang="en-US" sz="1600" dirty="0" smtClean="0">
                  <a:latin typeface="Consolas"/>
                  <a:ea typeface="MS Mincho" pitchFamily="49" charset="-128"/>
                  <a:cs typeface="Consolas"/>
                </a:rPr>
                <a:t>:</a:t>
              </a:r>
              <a:r>
                <a:rPr lang="en-US" sz="1600" i="1" dirty="0" smtClean="0">
                  <a:latin typeface="Consolas"/>
                  <a:ea typeface="MS Mincho" pitchFamily="49" charset="-128"/>
                  <a:cs typeface="Consolas"/>
                </a:rPr>
                <a:t>01234567890123456789012</a:t>
              </a:r>
              <a:r>
                <a:rPr lang="en-US" sz="1600" b="1" i="1" dirty="0" smtClean="0">
                  <a:solidFill>
                    <a:srgbClr val="FF0000"/>
                  </a:solidFill>
                  <a:latin typeface="Consolas"/>
                  <a:ea typeface="MS Mincho" pitchFamily="49" charset="-128"/>
                  <a:cs typeface="Consolas"/>
                </a:rPr>
                <a:t>3</a:t>
              </a:r>
              <a:r>
                <a:rPr lang="en-US" sz="1600" i="1" dirty="0" smtClean="0">
                  <a:solidFill>
                    <a:srgbClr val="FF0000"/>
                  </a:solidFill>
                  <a:latin typeface="Consolas"/>
                  <a:ea typeface="MS Mincho" pitchFamily="49" charset="-128"/>
                  <a:cs typeface="Consolas"/>
                </a:rPr>
                <a:t>45</a:t>
              </a:r>
              <a:endParaRPr lang="en-US" sz="1600" i="1" dirty="0">
                <a:latin typeface="Consolas"/>
                <a:ea typeface="MS Mincho" pitchFamily="49" charset="-128"/>
                <a:cs typeface="Consolas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90024" y="6330427"/>
              <a:ext cx="549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What’s the stack like after gets(..) returns?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749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207169"/>
            <a:ext cx="8233615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corrupts return address 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8208" y="1360755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95275" y="5748216"/>
            <a:ext cx="5257800" cy="8284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$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./</a:t>
            </a:r>
            <a:r>
              <a:rPr lang="en-US" sz="1600" i="1" dirty="0" err="1" smtClean="0">
                <a:latin typeface="Consolas"/>
                <a:ea typeface="MS Mincho" pitchFamily="49" charset="-128"/>
                <a:cs typeface="Consolas"/>
              </a:rPr>
              <a:t>a.out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Type a string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: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r>
              <a:rPr lang="en-US" sz="1600" i="1" dirty="0" smtClean="0">
                <a:solidFill>
                  <a:srgbClr val="FF0000"/>
                </a:solidFill>
                <a:latin typeface="Consolas"/>
                <a:ea typeface="MS Mincho" pitchFamily="49" charset="-128"/>
                <a:cs typeface="Consolas"/>
              </a:rPr>
              <a:t>345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Segmentation Fault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229250" y="4025756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30450" y="2322532"/>
            <a:ext cx="2638801" cy="646331"/>
            <a:chOff x="2330450" y="2322532"/>
            <a:chExt cx="2638801" cy="646331"/>
          </a:xfrm>
        </p:grpSpPr>
        <p:cxnSp>
          <p:nvCxnSpPr>
            <p:cNvPr id="5" name="Straight Arrow Connector 4"/>
            <p:cNvCxnSpPr>
              <a:endCxn id="72" idx="3"/>
            </p:cNvCxnSpPr>
            <p:nvPr/>
          </p:nvCxnSpPr>
          <p:spPr bwMode="auto">
            <a:xfrm flipH="1">
              <a:off x="2330450" y="2667000"/>
              <a:ext cx="593725" cy="27269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2924175" y="2322532"/>
              <a:ext cx="20450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overflow corrupted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return address</a:t>
              </a:r>
            </a:p>
          </p:txBody>
        </p:sp>
      </p:grp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538208" y="1873197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3827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0x0..4004db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mov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rsp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0x7f…0050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0054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08063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2696" y="5754035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39871" y="5422602"/>
            <a:ext cx="155793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4004db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3935" y="5078878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0x0..4004de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54400" y="81782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56049" y="214708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005c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0064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4671" y="23610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0074</a:t>
            </a:r>
            <a:endParaRPr lang="zh-CN" altLang="en-US" dirty="0"/>
          </a:p>
        </p:txBody>
      </p:sp>
      <p:sp>
        <p:nvSpPr>
          <p:cNvPr id="96" name="Rectangle 22"/>
          <p:cNvSpPr>
            <a:spLocks noChangeArrowheads="1"/>
          </p:cNvSpPr>
          <p:nvPr/>
        </p:nvSpPr>
        <p:spPr bwMode="auto">
          <a:xfrm>
            <a:off x="1615178" y="910515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109" name="Line 29"/>
          <p:cNvSpPr>
            <a:spLocks noChangeShapeType="1"/>
          </p:cNvSpPr>
          <p:nvPr/>
        </p:nvSpPr>
        <p:spPr bwMode="auto">
          <a:xfrm flipH="1">
            <a:off x="4034528" y="3189285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>
            <a:off x="4447278" y="3016247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615178" y="3038949"/>
            <a:ext cx="1797050" cy="304800"/>
            <a:chOff x="533400" y="4648200"/>
            <a:chExt cx="1797050" cy="304800"/>
          </a:xfrm>
        </p:grpSpPr>
        <p:sp>
          <p:nvSpPr>
            <p:cNvPr id="113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5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3412228" y="3006389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1615178" y="1520116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619986" y="888525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15178" y="2744007"/>
            <a:ext cx="1797050" cy="304800"/>
            <a:chOff x="533400" y="4648200"/>
            <a:chExt cx="1797050" cy="304800"/>
          </a:xfrm>
        </p:grpSpPr>
        <p:sp>
          <p:nvSpPr>
            <p:cNvPr id="12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615178" y="2432785"/>
            <a:ext cx="1797050" cy="304800"/>
            <a:chOff x="533400" y="4648200"/>
            <a:chExt cx="1797050" cy="304800"/>
          </a:xfrm>
        </p:grpSpPr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615178" y="2121563"/>
            <a:ext cx="1797050" cy="304800"/>
            <a:chOff x="533400" y="4648200"/>
            <a:chExt cx="1797050" cy="304800"/>
          </a:xfrm>
        </p:grpSpPr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615178" y="1810341"/>
            <a:ext cx="1797050" cy="304800"/>
            <a:chOff x="533400" y="4648200"/>
            <a:chExt cx="1797050" cy="304800"/>
          </a:xfrm>
        </p:grpSpPr>
        <p:sp>
          <p:nvSpPr>
            <p:cNvPr id="14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5178" y="1499119"/>
            <a:ext cx="1797050" cy="304800"/>
            <a:chOff x="533400" y="4648200"/>
            <a:chExt cx="1797050" cy="304800"/>
          </a:xfrm>
        </p:grpSpPr>
        <p:sp>
          <p:nvSpPr>
            <p:cNvPr id="14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4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615178" y="119431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5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5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54" name="Rectangle 22"/>
          <p:cNvSpPr>
            <a:spLocks noChangeArrowheads="1"/>
          </p:cNvSpPr>
          <p:nvPr/>
        </p:nvSpPr>
        <p:spPr bwMode="auto">
          <a:xfrm>
            <a:off x="1619986" y="280226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155" name="矩形 80"/>
          <p:cNvSpPr/>
          <p:nvPr/>
        </p:nvSpPr>
        <p:spPr>
          <a:xfrm>
            <a:off x="1589920" y="542179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mov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rsp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,%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rdi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6" name="矩形 81"/>
          <p:cNvSpPr/>
          <p:nvPr/>
        </p:nvSpPr>
        <p:spPr>
          <a:xfrm>
            <a:off x="1589364" y="575283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&lt;gets&gt;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7" name="矩形 82"/>
          <p:cNvSpPr/>
          <p:nvPr/>
        </p:nvSpPr>
        <p:spPr>
          <a:xfrm>
            <a:off x="1591957" y="6089252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0" name="矩形 103"/>
          <p:cNvSpPr/>
          <p:nvPr/>
        </p:nvSpPr>
        <p:spPr>
          <a:xfrm>
            <a:off x="1591017" y="471787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add $0x18,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rsp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2" name="矩形 81"/>
          <p:cNvSpPr/>
          <p:nvPr/>
        </p:nvSpPr>
        <p:spPr>
          <a:xfrm>
            <a:off x="1583192" y="5078195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&lt;puts&gt;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3" name="矩形 81"/>
          <p:cNvSpPr/>
          <p:nvPr/>
        </p:nvSpPr>
        <p:spPr>
          <a:xfrm>
            <a:off x="1594431" y="4392267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ret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4" name="矩形 82"/>
          <p:cNvSpPr/>
          <p:nvPr/>
        </p:nvSpPr>
        <p:spPr>
          <a:xfrm>
            <a:off x="1598461" y="4053103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5" name="矩形 82"/>
          <p:cNvSpPr/>
          <p:nvPr/>
        </p:nvSpPr>
        <p:spPr>
          <a:xfrm>
            <a:off x="1598461" y="3713939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6" name="矩形 82"/>
          <p:cNvSpPr/>
          <p:nvPr/>
        </p:nvSpPr>
        <p:spPr>
          <a:xfrm>
            <a:off x="1589364" y="3373101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7" name="矩形 90"/>
          <p:cNvSpPr/>
          <p:nvPr/>
        </p:nvSpPr>
        <p:spPr>
          <a:xfrm>
            <a:off x="143090" y="4755434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0x0..4004e3</a:t>
            </a:r>
            <a:endParaRPr lang="zh-CN" altLang="en-US" dirty="0"/>
          </a:p>
        </p:txBody>
      </p:sp>
      <p:sp>
        <p:nvSpPr>
          <p:cNvPr id="168" name="矩形 90"/>
          <p:cNvSpPr/>
          <p:nvPr/>
        </p:nvSpPr>
        <p:spPr>
          <a:xfrm>
            <a:off x="77839" y="4397627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0x0..4004e7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35489" y="5422602"/>
            <a:ext cx="874460" cy="369332"/>
            <a:chOff x="3559969" y="4397627"/>
            <a:chExt cx="874460" cy="369332"/>
          </a:xfrm>
        </p:grpSpPr>
        <p:sp>
          <p:nvSpPr>
            <p:cNvPr id="169" name="Line 29"/>
            <p:cNvSpPr>
              <a:spLocks noChangeShapeType="1"/>
            </p:cNvSpPr>
            <p:nvPr/>
          </p:nvSpPr>
          <p:spPr bwMode="auto">
            <a:xfrm flipH="1">
              <a:off x="3559969" y="4570665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Rectangle 30"/>
            <p:cNvSpPr>
              <a:spLocks noChangeArrowheads="1"/>
            </p:cNvSpPr>
            <p:nvPr/>
          </p:nvSpPr>
          <p:spPr bwMode="auto">
            <a:xfrm>
              <a:off x="3972719" y="4397627"/>
              <a:ext cx="4617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</a:rPr>
                <a:t>PC</a:t>
              </a:r>
              <a:endParaRPr lang="en-US" sz="1800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42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0x0..4004e3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8129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add $0x18,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rsp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0x7f..0050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2696" y="5754035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39871" y="5422602"/>
            <a:ext cx="155793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4004db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3935" y="5078878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0x0..4004de</a:t>
            </a:r>
            <a:endParaRPr lang="zh-CN" altLang="en-US" dirty="0"/>
          </a:p>
        </p:txBody>
      </p:sp>
      <p:sp>
        <p:nvSpPr>
          <p:cNvPr id="96" name="Rectangle 22"/>
          <p:cNvSpPr>
            <a:spLocks noChangeArrowheads="1"/>
          </p:cNvSpPr>
          <p:nvPr/>
        </p:nvSpPr>
        <p:spPr bwMode="auto">
          <a:xfrm>
            <a:off x="1615178" y="910515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4528" y="3016247"/>
            <a:ext cx="1151504" cy="369332"/>
            <a:chOff x="4034528" y="3016247"/>
            <a:chExt cx="1151504" cy="369332"/>
          </a:xfrm>
        </p:grpSpPr>
        <p:sp>
          <p:nvSpPr>
            <p:cNvPr id="109" name="Line 29"/>
            <p:cNvSpPr>
              <a:spLocks noChangeShapeType="1"/>
            </p:cNvSpPr>
            <p:nvPr/>
          </p:nvSpPr>
          <p:spPr bwMode="auto">
            <a:xfrm flipH="1">
              <a:off x="4034528" y="3189285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Rectangle 30"/>
            <p:cNvSpPr>
              <a:spLocks noChangeArrowheads="1"/>
            </p:cNvSpPr>
            <p:nvPr/>
          </p:nvSpPr>
          <p:spPr bwMode="auto">
            <a:xfrm>
              <a:off x="4447278" y="3016247"/>
              <a:ext cx="738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rsp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615178" y="3038949"/>
            <a:ext cx="1797050" cy="304800"/>
            <a:chOff x="533400" y="4648200"/>
            <a:chExt cx="1797050" cy="304800"/>
          </a:xfrm>
        </p:grpSpPr>
        <p:sp>
          <p:nvSpPr>
            <p:cNvPr id="113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5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3412228" y="3006389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1615178" y="1520116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619986" y="888525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15178" y="2744007"/>
            <a:ext cx="1797050" cy="304800"/>
            <a:chOff x="533400" y="4648200"/>
            <a:chExt cx="1797050" cy="304800"/>
          </a:xfrm>
        </p:grpSpPr>
        <p:sp>
          <p:nvSpPr>
            <p:cNvPr id="12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615178" y="2432785"/>
            <a:ext cx="1797050" cy="304800"/>
            <a:chOff x="533400" y="4648200"/>
            <a:chExt cx="1797050" cy="304800"/>
          </a:xfrm>
        </p:grpSpPr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615178" y="2121563"/>
            <a:ext cx="1797050" cy="304800"/>
            <a:chOff x="533400" y="4648200"/>
            <a:chExt cx="1797050" cy="304800"/>
          </a:xfrm>
        </p:grpSpPr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615178" y="1810341"/>
            <a:ext cx="1797050" cy="304800"/>
            <a:chOff x="533400" y="4648200"/>
            <a:chExt cx="1797050" cy="304800"/>
          </a:xfrm>
        </p:grpSpPr>
        <p:sp>
          <p:nvSpPr>
            <p:cNvPr id="14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5178" y="1499119"/>
            <a:ext cx="1797050" cy="304800"/>
            <a:chOff x="533400" y="4648200"/>
            <a:chExt cx="1797050" cy="304800"/>
          </a:xfrm>
        </p:grpSpPr>
        <p:sp>
          <p:nvSpPr>
            <p:cNvPr id="14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4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615178" y="119431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5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5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54" name="Rectangle 22"/>
          <p:cNvSpPr>
            <a:spLocks noChangeArrowheads="1"/>
          </p:cNvSpPr>
          <p:nvPr/>
        </p:nvSpPr>
        <p:spPr bwMode="auto">
          <a:xfrm>
            <a:off x="1619986" y="280226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155" name="矩形 80"/>
          <p:cNvSpPr/>
          <p:nvPr/>
        </p:nvSpPr>
        <p:spPr>
          <a:xfrm>
            <a:off x="1589920" y="542179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mov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rsp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,%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rdi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6" name="矩形 81"/>
          <p:cNvSpPr/>
          <p:nvPr/>
        </p:nvSpPr>
        <p:spPr>
          <a:xfrm>
            <a:off x="1589364" y="575283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&lt;gets&gt;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7" name="矩形 82"/>
          <p:cNvSpPr/>
          <p:nvPr/>
        </p:nvSpPr>
        <p:spPr>
          <a:xfrm>
            <a:off x="1591957" y="6089252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0" name="矩形 103"/>
          <p:cNvSpPr/>
          <p:nvPr/>
        </p:nvSpPr>
        <p:spPr>
          <a:xfrm>
            <a:off x="1591017" y="471787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add $0x18,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rsp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2" name="矩形 81"/>
          <p:cNvSpPr/>
          <p:nvPr/>
        </p:nvSpPr>
        <p:spPr>
          <a:xfrm>
            <a:off x="1583192" y="5078195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&lt;puts&gt;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3" name="矩形 81"/>
          <p:cNvSpPr/>
          <p:nvPr/>
        </p:nvSpPr>
        <p:spPr>
          <a:xfrm>
            <a:off x="1594431" y="4392267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ret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4" name="矩形 82"/>
          <p:cNvSpPr/>
          <p:nvPr/>
        </p:nvSpPr>
        <p:spPr>
          <a:xfrm>
            <a:off x="1598461" y="4053103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5" name="矩形 82"/>
          <p:cNvSpPr/>
          <p:nvPr/>
        </p:nvSpPr>
        <p:spPr>
          <a:xfrm>
            <a:off x="1598461" y="3713939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6" name="矩形 82"/>
          <p:cNvSpPr/>
          <p:nvPr/>
        </p:nvSpPr>
        <p:spPr>
          <a:xfrm>
            <a:off x="1589364" y="3373101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7" name="矩形 90"/>
          <p:cNvSpPr/>
          <p:nvPr/>
        </p:nvSpPr>
        <p:spPr>
          <a:xfrm>
            <a:off x="143090" y="4755434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0x0..4004e3</a:t>
            </a:r>
            <a:endParaRPr lang="zh-CN" altLang="en-US" dirty="0"/>
          </a:p>
        </p:txBody>
      </p:sp>
      <p:sp>
        <p:nvSpPr>
          <p:cNvPr id="168" name="矩形 90"/>
          <p:cNvSpPr/>
          <p:nvPr/>
        </p:nvSpPr>
        <p:spPr>
          <a:xfrm>
            <a:off x="77839" y="4397627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0x0..4004e7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30656" y="4755646"/>
            <a:ext cx="874460" cy="369332"/>
            <a:chOff x="3559969" y="4397627"/>
            <a:chExt cx="874460" cy="369332"/>
          </a:xfrm>
        </p:grpSpPr>
        <p:sp>
          <p:nvSpPr>
            <p:cNvPr id="169" name="Line 29"/>
            <p:cNvSpPr>
              <a:spLocks noChangeShapeType="1"/>
            </p:cNvSpPr>
            <p:nvPr/>
          </p:nvSpPr>
          <p:spPr bwMode="auto">
            <a:xfrm flipH="1">
              <a:off x="3559969" y="4570665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Rectangle 30"/>
            <p:cNvSpPr>
              <a:spLocks noChangeArrowheads="1"/>
            </p:cNvSpPr>
            <p:nvPr/>
          </p:nvSpPr>
          <p:spPr bwMode="auto">
            <a:xfrm>
              <a:off x="3972719" y="4397627"/>
              <a:ext cx="4617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</a:rPr>
                <a:t>PC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107" name="圆角矩形 39"/>
          <p:cNvSpPr/>
          <p:nvPr/>
        </p:nvSpPr>
        <p:spPr>
          <a:xfrm>
            <a:off x="6732381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0x7f..0068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73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0054</a:t>
            </a:r>
            <a:endParaRPr lang="zh-CN" altLang="en-US" dirty="0"/>
          </a:p>
        </p:txBody>
      </p:sp>
      <p:sp>
        <p:nvSpPr>
          <p:cNvPr id="174" name="矩形 85"/>
          <p:cNvSpPr/>
          <p:nvPr/>
        </p:nvSpPr>
        <p:spPr>
          <a:xfrm>
            <a:off x="217876" y="308063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17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176" name="矩形 96"/>
          <p:cNvSpPr/>
          <p:nvPr/>
        </p:nvSpPr>
        <p:spPr>
          <a:xfrm>
            <a:off x="254400" y="81782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006c</a:t>
            </a:r>
            <a:endParaRPr lang="zh-CN" altLang="en-US" dirty="0"/>
          </a:p>
        </p:txBody>
      </p:sp>
      <p:sp>
        <p:nvSpPr>
          <p:cNvPr id="177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78" name="矩形 98"/>
          <p:cNvSpPr/>
          <p:nvPr/>
        </p:nvSpPr>
        <p:spPr>
          <a:xfrm>
            <a:off x="256049" y="214708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005c</a:t>
            </a:r>
            <a:endParaRPr lang="zh-CN" altLang="en-US" dirty="0"/>
          </a:p>
        </p:txBody>
      </p:sp>
      <p:sp>
        <p:nvSpPr>
          <p:cNvPr id="179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180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0064</a:t>
            </a:r>
            <a:endParaRPr lang="zh-CN" altLang="en-US" dirty="0"/>
          </a:p>
        </p:txBody>
      </p:sp>
      <p:sp>
        <p:nvSpPr>
          <p:cNvPr id="181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82" name="矩形 105"/>
          <p:cNvSpPr/>
          <p:nvPr/>
        </p:nvSpPr>
        <p:spPr>
          <a:xfrm>
            <a:off x="254671" y="23610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48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39 -0.02756 L -0.05014 -0.265 " pathEditMode="relative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we’ve learnt so far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nstructions and data stored in memory</a:t>
            </a:r>
          </a:p>
          <a:p>
            <a:pPr lvl="1"/>
            <a:r>
              <a:rPr lang="en-US" dirty="0" smtClean="0"/>
              <a:t>some local variables are only stored in registers</a:t>
            </a:r>
          </a:p>
          <a:p>
            <a:r>
              <a:rPr lang="en-US" dirty="0" smtClean="0"/>
              <a:t>CPU execution</a:t>
            </a:r>
          </a:p>
          <a:p>
            <a:pPr lvl="1"/>
            <a:r>
              <a:rPr lang="en-US" dirty="0" smtClean="0"/>
              <a:t>control flows: sequential, jumps, call/ret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0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0x0..4004e7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8129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0x7f..0068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2696" y="5754035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39871" y="5422602"/>
            <a:ext cx="155793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4004db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3935" y="5078878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0x0..4004de</a:t>
            </a:r>
            <a:endParaRPr lang="zh-CN" altLang="en-US" dirty="0"/>
          </a:p>
        </p:txBody>
      </p:sp>
      <p:sp>
        <p:nvSpPr>
          <p:cNvPr id="96" name="Rectangle 22"/>
          <p:cNvSpPr>
            <a:spLocks noChangeArrowheads="1"/>
          </p:cNvSpPr>
          <p:nvPr/>
        </p:nvSpPr>
        <p:spPr bwMode="auto">
          <a:xfrm>
            <a:off x="1615178" y="910515"/>
            <a:ext cx="1797050" cy="6082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99191" y="1257321"/>
            <a:ext cx="1151504" cy="369332"/>
            <a:chOff x="4034528" y="3016247"/>
            <a:chExt cx="1151504" cy="369332"/>
          </a:xfrm>
        </p:grpSpPr>
        <p:sp>
          <p:nvSpPr>
            <p:cNvPr id="109" name="Line 29"/>
            <p:cNvSpPr>
              <a:spLocks noChangeShapeType="1"/>
            </p:cNvSpPr>
            <p:nvPr/>
          </p:nvSpPr>
          <p:spPr bwMode="auto">
            <a:xfrm flipH="1">
              <a:off x="4034528" y="3189285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Rectangle 30"/>
            <p:cNvSpPr>
              <a:spLocks noChangeArrowheads="1"/>
            </p:cNvSpPr>
            <p:nvPr/>
          </p:nvSpPr>
          <p:spPr bwMode="auto">
            <a:xfrm>
              <a:off x="4447278" y="3016247"/>
              <a:ext cx="738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rsp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615178" y="3038949"/>
            <a:ext cx="1797050" cy="304800"/>
            <a:chOff x="533400" y="4648200"/>
            <a:chExt cx="1797050" cy="304800"/>
          </a:xfrm>
        </p:grpSpPr>
        <p:sp>
          <p:nvSpPr>
            <p:cNvPr id="113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5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3412228" y="3006389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1615178" y="1520116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619986" y="888525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15178" y="2744007"/>
            <a:ext cx="1797050" cy="304800"/>
            <a:chOff x="533400" y="4648200"/>
            <a:chExt cx="1797050" cy="304800"/>
          </a:xfrm>
        </p:grpSpPr>
        <p:sp>
          <p:nvSpPr>
            <p:cNvPr id="12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2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615178" y="2432785"/>
            <a:ext cx="1797050" cy="304800"/>
            <a:chOff x="533400" y="4648200"/>
            <a:chExt cx="1797050" cy="304800"/>
          </a:xfrm>
        </p:grpSpPr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615178" y="2121563"/>
            <a:ext cx="1797050" cy="304800"/>
            <a:chOff x="533400" y="4648200"/>
            <a:chExt cx="1797050" cy="304800"/>
          </a:xfrm>
        </p:grpSpPr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3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615178" y="1810341"/>
            <a:ext cx="1797050" cy="304800"/>
            <a:chOff x="533400" y="4648200"/>
            <a:chExt cx="1797050" cy="304800"/>
          </a:xfrm>
        </p:grpSpPr>
        <p:sp>
          <p:nvSpPr>
            <p:cNvPr id="140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5178" y="1499119"/>
            <a:ext cx="1797050" cy="304800"/>
            <a:chOff x="533400" y="4648200"/>
            <a:chExt cx="1797050" cy="304800"/>
          </a:xfrm>
        </p:grpSpPr>
        <p:sp>
          <p:nvSpPr>
            <p:cNvPr id="145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46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7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48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615178" y="1194319"/>
            <a:ext cx="1797050" cy="304800"/>
            <a:chOff x="2377022" y="2811289"/>
            <a:chExt cx="1797050" cy="304800"/>
          </a:xfrm>
          <a:solidFill>
            <a:srgbClr val="FFFF00"/>
          </a:solidFill>
        </p:grpSpPr>
        <p:sp>
          <p:nvSpPr>
            <p:cNvPr id="15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15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5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54" name="Rectangle 22"/>
          <p:cNvSpPr>
            <a:spLocks noChangeArrowheads="1"/>
          </p:cNvSpPr>
          <p:nvPr/>
        </p:nvSpPr>
        <p:spPr bwMode="auto">
          <a:xfrm>
            <a:off x="1619986" y="280226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155" name="矩形 80"/>
          <p:cNvSpPr/>
          <p:nvPr/>
        </p:nvSpPr>
        <p:spPr>
          <a:xfrm>
            <a:off x="1589920" y="542179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mov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rsp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,%</a:t>
            </a: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rdi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6" name="矩形 81"/>
          <p:cNvSpPr/>
          <p:nvPr/>
        </p:nvSpPr>
        <p:spPr>
          <a:xfrm>
            <a:off x="1589364" y="575283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&lt;gets&gt;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57" name="矩形 82"/>
          <p:cNvSpPr/>
          <p:nvPr/>
        </p:nvSpPr>
        <p:spPr>
          <a:xfrm>
            <a:off x="1591957" y="6089252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0" name="矩形 103"/>
          <p:cNvSpPr/>
          <p:nvPr/>
        </p:nvSpPr>
        <p:spPr>
          <a:xfrm>
            <a:off x="1591017" y="4717878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add $0x18, 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rsp</a:t>
            </a:r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2" name="矩形 81"/>
          <p:cNvSpPr/>
          <p:nvPr/>
        </p:nvSpPr>
        <p:spPr>
          <a:xfrm>
            <a:off x="1583192" y="5078195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err="1">
                <a:latin typeface="Consolas"/>
                <a:ea typeface="MS Mincho" pitchFamily="49" charset="-128"/>
                <a:cs typeface="Consolas"/>
              </a:rPr>
              <a:t>callq</a:t>
            </a: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&lt;puts&gt;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3" name="矩形 81"/>
          <p:cNvSpPr/>
          <p:nvPr/>
        </p:nvSpPr>
        <p:spPr>
          <a:xfrm>
            <a:off x="1594431" y="4392267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ret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sp>
        <p:nvSpPr>
          <p:cNvPr id="164" name="矩形 82"/>
          <p:cNvSpPr/>
          <p:nvPr/>
        </p:nvSpPr>
        <p:spPr>
          <a:xfrm>
            <a:off x="1598461" y="4053103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5" name="矩形 82"/>
          <p:cNvSpPr/>
          <p:nvPr/>
        </p:nvSpPr>
        <p:spPr>
          <a:xfrm>
            <a:off x="1598461" y="3713939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6" name="矩形 82"/>
          <p:cNvSpPr/>
          <p:nvPr/>
        </p:nvSpPr>
        <p:spPr>
          <a:xfrm>
            <a:off x="1589364" y="3373101"/>
            <a:ext cx="1818575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67" name="矩形 90"/>
          <p:cNvSpPr/>
          <p:nvPr/>
        </p:nvSpPr>
        <p:spPr>
          <a:xfrm>
            <a:off x="143090" y="4755434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0x0..4004e3</a:t>
            </a:r>
            <a:endParaRPr lang="zh-CN" altLang="en-US" dirty="0"/>
          </a:p>
        </p:txBody>
      </p:sp>
      <p:sp>
        <p:nvSpPr>
          <p:cNvPr id="168" name="矩形 90"/>
          <p:cNvSpPr/>
          <p:nvPr/>
        </p:nvSpPr>
        <p:spPr>
          <a:xfrm>
            <a:off x="77839" y="4397627"/>
            <a:ext cx="14553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0x0..4004e7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44276" y="4397627"/>
            <a:ext cx="874460" cy="369332"/>
            <a:chOff x="3559969" y="4397627"/>
            <a:chExt cx="874460" cy="369332"/>
          </a:xfrm>
        </p:grpSpPr>
        <p:sp>
          <p:nvSpPr>
            <p:cNvPr id="169" name="Line 29"/>
            <p:cNvSpPr>
              <a:spLocks noChangeShapeType="1"/>
            </p:cNvSpPr>
            <p:nvPr/>
          </p:nvSpPr>
          <p:spPr bwMode="auto">
            <a:xfrm flipH="1">
              <a:off x="3559969" y="4570665"/>
              <a:ext cx="450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Rectangle 30"/>
            <p:cNvSpPr>
              <a:spLocks noChangeArrowheads="1"/>
            </p:cNvSpPr>
            <p:nvPr/>
          </p:nvSpPr>
          <p:spPr bwMode="auto">
            <a:xfrm>
              <a:off x="3972719" y="4397627"/>
              <a:ext cx="4617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</a:rPr>
                <a:t>PC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111" name="圆角矩形 27"/>
          <p:cNvSpPr/>
          <p:nvPr/>
        </p:nvSpPr>
        <p:spPr>
          <a:xfrm>
            <a:off x="6711504" y="8366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0x0..003534</a:t>
            </a:r>
            <a:endParaRPr lang="is-I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8" name="圆角矩形 39"/>
          <p:cNvSpPr/>
          <p:nvPr/>
        </p:nvSpPr>
        <p:spPr>
          <a:xfrm>
            <a:off x="6713706" y="431216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0x7f..0070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59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0054</a:t>
            </a:r>
            <a:endParaRPr lang="zh-CN" altLang="en-US" dirty="0"/>
          </a:p>
        </p:txBody>
      </p:sp>
      <p:sp>
        <p:nvSpPr>
          <p:cNvPr id="161" name="矩形 85"/>
          <p:cNvSpPr/>
          <p:nvPr/>
        </p:nvSpPr>
        <p:spPr>
          <a:xfrm>
            <a:off x="217876" y="308063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171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172" name="矩形 96"/>
          <p:cNvSpPr/>
          <p:nvPr/>
        </p:nvSpPr>
        <p:spPr>
          <a:xfrm>
            <a:off x="254400" y="81782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006c</a:t>
            </a:r>
            <a:endParaRPr lang="zh-CN" altLang="en-US" dirty="0"/>
          </a:p>
        </p:txBody>
      </p:sp>
      <p:sp>
        <p:nvSpPr>
          <p:cNvPr id="173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74" name="矩形 98"/>
          <p:cNvSpPr/>
          <p:nvPr/>
        </p:nvSpPr>
        <p:spPr>
          <a:xfrm>
            <a:off x="256049" y="2147085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005c</a:t>
            </a:r>
            <a:endParaRPr lang="zh-CN" altLang="en-US" dirty="0"/>
          </a:p>
        </p:txBody>
      </p:sp>
      <p:sp>
        <p:nvSpPr>
          <p:cNvPr id="175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176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0064</a:t>
            </a:r>
            <a:endParaRPr lang="zh-CN" altLang="en-US" dirty="0"/>
          </a:p>
        </p:txBody>
      </p:sp>
      <p:sp>
        <p:nvSpPr>
          <p:cNvPr id="177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78" name="矩形 105"/>
          <p:cNvSpPr/>
          <p:nvPr/>
        </p:nvSpPr>
        <p:spPr>
          <a:xfrm>
            <a:off x="254671" y="23610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64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0861E-7 -1.24855E-6 L -0.00173 -0.092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6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animBg="1"/>
      <p:bldP spid="1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207169"/>
            <a:ext cx="853563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corrupts return address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4278" y="1403384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371600" y="5722822"/>
            <a:ext cx="5257800" cy="8284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$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./</a:t>
            </a:r>
            <a:r>
              <a:rPr lang="en-US" sz="1600" i="1" dirty="0" err="1" smtClean="0">
                <a:latin typeface="Consolas"/>
                <a:ea typeface="MS Mincho" pitchFamily="49" charset="-128"/>
                <a:cs typeface="Consolas"/>
              </a:rPr>
              <a:t>a.out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/>
                <a:ea typeface="MS Mincho" pitchFamily="49" charset="-128"/>
                <a:cs typeface="Consolas"/>
              </a:rPr>
              <a:t>Type a string</a:t>
            </a: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:</a:t>
            </a:r>
            <a:r>
              <a:rPr lang="en-US" sz="1600" i="1" dirty="0" smtClean="0">
                <a:latin typeface="Consolas"/>
                <a:ea typeface="MS Mincho" pitchFamily="49" charset="-128"/>
                <a:cs typeface="Consolas"/>
              </a:rPr>
              <a:t>01234567890123456789012</a:t>
            </a:r>
            <a:r>
              <a:rPr lang="en-US" sz="1600" i="1" dirty="0" smtClean="0">
                <a:solidFill>
                  <a:srgbClr val="FF0000"/>
                </a:solidFill>
                <a:latin typeface="Consolas"/>
                <a:ea typeface="MS Mincho" pitchFamily="49" charset="-128"/>
                <a:cs typeface="Consolas"/>
              </a:rPr>
              <a:t>3</a:t>
            </a:r>
            <a:endParaRPr lang="en-US" sz="1600" i="1" dirty="0">
              <a:latin typeface="Consolas"/>
              <a:ea typeface="MS Mincho" pitchFamily="49" charset="-128"/>
              <a:cs typeface="Consola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nsolas"/>
                <a:ea typeface="MS Mincho" pitchFamily="49" charset="-128"/>
                <a:cs typeface="Consolas"/>
              </a:rPr>
              <a:t>012345678901234567890123</a:t>
            </a:r>
            <a:endParaRPr lang="en-US" sz="1600" dirty="0">
              <a:latin typeface="Consolas"/>
              <a:ea typeface="MS Mincho" pitchFamily="49" charset="-128"/>
              <a:cs typeface="Consola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229250" y="4154379"/>
            <a:ext cx="3893881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main: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....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4006f1: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: add  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....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5229570" y="26670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...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5244610" y="990600"/>
            <a:ext cx="2514600" cy="1567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echo()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{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gets(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16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16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16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330450" y="2322532"/>
            <a:ext cx="2856108" cy="1200329"/>
            <a:chOff x="2330450" y="2322532"/>
            <a:chExt cx="2856108" cy="1200329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2330450" y="2667000"/>
              <a:ext cx="593725" cy="27269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924175" y="2322532"/>
              <a:ext cx="226238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overflow corrupted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return address, 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but program seems to 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work?</a:t>
              </a:r>
            </a:p>
          </p:txBody>
        </p:sp>
      </p:grpSp>
      <p:sp>
        <p:nvSpPr>
          <p:cNvPr id="79" name="Rectangle 22"/>
          <p:cNvSpPr>
            <a:spLocks noChangeArrowheads="1"/>
          </p:cNvSpPr>
          <p:nvPr/>
        </p:nvSpPr>
        <p:spPr bwMode="auto">
          <a:xfrm>
            <a:off x="533400" y="1897414"/>
            <a:ext cx="1797050" cy="60829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...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431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207169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Buffer overflow corrupts return address, program jumps to random code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8594" y="2002062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13560" y="2004549"/>
            <a:ext cx="4162425" cy="28597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register_tm_clones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400600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shr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sar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jne    400614</a:t>
            </a:r>
            <a:endParaRPr lang="sk-SK" sz="18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pop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ret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8155" y="2766601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4419600" y="2481496"/>
            <a:ext cx="1143000" cy="4226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3404" y="2766602"/>
            <a:ext cx="2207396" cy="34518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25406" y="2826664"/>
            <a:ext cx="3376307" cy="3278266"/>
            <a:chOff x="2525406" y="2826664"/>
            <a:chExt cx="3376307" cy="3278266"/>
          </a:xfrm>
        </p:grpSpPr>
        <p:sp>
          <p:nvSpPr>
            <p:cNvPr id="4" name="TextBox 3"/>
            <p:cNvSpPr txBox="1"/>
            <p:nvPr/>
          </p:nvSpPr>
          <p:spPr>
            <a:xfrm>
              <a:off x="2525406" y="5181600"/>
              <a:ext cx="33763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“Returns” to unrelated code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Lots of things happen</a:t>
              </a:r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endParaRPr lang="en-US" sz="1800" b="0" dirty="0" smtClean="0">
                <a:solidFill>
                  <a:srgbClr val="FF0000"/>
                </a:solidFill>
                <a:latin typeface="Calibri" pitchFamily="34" charset="0"/>
              </a:endParaRP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(luckily no critical state modified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525406" y="3111786"/>
              <a:ext cx="674994" cy="206981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V="1">
              <a:off x="3352800" y="2826664"/>
              <a:ext cx="1156344" cy="235493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4371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attackers exploit buffer overflow?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229873"/>
            <a:ext cx="8622226" cy="52471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</a:t>
            </a:r>
            <a:r>
              <a:rPr lang="en-US" sz="2800" dirty="0" smtClean="0"/>
              <a:t>ijack control flow</a:t>
            </a:r>
          </a:p>
          <a:p>
            <a:pPr lvl="1"/>
            <a:r>
              <a:rPr lang="en-US" sz="2400" dirty="0" smtClean="0"/>
              <a:t>overwrite buffer with a carefully chosen return address</a:t>
            </a:r>
          </a:p>
          <a:p>
            <a:pPr lvl="1"/>
            <a:r>
              <a:rPr lang="en-US" sz="2400" dirty="0" smtClean="0"/>
              <a:t>executes malicious code (injected by attacker or elsewhere in the running program)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</a:t>
            </a:r>
            <a:r>
              <a:rPr lang="en-US" sz="2800" dirty="0" smtClean="0"/>
              <a:t>ain broad access on host machine:</a:t>
            </a:r>
          </a:p>
          <a:p>
            <a:pPr lvl="1"/>
            <a:r>
              <a:rPr lang="en-US" sz="2400" dirty="0" smtClean="0"/>
              <a:t>e.g. execute a shell</a:t>
            </a:r>
          </a:p>
          <a:p>
            <a:pPr lvl="1"/>
            <a:r>
              <a:rPr lang="en-US" sz="2400" dirty="0" smtClean="0"/>
              <a:t>Take advantage of permissions granted to the hacked process</a:t>
            </a:r>
          </a:p>
          <a:p>
            <a:pPr lvl="2"/>
            <a:r>
              <a:rPr lang="en-US" sz="2400" dirty="0" smtClean="0"/>
              <a:t>if the process is running as “root”....</a:t>
            </a:r>
          </a:p>
          <a:p>
            <a:pPr lvl="2"/>
            <a:r>
              <a:rPr lang="en-US" sz="2400" dirty="0" smtClean="0"/>
              <a:t>read user database, send spam, steal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exploit: Code Injection Attacks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return;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480555" y="2369106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676399" y="2553772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642733" y="5638800"/>
            <a:ext cx="38665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latin typeface="Calibri" pitchFamily="34" charset="0"/>
              </a:rPr>
              <a:t>Stack </a:t>
            </a:r>
            <a:r>
              <a:rPr lang="en-US" b="0" dirty="0" smtClean="0">
                <a:latin typeface="Calibri" pitchFamily="34" charset="0"/>
              </a:rPr>
              <a:t>upon entering </a:t>
            </a:r>
            <a:r>
              <a:rPr lang="en-US" dirty="0" smtClean="0">
                <a:latin typeface="Courier New" pitchFamily="49" charset="0"/>
              </a:rPr>
              <a:t>gets</a:t>
            </a:r>
            <a:r>
              <a:rPr lang="en-US" dirty="0">
                <a:latin typeface="Courier New" pitchFamily="49" charset="0"/>
              </a:rPr>
              <a:t>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699" y="2819400"/>
            <a:ext cx="1166961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ret </a:t>
            </a:r>
            <a:r>
              <a:rPr lang="en-US" sz="1800" dirty="0" err="1" smtClean="0">
                <a:latin typeface="Calibri" pitchFamily="34" charset="0"/>
                <a:cs typeface="+mn-cs"/>
              </a:rPr>
              <a:t>addr</a:t>
            </a:r>
            <a:r>
              <a:rPr lang="en-US" sz="1800" dirty="0" smtClean="0">
                <a:latin typeface="Calibri" pitchFamily="34" charset="0"/>
                <a:cs typeface="+mn-cs"/>
              </a:rPr>
              <a:t> A</a:t>
            </a: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699" y="1600200"/>
            <a:ext cx="1166961" cy="1219200"/>
          </a:xfrm>
          <a:prstGeom prst="rect">
            <a:avLst/>
          </a:prstGeom>
          <a:solidFill>
            <a:srgbClr val="D2D2F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P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Q</a:t>
            </a:r>
            <a:r>
              <a:rPr lang="en-US" sz="1800" b="0" dirty="0" smtClean="0">
                <a:latin typeface="Calibri" pitchFamily="34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761883" y="4768334"/>
            <a:ext cx="5054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err="1" smtClean="0">
                <a:latin typeface="Calibri" pitchFamily="34" charset="0"/>
              </a:rPr>
              <a:t>buf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929194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165225" cy="1793875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599" cy="1558925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2" y="3200400"/>
            <a:ext cx="228602" cy="2133600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56756" y="4097615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1752600" y="4282281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27699" y="4953000"/>
            <a:ext cx="1166961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ret </a:t>
            </a:r>
            <a:r>
              <a:rPr lang="en-US" sz="1800" dirty="0" err="1" smtClean="0">
                <a:latin typeface="Calibri" pitchFamily="34" charset="0"/>
                <a:cs typeface="+mn-cs"/>
              </a:rPr>
              <a:t>addr</a:t>
            </a:r>
            <a:r>
              <a:rPr lang="en-US" sz="1800" dirty="0" smtClean="0">
                <a:latin typeface="Calibri" pitchFamily="34" charset="0"/>
                <a:cs typeface="+mn-cs"/>
              </a:rPr>
              <a:t> B</a:t>
            </a:r>
            <a:endParaRPr lang="en-US" sz="180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6802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exploit: Code Injection Attacks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return;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480555" y="2369106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676399" y="2553772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642733" y="5638800"/>
            <a:ext cx="46113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latin typeface="Calibri" pitchFamily="34" charset="0"/>
              </a:rPr>
              <a:t>Stack </a:t>
            </a:r>
            <a:r>
              <a:rPr lang="en-US" b="0" dirty="0" smtClean="0">
                <a:latin typeface="Calibri" pitchFamily="34" charset="0"/>
              </a:rPr>
              <a:t>after returning from </a:t>
            </a:r>
            <a:r>
              <a:rPr lang="en-US" dirty="0" smtClean="0">
                <a:latin typeface="Courier New" pitchFamily="49" charset="0"/>
              </a:rPr>
              <a:t>gets</a:t>
            </a:r>
            <a:r>
              <a:rPr lang="en-US" dirty="0">
                <a:latin typeface="Courier New" pitchFamily="49" charset="0"/>
              </a:rPr>
              <a:t>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165222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ret </a:t>
            </a:r>
            <a:r>
              <a:rPr lang="en-US" sz="1800" dirty="0" err="1" smtClean="0">
                <a:latin typeface="Calibri" pitchFamily="34" charset="0"/>
                <a:cs typeface="+mn-cs"/>
              </a:rPr>
              <a:t>addr</a:t>
            </a:r>
            <a:r>
              <a:rPr lang="en-US" sz="1800" dirty="0" smtClean="0">
                <a:latin typeface="Calibri" pitchFamily="34" charset="0"/>
                <a:cs typeface="+mn-cs"/>
              </a:rPr>
              <a:t> M</a:t>
            </a: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0"/>
            <a:ext cx="1165222" cy="1219200"/>
          </a:xfrm>
          <a:prstGeom prst="rect">
            <a:avLst/>
          </a:prstGeom>
          <a:solidFill>
            <a:srgbClr val="D2D2F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208213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P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Q</a:t>
            </a:r>
            <a:r>
              <a:rPr lang="en-US" sz="1800" b="0" dirty="0" smtClean="0">
                <a:latin typeface="Calibri" pitchFamily="34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761883" y="4768334"/>
            <a:ext cx="50544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err="1" smtClean="0">
                <a:latin typeface="Calibri" pitchFamily="34" charset="0"/>
              </a:rPr>
              <a:t>buf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5079634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6"/>
            <a:ext cx="1165222" cy="1934778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2" y="3200400"/>
            <a:ext cx="269877" cy="1879234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56756" y="4097615"/>
            <a:ext cx="205422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return address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1752600" y="4282281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4704034" y="2972789"/>
            <a:ext cx="989597" cy="1061608"/>
          </a:xfrm>
          <a:custGeom>
            <a:avLst/>
            <a:gdLst>
              <a:gd name="connsiteX0" fmla="*/ 989597 w 989597"/>
              <a:gd name="connsiteY0" fmla="*/ 0 h 1061608"/>
              <a:gd name="connsiteX1" fmla="*/ 375578 w 989597"/>
              <a:gd name="connsiteY1" fmla="*/ 404745 h 1061608"/>
              <a:gd name="connsiteX2" fmla="*/ 138344 w 989597"/>
              <a:gd name="connsiteY2" fmla="*/ 739708 h 1061608"/>
              <a:gd name="connsiteX3" fmla="*/ 152299 w 989597"/>
              <a:gd name="connsiteY3" fmla="*/ 739708 h 106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9597" h="1061608">
                <a:moveTo>
                  <a:pt x="989597" y="0"/>
                </a:moveTo>
                <a:cubicBezTo>
                  <a:pt x="753525" y="140730"/>
                  <a:pt x="517453" y="281460"/>
                  <a:pt x="375578" y="404745"/>
                </a:cubicBezTo>
                <a:cubicBezTo>
                  <a:pt x="233702" y="528030"/>
                  <a:pt x="175557" y="683881"/>
                  <a:pt x="138344" y="739708"/>
                </a:cubicBezTo>
                <a:cubicBezTo>
                  <a:pt x="101131" y="795535"/>
                  <a:pt x="-161688" y="1435220"/>
                  <a:pt x="152299" y="739708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149387" y="2972789"/>
            <a:ext cx="614019" cy="1050947"/>
          </a:xfrm>
          <a:custGeom>
            <a:avLst/>
            <a:gdLst>
              <a:gd name="connsiteX0" fmla="*/ 516334 w 614019"/>
              <a:gd name="connsiteY0" fmla="*/ 0 h 1050947"/>
              <a:gd name="connsiteX1" fmla="*/ 390740 w 614019"/>
              <a:gd name="connsiteY1" fmla="*/ 13956 h 1050947"/>
              <a:gd name="connsiteX2" fmla="*/ 307010 w 614019"/>
              <a:gd name="connsiteY2" fmla="*/ 41870 h 1050947"/>
              <a:gd name="connsiteX3" fmla="*/ 237235 w 614019"/>
              <a:gd name="connsiteY3" fmla="*/ 97697 h 1050947"/>
              <a:gd name="connsiteX4" fmla="*/ 167460 w 614019"/>
              <a:gd name="connsiteY4" fmla="*/ 181437 h 1050947"/>
              <a:gd name="connsiteX5" fmla="*/ 125595 w 614019"/>
              <a:gd name="connsiteY5" fmla="*/ 223308 h 1050947"/>
              <a:gd name="connsiteX6" fmla="*/ 83730 w 614019"/>
              <a:gd name="connsiteY6" fmla="*/ 321005 h 1050947"/>
              <a:gd name="connsiteX7" fmla="*/ 41865 w 614019"/>
              <a:gd name="connsiteY7" fmla="*/ 404745 h 1050947"/>
              <a:gd name="connsiteX8" fmla="*/ 13955 w 614019"/>
              <a:gd name="connsiteY8" fmla="*/ 502443 h 1050947"/>
              <a:gd name="connsiteX9" fmla="*/ 0 w 614019"/>
              <a:gd name="connsiteY9" fmla="*/ 544313 h 1050947"/>
              <a:gd name="connsiteX10" fmla="*/ 13955 w 614019"/>
              <a:gd name="connsiteY10" fmla="*/ 683881 h 1050947"/>
              <a:gd name="connsiteX11" fmla="*/ 41865 w 614019"/>
              <a:gd name="connsiteY11" fmla="*/ 725751 h 1050947"/>
              <a:gd name="connsiteX12" fmla="*/ 153505 w 614019"/>
              <a:gd name="connsiteY12" fmla="*/ 809491 h 1050947"/>
              <a:gd name="connsiteX13" fmla="*/ 237235 w 614019"/>
              <a:gd name="connsiteY13" fmla="*/ 865318 h 1050947"/>
              <a:gd name="connsiteX14" fmla="*/ 362830 w 614019"/>
              <a:gd name="connsiteY14" fmla="*/ 963016 h 1050947"/>
              <a:gd name="connsiteX15" fmla="*/ 460515 w 614019"/>
              <a:gd name="connsiteY15" fmla="*/ 1046756 h 1050947"/>
              <a:gd name="connsiteX16" fmla="*/ 614019 w 614019"/>
              <a:gd name="connsiteY16" fmla="*/ 1046756 h 105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019" h="1050947">
                <a:moveTo>
                  <a:pt x="516334" y="0"/>
                </a:moveTo>
                <a:cubicBezTo>
                  <a:pt x="474469" y="4652"/>
                  <a:pt x="432044" y="5694"/>
                  <a:pt x="390740" y="13956"/>
                </a:cubicBezTo>
                <a:cubicBezTo>
                  <a:pt x="361891" y="19726"/>
                  <a:pt x="307010" y="41870"/>
                  <a:pt x="307010" y="41870"/>
                </a:cubicBezTo>
                <a:cubicBezTo>
                  <a:pt x="244589" y="135513"/>
                  <a:pt x="318123" y="43765"/>
                  <a:pt x="237235" y="97697"/>
                </a:cubicBezTo>
                <a:cubicBezTo>
                  <a:pt x="191370" y="128277"/>
                  <a:pt x="199637" y="142820"/>
                  <a:pt x="167460" y="181437"/>
                </a:cubicBezTo>
                <a:cubicBezTo>
                  <a:pt x="154826" y="196600"/>
                  <a:pt x="139550" y="209351"/>
                  <a:pt x="125595" y="223308"/>
                </a:cubicBezTo>
                <a:cubicBezTo>
                  <a:pt x="96551" y="339497"/>
                  <a:pt x="131916" y="224621"/>
                  <a:pt x="83730" y="321005"/>
                </a:cubicBezTo>
                <a:cubicBezTo>
                  <a:pt x="25954" y="436570"/>
                  <a:pt x="121850" y="284753"/>
                  <a:pt x="41865" y="404745"/>
                </a:cubicBezTo>
                <a:cubicBezTo>
                  <a:pt x="8404" y="505143"/>
                  <a:pt x="49003" y="379760"/>
                  <a:pt x="13955" y="502443"/>
                </a:cubicBezTo>
                <a:cubicBezTo>
                  <a:pt x="9914" y="516589"/>
                  <a:pt x="4652" y="530356"/>
                  <a:pt x="0" y="544313"/>
                </a:cubicBezTo>
                <a:cubicBezTo>
                  <a:pt x="4652" y="590836"/>
                  <a:pt x="3443" y="638323"/>
                  <a:pt x="13955" y="683881"/>
                </a:cubicBezTo>
                <a:cubicBezTo>
                  <a:pt x="17726" y="700225"/>
                  <a:pt x="30821" y="713127"/>
                  <a:pt x="41865" y="725751"/>
                </a:cubicBezTo>
                <a:cubicBezTo>
                  <a:pt x="107893" y="801221"/>
                  <a:pt x="86761" y="787241"/>
                  <a:pt x="153505" y="809491"/>
                </a:cubicBezTo>
                <a:cubicBezTo>
                  <a:pt x="232870" y="888867"/>
                  <a:pt x="156449" y="824920"/>
                  <a:pt x="237235" y="865318"/>
                </a:cubicBezTo>
                <a:cubicBezTo>
                  <a:pt x="270429" y="881917"/>
                  <a:pt x="350481" y="950665"/>
                  <a:pt x="362830" y="963016"/>
                </a:cubicBezTo>
                <a:cubicBezTo>
                  <a:pt x="405797" y="1005989"/>
                  <a:pt x="376337" y="1030971"/>
                  <a:pt x="460515" y="1046756"/>
                </a:cubicBezTo>
                <a:cubicBezTo>
                  <a:pt x="510806" y="1056187"/>
                  <a:pt x="562851" y="1046756"/>
                  <a:pt x="614019" y="1046756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34919" y="879276"/>
            <a:ext cx="3544565" cy="5680398"/>
          </a:xfrm>
          <a:custGeom>
            <a:avLst/>
            <a:gdLst>
              <a:gd name="connsiteX0" fmla="*/ 0 w 3544565"/>
              <a:gd name="connsiteY0" fmla="*/ 5680398 h 5680398"/>
              <a:gd name="connsiteX1" fmla="*/ 1479228 w 3544565"/>
              <a:gd name="connsiteY1" fmla="*/ 5624571 h 5680398"/>
              <a:gd name="connsiteX2" fmla="*/ 1479228 w 3544565"/>
              <a:gd name="connsiteY2" fmla="*/ 5624571 h 5680398"/>
              <a:gd name="connsiteX3" fmla="*/ 3544565 w 3544565"/>
              <a:gd name="connsiteY3" fmla="*/ 0 h 568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565" h="5680398">
                <a:moveTo>
                  <a:pt x="0" y="5680398"/>
                </a:moveTo>
                <a:lnTo>
                  <a:pt x="1479228" y="5624571"/>
                </a:lnTo>
                <a:lnTo>
                  <a:pt x="1479228" y="5624571"/>
                </a:lnTo>
                <a:lnTo>
                  <a:pt x="3544565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638915" y="3774559"/>
            <a:ext cx="2254007" cy="907064"/>
            <a:chOff x="4638915" y="3774559"/>
            <a:chExt cx="2254007" cy="907064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714048" y="3774559"/>
              <a:ext cx="1178874" cy="64611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5149387" y="4420671"/>
              <a:ext cx="5148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638915" y="4035292"/>
              <a:ext cx="6284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  <a:latin typeface="Calibri" pitchFamily="34" charset="0"/>
                </a:rPr>
                <a:t>addr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M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4495" y="4876800"/>
            <a:ext cx="3363008" cy="1420311"/>
            <a:chOff x="1064495" y="4876800"/>
            <a:chExt cx="3363008" cy="142031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1752600" y="4876800"/>
              <a:ext cx="609600" cy="76200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064495" y="5650780"/>
              <a:ext cx="3363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Upon executing this ret,</a:t>
              </a:r>
            </a:p>
            <a:p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control is hijacked by exploit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741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833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Past Code-Injection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27150"/>
            <a:ext cx="9323095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It all started with “Internet worm” (1988)</a:t>
            </a:r>
          </a:p>
          <a:p>
            <a:pPr lvl="1" eaLnBrk="1" hangingPunct="1"/>
            <a:r>
              <a:rPr lang="en-US" dirty="0" smtClean="0"/>
              <a:t>A common network service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</a:t>
            </a:r>
            <a:r>
              <a:rPr lang="en-US" dirty="0" smtClean="0"/>
              <a:t>inputs</a:t>
            </a:r>
            <a:r>
              <a:rPr lang="en-US" dirty="0"/>
              <a:t>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smtClean="0">
                <a:latin typeface="Courier New" pitchFamily="49" charset="0"/>
                <a:hlinkClick r:id="rId3"/>
              </a:rPr>
              <a:t>student123@nyu.edu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smtClean="0"/>
              <a:t>server </a:t>
            </a:r>
            <a:r>
              <a:rPr lang="en-US" dirty="0"/>
              <a:t>by sending phony </a:t>
            </a:r>
            <a:r>
              <a:rPr lang="en-US" dirty="0" smtClean="0"/>
              <a:t>input:</a:t>
            </a:r>
            <a:endParaRPr lang="en-US" dirty="0"/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</a:t>
            </a:r>
            <a:r>
              <a:rPr lang="en-US" b="1" i="1" dirty="0" smtClean="0">
                <a:latin typeface="Courier New" pitchFamily="49" charset="0"/>
              </a:rPr>
              <a:t>code...new-</a:t>
            </a:r>
            <a:r>
              <a:rPr lang="en-US" b="1" i="1" dirty="0">
                <a:latin typeface="Courier New" pitchFamily="49" charset="0"/>
              </a:rPr>
              <a:t>return-address</a:t>
            </a:r>
            <a:r>
              <a:rPr lang="en-US" b="1" i="1" dirty="0" smtClean="0">
                <a:latin typeface="Courier New" pitchFamily="49" charset="0"/>
              </a:rPr>
              <a:t>”</a:t>
            </a:r>
          </a:p>
          <a:p>
            <a:pPr lvl="1" eaLnBrk="1" hangingPunct="1"/>
            <a:r>
              <a:rPr lang="en-US" dirty="0" smtClean="0">
                <a:latin typeface="Calibri"/>
                <a:cs typeface="Calibri"/>
              </a:rPr>
              <a:t>Exploit-code executes a shell (with root permission) with inputs from a network connection to attacker.</a:t>
            </a:r>
          </a:p>
          <a:p>
            <a:pPr lvl="1" eaLnBrk="1" hangingPunct="1"/>
            <a:r>
              <a:rPr lang="en-US" dirty="0" smtClean="0">
                <a:latin typeface="Calibri"/>
                <a:cs typeface="Calibri"/>
              </a:rPr>
              <a:t>Worm scans other machines to launch the same attack</a:t>
            </a:r>
            <a:endParaRPr lang="en-US" dirty="0" smtClean="0"/>
          </a:p>
          <a:p>
            <a:pPr eaLnBrk="1" hangingPunct="1"/>
            <a:r>
              <a:rPr lang="en-US" sz="2800" dirty="0" smtClean="0">
                <a:sym typeface="Wingdings"/>
              </a:rPr>
              <a:t>Recent </a:t>
            </a:r>
            <a:r>
              <a:rPr lang="en-US" sz="2800" dirty="0">
                <a:sym typeface="Wingdings"/>
              </a:rPr>
              <a:t>measures make </a:t>
            </a:r>
            <a:r>
              <a:rPr lang="en-US" sz="2800" dirty="0" smtClean="0">
                <a:sym typeface="Wingdings"/>
              </a:rPr>
              <a:t>code-injection much more </a:t>
            </a:r>
            <a:r>
              <a:rPr lang="en-US" sz="2800" dirty="0">
                <a:sym typeface="Wingdings"/>
              </a:rPr>
              <a:t>difficult</a:t>
            </a:r>
            <a:endParaRPr lang="en-US" sz="2800" dirty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3840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Defenses against buffer overflow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Write correct code: avoid overflow vulnerabilities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Mitigate attacks despite buggy code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88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Avoid Overflow Vulnerabilities in Code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3049357"/>
            <a:ext cx="8501517" cy="31241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Better coding practices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 smtClean="0">
                <a:latin typeface="Calibri"/>
                <a:cs typeface="Calibri"/>
              </a:rPr>
              <a:t>e.g. use safe library APIs that limit buffer lengths, </a:t>
            </a:r>
            <a:r>
              <a:rPr lang="en-US" b="1" dirty="0" err="1" smtClean="0">
                <a:latin typeface="Calibri"/>
                <a:cs typeface="Calibri"/>
              </a:rPr>
              <a:t>fgets</a:t>
            </a:r>
            <a:r>
              <a:rPr lang="en-US" dirty="0" smtClean="0">
                <a:latin typeface="Calibri"/>
                <a:cs typeface="Calibri"/>
              </a:rPr>
              <a:t> instead of </a:t>
            </a:r>
            <a:r>
              <a:rPr lang="en-US" b="1" dirty="0" smtClean="0">
                <a:latin typeface="Calibri"/>
                <a:cs typeface="Calibri"/>
              </a:rPr>
              <a:t>gets, </a:t>
            </a:r>
            <a:r>
              <a:rPr lang="en-US" b="1" dirty="0" err="1" smtClean="0">
                <a:latin typeface="Calibri"/>
                <a:cs typeface="Calibri"/>
              </a:rPr>
              <a:t>strncpy</a:t>
            </a:r>
            <a:r>
              <a:rPr lang="en-US" dirty="0" smtClean="0">
                <a:latin typeface="Calibri"/>
                <a:cs typeface="Calibri"/>
              </a:rPr>
              <a:t> instead of </a:t>
            </a:r>
            <a:r>
              <a:rPr lang="en-US" b="1" dirty="0" err="1" smtClean="0">
                <a:latin typeface="Calibri"/>
                <a:cs typeface="Calibri"/>
              </a:rPr>
              <a:t>strcpy</a:t>
            </a:r>
            <a:endParaRPr lang="en-US" b="1" dirty="0" smtClean="0">
              <a:latin typeface="Calibri"/>
              <a:cs typeface="Calibri"/>
            </a:endParaRPr>
          </a:p>
          <a:p>
            <a:pPr marL="457200" lvl="1" indent="0" eaLnBrk="1" hangingPunct="1">
              <a:lnSpc>
                <a:spcPct val="85000"/>
              </a:lnSpc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7000"/>
              </a:lnSpc>
            </a:pPr>
            <a:r>
              <a:rPr lang="en-US" dirty="0" smtClean="0"/>
              <a:t>Use a memory-safe language instead of C</a:t>
            </a:r>
          </a:p>
          <a:p>
            <a:pPr lvl="1" eaLnBrk="1" hangingPunct="1">
              <a:lnSpc>
                <a:spcPct val="97000"/>
              </a:lnSpc>
            </a:pPr>
            <a:r>
              <a:rPr lang="en-US" dirty="0" smtClean="0"/>
              <a:t>Java programs do not have buffer overflow problems, except in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naive methods (e.g. </a:t>
            </a:r>
            <a:r>
              <a:rPr lang="en-US" dirty="0" err="1" smtClean="0"/>
              <a:t>awt</a:t>
            </a:r>
            <a:r>
              <a:rPr lang="en-US" dirty="0" smtClean="0"/>
              <a:t> image library)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JVM itself</a:t>
            </a:r>
          </a:p>
          <a:p>
            <a:pPr eaLnBrk="1" hangingPunct="1">
              <a:lnSpc>
                <a:spcPct val="97000"/>
              </a:lnSpc>
            </a:pPr>
            <a:r>
              <a:rPr lang="en-US" dirty="0" smtClean="0"/>
              <a:t>heuristic-based bug finding tools</a:t>
            </a:r>
          </a:p>
          <a:p>
            <a:pPr lvl="1" eaLnBrk="1" hangingPunct="1">
              <a:lnSpc>
                <a:spcPct val="97000"/>
              </a:lnSpc>
            </a:pPr>
            <a:r>
              <a:rPr lang="en-US" dirty="0" err="1" smtClean="0"/>
              <a:t>valgrind’s</a:t>
            </a:r>
            <a:r>
              <a:rPr lang="en-US" dirty="0" smtClean="0"/>
              <a:t> </a:t>
            </a:r>
            <a:r>
              <a:rPr lang="en-US" dirty="0" err="1" smtClean="0"/>
              <a:t>SGCheck</a:t>
            </a:r>
            <a:endParaRPr lang="en-US" dirty="0" smtClean="0"/>
          </a:p>
          <a:p>
            <a:pPr eaLnBrk="1" hangingPunct="1">
              <a:lnSpc>
                <a:spcPct val="97000"/>
              </a:lnSpc>
            </a:pPr>
            <a:endParaRPr lang="en-US" dirty="0" smtClean="0"/>
          </a:p>
          <a:p>
            <a:pPr eaLnBrk="1" hangingPunct="1">
              <a:lnSpc>
                <a:spcPct val="97000"/>
              </a:lnSpc>
            </a:pPr>
            <a:endParaRPr lang="en-US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243411"/>
            <a:ext cx="5943600" cy="1628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0" dirty="0" smtClean="0">
                <a:latin typeface="Consolas"/>
                <a:ea typeface="MS Mincho" pitchFamily="49" charset="-128"/>
                <a:cs typeface="Consolas"/>
              </a:rPr>
              <a:t>void 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echo(</a:t>
            </a:r>
            <a:r>
              <a:rPr lang="en-US" sz="2000" b="0" dirty="0" smtClean="0">
                <a:latin typeface="Consolas"/>
                <a:ea typeface="MS Mincho" pitchFamily="49" charset="-128"/>
                <a:cs typeface="Consolas"/>
              </a:rPr>
              <a:t>) {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/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    char </a:t>
            </a:r>
            <a:r>
              <a:rPr lang="en-US" sz="20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[4]; </a:t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    </a:t>
            </a:r>
            <a:r>
              <a:rPr lang="en-US" sz="2000" b="0" dirty="0" err="1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fgets</a:t>
            </a:r>
            <a:r>
              <a:rPr lang="en-US" sz="2000" b="0" dirty="0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(</a:t>
            </a:r>
            <a:r>
              <a:rPr lang="en-US" sz="2000" b="0" dirty="0" err="1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2000" b="0" dirty="0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, 4, </a:t>
            </a:r>
            <a:r>
              <a:rPr lang="en-US" sz="2000" b="0" dirty="0" err="1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stdin</a:t>
            </a:r>
            <a:r>
              <a:rPr lang="en-US" sz="2000" b="0" dirty="0">
                <a:solidFill>
                  <a:srgbClr val="3366FF"/>
                </a:solidFill>
                <a:latin typeface="Consolas"/>
                <a:ea typeface="MS Mincho" pitchFamily="49" charset="-128"/>
                <a:cs typeface="Consolas"/>
              </a:rPr>
              <a:t>);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/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    puts(</a:t>
            </a:r>
            <a:r>
              <a:rPr lang="en-US" sz="2000" b="0" dirty="0" err="1">
                <a:latin typeface="Consolas"/>
                <a:ea typeface="MS Mincho" pitchFamily="49" charset="-128"/>
                <a:cs typeface="Consolas"/>
              </a:rPr>
              <a:t>buf</a:t>
            </a: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);</a:t>
            </a:r>
            <a:br>
              <a:rPr lang="en-US" sz="2000" b="0" dirty="0">
                <a:latin typeface="Consolas"/>
                <a:ea typeface="MS Mincho" pitchFamily="49" charset="-128"/>
                <a:cs typeface="Consolas"/>
              </a:rPr>
            </a:br>
            <a:r>
              <a:rPr lang="en-US" sz="2000" b="0" dirty="0">
                <a:latin typeface="Consolas"/>
                <a:ea typeface="MS Mincho" pitchFamily="49" charset="-128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4446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Mitigate BO attacks despite buggy code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777287" cy="33194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 buffer overflow attack needs two components: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ontrol-flow hijacking</a:t>
            </a:r>
          </a:p>
          <a:p>
            <a:pPr marL="1314450" lvl="2" indent="-457200" eaLnBrk="1" hangingPunct="1"/>
            <a:r>
              <a:rPr lang="en-US" dirty="0" smtClean="0"/>
              <a:t>overwrite a code pointer (e.g. return address)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dirty="0" smtClean="0"/>
              <a:t>Call to “useful” code </a:t>
            </a:r>
          </a:p>
          <a:p>
            <a:pPr marL="1314450" lvl="2" indent="-457200" eaLnBrk="1" hangingPunct="1"/>
            <a:r>
              <a:rPr lang="en-US" dirty="0" smtClean="0"/>
              <a:t>Inject executable code in buffer</a:t>
            </a:r>
          </a:p>
          <a:p>
            <a:pPr marL="1314450" lvl="2" indent="-457200" eaLnBrk="1" hangingPunct="1"/>
            <a:r>
              <a:rPr lang="en-US" dirty="0" smtClean="0"/>
              <a:t>Re-use existing code in the running process (easy if code is in a predictable location)</a:t>
            </a:r>
          </a:p>
          <a:p>
            <a:pPr marL="514350" indent="-457200" eaLnBrk="1" hangingPunct="1"/>
            <a:r>
              <a:rPr lang="en-US" dirty="0" smtClean="0"/>
              <a:t>How to mitigate attacks? make #1 or #2 hard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dirty="0" smtClean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552478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Worksheet" r:id="rId5" imgW="31750000" imgH="25400" progId="Excel.Sheet.12">
                  <p:embed/>
                </p:oleObj>
              </mc:Choice>
              <mc:Fallback>
                <p:oleObj name="Worksheet" r:id="rId5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20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segmentation fault?</a:t>
            </a:r>
          </a:p>
          <a:p>
            <a:r>
              <a:rPr lang="en-US" dirty="0" smtClean="0"/>
              <a:t>What’s buffer overflow?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Prevent control flow hijacking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Idea: Catch over-written return address before invocation!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Now the default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91100" y="3960649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91100" y="4865524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a.out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819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0" y="1235075"/>
            <a:ext cx="2362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smtClean="0">
                <a:latin typeface="Courier New" pitchFamily="49" charset="0"/>
                <a:cs typeface="+mn-cs"/>
              </a:rPr>
              <a:t>main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57825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257800"/>
            <a:ext cx="542969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 pitchFamily="34" charset="0"/>
              </a:rPr>
              <a:t>W</a:t>
            </a:r>
            <a:r>
              <a:rPr lang="en-US" dirty="0" smtClean="0">
                <a:latin typeface="Calibri" pitchFamily="34" charset="0"/>
              </a:rPr>
              <a:t>here should canary go?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 pitchFamily="34" charset="0"/>
              </a:rPr>
              <a:t>When should canary checking happen?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 pitchFamily="34" charset="0"/>
              </a:rPr>
              <a:t>What should canary contain?</a:t>
            </a:r>
          </a:p>
        </p:txBody>
      </p:sp>
    </p:spTree>
    <p:extLst>
      <p:ext uri="{BB962C8B-B14F-4D97-AF65-F5344CB8AC3E}">
        <p14:creationId xmlns:p14="http://schemas.microsoft.com/office/powerpoint/2010/main" val="17256005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Stack canaries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endParaRPr lang="sk-SK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2063522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1816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fs:0x28,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0" y="1235075"/>
            <a:ext cx="2362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smtClean="0">
                <a:latin typeface="Courier New" pitchFamily="49" charset="0"/>
                <a:cs typeface="+mn-cs"/>
              </a:rPr>
              <a:t>main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57825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739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5044683"/>
            <a:ext cx="64738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:0x28,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3200400" cy="1813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smtClean="0">
                <a:latin typeface="Courier New" pitchFamily="49" charset="0"/>
                <a:cs typeface="+mn-cs"/>
              </a:rPr>
              <a:t>main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</a:t>
            </a:r>
            <a:r>
              <a:rPr lang="en-US" sz="1800" i="1" dirty="0" smtClean="0">
                <a:latin typeface="Calibri" pitchFamily="34" charset="0"/>
              </a:rPr>
              <a:t>0123456</a:t>
            </a:r>
          </a:p>
        </p:txBody>
      </p:sp>
    </p:spTree>
    <p:extLst>
      <p:ext uri="{BB962C8B-B14F-4D97-AF65-F5344CB8AC3E}">
        <p14:creationId xmlns:p14="http://schemas.microsoft.com/office/powerpoint/2010/main" val="16143847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isn’t caught by canaries?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00599"/>
            <a:ext cx="7896225" cy="1533525"/>
          </a:xfrm>
        </p:spPr>
        <p:txBody>
          <a:bodyPr/>
          <a:lstStyle/>
          <a:p>
            <a:r>
              <a:rPr lang="en-US" dirty="0" smtClean="0"/>
              <a:t>Overwrite a code pointer before canary</a:t>
            </a:r>
          </a:p>
          <a:p>
            <a:r>
              <a:rPr lang="en-US" dirty="0" smtClean="0"/>
              <a:t>Overwrite a data pointer before canary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3962400" cy="279820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myFunc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(char *s)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(*f)(char *);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f =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myFunc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[8]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f();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6800" y="1447800"/>
            <a:ext cx="3962400" cy="1813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long *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[8];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= *(long *)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256" y="4004909"/>
            <a:ext cx="5298116" cy="777628"/>
            <a:chOff x="1172256" y="4004909"/>
            <a:chExt cx="5298116" cy="777628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1172256" y="4004909"/>
              <a:ext cx="407033" cy="488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79289" y="4382427"/>
              <a:ext cx="4891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f contains an address determined by attacker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17285" y="3044382"/>
            <a:ext cx="5121915" cy="790833"/>
            <a:chOff x="3717285" y="3044382"/>
            <a:chExt cx="5121915" cy="790833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731027" y="3044382"/>
              <a:ext cx="65125" cy="390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17285" y="3435105"/>
              <a:ext cx="5121915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accent1"/>
                  </a:solidFill>
                </a:rPr>
                <a:t>ptr</a:t>
              </a:r>
              <a:r>
                <a:rPr lang="en-US" sz="2000" dirty="0" smtClean="0">
                  <a:solidFill>
                    <a:schemeClr val="accent1"/>
                  </a:solidFill>
                </a:rPr>
                <a:t> contains an address determined by attacker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69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US" dirty="0"/>
              <a:t>P</a:t>
            </a:r>
            <a:r>
              <a:rPr lang="en-US" dirty="0" smtClean="0"/>
              <a:t>revent code injection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295400"/>
            <a:ext cx="4814887" cy="483445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NX: Non-executable code segments</a:t>
            </a:r>
          </a:p>
          <a:p>
            <a:pPr lvl="1" eaLnBrk="1" hangingPunct="1"/>
            <a:r>
              <a:rPr lang="en-US" dirty="0" smtClean="0"/>
              <a:t>Old x86 has no “executable” permission bit, X86-64 added  explicit “execute” permission</a:t>
            </a:r>
          </a:p>
          <a:p>
            <a:pPr lvl="1" eaLnBrk="1" hangingPunct="1"/>
            <a:r>
              <a:rPr lang="en-US" dirty="0" smtClean="0"/>
              <a:t>Stack marked as non-executable</a:t>
            </a:r>
          </a:p>
          <a:p>
            <a:pPr eaLnBrk="1" hangingPunct="1"/>
            <a:r>
              <a:rPr lang="en-US" dirty="0" smtClean="0"/>
              <a:t>Does not defend against:</a:t>
            </a:r>
          </a:p>
          <a:p>
            <a:pPr lvl="1" eaLnBrk="1" hangingPunct="1"/>
            <a:r>
              <a:rPr lang="en-US" dirty="0" smtClean="0"/>
              <a:t>Modify return address to point to code in </a:t>
            </a:r>
            <a:r>
              <a:rPr lang="en-US" dirty="0" err="1" smtClean="0"/>
              <a:t>stdlib</a:t>
            </a:r>
            <a:r>
              <a:rPr lang="en-US" dirty="0" smtClean="0"/>
              <a:t> (which has functions to execute any programs e.g. shell)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116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Worksheet" r:id="rId5" imgW="31750000" imgH="25400" progId="Excel.Sheet.12">
                  <p:embed/>
                </p:oleObj>
              </mc:Choice>
              <mc:Fallback>
                <p:oleObj name="Worksheet" r:id="rId5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446992" y="1295400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4188" y="4806950"/>
            <a:ext cx="5409366" cy="1505982"/>
            <a:chOff x="744188" y="4806950"/>
            <a:chExt cx="5409366" cy="150598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4845454" y="4806950"/>
              <a:ext cx="1308100" cy="12779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744188" y="5943600"/>
              <a:ext cx="411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latin typeface="Calibri" pitchFamily="34" charset="0"/>
                </a:rPr>
                <a:t>Any attempt to execute this code will 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961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00199"/>
            <a:ext cx="7896225" cy="4733925"/>
          </a:xfrm>
        </p:spPr>
        <p:txBody>
          <a:bodyPr/>
          <a:lstStyle/>
          <a:p>
            <a:r>
              <a:rPr lang="en-US" dirty="0" smtClean="0"/>
              <a:t>Insight: attacks often use hard-coded address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make it difficult for attackers to figure out the address to use</a:t>
            </a:r>
          </a:p>
          <a:p>
            <a:r>
              <a:rPr lang="en-US" dirty="0" smtClean="0"/>
              <a:t>Address Space Layout Randomization</a:t>
            </a:r>
          </a:p>
          <a:p>
            <a:pPr lvl="1"/>
            <a:r>
              <a:rPr lang="en-US" dirty="0" smtClean="0"/>
              <a:t>Stack randomization</a:t>
            </a:r>
          </a:p>
          <a:p>
            <a:pPr lvl="2"/>
            <a:r>
              <a:rPr lang="en-US" dirty="0" smtClean="0"/>
              <a:t>Makes it difficult to determine where the return addresses are located</a:t>
            </a:r>
          </a:p>
          <a:p>
            <a:pPr lvl="1"/>
            <a:r>
              <a:rPr lang="en-US" dirty="0" smtClean="0"/>
              <a:t>Randomize the heap, location of dynamically loaded libraries etc.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Prevent attempts to inject “useful” return addresses</a:t>
            </a:r>
          </a:p>
        </p:txBody>
      </p:sp>
    </p:spTree>
    <p:extLst>
      <p:ext uri="{BB962C8B-B14F-4D97-AF65-F5344CB8AC3E}">
        <p14:creationId xmlns:p14="http://schemas.microsoft.com/office/powerpoint/2010/main" val="126465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the slides are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1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Non-executable stack makes it hard to insert arbitrary binary code</a:t>
            </a:r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r>
              <a:rPr lang="en-US" dirty="0" smtClean="0"/>
              <a:t>How to concoct an arbitrary mix of instructions from the current running program?</a:t>
            </a:r>
          </a:p>
          <a:p>
            <a:pPr lvl="1"/>
            <a:r>
              <a:rPr lang="en-US" dirty="0" smtClean="0"/>
              <a:t>Gadgets: A short 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</p:txBody>
      </p:sp>
    </p:spTree>
    <p:extLst>
      <p:ext uri="{BB962C8B-B14F-4D97-AF65-F5344CB8AC3E}">
        <p14:creationId xmlns:p14="http://schemas.microsoft.com/office/powerpoint/2010/main" val="395636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19451"/>
            <a:ext cx="7592093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Recap: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018" y="1908515"/>
            <a:ext cx="8655408" cy="4525963"/>
          </a:xfrm>
        </p:spPr>
        <p:txBody>
          <a:bodyPr/>
          <a:lstStyle/>
          <a:p>
            <a:r>
              <a:rPr lang="en-US" dirty="0" smtClean="0"/>
              <a:t>OS allocates memory regions</a:t>
            </a:r>
          </a:p>
          <a:p>
            <a:pPr marL="0" indent="0">
              <a:buNone/>
            </a:pPr>
            <a:r>
              <a:rPr lang="en-US" dirty="0" smtClean="0"/>
              <a:t>to a running program: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Text  / Shared Libraries</a:t>
            </a:r>
          </a:p>
          <a:p>
            <a:pPr lvl="2"/>
            <a:r>
              <a:rPr lang="en-US" dirty="0" smtClean="0"/>
              <a:t>contain x86 instructions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121965" y="1444332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 smtClean="0">
                <a:latin typeface="Consolas"/>
                <a:cs typeface="Consolas"/>
              </a:rPr>
              <a:t>0x00007ffffffff000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4121965" y="6340300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0x0000000000000000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591060" y="1051187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/>
              <a:t>s1[10000000]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591060" y="1574211"/>
            <a:ext cx="1447800" cy="598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Stack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591060" y="6026412"/>
            <a:ext cx="1447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591060" y="5721612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read-write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591060" y="4805312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4121965" y="6065146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0x0000000000400000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097598" y="1600199"/>
            <a:ext cx="228600" cy="598195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97623" y="1444332"/>
            <a:ext cx="8723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8MB </a:t>
            </a:r>
          </a:p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default</a:t>
            </a:r>
          </a:p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limit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591060" y="3743032"/>
            <a:ext cx="1447800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591060" y="5412292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read-only data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94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(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long a, long b, long c) {    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                                                 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return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4004d4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414102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c7 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07 d4 48 89 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c7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  $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c3               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Wingdings"/>
              </a:rPr>
              <a:t>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Encodes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rax</a:t>
            </a:r>
            <a:r>
              <a:rPr lang="en-US" sz="1800" dirty="0" smtClean="0">
                <a:latin typeface="Courier New"/>
                <a:cs typeface="Courier New"/>
              </a:rPr>
              <a:t>, %</a:t>
            </a:r>
            <a:r>
              <a:rPr lang="en-US" sz="1800" dirty="0" err="1" smtClean="0">
                <a:latin typeface="Courier New"/>
                <a:cs typeface="Courier New"/>
              </a:rPr>
              <a:t>rdi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855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764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sz="4000" dirty="0" smtClean="0"/>
              <a:t>emory regions have hardware enforced permissions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6875" y="1362075"/>
            <a:ext cx="5699125" cy="4972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800" dirty="0" smtClean="0"/>
              <a:t>Permissions are: </a:t>
            </a:r>
          </a:p>
          <a:p>
            <a:pPr lvl="1">
              <a:defRPr/>
            </a:pPr>
            <a:r>
              <a:rPr lang="en-US" sz="2400" dirty="0" smtClean="0"/>
              <a:t>readable (r), </a:t>
            </a:r>
          </a:p>
          <a:p>
            <a:pPr lvl="1">
              <a:defRPr/>
            </a:pPr>
            <a:r>
              <a:rPr lang="en-US" sz="2400" dirty="0" smtClean="0"/>
              <a:t>executable (x)</a:t>
            </a:r>
          </a:p>
          <a:p>
            <a:pPr lvl="1">
              <a:defRPr/>
            </a:pPr>
            <a:r>
              <a:rPr lang="en-US" sz="2400" dirty="0" smtClean="0"/>
              <a:t>writable(w)</a:t>
            </a:r>
            <a:endParaRPr lang="en-US" sz="2400" dirty="0"/>
          </a:p>
          <a:p>
            <a:pPr>
              <a:defRPr/>
            </a:pPr>
            <a:r>
              <a:rPr lang="en-US" sz="2800" dirty="0" smtClean="0"/>
              <a:t>Segmentation fault occurs when an instruction tries to make a forbidden memory access</a:t>
            </a:r>
          </a:p>
          <a:p>
            <a:pPr lvl="1">
              <a:defRPr/>
            </a:pPr>
            <a:r>
              <a:rPr lang="en-US" sz="2400" dirty="0" smtClean="0"/>
              <a:t>Read or write “no-access” memory </a:t>
            </a:r>
            <a:endParaRPr lang="en-US" sz="2400" dirty="0"/>
          </a:p>
          <a:p>
            <a:pPr lvl="1">
              <a:defRPr/>
            </a:pPr>
            <a:r>
              <a:rPr lang="en-US" sz="2400" dirty="0" smtClean="0"/>
              <a:t>Write to “read-only” memory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800" dirty="0" smtClean="0">
              <a:solidFill>
                <a:srgbClr val="7F7F7F"/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65532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5532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65532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read-write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553200" y="4267200"/>
            <a:ext cx="1447800" cy="990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6557703" y="1440398"/>
            <a:ext cx="1447800" cy="71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6553200" y="52578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ead-only data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096000" y="60960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616382" y="5879068"/>
            <a:ext cx="3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rx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096000" y="57033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616382" y="548640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042218" y="47127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670352" y="449580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</a:t>
            </a:r>
            <a:r>
              <a:rPr lang="en-US" dirty="0" err="1">
                <a:latin typeface="Calibri" pitchFamily="34" charset="0"/>
              </a:rPr>
              <a:t>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6124755" y="1820296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649177" y="163563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6118418" y="335212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735387" y="3167454"/>
            <a:ext cx="3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6703" y="29072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6553200" y="3106525"/>
            <a:ext cx="1447800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6105305" y="2537936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5722274" y="2353270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6124755" y="408665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741724" y="3901984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6105305" y="6370693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722274" y="618602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6100503" y="539759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716690" y="5180660"/>
            <a:ext cx="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079328" y="1197806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696297" y="1013140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34034" y="1382472"/>
            <a:ext cx="1115143" cy="622490"/>
            <a:chOff x="4534034" y="1382472"/>
            <a:chExt cx="1115143" cy="62249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5372838" y="1382472"/>
              <a:ext cx="276339" cy="25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34034" y="163563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no access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55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Segmentation fault example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14066" y="1231695"/>
            <a:ext cx="2469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foo(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*p) {</a:t>
            </a:r>
          </a:p>
          <a:p>
            <a:r>
              <a:rPr lang="en-US" dirty="0" smtClean="0">
                <a:latin typeface="Consolas"/>
                <a:cs typeface="Consolas"/>
              </a:rPr>
              <a:t>   *p = 5;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94889" y="1231695"/>
            <a:ext cx="3230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 {</a:t>
            </a:r>
          </a:p>
          <a:p>
            <a:r>
              <a:rPr lang="en-US" dirty="0" smtClean="0">
                <a:latin typeface="Consolas"/>
                <a:cs typeface="Consolas"/>
              </a:rPr>
              <a:t>   foo((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*)10);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(“finished\n”);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3" name="Picture 2" descr="Screen Shot 2018-10-23 at 11.1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9" y="2663684"/>
            <a:ext cx="7918700" cy="3359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ounded Rectangular Callout 8"/>
          <p:cNvSpPr/>
          <p:nvPr/>
        </p:nvSpPr>
        <p:spPr>
          <a:xfrm>
            <a:off x="2784107" y="5730602"/>
            <a:ext cx="3321390" cy="1127398"/>
          </a:xfrm>
          <a:prstGeom prst="wedgeRoundRectCallout">
            <a:avLst>
              <a:gd name="adj1" fmla="val -92005"/>
              <a:gd name="adj2" fmla="val -84248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Examine memory contents at address 0xa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4xb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400" dirty="0" smtClean="0">
                <a:solidFill>
                  <a:srgbClr val="000000"/>
                </a:solidFill>
              </a:rPr>
              <a:t>4 bytes in hex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0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Segmentation fault example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14066" y="1231695"/>
            <a:ext cx="2469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foo(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*p) {</a:t>
            </a:r>
          </a:p>
          <a:p>
            <a:r>
              <a:rPr lang="en-US" dirty="0" smtClean="0">
                <a:latin typeface="Consolas"/>
                <a:cs typeface="Consolas"/>
              </a:rPr>
              <a:t>   *p = 5;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4066" y="2289902"/>
            <a:ext cx="3230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 {</a:t>
            </a:r>
          </a:p>
          <a:p>
            <a:r>
              <a:rPr lang="en-US" dirty="0" smtClean="0">
                <a:latin typeface="Consolas"/>
                <a:cs typeface="Consolas"/>
              </a:rPr>
              <a:t>   foo((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*)10);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(“finished\n”);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185596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185596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185596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read-write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5185596" y="4267200"/>
            <a:ext cx="1447800" cy="990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5173607" y="1484291"/>
            <a:ext cx="1447800" cy="58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185596" y="52578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ead-only data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728396" y="60960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48778" y="5879068"/>
            <a:ext cx="3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rx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728396" y="57033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248778" y="548640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674614" y="471273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302748" y="449580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</a:t>
            </a:r>
            <a:r>
              <a:rPr lang="en-US" dirty="0" err="1">
                <a:latin typeface="Calibri" pitchFamily="34" charset="0"/>
              </a:rPr>
              <a:t>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728396" y="173889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48778" y="1521960"/>
            <a:ext cx="4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rw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750814" y="335212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367783" y="3167454"/>
            <a:ext cx="3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9099" y="29072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85596" y="3106525"/>
            <a:ext cx="1447800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737701" y="2537936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354670" y="2353270"/>
            <a:ext cx="32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--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4757151" y="408665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374120" y="3901984"/>
            <a:ext cx="32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--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737701" y="6370693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354670" y="6186027"/>
            <a:ext cx="32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--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4732899" y="539759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349086" y="5180660"/>
            <a:ext cx="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615627" y="2537936"/>
            <a:ext cx="1733459" cy="3885547"/>
            <a:chOff x="2615627" y="2537936"/>
            <a:chExt cx="3000756" cy="3885547"/>
          </a:xfrm>
        </p:grpSpPr>
        <p:sp>
          <p:nvSpPr>
            <p:cNvPr id="5" name="Freeform 4"/>
            <p:cNvSpPr/>
            <p:nvPr/>
          </p:nvSpPr>
          <p:spPr>
            <a:xfrm>
              <a:off x="3191141" y="2609024"/>
              <a:ext cx="2425242" cy="3814459"/>
            </a:xfrm>
            <a:custGeom>
              <a:avLst/>
              <a:gdLst>
                <a:gd name="connsiteX0" fmla="*/ 0 w 2637575"/>
                <a:gd name="connsiteY0" fmla="*/ 126036 h 3814459"/>
                <a:gd name="connsiteX1" fmla="*/ 1188537 w 2637575"/>
                <a:gd name="connsiteY1" fmla="*/ 305117 h 3814459"/>
                <a:gd name="connsiteX2" fmla="*/ 1986322 w 2637575"/>
                <a:gd name="connsiteY2" fmla="*/ 2779695 h 3814459"/>
                <a:gd name="connsiteX3" fmla="*/ 2311948 w 2637575"/>
                <a:gd name="connsiteY3" fmla="*/ 3691382 h 3814459"/>
                <a:gd name="connsiteX4" fmla="*/ 2637575 w 2637575"/>
                <a:gd name="connsiteY4" fmla="*/ 3805343 h 381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75" h="3814459">
                  <a:moveTo>
                    <a:pt x="0" y="126036"/>
                  </a:moveTo>
                  <a:cubicBezTo>
                    <a:pt x="428741" y="-5562"/>
                    <a:pt x="857483" y="-137160"/>
                    <a:pt x="1188537" y="305117"/>
                  </a:cubicBezTo>
                  <a:cubicBezTo>
                    <a:pt x="1519591" y="747394"/>
                    <a:pt x="1799087" y="2215317"/>
                    <a:pt x="1986322" y="2779695"/>
                  </a:cubicBezTo>
                  <a:cubicBezTo>
                    <a:pt x="2173557" y="3344073"/>
                    <a:pt x="2203406" y="3520441"/>
                    <a:pt x="2311948" y="3691382"/>
                  </a:cubicBezTo>
                  <a:cubicBezTo>
                    <a:pt x="2420490" y="3862323"/>
                    <a:pt x="2637575" y="3805343"/>
                    <a:pt x="2637575" y="3805343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615627" y="2537936"/>
              <a:ext cx="575514" cy="457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>
            <a:off x="4700126" y="1182712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317095" y="998046"/>
            <a:ext cx="32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--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6674905" y="1315905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 smtClean="0">
                <a:latin typeface="Consolas"/>
                <a:cs typeface="Consolas"/>
              </a:rPr>
              <a:t>0x00007ffffffff000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6626063" y="6129996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0x0000000000000000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6626063" y="5854842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0x0000000000400000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823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segmentation fault example</a:t>
            </a:r>
            <a:endParaRPr 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55974" y="1220078"/>
            <a:ext cx="639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 {</a:t>
            </a:r>
          </a:p>
          <a:p>
            <a:r>
              <a:rPr lang="en-US" dirty="0" smtClean="0">
                <a:latin typeface="Consolas"/>
                <a:cs typeface="Consolas"/>
              </a:rPr>
              <a:t>   char s1[6] = “hello”;</a:t>
            </a:r>
          </a:p>
          <a:p>
            <a:r>
              <a:rPr lang="en-US" dirty="0" smtClean="0">
                <a:latin typeface="Consolas"/>
                <a:cs typeface="Consolas"/>
              </a:rPr>
              <a:t>   s1[10000] = ‘H’;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(“finished\n”);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 descr="Screen Shot 2018-10-23 at 11.5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1" y="2898504"/>
            <a:ext cx="9409284" cy="3564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913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 Shot 2018-10-23 at 11.5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1" y="2898504"/>
            <a:ext cx="9409284" cy="3564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segmentation fault example</a:t>
            </a:r>
            <a:endParaRPr lang="en-US" sz="4000" dirty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625183" y="892175"/>
            <a:ext cx="1196254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625183" y="5867400"/>
            <a:ext cx="1196254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625183" y="5562600"/>
            <a:ext cx="1196254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err="1" smtClean="0">
                <a:latin typeface="Calibri" pitchFamily="34" charset="0"/>
              </a:rPr>
              <a:t>rw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5625183" y="4267200"/>
            <a:ext cx="1196254" cy="990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5613194" y="1484291"/>
            <a:ext cx="1196254" cy="58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625183" y="5257800"/>
            <a:ext cx="1196254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err="1" smtClean="0">
                <a:latin typeface="Calibri" pitchFamily="34" charset="0"/>
              </a:rPr>
              <a:t>rdonly</a:t>
            </a:r>
            <a:r>
              <a:rPr lang="en-US" dirty="0" smtClean="0">
                <a:latin typeface="Calibri" pitchFamily="34" charset="0"/>
              </a:rPr>
              <a:t>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625183" y="3106525"/>
            <a:ext cx="1196254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5268" y="1372184"/>
            <a:ext cx="639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 {</a:t>
            </a:r>
          </a:p>
          <a:p>
            <a:r>
              <a:rPr lang="en-US" dirty="0" smtClean="0">
                <a:latin typeface="Consolas"/>
                <a:cs typeface="Consolas"/>
              </a:rPr>
              <a:t>   char s1[6] = “hello”;</a:t>
            </a:r>
          </a:p>
          <a:p>
            <a:r>
              <a:rPr lang="en-US" dirty="0" smtClean="0">
                <a:latin typeface="Consolas"/>
                <a:cs typeface="Consolas"/>
              </a:rPr>
              <a:t>   s1[10000] = ‘H’;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printf</a:t>
            </a:r>
            <a:r>
              <a:rPr lang="en-US" dirty="0" smtClean="0">
                <a:latin typeface="Consolas"/>
                <a:cs typeface="Consolas"/>
              </a:rPr>
              <a:t>(“finished\n”);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" y="1101096"/>
            <a:ext cx="5167983" cy="4950970"/>
            <a:chOff x="457200" y="1101096"/>
            <a:chExt cx="5436640" cy="4950970"/>
          </a:xfrm>
        </p:grpSpPr>
        <p:sp>
          <p:nvSpPr>
            <p:cNvPr id="3" name="Oval 2"/>
            <p:cNvSpPr/>
            <p:nvPr/>
          </p:nvSpPr>
          <p:spPr>
            <a:xfrm>
              <a:off x="457200" y="5659398"/>
              <a:ext cx="1725821" cy="39266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2181698" y="1101096"/>
              <a:ext cx="3712142" cy="4678346"/>
            </a:xfrm>
            <a:custGeom>
              <a:avLst/>
              <a:gdLst>
                <a:gd name="connsiteX0" fmla="*/ 0 w 3712142"/>
                <a:gd name="connsiteY0" fmla="*/ 4678346 h 4678346"/>
                <a:gd name="connsiteX1" fmla="*/ 2523605 w 3712142"/>
                <a:gd name="connsiteY1" fmla="*/ 3701539 h 4678346"/>
                <a:gd name="connsiteX2" fmla="*/ 3028326 w 3712142"/>
                <a:gd name="connsiteY2" fmla="*/ 429235 h 4678346"/>
                <a:gd name="connsiteX3" fmla="*/ 3712142 w 3712142"/>
                <a:gd name="connsiteY3" fmla="*/ 38512 h 467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2142" h="4678346">
                  <a:moveTo>
                    <a:pt x="0" y="4678346"/>
                  </a:moveTo>
                  <a:cubicBezTo>
                    <a:pt x="1009442" y="4544035"/>
                    <a:pt x="2018884" y="4409724"/>
                    <a:pt x="2523605" y="3701539"/>
                  </a:cubicBezTo>
                  <a:cubicBezTo>
                    <a:pt x="3028326" y="2993354"/>
                    <a:pt x="2830237" y="1039739"/>
                    <a:pt x="3028326" y="429235"/>
                  </a:cubicBezTo>
                  <a:cubicBezTo>
                    <a:pt x="3226415" y="-181269"/>
                    <a:pt x="3712142" y="38512"/>
                    <a:pt x="3712142" y="38512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6793167" y="1414998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 smtClean="0">
                <a:latin typeface="Consolas"/>
                <a:cs typeface="Consolas"/>
              </a:rPr>
              <a:t>0x00007ffffffff000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330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3077</Words>
  <Application>Microsoft Macintosh PowerPoint</Application>
  <PresentationFormat>On-screen Show (4:3)</PresentationFormat>
  <Paragraphs>1017</Paragraphs>
  <Slides>42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Worksheet</vt:lpstr>
      <vt:lpstr>Machine-level programming Segmentation Fault  &amp;  Buffer overflow</vt:lpstr>
      <vt:lpstr>What we’ve learnt so far</vt:lpstr>
      <vt:lpstr>Today’s lesson plan</vt:lpstr>
      <vt:lpstr>Recap: Linux Memory Layout</vt:lpstr>
      <vt:lpstr>Memory regions have hardware enforced permissions</vt:lpstr>
      <vt:lpstr>Segmentation fault example</vt:lpstr>
      <vt:lpstr>Segmentation fault example</vt:lpstr>
      <vt:lpstr>Another segmentation fault example</vt:lpstr>
      <vt:lpstr>Another segmentation fault example</vt:lpstr>
      <vt:lpstr>Not all buggy memory references cause forbidden memory access  buffer overflow exploits</vt:lpstr>
      <vt:lpstr>Buggy code</vt:lpstr>
      <vt:lpstr>Buggy code Disassembly</vt:lpstr>
      <vt:lpstr>Buggy code’s stack</vt:lpstr>
      <vt:lpstr>Buggy code’s stack</vt:lpstr>
      <vt:lpstr>Buffer overflow on the stack</vt:lpstr>
      <vt:lpstr>Buggy code’s stack</vt:lpstr>
      <vt:lpstr>Buffer overflow corrupts return address </vt:lpstr>
      <vt:lpstr>PowerPoint Presentation</vt:lpstr>
      <vt:lpstr>PowerPoint Presentation</vt:lpstr>
      <vt:lpstr>PowerPoint Presentation</vt:lpstr>
      <vt:lpstr>Buffer Overflow corrupts return address</vt:lpstr>
      <vt:lpstr>Buffer overflow corrupts return address, program jumps to random code</vt:lpstr>
      <vt:lpstr>How do attackers exploit buffer overflow?</vt:lpstr>
      <vt:lpstr>Example exploit: Code Injection Attacks</vt:lpstr>
      <vt:lpstr>Example exploit: Code Injection Attacks</vt:lpstr>
      <vt:lpstr>Past Code-Injection Buffer Overflow attacks</vt:lpstr>
      <vt:lpstr>Defenses against buffer overflow</vt:lpstr>
      <vt:lpstr>Avoid Overflow Vulnerabilities in Code </vt:lpstr>
      <vt:lpstr>Mitigate BO attacks despite buggy code</vt:lpstr>
      <vt:lpstr>Prevent control flow hijacking</vt:lpstr>
      <vt:lpstr>Setting Up Canary</vt:lpstr>
      <vt:lpstr>Stack canaries</vt:lpstr>
      <vt:lpstr>Setting Up Canary</vt:lpstr>
      <vt:lpstr>Checking Canary</vt:lpstr>
      <vt:lpstr>What isn’t caught by canaries?</vt:lpstr>
      <vt:lpstr>Prevent code injection</vt:lpstr>
      <vt:lpstr>Prevent attempts to inject “useful” return addresses</vt:lpstr>
      <vt:lpstr>The rest of the slides are optional</vt:lpstr>
      <vt:lpstr>Return-Oriented Programming Attacks</vt:lpstr>
      <vt:lpstr>Gadget Example #1</vt:lpstr>
      <vt:lpstr>Gadget Example #2</vt:lpstr>
      <vt:lpstr>ROP Execution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124</cp:revision>
  <cp:lastPrinted>2018-10-24T04:43:01Z</cp:lastPrinted>
  <dcterms:created xsi:type="dcterms:W3CDTF">2018-10-24T02:36:57Z</dcterms:created>
  <dcterms:modified xsi:type="dcterms:W3CDTF">2018-10-29T14:49:38Z</dcterms:modified>
</cp:coreProperties>
</file>