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38"/>
  </p:notesMasterIdLst>
  <p:handoutMasterIdLst>
    <p:handoutMasterId r:id="rId39"/>
  </p:handoutMasterIdLst>
  <p:sldIdLst>
    <p:sldId id="542" r:id="rId3"/>
    <p:sldId id="1069" r:id="rId4"/>
    <p:sldId id="977" r:id="rId5"/>
    <p:sldId id="1089" r:id="rId6"/>
    <p:sldId id="1090" r:id="rId7"/>
    <p:sldId id="954" r:id="rId8"/>
    <p:sldId id="955" r:id="rId9"/>
    <p:sldId id="957" r:id="rId10"/>
    <p:sldId id="1071" r:id="rId11"/>
    <p:sldId id="958" r:id="rId12"/>
    <p:sldId id="1072" r:id="rId13"/>
    <p:sldId id="1073" r:id="rId14"/>
    <p:sldId id="1074" r:id="rId15"/>
    <p:sldId id="1075" r:id="rId16"/>
    <p:sldId id="1083" r:id="rId17"/>
    <p:sldId id="1077" r:id="rId18"/>
    <p:sldId id="1092" r:id="rId19"/>
    <p:sldId id="966" r:id="rId20"/>
    <p:sldId id="1068" r:id="rId21"/>
    <p:sldId id="972" r:id="rId22"/>
    <p:sldId id="973" r:id="rId23"/>
    <p:sldId id="1043" r:id="rId24"/>
    <p:sldId id="1045" r:id="rId25"/>
    <p:sldId id="1044" r:id="rId26"/>
    <p:sldId id="1085" r:id="rId27"/>
    <p:sldId id="1046" r:id="rId28"/>
    <p:sldId id="1086" r:id="rId29"/>
    <p:sldId id="1076" r:id="rId30"/>
    <p:sldId id="1087" r:id="rId31"/>
    <p:sldId id="1088" r:id="rId32"/>
    <p:sldId id="1078" r:id="rId33"/>
    <p:sldId id="1079" r:id="rId34"/>
    <p:sldId id="1081" r:id="rId35"/>
    <p:sldId id="1080" r:id="rId36"/>
    <p:sldId id="1082" r:id="rId37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8" autoAdjust="0"/>
    <p:restoredTop sz="94921" autoAdjust="0"/>
  </p:normalViewPr>
  <p:slideViewPr>
    <p:cSldViewPr snapToObjects="1">
      <p:cViewPr varScale="1">
        <p:scale>
          <a:sx n="86" d="100"/>
          <a:sy n="86" d="100"/>
        </p:scale>
        <p:origin x="-1216" y="-104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316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15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28718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72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037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83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40440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30739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04780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572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633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/>
              <a:t>‹#›</a:t>
            </a:fld>
            <a:endParaRPr lang="en-US" sz="1000" b="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student123@nyu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Programming:</a:t>
            </a:r>
            <a:br>
              <a:rPr lang="en-US" dirty="0" smtClean="0"/>
            </a:br>
            <a:r>
              <a:rPr lang="en-US" dirty="0" smtClean="0"/>
              <a:t>Buffer overflow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Jinyang Li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Slides adapted from Bryant and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304800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849150" y="5748216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207169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23850" y="5748216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229250" y="4025756"/>
            <a:ext cx="3893881" cy="132087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30450" y="2322532"/>
            <a:ext cx="2638801" cy="646331"/>
            <a:chOff x="2330450" y="2322532"/>
            <a:chExt cx="2638801" cy="646331"/>
          </a:xfrm>
        </p:grpSpPr>
        <p:cxnSp>
          <p:nvCxnSpPr>
            <p:cNvPr id="5" name="Straight Arrow Connector 4"/>
            <p:cNvCxnSpPr>
              <a:endCxn id="72" idx="3"/>
            </p:cNvCxnSpPr>
            <p:nvPr/>
          </p:nvCxnSpPr>
          <p:spPr bwMode="auto">
            <a:xfrm flipH="1">
              <a:off x="2330450" y="2667000"/>
              <a:ext cx="593725" cy="27269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2924175" y="2322532"/>
              <a:ext cx="20450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overflow corrupted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return address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94678" y="5344926"/>
            <a:ext cx="2958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Q: what’s the last instruction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executed before </a:t>
            </a:r>
            <a:r>
              <a:rPr lang="en-US" sz="1800" dirty="0" err="1" smtClean="0">
                <a:solidFill>
                  <a:srgbClr val="FF0000"/>
                </a:solidFill>
                <a:latin typeface="Calibri" pitchFamily="34" charset="0"/>
              </a:rPr>
              <a:t>seg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 fault?</a:t>
            </a:r>
          </a:p>
          <a:p>
            <a:pPr marL="342900" indent="-342900">
              <a:buAutoNum type="arabicPeriod"/>
            </a:pPr>
            <a:r>
              <a:rPr lang="en-US" sz="1800" b="0" dirty="0" smtClean="0">
                <a:latin typeface="Calibri" pitchFamily="34" charset="0"/>
              </a:rPr>
              <a:t>ret of echo</a:t>
            </a:r>
          </a:p>
          <a:p>
            <a:pPr marL="342900" indent="-342900">
              <a:buAutoNum type="arabicPeriod"/>
            </a:pPr>
            <a:r>
              <a:rPr lang="en-US" sz="1800" b="0" dirty="0" smtClean="0">
                <a:latin typeface="Calibri" pitchFamily="34" charset="0"/>
              </a:rPr>
              <a:t>ret of </a:t>
            </a:r>
            <a:r>
              <a:rPr lang="en-US" sz="1800" b="0" dirty="0" err="1" smtClean="0">
                <a:latin typeface="Calibri" pitchFamily="34" charset="0"/>
              </a:rPr>
              <a:t>call_echo</a:t>
            </a:r>
            <a:endParaRPr lang="en-US" sz="1800" b="0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dirty="0" smtClean="0">
                <a:latin typeface="Calibri" pitchFamily="34" charset="0"/>
              </a:rPr>
              <a:t>ret of gets</a:t>
            </a:r>
          </a:p>
        </p:txBody>
      </p: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207169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371600" y="5722822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330450" y="2322532"/>
            <a:ext cx="2856108" cy="1200329"/>
            <a:chOff x="2330450" y="2322532"/>
            <a:chExt cx="2856108" cy="1200329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2330450" y="2667000"/>
              <a:ext cx="593725" cy="27269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924175" y="2322532"/>
              <a:ext cx="226238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overflow corrupted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return address, 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but program seems to 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work?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13560" y="2004549"/>
            <a:ext cx="4162425" cy="28597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155" y="2766601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4419600" y="2481496"/>
            <a:ext cx="1143000" cy="4226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3404" y="2766602"/>
            <a:ext cx="2207396" cy="34518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5406" y="2826664"/>
            <a:ext cx="3376307" cy="3278266"/>
            <a:chOff x="2525406" y="2826664"/>
            <a:chExt cx="3376307" cy="3278266"/>
          </a:xfrm>
        </p:grpSpPr>
        <p:sp>
          <p:nvSpPr>
            <p:cNvPr id="4" name="TextBox 3"/>
            <p:cNvSpPr txBox="1"/>
            <p:nvPr/>
          </p:nvSpPr>
          <p:spPr>
            <a:xfrm>
              <a:off x="2525406" y="5181600"/>
              <a:ext cx="3376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“Returns” to unrelated code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Lots of things happen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endParaRPr lang="en-US" sz="1800" b="0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(luckily no critical state modified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525406" y="3111786"/>
              <a:ext cx="674994" cy="206981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V="1">
              <a:off x="3352800" y="2826664"/>
              <a:ext cx="1156344" cy="235493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How do attackers exploit buffer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229873"/>
            <a:ext cx="8622226" cy="5247128"/>
          </a:xfrm>
        </p:spPr>
        <p:txBody>
          <a:bodyPr/>
          <a:lstStyle/>
          <a:p>
            <a:r>
              <a:rPr lang="en-US" sz="2800" dirty="0" smtClean="0"/>
              <a:t>First, take control over vulnerable program, called control flow hijacking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overwrite buffer with a carefully chosen return address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executes malicious code (injected by attacker or elsewhere in the running program)</a:t>
            </a:r>
          </a:p>
          <a:p>
            <a:r>
              <a:rPr lang="en-US" sz="2800" dirty="0" smtClean="0"/>
              <a:t>Second, gain broad access on host machine:</a:t>
            </a:r>
          </a:p>
          <a:p>
            <a:pPr lvl="1"/>
            <a:r>
              <a:rPr lang="en-US" sz="2400" dirty="0" smtClean="0"/>
              <a:t>To gain easier access, e.g. execute a shell</a:t>
            </a:r>
          </a:p>
          <a:p>
            <a:pPr lvl="1"/>
            <a:r>
              <a:rPr lang="en-US" sz="2400" dirty="0" smtClean="0"/>
              <a:t>Take advantage of the permissions granted to the hacked process</a:t>
            </a:r>
          </a:p>
          <a:p>
            <a:pPr lvl="2"/>
            <a:r>
              <a:rPr lang="en-US" sz="2400" dirty="0" smtClean="0"/>
              <a:t>if the process is running as “root”....</a:t>
            </a:r>
          </a:p>
          <a:p>
            <a:pPr lvl="2"/>
            <a:r>
              <a:rPr lang="en-US" sz="2400" dirty="0" smtClean="0"/>
              <a:t>read user database, send spam, steal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1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Example exploit: Code Injection Attacks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return;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480555" y="2369106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676399" y="25537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2733" y="5638800"/>
            <a:ext cx="38665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Stack </a:t>
            </a:r>
            <a:r>
              <a:rPr lang="en-US" b="0" dirty="0" smtClean="0">
                <a:latin typeface="Calibri" pitchFamily="34" charset="0"/>
              </a:rPr>
              <a:t>upon entering </a:t>
            </a:r>
            <a:r>
              <a:rPr lang="en-US" dirty="0" smtClean="0">
                <a:latin typeface="Courier New" pitchFamily="49" charset="0"/>
              </a:rPr>
              <a:t>gets</a:t>
            </a:r>
            <a:r>
              <a:rPr lang="en-US" dirty="0">
                <a:latin typeface="Courier New" pitchFamily="49" charset="0"/>
              </a:rPr>
              <a:t>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699" y="2819400"/>
            <a:ext cx="116696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A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699" y="1600200"/>
            <a:ext cx="1166961" cy="1219200"/>
          </a:xfrm>
          <a:prstGeom prst="rect">
            <a:avLst/>
          </a:prstGeom>
          <a:solidFill>
            <a:srgbClr val="D2D2F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761883" y="4768334"/>
            <a:ext cx="5054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buf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929194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165225" cy="1793875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599" cy="1558925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2" y="3200400"/>
            <a:ext cx="228602" cy="2133600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6756" y="4097615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1752600" y="428228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27699" y="4953000"/>
            <a:ext cx="1166961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B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Example exploit: Code Injection Attacks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return;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480555" y="2369106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676399" y="25537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2733" y="5638800"/>
            <a:ext cx="46113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Stack </a:t>
            </a:r>
            <a:r>
              <a:rPr lang="en-US" b="0" dirty="0" smtClean="0">
                <a:latin typeface="Calibri" pitchFamily="34" charset="0"/>
              </a:rPr>
              <a:t>after returning from </a:t>
            </a:r>
            <a:r>
              <a:rPr lang="en-US" dirty="0" smtClean="0">
                <a:latin typeface="Courier New" pitchFamily="49" charset="0"/>
              </a:rPr>
              <a:t>gets</a:t>
            </a:r>
            <a:r>
              <a:rPr lang="en-US" dirty="0">
                <a:latin typeface="Courier New" pitchFamily="49" charset="0"/>
              </a:rPr>
              <a:t>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165222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M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165222" cy="1219200"/>
          </a:xfrm>
          <a:prstGeom prst="rect">
            <a:avLst/>
          </a:prstGeom>
          <a:solidFill>
            <a:srgbClr val="D2D2F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208213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761883" y="4768334"/>
            <a:ext cx="5054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buf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5079634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6"/>
            <a:ext cx="1165222" cy="1934778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2" y="3200400"/>
            <a:ext cx="269877" cy="1879234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6756" y="4097615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1752600" y="428228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704034" y="2972789"/>
            <a:ext cx="989597" cy="1061608"/>
          </a:xfrm>
          <a:custGeom>
            <a:avLst/>
            <a:gdLst>
              <a:gd name="connsiteX0" fmla="*/ 989597 w 989597"/>
              <a:gd name="connsiteY0" fmla="*/ 0 h 1061608"/>
              <a:gd name="connsiteX1" fmla="*/ 375578 w 989597"/>
              <a:gd name="connsiteY1" fmla="*/ 404745 h 1061608"/>
              <a:gd name="connsiteX2" fmla="*/ 138344 w 989597"/>
              <a:gd name="connsiteY2" fmla="*/ 739708 h 1061608"/>
              <a:gd name="connsiteX3" fmla="*/ 152299 w 989597"/>
              <a:gd name="connsiteY3" fmla="*/ 739708 h 106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597" h="1061608">
                <a:moveTo>
                  <a:pt x="989597" y="0"/>
                </a:moveTo>
                <a:cubicBezTo>
                  <a:pt x="753525" y="140730"/>
                  <a:pt x="517453" y="281460"/>
                  <a:pt x="375578" y="404745"/>
                </a:cubicBezTo>
                <a:cubicBezTo>
                  <a:pt x="233702" y="528030"/>
                  <a:pt x="175557" y="683881"/>
                  <a:pt x="138344" y="739708"/>
                </a:cubicBezTo>
                <a:cubicBezTo>
                  <a:pt x="101131" y="795535"/>
                  <a:pt x="-161688" y="1435220"/>
                  <a:pt x="152299" y="739708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149387" y="2972789"/>
            <a:ext cx="614019" cy="1050947"/>
          </a:xfrm>
          <a:custGeom>
            <a:avLst/>
            <a:gdLst>
              <a:gd name="connsiteX0" fmla="*/ 516334 w 614019"/>
              <a:gd name="connsiteY0" fmla="*/ 0 h 1050947"/>
              <a:gd name="connsiteX1" fmla="*/ 390740 w 614019"/>
              <a:gd name="connsiteY1" fmla="*/ 13956 h 1050947"/>
              <a:gd name="connsiteX2" fmla="*/ 307010 w 614019"/>
              <a:gd name="connsiteY2" fmla="*/ 41870 h 1050947"/>
              <a:gd name="connsiteX3" fmla="*/ 237235 w 614019"/>
              <a:gd name="connsiteY3" fmla="*/ 97697 h 1050947"/>
              <a:gd name="connsiteX4" fmla="*/ 167460 w 614019"/>
              <a:gd name="connsiteY4" fmla="*/ 181437 h 1050947"/>
              <a:gd name="connsiteX5" fmla="*/ 125595 w 614019"/>
              <a:gd name="connsiteY5" fmla="*/ 223308 h 1050947"/>
              <a:gd name="connsiteX6" fmla="*/ 83730 w 614019"/>
              <a:gd name="connsiteY6" fmla="*/ 321005 h 1050947"/>
              <a:gd name="connsiteX7" fmla="*/ 41865 w 614019"/>
              <a:gd name="connsiteY7" fmla="*/ 404745 h 1050947"/>
              <a:gd name="connsiteX8" fmla="*/ 13955 w 614019"/>
              <a:gd name="connsiteY8" fmla="*/ 502443 h 1050947"/>
              <a:gd name="connsiteX9" fmla="*/ 0 w 614019"/>
              <a:gd name="connsiteY9" fmla="*/ 544313 h 1050947"/>
              <a:gd name="connsiteX10" fmla="*/ 13955 w 614019"/>
              <a:gd name="connsiteY10" fmla="*/ 683881 h 1050947"/>
              <a:gd name="connsiteX11" fmla="*/ 41865 w 614019"/>
              <a:gd name="connsiteY11" fmla="*/ 725751 h 1050947"/>
              <a:gd name="connsiteX12" fmla="*/ 153505 w 614019"/>
              <a:gd name="connsiteY12" fmla="*/ 809491 h 1050947"/>
              <a:gd name="connsiteX13" fmla="*/ 237235 w 614019"/>
              <a:gd name="connsiteY13" fmla="*/ 865318 h 1050947"/>
              <a:gd name="connsiteX14" fmla="*/ 362830 w 614019"/>
              <a:gd name="connsiteY14" fmla="*/ 963016 h 1050947"/>
              <a:gd name="connsiteX15" fmla="*/ 460515 w 614019"/>
              <a:gd name="connsiteY15" fmla="*/ 1046756 h 1050947"/>
              <a:gd name="connsiteX16" fmla="*/ 614019 w 614019"/>
              <a:gd name="connsiteY16" fmla="*/ 1046756 h 105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019" h="1050947">
                <a:moveTo>
                  <a:pt x="516334" y="0"/>
                </a:moveTo>
                <a:cubicBezTo>
                  <a:pt x="474469" y="4652"/>
                  <a:pt x="432044" y="5694"/>
                  <a:pt x="390740" y="13956"/>
                </a:cubicBezTo>
                <a:cubicBezTo>
                  <a:pt x="361891" y="19726"/>
                  <a:pt x="307010" y="41870"/>
                  <a:pt x="307010" y="41870"/>
                </a:cubicBezTo>
                <a:cubicBezTo>
                  <a:pt x="244589" y="135513"/>
                  <a:pt x="318123" y="43765"/>
                  <a:pt x="237235" y="97697"/>
                </a:cubicBezTo>
                <a:cubicBezTo>
                  <a:pt x="191370" y="128277"/>
                  <a:pt x="199637" y="142820"/>
                  <a:pt x="167460" y="181437"/>
                </a:cubicBezTo>
                <a:cubicBezTo>
                  <a:pt x="154826" y="196600"/>
                  <a:pt x="139550" y="209351"/>
                  <a:pt x="125595" y="223308"/>
                </a:cubicBezTo>
                <a:cubicBezTo>
                  <a:pt x="96551" y="339497"/>
                  <a:pt x="131916" y="224621"/>
                  <a:pt x="83730" y="321005"/>
                </a:cubicBezTo>
                <a:cubicBezTo>
                  <a:pt x="25954" y="436570"/>
                  <a:pt x="121850" y="284753"/>
                  <a:pt x="41865" y="404745"/>
                </a:cubicBezTo>
                <a:cubicBezTo>
                  <a:pt x="8404" y="505143"/>
                  <a:pt x="49003" y="379760"/>
                  <a:pt x="13955" y="502443"/>
                </a:cubicBezTo>
                <a:cubicBezTo>
                  <a:pt x="9914" y="516589"/>
                  <a:pt x="4652" y="530356"/>
                  <a:pt x="0" y="544313"/>
                </a:cubicBezTo>
                <a:cubicBezTo>
                  <a:pt x="4652" y="590836"/>
                  <a:pt x="3443" y="638323"/>
                  <a:pt x="13955" y="683881"/>
                </a:cubicBezTo>
                <a:cubicBezTo>
                  <a:pt x="17726" y="700225"/>
                  <a:pt x="30821" y="713127"/>
                  <a:pt x="41865" y="725751"/>
                </a:cubicBezTo>
                <a:cubicBezTo>
                  <a:pt x="107893" y="801221"/>
                  <a:pt x="86761" y="787241"/>
                  <a:pt x="153505" y="809491"/>
                </a:cubicBezTo>
                <a:cubicBezTo>
                  <a:pt x="232870" y="888867"/>
                  <a:pt x="156449" y="824920"/>
                  <a:pt x="237235" y="865318"/>
                </a:cubicBezTo>
                <a:cubicBezTo>
                  <a:pt x="270429" y="881917"/>
                  <a:pt x="350481" y="950665"/>
                  <a:pt x="362830" y="963016"/>
                </a:cubicBezTo>
                <a:cubicBezTo>
                  <a:pt x="405797" y="1005989"/>
                  <a:pt x="376337" y="1030971"/>
                  <a:pt x="460515" y="1046756"/>
                </a:cubicBezTo>
                <a:cubicBezTo>
                  <a:pt x="510806" y="1056187"/>
                  <a:pt x="562851" y="1046756"/>
                  <a:pt x="614019" y="1046756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919" y="879276"/>
            <a:ext cx="3544565" cy="5680398"/>
          </a:xfrm>
          <a:custGeom>
            <a:avLst/>
            <a:gdLst>
              <a:gd name="connsiteX0" fmla="*/ 0 w 3544565"/>
              <a:gd name="connsiteY0" fmla="*/ 5680398 h 5680398"/>
              <a:gd name="connsiteX1" fmla="*/ 1479228 w 3544565"/>
              <a:gd name="connsiteY1" fmla="*/ 5624571 h 5680398"/>
              <a:gd name="connsiteX2" fmla="*/ 1479228 w 3544565"/>
              <a:gd name="connsiteY2" fmla="*/ 5624571 h 5680398"/>
              <a:gd name="connsiteX3" fmla="*/ 3544565 w 3544565"/>
              <a:gd name="connsiteY3" fmla="*/ 0 h 56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565" h="5680398">
                <a:moveTo>
                  <a:pt x="0" y="5680398"/>
                </a:moveTo>
                <a:lnTo>
                  <a:pt x="1479228" y="5624571"/>
                </a:lnTo>
                <a:lnTo>
                  <a:pt x="1479228" y="5624571"/>
                </a:lnTo>
                <a:lnTo>
                  <a:pt x="3544565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638915" y="3774559"/>
            <a:ext cx="2254007" cy="907064"/>
            <a:chOff x="4638915" y="3774559"/>
            <a:chExt cx="2254007" cy="907064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714048" y="3774559"/>
              <a:ext cx="1178874" cy="64611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5149387" y="4420671"/>
              <a:ext cx="5148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638915" y="4035292"/>
              <a:ext cx="628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addr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M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4495" y="4876800"/>
            <a:ext cx="3363008" cy="1420311"/>
            <a:chOff x="1064495" y="4876800"/>
            <a:chExt cx="3363008" cy="142031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752600" y="4876800"/>
              <a:ext cx="609600" cy="7620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064495" y="5650780"/>
              <a:ext cx="3363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Upon executing this ret,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control is hijacked by exploit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86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833437"/>
          </a:xfrm>
        </p:spPr>
        <p:txBody>
          <a:bodyPr/>
          <a:lstStyle/>
          <a:p>
            <a:pPr eaLnBrk="1" hangingPunct="1"/>
            <a:r>
              <a:rPr lang="en-US" dirty="0" smtClean="0"/>
              <a:t>Example Code Injection-based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524000"/>
            <a:ext cx="8281987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It all started with “Internet worm” (1988)</a:t>
            </a:r>
          </a:p>
          <a:p>
            <a:pPr lvl="1" eaLnBrk="1" hangingPunct="1"/>
            <a:r>
              <a:rPr lang="en-US" dirty="0" smtClean="0"/>
              <a:t>A common network service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</a:t>
            </a:r>
            <a:r>
              <a:rPr lang="en-US" dirty="0" smtClean="0"/>
              <a:t>inputs</a:t>
            </a:r>
            <a:r>
              <a:rPr lang="en-US" dirty="0"/>
              <a:t>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smtClean="0">
                <a:latin typeface="Courier New" pitchFamily="49" charset="0"/>
                <a:hlinkClick r:id="rId3"/>
              </a:rPr>
              <a:t>student123@nyu.edu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smtClean="0"/>
              <a:t>server </a:t>
            </a:r>
            <a:r>
              <a:rPr lang="en-US" dirty="0"/>
              <a:t>by sending phony </a:t>
            </a:r>
            <a:r>
              <a:rPr lang="en-US" dirty="0" smtClean="0"/>
              <a:t>input:</a:t>
            </a:r>
            <a:endParaRPr lang="en-US" dirty="0"/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</a:t>
            </a:r>
            <a:r>
              <a:rPr lang="en-US" b="1" i="1" dirty="0" smtClean="0">
                <a:latin typeface="Courier New" pitchFamily="49" charset="0"/>
              </a:rPr>
              <a:t>code...new-</a:t>
            </a:r>
            <a:r>
              <a:rPr lang="en-US" b="1" i="1" dirty="0">
                <a:latin typeface="Courier New" pitchFamily="49" charset="0"/>
              </a:rPr>
              <a:t>return-address</a:t>
            </a:r>
            <a:r>
              <a:rPr lang="en-US" b="1" i="1" dirty="0" smtClean="0">
                <a:latin typeface="Courier New" pitchFamily="49" charset="0"/>
              </a:rPr>
              <a:t>”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Exploit-code executes a shell (with root permission) with inputs from a network connection to attacker.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Worm also scans other machines to launch the same attack</a:t>
            </a:r>
            <a:endParaRPr lang="en-US" dirty="0" smtClean="0"/>
          </a:p>
          <a:p>
            <a:pPr eaLnBrk="1" hangingPunct="1"/>
            <a:r>
              <a:rPr lang="en-US" sz="2800" dirty="0" smtClean="0">
                <a:sym typeface="Wingdings"/>
              </a:rPr>
              <a:t>Recent </a:t>
            </a:r>
            <a:r>
              <a:rPr lang="en-US" sz="2800" dirty="0">
                <a:sym typeface="Wingdings"/>
              </a:rPr>
              <a:t>measures make </a:t>
            </a:r>
            <a:r>
              <a:rPr lang="en-US" sz="2800" dirty="0" smtClean="0">
                <a:sym typeface="Wingdings"/>
              </a:rPr>
              <a:t>code-injection much more </a:t>
            </a:r>
            <a:r>
              <a:rPr lang="en-US" sz="2800" dirty="0">
                <a:sym typeface="Wingdings"/>
              </a:rPr>
              <a:t>difficult</a:t>
            </a:r>
            <a:endParaRPr lang="en-US" sz="2800" dirty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Defenses against buffer overflow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Write correct code: 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Mitigate attack despite buggy code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>
                <a:solidFill>
                  <a:srgbClr val="0000FF"/>
                </a:solidFill>
              </a:rPr>
              <a:t>Recap: Memory </a:t>
            </a:r>
            <a:r>
              <a:rPr lang="en-US" b="1" dirty="0">
                <a:solidFill>
                  <a:srgbClr val="0000FF"/>
                </a:solidFill>
              </a:rPr>
              <a:t>Referencing Bug Example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2971800" cy="2697163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typedef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struct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}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struct_t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double 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fun(</a:t>
            </a:r>
            <a:r>
              <a:rPr lang="en-US" sz="1600" b="0" dirty="0" err="1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) {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volatile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struct_t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s;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s.d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= 3.14;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 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s.a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[</a:t>
            </a:r>
            <a:r>
              <a:rPr lang="en-US" sz="1600" b="0" dirty="0" err="1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] = 1073741824; </a:t>
            </a:r>
            <a:endParaRPr lang="en-US" sz="1600" b="0" dirty="0" smtClean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smtClean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return </a:t>
            </a:r>
            <a:r>
              <a:rPr lang="en-US" sz="1600" b="0" dirty="0" err="1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s.d</a:t>
            </a:r>
            <a:r>
              <a:rPr lang="en-US" sz="1600" b="0" dirty="0" smtClean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;</a:t>
            </a:r>
            <a:endParaRPr lang="en-US" sz="1600" b="0" dirty="0">
              <a:solidFill>
                <a:schemeClr val="tx1"/>
              </a:solidFill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0" dirty="0">
                <a:solidFill>
                  <a:schemeClr val="tx1"/>
                </a:solidFill>
                <a:latin typeface="Consolas"/>
                <a:ea typeface="Monaco" charset="0"/>
                <a:cs typeface="Consolas"/>
                <a:sym typeface="Monaco" charset="0"/>
              </a:rPr>
              <a:t>}</a:t>
            </a:r>
          </a:p>
        </p:txBody>
      </p:sp>
      <p:graphicFrame>
        <p:nvGraphicFramePr>
          <p:cNvPr id="9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40882"/>
              </p:ext>
            </p:extLst>
          </p:nvPr>
        </p:nvGraphicFramePr>
        <p:xfrm>
          <a:off x="5867400" y="1447800"/>
          <a:ext cx="1855764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217464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6"/>
          <p:cNvSpPr>
            <a:spLocks/>
          </p:cNvSpPr>
          <p:nvPr/>
        </p:nvSpPr>
        <p:spPr bwMode="auto">
          <a:xfrm>
            <a:off x="7467600" y="2590800"/>
            <a:ext cx="36195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2400" y="3154009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87145" y="2952690"/>
            <a:ext cx="1080255" cy="400110"/>
            <a:chOff x="4787145" y="2952690"/>
            <a:chExt cx="1080255" cy="400110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5410200" y="3154009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4787145" y="2952690"/>
              <a:ext cx="699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/>
                <a:t>s.a</a:t>
              </a:r>
              <a:r>
                <a:rPr lang="en-US" sz="2000" b="0" dirty="0" smtClean="0"/>
                <a:t>[2]</a:t>
              </a:r>
              <a:endParaRPr lang="en-US" sz="2000" b="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7145" y="2590800"/>
            <a:ext cx="1080255" cy="400110"/>
            <a:chOff x="4787145" y="2952690"/>
            <a:chExt cx="1080255" cy="400110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5410200" y="3154009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787145" y="2952690"/>
              <a:ext cx="699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/>
                <a:t>s.a</a:t>
              </a:r>
              <a:r>
                <a:rPr lang="en-US" sz="2000" b="0" dirty="0" smtClean="0"/>
                <a:t>[3]</a:t>
              </a:r>
              <a:endParaRPr lang="en-US" sz="2000" b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145" y="2266890"/>
            <a:ext cx="1080255" cy="400110"/>
            <a:chOff x="4787145" y="2952690"/>
            <a:chExt cx="1080255" cy="40011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5410200" y="3154009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787145" y="2952690"/>
              <a:ext cx="699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/>
                <a:t>s.a</a:t>
              </a:r>
              <a:r>
                <a:rPr lang="en-US" sz="2000" b="0" dirty="0" smtClean="0"/>
                <a:t>[4]</a:t>
              </a:r>
              <a:endParaRPr lang="en-US" sz="2000" b="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87145" y="1828800"/>
            <a:ext cx="1080255" cy="400110"/>
            <a:chOff x="4787145" y="2952690"/>
            <a:chExt cx="1080255" cy="4001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410200" y="3154009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87145" y="2952690"/>
              <a:ext cx="699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/>
                <a:t>s.a</a:t>
              </a:r>
              <a:r>
                <a:rPr lang="en-US" sz="2000" b="0" dirty="0" smtClean="0"/>
                <a:t>[5]</a:t>
              </a:r>
              <a:endParaRPr lang="en-US" sz="2000" b="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87145" y="1447800"/>
            <a:ext cx="1080255" cy="400110"/>
            <a:chOff x="4787145" y="2952690"/>
            <a:chExt cx="1080255" cy="40011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5410200" y="3154009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4787145" y="2952690"/>
              <a:ext cx="699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/>
                <a:t>s.a</a:t>
              </a:r>
              <a:r>
                <a:rPr lang="en-US" sz="2000" b="0" dirty="0" smtClean="0"/>
                <a:t>[6]</a:t>
              </a:r>
              <a:endParaRPr lang="en-US" sz="2000" b="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005" y="6096000"/>
            <a:ext cx="5177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called the Buffer Overflow bug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 in Code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3505200"/>
            <a:ext cx="8091487" cy="312419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Better coding practices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e.g. use library routines that limit buffer lengths,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dirty="0" smtClean="0"/>
              <a:t>Use a memory-safe language instead of C</a:t>
            </a:r>
          </a:p>
          <a:p>
            <a:pPr lvl="1" eaLnBrk="1" hangingPunct="1">
              <a:lnSpc>
                <a:spcPct val="97000"/>
              </a:lnSpc>
            </a:pPr>
            <a:r>
              <a:rPr lang="en-US" dirty="0" smtClean="0"/>
              <a:t>Java programs do not have buffer overflow problems, except in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naive methods (e.g. </a:t>
            </a:r>
            <a:r>
              <a:rPr lang="en-US" dirty="0" err="1" smtClean="0"/>
              <a:t>awt</a:t>
            </a:r>
            <a:r>
              <a:rPr lang="en-US" dirty="0" smtClean="0"/>
              <a:t> image library)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JVM itself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/>
              <a:t>heuristic-based bug finding tools</a:t>
            </a:r>
          </a:p>
          <a:p>
            <a:pPr lvl="1" eaLnBrk="1" hangingPunct="1">
              <a:lnSpc>
                <a:spcPct val="97000"/>
              </a:lnSpc>
            </a:pPr>
            <a:r>
              <a:rPr lang="en-US" dirty="0" err="1" smtClean="0"/>
              <a:t>valgrind’s</a:t>
            </a:r>
            <a:r>
              <a:rPr lang="en-US" dirty="0" smtClean="0"/>
              <a:t> </a:t>
            </a:r>
            <a:r>
              <a:rPr lang="en-US" dirty="0" err="1" smtClean="0"/>
              <a:t>SGCheck</a:t>
            </a:r>
            <a:endParaRPr lang="en-US" dirty="0" smtClean="0"/>
          </a:p>
          <a:p>
            <a:pPr eaLnBrk="1" hangingPunct="1">
              <a:lnSpc>
                <a:spcPct val="97000"/>
              </a:lnSpc>
            </a:pPr>
            <a:endParaRPr lang="en-US" dirty="0" smtClean="0"/>
          </a:p>
          <a:p>
            <a:pPr eaLnBrk="1" hangingPunct="1">
              <a:lnSpc>
                <a:spcPct val="97000"/>
              </a:lnSpc>
            </a:pPr>
            <a:endParaRPr 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243411"/>
            <a:ext cx="5943600" cy="19364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20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fgets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(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, 4, 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stdin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);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20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Mitigate BO attacks despite buggy code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777287" cy="3319462"/>
          </a:xfrm>
        </p:spPr>
        <p:txBody>
          <a:bodyPr/>
          <a:lstStyle/>
          <a:p>
            <a:pPr eaLnBrk="1" hangingPunct="1"/>
            <a:r>
              <a:rPr lang="en-US" dirty="0" smtClean="0"/>
              <a:t>A buffer overflow attack needs two components: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ontrol-flow hijacking</a:t>
            </a:r>
          </a:p>
          <a:p>
            <a:pPr marL="1314450" lvl="2" indent="-457200" eaLnBrk="1" hangingPunct="1"/>
            <a:r>
              <a:rPr lang="en-US" dirty="0" smtClean="0"/>
              <a:t>overwrite a code pointer (e.g. return address) that’s later invoked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Call to “useful” code </a:t>
            </a:r>
          </a:p>
          <a:p>
            <a:pPr marL="1314450" lvl="2" indent="-457200" eaLnBrk="1" hangingPunct="1"/>
            <a:r>
              <a:rPr lang="en-US" dirty="0" smtClean="0"/>
              <a:t>Inject executable code in buffer</a:t>
            </a:r>
          </a:p>
          <a:p>
            <a:pPr marL="1314450" lvl="2" indent="-457200" eaLnBrk="1" hangingPunct="1"/>
            <a:r>
              <a:rPr lang="en-US" dirty="0" smtClean="0"/>
              <a:t>Re-use existing code in the running process (easy if code is in a predictable location)</a:t>
            </a:r>
          </a:p>
          <a:p>
            <a:pPr marL="514350" indent="-457200" eaLnBrk="1" hangingPunct="1"/>
            <a:r>
              <a:rPr lang="en-US" dirty="0" smtClean="0"/>
              <a:t>How to mitigate attacks? make #1 or #2 hard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Mitigate #1 (control flow hijacking)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Idea: Catch over-written return address before invocation!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42862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51911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0" y="1235075"/>
            <a:ext cx="2362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578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257800"/>
            <a:ext cx="54296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 pitchFamily="34" charset="0"/>
              </a:rPr>
              <a:t>W</a:t>
            </a:r>
            <a:r>
              <a:rPr lang="en-US" dirty="0" smtClean="0">
                <a:latin typeface="Calibri" pitchFamily="34" charset="0"/>
              </a:rPr>
              <a:t>here should canary go?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</a:rPr>
              <a:t>When should canary checking happen?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</a:rPr>
              <a:t>What should canary contain?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Stack canaries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fs:0x28,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0" y="1235075"/>
            <a:ext cx="2362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578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229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:0x28,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32004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caught by canaries?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00599"/>
            <a:ext cx="7896225" cy="1533525"/>
          </a:xfrm>
        </p:spPr>
        <p:txBody>
          <a:bodyPr/>
          <a:lstStyle/>
          <a:p>
            <a:r>
              <a:rPr lang="en-US" dirty="0" smtClean="0"/>
              <a:t>Overwrite a code pointer before canary</a:t>
            </a:r>
          </a:p>
          <a:p>
            <a:r>
              <a:rPr lang="en-US" dirty="0" smtClean="0"/>
              <a:t>Overwrite a data pointer before canary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3962400" cy="279820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myFunc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(char *s)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(*f)(char *);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f =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myFunc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[8]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f();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1447800"/>
            <a:ext cx="39624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long *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[8];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= *(long *)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99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Mitigate #2 prevent code injection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600200"/>
            <a:ext cx="4814887" cy="4529653"/>
          </a:xfrm>
        </p:spPr>
        <p:txBody>
          <a:bodyPr/>
          <a:lstStyle/>
          <a:p>
            <a:pPr eaLnBrk="1" hangingPunct="1"/>
            <a:r>
              <a:rPr lang="en-US" dirty="0" smtClean="0"/>
              <a:t>NX: Non-executable code segments</a:t>
            </a:r>
          </a:p>
          <a:p>
            <a:pPr lvl="1" eaLnBrk="1" hangingPunct="1"/>
            <a:r>
              <a:rPr lang="en-US" dirty="0" smtClean="0"/>
              <a:t>Old x86 has no “executable” permission bit, 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eaLnBrk="1" hangingPunct="1"/>
            <a:r>
              <a:rPr lang="en-US" dirty="0" smtClean="0"/>
              <a:t>Does not defend against:</a:t>
            </a:r>
          </a:p>
          <a:p>
            <a:pPr lvl="1" eaLnBrk="1" hangingPunct="1"/>
            <a:r>
              <a:rPr lang="en-US" dirty="0" smtClean="0"/>
              <a:t>Modify return address to point to code in </a:t>
            </a:r>
            <a:r>
              <a:rPr lang="en-US" dirty="0" err="1" smtClean="0"/>
              <a:t>stdlib</a:t>
            </a:r>
            <a:r>
              <a:rPr lang="en-US" dirty="0" smtClean="0"/>
              <a:t> (which has functions to execute any programs e.g. shell)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446992" y="12954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845454" y="4806950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4188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r>
              <a:rPr lang="en-US" dirty="0" smtClean="0"/>
              <a:t>Insight: attacks often use hard-coded address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make it difficult for attackers to figure out the address to use</a:t>
            </a:r>
          </a:p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Stack randomization</a:t>
            </a:r>
          </a:p>
          <a:p>
            <a:pPr lvl="2"/>
            <a:r>
              <a:rPr lang="en-US" dirty="0" smtClean="0"/>
              <a:t>Makes it difficult to determine where the return addresses are located</a:t>
            </a:r>
          </a:p>
          <a:p>
            <a:pPr lvl="1"/>
            <a:r>
              <a:rPr lang="en-US" dirty="0" smtClean="0"/>
              <a:t>Randomize the heap, location of dynamically loaded libraries etc.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Mitigate #2 attempts to craft “attacking code”  (ASLR)</a:t>
            </a:r>
          </a:p>
        </p:txBody>
      </p:sp>
    </p:spTree>
    <p:extLst>
      <p:ext uri="{BB962C8B-B14F-4D97-AF65-F5344CB8AC3E}">
        <p14:creationId xmlns:p14="http://schemas.microsoft.com/office/powerpoint/2010/main" val="102608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3849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#1 technical cause of security vulnerabilities</a:t>
            </a:r>
          </a:p>
          <a:p>
            <a:pPr lvl="1" eaLnBrk="1" hangingPunct="1"/>
            <a:r>
              <a:rPr lang="en-US" dirty="0" smtClean="0"/>
              <a:t>Many systems software written in C/C++ </a:t>
            </a:r>
          </a:p>
          <a:p>
            <a:pPr lvl="1" eaLnBrk="1" hangingPunct="1"/>
            <a:r>
              <a:rPr lang="en-US" dirty="0" smtClean="0"/>
              <a:t>OS, </a:t>
            </a:r>
            <a:r>
              <a:rPr lang="en-US" dirty="0"/>
              <a:t>file systems, database, compilers, network servers, </a:t>
            </a:r>
            <a:r>
              <a:rPr lang="en-US" dirty="0" smtClean="0"/>
              <a:t>shells, 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pic>
        <p:nvPicPr>
          <p:cNvPr id="2" name="Picture 1" descr="Screen Shot 2018-03-07 at 10.32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5"/>
          <a:stretch/>
        </p:blipFill>
        <p:spPr>
          <a:xfrm>
            <a:off x="417632" y="2362200"/>
            <a:ext cx="8134037" cy="40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slides are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Non-executable stack makes it hard to insert arbitrary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r>
              <a:rPr lang="en-US" dirty="0" smtClean="0"/>
              <a:t>How to concoct an arbitrary mix of instructions from the current running program?</a:t>
            </a:r>
          </a:p>
          <a:p>
            <a:pPr lvl="1"/>
            <a:r>
              <a:rPr lang="en-US" dirty="0" smtClean="0"/>
              <a:t>Gadgets: A short 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Causes for buffer overflow: </a:t>
            </a:r>
            <a:br>
              <a:rPr lang="en-US" dirty="0" smtClean="0"/>
            </a:br>
            <a:r>
              <a:rPr lang="en-US" dirty="0" smtClean="0"/>
              <a:t>programming bugs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685800" y="1752600"/>
            <a:ext cx="6324600" cy="4343400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void foo()</a:t>
            </a: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buffer[10];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for (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= 0;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&lt;= 10;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++)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   buffer[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] =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...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2000" b="0" dirty="0"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int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main()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foo();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6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1012122"/>
          </a:xfrm>
        </p:spPr>
        <p:txBody>
          <a:bodyPr/>
          <a:lstStyle/>
          <a:p>
            <a:r>
              <a:rPr lang="en-US" dirty="0" smtClean="0"/>
              <a:t>Causes for buffer overflow:  bad APIs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685800" y="1752600"/>
            <a:ext cx="8153400" cy="4343400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void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copyString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(char *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dst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, char *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src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while (*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src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!= ‘\0’)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 *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dst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= *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src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src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++;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 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dst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++;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>
                <a:latin typeface="Consolas"/>
                <a:ea typeface="Monaco" charset="0"/>
                <a:cs typeface="Consolas"/>
                <a:sym typeface="Monaco" charset="0"/>
              </a:rPr>
              <a:t> 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2000" b="0" dirty="0">
              <a:latin typeface="Consolas"/>
              <a:ea typeface="Monaco" charset="0"/>
              <a:cs typeface="Consolas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void bar() {</a:t>
            </a:r>
          </a:p>
          <a:p>
            <a:pPr lvl="1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char *s = “hello world”;</a:t>
            </a:r>
          </a:p>
          <a:p>
            <a:pPr lvl="1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char 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dst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[10];</a:t>
            </a:r>
          </a:p>
          <a:p>
            <a:pPr lvl="1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copyString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(</a:t>
            </a:r>
            <a:r>
              <a:rPr lang="en-US" sz="2000" b="0" dirty="0" err="1" smtClean="0">
                <a:latin typeface="Consolas"/>
                <a:ea typeface="Monaco" charset="0"/>
                <a:cs typeface="Consolas"/>
                <a:sym typeface="Monaco" charset="0"/>
              </a:rPr>
              <a:t>dst</a:t>
            </a: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, s);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0" dirty="0" smtClean="0">
                <a:latin typeface="Consolas"/>
                <a:ea typeface="Monaco" charset="0"/>
                <a:cs typeface="Consolas"/>
                <a:sym typeface="Monaco" charset="0"/>
              </a:rPr>
              <a:t>}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638800" y="2722633"/>
            <a:ext cx="2406594" cy="1981200"/>
          </a:xfrm>
          <a:prstGeom prst="wedgeRoundRectCallout">
            <a:avLst>
              <a:gd name="adj1" fmla="val -99475"/>
              <a:gd name="adj2" fmla="val -80505"/>
              <a:gd name="adj3" fmla="val 16667"/>
            </a:avLst>
          </a:prstGeom>
          <a:solidFill>
            <a:srgbClr val="F6F5BD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alibri" pitchFamily="34" charset="0"/>
              </a:rPr>
              <a:t>C’s </a:t>
            </a:r>
            <a:r>
              <a:rPr lang="en-US" b="0" dirty="0" err="1" smtClean="0">
                <a:latin typeface="Calibri" pitchFamily="34" charset="0"/>
              </a:rPr>
              <a:t>std</a:t>
            </a:r>
            <a:r>
              <a:rPr lang="en-US" b="0" dirty="0" smtClean="0">
                <a:latin typeface="Calibri" pitchFamily="34" charset="0"/>
              </a:rPr>
              <a:t> library </a:t>
            </a:r>
            <a:r>
              <a:rPr lang="en-US" b="0" dirty="0" err="1" smtClean="0">
                <a:latin typeface="Calibri" pitchFamily="34" charset="0"/>
              </a:rPr>
              <a:t>strcpy</a:t>
            </a:r>
            <a:r>
              <a:rPr lang="en-US" b="0" dirty="0" smtClean="0">
                <a:latin typeface="Calibri" pitchFamily="34" charset="0"/>
              </a:rPr>
              <a:t> has the same bad API!</a:t>
            </a:r>
          </a:p>
        </p:txBody>
      </p:sp>
    </p:spTree>
    <p:extLst>
      <p:ext uri="{BB962C8B-B14F-4D97-AF65-F5344CB8AC3E}">
        <p14:creationId xmlns:p14="http://schemas.microsoft.com/office/powerpoint/2010/main" val="301059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Causes for buffer overflow: Bad </a:t>
            </a:r>
            <a:r>
              <a:rPr lang="en-US" dirty="0" err="1" smtClean="0"/>
              <a:t>stdlib</a:t>
            </a:r>
            <a:r>
              <a:rPr lang="en-US" dirty="0" smtClean="0"/>
              <a:t> APIs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E.g. gets()</a:t>
            </a:r>
            <a:endParaRPr lang="en-US" sz="2800" dirty="0" smtClean="0">
              <a:latin typeface="Courier New" pitchFamily="49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Other examples:</a:t>
            </a:r>
            <a:r>
              <a:rPr lang="en-US" dirty="0"/>
              <a:t>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endParaRPr lang="en-US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2089150"/>
            <a:ext cx="5410200" cy="3397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// 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Get string from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stdin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char *gets(char *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dest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int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c =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getchar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char *p =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dest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    c =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getchar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return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dest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3200400" cy="28597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/* Echo Line */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void echo()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[4];  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call_echo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}</a:t>
            </a:r>
            <a:endParaRPr lang="en-US" sz="1800" b="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45852" y="4438893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45852" y="5572368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5600" y="1971836"/>
            <a:ext cx="5887518" cy="830997"/>
            <a:chOff x="2895600" y="1971836"/>
            <a:chExt cx="5887518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3962400" y="1971836"/>
              <a:ext cx="48207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Nothing is big enough as gets() can always write more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 flipV="1">
              <a:off x="2895600" y="2286000"/>
              <a:ext cx="1066800" cy="10133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35896</TotalTime>
  <Words>2319</Words>
  <Application>Microsoft Macintosh PowerPoint</Application>
  <PresentationFormat>On-screen Show (4:3)</PresentationFormat>
  <Paragraphs>682</Paragraphs>
  <Slides>35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template2007</vt:lpstr>
      <vt:lpstr>Title Only</vt:lpstr>
      <vt:lpstr>Worksheet</vt:lpstr>
      <vt:lpstr>Machine-Level Programming: Buffer overflow  </vt:lpstr>
      <vt:lpstr>Recap: Memory Referencing Bug Example</vt:lpstr>
      <vt:lpstr>Buffer overflows are a BIG deal</vt:lpstr>
      <vt:lpstr>Causes for buffer overflow:  programming bugs</vt:lpstr>
      <vt:lpstr>Causes for buffer overflow:  bad APIs</vt:lpstr>
      <vt:lpstr>Causes for buffer overflow: Bad stdlib APIs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How do attackers exploit buffer overflow?</vt:lpstr>
      <vt:lpstr>Example exploit: Code Injection Attacks</vt:lpstr>
      <vt:lpstr>Example exploit: Code Injection Attacks</vt:lpstr>
      <vt:lpstr>Example Code Injection-based Buffer Overflow attacks</vt:lpstr>
      <vt:lpstr>Defenses against buffer overflow</vt:lpstr>
      <vt:lpstr>Avoid Overflow Vulnerabilities in Code </vt:lpstr>
      <vt:lpstr>Mitigate BO attacks despite buggy code</vt:lpstr>
      <vt:lpstr>Mitigate #1 (control flow hijacking)</vt:lpstr>
      <vt:lpstr>Setting Up Canary</vt:lpstr>
      <vt:lpstr>Stack canaries</vt:lpstr>
      <vt:lpstr>Setting Up Canary</vt:lpstr>
      <vt:lpstr>Checking Canary</vt:lpstr>
      <vt:lpstr>What isn’t caught by canaries?</vt:lpstr>
      <vt:lpstr>Mitigate #2 prevent code injection</vt:lpstr>
      <vt:lpstr>Mitigate #2 attempts to craft “attacking code”  (ASLR)</vt:lpstr>
      <vt:lpstr>The rest of the slides are optional</vt:lpstr>
      <vt:lpstr>Return-Oriented Programming Attacks</vt:lpstr>
      <vt:lpstr>Gadget Example #1</vt:lpstr>
      <vt:lpstr>Gadget Example #2</vt:lpstr>
      <vt:lpstr>ROP Execution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Jinyang Li</cp:lastModifiedBy>
  <cp:revision>647</cp:revision>
  <cp:lastPrinted>2014-09-23T07:19:34Z</cp:lastPrinted>
  <dcterms:created xsi:type="dcterms:W3CDTF">2012-10-15T22:47:51Z</dcterms:created>
  <dcterms:modified xsi:type="dcterms:W3CDTF">2018-10-24T15:30:55Z</dcterms:modified>
</cp:coreProperties>
</file>