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4" r:id="rId2"/>
    <p:sldId id="305" r:id="rId3"/>
    <p:sldId id="312" r:id="rId4"/>
    <p:sldId id="306" r:id="rId5"/>
    <p:sldId id="259" r:id="rId6"/>
    <p:sldId id="261" r:id="rId7"/>
    <p:sldId id="263" r:id="rId8"/>
    <p:sldId id="264" r:id="rId9"/>
    <p:sldId id="307" r:id="rId10"/>
    <p:sldId id="265" r:id="rId11"/>
    <p:sldId id="266" r:id="rId12"/>
    <p:sldId id="267" r:id="rId13"/>
    <p:sldId id="309" r:id="rId14"/>
    <p:sldId id="269" r:id="rId15"/>
    <p:sldId id="270" r:id="rId16"/>
    <p:sldId id="271" r:id="rId17"/>
    <p:sldId id="272" r:id="rId18"/>
    <p:sldId id="310" r:id="rId19"/>
    <p:sldId id="275" r:id="rId20"/>
    <p:sldId id="311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6.113887999999984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30.94573999999985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825128"/>
        <c:axId val="1891156328"/>
      </c:scatterChart>
      <c:valAx>
        <c:axId val="1887825128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91156328"/>
        <c:crosses val="autoZero"/>
        <c:crossBetween val="midCat"/>
      </c:valAx>
      <c:valAx>
        <c:axId val="1891156328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8782512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6.113887999999982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30.94573999999983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3.8E-5</c:v>
                </c:pt>
                <c:pt idx="2">
                  <c:v>7.7E-5</c:v>
                </c:pt>
                <c:pt idx="3">
                  <c:v>0.000115</c:v>
                </c:pt>
                <c:pt idx="4">
                  <c:v>0.000153</c:v>
                </c:pt>
                <c:pt idx="5">
                  <c:v>0.000191</c:v>
                </c:pt>
                <c:pt idx="6">
                  <c:v>0.000229</c:v>
                </c:pt>
                <c:pt idx="7">
                  <c:v>0.000267</c:v>
                </c:pt>
                <c:pt idx="8">
                  <c:v>0.000306</c:v>
                </c:pt>
                <c:pt idx="9">
                  <c:v>0.000344</c:v>
                </c:pt>
                <c:pt idx="10">
                  <c:v>0.000382</c:v>
                </c:pt>
                <c:pt idx="11">
                  <c:v>0.00042</c:v>
                </c:pt>
                <c:pt idx="12">
                  <c:v>0.000458</c:v>
                </c:pt>
                <c:pt idx="13">
                  <c:v>0.000497</c:v>
                </c:pt>
                <c:pt idx="14">
                  <c:v>0.000535</c:v>
                </c:pt>
                <c:pt idx="15">
                  <c:v>0.000573</c:v>
                </c:pt>
                <c:pt idx="16">
                  <c:v>0.000611</c:v>
                </c:pt>
                <c:pt idx="17">
                  <c:v>0.000649</c:v>
                </c:pt>
                <c:pt idx="18">
                  <c:v>0.000687</c:v>
                </c:pt>
                <c:pt idx="19">
                  <c:v>0.000726</c:v>
                </c:pt>
                <c:pt idx="20">
                  <c:v>0.000764</c:v>
                </c:pt>
                <c:pt idx="21">
                  <c:v>0.000802</c:v>
                </c:pt>
                <c:pt idx="22">
                  <c:v>0.00084</c:v>
                </c:pt>
                <c:pt idx="23">
                  <c:v>0.000878</c:v>
                </c:pt>
                <c:pt idx="24">
                  <c:v>0.000917</c:v>
                </c:pt>
                <c:pt idx="25">
                  <c:v>0.000955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392936"/>
        <c:axId val="1872208328"/>
      </c:scatterChart>
      <c:valAx>
        <c:axId val="1872392936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72208328"/>
        <c:crosses val="autoZero"/>
        <c:crossBetween val="midCat"/>
      </c:valAx>
      <c:valAx>
        <c:axId val="1872208328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7239293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40DA-6263-5241-A2C0-237D914F724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6ADB-806E-2541-B5E2-768473697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D88B-2954-D24A-AAD3-6CCC114B09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458200" cy="1752600"/>
          </a:xfrm>
        </p:spPr>
        <p:txBody>
          <a:bodyPr/>
          <a:lstStyle/>
          <a:p>
            <a:pPr marL="0" indent="0" algn="ctr"/>
            <a:r>
              <a:rPr lang="en-US" dirty="0" smtClean="0"/>
              <a:t>Code optimization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/>
              <a:t>l</a:t>
            </a:r>
            <a:r>
              <a:rPr lang="en-US" dirty="0" smtClean="0"/>
              <a:t>inking</a:t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4200" dirty="0" smtClean="0">
                <a:solidFill>
                  <a:schemeClr val="tx1"/>
                </a:solidFill>
              </a:rPr>
              <a:t>Jinyang Li</a:t>
            </a:r>
          </a:p>
          <a:p>
            <a:endParaRPr lang="en-US" sz="2800" dirty="0" smtClean="0"/>
          </a:p>
          <a:p>
            <a:r>
              <a:rPr lang="en-US" sz="2800" dirty="0" smtClean="0"/>
              <a:t>Slides adapted from Bryant and  </a:t>
            </a:r>
            <a:r>
              <a:rPr lang="en-US" sz="2800" dirty="0" err="1" smtClean="0"/>
              <a:t>O’Hallaron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147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551981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27856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</a:t>
            </a:r>
            <a:r>
              <a:rPr lang="en-US" dirty="0" smtClean="0"/>
              <a:t>obstacle #</a:t>
            </a:r>
            <a:r>
              <a:rPr lang="en-US" dirty="0" smtClean="0"/>
              <a:t>1: </a:t>
            </a:r>
            <a:br>
              <a:rPr lang="en-US" dirty="0" smtClean="0"/>
            </a:br>
            <a:r>
              <a:rPr lang="en-US" dirty="0" smtClean="0"/>
              <a:t>Procedure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105400"/>
            <a:ext cx="785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Question: What’s the big-O runtime of lower, O(n)?  </a:t>
            </a:r>
          </a:p>
        </p:txBody>
      </p:sp>
    </p:spTree>
    <p:extLst>
      <p:ext uri="{BB962C8B-B14F-4D97-AF65-F5344CB8AC3E}">
        <p14:creationId xmlns:p14="http://schemas.microsoft.com/office/powerpoint/2010/main" val="332520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/>
            <a:r>
              <a:rPr lang="en-US" sz="2400" dirty="0" smtClean="0"/>
              <a:t>Quadratic performance!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22503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  <p:extLst>
      <p:ext uri="{BB962C8B-B14F-4D97-AF65-F5344CB8AC3E}">
        <p14:creationId xmlns:p14="http://schemas.microsoft.com/office/powerpoint/2010/main" val="645449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strlen</a:t>
            </a:r>
            <a:r>
              <a:rPr lang="en-US" dirty="0" smtClean="0"/>
              <a:t> in loop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97777" y="3092824"/>
            <a:ext cx="4189269" cy="2140226"/>
            <a:chOff x="3697777" y="3092824"/>
            <a:chExt cx="4189269" cy="2140226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4833307" y="3092824"/>
              <a:ext cx="821765" cy="1309229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5542" y="4402053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err="1" smtClean="0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 smtClean="0">
                  <a:solidFill>
                    <a:srgbClr val="3366FF"/>
                  </a:solidFill>
                  <a:latin typeface="Calibri" pitchFamily="34" charset="0"/>
                </a:rPr>
                <a:t> takes O(n) to finish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err="1" smtClean="0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 smtClean="0">
                  <a:solidFill>
                    <a:srgbClr val="3366FF"/>
                  </a:solidFill>
                  <a:latin typeface="Calibri" pitchFamily="34" charset="0"/>
                </a:rPr>
                <a:t> is called n times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97777" y="3092824"/>
              <a:ext cx="113553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377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strlen</a:t>
            </a:r>
            <a:r>
              <a:rPr lang="en-US" dirty="0" smtClean="0"/>
              <a:t> in loop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lower(char *s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= 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(s);</a:t>
            </a:r>
            <a:endParaRPr lang="en-US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   for (</a:t>
            </a:r>
            <a:r>
              <a:rPr lang="en-US" sz="2000" dirty="0" err="1" smtClean="0">
                <a:latin typeface="Consolas"/>
                <a:cs typeface="Consolas"/>
              </a:rPr>
              <a:t>size_t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=0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 smtClean="0">
                <a:latin typeface="Consolas"/>
                <a:cs typeface="Consolas"/>
              </a:rPr>
              <a:t>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if </a:t>
            </a:r>
            <a:r>
              <a:rPr lang="en-US" sz="2000" dirty="0">
                <a:latin typeface="Consolas"/>
                <a:cs typeface="Consolas"/>
              </a:rPr>
              <a:t>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smtClean="0">
                <a:latin typeface="Consolas"/>
                <a:cs typeface="Consolas"/>
              </a:rPr>
              <a:t>   s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0235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dirty="0" smtClean="0"/>
              <a:t>Now performance is linear w/ length, as expected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174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1344"/>
            <a:ext cx="8839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</a:t>
            </a:r>
            <a:r>
              <a:rPr lang="en-US" dirty="0" smtClean="0"/>
              <a:t>obstacle: </a:t>
            </a:r>
            <a:br>
              <a:rPr lang="en-US" dirty="0" smtClean="0"/>
            </a:br>
            <a:r>
              <a:rPr lang="en-US" dirty="0" smtClean="0"/>
              <a:t>Procedure </a:t>
            </a:r>
            <a:r>
              <a:rPr lang="en-US" dirty="0" smtClean="0"/>
              <a:t>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7894"/>
            <a:ext cx="9532471" cy="5410200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Why can’t compiler move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dirty="0" smtClean="0"/>
              <a:t>May alter global state</a:t>
            </a:r>
          </a:p>
          <a:p>
            <a:pPr lvl="1" eaLnBrk="1" hangingPunct="1">
              <a:defRPr/>
            </a:pPr>
            <a:r>
              <a:rPr lang="en-US" dirty="0" smtClean="0"/>
              <a:t>Procedure may not return same value given same arguments</a:t>
            </a:r>
          </a:p>
          <a:p>
            <a:pPr lvl="2" eaLnBrk="1" hangingPunct="1">
              <a:defRPr/>
            </a:pPr>
            <a:r>
              <a:rPr lang="en-US" dirty="0" smtClean="0"/>
              <a:t>May depend on global state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Compiler optimization is conservative:</a:t>
            </a:r>
          </a:p>
          <a:p>
            <a:pPr lvl="1" eaLnBrk="1" hangingPunct="1">
              <a:defRPr/>
            </a:pPr>
            <a:r>
              <a:rPr lang="en-US" dirty="0" smtClean="0"/>
              <a:t>Typically treat </a:t>
            </a:r>
            <a:r>
              <a:rPr lang="en-US" dirty="0" smtClean="0"/>
              <a:t>procedure call as a black box</a:t>
            </a:r>
          </a:p>
          <a:p>
            <a:pPr lvl="1" eaLnBrk="1" hangingPunct="1">
              <a:defRPr/>
            </a:pPr>
            <a:r>
              <a:rPr lang="en-US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dirty="0" smtClean="0"/>
              <a:t>Remedy: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Do your own code motion</a:t>
            </a:r>
          </a:p>
        </p:txBody>
      </p:sp>
    </p:spTree>
    <p:extLst>
      <p:ext uri="{BB962C8B-B14F-4D97-AF65-F5344CB8AC3E}">
        <p14:creationId xmlns:p14="http://schemas.microsoft.com/office/powerpoint/2010/main" val="2043003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3048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</a:t>
            </a:r>
            <a:r>
              <a:rPr lang="en-US" dirty="0" smtClean="0"/>
              <a:t>obstacle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Memory aliasing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081334" y="3742119"/>
            <a:ext cx="4062666" cy="27725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>updates </a:t>
            </a:r>
            <a:r>
              <a:rPr lang="en-US" dirty="0" smtClean="0">
                <a:solidFill>
                  <a:srgbClr val="3366FF"/>
                </a:solidFill>
              </a:rPr>
              <a:t>*result </a:t>
            </a:r>
            <a:r>
              <a:rPr lang="en-US" dirty="0" smtClean="0"/>
              <a:t>on every </a:t>
            </a:r>
            <a:r>
              <a:rPr lang="en-US" dirty="0" smtClean="0"/>
              <a:t>iteration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Why </a:t>
            </a:r>
            <a:r>
              <a:rPr lang="en-US" dirty="0" smtClean="0"/>
              <a:t>not keep </a:t>
            </a:r>
            <a:r>
              <a:rPr lang="en-US" dirty="0" smtClean="0"/>
              <a:t>sum </a:t>
            </a:r>
            <a:r>
              <a:rPr lang="en-US" dirty="0" smtClean="0"/>
              <a:t>in a register </a:t>
            </a:r>
            <a:r>
              <a:rPr lang="en-US" dirty="0" smtClean="0"/>
              <a:t>and </a:t>
            </a:r>
            <a:r>
              <a:rPr lang="en-US" dirty="0" smtClean="0"/>
              <a:t>write once at </a:t>
            </a:r>
            <a:r>
              <a:rPr lang="en-US" dirty="0" smtClean="0"/>
              <a:t>the end?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85107" y="3755725"/>
            <a:ext cx="4132541" cy="2798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</a:t>
            </a:r>
            <a:r>
              <a:rPr lang="en-US" sz="1600" dirty="0" err="1" smtClean="0">
                <a:latin typeface="Consolas"/>
                <a:cs typeface="Consolas"/>
              </a:rPr>
              <a:t>movq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$0,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movl</a:t>
            </a:r>
            <a:r>
              <a:rPr lang="cs-CZ" sz="1600" dirty="0">
                <a:latin typeface="Consolas"/>
                <a:cs typeface="Consolas"/>
              </a:rPr>
              <a:t>    $0, %</a:t>
            </a:r>
            <a:r>
              <a:rPr lang="cs-CZ" sz="1600" dirty="0" err="1">
                <a:latin typeface="Consolas"/>
                <a:cs typeface="Consolas"/>
              </a:rPr>
              <a:t>eax</a:t>
            </a:r>
            <a:endParaRPr lang="cs-CZ" sz="1600" dirty="0">
              <a:latin typeface="Consolas"/>
              <a:cs typeface="Consolas"/>
            </a:endParaRP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jmp</a:t>
            </a:r>
            <a:r>
              <a:rPr lang="cs-CZ" sz="1600" dirty="0">
                <a:latin typeface="Consolas"/>
                <a:cs typeface="Consolas"/>
              </a:rPr>
              <a:t>     .L2</a:t>
            </a:r>
          </a:p>
          <a:p>
            <a:r>
              <a:rPr lang="cs-CZ" sz="1600" dirty="0">
                <a:latin typeface="Consolas"/>
                <a:cs typeface="Consolas"/>
              </a:rPr>
              <a:t>.L3: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movq</a:t>
            </a:r>
            <a:r>
              <a:rPr lang="en-US" sz="1600" dirty="0">
                <a:latin typeface="Consolas"/>
                <a:cs typeface="Consolas"/>
              </a:rPr>
              <a:t>    (%rdi,%rax,8),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r>
              <a:rPr lang="en-US" sz="1600" dirty="0">
                <a:latin typeface="Consolas"/>
                <a:cs typeface="Consolas"/>
              </a:rPr>
              <a:t>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$1,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.L2: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cmpq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rsi</a:t>
            </a:r>
            <a:r>
              <a:rPr lang="en-US" sz="1600" dirty="0">
                <a:latin typeface="Consolas"/>
                <a:cs typeface="Consolas"/>
              </a:rPr>
              <a:t>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jl</a:t>
            </a:r>
            <a:r>
              <a:rPr lang="nl-NL" sz="1600" dirty="0">
                <a:latin typeface="Consolas"/>
                <a:cs typeface="Consolas"/>
              </a:rPr>
              <a:t>      .L3</a:t>
            </a: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 smtClean="0">
                <a:latin typeface="Consolas"/>
                <a:cs typeface="Consolas"/>
              </a:rPr>
              <a:t>ret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984765" y="1299868"/>
            <a:ext cx="5964322" cy="224420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 smtClean="0">
                <a:latin typeface="Consolas"/>
                <a:cs typeface="Consolas"/>
              </a:rPr>
              <a:t>/sum all elements of the array “a”</a:t>
            </a: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smtClean="0">
                <a:latin typeface="Consolas"/>
                <a:cs typeface="Consolas"/>
              </a:rPr>
              <a:t>sum(</a:t>
            </a:r>
            <a:r>
              <a:rPr lang="en-US" sz="2000" dirty="0" smtClean="0">
                <a:latin typeface="Consolas"/>
                <a:cs typeface="Consolas"/>
              </a:rPr>
              <a:t>long </a:t>
            </a:r>
            <a:r>
              <a:rPr lang="en-US" sz="2000" dirty="0" smtClean="0">
                <a:latin typeface="Consolas"/>
                <a:cs typeface="Consolas"/>
              </a:rPr>
              <a:t>*a, long n, long *</a:t>
            </a:r>
            <a:r>
              <a:rPr lang="en-US" sz="2000" dirty="0" smtClean="0">
                <a:latin typeface="Consolas"/>
                <a:cs typeface="Consolas"/>
              </a:rPr>
              <a:t>result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*result = 0;</a:t>
            </a:r>
            <a:endParaRPr lang="en-US" sz="2000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for (</a:t>
            </a:r>
            <a:r>
              <a:rPr lang="en-US" sz="2000" dirty="0" smtClean="0">
                <a:latin typeface="Consolas"/>
                <a:cs typeface="Consolas"/>
              </a:rPr>
              <a:t>long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 n;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</a:t>
            </a:r>
            <a:r>
              <a:rPr lang="en-US" sz="2000" dirty="0">
                <a:latin typeface="Consolas"/>
                <a:cs typeface="Consolas"/>
              </a:rPr>
              <a:t>+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smtClean="0">
                <a:latin typeface="Consolas"/>
                <a:cs typeface="Consolas"/>
              </a:rPr>
              <a:t>(*result)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+= </a:t>
            </a:r>
            <a:r>
              <a:rPr lang="en-US" sz="2000" dirty="0" smtClean="0">
                <a:latin typeface="Consolas"/>
                <a:cs typeface="Consolas"/>
              </a:rPr>
              <a:t>a[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]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934069" y="4321586"/>
            <a:ext cx="1347496" cy="833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1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866745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Memory </a:t>
            </a:r>
            <a:r>
              <a:rPr lang="en-US" dirty="0"/>
              <a:t>a</a:t>
            </a:r>
            <a:r>
              <a:rPr lang="en-US" dirty="0" smtClean="0"/>
              <a:t>liasing: different pointers may point to the same location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91565" y="3519267"/>
            <a:ext cx="4349376" cy="3136757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long a[3] = {1, 1, 1};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long *result;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long r;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result = &amp;r;</a:t>
            </a:r>
            <a:endParaRPr lang="en-US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sum(a, 3, result);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result = &amp;a[2];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sum(a, 3, result);</a:t>
            </a:r>
            <a:endParaRPr lang="en-US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0941" y="3877855"/>
            <a:ext cx="4029056" cy="2487086"/>
            <a:chOff x="4840941" y="3877855"/>
            <a:chExt cx="4029056" cy="2487086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4840941" y="3877855"/>
              <a:ext cx="4029056" cy="2487086"/>
            </a:xfrm>
            <a:prstGeom prst="wedgeRoundRectCallout">
              <a:avLst>
                <a:gd name="adj1" fmla="val -89067"/>
                <a:gd name="adj2" fmla="val 40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224" name="Rectangle 8"/>
            <p:cNvSpPr>
              <a:spLocks noChangeArrowheads="1"/>
            </p:cNvSpPr>
            <p:nvPr/>
          </p:nvSpPr>
          <p:spPr bwMode="auto">
            <a:xfrm>
              <a:off x="5171141" y="47922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0: </a:t>
              </a:r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5171141" y="43350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before loop</a:t>
              </a:r>
              <a:r>
                <a:rPr lang="en-US" sz="1600" dirty="0" smtClean="0">
                  <a:latin typeface="Courier New" pitchFamily="49" charset="0"/>
                </a:rPr>
                <a:t>: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777226" name="Rectangle 10"/>
            <p:cNvSpPr>
              <a:spLocks noChangeArrowheads="1"/>
            </p:cNvSpPr>
            <p:nvPr/>
          </p:nvSpPr>
          <p:spPr bwMode="auto">
            <a:xfrm>
              <a:off x="5171141" y="52494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1: </a:t>
              </a:r>
            </a:p>
          </p:txBody>
        </p:sp>
        <p:sp>
          <p:nvSpPr>
            <p:cNvPr id="777227" name="Rectangle 11"/>
            <p:cNvSpPr>
              <a:spLocks noChangeArrowheads="1"/>
            </p:cNvSpPr>
            <p:nvPr/>
          </p:nvSpPr>
          <p:spPr bwMode="auto">
            <a:xfrm>
              <a:off x="5171141" y="5728880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ourier New" pitchFamily="49" charset="0"/>
                </a:rPr>
                <a:t>after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2: </a:t>
              </a: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5044141" y="3877855"/>
              <a:ext cx="1119808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/>
                <a:t>Value of </a:t>
              </a:r>
              <a:r>
                <a:rPr lang="en-US" dirty="0">
                  <a:latin typeface="Courier New" pitchFamily="49" charset="0"/>
                </a:rPr>
                <a:t>a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1565" y="1318556"/>
            <a:ext cx="5386164" cy="1751762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sum</a:t>
            </a:r>
            <a:r>
              <a:rPr lang="en-US" dirty="0">
                <a:latin typeface="Consolas"/>
                <a:cs typeface="Consolas"/>
              </a:rPr>
              <a:t>(long *a, long n, long *result) {</a:t>
            </a:r>
          </a:p>
          <a:p>
            <a:r>
              <a:rPr lang="en-US" dirty="0">
                <a:latin typeface="Consolas"/>
                <a:cs typeface="Consolas"/>
              </a:rPr>
              <a:t>    *result = 0;</a:t>
            </a:r>
          </a:p>
          <a:p>
            <a:r>
              <a:rPr lang="en-US" dirty="0">
                <a:latin typeface="Consolas"/>
                <a:cs typeface="Consolas"/>
              </a:rPr>
              <a:t> 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   (*result) +=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r>
              <a:rPr lang="en-US" dirty="0">
                <a:latin typeface="Consolas"/>
                <a:cs typeface="Consolas"/>
              </a:rPr>
              <a:t>    }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1412" y="1686398"/>
            <a:ext cx="7958585" cy="1653411"/>
            <a:chOff x="911412" y="1686398"/>
            <a:chExt cx="7958585" cy="1653411"/>
          </a:xfrm>
        </p:grpSpPr>
        <p:sp>
          <p:nvSpPr>
            <p:cNvPr id="4" name="Oval 3"/>
            <p:cNvSpPr/>
            <p:nvPr/>
          </p:nvSpPr>
          <p:spPr>
            <a:xfrm>
              <a:off x="911412" y="1686398"/>
              <a:ext cx="1524000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99024" y="2191883"/>
              <a:ext cx="1072776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>
              <a:endCxn id="17" idx="5"/>
            </p:cNvCxnSpPr>
            <p:nvPr/>
          </p:nvCxnSpPr>
          <p:spPr>
            <a:xfrm flipH="1" flipV="1">
              <a:off x="2814696" y="2485204"/>
              <a:ext cx="1189539" cy="30684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435413" y="1881105"/>
              <a:ext cx="1568822" cy="910941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04625" y="2631923"/>
              <a:ext cx="4765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*result </a:t>
              </a:r>
              <a:r>
                <a:rPr lang="en-US" sz="2000" dirty="0" smtClean="0">
                  <a:solidFill>
                    <a:srgbClr val="FF0000"/>
                  </a:solidFill>
                </a:rPr>
                <a:t>may alias to some </a:t>
              </a:r>
              <a:r>
                <a:rPr lang="en-US" sz="2000" dirty="0" smtClean="0">
                  <a:solidFill>
                    <a:srgbClr val="FF0000"/>
                  </a:solidFill>
                </a:rPr>
                <a:t>location </a:t>
              </a:r>
              <a:r>
                <a:rPr lang="en-US" sz="2000" dirty="0" smtClean="0">
                  <a:solidFill>
                    <a:srgbClr val="FF0000"/>
                  </a:solidFill>
                </a:rPr>
                <a:t>in array a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  <a:sym typeface="Wingdings"/>
                </a:rPr>
                <a:t> </a:t>
              </a:r>
              <a:r>
                <a:rPr lang="en-US" sz="2000" dirty="0" smtClean="0">
                  <a:solidFill>
                    <a:srgbClr val="FF0000"/>
                  </a:solidFill>
                </a:rPr>
                <a:t>updates </a:t>
              </a:r>
              <a:r>
                <a:rPr lang="en-US" sz="2000" dirty="0" smtClean="0">
                  <a:solidFill>
                    <a:srgbClr val="FF0000"/>
                  </a:solidFill>
                </a:rPr>
                <a:t>to </a:t>
              </a:r>
              <a:r>
                <a:rPr lang="en-US" sz="2000" dirty="0" smtClean="0">
                  <a:solidFill>
                    <a:srgbClr val="FF0000"/>
                  </a:solidFill>
                </a:rPr>
                <a:t> *result may change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43059" y="43350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0}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3059" y="47824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1}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059" y="52284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2}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43059" y="56955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 1, 4}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13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" grpId="0"/>
      <p:bldP spid="12" grpId="0"/>
      <p:bldP spid="15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Optimization </a:t>
            </a:r>
            <a:r>
              <a:rPr lang="en-US" dirty="0" smtClean="0"/>
              <a:t>obstacle: 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 smtClean="0"/>
              <a:t>aliasing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118" y="1631576"/>
            <a:ext cx="8686800" cy="4525963"/>
          </a:xfrm>
        </p:spPr>
        <p:txBody>
          <a:bodyPr/>
          <a:lstStyle/>
          <a:p>
            <a:r>
              <a:rPr lang="en-US" dirty="0" smtClean="0"/>
              <a:t>Compiler cannot optimize due to potential aliasing</a:t>
            </a:r>
          </a:p>
          <a:p>
            <a:r>
              <a:rPr lang="en-US" dirty="0" smtClean="0"/>
              <a:t>Manual “optimization”</a:t>
            </a:r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1094" y="3081615"/>
            <a:ext cx="5386164" cy="202876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sum(</a:t>
            </a:r>
            <a:r>
              <a:rPr lang="en-US" dirty="0" smtClean="0">
                <a:latin typeface="Consolas"/>
                <a:cs typeface="Consolas"/>
              </a:rPr>
              <a:t>long </a:t>
            </a:r>
            <a:r>
              <a:rPr lang="en-US" dirty="0" smtClean="0">
                <a:latin typeface="Consolas"/>
                <a:cs typeface="Consolas"/>
              </a:rPr>
              <a:t>*a, </a:t>
            </a:r>
            <a:r>
              <a:rPr lang="en-US" dirty="0" smtClean="0">
                <a:latin typeface="Consolas"/>
                <a:cs typeface="Consolas"/>
              </a:rPr>
              <a:t>long </a:t>
            </a:r>
            <a:r>
              <a:rPr lang="en-US" dirty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long </a:t>
            </a:r>
            <a:r>
              <a:rPr lang="en-US" dirty="0" smtClean="0">
                <a:latin typeface="Consolas"/>
                <a:cs typeface="Consolas"/>
              </a:rPr>
              <a:t>*result)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long sum = 0;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   sum += a[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]; </a:t>
            </a:r>
            <a:endParaRPr lang="en-US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*result = sum;</a:t>
            </a:r>
            <a:endParaRPr lang="en-US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81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compiler optimization flags</a:t>
            </a:r>
          </a:p>
          <a:p>
            <a:pPr eaLnBrk="1" hangingPunct="1">
              <a:defRPr/>
            </a:pPr>
            <a:r>
              <a:rPr lang="en-US" dirty="0" smtClean="0"/>
              <a:t>Watch out for:</a:t>
            </a:r>
          </a:p>
          <a:p>
            <a:pPr lvl="1" eaLnBrk="1" hangingPunct="1">
              <a:defRPr/>
            </a:pPr>
            <a:r>
              <a:rPr lang="en-US" dirty="0" smtClean="0"/>
              <a:t>hidden algorithmic inefficiencies</a:t>
            </a:r>
          </a:p>
          <a:p>
            <a:pPr lvl="1">
              <a:defRPr/>
            </a:pPr>
            <a:r>
              <a:rPr lang="en-US" dirty="0" smtClean="0"/>
              <a:t>Optimization obstacles: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procedure calls &amp; memory aliasing</a:t>
            </a:r>
          </a:p>
          <a:p>
            <a:pPr>
              <a:defRPr/>
            </a:pPr>
            <a:r>
              <a:rPr lang="en-US" dirty="0" smtClean="0"/>
              <a:t>Profile the program’s performance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65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6" name="矩形 8"/>
          <p:cNvSpPr/>
          <p:nvPr/>
        </p:nvSpPr>
        <p:spPr>
          <a:xfrm>
            <a:off x="457200" y="443312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Hardware</a:t>
            </a:r>
            <a:endParaRPr kumimoji="1" lang="zh-CN" altLang="en-US" sz="2000" b="0" dirty="0">
              <a:latin typeface="Arial"/>
              <a:cs typeface="Arial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457200" y="4035036"/>
            <a:ext cx="119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Software</a:t>
            </a:r>
            <a:endParaRPr lang="zh-CN" altLang="en-US" sz="2400" b="0" dirty="0"/>
          </a:p>
        </p:txBody>
      </p:sp>
      <p:cxnSp>
        <p:nvCxnSpPr>
          <p:cNvPr id="8" name="直线连接符 11"/>
          <p:cNvCxnSpPr/>
          <p:nvPr/>
        </p:nvCxnSpPr>
        <p:spPr>
          <a:xfrm>
            <a:off x="533400" y="4435146"/>
            <a:ext cx="5334000" cy="0"/>
          </a:xfrm>
          <a:prstGeom prst="line">
            <a:avLst/>
          </a:prstGeom>
          <a:ln w="63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3"/>
          <p:cNvSpPr/>
          <p:nvPr/>
        </p:nvSpPr>
        <p:spPr>
          <a:xfrm>
            <a:off x="1828800" y="5501946"/>
            <a:ext cx="40386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Logical Circuits, Flip-Flops, </a:t>
            </a:r>
            <a:r>
              <a:rPr kumimoji="1" lang="mr-IN" altLang="zh-CN" sz="2400" dirty="0" smtClean="0">
                <a:solidFill>
                  <a:srgbClr val="000000"/>
                </a:solidFill>
              </a:rPr>
              <a:t>…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828800" y="4587546"/>
            <a:ext cx="16002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581400" y="4587546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181600" y="4587546"/>
            <a:ext cx="685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213510" y="3262390"/>
            <a:ext cx="1279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 smtClean="0"/>
              <a:t>System </a:t>
            </a:r>
          </a:p>
          <a:p>
            <a:r>
              <a:rPr kumimoji="1" lang="en-US" altLang="zh-CN" sz="2000" b="0" dirty="0" smtClean="0"/>
              <a:t>Software</a:t>
            </a:r>
          </a:p>
        </p:txBody>
      </p:sp>
      <p:sp>
        <p:nvSpPr>
          <p:cNvPr id="15" name="矩形 23"/>
          <p:cNvSpPr/>
          <p:nvPr/>
        </p:nvSpPr>
        <p:spPr>
          <a:xfrm>
            <a:off x="213510" y="2365075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 smtClean="0"/>
              <a:t>User </a:t>
            </a:r>
          </a:p>
          <a:p>
            <a:r>
              <a:rPr kumimoji="1" lang="en-US" altLang="zh-CN" sz="2000" b="0" dirty="0" smtClean="0"/>
              <a:t>Applications</a:t>
            </a:r>
            <a:endParaRPr lang="zh-CN" altLang="en-US" sz="2000" b="0" dirty="0"/>
          </a:p>
        </p:txBody>
      </p:sp>
      <p:sp>
        <p:nvSpPr>
          <p:cNvPr id="16" name="Rectangle 3"/>
          <p:cNvSpPr/>
          <p:nvPr/>
        </p:nvSpPr>
        <p:spPr>
          <a:xfrm>
            <a:off x="1828800" y="2453946"/>
            <a:ext cx="4038600" cy="762000"/>
          </a:xfrm>
          <a:prstGeom prst="rect">
            <a:avLst/>
          </a:prstGeom>
          <a:solidFill>
            <a:srgbClr val="8585E0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User App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1828800" y="3368346"/>
            <a:ext cx="1676400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rb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18" name="Rectangle 13"/>
          <p:cNvSpPr/>
          <p:nvPr/>
        </p:nvSpPr>
        <p:spPr>
          <a:xfrm>
            <a:off x="3581400" y="3368346"/>
            <a:ext cx="2192414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rbel" pitchFamily="34" charset="0"/>
                <a:cs typeface="Arial" pitchFamily="34" charset="0"/>
              </a:rPr>
              <a:t>Compilers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57018" y="4435146"/>
            <a:ext cx="5510382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6019800" y="4049681"/>
            <a:ext cx="2839951" cy="923330"/>
            <a:chOff x="6019800" y="4049681"/>
            <a:chExt cx="283995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6400800" y="4049681"/>
              <a:ext cx="2458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the x86 ISA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(e.g. %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rax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%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rsp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...,</a:t>
              </a:r>
            </a:p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mov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add, </a:t>
              </a:r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jmp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ret, call)</a:t>
              </a:r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 bwMode="auto">
            <a:xfrm flipH="1" flipV="1">
              <a:off x="6019800" y="4435146"/>
              <a:ext cx="381000" cy="762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6172200" y="2821790"/>
            <a:ext cx="2811546" cy="646331"/>
            <a:chOff x="6172200" y="2821790"/>
            <a:chExt cx="2811546" cy="64633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6172200" y="2895600"/>
              <a:ext cx="609600" cy="11085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816717" y="2821790"/>
              <a:ext cx="2167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e.g. your C programs</a:t>
              </a:r>
            </a:p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rkgrep</a:t>
              </a:r>
              <a:endParaRPr lang="en-US" sz="18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1400" y="3415525"/>
            <a:ext cx="2286000" cy="982525"/>
            <a:chOff x="6400800" y="5604737"/>
            <a:chExt cx="2070846" cy="982525"/>
          </a:xfrm>
        </p:grpSpPr>
        <p:sp>
          <p:nvSpPr>
            <p:cNvPr id="26" name="Rectangle 13"/>
            <p:cNvSpPr/>
            <p:nvPr/>
          </p:nvSpPr>
          <p:spPr>
            <a:xfrm>
              <a:off x="7575175" y="5604737"/>
              <a:ext cx="896471" cy="982525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Corbel" pitchFamily="34" charset="0"/>
                  <a:cs typeface="Arial" pitchFamily="34" charset="0"/>
                </a:rPr>
                <a:t>gcc</a:t>
              </a:r>
              <a:endParaRPr lang="en-US" altLang="zh-CN" sz="2000" b="1" dirty="0" smtClean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28" name="Rectangle 13"/>
            <p:cNvSpPr/>
            <p:nvPr/>
          </p:nvSpPr>
          <p:spPr>
            <a:xfrm>
              <a:off x="6400800" y="5657334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Corbel" pitchFamily="34" charset="0"/>
                  <a:cs typeface="Arial" pitchFamily="34" charset="0"/>
                </a:rPr>
                <a:t>javac</a:t>
              </a:r>
              <a:endParaRPr lang="en-US" altLang="zh-CN" sz="2000" b="1" dirty="0" smtClean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>
              <a:off x="6400800" y="6148596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rbel" pitchFamily="34" charset="0"/>
                  <a:cs typeface="Arial" pitchFamily="34" charset="0"/>
                </a:rPr>
                <a:t>JVM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code optimization (done by the compiler)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optimization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prevents optimization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linker</a:t>
            </a:r>
          </a:p>
        </p:txBody>
      </p:sp>
    </p:spTree>
    <p:extLst>
      <p:ext uri="{BB962C8B-B14F-4D97-AF65-F5344CB8AC3E}">
        <p14:creationId xmlns:p14="http://schemas.microsoft.com/office/powerpoint/2010/main" val="146102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3738223" cy="23083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Consolas"/>
                <a:cs typeface="Consolas"/>
              </a:rPr>
              <a:t>#</a:t>
            </a:r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include “</a:t>
            </a:r>
            <a:r>
              <a:rPr lang="en-US" dirty="0" err="1">
                <a:solidFill>
                  <a:srgbClr val="0D0D0D"/>
                </a:solidFill>
                <a:latin typeface="Consolas"/>
                <a:cs typeface="Consolas"/>
              </a:rPr>
              <a:t>sum.h</a:t>
            </a:r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”</a:t>
            </a:r>
          </a:p>
          <a:p>
            <a:r>
              <a:rPr lang="hu-HU" sz="1800" dirty="0" smtClean="0">
                <a:solidFill>
                  <a:srgbClr val="0D0D0D"/>
                </a:solidFill>
                <a:latin typeface="Consolas"/>
                <a:cs typeface="Consolas"/>
              </a:rPr>
              <a:t>int </a:t>
            </a:r>
            <a:r>
              <a:rPr lang="hu-HU" sz="1800" dirty="0">
                <a:solidFill>
                  <a:srgbClr val="0D0D0D"/>
                </a:solidFill>
                <a:latin typeface="Consolas"/>
                <a:cs typeface="Consolas"/>
              </a:rPr>
              <a:t>array[2] = {1, 2};</a:t>
            </a:r>
          </a:p>
          <a:p>
            <a:endParaRPr lang="hu-HU" sz="1800" dirty="0">
              <a:solidFill>
                <a:srgbClr val="0D0D0D"/>
              </a:solidFill>
              <a:latin typeface="Consolas"/>
              <a:cs typeface="Consolas"/>
            </a:endParaRPr>
          </a:p>
          <a:p>
            <a:r>
              <a:rPr lang="en-US" sz="1800" dirty="0" err="1" smtClean="0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main()</a:t>
            </a:r>
          </a:p>
          <a:p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{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val =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sum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(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array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, 2);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return val;</a:t>
            </a:r>
          </a:p>
          <a:p>
            <a:r>
              <a:rPr lang="fr-FR" sz="1800" dirty="0" smtClean="0">
                <a:solidFill>
                  <a:srgbClr val="0D0D0D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529084" y="3413879"/>
            <a:ext cx="4450564" cy="286232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#include “</a:t>
            </a:r>
            <a:r>
              <a:rPr lang="en-US" dirty="0" err="1" smtClean="0">
                <a:latin typeface="Consolas"/>
                <a:cs typeface="Consolas"/>
              </a:rPr>
              <a:t>sum.h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sum(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*a,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fr-FR" dirty="0">
                <a:latin typeface="Consolas"/>
                <a:cs typeface="Consolas"/>
              </a:rPr>
              <a:t>  </a:t>
            </a:r>
            <a:r>
              <a:rPr lang="fr-FR" dirty="0" err="1" smtClean="0">
                <a:latin typeface="Consolas"/>
                <a:cs typeface="Consolas"/>
              </a:rPr>
              <a:t>int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s = 0;</a:t>
            </a:r>
          </a:p>
          <a:p>
            <a:r>
              <a:rPr lang="fr-FR" dirty="0">
                <a:latin typeface="Consolas"/>
                <a:cs typeface="Consolas"/>
              </a:rPr>
              <a:t> 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da-DK" dirty="0" smtClean="0">
                <a:latin typeface="Consolas"/>
                <a:cs typeface="Consolas"/>
              </a:rPr>
              <a:t>for (</a:t>
            </a:r>
            <a:r>
              <a:rPr lang="da-DK" dirty="0" err="1" smtClean="0">
                <a:latin typeface="Consolas"/>
                <a:cs typeface="Consolas"/>
              </a:rPr>
              <a:t>int</a:t>
            </a:r>
            <a:r>
              <a:rPr lang="da-DK" dirty="0" smtClean="0">
                <a:latin typeface="Consolas"/>
                <a:cs typeface="Consolas"/>
              </a:rPr>
              <a:t> i </a:t>
            </a:r>
            <a:r>
              <a:rPr lang="da-DK" dirty="0">
                <a:latin typeface="Consolas"/>
                <a:cs typeface="Consolas"/>
              </a:rPr>
              <a:t>= 0; i &lt; n; i++) {</a:t>
            </a:r>
          </a:p>
          <a:p>
            <a:r>
              <a:rPr lang="da-DK" dirty="0">
                <a:latin typeface="Consolas"/>
                <a:cs typeface="Consolas"/>
              </a:rPr>
              <a:t>        s += a[i];</a:t>
            </a:r>
          </a:p>
          <a:p>
            <a:r>
              <a:rPr lang="da-DK" dirty="0">
                <a:latin typeface="Consolas"/>
                <a:cs typeface="Consolas"/>
              </a:rPr>
              <a:t>    </a:t>
            </a:r>
            <a:r>
              <a:rPr lang="da-DK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is-IS" dirty="0" smtClean="0">
                <a:latin typeface="Consolas"/>
                <a:cs typeface="Consolas"/>
              </a:rPr>
              <a:t>return </a:t>
            </a:r>
            <a:r>
              <a:rPr lang="is-IS" dirty="0">
                <a:latin typeface="Consolas"/>
                <a:cs typeface="Consolas"/>
              </a:rPr>
              <a:t>s;</a:t>
            </a:r>
          </a:p>
          <a:p>
            <a:r>
              <a:rPr lang="is-I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700" y="428428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90943" y="1928813"/>
            <a:ext cx="3103659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sum(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*a,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n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65830" y="6276202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65830" y="2575144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sum.h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0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94" y="111779"/>
            <a:ext cx="8229600" cy="1143000"/>
          </a:xfrm>
        </p:spPr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932113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322513" y="4066428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main.o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sum.o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93913" y="2378915"/>
            <a:ext cx="17526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–c </a:t>
            </a:r>
            <a:r>
              <a:rPr lang="en-US" sz="1800" dirty="0" err="1" smtClean="0">
                <a:latin typeface="Calibri"/>
                <a:cs typeface="Calibri"/>
              </a:rPr>
              <a:t>main.c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398713" y="16359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533651" y="33123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998913" y="2378915"/>
            <a:ext cx="179705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gcc</a:t>
            </a:r>
            <a:r>
              <a:rPr lang="en-US" sz="1800" dirty="0" smtClean="0">
                <a:latin typeface="Calibri"/>
                <a:cs typeface="Calibri"/>
              </a:rPr>
              <a:t> –c </a:t>
            </a:r>
            <a:r>
              <a:rPr lang="en-US" sz="1800" dirty="0" err="1" smtClean="0">
                <a:latin typeface="Calibri"/>
                <a:cs typeface="Calibri"/>
              </a:rPr>
              <a:t>sum.c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075113" y="16359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533413" y="33123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65513" y="5152833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a.out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543426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932113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924426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924426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824288" y="47601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932113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6208713" y="1688353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6056313" y="3232990"/>
            <a:ext cx="246696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 smtClean="0">
                <a:solidFill>
                  <a:srgbClr val="C00000"/>
                </a:solidFill>
                <a:latin typeface="Calibri"/>
                <a:cs typeface="Calibri"/>
              </a:rPr>
              <a:t>Re-locatable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6210696" y="5090021"/>
            <a:ext cx="15917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 smtClean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 file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179037" y="1643902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sum.h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647350" y="20169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7430" y="2328770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Compile: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539" y="4002479"/>
            <a:ext cx="88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Link: 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056313" y="3670487"/>
            <a:ext cx="1578628" cy="608254"/>
          </a:xfrm>
          <a:prstGeom prst="wedgeRoundRectCallout">
            <a:avLst>
              <a:gd name="adj1" fmla="val -88979"/>
              <a:gd name="adj2" fmla="val -603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 smtClean="0">
                <a:solidFill>
                  <a:srgbClr val="3366FF"/>
                </a:solidFill>
              </a:rPr>
              <a:t>sum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056313" y="4357013"/>
            <a:ext cx="1578628" cy="608254"/>
          </a:xfrm>
          <a:prstGeom prst="wedgeRoundRectCallout">
            <a:avLst>
              <a:gd name="adj1" fmla="val -220538"/>
              <a:gd name="adj2" fmla="val -1610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 smtClean="0">
                <a:solidFill>
                  <a:srgbClr val="3366FF"/>
                </a:solidFill>
              </a:rPr>
              <a:t>main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223832" y="5779412"/>
            <a:ext cx="2486874" cy="869411"/>
          </a:xfrm>
          <a:prstGeom prst="wedgeRoundRectCallout">
            <a:avLst>
              <a:gd name="adj1" fmla="val -126681"/>
              <a:gd name="adj2" fmla="val -772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both </a:t>
            </a:r>
            <a:r>
              <a:rPr lang="en-US" dirty="0" smtClean="0">
                <a:solidFill>
                  <a:srgbClr val="3366FF"/>
                </a:solidFill>
              </a:rPr>
              <a:t>main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3366FF"/>
                </a:solidFill>
              </a:rPr>
              <a:t> sum </a:t>
            </a:r>
            <a:r>
              <a:rPr lang="en-US" dirty="0" smtClean="0">
                <a:solidFill>
                  <a:srgbClr val="000000"/>
                </a:solidFill>
              </a:rPr>
              <a:t>and other library functions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56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separate link phase?</a:t>
            </a:r>
            <a:endParaRPr lang="en-US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0" y="1600200"/>
            <a:ext cx="857623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Modular </a:t>
            </a:r>
            <a:r>
              <a:rPr lang="en-US" dirty="0" smtClean="0"/>
              <a:t>code &amp; efficient compilation</a:t>
            </a:r>
          </a:p>
          <a:p>
            <a:pPr lvl="1"/>
            <a:r>
              <a:rPr lang="en-US" dirty="0" smtClean="0"/>
              <a:t>Better to structure a program as smaller source files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of a source file requires only re-compile that file, and </a:t>
            </a:r>
            <a:r>
              <a:rPr lang="en-US" dirty="0"/>
              <a:t>then relink.</a:t>
            </a:r>
          </a:p>
          <a:p>
            <a:pPr lvl="1"/>
            <a:endParaRPr lang="en-US" dirty="0"/>
          </a:p>
          <a:p>
            <a:r>
              <a:rPr lang="en-US" dirty="0" smtClean="0"/>
              <a:t>Support libraries (no source needed)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libraries of common functions, other files link against libraries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3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765" y="457200"/>
            <a:ext cx="9084235" cy="78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linker merge object files?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765" y="1373188"/>
            <a:ext cx="9271840" cy="5484812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</a:t>
            </a:r>
            <a:r>
              <a:rPr lang="en-US" sz="1800" b="1" dirty="0" smtClean="0">
                <a:latin typeface="Courier New" charset="0"/>
              </a:rPr>
              <a:t>// </a:t>
            </a:r>
            <a:r>
              <a:rPr lang="en-US" sz="1800" b="1" dirty="0">
                <a:latin typeface="Courier New" charset="0"/>
              </a:rPr>
              <a:t>define symbol </a:t>
            </a:r>
            <a:r>
              <a:rPr lang="en-US" sz="1800" b="1" dirty="0" smtClean="0">
                <a:latin typeface="Courier New" charset="0"/>
              </a:rPr>
              <a:t>swap</a:t>
            </a:r>
            <a:endParaRPr lang="en-US" sz="1800" b="1" dirty="0">
              <a:latin typeface="Courier New" charset="0"/>
            </a:endParaRPr>
          </a:p>
          <a:p>
            <a:pPr lvl="2"/>
            <a:r>
              <a:rPr lang="en-US" sz="1800" b="1" dirty="0">
                <a:latin typeface="Courier New" charset="0"/>
              </a:rPr>
              <a:t>swap();           </a:t>
            </a:r>
            <a:r>
              <a:rPr lang="en-US" sz="1800" b="1" dirty="0" smtClean="0">
                <a:latin typeface="Courier New" charset="0"/>
              </a:rPr>
              <a:t>// </a:t>
            </a:r>
            <a:r>
              <a:rPr lang="en-US" sz="1800" b="1" dirty="0">
                <a:latin typeface="Courier New" charset="0"/>
              </a:rPr>
              <a:t>reference symbol</a:t>
            </a:r>
            <a:r>
              <a:rPr lang="en-US" sz="1800" b="1" dirty="0" smtClean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swap</a:t>
            </a:r>
            <a:endParaRPr lang="en-US" sz="1800" b="1" dirty="0">
              <a:latin typeface="Courier New" charset="0"/>
            </a:endParaRP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count</a:t>
            </a:r>
            <a:r>
              <a:rPr lang="en-US" sz="1800" b="1" dirty="0" smtClean="0">
                <a:latin typeface="Courier New" charset="0"/>
              </a:rPr>
              <a:t>;     /</a:t>
            </a:r>
            <a:r>
              <a:rPr lang="en-US" sz="1800" b="1" dirty="0">
                <a:latin typeface="Courier New" charset="0"/>
              </a:rPr>
              <a:t>/</a:t>
            </a:r>
            <a:r>
              <a:rPr lang="en-US" sz="1800" b="1" dirty="0" smtClean="0">
                <a:latin typeface="Courier New" charset="0"/>
              </a:rPr>
              <a:t> define global variable (symbol) count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Each symbol table entry contains </a:t>
            </a:r>
            <a:r>
              <a:rPr lang="en-US" dirty="0"/>
              <a:t>size, and </a:t>
            </a:r>
            <a:r>
              <a:rPr lang="en-US" dirty="0" smtClean="0"/>
              <a:t>location of </a:t>
            </a:r>
            <a:r>
              <a:rPr lang="en-US" dirty="0"/>
              <a:t>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</a:t>
            </a:r>
            <a:r>
              <a:rPr lang="en-US" b="1" dirty="0" smtClean="0">
                <a:solidFill>
                  <a:srgbClr val="FF0000"/>
                </a:solidFill>
              </a:rPr>
              <a:t>its </a:t>
            </a:r>
            <a:r>
              <a:rPr lang="en-US" b="1" dirty="0" smtClean="0">
                <a:solidFill>
                  <a:srgbClr val="FF0000"/>
                </a:solidFill>
              </a:rPr>
              <a:t>symbol definition </a:t>
            </a:r>
            <a:r>
              <a:rPr lang="en-US" b="1" dirty="0" smtClean="0">
                <a:solidFill>
                  <a:srgbClr val="FF0000"/>
                </a:solidFill>
              </a:rPr>
              <a:t>(i.e. the address of that symbol)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0335"/>
            <a:ext cx="849256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linker merge object files?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235" y="1600200"/>
            <a:ext cx="8949765" cy="4525963"/>
          </a:xfrm>
        </p:spPr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“</a:t>
            </a:r>
            <a:r>
              <a:rPr lang="en-US" dirty="0" err="1" smtClean="0"/>
              <a:t>gcc</a:t>
            </a:r>
            <a:r>
              <a:rPr lang="en-US" dirty="0" smtClean="0"/>
              <a:t> –c ...”, compiler gives a defined symbol a temporary address.  When referencing an unknown symbol, compiler uses a temporary placeholder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Re-locates symbols in the 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</a:t>
            </a:r>
            <a:r>
              <a:rPr lang="en-US" dirty="0" smtClean="0"/>
              <a:t>memory </a:t>
            </a:r>
            <a:r>
              <a:rPr lang="en-US" dirty="0" smtClean="0"/>
              <a:t>locations in the executable</a:t>
            </a:r>
            <a:r>
              <a:rPr lang="en-US" dirty="0" smtClean="0"/>
              <a:t>. </a:t>
            </a:r>
            <a:r>
              <a:rPr lang="en-US" dirty="0" smtClean="0"/>
              <a:t>Replace placeholders with actual addresses.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6875" y="5664498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1450644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of the object files</a:t>
            </a:r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07882"/>
            <a:ext cx="8373035" cy="4318281"/>
          </a:xfrm>
        </p:spPr>
        <p:txBody>
          <a:bodyPr/>
          <a:lstStyle/>
          <a:p>
            <a:r>
              <a:rPr lang="en-US" dirty="0" smtClean="0"/>
              <a:t>ELF is Linux’s binary format for object files, including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files, i.e. libraries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0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8401"/>
            <a:ext cx="5348287" cy="5232399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file type </a:t>
            </a:r>
            <a:r>
              <a:rPr lang="en-GB" sz="1800" dirty="0"/>
              <a:t>(.o, exec, .so</a:t>
            </a:r>
            <a:r>
              <a:rPr lang="en-GB" sz="1800" dirty="0" smtClean="0"/>
              <a:t>) ...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 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.data</a:t>
            </a:r>
            <a:r>
              <a:rPr lang="en-GB" sz="2000" dirty="0" smtClean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Initialized </a:t>
            </a:r>
            <a:r>
              <a:rPr lang="en-GB" sz="1800" dirty="0"/>
              <a:t>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</a:t>
            </a:r>
            <a:r>
              <a:rPr lang="en-GB" sz="1800" dirty="0" smtClean="0"/>
              <a:t>variables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33174190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</a:t>
            </a:r>
            <a:r>
              <a:rPr lang="en-GB" sz="1800" dirty="0" smtClean="0"/>
              <a:t>table (symbol name, type, address)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</a:rPr>
              <a:t>–g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...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245943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7" y="1192586"/>
            <a:ext cx="8548687" cy="503508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</a:t>
            </a:r>
            <a:r>
              <a:rPr lang="en-GB" dirty="0" smtClean="0"/>
              <a:t>that can </a:t>
            </a:r>
            <a:r>
              <a:rPr lang="en-GB" dirty="0"/>
              <a:t>be referenced by </a:t>
            </a:r>
            <a:r>
              <a:rPr lang="en-GB" dirty="0" smtClean="0"/>
              <a:t>other object files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</a:t>
            </a:r>
            <a:r>
              <a:rPr lang="en-GB" dirty="0" smtClean="0"/>
              <a:t>functions &amp; global </a:t>
            </a:r>
            <a:r>
              <a:rPr lang="en-GB" dirty="0"/>
              <a:t>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</a:t>
            </a:r>
            <a:r>
              <a:rPr lang="en-GB" dirty="0" smtClean="0"/>
              <a:t>that can only be referenced by this object file.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</a:t>
            </a:r>
            <a:r>
              <a:rPr lang="en-GB" dirty="0"/>
              <a:t> </a:t>
            </a:r>
            <a:r>
              <a:rPr lang="en-GB" dirty="0" smtClean="0"/>
              <a:t>static functions &amp; global variables</a:t>
            </a: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</a:t>
            </a:r>
            <a:r>
              <a:rPr lang="en-GB" dirty="0" smtClean="0"/>
              <a:t>ymbols referenced by this object file but defined in other object files.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7391" y="23065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Linker </a:t>
            </a:r>
            <a:r>
              <a:rPr lang="en-GB" dirty="0" smtClean="0"/>
              <a:t>Symbols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929529" y="4388976"/>
            <a:ext cx="3605593" cy="461665"/>
            <a:chOff x="3929529" y="4388976"/>
            <a:chExt cx="360559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743823" y="4388976"/>
              <a:ext cx="2791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needs to be resolved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H="1">
              <a:off x="3929529" y="4619809"/>
              <a:ext cx="814294" cy="567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4962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</a:t>
            </a:r>
            <a:r>
              <a:rPr lang="en-US" dirty="0" smtClean="0">
                <a:sym typeface="Wingdings"/>
              </a:rPr>
              <a:t> x86 instructions</a:t>
            </a:r>
          </a:p>
          <a:p>
            <a:pPr lvl="1"/>
            <a:r>
              <a:rPr lang="en-US" dirty="0" smtClean="0"/>
              <a:t>data storage</a:t>
            </a:r>
            <a:endParaRPr lang="en-US" dirty="0"/>
          </a:p>
          <a:p>
            <a:pPr lvl="1"/>
            <a:r>
              <a:rPr lang="en-US" dirty="0" smtClean="0"/>
              <a:t>control </a:t>
            </a:r>
            <a:r>
              <a:rPr lang="en-US" dirty="0"/>
              <a:t>flows: sequential, jumps, call/ret</a:t>
            </a:r>
          </a:p>
          <a:p>
            <a:r>
              <a:rPr lang="en-US" dirty="0" smtClean="0"/>
              <a:t>Buffer overflow</a:t>
            </a:r>
          </a:p>
          <a:p>
            <a:pPr lvl="1"/>
            <a:r>
              <a:rPr lang="en-US" dirty="0" smtClean="0"/>
              <a:t>overwrite a code pointer (return address)</a:t>
            </a:r>
          </a:p>
          <a:p>
            <a:pPr lvl="1"/>
            <a:r>
              <a:rPr lang="en-US" dirty="0" smtClean="0"/>
              <a:t>execute code intended by the attacker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#include “</a:t>
            </a:r>
            <a:r>
              <a:rPr lang="en-US" sz="1800" dirty="0" err="1" smtClean="0">
                <a:solidFill>
                  <a:srgbClr val="2D961E"/>
                </a:solidFill>
                <a:latin typeface="Menlo-Regular"/>
              </a:rPr>
              <a:t>sum.h</a:t>
            </a:r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”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626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322734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 linker quirks: it allows symbol name collision!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5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</a:t>
            </a:r>
            <a:r>
              <a:rPr lang="en-GB" dirty="0" smtClean="0"/>
              <a:t>ymbol resolution in the face of name collision</a:t>
            </a:r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68824"/>
            <a:ext cx="8715374" cy="502723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If there’s a strong symbol and multiple weak symbols, they all resolve to the strong symbol.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Rule 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9668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3411920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341192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3423032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</p:spTree>
    <p:extLst>
      <p:ext uri="{BB962C8B-B14F-4D97-AF65-F5344CB8AC3E}">
        <p14:creationId xmlns:p14="http://schemas.microsoft.com/office/powerpoint/2010/main" val="1342627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626" grpId="0" animBg="1"/>
      <p:bldP spid="26627" grpId="0" animBg="1"/>
      <p:bldP spid="26630" grpId="0" animBg="1"/>
      <p:bldP spid="26631" grpId="0" animBg="1"/>
      <p:bldP spid="26636" grpId="0"/>
      <p:bldP spid="26637" grpId="0"/>
      <p:bldP spid="266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avoid symbol resolution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118"/>
            <a:ext cx="8229600" cy="4124045"/>
          </a:xfrm>
        </p:spPr>
        <p:txBody>
          <a:bodyPr/>
          <a:lstStyle/>
          <a:p>
            <a:r>
              <a:rPr lang="en-US" dirty="0" smtClean="0"/>
              <a:t>Avoid global variables if you can</a:t>
            </a:r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3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2397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46059" y="6513825"/>
            <a:ext cx="332685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94203" y="135367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</a:t>
            </a:r>
            <a:r>
              <a:rPr lang="hu-HU" sz="1600" dirty="0" smtClean="0">
                <a:solidFill>
                  <a:srgbClr val="000000"/>
                </a:solidFill>
                <a:latin typeface="Menlo-Regular"/>
              </a:rPr>
              <a:t>c3                     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5539" y="5857385"/>
            <a:ext cx="215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</a:t>
            </a:r>
            <a:r>
              <a:rPr lang="en-US" sz="1600" dirty="0" smtClean="0">
                <a:latin typeface="Courier New"/>
                <a:cs typeface="Courier New"/>
              </a:rPr>
              <a:t>d </a:t>
            </a:r>
            <a:r>
              <a:rPr lang="en-US" sz="1600" dirty="0" err="1" smtClean="0">
                <a:latin typeface="Courier New"/>
                <a:cs typeface="Courier New"/>
              </a:rPr>
              <a:t>a.out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1362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550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312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3693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074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455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598922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shared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2931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4836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217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83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linking: Shared Libraries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</a:t>
            </a:r>
            <a:r>
              <a:rPr lang="en-GB" dirty="0" smtClean="0"/>
              <a:t>at program load-</a:t>
            </a:r>
            <a:r>
              <a:rPr lang="en-GB" dirty="0" smtClean="0"/>
              <a:t>time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</a:t>
            </a:r>
            <a:r>
              <a:rPr lang="en-GB" dirty="0" smtClean="0"/>
              <a:t>andled automatically by the dynamic linker (</a:t>
            </a:r>
            <a:r>
              <a:rPr lang="en-GB" b="1" dirty="0" err="1" smtClean="0">
                <a:latin typeface="Courier New" pitchFamily="49" charset="0"/>
              </a:rPr>
              <a:t>ld-linux.so</a:t>
            </a:r>
            <a:r>
              <a:rPr lang="en-GB" dirty="0" smtClean="0">
                <a:latin typeface="Courier New" pitchFamily="49" charset="0"/>
              </a:rPr>
              <a:t>)</a:t>
            </a:r>
            <a:r>
              <a:rPr lang="en-GB" dirty="0" smtClean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Standard </a:t>
            </a:r>
            <a:r>
              <a:rPr lang="en-GB" dirty="0"/>
              <a:t>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</a:t>
            </a:r>
            <a:r>
              <a:rPr lang="en-GB" dirty="0" smtClean="0"/>
              <a:t>usually dynamically </a:t>
            </a:r>
            <a:r>
              <a:rPr lang="en-GB" dirty="0"/>
              <a:t>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Dynamic </a:t>
            </a:r>
            <a:r>
              <a:rPr lang="en-GB" dirty="0"/>
              <a:t>linking can also occur </a:t>
            </a:r>
            <a:r>
              <a:rPr lang="en-GB" dirty="0" smtClean="0"/>
              <a:t>at run-time. </a:t>
            </a:r>
          </a:p>
          <a:p>
            <a:pPr lvl="1"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In </a:t>
            </a:r>
            <a:r>
              <a:rPr lang="en-GB" dirty="0" smtClean="0"/>
              <a:t>Linux, </a:t>
            </a:r>
            <a:r>
              <a:rPr lang="en-GB" dirty="0"/>
              <a:t>this is done by </a:t>
            </a:r>
            <a:r>
              <a:rPr lang="en-GB" b="1" dirty="0" err="1" smtClean="0">
                <a:latin typeface="Courier New" pitchFamily="49" charset="0"/>
              </a:rPr>
              <a:t>dlopen</a:t>
            </a:r>
            <a:r>
              <a:rPr lang="en-GB" dirty="0" smtClean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Shared </a:t>
            </a:r>
            <a:r>
              <a:rPr lang="en-GB" dirty="0"/>
              <a:t>library routines can be shared by multiple </a:t>
            </a:r>
            <a:r>
              <a:rPr lang="en-GB" dirty="0" smtClean="0"/>
              <a:t>running programs.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330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</a:t>
            </a:r>
            <a:r>
              <a:rPr lang="en-US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optimization (done by the compiler)</a:t>
            </a:r>
          </a:p>
          <a:p>
            <a:pPr lvl="1"/>
            <a:r>
              <a:rPr lang="en-US" dirty="0" smtClean="0"/>
              <a:t>common optimization techniques</a:t>
            </a:r>
          </a:p>
          <a:p>
            <a:pPr lvl="1"/>
            <a:r>
              <a:rPr lang="en-US" dirty="0" smtClean="0"/>
              <a:t>what prevents optimization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 linker</a:t>
            </a:r>
          </a:p>
        </p:txBody>
      </p:sp>
    </p:spTree>
    <p:extLst>
      <p:ext uri="{BB962C8B-B14F-4D97-AF65-F5344CB8AC3E}">
        <p14:creationId xmlns:p14="http://schemas.microsoft.com/office/powerpoint/2010/main" val="12419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331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compile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143830" y="1010963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20105" y="2568300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422644" y="19491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7257" y="3974825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a.out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416294" y="48447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l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370423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.h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343400" y="1047475"/>
            <a:ext cx="4368200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.c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myotherfunctions.c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5529"/>
            <a:ext cx="8991600" cy="5486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generate efficient, correct machine code</a:t>
            </a:r>
          </a:p>
          <a:p>
            <a:pPr lvl="1" eaLnBrk="1" hangingPunct="1">
              <a:defRPr/>
            </a:pPr>
            <a:r>
              <a:rPr lang="en-US" dirty="0" smtClean="0"/>
              <a:t>allocate registers, choose instructions, ...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09773" y="1646897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4633054" y="2288909"/>
            <a:ext cx="4186494" cy="2260994"/>
          </a:xfrm>
          <a:prstGeom prst="wedgeRoundRectCallout">
            <a:avLst>
              <a:gd name="adj1" fmla="val -35967"/>
              <a:gd name="adj2" fmla="val -7593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Generated code must have the same behavior as the original C program under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>
                <a:solidFill>
                  <a:schemeClr val="tx1"/>
                </a:solidFill>
              </a:rPr>
              <a:t> scenarios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85261" y="1632940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96645" y="3726454"/>
            <a:ext cx="3154929" cy="2260994"/>
          </a:xfrm>
          <a:prstGeom prst="wedgeRoundRectCallout">
            <a:avLst>
              <a:gd name="adj1" fmla="val 36591"/>
              <a:gd name="adj2" fmla="val -13890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gcc’s</a:t>
            </a:r>
            <a:r>
              <a:rPr lang="en-US" sz="2400" dirty="0" smtClean="0">
                <a:solidFill>
                  <a:schemeClr val="tx1"/>
                </a:solidFill>
              </a:rPr>
              <a:t> optimization levels: -O1, -O2, -O3,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Og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44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75465" y="2476102"/>
            <a:ext cx="5821076" cy="4090863"/>
            <a:chOff x="3175465" y="2476102"/>
            <a:chExt cx="5821076" cy="409086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07534" y="2476102"/>
              <a:ext cx="5089007" cy="40908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 err="1" smtClean="0">
                  <a:latin typeface="Calibri"/>
                  <a:cs typeface="Calibri"/>
                </a:rPr>
                <a:t>set_row</a:t>
              </a:r>
              <a:r>
                <a:rPr lang="en-US" sz="2000" dirty="0" smtClean="0">
                  <a:latin typeface="Calibri"/>
                  <a:cs typeface="Calibri"/>
                </a:rPr>
                <a:t>: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testq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%</a:t>
              </a:r>
              <a:r>
                <a:rPr lang="en-US" sz="2000" dirty="0" err="1" smtClean="0">
                  <a:latin typeface="Calibri"/>
                  <a:cs typeface="Calibri"/>
                </a:rPr>
                <a:t>rcx</a:t>
              </a:r>
              <a:r>
                <a:rPr lang="en-US" sz="2000" dirty="0" smtClean="0">
                  <a:latin typeface="Calibri"/>
                  <a:cs typeface="Calibri"/>
                </a:rPr>
                <a:t>, %</a:t>
              </a:r>
              <a:r>
                <a:rPr lang="en-US" sz="2000" dirty="0" err="1" smtClean="0">
                  <a:latin typeface="Calibri"/>
                  <a:cs typeface="Calibri"/>
                </a:rPr>
                <a:t>rcx</a:t>
              </a:r>
              <a:r>
                <a:rPr lang="en-US" sz="2000" dirty="0" smtClean="0">
                  <a:latin typeface="Calibri"/>
                  <a:cs typeface="Calibri"/>
                </a:rPr>
                <a:t>	          # Test n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jle</a:t>
              </a:r>
              <a:r>
                <a:rPr lang="en-US" sz="2000" dirty="0" smtClean="0">
                  <a:latin typeface="Calibri"/>
                  <a:cs typeface="Calibri"/>
                </a:rPr>
                <a:t> 	.L1			                  # If 0, </a:t>
              </a:r>
              <a:r>
                <a:rPr lang="en-US" sz="2000" dirty="0" err="1" smtClean="0">
                  <a:latin typeface="Calibri"/>
                  <a:cs typeface="Calibri"/>
                </a:rPr>
                <a:t>goto</a:t>
              </a:r>
              <a:r>
                <a:rPr lang="en-US" sz="2000" dirty="0" smtClean="0">
                  <a:latin typeface="Calibri"/>
                  <a:cs typeface="Calibri"/>
                </a:rPr>
                <a:t> done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imulq</a:t>
              </a:r>
              <a:r>
                <a:rPr lang="en-US" sz="2000" b="1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%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rcx</a:t>
              </a:r>
              <a:r>
                <a:rPr lang="en-US" sz="20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, %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rdx</a:t>
              </a:r>
              <a:r>
                <a:rPr lang="en-US" sz="2000" dirty="0" smtClean="0">
                  <a:solidFill>
                    <a:srgbClr val="C00000"/>
                  </a:solidFill>
                  <a:latin typeface="Calibri"/>
                  <a:cs typeface="Calibri"/>
                </a:rPr>
                <a:t>	          # </a:t>
              </a:r>
              <a:r>
                <a:rPr lang="en-US" sz="2000" dirty="0" err="1" smtClean="0">
                  <a:solidFill>
                    <a:srgbClr val="C00000"/>
                  </a:solidFill>
                  <a:latin typeface="Calibri"/>
                  <a:cs typeface="Calibri"/>
                </a:rPr>
                <a:t>ni</a:t>
              </a:r>
              <a:r>
                <a:rPr lang="en-US" sz="2000" dirty="0" smtClean="0">
                  <a:solidFill>
                    <a:srgbClr val="C00000"/>
                  </a:solidFill>
                  <a:latin typeface="Calibri"/>
                  <a:cs typeface="Calibri"/>
                </a:rPr>
                <a:t> = n*</a:t>
              </a:r>
              <a:r>
                <a:rPr lang="en-US" sz="2000" dirty="0" err="1" smtClean="0">
                  <a:solidFill>
                    <a:srgbClr val="C00000"/>
                  </a:solidFill>
                  <a:latin typeface="Calibri"/>
                  <a:cs typeface="Calibri"/>
                </a:rPr>
                <a:t>i</a:t>
              </a:r>
              <a:endParaRPr lang="en-US" sz="2000" dirty="0" smtClean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leaq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 (%rdi,%rdx,8), %</a:t>
              </a:r>
              <a:r>
                <a:rPr lang="en-US" sz="2000" dirty="0" err="1" smtClean="0">
                  <a:latin typeface="Calibri"/>
                  <a:cs typeface="Calibri"/>
                </a:rPr>
                <a:t>rdx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# </a:t>
              </a:r>
              <a:r>
                <a:rPr lang="en-US" sz="2000" dirty="0" err="1" smtClean="0">
                  <a:latin typeface="Calibri"/>
                  <a:cs typeface="Calibri"/>
                </a:rPr>
                <a:t>rowp</a:t>
              </a:r>
              <a:r>
                <a:rPr lang="en-US" sz="2000" dirty="0" smtClean="0">
                  <a:latin typeface="Calibri"/>
                  <a:cs typeface="Calibri"/>
                </a:rPr>
                <a:t> = A + </a:t>
              </a:r>
              <a:r>
                <a:rPr lang="en-US" sz="2000" dirty="0" err="1" smtClean="0">
                  <a:latin typeface="Calibri"/>
                  <a:cs typeface="Calibri"/>
                </a:rPr>
                <a:t>ni</a:t>
              </a:r>
              <a:r>
                <a:rPr lang="en-US" sz="2000" dirty="0" smtClean="0">
                  <a:latin typeface="Calibri"/>
                  <a:cs typeface="Calibri"/>
                </a:rPr>
                <a:t>*8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movq</a:t>
              </a:r>
              <a:r>
                <a:rPr lang="en-US" sz="2000" dirty="0" smtClean="0">
                  <a:latin typeface="Calibri"/>
                  <a:cs typeface="Calibri"/>
                </a:rPr>
                <a:t>  $0, %</a:t>
              </a:r>
              <a:r>
                <a:rPr lang="en-US" sz="2000" dirty="0" err="1">
                  <a:latin typeface="Calibri"/>
                  <a:cs typeface="Calibri"/>
                </a:rPr>
                <a:t>r</a:t>
              </a:r>
              <a:r>
                <a:rPr lang="en-US" sz="2000" dirty="0" err="1" smtClean="0">
                  <a:latin typeface="Calibri"/>
                  <a:cs typeface="Calibri"/>
                </a:rPr>
                <a:t>ax</a:t>
              </a:r>
              <a:r>
                <a:rPr lang="en-US" sz="2000" dirty="0" smtClean="0">
                  <a:latin typeface="Calibri"/>
                  <a:cs typeface="Calibri"/>
                </a:rPr>
                <a:t>	                  # j = 0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.L3:				 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movq</a:t>
              </a:r>
              <a:r>
                <a:rPr lang="en-US" sz="2000" dirty="0" smtClean="0">
                  <a:latin typeface="Calibri"/>
                  <a:cs typeface="Calibri"/>
                </a:rPr>
                <a:t>  $0, (%rdx,%rax,8)    # M[rowp+8*j] = 0</a:t>
              </a:r>
            </a:p>
            <a:p>
              <a:r>
                <a:rPr lang="en-US" sz="2000" dirty="0" smtClean="0">
                  <a:latin typeface="Calibri"/>
                  <a:cs typeface="Calibri"/>
                </a:rPr>
                <a:t>  </a:t>
              </a:r>
              <a:r>
                <a:rPr lang="en-US" sz="2000" dirty="0" err="1" smtClean="0">
                  <a:latin typeface="Calibri"/>
                  <a:cs typeface="Calibri"/>
                </a:rPr>
                <a:t>addq</a:t>
              </a:r>
              <a:r>
                <a:rPr lang="en-US" sz="2000" dirty="0" smtClean="0">
                  <a:latin typeface="Calibri"/>
                  <a:cs typeface="Calibri"/>
                </a:rPr>
                <a:t>  $</a:t>
              </a:r>
              <a:r>
                <a:rPr lang="en-US" sz="2000" dirty="0">
                  <a:latin typeface="Calibri"/>
                  <a:cs typeface="Calibri"/>
                </a:rPr>
                <a:t>1, %</a:t>
              </a:r>
              <a:r>
                <a:rPr lang="en-US" sz="2000" dirty="0" err="1" smtClean="0">
                  <a:latin typeface="Calibri"/>
                  <a:cs typeface="Calibri"/>
                </a:rPr>
                <a:t>rax</a:t>
              </a:r>
              <a:r>
                <a:rPr lang="en-US" sz="2000" dirty="0" smtClean="0">
                  <a:latin typeface="Calibri"/>
                  <a:cs typeface="Calibri"/>
                </a:rPr>
                <a:t>			 # j++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cmpq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%</a:t>
              </a:r>
              <a:r>
                <a:rPr lang="en-US" sz="2000" dirty="0" err="1">
                  <a:latin typeface="Calibri"/>
                  <a:cs typeface="Calibri"/>
                </a:rPr>
                <a:t>rcx</a:t>
              </a:r>
              <a:r>
                <a:rPr lang="en-US" sz="2000" dirty="0">
                  <a:latin typeface="Calibri"/>
                  <a:cs typeface="Calibri"/>
                </a:rPr>
                <a:t>, %</a:t>
              </a:r>
              <a:r>
                <a:rPr lang="en-US" sz="2000" dirty="0" err="1" smtClean="0">
                  <a:latin typeface="Calibri"/>
                  <a:cs typeface="Calibri"/>
                </a:rPr>
                <a:t>rax</a:t>
              </a:r>
              <a:r>
                <a:rPr lang="en-US" sz="2000" dirty="0" smtClean="0">
                  <a:latin typeface="Calibri"/>
                  <a:cs typeface="Calibri"/>
                </a:rPr>
                <a:t>		 # </a:t>
              </a:r>
              <a:r>
                <a:rPr lang="en-US" sz="2000" dirty="0" err="1" smtClean="0">
                  <a:latin typeface="Calibri"/>
                  <a:cs typeface="Calibri"/>
                </a:rPr>
                <a:t>j:n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</a:t>
              </a:r>
              <a:r>
                <a:rPr lang="en-US" sz="2000" dirty="0" err="1" smtClean="0">
                  <a:latin typeface="Calibri"/>
                  <a:cs typeface="Calibri"/>
                </a:rPr>
                <a:t>jne</a:t>
              </a:r>
              <a:r>
                <a:rPr lang="en-US" sz="2000" dirty="0">
                  <a:latin typeface="Calibri"/>
                  <a:cs typeface="Calibri"/>
                </a:rPr>
                <a:t>	</a:t>
              </a:r>
              <a:r>
                <a:rPr lang="en-US" sz="2000" dirty="0" smtClean="0">
                  <a:latin typeface="Calibri"/>
                  <a:cs typeface="Calibri"/>
                </a:rPr>
                <a:t> .L3			                 # if !=, </a:t>
              </a:r>
              <a:r>
                <a:rPr lang="en-US" sz="2000" dirty="0" err="1" smtClean="0">
                  <a:latin typeface="Calibri"/>
                  <a:cs typeface="Calibri"/>
                </a:rPr>
                <a:t>goto</a:t>
              </a:r>
              <a:r>
                <a:rPr lang="en-US" sz="2000" dirty="0" smtClean="0">
                  <a:latin typeface="Calibri"/>
                  <a:cs typeface="Calibri"/>
                </a:rPr>
                <a:t> loop .L3</a:t>
              </a:r>
              <a:endParaRPr lang="en-US" sz="2000" dirty="0">
                <a:latin typeface="Calibri"/>
                <a:cs typeface="Calibri"/>
              </a:endParaRPr>
            </a:p>
            <a:p>
              <a:r>
                <a:rPr lang="en-US" sz="2000" dirty="0" smtClean="0">
                  <a:latin typeface="Calibri"/>
                  <a:cs typeface="Calibri"/>
                </a:rPr>
                <a:t>.L1:				      	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 ret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175465" y="4390639"/>
              <a:ext cx="693819" cy="5677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27" y="177115"/>
            <a:ext cx="8751047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</a:t>
            </a:r>
            <a:r>
              <a:rPr lang="en-US" dirty="0" smtClean="0"/>
              <a:t>: 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237565"/>
            <a:ext cx="8964401" cy="794435"/>
          </a:xfrm>
          <a:ln>
            <a:noFill/>
          </a:ln>
        </p:spPr>
        <p:txBody>
          <a:bodyPr lIns="90487" tIns="44450" rIns="90487" bIns="4445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Move computation outside of loop if result remains the same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2960420"/>
            <a:ext cx="3990124" cy="199798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set_row</a:t>
            </a:r>
            <a:r>
              <a:rPr lang="en-US" dirty="0" smtClean="0">
                <a:latin typeface="Consolas"/>
                <a:cs typeface="Consolas"/>
              </a:rPr>
              <a:t>(long *matrix,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long n</a:t>
            </a:r>
            <a:r>
              <a:rPr lang="en-US" dirty="0" smtClean="0">
                <a:latin typeface="Consolas"/>
                <a:cs typeface="Consolas"/>
              </a:rPr>
              <a:t>) 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for (long j </a:t>
            </a:r>
            <a:r>
              <a:rPr lang="en-US" dirty="0">
                <a:latin typeface="Consolas"/>
                <a:cs typeface="Consolas"/>
              </a:rPr>
              <a:t>= 0; j &lt; n; j++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matrix[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dirty="0" err="1">
                <a:latin typeface="Consolas"/>
                <a:cs typeface="Consolas"/>
              </a:rPr>
              <a:t>+j</a:t>
            </a:r>
            <a:r>
              <a:rPr lang="en-US" dirty="0">
                <a:latin typeface="Consolas"/>
                <a:cs typeface="Consolas"/>
              </a:rPr>
              <a:t>] = 0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599" y="4390639"/>
            <a:ext cx="1355166" cy="2186443"/>
            <a:chOff x="228599" y="4390639"/>
            <a:chExt cx="1355166" cy="218644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210235" y="4390639"/>
              <a:ext cx="373530" cy="1570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flipH="1">
              <a:off x="228599" y="5930751"/>
              <a:ext cx="1284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inside the loop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6471" y="3763558"/>
            <a:ext cx="2143786" cy="2844302"/>
            <a:chOff x="2166471" y="3763558"/>
            <a:chExt cx="2143786" cy="284430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428311" y="3763558"/>
              <a:ext cx="881946" cy="22108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flipH="1">
              <a:off x="2166471" y="5961529"/>
              <a:ext cx="148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outside </a:t>
              </a:r>
            </a:p>
            <a:p>
              <a:r>
                <a:rPr lang="en-US" dirty="0" smtClean="0"/>
                <a:t>the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334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294" y="304800"/>
            <a:ext cx="9323293" cy="9159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simpler instructions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1669"/>
            <a:ext cx="8307387" cy="1797330"/>
          </a:xfrm>
          <a:noFill/>
        </p:spPr>
        <p:txBody>
          <a:bodyPr lIns="90487" tIns="44450" rIns="90487" bIns="44450"/>
          <a:lstStyle/>
          <a:p>
            <a:r>
              <a:rPr lang="en-US" sz="2800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  <a:endParaRPr lang="en-US" dirty="0" smtClean="0"/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0513" y="3489277"/>
            <a:ext cx="4087252" cy="147476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for </a:t>
            </a:r>
            <a:r>
              <a:rPr lang="en-US" dirty="0" smtClean="0">
                <a:latin typeface="Consolas"/>
                <a:cs typeface="Consolas"/>
              </a:rPr>
              <a:t>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=0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&lt;n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+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   for (long j=0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smtClean="0">
                <a:latin typeface="Consolas"/>
                <a:cs typeface="Consolas"/>
              </a:rPr>
              <a:t>j&lt;n</a:t>
            </a:r>
            <a:r>
              <a:rPr lang="en-US" dirty="0">
                <a:latin typeface="Consolas"/>
                <a:cs typeface="Consolas"/>
              </a:rPr>
              <a:t>; j++</a:t>
            </a:r>
            <a:r>
              <a:rPr lang="en-US" dirty="0" smtClean="0">
                <a:latin typeface="Consolas"/>
                <a:cs typeface="Consolas"/>
              </a:rPr>
              <a:t>) {</a:t>
            </a: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matrix[n*</a:t>
            </a:r>
            <a:r>
              <a:rPr lang="en-US" dirty="0" err="1" smtClean="0">
                <a:latin typeface="Consolas"/>
                <a:cs typeface="Consolas"/>
              </a:rPr>
              <a:t>i+j</a:t>
            </a:r>
            <a:r>
              <a:rPr lang="en-US" dirty="0">
                <a:latin typeface="Consolas"/>
                <a:cs typeface="Consolas"/>
              </a:rPr>
              <a:t>] = 0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0464" y="3337856"/>
            <a:ext cx="4945530" cy="3520144"/>
            <a:chOff x="3690464" y="3188446"/>
            <a:chExt cx="4945530" cy="35201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4757264" y="3188446"/>
              <a:ext cx="3878730" cy="2675091"/>
            </a:xfrm>
            <a:prstGeom prst="rect">
              <a:avLst/>
            </a:prstGeom>
            <a:solidFill>
              <a:srgbClr val="F6F5BD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long </a:t>
              </a:r>
              <a:r>
                <a:rPr lang="en-US" sz="2400" i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= 0;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for </a:t>
              </a:r>
              <a:r>
                <a:rPr lang="en-US" sz="2400" dirty="0" smtClean="0">
                  <a:latin typeface="Calibri"/>
                  <a:cs typeface="Calibri"/>
                </a:rPr>
                <a:t>(long </a:t>
              </a:r>
              <a:r>
                <a:rPr lang="en-US" sz="2400" dirty="0" err="1" smtClean="0">
                  <a:latin typeface="Calibri"/>
                  <a:cs typeface="Calibri"/>
                </a:rPr>
                <a:t>i</a:t>
              </a:r>
              <a:r>
                <a:rPr lang="en-US" sz="2400" dirty="0" smtClean="0">
                  <a:latin typeface="Calibri"/>
                  <a:cs typeface="Calibri"/>
                </a:rPr>
                <a:t> </a:t>
              </a:r>
              <a:r>
                <a:rPr lang="en-US" sz="2400" dirty="0">
                  <a:latin typeface="Calibri"/>
                  <a:cs typeface="Calibri"/>
                </a:rPr>
                <a:t>= 0; </a:t>
              </a:r>
              <a:r>
                <a:rPr lang="en-US" sz="2400" dirty="0" err="1">
                  <a:latin typeface="Calibri"/>
                  <a:cs typeface="Calibri"/>
                </a:rPr>
                <a:t>i</a:t>
              </a:r>
              <a:r>
                <a:rPr lang="en-US" sz="2400" dirty="0">
                  <a:latin typeface="Calibri"/>
                  <a:cs typeface="Calibri"/>
                </a:rPr>
                <a:t> &lt; n; </a:t>
              </a:r>
              <a:r>
                <a:rPr lang="en-US" sz="2400" dirty="0" err="1">
                  <a:latin typeface="Calibri"/>
                  <a:cs typeface="Calibri"/>
                </a:rPr>
                <a:t>i</a:t>
              </a:r>
              <a:r>
                <a:rPr lang="en-US" sz="2400" dirty="0">
                  <a:latin typeface="Calibri"/>
                  <a:cs typeface="Calibri"/>
                </a:rPr>
                <a:t>++) {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for (long j </a:t>
              </a:r>
              <a:r>
                <a:rPr lang="en-US" sz="2400" dirty="0">
                  <a:latin typeface="Calibri"/>
                  <a:cs typeface="Calibri"/>
                </a:rPr>
                <a:t>= 0; j &lt; n; j++</a:t>
              </a:r>
              <a:r>
                <a:rPr lang="en-US" sz="2400" dirty="0" smtClean="0">
                  <a:latin typeface="Calibri"/>
                  <a:cs typeface="Calibri"/>
                </a:rPr>
                <a:t>) {</a:t>
              </a:r>
              <a:endParaRPr lang="en-US" sz="2400" dirty="0"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   matrix[</a:t>
              </a:r>
              <a:r>
                <a:rPr lang="en-US" sz="2400" dirty="0" err="1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dirty="0">
                  <a:latin typeface="Calibri"/>
                  <a:cs typeface="Calibri"/>
                </a:rPr>
                <a:t> + j] = 0</a:t>
              </a:r>
              <a:r>
                <a:rPr lang="en-US" sz="2400" dirty="0" smtClean="0">
                  <a:latin typeface="Calibri"/>
                  <a:cs typeface="Calibri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smtClean="0">
                  <a:latin typeface="Calibri"/>
                  <a:cs typeface="Calibri"/>
                </a:rPr>
                <a:t>   }</a:t>
              </a:r>
              <a:endParaRPr lang="en-US" sz="2400" dirty="0"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  </a:t>
              </a:r>
              <a:r>
                <a:rPr lang="en-US" sz="2400" i="1" dirty="0" err="1" smtClean="0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cs typeface="Calibri"/>
                </a:rPr>
                <a:t>+= n;</a:t>
              </a: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690464" y="4056529"/>
              <a:ext cx="911412" cy="5827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19388" y="6062259"/>
              <a:ext cx="2448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assembly not shown</a:t>
              </a:r>
            </a:p>
            <a:p>
              <a:r>
                <a:rPr lang="en-US" dirty="0" smtClean="0"/>
                <a:t>this is equivalent C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562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1" y="152400"/>
            <a:ext cx="8815294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Common Optimization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reuse </a:t>
            </a:r>
            <a:r>
              <a:rPr lang="en-US" dirty="0" smtClean="0"/>
              <a:t>common </a:t>
            </a:r>
            <a:r>
              <a:rPr lang="en-US" dirty="0" err="1" smtClean="0"/>
              <a:t>subexpressions</a:t>
            </a:r>
            <a:endParaRPr lang="en-US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861388"/>
            <a:ext cx="3679893" cy="15670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nsolas"/>
                <a:cs typeface="Consolas"/>
              </a:rPr>
              <a:t>// </a:t>
            </a:r>
            <a:r>
              <a:rPr lang="en-US" sz="1600" dirty="0">
                <a:latin typeface="Consolas"/>
                <a:cs typeface="Consolas"/>
              </a:rPr>
              <a:t>Sum </a:t>
            </a:r>
            <a:r>
              <a:rPr lang="en-US" sz="1600" dirty="0" smtClean="0">
                <a:latin typeface="Consolas"/>
                <a:cs typeface="Consolas"/>
              </a:rPr>
              <a:t>neighbors </a:t>
            </a:r>
            <a:r>
              <a:rPr lang="en-US" sz="1600" dirty="0">
                <a:latin typeface="Consolas"/>
                <a:cs typeface="Consolas"/>
              </a:rPr>
              <a:t>of </a:t>
            </a:r>
            <a:r>
              <a:rPr lang="en-US" sz="1600" dirty="0" err="1">
                <a:latin typeface="Consolas"/>
                <a:cs typeface="Consolas"/>
              </a:rPr>
              <a:t>i,j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up =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[(i-1)*n + </a:t>
            </a:r>
            <a:r>
              <a:rPr lang="en-US" sz="1600" dirty="0" smtClean="0">
                <a:latin typeface="Consolas"/>
                <a:cs typeface="Consolas"/>
              </a:rPr>
              <a:t>j]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down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[(i+1)*n + </a:t>
            </a:r>
            <a:r>
              <a:rPr lang="en-US" sz="1600" dirty="0" smtClean="0">
                <a:latin typeface="Consolas"/>
                <a:cs typeface="Consolas"/>
              </a:rPr>
              <a:t>j]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left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*n </a:t>
            </a:r>
            <a:r>
              <a:rPr lang="en-US" sz="1600" dirty="0" smtClean="0">
                <a:latin typeface="Consolas"/>
                <a:cs typeface="Consolas"/>
              </a:rPr>
              <a:t>+ </a:t>
            </a:r>
            <a:r>
              <a:rPr lang="en-US" sz="1600" dirty="0">
                <a:latin typeface="Consolas"/>
                <a:cs typeface="Consolas"/>
              </a:rPr>
              <a:t>j-1];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right =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</a:t>
            </a:r>
            <a:r>
              <a:rPr lang="en-US" sz="1600" dirty="0" smtClean="0">
                <a:latin typeface="Consolas"/>
                <a:cs typeface="Consolas"/>
              </a:rPr>
              <a:t>n </a:t>
            </a:r>
            <a:r>
              <a:rPr lang="en-US" sz="1600" dirty="0">
                <a:latin typeface="Consolas"/>
                <a:cs typeface="Consolas"/>
              </a:rPr>
              <a:t>+ j+1];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2844" y="4285145"/>
            <a:ext cx="21680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3 multiplications</a:t>
            </a: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(i-1)*n, (i+1)*n, </a:t>
            </a:r>
            <a:r>
              <a:rPr lang="en-US" sz="2000" dirty="0" err="1" smtClean="0">
                <a:solidFill>
                  <a:srgbClr val="3366FF"/>
                </a:solidFill>
                <a:latin typeface="Calibri"/>
                <a:cs typeface="Calibri"/>
              </a:rPr>
              <a:t>i</a:t>
            </a:r>
            <a:r>
              <a:rPr lang="en-US" sz="2000" dirty="0" smtClean="0">
                <a:solidFill>
                  <a:srgbClr val="3366FF"/>
                </a:solidFill>
                <a:latin typeface="Calibri"/>
                <a:cs typeface="Calibri"/>
              </a:rPr>
              <a:t>*n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24221" y="1861388"/>
            <a:ext cx="4388143" cy="3801318"/>
            <a:chOff x="3624221" y="1861388"/>
            <a:chExt cx="4388143" cy="380131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654550" y="1861388"/>
              <a:ext cx="3357814" cy="1936428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alibri"/>
                  <a:cs typeface="Calibri"/>
                </a:rPr>
                <a:t>long 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= </a:t>
              </a:r>
              <a:r>
                <a:rPr lang="en-US" sz="2000" dirty="0" err="1">
                  <a:latin typeface="Calibri"/>
                  <a:cs typeface="Calibri"/>
                </a:rPr>
                <a:t>i</a:t>
              </a:r>
              <a:r>
                <a:rPr lang="en-US" sz="2000" dirty="0">
                  <a:latin typeface="Calibri"/>
                  <a:cs typeface="Calibri"/>
                </a:rPr>
                <a:t>*n + j;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up =    </a:t>
              </a:r>
              <a:r>
                <a:rPr lang="en-US" sz="2000" dirty="0" smtClean="0">
                  <a:latin typeface="Calibri"/>
                  <a:cs typeface="Calibri"/>
                </a:rPr>
                <a:t>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down =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left =  </a:t>
              </a:r>
              <a:r>
                <a:rPr lang="en-US" sz="2000" dirty="0" smtClean="0">
                  <a:latin typeface="Calibri"/>
                  <a:cs typeface="Calibri"/>
                </a:rPr>
                <a:t> 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right = </a:t>
              </a:r>
              <a:r>
                <a:rPr lang="en-US" sz="2000" dirty="0" smtClean="0">
                  <a:latin typeface="Calibri"/>
                  <a:cs typeface="Calibri"/>
                </a:rPr>
                <a:t>   </a:t>
              </a:r>
              <a:r>
                <a:rPr lang="en-US" sz="2000" dirty="0" err="1" smtClean="0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sum = up + down + left + right;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789020" y="4281877"/>
              <a:ext cx="1877416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1 multiplication: </a:t>
              </a:r>
              <a:endParaRPr lang="en-US" sz="2000" dirty="0" smtClean="0">
                <a:solidFill>
                  <a:srgbClr val="3366FF"/>
                </a:solidFill>
                <a:latin typeface="Calibri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000" dirty="0" err="1" smtClean="0">
                  <a:solidFill>
                    <a:srgbClr val="3366FF"/>
                  </a:solidFill>
                  <a:latin typeface="Calibri"/>
                  <a:cs typeface="Calibri"/>
                </a:rPr>
                <a:t>i</a:t>
              </a: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*n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3624221" y="241395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550" y="5016375"/>
              <a:ext cx="2448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assembly not shown</a:t>
              </a:r>
            </a:p>
            <a:p>
              <a:r>
                <a:rPr lang="en-US" dirty="0" smtClean="0"/>
                <a:t>this is equivalent C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684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prevents optimization?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3167</Words>
  <Application>Microsoft Macintosh PowerPoint</Application>
  <PresentationFormat>On-screen Show (4:3)</PresentationFormat>
  <Paragraphs>596</Paragraphs>
  <Slides>40</Slides>
  <Notes>37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Code optimization &amp; linking </vt:lpstr>
      <vt:lpstr>What we’ve learnt so far</vt:lpstr>
      <vt:lpstr>What we’ve learnt so far</vt:lpstr>
      <vt:lpstr>Today’s lesson plan</vt:lpstr>
      <vt:lpstr>Optimizing Compilers</vt:lpstr>
      <vt:lpstr>Common optimization: code motion</vt:lpstr>
      <vt:lpstr>Common Optimization:  use simpler instructions</vt:lpstr>
      <vt:lpstr>Common Optimization:  reuse common subexpressions</vt:lpstr>
      <vt:lpstr>What prevents optimization?</vt:lpstr>
      <vt:lpstr>Optimization obstacle #1:  Procedure Calls</vt:lpstr>
      <vt:lpstr>Lower Case Conversion Performance</vt:lpstr>
      <vt:lpstr>Calling strlen in loop</vt:lpstr>
      <vt:lpstr>Calling strlen in loop</vt:lpstr>
      <vt:lpstr>Lower Case Conversion Performance</vt:lpstr>
      <vt:lpstr>Optimization obstacle:  Procedure Calls</vt:lpstr>
      <vt:lpstr>Optimization obstacle 2: Memory aliasing</vt:lpstr>
      <vt:lpstr>Memory aliasing: different pointers may point to the same location</vt:lpstr>
      <vt:lpstr>Optimization obstacle:  memory aliasing</vt:lpstr>
      <vt:lpstr>Getting High Performance</vt:lpstr>
      <vt:lpstr>Today’s lesson plan</vt:lpstr>
      <vt:lpstr>Example C Program</vt:lpstr>
      <vt:lpstr>Linking</vt:lpstr>
      <vt:lpstr>Why a separate link phase?</vt:lpstr>
      <vt:lpstr>How does linker merge object files?</vt:lpstr>
      <vt:lpstr>How does linker merge object files?</vt:lpstr>
      <vt:lpstr>Format of the object files</vt:lpstr>
      <vt:lpstr>ELF Object File Format</vt:lpstr>
      <vt:lpstr>ELF Object File Format (cont.)</vt:lpstr>
      <vt:lpstr>Linker Symbols</vt:lpstr>
      <vt:lpstr>Step 1: Symbol Resolution</vt:lpstr>
      <vt:lpstr>C linker quirks: it allows symbol name collision!</vt:lpstr>
      <vt:lpstr>Symbol resolution in the face of name collision</vt:lpstr>
      <vt:lpstr>Linker Puzzles</vt:lpstr>
      <vt:lpstr>How to avoid symbol resolution confusion</vt:lpstr>
      <vt:lpstr>Step 2: Relocation</vt:lpstr>
      <vt:lpstr>Relocation Entries</vt:lpstr>
      <vt:lpstr>Relocated .text section</vt:lpstr>
      <vt:lpstr>Loading Executable Object Files</vt:lpstr>
      <vt:lpstr>Dynamic linking: Shared Libraries</vt:lpstr>
      <vt:lpstr>Dynamic Linking at Load-time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232</cp:revision>
  <dcterms:created xsi:type="dcterms:W3CDTF">2018-03-18T03:12:26Z</dcterms:created>
  <dcterms:modified xsi:type="dcterms:W3CDTF">2018-10-29T17:43:07Z</dcterms:modified>
</cp:coreProperties>
</file>