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4"/>
  </p:notesMasterIdLst>
  <p:handoutMasterIdLst>
    <p:handoutMasterId r:id="rId65"/>
  </p:handoutMasterIdLst>
  <p:sldIdLst>
    <p:sldId id="256" r:id="rId2"/>
    <p:sldId id="1056" r:id="rId3"/>
    <p:sldId id="1058" r:id="rId4"/>
    <p:sldId id="1060" r:id="rId5"/>
    <p:sldId id="1064" r:id="rId6"/>
    <p:sldId id="1066" r:id="rId7"/>
    <p:sldId id="1067" r:id="rId8"/>
    <p:sldId id="1125" r:id="rId9"/>
    <p:sldId id="1068" r:id="rId10"/>
    <p:sldId id="1069" r:id="rId11"/>
    <p:sldId id="1070" r:id="rId12"/>
    <p:sldId id="1073" r:id="rId13"/>
    <p:sldId id="1074" r:id="rId14"/>
    <p:sldId id="1075" r:id="rId15"/>
    <p:sldId id="1142" r:id="rId16"/>
    <p:sldId id="1144" r:id="rId17"/>
    <p:sldId id="1145" r:id="rId18"/>
    <p:sldId id="1143" r:id="rId19"/>
    <p:sldId id="1148" r:id="rId20"/>
    <p:sldId id="1079" r:id="rId21"/>
    <p:sldId id="1080" r:id="rId22"/>
    <p:sldId id="1081" r:id="rId23"/>
    <p:sldId id="1126" r:id="rId24"/>
    <p:sldId id="1149" r:id="rId25"/>
    <p:sldId id="1085" r:id="rId26"/>
    <p:sldId id="1086" r:id="rId27"/>
    <p:sldId id="1091" r:id="rId28"/>
    <p:sldId id="1158" r:id="rId29"/>
    <p:sldId id="1088" r:id="rId30"/>
    <p:sldId id="1157" r:id="rId31"/>
    <p:sldId id="1093" r:id="rId32"/>
    <p:sldId id="1159" r:id="rId33"/>
    <p:sldId id="1160" r:id="rId34"/>
    <p:sldId id="1098" r:id="rId35"/>
    <p:sldId id="1099" r:id="rId36"/>
    <p:sldId id="1101" r:id="rId37"/>
    <p:sldId id="1161" r:id="rId38"/>
    <p:sldId id="1162" r:id="rId39"/>
    <p:sldId id="1106" r:id="rId40"/>
    <p:sldId id="1107" r:id="rId41"/>
    <p:sldId id="1163" r:id="rId42"/>
    <p:sldId id="1171" r:id="rId43"/>
    <p:sldId id="1172" r:id="rId44"/>
    <p:sldId id="1173" r:id="rId45"/>
    <p:sldId id="1112" r:id="rId46"/>
    <p:sldId id="1152" r:id="rId47"/>
    <p:sldId id="1154" r:id="rId48"/>
    <p:sldId id="1176" r:id="rId49"/>
    <p:sldId id="1175" r:id="rId50"/>
    <p:sldId id="1174" r:id="rId51"/>
    <p:sldId id="1156" r:id="rId52"/>
    <p:sldId id="1114" r:id="rId53"/>
    <p:sldId id="1167" r:id="rId54"/>
    <p:sldId id="1155" r:id="rId55"/>
    <p:sldId id="1164" r:id="rId56"/>
    <p:sldId id="1133" r:id="rId57"/>
    <p:sldId id="1134" r:id="rId58"/>
    <p:sldId id="1135" r:id="rId59"/>
    <p:sldId id="1165" r:id="rId60"/>
    <p:sldId id="1166" r:id="rId61"/>
    <p:sldId id="1169" r:id="rId62"/>
    <p:sldId id="1170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9" autoAdjust="0"/>
    <p:restoredTop sz="98403" autoAdjust="0"/>
  </p:normalViewPr>
  <p:slideViewPr>
    <p:cSldViewPr snapToGrid="0" snapToObjects="1">
      <p:cViewPr>
        <p:scale>
          <a:sx n="125" d="100"/>
          <a:sy n="125" d="100"/>
        </p:scale>
        <p:origin x="-5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kumimoji="1" lang="en-US" altLang="zh-CN" sz="4800" dirty="0" smtClean="0"/>
              <a:t>Dynamic Memory Allocation</a:t>
            </a:r>
            <a:endParaRPr lang="en-US" sz="60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2320" y="3963925"/>
            <a:ext cx="5537200" cy="7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Jinyang</a:t>
            </a:r>
            <a:r>
              <a:rPr lang="en-US" sz="2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Li</a:t>
            </a:r>
          </a:p>
          <a:p>
            <a:endParaRPr lang="en-US" sz="2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based on Tiger Wang’s slides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mr-IN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can only free the memory </a:t>
            </a:r>
          </a:p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on the top of heap </a:t>
            </a:r>
          </a:p>
          <a:p>
            <a:endParaRPr kumimoji="1" lang="en-US" altLang="zh-CN" sz="20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II </a:t>
            </a:r>
            <a:r>
              <a:rPr kumimoji="1" lang="mr-IN" altLang="zh-CN"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system call has high performance cost &gt; 10X</a:t>
            </a:r>
            <a:endParaRPr kumimoji="1" lang="en-US" altLang="zh-CN" sz="2000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kumimoji="1" lang="en-US" altLang="zh-CN" sz="20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9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77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Basic idea: user program asks a large memory region from OS once, then manages this memory region by itself (using a “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Arial"/>
                <a:cs typeface="Arial"/>
              </a:rPr>
              <a:t>malloc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” library)</a:t>
            </a:r>
            <a:endParaRPr kumimoji="1" lang="en-US" altLang="zh-CN" sz="20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endParaRPr kumimoji="1" lang="en-US" altLang="zh-CN" sz="2000" dirty="0" smtClean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effciently allocate memory 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53"/>
          <p:cNvSpPr/>
          <p:nvPr/>
        </p:nvSpPr>
        <p:spPr>
          <a:xfrm>
            <a:off x="7356792" y="2078080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4" name="矩形 54"/>
          <p:cNvSpPr/>
          <p:nvPr/>
        </p:nvSpPr>
        <p:spPr>
          <a:xfrm>
            <a:off x="6385198" y="2094379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5" name="矩形 55"/>
          <p:cNvSpPr/>
          <p:nvPr/>
        </p:nvSpPr>
        <p:spPr>
          <a:xfrm>
            <a:off x="5427302" y="2098347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6" name="矩形 56"/>
          <p:cNvSpPr/>
          <p:nvPr/>
        </p:nvSpPr>
        <p:spPr>
          <a:xfrm>
            <a:off x="4464415" y="2098508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7" name="矩形 57"/>
          <p:cNvSpPr/>
          <p:nvPr/>
        </p:nvSpPr>
        <p:spPr>
          <a:xfrm>
            <a:off x="4490721" y="4821280"/>
            <a:ext cx="3830984" cy="609664"/>
          </a:xfrm>
          <a:prstGeom prst="rect">
            <a:avLst/>
          </a:prstGeom>
          <a:solidFill>
            <a:schemeClr val="accent2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Operating System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cxnSp>
        <p:nvCxnSpPr>
          <p:cNvPr id="58" name="直线箭头连接符 58"/>
          <p:cNvCxnSpPr/>
          <p:nvPr/>
        </p:nvCxnSpPr>
        <p:spPr>
          <a:xfrm flipV="1">
            <a:off x="4781518" y="3425729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矩形 63"/>
          <p:cNvSpPr/>
          <p:nvPr/>
        </p:nvSpPr>
        <p:spPr>
          <a:xfrm>
            <a:off x="4476719" y="3978613"/>
            <a:ext cx="1680241" cy="2524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C standard library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cxnSp>
        <p:nvCxnSpPr>
          <p:cNvPr id="61" name="直线箭头连接符 70"/>
          <p:cNvCxnSpPr/>
          <p:nvPr/>
        </p:nvCxnSpPr>
        <p:spPr>
          <a:xfrm flipH="1" flipV="1">
            <a:off x="4779248" y="4136539"/>
            <a:ext cx="2270" cy="684741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线箭头连接符 71"/>
          <p:cNvCxnSpPr/>
          <p:nvPr/>
        </p:nvCxnSpPr>
        <p:spPr>
          <a:xfrm flipV="1">
            <a:off x="5716238" y="3450890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线箭头连接符 73"/>
          <p:cNvCxnSpPr/>
          <p:nvPr/>
        </p:nvCxnSpPr>
        <p:spPr>
          <a:xfrm flipH="1" flipV="1">
            <a:off x="5713968" y="4161700"/>
            <a:ext cx="2270" cy="65958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线箭头连接符 74"/>
          <p:cNvCxnSpPr/>
          <p:nvPr/>
        </p:nvCxnSpPr>
        <p:spPr>
          <a:xfrm flipV="1">
            <a:off x="6722078" y="3440730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线箭头连接符 76"/>
          <p:cNvCxnSpPr/>
          <p:nvPr/>
        </p:nvCxnSpPr>
        <p:spPr>
          <a:xfrm flipV="1">
            <a:off x="6722078" y="4337817"/>
            <a:ext cx="0" cy="483464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线箭头连接符 77"/>
          <p:cNvCxnSpPr/>
          <p:nvPr/>
        </p:nvCxnSpPr>
        <p:spPr>
          <a:xfrm flipV="1">
            <a:off x="7569065" y="3450890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线箭头连接符 79"/>
          <p:cNvCxnSpPr/>
          <p:nvPr/>
        </p:nvCxnSpPr>
        <p:spPr>
          <a:xfrm flipH="1" flipV="1">
            <a:off x="7566795" y="4337817"/>
            <a:ext cx="2270" cy="483463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93440" y="3530688"/>
            <a:ext cx="127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malloc</a:t>
            </a:r>
            <a:r>
              <a:rPr lang="en-US" dirty="0" smtClean="0">
                <a:solidFill>
                  <a:schemeClr val="accent1"/>
                </a:solidFill>
              </a:rPr>
              <a:t>/free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82204" y="433781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sbrk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矩形 63"/>
          <p:cNvSpPr/>
          <p:nvPr/>
        </p:nvSpPr>
        <p:spPr>
          <a:xfrm>
            <a:off x="6293088" y="3974713"/>
            <a:ext cx="1063705" cy="3631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latin typeface="Arial"/>
                <a:cs typeface="Arial"/>
              </a:rPr>
              <a:t>tcmalloc</a:t>
            </a:r>
            <a:r>
              <a:rPr kumimoji="1" lang="en-US" altLang="zh-CN" sz="1200" b="1" dirty="0" smtClean="0">
                <a:latin typeface="Arial"/>
                <a:cs typeface="Arial"/>
              </a:rPr>
              <a:t> </a:t>
            </a:r>
          </a:p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(by Google)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73" name="矩形 63"/>
          <p:cNvSpPr/>
          <p:nvPr/>
        </p:nvSpPr>
        <p:spPr>
          <a:xfrm>
            <a:off x="7431008" y="3954987"/>
            <a:ext cx="1063705" cy="3631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your </a:t>
            </a:r>
            <a:r>
              <a:rPr kumimoji="1" lang="en-US" altLang="zh-CN" sz="1200" b="1" dirty="0" err="1" smtClean="0">
                <a:latin typeface="Arial"/>
                <a:cs typeface="Arial"/>
              </a:rPr>
              <a:t>malloc</a:t>
            </a:r>
            <a:endParaRPr kumimoji="1" lang="en-US" altLang="zh-CN" sz="1200" b="1" dirty="0" smtClean="0">
              <a:latin typeface="Arial"/>
              <a:cs typeface="Arial"/>
            </a:endParaRPr>
          </a:p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(lab4)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71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120" y="274638"/>
            <a:ext cx="9286240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How to implement a memory allocator?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/>
          <a:lstStyle/>
          <a:p>
            <a:pPr marL="57150" indent="0">
              <a:buNone/>
            </a:pPr>
            <a:r>
              <a:rPr kumimoji="1" lang="en-US" altLang="zh-CN" dirty="0" smtClean="0"/>
              <a:t>API:</a:t>
            </a:r>
          </a:p>
          <a:p>
            <a:pPr lvl="1"/>
            <a:r>
              <a:rPr kumimoji="1" lang="en-US" altLang="zh-CN" dirty="0" smtClean="0"/>
              <a:t>void* </a:t>
            </a:r>
            <a:r>
              <a:rPr kumimoji="1" lang="en-US" altLang="zh-CN" dirty="0" err="1" smtClean="0"/>
              <a:t>malloc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size_t</a:t>
            </a:r>
            <a:r>
              <a:rPr kumimoji="1" lang="en-US" altLang="zh-CN" dirty="0" smtClean="0"/>
              <a:t> size);</a:t>
            </a:r>
          </a:p>
          <a:p>
            <a:pPr lvl="1"/>
            <a:r>
              <a:rPr kumimoji="1" lang="en-US" altLang="zh-CN" dirty="0" smtClean="0"/>
              <a:t>void free(void *</a:t>
            </a:r>
            <a:r>
              <a:rPr kumimoji="1" lang="en-US" altLang="zh-CN" dirty="0" err="1" smtClean="0"/>
              <a:t>ptr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Goal:</a:t>
            </a:r>
          </a:p>
          <a:p>
            <a:pPr lvl="1"/>
            <a:r>
              <a:rPr kumimoji="1" lang="en-US" altLang="zh-CN" dirty="0" smtClean="0"/>
              <a:t>Efficiently utilize acquired memory with high throughput</a:t>
            </a:r>
          </a:p>
          <a:p>
            <a:pPr lvl="2"/>
            <a:r>
              <a:rPr kumimoji="1" lang="en-US" altLang="zh-CN" dirty="0"/>
              <a:t>high </a:t>
            </a:r>
            <a:r>
              <a:rPr kumimoji="1" lang="en-US" altLang="zh-CN" dirty="0" smtClean="0"/>
              <a:t>throughput </a:t>
            </a:r>
            <a:r>
              <a:rPr kumimoji="1" lang="mr-IN" altLang="zh-CN" dirty="0" smtClean="0"/>
              <a:t>–</a:t>
            </a:r>
            <a:r>
              <a:rPr kumimoji="1" lang="en-US" altLang="zh-CN" dirty="0"/>
              <a:t>  how many </a:t>
            </a:r>
            <a:r>
              <a:rPr kumimoji="1" lang="en-US" altLang="zh-CN" dirty="0" err="1" smtClean="0"/>
              <a:t>mallocs</a:t>
            </a:r>
            <a:r>
              <a:rPr kumimoji="1" lang="en-US" altLang="zh-CN" dirty="0" smtClean="0"/>
              <a:t> / frees </a:t>
            </a:r>
            <a:r>
              <a:rPr kumimoji="1" lang="en-US" altLang="zh-CN" dirty="0"/>
              <a:t>can be done per </a:t>
            </a:r>
            <a:r>
              <a:rPr kumimoji="1" lang="en-US" altLang="zh-CN" dirty="0" smtClean="0"/>
              <a:t>second</a:t>
            </a:r>
          </a:p>
          <a:p>
            <a:pPr lvl="2"/>
            <a:r>
              <a:rPr kumimoji="1" lang="en-US" altLang="zh-CN" dirty="0"/>
              <a:t>high utilization </a:t>
            </a:r>
            <a:r>
              <a:rPr kumimoji="1" lang="mr-IN" altLang="zh-CN" dirty="0" smtClean="0"/>
              <a:t>–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fraction </a:t>
            </a:r>
            <a:r>
              <a:rPr kumimoji="1" lang="en-US" altLang="zh-CN" dirty="0"/>
              <a:t>of allocated size / total heap </a:t>
            </a:r>
            <a:r>
              <a:rPr kumimoji="1" lang="en-US" altLang="zh-CN" dirty="0" smtClean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15950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120" y="274638"/>
            <a:ext cx="9133840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How to implement a memory allocator?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Assumed behavior of </a:t>
            </a:r>
            <a:r>
              <a:rPr kumimoji="1" lang="en-US" altLang="zh-CN" dirty="0" smtClean="0"/>
              <a:t>applications:</a:t>
            </a:r>
          </a:p>
          <a:p>
            <a:pPr lvl="1"/>
            <a:r>
              <a:rPr kumimoji="1" lang="en-US" altLang="zh-CN" dirty="0"/>
              <a:t>I</a:t>
            </a:r>
            <a:r>
              <a:rPr kumimoji="1" lang="en-US" altLang="zh-CN" dirty="0" smtClean="0"/>
              <a:t>ssue an arbitrary </a:t>
            </a:r>
            <a:r>
              <a:rPr kumimoji="1" lang="en-US" altLang="zh-CN" dirty="0"/>
              <a:t>sequence of </a:t>
            </a:r>
            <a:r>
              <a:rPr kumimoji="1" lang="en-US" altLang="zh-CN" dirty="0" err="1" smtClean="0"/>
              <a:t>malloc</a:t>
            </a:r>
            <a:r>
              <a:rPr kumimoji="1" lang="en-US" altLang="zh-CN" dirty="0" smtClean="0"/>
              <a:t>/free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rgument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free </a:t>
            </a:r>
            <a:r>
              <a:rPr kumimoji="1" lang="en-US" altLang="zh-CN" dirty="0"/>
              <a:t>must be the return value of a previous </a:t>
            </a:r>
            <a:r>
              <a:rPr kumimoji="1" lang="en-US" altLang="zh-CN" dirty="0" err="1" smtClean="0"/>
              <a:t>malloc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No double free</a:t>
            </a:r>
            <a:endParaRPr kumimoji="1" lang="en-US" altLang="zh-CN" dirty="0" smtClean="0"/>
          </a:p>
          <a:p>
            <a:pPr lvl="1"/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smtClean="0"/>
              <a:t>Restrictions on the allocator:</a:t>
            </a:r>
          </a:p>
          <a:p>
            <a:pPr lvl="1"/>
            <a:r>
              <a:rPr kumimoji="1" lang="en-US" altLang="zh-CN" dirty="0" smtClean="0"/>
              <a:t>Once </a:t>
            </a:r>
            <a:r>
              <a:rPr kumimoji="1" lang="en-US" altLang="zh-CN" dirty="0"/>
              <a:t>allocated</a:t>
            </a:r>
            <a:r>
              <a:rPr kumimoji="1" lang="en-US" altLang="zh-CN" dirty="0" smtClean="0"/>
              <a:t>, space cannot </a:t>
            </a:r>
            <a:r>
              <a:rPr kumimoji="1" lang="en-US" altLang="zh-CN" dirty="0"/>
              <a:t>be </a:t>
            </a:r>
            <a:r>
              <a:rPr kumimoji="1" lang="en-US" altLang="zh-CN" dirty="0" smtClean="0"/>
              <a:t>moved around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265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 smtClean="0"/>
              <a:t>(Basic book-keeping) How </a:t>
            </a:r>
            <a:r>
              <a:rPr kumimoji="1" lang="en-US" altLang="zh-CN" dirty="0"/>
              <a:t>to keep track which bytes are free and which are not? </a:t>
            </a:r>
          </a:p>
          <a:p>
            <a:pPr marL="514350" indent="-514350">
              <a:buAutoNum type="arabicPeriod"/>
            </a:pP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(Allocation decision) Which free chunk </a:t>
            </a:r>
            <a:r>
              <a:rPr kumimoji="1" lang="en-US" altLang="zh-CN" dirty="0"/>
              <a:t>to allocate? 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(API restriction) free is only given a </a:t>
            </a:r>
            <a:r>
              <a:rPr kumimoji="1" lang="en-US" altLang="zh-CN" dirty="0"/>
              <a:t>pointer, how to </a:t>
            </a:r>
            <a:r>
              <a:rPr kumimoji="1" lang="en-US" altLang="zh-CN" dirty="0" smtClean="0"/>
              <a:t>find out the allocated chunk </a:t>
            </a:r>
            <a:r>
              <a:rPr kumimoji="1" lang="en-US" altLang="zh-CN" dirty="0"/>
              <a:t>size?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44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</a:t>
            </a:r>
            <a:r>
              <a:rPr lang="en-US" dirty="0" err="1" smtClean="0"/>
              <a:t>Strawman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479"/>
            <a:ext cx="8595360" cy="538480"/>
          </a:xfrm>
        </p:spPr>
        <p:txBody>
          <a:bodyPr>
            <a:normAutofit/>
          </a:bodyPr>
          <a:lstStyle/>
          <a:p>
            <a:r>
              <a:rPr lang="en-US" dirty="0" smtClean="0"/>
              <a:t>Structure heap as n 1KB chunks + n metadata</a:t>
            </a:r>
            <a:endParaRPr lang="en-US" dirty="0"/>
          </a:p>
        </p:txBody>
      </p:sp>
      <p:sp>
        <p:nvSpPr>
          <p:cNvPr id="4" name="矩形 37"/>
          <p:cNvSpPr/>
          <p:nvPr/>
        </p:nvSpPr>
        <p:spPr>
          <a:xfrm>
            <a:off x="1356360" y="209117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37"/>
          <p:cNvSpPr/>
          <p:nvPr/>
        </p:nvSpPr>
        <p:spPr>
          <a:xfrm>
            <a:off x="708660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矩形 37"/>
          <p:cNvSpPr/>
          <p:nvPr/>
        </p:nvSpPr>
        <p:spPr>
          <a:xfrm>
            <a:off x="737616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37"/>
          <p:cNvSpPr/>
          <p:nvPr/>
        </p:nvSpPr>
        <p:spPr>
          <a:xfrm>
            <a:off x="765048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37"/>
          <p:cNvSpPr/>
          <p:nvPr/>
        </p:nvSpPr>
        <p:spPr>
          <a:xfrm>
            <a:off x="792480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矩形 37"/>
          <p:cNvSpPr/>
          <p:nvPr/>
        </p:nvSpPr>
        <p:spPr>
          <a:xfrm>
            <a:off x="8183880" y="2075482"/>
            <a:ext cx="274320" cy="291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508" y="3142734"/>
            <a:ext cx="564191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#define CHUNKSIZE 1&lt;&lt;10;</a:t>
            </a:r>
          </a:p>
          <a:p>
            <a:r>
              <a:rPr kumimoji="1" lang="en-US" altLang="zh-CN" dirty="0" err="1" smtClean="0">
                <a:latin typeface="Consolas"/>
                <a:cs typeface="Consolas"/>
              </a:rPr>
              <a:t>typedef</a:t>
            </a:r>
            <a:r>
              <a:rPr kumimoji="1" lang="en-US" altLang="zh-CN" dirty="0" smtClean="0">
                <a:latin typeface="Consolas"/>
                <a:cs typeface="Consolas"/>
              </a:rPr>
              <a:t> char[CHUNKSIZE] chunk;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char *bitmap;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chunk *chunks;</a:t>
            </a:r>
          </a:p>
          <a:p>
            <a:r>
              <a:rPr kumimoji="1" lang="en-US" altLang="zh-CN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;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void </a:t>
            </a:r>
            <a:r>
              <a:rPr kumimoji="1" lang="en-US" altLang="zh-CN" dirty="0" err="1" smtClean="0">
                <a:latin typeface="Consolas"/>
                <a:cs typeface="Consolas"/>
              </a:rPr>
              <a:t>init</a:t>
            </a:r>
            <a:r>
              <a:rPr kumimoji="1" lang="en-US" altLang="zh-CN" dirty="0" smtClean="0">
                <a:latin typeface="Consolas"/>
                <a:cs typeface="Consolas"/>
              </a:rPr>
              <a:t>() {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 = 128;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*</a:t>
            </a:r>
            <a:r>
              <a:rPr kumimoji="1" lang="en-US" altLang="zh-CN" dirty="0" err="1" smtClean="0">
                <a:latin typeface="Consolas"/>
                <a:cs typeface="Consolas"/>
              </a:rPr>
              <a:t>sizeof</a:t>
            </a:r>
            <a:r>
              <a:rPr kumimoji="1" lang="en-US" altLang="zh-CN" dirty="0" smtClean="0">
                <a:latin typeface="Consolas"/>
                <a:cs typeface="Consolas"/>
              </a:rPr>
              <a:t>(chunk)+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/8);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chunks </a:t>
            </a:r>
            <a:r>
              <a:rPr kumimoji="1" lang="en-US" altLang="zh-CN" dirty="0">
                <a:latin typeface="Consolas"/>
                <a:cs typeface="Consolas"/>
              </a:rPr>
              <a:t>= (chunk *)</a:t>
            </a:r>
            <a:r>
              <a:rPr kumimoji="1" lang="en-US" altLang="zh-CN" dirty="0" err="1">
                <a:latin typeface="Consolas"/>
                <a:cs typeface="Consolas"/>
              </a:rPr>
              <a:t>heap_lo</a:t>
            </a:r>
            <a:r>
              <a:rPr kumimoji="1" lang="en-US" altLang="zh-CN" dirty="0">
                <a:latin typeface="Consolas"/>
                <a:cs typeface="Consolas"/>
              </a:rPr>
              <a:t>(); 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  bitmap = </a:t>
            </a:r>
            <a:r>
              <a:rPr kumimoji="1" lang="en-US" altLang="zh-CN" dirty="0" err="1" smtClean="0">
                <a:latin typeface="Consolas"/>
                <a:cs typeface="Consolas"/>
              </a:rPr>
              <a:t>heap_lo</a:t>
            </a:r>
            <a:r>
              <a:rPr kumimoji="1" lang="en-US" altLang="zh-CN" dirty="0" smtClean="0">
                <a:latin typeface="Consolas"/>
                <a:cs typeface="Consolas"/>
              </a:rPr>
              <a:t>() +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 *CHUNKSIZE;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}</a:t>
            </a:r>
            <a:endParaRPr lang="zh-CN" altLang="en-US" dirty="0">
              <a:latin typeface="Consolas"/>
              <a:cs typeface="Consola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34760" y="2467094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01560" y="2803882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bitmap</a:t>
            </a:r>
            <a:endParaRPr lang="en-US" dirty="0"/>
          </a:p>
        </p:txBody>
      </p:sp>
      <p:sp>
        <p:nvSpPr>
          <p:cNvPr id="35" name="矩形 37"/>
          <p:cNvSpPr/>
          <p:nvPr/>
        </p:nvSpPr>
        <p:spPr>
          <a:xfrm>
            <a:off x="6253480" y="208581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矩形 37"/>
          <p:cNvSpPr/>
          <p:nvPr/>
        </p:nvSpPr>
        <p:spPr>
          <a:xfrm>
            <a:off x="6543040" y="208581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7"/>
          <p:cNvSpPr/>
          <p:nvPr/>
        </p:nvSpPr>
        <p:spPr>
          <a:xfrm>
            <a:off x="6817360" y="208581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矩形 37"/>
          <p:cNvSpPr/>
          <p:nvPr/>
        </p:nvSpPr>
        <p:spPr>
          <a:xfrm>
            <a:off x="1971040" y="209954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37"/>
          <p:cNvSpPr/>
          <p:nvPr/>
        </p:nvSpPr>
        <p:spPr>
          <a:xfrm>
            <a:off x="2585720" y="209954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37"/>
          <p:cNvSpPr/>
          <p:nvPr/>
        </p:nvSpPr>
        <p:spPr>
          <a:xfrm>
            <a:off x="3200400" y="209954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37"/>
          <p:cNvSpPr/>
          <p:nvPr/>
        </p:nvSpPr>
        <p:spPr>
          <a:xfrm>
            <a:off x="3794760" y="2095976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37"/>
          <p:cNvSpPr/>
          <p:nvPr/>
        </p:nvSpPr>
        <p:spPr>
          <a:xfrm>
            <a:off x="4409440" y="210435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37"/>
          <p:cNvSpPr/>
          <p:nvPr/>
        </p:nvSpPr>
        <p:spPr>
          <a:xfrm>
            <a:off x="5024120" y="210435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37"/>
          <p:cNvSpPr/>
          <p:nvPr/>
        </p:nvSpPr>
        <p:spPr>
          <a:xfrm>
            <a:off x="5638800" y="210435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331441" y="2426176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98241" y="2762964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chunks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24120" y="3637280"/>
            <a:ext cx="2788920" cy="1452880"/>
          </a:xfrm>
          <a:prstGeom prst="wedgeRoundRectCallout">
            <a:avLst>
              <a:gd name="adj1" fmla="val -121379"/>
              <a:gd name="adj2" fmla="val 57605"/>
              <a:gd name="adj3" fmla="val 16667"/>
            </a:avLst>
          </a:prstGeom>
          <a:solidFill>
            <a:srgbClr val="C6D9F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Assume allocator asks for </a:t>
            </a:r>
          </a:p>
          <a:p>
            <a:r>
              <a:rPr lang="en-US" dirty="0">
                <a:solidFill>
                  <a:srgbClr val="000000"/>
                </a:solidFill>
              </a:rPr>
              <a:t>enough memory from OS </a:t>
            </a:r>
          </a:p>
          <a:p>
            <a:r>
              <a:rPr lang="en-US" dirty="0">
                <a:solidFill>
                  <a:srgbClr val="000000"/>
                </a:solidFill>
              </a:rPr>
              <a:t>in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51439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</a:t>
            </a:r>
            <a:r>
              <a:rPr lang="en-US" dirty="0" err="1" smtClean="0"/>
              <a:t>Strawman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4" name="矩形 37"/>
          <p:cNvSpPr/>
          <p:nvPr/>
        </p:nvSpPr>
        <p:spPr>
          <a:xfrm>
            <a:off x="929640" y="167199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37"/>
          <p:cNvSpPr/>
          <p:nvPr/>
        </p:nvSpPr>
        <p:spPr>
          <a:xfrm>
            <a:off x="665988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37"/>
          <p:cNvSpPr/>
          <p:nvPr/>
        </p:nvSpPr>
        <p:spPr>
          <a:xfrm>
            <a:off x="694944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37"/>
          <p:cNvSpPr/>
          <p:nvPr/>
        </p:nvSpPr>
        <p:spPr>
          <a:xfrm>
            <a:off x="722376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37"/>
          <p:cNvSpPr/>
          <p:nvPr/>
        </p:nvSpPr>
        <p:spPr>
          <a:xfrm>
            <a:off x="749808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矩形 37"/>
          <p:cNvSpPr/>
          <p:nvPr/>
        </p:nvSpPr>
        <p:spPr>
          <a:xfrm>
            <a:off x="7757160" y="1656302"/>
            <a:ext cx="274320" cy="291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0576" y="2873394"/>
            <a:ext cx="7744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void*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</a:t>
            </a:r>
            <a:r>
              <a:rPr kumimoji="1" lang="en-US" altLang="zh-CN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sz</a:t>
            </a:r>
            <a:r>
              <a:rPr kumimoji="1" lang="en-US" altLang="zh-CN" dirty="0" smtClean="0">
                <a:latin typeface="Consolas"/>
                <a:cs typeface="Consolas"/>
              </a:rPr>
              <a:t>) {</a:t>
            </a: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/ find out # of chunks needed to fit </a:t>
            </a:r>
            <a:r>
              <a:rPr kumimoji="1"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sz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bytes</a:t>
            </a:r>
            <a:endParaRPr kumimoji="1" lang="en-US" altLang="zh-CN" dirty="0" smtClean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csz</a:t>
            </a:r>
            <a:r>
              <a:rPr kumimoji="1" lang="en-US" altLang="zh-CN" dirty="0" smtClean="0">
                <a:latin typeface="Consolas"/>
                <a:cs typeface="Consolas"/>
              </a:rPr>
              <a:t> = ...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/find </a:t>
            </a:r>
            <a:r>
              <a:rPr kumimoji="1"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csz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consecutive free chunks according to </a:t>
            </a:r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bitmap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int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 = </a:t>
            </a:r>
            <a:r>
              <a:rPr kumimoji="1" lang="en-US" altLang="zh-CN" dirty="0" err="1" smtClean="0">
                <a:latin typeface="Consolas"/>
                <a:cs typeface="Consolas"/>
              </a:rPr>
              <a:t>find_consecutive_chunks</a:t>
            </a:r>
            <a:r>
              <a:rPr kumimoji="1" lang="en-US" altLang="zh-CN" dirty="0" smtClean="0">
                <a:latin typeface="Consolas"/>
                <a:cs typeface="Consolas"/>
              </a:rPr>
              <a:t>(bitmap);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  </a:t>
            </a: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// return NULL if did not find </a:t>
            </a:r>
            <a:r>
              <a:rPr kumimoji="1"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csz</a:t>
            </a:r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free consecutive chunks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if (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 &lt; 0)  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  return NULL;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// set bitmap at positions </a:t>
            </a:r>
            <a:r>
              <a:rPr kumimoji="1"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, i+1, ... i+csz-1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bitmap_set_pos</a:t>
            </a:r>
            <a:r>
              <a:rPr kumimoji="1" lang="en-US" altLang="zh-CN" dirty="0" smtClean="0">
                <a:latin typeface="Consolas"/>
                <a:cs typeface="Consolas"/>
              </a:rPr>
              <a:t>(bitmap,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, </a:t>
            </a:r>
            <a:r>
              <a:rPr kumimoji="1" lang="en-US" altLang="zh-CN" dirty="0" err="1" smtClean="0">
                <a:latin typeface="Consolas"/>
                <a:cs typeface="Consolas"/>
              </a:rPr>
              <a:t>csz</a:t>
            </a:r>
            <a:r>
              <a:rPr kumimoji="1" lang="en-US" altLang="zh-CN" dirty="0" smtClean="0">
                <a:latin typeface="Consolas"/>
                <a:cs typeface="Consolas"/>
              </a:rPr>
              <a:t>);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return (void *)&amp;chunks[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]; 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}</a:t>
            </a:r>
            <a:endParaRPr lang="zh-CN" altLang="en-US" dirty="0">
              <a:latin typeface="Consolas"/>
              <a:cs typeface="Consola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908040" y="2047914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74840" y="2384702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bitmap</a:t>
            </a:r>
            <a:endParaRPr lang="en-US" dirty="0"/>
          </a:p>
        </p:txBody>
      </p:sp>
      <p:sp>
        <p:nvSpPr>
          <p:cNvPr id="35" name="矩形 37"/>
          <p:cNvSpPr/>
          <p:nvPr/>
        </p:nvSpPr>
        <p:spPr>
          <a:xfrm>
            <a:off x="5826760" y="166663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矩形 37"/>
          <p:cNvSpPr/>
          <p:nvPr/>
        </p:nvSpPr>
        <p:spPr>
          <a:xfrm>
            <a:off x="6116320" y="166663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7"/>
          <p:cNvSpPr/>
          <p:nvPr/>
        </p:nvSpPr>
        <p:spPr>
          <a:xfrm>
            <a:off x="6390640" y="166663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5" name="矩形 37"/>
          <p:cNvSpPr/>
          <p:nvPr/>
        </p:nvSpPr>
        <p:spPr>
          <a:xfrm>
            <a:off x="1544320" y="168036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37"/>
          <p:cNvSpPr/>
          <p:nvPr/>
        </p:nvSpPr>
        <p:spPr>
          <a:xfrm>
            <a:off x="2159000" y="168036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37"/>
          <p:cNvSpPr/>
          <p:nvPr/>
        </p:nvSpPr>
        <p:spPr>
          <a:xfrm>
            <a:off x="2773680" y="168036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37"/>
          <p:cNvSpPr/>
          <p:nvPr/>
        </p:nvSpPr>
        <p:spPr>
          <a:xfrm>
            <a:off x="3368040" y="1676796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37"/>
          <p:cNvSpPr/>
          <p:nvPr/>
        </p:nvSpPr>
        <p:spPr>
          <a:xfrm>
            <a:off x="3982720" y="168517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37"/>
          <p:cNvSpPr/>
          <p:nvPr/>
        </p:nvSpPr>
        <p:spPr>
          <a:xfrm>
            <a:off x="4597400" y="168517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37"/>
          <p:cNvSpPr/>
          <p:nvPr/>
        </p:nvSpPr>
        <p:spPr>
          <a:xfrm>
            <a:off x="5212080" y="168517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04721" y="2006996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1521" y="2343784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15361" y="2027038"/>
            <a:ext cx="0" cy="336788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2161" y="2363826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p=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(1000);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1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</a:t>
            </a:r>
            <a:r>
              <a:rPr lang="en-US" dirty="0" err="1" smtClean="0"/>
              <a:t>Strawman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07878"/>
            <a:ext cx="8595360" cy="17827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Problem with </a:t>
            </a:r>
            <a:r>
              <a:rPr lang="en-US" dirty="0" err="1" smtClean="0"/>
              <a:t>strawman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free does not know how many chunks allocated</a:t>
            </a:r>
          </a:p>
          <a:p>
            <a:pPr lvl="1"/>
            <a:r>
              <a:rPr lang="en-US" dirty="0" smtClean="0"/>
              <a:t>wasted space within a chunk (internal fragmentation)</a:t>
            </a:r>
          </a:p>
          <a:p>
            <a:pPr lvl="1"/>
            <a:r>
              <a:rPr lang="en-US" dirty="0" smtClean="0"/>
              <a:t>wasted space for non-consecutive chunks (external fragmentation)</a:t>
            </a:r>
          </a:p>
          <a:p>
            <a:pPr lvl="1"/>
            <a:endParaRPr lang="en-US" dirty="0"/>
          </a:p>
        </p:txBody>
      </p:sp>
      <p:sp>
        <p:nvSpPr>
          <p:cNvPr id="4" name="矩形 37"/>
          <p:cNvSpPr/>
          <p:nvPr/>
        </p:nvSpPr>
        <p:spPr>
          <a:xfrm>
            <a:off x="1017542" y="176230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37"/>
          <p:cNvSpPr/>
          <p:nvPr/>
        </p:nvSpPr>
        <p:spPr>
          <a:xfrm>
            <a:off x="674778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37"/>
          <p:cNvSpPr/>
          <p:nvPr/>
        </p:nvSpPr>
        <p:spPr>
          <a:xfrm>
            <a:off x="703734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37"/>
          <p:cNvSpPr/>
          <p:nvPr/>
        </p:nvSpPr>
        <p:spPr>
          <a:xfrm>
            <a:off x="731166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37"/>
          <p:cNvSpPr/>
          <p:nvPr/>
        </p:nvSpPr>
        <p:spPr>
          <a:xfrm>
            <a:off x="758598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矩形 37"/>
          <p:cNvSpPr/>
          <p:nvPr/>
        </p:nvSpPr>
        <p:spPr>
          <a:xfrm>
            <a:off x="7845062" y="1746616"/>
            <a:ext cx="274320" cy="291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2802" y="2977152"/>
            <a:ext cx="74186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void free(void *p) {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 = ((char *)p – (char *)chunks)/</a:t>
            </a:r>
            <a:r>
              <a:rPr kumimoji="1" lang="en-US" altLang="zh-CN" dirty="0" err="1" smtClean="0">
                <a:latin typeface="Consolas"/>
                <a:cs typeface="Consolas"/>
              </a:rPr>
              <a:t>sizeof</a:t>
            </a:r>
            <a:r>
              <a:rPr kumimoji="1" lang="en-US" altLang="zh-CN" dirty="0" smtClean="0">
                <a:latin typeface="Consolas"/>
                <a:cs typeface="Consolas"/>
              </a:rPr>
              <a:t>(chunk);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bitmap_clear_pos</a:t>
            </a:r>
            <a:r>
              <a:rPr kumimoji="1" lang="en-US" altLang="zh-CN" dirty="0" smtClean="0">
                <a:latin typeface="Consolas"/>
                <a:cs typeface="Consolas"/>
              </a:rPr>
              <a:t>(bitmap,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); //how many bits to clear??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}</a:t>
            </a:r>
            <a:endParaRPr lang="zh-CN" altLang="en-US" dirty="0">
              <a:latin typeface="Consolas"/>
              <a:cs typeface="Consola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995942" y="2138228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2742" y="2475016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bitmap</a:t>
            </a:r>
            <a:endParaRPr lang="en-US" dirty="0"/>
          </a:p>
        </p:txBody>
      </p:sp>
      <p:sp>
        <p:nvSpPr>
          <p:cNvPr id="35" name="矩形 37"/>
          <p:cNvSpPr/>
          <p:nvPr/>
        </p:nvSpPr>
        <p:spPr>
          <a:xfrm>
            <a:off x="5914662" y="175695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矩形 37"/>
          <p:cNvSpPr/>
          <p:nvPr/>
        </p:nvSpPr>
        <p:spPr>
          <a:xfrm>
            <a:off x="6204222" y="175695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7"/>
          <p:cNvSpPr/>
          <p:nvPr/>
        </p:nvSpPr>
        <p:spPr>
          <a:xfrm>
            <a:off x="6478542" y="175695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5" name="矩形 37"/>
          <p:cNvSpPr/>
          <p:nvPr/>
        </p:nvSpPr>
        <p:spPr>
          <a:xfrm>
            <a:off x="1632222" y="1770682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37"/>
          <p:cNvSpPr/>
          <p:nvPr/>
        </p:nvSpPr>
        <p:spPr>
          <a:xfrm>
            <a:off x="2246902" y="1770682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37"/>
          <p:cNvSpPr/>
          <p:nvPr/>
        </p:nvSpPr>
        <p:spPr>
          <a:xfrm>
            <a:off x="2861582" y="1770682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37"/>
          <p:cNvSpPr/>
          <p:nvPr/>
        </p:nvSpPr>
        <p:spPr>
          <a:xfrm>
            <a:off x="3455942" y="176711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37"/>
          <p:cNvSpPr/>
          <p:nvPr/>
        </p:nvSpPr>
        <p:spPr>
          <a:xfrm>
            <a:off x="4070622" y="177548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37"/>
          <p:cNvSpPr/>
          <p:nvPr/>
        </p:nvSpPr>
        <p:spPr>
          <a:xfrm>
            <a:off x="4685302" y="177548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37"/>
          <p:cNvSpPr/>
          <p:nvPr/>
        </p:nvSpPr>
        <p:spPr>
          <a:xfrm>
            <a:off x="5299982" y="177548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92623" y="2097310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9423" y="243409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03263" y="2117352"/>
            <a:ext cx="0" cy="336788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0063" y="2454140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p=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(1000);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1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Other </a:t>
            </a:r>
            <a:r>
              <a:rPr lang="en-US" dirty="0" err="1" smtClean="0"/>
              <a:t>Strawmans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38120"/>
          </a:xfrm>
        </p:spPr>
        <p:txBody>
          <a:bodyPr/>
          <a:lstStyle/>
          <a:p>
            <a:r>
              <a:rPr lang="en-US" dirty="0" smtClean="0"/>
              <a:t>How to support a variable number of variable-sized chunks?</a:t>
            </a:r>
          </a:p>
          <a:p>
            <a:pPr lvl="1"/>
            <a:r>
              <a:rPr lang="en-US" dirty="0" smtClean="0"/>
              <a:t>Idea #1: use a hash table to map address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[chunk size, status]</a:t>
            </a:r>
          </a:p>
          <a:p>
            <a:pPr lvl="1"/>
            <a:r>
              <a:rPr lang="en-US" dirty="0" smtClean="0"/>
              <a:t>Idea #2: use a linked list in which each node stores [address, chunk size, status] information.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2080" y="4541520"/>
            <a:ext cx="379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Problems of </a:t>
            </a:r>
            <a:r>
              <a:rPr lang="en-US" sz="2800" dirty="0" err="1" smtClean="0">
                <a:solidFill>
                  <a:srgbClr val="3366FF"/>
                </a:solidFill>
              </a:rPr>
              <a:t>strawmans</a:t>
            </a:r>
            <a:r>
              <a:rPr lang="en-US" sz="2800" dirty="0" smtClean="0">
                <a:solidFill>
                  <a:srgbClr val="3366FF"/>
                </a:solidFill>
              </a:rPr>
              <a:t>?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080" y="5043825"/>
            <a:ext cx="6422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Implementing a hash table and linked list requires</a:t>
            </a:r>
          </a:p>
          <a:p>
            <a:r>
              <a:rPr lang="en-US" sz="2400" dirty="0" smtClean="0"/>
              <a:t>use of a dynamic memory allocator!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147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2292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implement a </a:t>
            </a:r>
            <a:br>
              <a:rPr lang="en-US" dirty="0" smtClean="0"/>
            </a:br>
            <a:r>
              <a:rPr lang="en-US" dirty="0" smtClean="0"/>
              <a:t>“linked list” without use of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Why dynamic memory allocation?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0560" y="1479613"/>
            <a:ext cx="4277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node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node *next;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} node;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void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list_insert</a:t>
            </a:r>
            <a:r>
              <a:rPr lang="en-US" altLang="zh-CN" sz="1600" dirty="0" smtClean="0">
                <a:latin typeface="Consolas"/>
                <a:cs typeface="Consolas"/>
              </a:rPr>
              <a:t>(node *head,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v)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node *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malloc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sizeof</a:t>
            </a:r>
            <a:r>
              <a:rPr lang="en-US" altLang="zh-CN" sz="1600" dirty="0" smtClean="0">
                <a:latin typeface="Consolas"/>
                <a:cs typeface="Consolas"/>
              </a:rPr>
              <a:t>(node));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-&gt;next = head;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>
                <a:latin typeface="Consolas"/>
                <a:cs typeface="Consolas"/>
              </a:rPr>
              <a:t>v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*head =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670560" y="4663441"/>
            <a:ext cx="650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main</a:t>
            </a:r>
            <a:r>
              <a:rPr lang="en-US" altLang="zh-CN" sz="1600" dirty="0">
                <a:latin typeface="Consolas"/>
                <a:cs typeface="Consolas"/>
              </a:rPr>
              <a:t>(void) 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  <a:endParaRPr lang="en-US" altLang="zh-CN" sz="1600" dirty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char </a:t>
            </a:r>
            <a:r>
              <a:rPr lang="en-US" altLang="zh-CN" sz="1600" dirty="0" err="1" smtClean="0">
                <a:latin typeface="Consolas"/>
                <a:cs typeface="Consolas"/>
              </a:rPr>
              <a:t>buf</a:t>
            </a:r>
            <a:r>
              <a:rPr lang="en-US" altLang="zh-CN" sz="1600" dirty="0" smtClean="0">
                <a:latin typeface="Consolas"/>
                <a:cs typeface="Consolas"/>
              </a:rPr>
              <a:t>[100];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node *head 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while (</a:t>
            </a:r>
            <a:r>
              <a:rPr lang="en-US" altLang="zh-CN" sz="1600" dirty="0" err="1" smtClean="0">
                <a:latin typeface="Consolas"/>
                <a:cs typeface="Consolas"/>
              </a:rPr>
              <a:t>fgets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buf</a:t>
            </a:r>
            <a:r>
              <a:rPr lang="en-US" altLang="zh-CN" sz="1600" dirty="0" smtClean="0">
                <a:latin typeface="Consolas"/>
                <a:cs typeface="Consolas"/>
              </a:rPr>
              <a:t>, 100, </a:t>
            </a:r>
            <a:r>
              <a:rPr lang="en-US" altLang="zh-CN" sz="1600" dirty="0" err="1" smtClean="0">
                <a:latin typeface="Consolas"/>
                <a:cs typeface="Consolas"/>
              </a:rPr>
              <a:t>stdin</a:t>
            </a:r>
            <a:r>
              <a:rPr lang="en-US" altLang="zh-CN" sz="1600" dirty="0" smtClean="0">
                <a:latin typeface="Consolas"/>
                <a:cs typeface="Consolas"/>
              </a:rPr>
              <a:t>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 err="1" smtClean="0">
                <a:latin typeface="Consolas"/>
                <a:cs typeface="Consolas"/>
              </a:rPr>
              <a:t>list_insert</a:t>
            </a:r>
            <a:r>
              <a:rPr lang="en-US" altLang="zh-CN" sz="1600" dirty="0" smtClean="0">
                <a:latin typeface="Consolas"/>
                <a:cs typeface="Consolas"/>
              </a:rPr>
              <a:t>(&amp;head, </a:t>
            </a:r>
            <a:r>
              <a:rPr lang="en-US" altLang="zh-CN" sz="1600" dirty="0" err="1" smtClean="0">
                <a:latin typeface="Consolas"/>
                <a:cs typeface="Consolas"/>
              </a:rPr>
              <a:t>atoi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buf</a:t>
            </a:r>
            <a:r>
              <a:rPr lang="en-US" altLang="zh-CN" sz="1600" dirty="0" smtClean="0">
                <a:latin typeface="Consolas"/>
                <a:cs typeface="Consolas"/>
              </a:rPr>
              <a:t>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}</a:t>
            </a:r>
            <a:endParaRPr lang="en-US" altLang="zh-CN" sz="1600" dirty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496560" y="3779520"/>
            <a:ext cx="2672080" cy="1788160"/>
          </a:xfrm>
          <a:prstGeom prst="wedgeRoundRectCallout">
            <a:avLst>
              <a:gd name="adj1" fmla="val -90444"/>
              <a:gd name="adj2" fmla="val 7272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How many nodes to allocate is only known at runtime (when the program executes)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2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Implicit 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371840" cy="18135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Embed chunk metadata in the chunks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Chunk has a header storing size and status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16-byte aligned</a:t>
            </a:r>
          </a:p>
          <a:p>
            <a:pPr lvl="1">
              <a:buFont typeface="Wingdings" charset="0"/>
              <a:buChar char="à"/>
            </a:pPr>
            <a:r>
              <a:rPr kumimoji="1" lang="en-US" altLang="zh-CN" dirty="0" smtClean="0">
                <a:sym typeface="Wingdings"/>
              </a:rPr>
              <a:t>Chunk size (</a:t>
            </a:r>
            <a:r>
              <a:rPr kumimoji="1" lang="en-US" altLang="zh-CN" dirty="0" err="1" smtClean="0">
                <a:sym typeface="Wingdings"/>
              </a:rPr>
              <a:t>metadata+payload</a:t>
            </a:r>
            <a:r>
              <a:rPr kumimoji="1" lang="en-US" altLang="zh-CN" dirty="0" smtClean="0">
                <a:sym typeface="Wingdings"/>
              </a:rPr>
              <a:t>) is multiple of 16</a:t>
            </a:r>
          </a:p>
          <a:p>
            <a:pPr lvl="1">
              <a:buFont typeface="Wingdings" charset="0"/>
              <a:buChar char="à"/>
            </a:pPr>
            <a:r>
              <a:rPr kumimoji="1" lang="en-US" altLang="zh-CN" dirty="0" smtClean="0">
                <a:sym typeface="Wingdings"/>
              </a:rPr>
              <a:t>Header must be also aligned to 16 bytes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82320" y="4550112"/>
            <a:ext cx="1767840" cy="706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2320" y="3879334"/>
            <a:ext cx="176784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82320" y="5257016"/>
            <a:ext cx="1767840" cy="524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Padding (optional)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34640" y="3862754"/>
            <a:ext cx="121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header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(16 bytes)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316480" y="3881120"/>
            <a:ext cx="23368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0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91171" y="3787725"/>
            <a:ext cx="3679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allocated: </a:t>
            </a:r>
            <a:r>
              <a:rPr kumimoji="1" lang="en-US" altLang="zh-CN" dirty="0" err="1" smtClean="0">
                <a:latin typeface="Arial"/>
                <a:cs typeface="Arial"/>
              </a:rPr>
              <a:t>size_and_status</a:t>
            </a:r>
            <a:r>
              <a:rPr kumimoji="1" lang="en-US" altLang="zh-CN" dirty="0" smtClean="0">
                <a:latin typeface="Arial"/>
                <a:cs typeface="Arial"/>
              </a:rPr>
              <a:t> &amp; 0x1L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size: </a:t>
            </a:r>
            <a:r>
              <a:rPr kumimoji="1" lang="en-US" altLang="zh-CN" dirty="0" err="1" smtClean="0">
                <a:latin typeface="Arial"/>
                <a:cs typeface="Arial"/>
              </a:rPr>
              <a:t>size_and_status</a:t>
            </a:r>
            <a:r>
              <a:rPr kumimoji="1" lang="en-US" altLang="zh-CN" dirty="0" smtClean="0">
                <a:latin typeface="Arial"/>
                <a:cs typeface="Arial"/>
              </a:rPr>
              <a:t> &amp; ~(0x1L)</a:t>
            </a:r>
            <a:endParaRPr lang="zh-CN" altLang="en-US" dirty="0"/>
          </a:p>
        </p:txBody>
      </p:sp>
      <p:sp>
        <p:nvSpPr>
          <p:cNvPr id="10" name="矩形 45"/>
          <p:cNvSpPr/>
          <p:nvPr/>
        </p:nvSpPr>
        <p:spPr>
          <a:xfrm>
            <a:off x="782320" y="4204672"/>
            <a:ext cx="1767840" cy="336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8-byte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641600" y="3881120"/>
            <a:ext cx="193040" cy="5529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840" y="3836908"/>
            <a:ext cx="115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 size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28240" y="3616960"/>
            <a:ext cx="121920" cy="170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8357" y="3267948"/>
            <a:ext cx="241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status: allocated or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0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386320" cy="181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Embed chunk metadata in the chunks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Chunk </a:t>
            </a:r>
            <a:r>
              <a:rPr kumimoji="1" lang="en-US" altLang="zh-CN" dirty="0" smtClean="0"/>
              <a:t>has a header storing size and status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Payload is </a:t>
            </a:r>
            <a:r>
              <a:rPr kumimoji="1" lang="en-US" altLang="zh-CN" dirty="0"/>
              <a:t>16-byte aligned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3882628"/>
            <a:ext cx="234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(1024)</a:t>
            </a:r>
          </a:p>
        </p:txBody>
      </p:sp>
      <p:sp>
        <p:nvSpPr>
          <p:cNvPr id="12" name="矩形 11"/>
          <p:cNvSpPr/>
          <p:nvPr/>
        </p:nvSpPr>
        <p:spPr>
          <a:xfrm>
            <a:off x="5132470" y="3496548"/>
            <a:ext cx="2214880" cy="386080"/>
          </a:xfrm>
          <a:prstGeom prst="rect">
            <a:avLst/>
          </a:prstGeom>
          <a:solidFill>
            <a:srgbClr val="BFBFB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0x411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32470" y="4270772"/>
            <a:ext cx="2214880" cy="6705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1KB payload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9708" y="406729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Arial"/>
                <a:cs typeface="Arial"/>
              </a:rPr>
              <a:t>p</a:t>
            </a:r>
            <a:endParaRPr kumimoji="1" lang="zh-CN" altLang="en-US" dirty="0">
              <a:latin typeface="Arial"/>
              <a:cs typeface="Arial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4872432" y="4324866"/>
            <a:ext cx="239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1"/>
          <p:cNvSpPr/>
          <p:nvPr/>
        </p:nvSpPr>
        <p:spPr>
          <a:xfrm>
            <a:off x="5132470" y="3884692"/>
            <a:ext cx="2214880" cy="386080"/>
          </a:xfrm>
          <a:prstGeom prst="rect">
            <a:avLst/>
          </a:prstGeom>
          <a:solidFill>
            <a:srgbClr val="BFBFB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477760" y="3597255"/>
            <a:ext cx="213360" cy="57074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1120" y="3697962"/>
            <a:ext cx="8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065520" y="2570480"/>
            <a:ext cx="2804160" cy="670560"/>
          </a:xfrm>
          <a:prstGeom prst="wedgeRoundRectCallout">
            <a:avLst>
              <a:gd name="adj1" fmla="val -46967"/>
              <a:gd name="adj2" fmla="val 100927"/>
              <a:gd name="adj3" fmla="val 16667"/>
            </a:avLst>
          </a:prstGeom>
          <a:solidFill>
            <a:srgbClr val="C6D9F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 = 0x410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= 1040 = 1024+16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386320" cy="181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Embed chunk metadata in the chunks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Chunk has a header storing size and status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Payload is 16-byte aligned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3882628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(1)</a:t>
            </a:r>
          </a:p>
        </p:txBody>
      </p:sp>
      <p:sp>
        <p:nvSpPr>
          <p:cNvPr id="12" name="矩形 11"/>
          <p:cNvSpPr/>
          <p:nvPr/>
        </p:nvSpPr>
        <p:spPr>
          <a:xfrm>
            <a:off x="5132470" y="3884692"/>
            <a:ext cx="2214880" cy="3860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26678" y="5308600"/>
            <a:ext cx="2214880" cy="301228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9708" y="406729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Arial"/>
                <a:cs typeface="Arial"/>
              </a:rPr>
              <a:t>p</a:t>
            </a:r>
            <a:endParaRPr kumimoji="1" lang="zh-CN" altLang="en-US" dirty="0">
              <a:latin typeface="Arial"/>
              <a:cs typeface="Arial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4872432" y="4324866"/>
            <a:ext cx="239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26678" y="4572000"/>
            <a:ext cx="2214880" cy="7620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矩形 11"/>
          <p:cNvSpPr/>
          <p:nvPr/>
        </p:nvSpPr>
        <p:spPr>
          <a:xfrm>
            <a:off x="5112150" y="4270772"/>
            <a:ext cx="2214880" cy="301228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21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386320" cy="181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Embed chunk metadata in the chunks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Chunk has a header storing size and status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Payload is 16-byte aligned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3882628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(1)</a:t>
            </a:r>
          </a:p>
        </p:txBody>
      </p:sp>
      <p:sp>
        <p:nvSpPr>
          <p:cNvPr id="12" name="矩形 11"/>
          <p:cNvSpPr/>
          <p:nvPr/>
        </p:nvSpPr>
        <p:spPr>
          <a:xfrm>
            <a:off x="5132470" y="3500120"/>
            <a:ext cx="2214880" cy="386080"/>
          </a:xfrm>
          <a:prstGeom prst="rect">
            <a:avLst/>
          </a:prstGeom>
          <a:solidFill>
            <a:srgbClr val="BFBFB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0x21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32470" y="4270772"/>
            <a:ext cx="2214880" cy="301228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1B payload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9708" y="406729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Arial"/>
                <a:cs typeface="Arial"/>
              </a:rPr>
              <a:t>p</a:t>
            </a:r>
            <a:endParaRPr kumimoji="1" lang="zh-CN" altLang="en-US" dirty="0">
              <a:latin typeface="Arial"/>
              <a:cs typeface="Arial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4872432" y="4324866"/>
            <a:ext cx="239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26678" y="4572000"/>
            <a:ext cx="2214880" cy="7620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15B padding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1"/>
          <p:cNvSpPr/>
          <p:nvPr/>
        </p:nvSpPr>
        <p:spPr>
          <a:xfrm>
            <a:off x="5132470" y="3874254"/>
            <a:ext cx="2214880" cy="386080"/>
          </a:xfrm>
          <a:prstGeom prst="rect">
            <a:avLst/>
          </a:prstGeom>
          <a:solidFill>
            <a:srgbClr val="BFBFB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508240" y="3500120"/>
            <a:ext cx="335280" cy="751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3520" y="3701534"/>
            <a:ext cx="8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4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traverse an implicit list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386080" y="1280516"/>
            <a:ext cx="897128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typedef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struct</a:t>
            </a:r>
            <a:r>
              <a:rPr lang="en-US" altLang="zh-CN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unsigned long </a:t>
            </a:r>
            <a:r>
              <a:rPr lang="en-US" altLang="zh-CN" dirty="0" err="1" smtClean="0">
                <a:latin typeface="Consolas"/>
                <a:cs typeface="Consolas"/>
              </a:rPr>
              <a:t>size_and_status</a:t>
            </a:r>
            <a:r>
              <a:rPr lang="en-US" altLang="zh-CN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unsigned long padding;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 header;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void </a:t>
            </a:r>
            <a:r>
              <a:rPr lang="en-US" altLang="zh-CN" dirty="0" err="1" smtClean="0">
                <a:latin typeface="Consolas"/>
                <a:cs typeface="Consolas"/>
              </a:rPr>
              <a:t>traverse_implicit_list</a:t>
            </a:r>
            <a:r>
              <a:rPr lang="en-US" altLang="zh-CN" dirty="0" smtClean="0">
                <a:latin typeface="Consolas"/>
                <a:cs typeface="Consolas"/>
              </a:rPr>
              <a:t>() 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header *</a:t>
            </a:r>
            <a:r>
              <a:rPr lang="en-US" altLang="zh-CN" dirty="0" err="1" smtClean="0">
                <a:latin typeface="Consolas"/>
                <a:cs typeface="Consolas"/>
              </a:rPr>
              <a:t>curr</a:t>
            </a:r>
            <a:r>
              <a:rPr lang="en-US" altLang="zh-CN" dirty="0" smtClean="0">
                <a:latin typeface="Consolas"/>
                <a:cs typeface="Consolas"/>
              </a:rPr>
              <a:t> = (header *)</a:t>
            </a:r>
            <a:r>
              <a:rPr lang="en-US" altLang="zh-CN" dirty="0" err="1" smtClean="0">
                <a:latin typeface="Consolas"/>
                <a:cs typeface="Consolas"/>
              </a:rPr>
              <a:t>heap_lo</a:t>
            </a:r>
            <a:r>
              <a:rPr lang="en-US" altLang="zh-CN" dirty="0" smtClean="0">
                <a:latin typeface="Consolas"/>
                <a:cs typeface="Consolas"/>
              </a:rPr>
              <a:t>();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while ((char *)</a:t>
            </a:r>
            <a:r>
              <a:rPr lang="en-US" altLang="zh-CN" dirty="0" err="1" smtClean="0">
                <a:latin typeface="Consolas"/>
                <a:cs typeface="Consolas"/>
              </a:rPr>
              <a:t>curr</a:t>
            </a:r>
            <a:r>
              <a:rPr lang="en-US" altLang="zh-CN" dirty="0" smtClean="0">
                <a:latin typeface="Consolas"/>
                <a:cs typeface="Consolas"/>
              </a:rPr>
              <a:t> &lt; </a:t>
            </a:r>
            <a:r>
              <a:rPr lang="en-US" altLang="zh-CN" dirty="0" err="1" smtClean="0">
                <a:latin typeface="Consolas"/>
                <a:cs typeface="Consolas"/>
              </a:rPr>
              <a:t>heap_high</a:t>
            </a:r>
            <a:r>
              <a:rPr lang="en-US" altLang="zh-CN" dirty="0" smtClean="0">
                <a:latin typeface="Consolas"/>
                <a:cs typeface="Consolas"/>
              </a:rPr>
              <a:t>()) {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  </a:t>
            </a:r>
            <a:r>
              <a:rPr lang="en-US" altLang="zh-CN" dirty="0" err="1" smtClean="0">
                <a:latin typeface="Consolas"/>
                <a:cs typeface="Consolas"/>
              </a:rPr>
              <a:t>bool</a:t>
            </a:r>
            <a:r>
              <a:rPr lang="en-US" altLang="zh-CN" dirty="0" smtClean="0">
                <a:latin typeface="Consolas"/>
                <a:cs typeface="Consolas"/>
              </a:rPr>
              <a:t> allocated = </a:t>
            </a:r>
            <a:r>
              <a:rPr lang="en-US" altLang="zh-CN" dirty="0" err="1" smtClean="0">
                <a:latin typeface="Consolas"/>
                <a:cs typeface="Consolas"/>
              </a:rPr>
              <a:t>get_status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curr</a:t>
            </a:r>
            <a:r>
              <a:rPr lang="en-US" altLang="zh-CN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  </a:t>
            </a:r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csz</a:t>
            </a:r>
            <a:r>
              <a:rPr lang="en-US" altLang="zh-CN" dirty="0" smtClean="0">
                <a:latin typeface="Consolas"/>
                <a:cs typeface="Consolas"/>
              </a:rPr>
              <a:t> = </a:t>
            </a:r>
            <a:r>
              <a:rPr lang="en-US" altLang="zh-CN" dirty="0" err="1" smtClean="0">
                <a:latin typeface="Consolas"/>
                <a:cs typeface="Consolas"/>
              </a:rPr>
              <a:t>get_chunksz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curr</a:t>
            </a:r>
            <a:r>
              <a:rPr lang="en-US" altLang="zh-CN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  </a:t>
            </a:r>
            <a:r>
              <a:rPr lang="en-US" altLang="zh-CN" dirty="0" err="1" smtClean="0">
                <a:latin typeface="Consolas"/>
                <a:cs typeface="Consolas"/>
              </a:rPr>
              <a:t>curr</a:t>
            </a:r>
            <a:r>
              <a:rPr lang="en-US" altLang="zh-CN" dirty="0" smtClean="0">
                <a:latin typeface="Consolas"/>
                <a:cs typeface="Consolas"/>
              </a:rPr>
              <a:t> = (header *)((char *)</a:t>
            </a:r>
            <a:r>
              <a:rPr lang="en-US" altLang="zh-CN" dirty="0" err="1" smtClean="0">
                <a:latin typeface="Consolas"/>
                <a:cs typeface="Consolas"/>
              </a:rPr>
              <a:t>curr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+ </a:t>
            </a:r>
            <a:r>
              <a:rPr lang="en-US" altLang="zh-CN" dirty="0" err="1" smtClean="0">
                <a:latin typeface="Consolas"/>
                <a:cs typeface="Consolas"/>
              </a:rPr>
              <a:t>csz</a:t>
            </a:r>
            <a:r>
              <a:rPr lang="en-US" altLang="zh-CN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} 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zh-CN" dirty="0" err="1" smtClean="0">
                <a:latin typeface="Consolas"/>
                <a:cs typeface="Consolas"/>
              </a:rPr>
              <a:t>bool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get_status</a:t>
            </a:r>
            <a:r>
              <a:rPr lang="en-US" altLang="zh-CN" dirty="0" smtClean="0">
                <a:latin typeface="Consolas"/>
                <a:cs typeface="Consolas"/>
              </a:rPr>
              <a:t>(header *h) 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return h-&gt;</a:t>
            </a:r>
            <a:r>
              <a:rPr lang="en-US" altLang="zh-CN" dirty="0" err="1" smtClean="0">
                <a:latin typeface="Consolas"/>
                <a:cs typeface="Consolas"/>
              </a:rPr>
              <a:t>size_and_status</a:t>
            </a:r>
            <a:r>
              <a:rPr lang="en-US" altLang="zh-CN" dirty="0" smtClean="0">
                <a:latin typeface="Consolas"/>
                <a:cs typeface="Consolas"/>
              </a:rPr>
              <a:t> &amp; 0x1L;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get_size</a:t>
            </a:r>
            <a:r>
              <a:rPr lang="en-US" altLang="zh-CN" dirty="0" smtClean="0">
                <a:latin typeface="Consolas"/>
                <a:cs typeface="Consolas"/>
              </a:rPr>
              <a:t>(header *h) 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return h-&gt;</a:t>
            </a:r>
            <a:r>
              <a:rPr lang="en-US" altLang="zh-CN" dirty="0" err="1" smtClean="0">
                <a:latin typeface="Consolas"/>
                <a:cs typeface="Consolas"/>
              </a:rPr>
              <a:t>size_and_status</a:t>
            </a:r>
            <a:r>
              <a:rPr lang="en-US" altLang="zh-CN" dirty="0" smtClean="0">
                <a:latin typeface="Consolas"/>
                <a:cs typeface="Consolas"/>
              </a:rPr>
              <a:t> &amp; ~(0x1L);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10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Placing allocated blocks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</a:t>
            </a:r>
            <a:r>
              <a:rPr kumimoji="1" lang="en-US" altLang="zh-CN" dirty="0" smtClean="0">
                <a:latin typeface="Consolas"/>
                <a:cs typeface="Consolas"/>
              </a:rPr>
              <a:t>1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p2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p3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p4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</a:t>
            </a:r>
            <a:r>
              <a:rPr kumimoji="1" lang="en-US" altLang="zh-CN" dirty="0">
                <a:latin typeface="Consolas"/>
                <a:cs typeface="Consolas"/>
              </a:rPr>
              <a:t>8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p5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(24)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p6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40" name="组 39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41" name="矩形 40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3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993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Where to place an allocation?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80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92"/>
          <p:cNvSpPr/>
          <p:nvPr/>
        </p:nvSpPr>
        <p:spPr>
          <a:xfrm>
            <a:off x="3895786" y="1740623"/>
            <a:ext cx="943459" cy="376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First fit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98240" y="2125072"/>
            <a:ext cx="958602" cy="1380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95" name="直线箭头连接符 94"/>
          <p:cNvCxnSpPr/>
          <p:nvPr/>
        </p:nvCxnSpPr>
        <p:spPr>
          <a:xfrm>
            <a:off x="5097117" y="2394610"/>
            <a:ext cx="0" cy="3535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 rot="5400000">
            <a:off x="4330789" y="3736286"/>
            <a:ext cx="205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address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39465" y="2850627"/>
            <a:ext cx="38666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First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Search list from beginning,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choose </a:t>
            </a:r>
            <a:r>
              <a:rPr lang="en-US" altLang="zh-CN" dirty="0">
                <a:latin typeface="Arial"/>
                <a:cs typeface="Arial"/>
              </a:rPr>
              <a:t>first free block that </a:t>
            </a:r>
            <a:r>
              <a:rPr lang="en-US" altLang="zh-CN" dirty="0" smtClean="0">
                <a:latin typeface="Arial"/>
                <a:cs typeface="Arial"/>
              </a:rPr>
              <a:t>fits</a:t>
            </a:r>
          </a:p>
          <a:p>
            <a:pPr marL="0" lvl="1"/>
            <a:endParaRPr lang="en-US" altLang="zh-CN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41064" y="1169291"/>
            <a:ext cx="975042" cy="338554"/>
            <a:chOff x="2941064" y="1169291"/>
            <a:chExt cx="975042" cy="338554"/>
          </a:xfrm>
        </p:grpSpPr>
        <p:cxnSp>
          <p:nvCxnSpPr>
            <p:cNvPr id="100" name="直线箭头连接符 99"/>
            <p:cNvCxnSpPr/>
            <p:nvPr/>
          </p:nvCxnSpPr>
          <p:spPr>
            <a:xfrm flipV="1">
              <a:off x="3410764" y="1364287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2941064" y="1169291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60240" y="15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0104 0.04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92"/>
          <p:cNvSpPr/>
          <p:nvPr/>
        </p:nvSpPr>
        <p:spPr>
          <a:xfrm>
            <a:off x="3895786" y="1740623"/>
            <a:ext cx="943459" cy="376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First fit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98240" y="2125072"/>
            <a:ext cx="958602" cy="1380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95" name="直线箭头连接符 94"/>
          <p:cNvCxnSpPr/>
          <p:nvPr/>
        </p:nvCxnSpPr>
        <p:spPr>
          <a:xfrm>
            <a:off x="5097117" y="2394610"/>
            <a:ext cx="0" cy="3535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 rot="5400000">
            <a:off x="4330789" y="3736286"/>
            <a:ext cx="205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address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39465" y="2850627"/>
            <a:ext cx="38666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First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Search list from beginning,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choose </a:t>
            </a:r>
            <a:r>
              <a:rPr lang="en-US" altLang="zh-CN" dirty="0">
                <a:latin typeface="Arial"/>
                <a:cs typeface="Arial"/>
              </a:rPr>
              <a:t>first free block that </a:t>
            </a:r>
            <a:r>
              <a:rPr lang="en-US" altLang="zh-CN" dirty="0" smtClean="0">
                <a:latin typeface="Arial"/>
                <a:cs typeface="Arial"/>
              </a:rPr>
              <a:t>fits</a:t>
            </a:r>
          </a:p>
          <a:p>
            <a:pPr marL="0" lvl="1"/>
            <a:endParaRPr lang="en-US" altLang="zh-CN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95786" y="1773994"/>
            <a:ext cx="968753" cy="343381"/>
            <a:chOff x="3895786" y="1773994"/>
            <a:chExt cx="968753" cy="343381"/>
          </a:xfrm>
        </p:grpSpPr>
        <p:sp>
          <p:nvSpPr>
            <p:cNvPr id="75" name="矩形 74"/>
            <p:cNvSpPr/>
            <p:nvPr/>
          </p:nvSpPr>
          <p:spPr>
            <a:xfrm>
              <a:off x="3895786" y="1968405"/>
              <a:ext cx="968753" cy="1489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913016" y="1773994"/>
              <a:ext cx="943460" cy="169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1064" y="1693051"/>
            <a:ext cx="975042" cy="338554"/>
            <a:chOff x="2941064" y="1276899"/>
            <a:chExt cx="975042" cy="338554"/>
          </a:xfrm>
        </p:grpSpPr>
        <p:cxnSp>
          <p:nvCxnSpPr>
            <p:cNvPr id="38" name="直线箭头连接符 99"/>
            <p:cNvCxnSpPr/>
            <p:nvPr/>
          </p:nvCxnSpPr>
          <p:spPr>
            <a:xfrm flipV="1">
              <a:off x="3410764" y="1394767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100"/>
            <p:cNvSpPr/>
            <p:nvPr/>
          </p:nvSpPr>
          <p:spPr>
            <a:xfrm>
              <a:off x="2941064" y="1276899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p7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95495" y="3597787"/>
            <a:ext cx="3418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Downside: </a:t>
            </a:r>
            <a:r>
              <a:rPr lang="en-US" altLang="zh-CN" dirty="0">
                <a:latin typeface="Arial"/>
                <a:cs typeface="Arial"/>
              </a:rPr>
              <a:t>cause </a:t>
            </a:r>
            <a:r>
              <a:rPr lang="en-US" altLang="zh-CN" dirty="0" smtClean="0">
                <a:latin typeface="Arial"/>
                <a:cs typeface="Arial"/>
              </a:rPr>
              <a:t>fragmentation</a:t>
            </a:r>
            <a:endParaRPr lang="en-US" altLang="zh-CN" dirty="0">
              <a:latin typeface="Arial"/>
              <a:cs typeface="Arial"/>
            </a:endParaRP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at beginning of the </a:t>
            </a:r>
            <a:r>
              <a:rPr lang="en-US" altLang="zh-CN" dirty="0" smtClean="0">
                <a:latin typeface="Arial"/>
                <a:cs typeface="Arial"/>
              </a:rPr>
              <a:t>heap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0240" y="15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4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96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Best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3908" y="1151005"/>
            <a:ext cx="1074502" cy="338554"/>
            <a:chOff x="2733908" y="1509120"/>
            <a:chExt cx="1074502" cy="338554"/>
          </a:xfrm>
        </p:grpSpPr>
        <p:cxnSp>
          <p:nvCxnSpPr>
            <p:cNvPr id="38" name="直线箭头连接符 37"/>
            <p:cNvCxnSpPr/>
            <p:nvPr/>
          </p:nvCxnSpPr>
          <p:spPr>
            <a:xfrm flipV="1">
              <a:off x="3303068" y="1693739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2733908" y="1509120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353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Best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choose the free block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with </a:t>
            </a:r>
            <a:r>
              <a:rPr lang="en-US" altLang="zh-CN" dirty="0">
                <a:latin typeface="Arial"/>
                <a:cs typeface="Arial"/>
              </a:rPr>
              <a:t>the closest size that fits</a:t>
            </a:r>
            <a:endParaRPr lang="en-US" altLang="zh-CN" dirty="0" smtClean="0"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0164" y="1494142"/>
            <a:ext cx="1074502" cy="338554"/>
            <a:chOff x="2750164" y="1494142"/>
            <a:chExt cx="1074502" cy="338554"/>
          </a:xfrm>
        </p:grpSpPr>
        <p:cxnSp>
          <p:nvCxnSpPr>
            <p:cNvPr id="46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82073" y="1973821"/>
            <a:ext cx="1074502" cy="338554"/>
            <a:chOff x="2750164" y="1494142"/>
            <a:chExt cx="1074502" cy="338554"/>
          </a:xfrm>
        </p:grpSpPr>
        <p:cxnSp>
          <p:nvCxnSpPr>
            <p:cNvPr id="49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65817" y="2834504"/>
            <a:ext cx="1074502" cy="338554"/>
            <a:chOff x="2750164" y="1494142"/>
            <a:chExt cx="1074502" cy="338554"/>
          </a:xfrm>
        </p:grpSpPr>
        <p:cxnSp>
          <p:nvCxnSpPr>
            <p:cNvPr id="52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790804" y="3639508"/>
            <a:ext cx="1074502" cy="338554"/>
            <a:chOff x="2750164" y="1494142"/>
            <a:chExt cx="1074502" cy="338554"/>
          </a:xfrm>
        </p:grpSpPr>
        <p:cxnSp>
          <p:nvCxnSpPr>
            <p:cNvPr id="55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53022" y="3152831"/>
            <a:ext cx="1064342" cy="338554"/>
            <a:chOff x="2689204" y="1494142"/>
            <a:chExt cx="1064342" cy="338554"/>
          </a:xfrm>
        </p:grpSpPr>
        <p:cxnSp>
          <p:nvCxnSpPr>
            <p:cNvPr id="58" name="直线箭头连接符 37"/>
            <p:cNvCxnSpPr/>
            <p:nvPr/>
          </p:nvCxnSpPr>
          <p:spPr>
            <a:xfrm flipV="1">
              <a:off x="324820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41"/>
            <p:cNvSpPr/>
            <p:nvPr/>
          </p:nvSpPr>
          <p:spPr>
            <a:xfrm>
              <a:off x="268920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74548" y="4475698"/>
            <a:ext cx="1074502" cy="338554"/>
            <a:chOff x="2750164" y="1494142"/>
            <a:chExt cx="1074502" cy="338554"/>
          </a:xfrm>
        </p:grpSpPr>
        <p:cxnSp>
          <p:nvCxnSpPr>
            <p:cNvPr id="66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24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grpSp>
        <p:nvGrpSpPr>
          <p:cNvPr id="53" name="组 52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4998661" y="321056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4998661" y="3629025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rgbClr val="000000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11563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FFFFFF"/>
                  </a:solidFill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solidFill>
                    <a:srgbClr val="FFFFFF"/>
                  </a:solidFill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solidFill>
                  <a:srgbClr val="FFFFFF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8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can one dynamically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allocate memory on stack?  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40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96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Best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353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Best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choose the free block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with </a:t>
            </a:r>
            <a:r>
              <a:rPr lang="en-US" altLang="zh-CN" dirty="0">
                <a:latin typeface="Arial"/>
                <a:cs typeface="Arial"/>
              </a:rPr>
              <a:t>the closest size that fits</a:t>
            </a:r>
            <a:endParaRPr lang="en-US" altLang="zh-CN" dirty="0" smtClean="0"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60" name="矩形 43"/>
          <p:cNvSpPr/>
          <p:nvPr/>
        </p:nvSpPr>
        <p:spPr>
          <a:xfrm>
            <a:off x="5544417" y="3962227"/>
            <a:ext cx="3340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Downside: run slower than first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f</a:t>
            </a:r>
            <a:r>
              <a:rPr lang="en-US" altLang="zh-CN" dirty="0" smtClean="0">
                <a:latin typeface="Arial"/>
                <a:cs typeface="Arial"/>
              </a:rPr>
              <a:t>it.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933044" y="2943258"/>
            <a:ext cx="932262" cy="338554"/>
            <a:chOff x="2892404" y="1494142"/>
            <a:chExt cx="932262" cy="338554"/>
          </a:xfrm>
        </p:grpSpPr>
        <p:cxnSp>
          <p:nvCxnSpPr>
            <p:cNvPr id="62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41"/>
            <p:cNvSpPr/>
            <p:nvPr/>
          </p:nvSpPr>
          <p:spPr>
            <a:xfrm>
              <a:off x="2892404" y="1494142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p7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92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809" y="7486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Next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856811" y="3736286"/>
              <a:ext cx="1005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73007" y="2819162"/>
            <a:ext cx="975042" cy="338554"/>
            <a:chOff x="2873007" y="2819162"/>
            <a:chExt cx="975042" cy="338554"/>
          </a:xfrm>
        </p:grpSpPr>
        <p:cxnSp>
          <p:nvCxnSpPr>
            <p:cNvPr id="38" name="直线箭头连接符 37"/>
            <p:cNvCxnSpPr/>
            <p:nvPr/>
          </p:nvCxnSpPr>
          <p:spPr>
            <a:xfrm flipV="1">
              <a:off x="3342707" y="300378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2873007" y="281916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404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like first-fit, but search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starts from where the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p</a:t>
            </a:r>
            <a:r>
              <a:rPr lang="en-US" altLang="zh-CN" dirty="0" smtClean="0">
                <a:latin typeface="Arial"/>
                <a:cs typeface="Arial"/>
              </a:rPr>
              <a:t>revious search left off.</a:t>
            </a:r>
          </a:p>
        </p:txBody>
      </p:sp>
      <p:sp>
        <p:nvSpPr>
          <p:cNvPr id="45" name="矩形 44"/>
          <p:cNvSpPr/>
          <p:nvPr/>
        </p:nvSpPr>
        <p:spPr>
          <a:xfrm>
            <a:off x="778870" y="1580696"/>
            <a:ext cx="2088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p8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7227" y="3160082"/>
            <a:ext cx="975042" cy="338554"/>
            <a:chOff x="2867227" y="3160082"/>
            <a:chExt cx="975042" cy="338554"/>
          </a:xfrm>
        </p:grpSpPr>
        <p:cxnSp>
          <p:nvCxnSpPr>
            <p:cNvPr id="46" name="直线箭头连接符 37"/>
            <p:cNvCxnSpPr/>
            <p:nvPr/>
          </p:nvCxnSpPr>
          <p:spPr>
            <a:xfrm flipV="1">
              <a:off x="3336927" y="334470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1"/>
            <p:cNvSpPr/>
            <p:nvPr/>
          </p:nvSpPr>
          <p:spPr>
            <a:xfrm>
              <a:off x="2867227" y="316008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227" y="3624166"/>
            <a:ext cx="975042" cy="338554"/>
            <a:chOff x="2867227" y="3624166"/>
            <a:chExt cx="975042" cy="338554"/>
          </a:xfrm>
        </p:grpSpPr>
        <p:cxnSp>
          <p:nvCxnSpPr>
            <p:cNvPr id="48" name="直线箭头连接符 37"/>
            <p:cNvCxnSpPr/>
            <p:nvPr/>
          </p:nvCxnSpPr>
          <p:spPr>
            <a:xfrm flipV="1">
              <a:off x="3336927" y="380878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1"/>
            <p:cNvSpPr/>
            <p:nvPr/>
          </p:nvSpPr>
          <p:spPr>
            <a:xfrm>
              <a:off x="2867227" y="3624166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9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809" y="7486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Next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856811" y="3736286"/>
              <a:ext cx="1005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73007" y="2819162"/>
            <a:ext cx="975042" cy="338554"/>
            <a:chOff x="2873007" y="2819162"/>
            <a:chExt cx="975042" cy="338554"/>
          </a:xfrm>
        </p:grpSpPr>
        <p:cxnSp>
          <p:nvCxnSpPr>
            <p:cNvPr id="38" name="直线箭头连接符 37"/>
            <p:cNvCxnSpPr/>
            <p:nvPr/>
          </p:nvCxnSpPr>
          <p:spPr>
            <a:xfrm flipV="1">
              <a:off x="3342707" y="300378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2873007" y="281916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404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like first-fit, but search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starts from where the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p</a:t>
            </a:r>
            <a:r>
              <a:rPr lang="en-US" altLang="zh-CN" dirty="0" smtClean="0">
                <a:latin typeface="Arial"/>
                <a:cs typeface="Arial"/>
              </a:rPr>
              <a:t>revious search left off.</a:t>
            </a:r>
          </a:p>
        </p:txBody>
      </p:sp>
      <p:sp>
        <p:nvSpPr>
          <p:cNvPr id="45" name="矩形 44"/>
          <p:cNvSpPr/>
          <p:nvPr/>
        </p:nvSpPr>
        <p:spPr>
          <a:xfrm>
            <a:off x="778870" y="1580696"/>
            <a:ext cx="2088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p8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7227" y="3160082"/>
            <a:ext cx="975042" cy="338554"/>
            <a:chOff x="2867227" y="3160082"/>
            <a:chExt cx="975042" cy="338554"/>
          </a:xfrm>
        </p:grpSpPr>
        <p:cxnSp>
          <p:nvCxnSpPr>
            <p:cNvPr id="46" name="直线箭头连接符 37"/>
            <p:cNvCxnSpPr/>
            <p:nvPr/>
          </p:nvCxnSpPr>
          <p:spPr>
            <a:xfrm flipV="1">
              <a:off x="3336927" y="334470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1"/>
            <p:cNvSpPr/>
            <p:nvPr/>
          </p:nvSpPr>
          <p:spPr>
            <a:xfrm>
              <a:off x="2867227" y="316008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227" y="3624166"/>
            <a:ext cx="975042" cy="338554"/>
            <a:chOff x="2867227" y="3624166"/>
            <a:chExt cx="975042" cy="338554"/>
          </a:xfrm>
        </p:grpSpPr>
        <p:cxnSp>
          <p:nvCxnSpPr>
            <p:cNvPr id="48" name="直线箭头连接符 37"/>
            <p:cNvCxnSpPr/>
            <p:nvPr/>
          </p:nvCxnSpPr>
          <p:spPr>
            <a:xfrm flipV="1">
              <a:off x="3336927" y="380878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1"/>
            <p:cNvSpPr/>
            <p:nvPr/>
          </p:nvSpPr>
          <p:spPr>
            <a:xfrm>
              <a:off x="2867227" y="3624166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81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809" y="7486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Next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856811" y="3736286"/>
              <a:ext cx="1005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404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like first-fit, but search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starts from where the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p</a:t>
            </a:r>
            <a:r>
              <a:rPr lang="en-US" altLang="zh-CN" dirty="0" smtClean="0">
                <a:latin typeface="Arial"/>
                <a:cs typeface="Arial"/>
              </a:rPr>
              <a:t>revious search left off.</a:t>
            </a:r>
          </a:p>
        </p:txBody>
      </p:sp>
      <p:sp>
        <p:nvSpPr>
          <p:cNvPr id="45" name="矩形 44"/>
          <p:cNvSpPr/>
          <p:nvPr/>
        </p:nvSpPr>
        <p:spPr>
          <a:xfrm>
            <a:off x="778870" y="1580696"/>
            <a:ext cx="2088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p8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867227" y="3751675"/>
            <a:ext cx="975042" cy="338554"/>
            <a:chOff x="2867227" y="3624166"/>
            <a:chExt cx="975042" cy="338554"/>
          </a:xfrm>
        </p:grpSpPr>
        <p:cxnSp>
          <p:nvCxnSpPr>
            <p:cNvPr id="44" name="直线箭头连接符 37"/>
            <p:cNvCxnSpPr/>
            <p:nvPr/>
          </p:nvCxnSpPr>
          <p:spPr>
            <a:xfrm flipV="1">
              <a:off x="3336927" y="380878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1"/>
            <p:cNvSpPr/>
            <p:nvPr/>
          </p:nvSpPr>
          <p:spPr>
            <a:xfrm>
              <a:off x="2867227" y="3624166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p8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51" name="矩形 43"/>
          <p:cNvSpPr/>
          <p:nvPr/>
        </p:nvSpPr>
        <p:spPr>
          <a:xfrm>
            <a:off x="5439465" y="3962227"/>
            <a:ext cx="3314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runs faster than first fit,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but fragmentation is worse.  </a:t>
            </a:r>
          </a:p>
        </p:txBody>
      </p:sp>
    </p:spTree>
    <p:extLst>
      <p:ext uri="{BB962C8B-B14F-4D97-AF65-F5344CB8AC3E}">
        <p14:creationId xmlns:p14="http://schemas.microsoft.com/office/powerpoint/2010/main" val="230278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18"/>
          <p:cNvSpPr/>
          <p:nvPr/>
        </p:nvSpPr>
        <p:spPr>
          <a:xfrm>
            <a:off x="3913015" y="3923813"/>
            <a:ext cx="968753" cy="7211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495" y="5797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Splitting a free block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8311" y="1575828"/>
            <a:ext cx="20883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p9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(16)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7551" y="3808785"/>
            <a:ext cx="918235" cy="338554"/>
            <a:chOff x="2977551" y="3808785"/>
            <a:chExt cx="918235" cy="338554"/>
          </a:xfrm>
        </p:grpSpPr>
        <p:cxnSp>
          <p:nvCxnSpPr>
            <p:cNvPr id="44" name="直线箭头连接符 37"/>
            <p:cNvCxnSpPr/>
            <p:nvPr/>
          </p:nvCxnSpPr>
          <p:spPr>
            <a:xfrm flipV="1">
              <a:off x="3390444" y="396501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1"/>
            <p:cNvSpPr/>
            <p:nvPr/>
          </p:nvSpPr>
          <p:spPr>
            <a:xfrm>
              <a:off x="2977551" y="3808785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p9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48" name="直线箭头连接符 36"/>
          <p:cNvCxnSpPr/>
          <p:nvPr/>
        </p:nvCxnSpPr>
        <p:spPr>
          <a:xfrm>
            <a:off x="5104074" y="5181600"/>
            <a:ext cx="0" cy="146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 40"/>
          <p:cNvSpPr/>
          <p:nvPr/>
        </p:nvSpPr>
        <p:spPr>
          <a:xfrm rot="5400000">
            <a:off x="4562868" y="5655297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50" name="直线连接符 11"/>
          <p:cNvCxnSpPr/>
          <p:nvPr/>
        </p:nvCxnSpPr>
        <p:spPr>
          <a:xfrm flipV="1">
            <a:off x="4893862" y="2940242"/>
            <a:ext cx="771108" cy="83327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46"/>
          <p:cNvCxnSpPr/>
          <p:nvPr/>
        </p:nvCxnSpPr>
        <p:spPr>
          <a:xfrm>
            <a:off x="4863554" y="4648971"/>
            <a:ext cx="88577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47"/>
          <p:cNvSpPr/>
          <p:nvPr/>
        </p:nvSpPr>
        <p:spPr>
          <a:xfrm>
            <a:off x="5749328" y="3186184"/>
            <a:ext cx="1767840" cy="146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48B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矩形 48"/>
          <p:cNvSpPr/>
          <p:nvPr/>
        </p:nvSpPr>
        <p:spPr>
          <a:xfrm>
            <a:off x="5749328" y="2672080"/>
            <a:ext cx="1767840" cy="514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0x40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1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99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Splitting a free block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2865" y="3920953"/>
            <a:ext cx="968753" cy="748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808232"/>
            <a:ext cx="960741" cy="20606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5104074" y="5181600"/>
            <a:ext cx="0" cy="146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4562868" y="5655297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2864" y="3923813"/>
            <a:ext cx="968753" cy="348005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95786" y="4246522"/>
            <a:ext cx="983844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390444" y="3928115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952359" y="3743496"/>
            <a:ext cx="41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p9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12" name="直线连接符 11"/>
          <p:cNvCxnSpPr>
            <a:endCxn id="49" idx="1"/>
          </p:cNvCxnSpPr>
          <p:nvPr/>
        </p:nvCxnSpPr>
        <p:spPr>
          <a:xfrm flipV="1">
            <a:off x="4893862" y="2929132"/>
            <a:ext cx="855466" cy="84438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4863554" y="4648971"/>
            <a:ext cx="885774" cy="27624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749328" y="3186184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49328" y="2672080"/>
            <a:ext cx="1767840" cy="514104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0x21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49328" y="4372725"/>
            <a:ext cx="1767840" cy="617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49328" y="3801820"/>
            <a:ext cx="1767840" cy="556870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1341" y="1575828"/>
            <a:ext cx="2088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p9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(16)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50" name="直线连接符 46"/>
          <p:cNvCxnSpPr/>
          <p:nvPr/>
        </p:nvCxnSpPr>
        <p:spPr>
          <a:xfrm flipV="1">
            <a:off x="4893862" y="3811980"/>
            <a:ext cx="855466" cy="43454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48"/>
          <p:cNvSpPr/>
          <p:nvPr/>
        </p:nvSpPr>
        <p:spPr>
          <a:xfrm>
            <a:off x="5749328" y="3844586"/>
            <a:ext cx="1767840" cy="514104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0x20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矩形 47"/>
          <p:cNvSpPr/>
          <p:nvPr/>
        </p:nvSpPr>
        <p:spPr>
          <a:xfrm>
            <a:off x="5749328" y="4386927"/>
            <a:ext cx="1767840" cy="53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63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30" y="37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a free block with its next free neighbor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82136" y="4983778"/>
            <a:ext cx="0" cy="16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 flipV="1">
            <a:off x="3390444" y="3470915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789799" y="3286296"/>
            <a:ext cx="52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p10</a:t>
            </a:r>
            <a:endParaRPr lang="zh-CN" alt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85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30" y="37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a free block with its next free neighbor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82136" y="4983778"/>
            <a:ext cx="0" cy="16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 flipV="1">
            <a:off x="3390444" y="3470915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338754" y="3270207"/>
            <a:ext cx="1051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freed p10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9" name="直线连接符 37"/>
          <p:cNvCxnSpPr/>
          <p:nvPr/>
        </p:nvCxnSpPr>
        <p:spPr>
          <a:xfrm flipV="1">
            <a:off x="4864539" y="2851382"/>
            <a:ext cx="915097" cy="47593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41"/>
          <p:cNvCxnSpPr/>
          <p:nvPr/>
        </p:nvCxnSpPr>
        <p:spPr>
          <a:xfrm>
            <a:off x="4893862" y="3808785"/>
            <a:ext cx="88577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728467" y="3156181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8467" y="2651760"/>
            <a:ext cx="1767840" cy="504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0x20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5" name="直线连接符 44"/>
          <p:cNvCxnSpPr/>
          <p:nvPr/>
        </p:nvCxnSpPr>
        <p:spPr>
          <a:xfrm>
            <a:off x="4864539" y="4689724"/>
            <a:ext cx="915097" cy="59347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8836" y="4303194"/>
            <a:ext cx="1767840" cy="949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48B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28836" y="3778305"/>
            <a:ext cx="1767840" cy="524889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0x40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8" name="直线连接符 47"/>
          <p:cNvCxnSpPr/>
          <p:nvPr/>
        </p:nvCxnSpPr>
        <p:spPr>
          <a:xfrm>
            <a:off x="4871617" y="3864869"/>
            <a:ext cx="908019" cy="16400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4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30" y="37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a free block with its next free neighbor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12297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82136" y="4983778"/>
            <a:ext cx="0" cy="16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64539" y="2651760"/>
            <a:ext cx="2631768" cy="2631440"/>
            <a:chOff x="4864539" y="2651760"/>
            <a:chExt cx="2631768" cy="2631440"/>
          </a:xfrm>
        </p:grpSpPr>
        <p:cxnSp>
          <p:nvCxnSpPr>
            <p:cNvPr id="39" name="直线连接符 37"/>
            <p:cNvCxnSpPr/>
            <p:nvPr/>
          </p:nvCxnSpPr>
          <p:spPr>
            <a:xfrm flipV="1">
              <a:off x="4864539" y="2851382"/>
              <a:ext cx="915097" cy="47593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728467" y="3156181"/>
              <a:ext cx="1767840" cy="2127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80B </a:t>
              </a:r>
              <a:r>
                <a:rPr kumimoji="1" lang="en-US" altLang="zh-CN" dirty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728467" y="2651760"/>
              <a:ext cx="1767840" cy="5044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        0x60</a:t>
              </a:r>
            </a:p>
            <a:p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8B padding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45" name="直线连接符 44"/>
            <p:cNvCxnSpPr/>
            <p:nvPr/>
          </p:nvCxnSpPr>
          <p:spPr>
            <a:xfrm>
              <a:off x="4864539" y="4689724"/>
              <a:ext cx="915097" cy="59347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ounded Rectangular Callout 5"/>
          <p:cNvSpPr/>
          <p:nvPr/>
        </p:nvSpPr>
        <p:spPr>
          <a:xfrm>
            <a:off x="934720" y="3586480"/>
            <a:ext cx="1960880" cy="904240"/>
          </a:xfrm>
          <a:prstGeom prst="wedgeRoundRectCallout">
            <a:avLst>
              <a:gd name="adj1" fmla="val 99622"/>
              <a:gd name="adj2" fmla="val -100421"/>
              <a:gd name="adj3" fmla="val 16667"/>
            </a:avLst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How to coalesce with the previous free block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Use footer to coalesce with previous block</a:t>
            </a:r>
            <a:endParaRPr kumimoji="1"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9480"/>
          </a:xfrm>
        </p:spPr>
        <p:txBody>
          <a:bodyPr/>
          <a:lstStyle/>
          <a:p>
            <a:r>
              <a:rPr lang="en-US" dirty="0" smtClean="0"/>
              <a:t>Duplicate header information into the footer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273040" y="5284708"/>
            <a:ext cx="234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(1024)</a:t>
            </a:r>
          </a:p>
        </p:txBody>
      </p:sp>
      <p:sp>
        <p:nvSpPr>
          <p:cNvPr id="12" name="矩形 11"/>
          <p:cNvSpPr/>
          <p:nvPr/>
        </p:nvSpPr>
        <p:spPr>
          <a:xfrm>
            <a:off x="5132470" y="3117334"/>
            <a:ext cx="2214880" cy="564158"/>
          </a:xfrm>
          <a:prstGeom prst="rect">
            <a:avLst/>
          </a:prstGeom>
          <a:solidFill>
            <a:srgbClr val="BFBFB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0x421</a:t>
            </a: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32470" y="3681492"/>
            <a:ext cx="2214880" cy="6705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1KB payload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9708" y="347801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Arial"/>
                <a:cs typeface="Arial"/>
              </a:rPr>
              <a:t>p</a:t>
            </a:r>
            <a:endParaRPr kumimoji="1" lang="zh-CN" altLang="en-US" dirty="0">
              <a:latin typeface="Arial"/>
              <a:cs typeface="Arial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4872432" y="3735586"/>
            <a:ext cx="239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372646" y="3302000"/>
            <a:ext cx="9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eader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32470" y="4345709"/>
            <a:ext cx="2214880" cy="632692"/>
          </a:xfrm>
          <a:prstGeom prst="rect">
            <a:avLst/>
          </a:prstGeom>
          <a:solidFill>
            <a:srgbClr val="BFBFB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0x421</a:t>
            </a: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72646" y="4369846"/>
            <a:ext cx="77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footer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82320" y="3594854"/>
            <a:ext cx="1767840" cy="83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2320" y="2995414"/>
            <a:ext cx="1767840" cy="304800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2320" y="4429760"/>
            <a:ext cx="176784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Padding (optional)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16480" y="2997200"/>
            <a:ext cx="23368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0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2320" y="4979908"/>
            <a:ext cx="1767840" cy="304800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16480" y="4981694"/>
            <a:ext cx="23368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0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4293" y="4981694"/>
            <a:ext cx="186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f</a:t>
            </a:r>
            <a:r>
              <a:rPr kumimoji="1" lang="en-US" altLang="zh-CN" dirty="0" smtClean="0">
                <a:latin typeface="Arial"/>
                <a:cs typeface="Arial"/>
              </a:rPr>
              <a:t>ooter (16 </a:t>
            </a:r>
            <a:r>
              <a:rPr kumimoji="1" lang="en-US" altLang="zh-CN" dirty="0">
                <a:latin typeface="Arial"/>
                <a:cs typeface="Arial"/>
              </a:rPr>
              <a:t>bytes)</a:t>
            </a:r>
            <a:endParaRPr lang="zh-CN" altLang="en-US" dirty="0"/>
          </a:p>
        </p:txBody>
      </p:sp>
      <p:sp>
        <p:nvSpPr>
          <p:cNvPr id="22" name="矩形 17"/>
          <p:cNvSpPr/>
          <p:nvPr/>
        </p:nvSpPr>
        <p:spPr>
          <a:xfrm>
            <a:off x="792480" y="3300214"/>
            <a:ext cx="1767840" cy="304800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9520" y="3285252"/>
            <a:ext cx="123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8B padding</a:t>
            </a:r>
            <a:endParaRPr lang="en-US" dirty="0"/>
          </a:p>
        </p:txBody>
      </p:sp>
      <p:sp>
        <p:nvSpPr>
          <p:cNvPr id="27" name="矩形 23"/>
          <p:cNvSpPr/>
          <p:nvPr/>
        </p:nvSpPr>
        <p:spPr>
          <a:xfrm>
            <a:off x="792480" y="5284708"/>
            <a:ext cx="1767840" cy="304800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矩形 25"/>
          <p:cNvSpPr/>
          <p:nvPr/>
        </p:nvSpPr>
        <p:spPr>
          <a:xfrm>
            <a:off x="2714293" y="3117334"/>
            <a:ext cx="1993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header (16 </a:t>
            </a:r>
            <a:r>
              <a:rPr kumimoji="1" lang="en-US" altLang="zh-CN" dirty="0">
                <a:latin typeface="Arial"/>
                <a:cs typeface="Arial"/>
              </a:rPr>
              <a:t>bytes)</a:t>
            </a:r>
            <a:endParaRPr lang="zh-CN" altLang="en-US" dirty="0"/>
          </a:p>
        </p:txBody>
      </p:sp>
      <p:sp>
        <p:nvSpPr>
          <p:cNvPr id="6" name="Right Brace 5"/>
          <p:cNvSpPr/>
          <p:nvPr/>
        </p:nvSpPr>
        <p:spPr>
          <a:xfrm>
            <a:off x="2560320" y="3044845"/>
            <a:ext cx="160987" cy="4808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2560320" y="5080000"/>
            <a:ext cx="233680" cy="396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148470" y="2215774"/>
            <a:ext cx="1666240" cy="607814"/>
          </a:xfrm>
          <a:prstGeom prst="wedgeRoundRectCallout">
            <a:avLst>
              <a:gd name="adj1" fmla="val -40955"/>
              <a:gd name="adj2" fmla="val 94260"/>
              <a:gd name="adj3" fmla="val 16667"/>
            </a:avLst>
          </a:prstGeom>
          <a:solidFill>
            <a:srgbClr val="DDD9C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0x420 = 1056 = 1024+32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2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Is it possible to dynamically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allocate memory on stack?  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441" y="2248923"/>
            <a:ext cx="4683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Answer: Yes, but space is freed upon function return</a:t>
            </a:r>
          </a:p>
          <a:p>
            <a:endParaRPr kumimoji="1" lang="en-US" altLang="zh-CN" sz="2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2320" y="1552038"/>
            <a:ext cx="1828800" cy="57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00000"/>
                </a:solidFill>
                <a:latin typeface="Arial"/>
                <a:cs typeface="Arial"/>
              </a:rPr>
              <a:t>...</a:t>
            </a:r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62320" y="2131158"/>
            <a:ext cx="1828800" cy="419002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ret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62320" y="2550160"/>
            <a:ext cx="1828800" cy="77216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node n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6825932" y="3322320"/>
            <a:ext cx="0" cy="467360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3" name="Text Box 25"/>
          <p:cNvSpPr txBox="1">
            <a:spLocks noChangeArrowheads="1"/>
          </p:cNvSpPr>
          <p:nvPr/>
        </p:nvSpPr>
        <p:spPr bwMode="auto">
          <a:xfrm>
            <a:off x="8027987" y="3102946"/>
            <a:ext cx="649234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Arial"/>
                <a:ea typeface="msgothic" charset="0"/>
                <a:cs typeface="Arial"/>
              </a:rPr>
              <a:t>%</a:t>
            </a:r>
            <a:r>
              <a:rPr lang="en-GB" sz="1600" dirty="0" err="1" smtClean="0">
                <a:latin typeface="Arial"/>
                <a:ea typeface="msgothic" charset="0"/>
                <a:cs typeface="Arial"/>
              </a:rPr>
              <a:t>rsp</a:t>
            </a:r>
            <a:r>
              <a:rPr lang="en-GB" sz="1600" dirty="0" smtClean="0">
                <a:latin typeface="Arial"/>
                <a:ea typeface="msgothic" charset="0"/>
                <a:cs typeface="Arial"/>
              </a:rPr>
              <a:t> </a:t>
            </a:r>
            <a:endParaRPr lang="en-GB" sz="16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74" name="Line 26"/>
          <p:cNvSpPr>
            <a:spLocks noChangeShapeType="1"/>
          </p:cNvSpPr>
          <p:nvPr/>
        </p:nvSpPr>
        <p:spPr bwMode="auto">
          <a:xfrm flipH="1">
            <a:off x="7721600" y="3274396"/>
            <a:ext cx="384175" cy="1588"/>
          </a:xfrm>
          <a:prstGeom prst="line">
            <a:avLst/>
          </a:prstGeom>
          <a:noFill/>
          <a:ln w="19050" cmpd="sng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5862320" y="1552038"/>
            <a:ext cx="0" cy="2715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7691120" y="1541878"/>
            <a:ext cx="0" cy="2715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>
            <a:off x="5628640" y="2590800"/>
            <a:ext cx="111760" cy="7242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20416" y="2751176"/>
            <a:ext cx="1369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1400" dirty="0" err="1" smtClean="0">
                <a:latin typeface="Consolas"/>
                <a:cs typeface="Consolas"/>
              </a:rPr>
              <a:t>sizeof</a:t>
            </a:r>
            <a:r>
              <a:rPr kumimoji="1" lang="en-US" altLang="zh-CN" sz="1400" dirty="0" smtClean="0">
                <a:latin typeface="Consolas"/>
                <a:cs typeface="Consolas"/>
              </a:rPr>
              <a:t>(node)</a:t>
            </a:r>
          </a:p>
          <a:p>
            <a:pPr algn="r"/>
            <a:r>
              <a:rPr kumimoji="1" lang="en-US" altLang="zh-CN" sz="1400" dirty="0" smtClean="0">
                <a:latin typeface="Consolas"/>
                <a:cs typeface="Consolas"/>
              </a:rPr>
              <a:t>bytes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398156" y="463936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cs typeface="Consolas"/>
                <a:sym typeface="Wingdings"/>
              </a:rPr>
              <a:t>subq</a:t>
            </a:r>
            <a:r>
              <a:rPr lang="en-US" altLang="zh-CN" dirty="0">
                <a:latin typeface="Consolas"/>
                <a:cs typeface="Consolas"/>
                <a:sym typeface="Wingdings"/>
              </a:rPr>
              <a:t> </a:t>
            </a:r>
            <a:r>
              <a:rPr lang="en-US" altLang="zh-CN" dirty="0" smtClean="0">
                <a:latin typeface="Consolas"/>
                <a:cs typeface="Consolas"/>
                <a:sym typeface="Wingdings"/>
              </a:rPr>
              <a:t>$16,</a:t>
            </a:r>
            <a:r>
              <a:rPr lang="en-US" altLang="zh-CN" dirty="0">
                <a:latin typeface="Consolas"/>
                <a:cs typeface="Consolas"/>
                <a:sym typeface="Wingdings"/>
              </a:rPr>
              <a:t>%rsp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mr-IN" altLang="zh-CN" dirty="0">
                <a:latin typeface="Consolas"/>
                <a:cs typeface="Consolas"/>
              </a:rPr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03247" y="1129268"/>
            <a:ext cx="1274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User stack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" name="矩形 3"/>
          <p:cNvSpPr/>
          <p:nvPr/>
        </p:nvSpPr>
        <p:spPr>
          <a:xfrm>
            <a:off x="294640" y="3113106"/>
            <a:ext cx="4277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void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list_insert</a:t>
            </a:r>
            <a:r>
              <a:rPr lang="en-US" altLang="zh-CN" sz="1600" dirty="0" smtClean="0">
                <a:latin typeface="Consolas"/>
                <a:cs typeface="Consolas"/>
              </a:rPr>
              <a:t>(node *head,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v)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node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node *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smtClean="0">
                <a:solidFill>
                  <a:srgbClr val="3366FF"/>
                </a:solidFill>
                <a:latin typeface="Consolas"/>
                <a:cs typeface="Consolas"/>
              </a:rPr>
              <a:t>&amp;n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-&gt;next = head;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= </a:t>
            </a:r>
            <a:r>
              <a:rPr lang="en-US" altLang="zh-CN" sz="1600" dirty="0">
                <a:latin typeface="Consolas"/>
                <a:cs typeface="Consolas"/>
              </a:rPr>
              <a:t>v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*head =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247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40" y="7829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</a:t>
            </a:r>
            <a:r>
              <a:rPr kumimoji="1" lang="en-US" altLang="zh-CN" dirty="0" err="1" smtClean="0"/>
              <a:t>prev</a:t>
            </a:r>
            <a:r>
              <a:rPr kumimoji="1" lang="en-US" altLang="zh-CN" dirty="0" smtClean="0"/>
              <a:t> and next blocks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80406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91623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397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51962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341498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8861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4025685"/>
            <a:ext cx="968753" cy="3634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5540052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68" y="5669753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51850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03597" y="4667867"/>
            <a:ext cx="0" cy="174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V="1">
            <a:off x="3407673" y="3984422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83374" y="3815145"/>
            <a:ext cx="52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p10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97873" y="167760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05941" y="227769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05941" y="327848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00708" y="374876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10868" y="5407972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10868" y="4389120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908028" y="4501288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5941" y="4613456"/>
            <a:ext cx="968753" cy="784356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0" name="直线连接符 59"/>
          <p:cNvCxnSpPr/>
          <p:nvPr/>
        </p:nvCxnSpPr>
        <p:spPr>
          <a:xfrm flipV="1">
            <a:off x="4834924" y="2778158"/>
            <a:ext cx="834164" cy="112183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 flipV="1">
            <a:off x="4879621" y="4481375"/>
            <a:ext cx="784171" cy="199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669088" y="3326798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69088" y="2763462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0x21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9088" y="3972692"/>
            <a:ext cx="1767840" cy="497708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0x21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63792" y="4997179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48B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3792" y="4481375"/>
            <a:ext cx="1767840" cy="51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0x40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68656" y="5631900"/>
            <a:ext cx="1767840" cy="532070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0x40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1" name="直线连接符 70"/>
          <p:cNvCxnSpPr>
            <a:stCxn id="52" idx="3"/>
          </p:cNvCxnSpPr>
          <p:nvPr/>
        </p:nvCxnSpPr>
        <p:spPr>
          <a:xfrm>
            <a:off x="4869470" y="5464056"/>
            <a:ext cx="799618" cy="5913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61"/>
          <p:cNvSpPr/>
          <p:nvPr/>
        </p:nvSpPr>
        <p:spPr>
          <a:xfrm>
            <a:off x="5669088" y="1629114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62"/>
          <p:cNvSpPr/>
          <p:nvPr/>
        </p:nvSpPr>
        <p:spPr>
          <a:xfrm>
            <a:off x="5669088" y="1065778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0x20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矩形 63"/>
          <p:cNvSpPr/>
          <p:nvPr/>
        </p:nvSpPr>
        <p:spPr>
          <a:xfrm>
            <a:off x="5669088" y="2275008"/>
            <a:ext cx="1767840" cy="497708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0x20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6" name="直线连接符 59"/>
          <p:cNvCxnSpPr/>
          <p:nvPr/>
        </p:nvCxnSpPr>
        <p:spPr>
          <a:xfrm flipV="1">
            <a:off x="4879621" y="1065778"/>
            <a:ext cx="784171" cy="23492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52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40" y="7829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</a:t>
            </a:r>
            <a:r>
              <a:rPr kumimoji="1" lang="en-US" altLang="zh-CN" dirty="0" err="1" smtClean="0"/>
              <a:t>prev</a:t>
            </a:r>
            <a:r>
              <a:rPr kumimoji="1" lang="en-US" altLang="zh-CN" dirty="0" smtClean="0"/>
              <a:t> and next blocks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80406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91623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397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51962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341498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5540052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68" y="5669753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518508"/>
            <a:ext cx="968753" cy="188946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03597" y="4667867"/>
            <a:ext cx="0" cy="174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897873" y="167760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05941" y="227769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05941" y="327848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10868" y="5407972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68656" y="5631900"/>
            <a:ext cx="1767840" cy="532070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0x80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1" name="直线连接符 70"/>
          <p:cNvCxnSpPr>
            <a:stCxn id="52" idx="3"/>
          </p:cNvCxnSpPr>
          <p:nvPr/>
        </p:nvCxnSpPr>
        <p:spPr>
          <a:xfrm>
            <a:off x="4869470" y="5464056"/>
            <a:ext cx="799618" cy="5913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61"/>
          <p:cNvSpPr/>
          <p:nvPr/>
        </p:nvSpPr>
        <p:spPr>
          <a:xfrm>
            <a:off x="5669088" y="1629114"/>
            <a:ext cx="1767840" cy="400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96B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62"/>
          <p:cNvSpPr/>
          <p:nvPr/>
        </p:nvSpPr>
        <p:spPr>
          <a:xfrm>
            <a:off x="5669088" y="1065778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0x80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6" name="直线连接符 59"/>
          <p:cNvCxnSpPr/>
          <p:nvPr/>
        </p:nvCxnSpPr>
        <p:spPr>
          <a:xfrm flipV="1">
            <a:off x="4879621" y="1065778"/>
            <a:ext cx="784171" cy="23492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05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</a:t>
            </a:r>
            <a:r>
              <a:rPr lang="en-US" dirty="0" err="1" smtClean="0"/>
              <a:t>malloc</a:t>
            </a:r>
            <a:r>
              <a:rPr lang="en-US" dirty="0" smtClean="0"/>
              <a:t> using implicit list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287520" y="1829118"/>
            <a:ext cx="4267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traverse the entire list of chunks on heap by </a:t>
            </a:r>
            <a:r>
              <a:rPr lang="en-US" sz="2400" dirty="0"/>
              <a:t>incrementing pointer with chunk sizes,</a:t>
            </a:r>
            <a:endParaRPr lang="en-US" sz="2400" dirty="0" smtClean="0"/>
          </a:p>
          <a:p>
            <a:r>
              <a:rPr lang="en-US" sz="2400" dirty="0" smtClean="0"/>
              <a:t>To allocate, find a block that fits, split if necessary</a:t>
            </a:r>
            <a:endParaRPr lang="en-US" sz="2400" dirty="0"/>
          </a:p>
        </p:txBody>
      </p:sp>
      <p:sp>
        <p:nvSpPr>
          <p:cNvPr id="4" name="矩形 16"/>
          <p:cNvSpPr/>
          <p:nvPr/>
        </p:nvSpPr>
        <p:spPr>
          <a:xfrm>
            <a:off x="1524000" y="2951480"/>
            <a:ext cx="1767840" cy="138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矩形 17"/>
          <p:cNvSpPr/>
          <p:nvPr/>
        </p:nvSpPr>
        <p:spPr>
          <a:xfrm>
            <a:off x="1524000" y="2352040"/>
            <a:ext cx="17678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size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矩形 20"/>
          <p:cNvSpPr/>
          <p:nvPr/>
        </p:nvSpPr>
        <p:spPr>
          <a:xfrm>
            <a:off x="3058160" y="2353826"/>
            <a:ext cx="23368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23"/>
          <p:cNvSpPr/>
          <p:nvPr/>
        </p:nvSpPr>
        <p:spPr>
          <a:xfrm>
            <a:off x="1524000" y="4336534"/>
            <a:ext cx="176784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size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矩形 24"/>
          <p:cNvSpPr/>
          <p:nvPr/>
        </p:nvSpPr>
        <p:spPr>
          <a:xfrm>
            <a:off x="3058160" y="4338320"/>
            <a:ext cx="23368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25"/>
          <p:cNvSpPr/>
          <p:nvPr/>
        </p:nvSpPr>
        <p:spPr>
          <a:xfrm>
            <a:off x="3455973" y="4338320"/>
            <a:ext cx="774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f</a:t>
            </a:r>
            <a:r>
              <a:rPr kumimoji="1" lang="en-US" altLang="zh-CN" dirty="0" smtClean="0">
                <a:latin typeface="Arial"/>
                <a:cs typeface="Arial"/>
              </a:rPr>
              <a:t>ooter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(16B)</a:t>
            </a:r>
            <a:endParaRPr lang="zh-CN" altLang="en-US" dirty="0"/>
          </a:p>
        </p:txBody>
      </p:sp>
      <p:sp>
        <p:nvSpPr>
          <p:cNvPr id="11" name="矩形 17"/>
          <p:cNvSpPr/>
          <p:nvPr/>
        </p:nvSpPr>
        <p:spPr>
          <a:xfrm>
            <a:off x="1534160" y="2656840"/>
            <a:ext cx="17678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2641878"/>
            <a:ext cx="123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8B padding</a:t>
            </a:r>
            <a:endParaRPr lang="en-US" dirty="0"/>
          </a:p>
        </p:txBody>
      </p:sp>
      <p:sp>
        <p:nvSpPr>
          <p:cNvPr id="13" name="矩形 23"/>
          <p:cNvSpPr/>
          <p:nvPr/>
        </p:nvSpPr>
        <p:spPr>
          <a:xfrm>
            <a:off x="1534160" y="4641334"/>
            <a:ext cx="176784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矩形 25"/>
          <p:cNvSpPr/>
          <p:nvPr/>
        </p:nvSpPr>
        <p:spPr>
          <a:xfrm>
            <a:off x="3455973" y="2473960"/>
            <a:ext cx="903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header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(16B)</a:t>
            </a:r>
            <a:endParaRPr lang="zh-CN" alt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3302000" y="2401471"/>
            <a:ext cx="160987" cy="4808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3302000" y="4436626"/>
            <a:ext cx="233680" cy="396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098882" y="2062480"/>
            <a:ext cx="238060" cy="411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83964" y="1740972"/>
            <a:ext cx="7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8438" y="5699759"/>
            <a:ext cx="7172960" cy="57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Question: what’s the minimal size of a chunk?</a:t>
            </a:r>
            <a:endParaRPr lang="en-US" sz="2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31820" y="6098459"/>
            <a:ext cx="8307473" cy="360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Answer: &gt; 16 (header) + 16 (footer) + 16 (min payload) = 48 bytes</a:t>
            </a:r>
            <a:endParaRPr lang="en-US" sz="2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220" y="2753362"/>
            <a:ext cx="1504964" cy="2045870"/>
            <a:chOff x="22220" y="2753362"/>
            <a:chExt cx="1504964" cy="204587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005840" y="2753362"/>
              <a:ext cx="415802" cy="9042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72918" y="4336534"/>
              <a:ext cx="638564" cy="4626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220" y="3657600"/>
              <a:ext cx="1504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 could</a:t>
              </a:r>
            </a:p>
            <a:p>
              <a:r>
                <a:rPr lang="en-US" dirty="0" smtClean="0"/>
                <a:t>avoid padding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40" y="7829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</a:t>
            </a:r>
            <a:r>
              <a:rPr kumimoji="1" lang="en-US" altLang="zh-CN" dirty="0" err="1" smtClean="0"/>
              <a:t>prev</a:t>
            </a:r>
            <a:r>
              <a:rPr kumimoji="1" lang="en-US" altLang="zh-CN" dirty="0" smtClean="0"/>
              <a:t> and next blocks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80406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91623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397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51962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341498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8861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4025685"/>
            <a:ext cx="968753" cy="3634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5540052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68" y="5669753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51850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03597" y="4667867"/>
            <a:ext cx="0" cy="174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V="1">
            <a:off x="3407673" y="3984422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83374" y="3815145"/>
            <a:ext cx="52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p10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97873" y="167760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05941" y="227769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05941" y="327848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00708" y="374876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10868" y="5407972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10868" y="4389120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908028" y="4501288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5941" y="4613456"/>
            <a:ext cx="968753" cy="784356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0" name="直线连接符 59"/>
          <p:cNvCxnSpPr/>
          <p:nvPr/>
        </p:nvCxnSpPr>
        <p:spPr>
          <a:xfrm flipV="1">
            <a:off x="4834924" y="2778158"/>
            <a:ext cx="834164" cy="112183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 flipV="1">
            <a:off x="4879621" y="4481375"/>
            <a:ext cx="784171" cy="199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669088" y="3326798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69088" y="2763462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0x21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9088" y="3972692"/>
            <a:ext cx="1767840" cy="497708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0x21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63792" y="4997179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48B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3792" y="4481375"/>
            <a:ext cx="1767840" cy="51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0x40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68656" y="5631900"/>
            <a:ext cx="1767840" cy="532070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0x40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1" name="直线连接符 70"/>
          <p:cNvCxnSpPr>
            <a:stCxn id="52" idx="3"/>
          </p:cNvCxnSpPr>
          <p:nvPr/>
        </p:nvCxnSpPr>
        <p:spPr>
          <a:xfrm>
            <a:off x="4869470" y="5464056"/>
            <a:ext cx="799618" cy="5913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61"/>
          <p:cNvSpPr/>
          <p:nvPr/>
        </p:nvSpPr>
        <p:spPr>
          <a:xfrm>
            <a:off x="5669088" y="1629114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62"/>
          <p:cNvSpPr/>
          <p:nvPr/>
        </p:nvSpPr>
        <p:spPr>
          <a:xfrm>
            <a:off x="5669088" y="1065778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0x20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矩形 63"/>
          <p:cNvSpPr/>
          <p:nvPr/>
        </p:nvSpPr>
        <p:spPr>
          <a:xfrm>
            <a:off x="5669088" y="2275008"/>
            <a:ext cx="1767840" cy="497708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0x20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6" name="直线连接符 59"/>
          <p:cNvCxnSpPr/>
          <p:nvPr/>
        </p:nvCxnSpPr>
        <p:spPr>
          <a:xfrm flipV="1">
            <a:off x="4879621" y="1065778"/>
            <a:ext cx="784171" cy="23492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54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40" y="7829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</a:t>
            </a:r>
            <a:r>
              <a:rPr kumimoji="1" lang="en-US" altLang="zh-CN" dirty="0" err="1" smtClean="0"/>
              <a:t>prev</a:t>
            </a:r>
            <a:r>
              <a:rPr kumimoji="1" lang="en-US" altLang="zh-CN" dirty="0" smtClean="0"/>
              <a:t> and next blocks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80406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91623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397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51962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341498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5540052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68" y="5669753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518508"/>
            <a:ext cx="968753" cy="188946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03597" y="4667867"/>
            <a:ext cx="0" cy="174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897873" y="167760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05941" y="227769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05941" y="327848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10868" y="5407972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68656" y="5631900"/>
            <a:ext cx="1767840" cy="532070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0x80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1" name="直线连接符 70"/>
          <p:cNvCxnSpPr>
            <a:stCxn id="52" idx="3"/>
          </p:cNvCxnSpPr>
          <p:nvPr/>
        </p:nvCxnSpPr>
        <p:spPr>
          <a:xfrm>
            <a:off x="4869470" y="5464056"/>
            <a:ext cx="799618" cy="5913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61"/>
          <p:cNvSpPr/>
          <p:nvPr/>
        </p:nvSpPr>
        <p:spPr>
          <a:xfrm>
            <a:off x="5669088" y="1629114"/>
            <a:ext cx="1767840" cy="400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96B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62"/>
          <p:cNvSpPr/>
          <p:nvPr/>
        </p:nvSpPr>
        <p:spPr>
          <a:xfrm>
            <a:off x="5669088" y="1065778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0x80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6" name="直线连接符 59"/>
          <p:cNvCxnSpPr/>
          <p:nvPr/>
        </p:nvCxnSpPr>
        <p:spPr>
          <a:xfrm flipV="1">
            <a:off x="4879621" y="1065778"/>
            <a:ext cx="784171" cy="23492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6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Explicit free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Problems of implicit list: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llocation time is linear in # of total (free and allocated) chunks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Explicit free list:</a:t>
            </a:r>
          </a:p>
          <a:p>
            <a:pPr lvl="1"/>
            <a:r>
              <a:rPr kumimoji="1" lang="en-US" altLang="zh-CN" dirty="0" smtClean="0"/>
              <a:t>Maintain a linked list of free chunks only.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04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free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" y="4968557"/>
            <a:ext cx="8229600" cy="57880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Question: do we need next/</a:t>
            </a:r>
            <a:r>
              <a:rPr lang="en-US" dirty="0" err="1" smtClean="0"/>
              <a:t>prev</a:t>
            </a:r>
            <a:r>
              <a:rPr lang="en-US" dirty="0" smtClean="0"/>
              <a:t> fields for allocated blocks?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194694" y="2378726"/>
            <a:ext cx="1767840" cy="1797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...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4694" y="1571523"/>
            <a:ext cx="1767840" cy="2678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8854" y="1574152"/>
            <a:ext cx="233680" cy="2678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0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2184" y="4499529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/>
              <a:t>Free chunk</a:t>
            </a:r>
            <a:endParaRPr lang="zh-CN" altLang="en-US" sz="2000" dirty="0"/>
          </a:p>
        </p:txBody>
      </p:sp>
      <p:sp>
        <p:nvSpPr>
          <p:cNvPr id="9" name="矩形 9"/>
          <p:cNvSpPr/>
          <p:nvPr/>
        </p:nvSpPr>
        <p:spPr>
          <a:xfrm>
            <a:off x="4194694" y="1838312"/>
            <a:ext cx="1767840" cy="2678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Next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11"/>
          <p:cNvSpPr/>
          <p:nvPr/>
        </p:nvSpPr>
        <p:spPr>
          <a:xfrm>
            <a:off x="4194694" y="2106193"/>
            <a:ext cx="1767840" cy="2678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  <a:latin typeface="Arial"/>
                <a:cs typeface="Arial"/>
              </a:rPr>
              <a:t>Prev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42"/>
          <p:cNvSpPr/>
          <p:nvPr/>
        </p:nvSpPr>
        <p:spPr>
          <a:xfrm>
            <a:off x="4194694" y="4176480"/>
            <a:ext cx="1767840" cy="267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矩形 43"/>
          <p:cNvSpPr/>
          <p:nvPr/>
        </p:nvSpPr>
        <p:spPr>
          <a:xfrm>
            <a:off x="5730390" y="4176480"/>
            <a:ext cx="233680" cy="26788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0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3"/>
          <p:cNvSpPr/>
          <p:nvPr/>
        </p:nvSpPr>
        <p:spPr>
          <a:xfrm>
            <a:off x="1053096" y="1849565"/>
            <a:ext cx="1767840" cy="2337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4"/>
          <p:cNvSpPr/>
          <p:nvPr/>
        </p:nvSpPr>
        <p:spPr>
          <a:xfrm>
            <a:off x="1053096" y="1581683"/>
            <a:ext cx="1767840" cy="267881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6"/>
          <p:cNvSpPr/>
          <p:nvPr/>
        </p:nvSpPr>
        <p:spPr>
          <a:xfrm>
            <a:off x="2587256" y="1584312"/>
            <a:ext cx="233680" cy="26788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矩形 7"/>
          <p:cNvSpPr/>
          <p:nvPr/>
        </p:nvSpPr>
        <p:spPr>
          <a:xfrm>
            <a:off x="975360" y="4477025"/>
            <a:ext cx="2153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/>
              <a:t>Allocated chunk</a:t>
            </a:r>
            <a:endParaRPr lang="zh-CN" altLang="en-US" sz="2000" dirty="0"/>
          </a:p>
        </p:txBody>
      </p:sp>
      <p:sp>
        <p:nvSpPr>
          <p:cNvPr id="21" name="矩形 42"/>
          <p:cNvSpPr/>
          <p:nvPr/>
        </p:nvSpPr>
        <p:spPr>
          <a:xfrm>
            <a:off x="1053096" y="4186640"/>
            <a:ext cx="1767840" cy="267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矩形 43"/>
          <p:cNvSpPr/>
          <p:nvPr/>
        </p:nvSpPr>
        <p:spPr>
          <a:xfrm>
            <a:off x="2588792" y="4186640"/>
            <a:ext cx="233680" cy="26788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129280" y="2875280"/>
            <a:ext cx="629920" cy="396240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9280" y="2516108"/>
            <a:ext cx="87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(p)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7200" y="1835683"/>
            <a:ext cx="447040" cy="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360" y="173686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31012" y="1971040"/>
            <a:ext cx="486908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9040" y="1667527"/>
            <a:ext cx="25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to next free chunk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89040" y="2040374"/>
            <a:ext cx="29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to previous free chunk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31012" y="2225040"/>
            <a:ext cx="4869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528320" y="5410358"/>
            <a:ext cx="8229600" cy="578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Answer: No. We do not need to chain together allocated blocks. We can still traverse all blocks (free and allocated) as in the case of implicit list.</a:t>
            </a: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75920" y="5989161"/>
            <a:ext cx="7172960" cy="57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Question: what’s the minimal size of a chunk?</a:t>
            </a:r>
            <a:endParaRPr lang="en-US" sz="20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19302" y="6387861"/>
            <a:ext cx="8307473" cy="360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Answer: 16 (header) + 16 (footer) + 8 (next pointer) + 8 (previous pointer) = 48 bytes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884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xplicit list: types, basic helpers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71120" y="1229996"/>
            <a:ext cx="46228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</a:rPr>
              <a:t>typedef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struct</a:t>
            </a:r>
            <a:r>
              <a:rPr lang="en-US" altLang="zh-CN" sz="1600" dirty="0">
                <a:latin typeface="Consolas"/>
                <a:cs typeface="Consolas"/>
              </a:rPr>
              <a:t>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unsigned long </a:t>
            </a:r>
            <a:r>
              <a:rPr lang="en-US" altLang="zh-CN" sz="1600" dirty="0" err="1">
                <a:latin typeface="Consolas"/>
                <a:cs typeface="Consolas"/>
              </a:rPr>
              <a:t>size_and_status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unsigned long padding;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 header;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header </a:t>
            </a:r>
            <a:r>
              <a:rPr lang="en-US" altLang="zh-CN" sz="1600" dirty="0" err="1" smtClean="0">
                <a:latin typeface="Consolas"/>
                <a:cs typeface="Consolas"/>
              </a:rPr>
              <a:t>common_header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bool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get_status</a:t>
            </a:r>
            <a:r>
              <a:rPr lang="en-US" altLang="zh-CN" sz="1600" dirty="0" smtClean="0">
                <a:latin typeface="Consolas"/>
                <a:cs typeface="Consolas"/>
              </a:rPr>
              <a:t>(header *h)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return h-&gt;</a:t>
            </a:r>
            <a:r>
              <a:rPr lang="en-US" altLang="zh-CN" sz="1600" dirty="0" err="1" smtClean="0">
                <a:latin typeface="Consolas"/>
                <a:cs typeface="Consolas"/>
              </a:rPr>
              <a:t>size_and_status</a:t>
            </a:r>
            <a:r>
              <a:rPr lang="en-US" altLang="zh-CN" sz="1600" dirty="0" smtClean="0">
                <a:latin typeface="Consolas"/>
                <a:cs typeface="Consolas"/>
              </a:rPr>
              <a:t> &amp; 0x1L;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>
                <a:latin typeface="Consolas"/>
                <a:cs typeface="Consolas"/>
              </a:rPr>
              <a:t>size_t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>
                <a:latin typeface="Consolas"/>
                <a:cs typeface="Consolas"/>
              </a:rPr>
              <a:t>get_size</a:t>
            </a:r>
            <a:r>
              <a:rPr lang="en-US" altLang="zh-CN" sz="1600" dirty="0">
                <a:latin typeface="Consolas"/>
                <a:cs typeface="Consolas"/>
              </a:rPr>
              <a:t>(header *h)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return h-&gt;</a:t>
            </a:r>
            <a:r>
              <a:rPr lang="en-US" altLang="zh-CN" sz="1600" dirty="0" err="1">
                <a:latin typeface="Consolas"/>
                <a:cs typeface="Consolas"/>
              </a:rPr>
              <a:t>size_and_status</a:t>
            </a:r>
            <a:r>
              <a:rPr lang="en-US" altLang="zh-CN" sz="1600" dirty="0">
                <a:latin typeface="Consolas"/>
                <a:cs typeface="Consolas"/>
              </a:rPr>
              <a:t> &amp; ~(0x1L);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1225870"/>
            <a:ext cx="413306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>
                <a:latin typeface="Consolas"/>
                <a:cs typeface="Consolas"/>
              </a:rPr>
              <a:t>set_size_status</a:t>
            </a:r>
            <a:r>
              <a:rPr lang="en-US" altLang="zh-CN" sz="1600" dirty="0">
                <a:latin typeface="Consolas"/>
                <a:cs typeface="Consolas"/>
              </a:rPr>
              <a:t>(header *h,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</a:t>
            </a:r>
            <a:r>
              <a:rPr lang="en-US" altLang="zh-CN" sz="1600" dirty="0" err="1">
                <a:latin typeface="Consolas"/>
                <a:cs typeface="Consolas"/>
              </a:rPr>
              <a:t>size_t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, </a:t>
            </a:r>
            <a:r>
              <a:rPr lang="en-US" altLang="zh-CN" sz="1600" dirty="0" err="1">
                <a:latin typeface="Consolas"/>
                <a:cs typeface="Consolas"/>
              </a:rPr>
              <a:t>bool</a:t>
            </a:r>
            <a:r>
              <a:rPr lang="en-US" altLang="zh-CN" sz="1600" dirty="0">
                <a:latin typeface="Consolas"/>
                <a:cs typeface="Consolas"/>
              </a:rPr>
              <a:t> status)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 h-&gt;</a:t>
            </a:r>
            <a:r>
              <a:rPr lang="en-US" altLang="zh-CN" sz="1600" dirty="0" err="1">
                <a:latin typeface="Consolas"/>
                <a:cs typeface="Consolas"/>
              </a:rPr>
              <a:t>size_and_status</a:t>
            </a:r>
            <a:r>
              <a:rPr lang="en-US" altLang="zh-CN" sz="1600" dirty="0">
                <a:latin typeface="Consolas"/>
                <a:cs typeface="Consolas"/>
              </a:rPr>
              <a:t> = 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 | status;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</a:p>
          <a:p>
            <a:r>
              <a:rPr lang="en-US" altLang="zh-CN" sz="1600" dirty="0" err="1" smtClean="0">
                <a:latin typeface="Consolas"/>
                <a:cs typeface="Consolas"/>
              </a:rPr>
              <a:t>set_status</a:t>
            </a:r>
            <a:r>
              <a:rPr lang="en-US" altLang="zh-CN" sz="1600" dirty="0" smtClean="0">
                <a:latin typeface="Consolas"/>
                <a:cs typeface="Consolas"/>
              </a:rPr>
              <a:t>(header *h, </a:t>
            </a:r>
            <a:r>
              <a:rPr lang="en-US" altLang="zh-CN" sz="1600" dirty="0" err="1" smtClean="0">
                <a:latin typeface="Consolas"/>
                <a:cs typeface="Consolas"/>
              </a:rPr>
              <a:t>bool</a:t>
            </a:r>
            <a:r>
              <a:rPr lang="en-US" altLang="zh-CN" sz="1600" dirty="0" smtClean="0">
                <a:latin typeface="Consolas"/>
                <a:cs typeface="Consolas"/>
              </a:rPr>
              <a:t> status){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latin typeface="Consolas"/>
                <a:cs typeface="Consolas"/>
              </a:rPr>
              <a:t>get_size</a:t>
            </a:r>
            <a:r>
              <a:rPr lang="en-US" altLang="zh-CN" sz="1600" dirty="0" smtClean="0">
                <a:latin typeface="Consolas"/>
                <a:cs typeface="Consolas"/>
              </a:rPr>
              <a:t>(h);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(h,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,</a:t>
            </a:r>
            <a:r>
              <a:rPr lang="en-US" altLang="zh-CN" sz="1600" dirty="0" smtClean="0">
                <a:latin typeface="Consolas"/>
                <a:cs typeface="Consolas"/>
              </a:rPr>
              <a:t> status);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</a:t>
            </a:r>
          </a:p>
          <a:p>
            <a:r>
              <a:rPr lang="en-US" altLang="zh-CN" sz="1600" dirty="0" err="1" smtClean="0">
                <a:latin typeface="Consolas"/>
                <a:cs typeface="Consolas"/>
              </a:rPr>
              <a:t>set_size</a:t>
            </a:r>
            <a:r>
              <a:rPr lang="en-US" altLang="zh-CN" sz="1600" dirty="0" smtClean="0">
                <a:latin typeface="Consolas"/>
                <a:cs typeface="Consolas"/>
              </a:rPr>
              <a:t>(header *h,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status = </a:t>
            </a:r>
            <a:r>
              <a:rPr lang="en-US" altLang="zh-CN" sz="1600" dirty="0" err="1" smtClean="0">
                <a:latin typeface="Consolas"/>
                <a:cs typeface="Consolas"/>
              </a:rPr>
              <a:t>get_status</a:t>
            </a:r>
            <a:r>
              <a:rPr lang="en-US" altLang="zh-CN" sz="1600" dirty="0" smtClean="0">
                <a:latin typeface="Consolas"/>
                <a:cs typeface="Consolas"/>
              </a:rPr>
              <a:t>(h);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(h,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, status);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122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xplicit list: </a:t>
            </a:r>
            <a:r>
              <a:rPr lang="en-US" dirty="0" err="1" smtClean="0"/>
              <a:t>globals</a:t>
            </a:r>
            <a:r>
              <a:rPr lang="en-US" dirty="0" smtClean="0"/>
              <a:t>, initialization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406400" y="919798"/>
            <a:ext cx="32308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59267"/>
            <a:ext cx="5938044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header*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get_footer_from_header</a:t>
            </a:r>
            <a:r>
              <a:rPr lang="en-US" altLang="zh-CN" sz="1600" dirty="0" smtClean="0">
                <a:latin typeface="Consolas"/>
                <a:cs typeface="Consolas"/>
              </a:rPr>
              <a:t>(header *h) 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init_free_chunk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*h,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) 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*</a:t>
            </a:r>
          </a:p>
          <a:p>
            <a:r>
              <a:rPr lang="en-US" altLang="zh-CN" sz="1600" dirty="0" err="1">
                <a:latin typeface="Consolas"/>
                <a:cs typeface="Consolas"/>
              </a:rPr>
              <a:t>get_block_from_OS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err="1">
                <a:latin typeface="Consolas"/>
                <a:cs typeface="Consolas"/>
              </a:rPr>
              <a:t>size_t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*h = </a:t>
            </a:r>
            <a:r>
              <a:rPr lang="en-US" altLang="zh-CN" sz="1600" dirty="0" err="1">
                <a:latin typeface="Consolas"/>
                <a:cs typeface="Consolas"/>
              </a:rPr>
              <a:t>sbrk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</a:t>
            </a:r>
            <a:r>
              <a:rPr lang="en-US" altLang="zh-CN" sz="1600" dirty="0" err="1">
                <a:latin typeface="Consolas"/>
                <a:cs typeface="Consolas"/>
              </a:rPr>
              <a:t>init_free_chunk</a:t>
            </a:r>
            <a:r>
              <a:rPr lang="en-US" altLang="zh-CN" sz="1600" dirty="0">
                <a:latin typeface="Consolas"/>
                <a:cs typeface="Consolas"/>
              </a:rPr>
              <a:t>(h, 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)</a:t>
            </a:r>
            <a:r>
              <a:rPr lang="en-US" altLang="zh-CN" sz="1600" dirty="0" smtClean="0">
                <a:latin typeface="Consolas"/>
                <a:cs typeface="Consolas"/>
              </a:rPr>
              <a:t>; //</a:t>
            </a:r>
            <a:r>
              <a:rPr lang="en-US" altLang="zh-CN" sz="1600" dirty="0" err="1" smtClean="0">
                <a:latin typeface="Consolas"/>
                <a:cs typeface="Consolas"/>
              </a:rPr>
              <a:t>init</a:t>
            </a:r>
            <a:r>
              <a:rPr lang="en-US" altLang="zh-CN" sz="1600" dirty="0" smtClean="0">
                <a:latin typeface="Consolas"/>
                <a:cs typeface="Consolas"/>
              </a:rPr>
              <a:t> header and footer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  return h;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#define MIN_OS_ALLOC_SZ 1024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err="1">
                <a:latin typeface="Consolas"/>
                <a:cs typeface="Consolas"/>
              </a:rPr>
              <a:t>init</a:t>
            </a:r>
            <a:r>
              <a:rPr lang="en-US" altLang="zh-CN" sz="1600" dirty="0">
                <a:latin typeface="Consolas"/>
                <a:cs typeface="Consolas"/>
              </a:rPr>
              <a:t>()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latin typeface="Consolas"/>
                <a:cs typeface="Consolas"/>
              </a:rPr>
              <a:t>get_block_from_OS</a:t>
            </a:r>
            <a:r>
              <a:rPr lang="en-US" altLang="zh-CN" sz="1600" dirty="0" smtClean="0">
                <a:latin typeface="Consolas"/>
                <a:cs typeface="Consolas"/>
              </a:rPr>
              <a:t>(MIN_OS_ALLOC_SZ);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360" y="1877427"/>
            <a:ext cx="7066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return (header *)((char *)h + </a:t>
            </a:r>
            <a:r>
              <a:rPr lang="en-US" altLang="zh-CN" sz="1600" dirty="0" err="1">
                <a:latin typeface="Consolas"/>
                <a:cs typeface="Consolas"/>
              </a:rPr>
              <a:t>get_size</a:t>
            </a:r>
            <a:r>
              <a:rPr lang="en-US" altLang="zh-CN" sz="1600" dirty="0">
                <a:latin typeface="Consolas"/>
                <a:cs typeface="Consolas"/>
              </a:rPr>
              <a:t>(h) – </a:t>
            </a:r>
            <a:r>
              <a:rPr lang="en-US" altLang="zh-CN" sz="1600" dirty="0" err="1">
                <a:latin typeface="Consolas"/>
                <a:cs typeface="Consolas"/>
              </a:rPr>
              <a:t>sizeof</a:t>
            </a:r>
            <a:r>
              <a:rPr lang="en-US" altLang="zh-CN" sz="1600" dirty="0">
                <a:latin typeface="Consolas"/>
                <a:cs typeface="Consolas"/>
              </a:rPr>
              <a:t>(header));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82320" y="2883267"/>
            <a:ext cx="7968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(&amp;h</a:t>
            </a:r>
            <a:r>
              <a:rPr lang="en-US" altLang="zh-CN" sz="1600" dirty="0" smtClean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common_header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, false);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h-&gt;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 = h-&gt;next = NULL;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>
                <a:latin typeface="Consolas"/>
                <a:cs typeface="Consolas"/>
              </a:rPr>
              <a:t>get_footer_from_header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latin typeface="Consolas"/>
                <a:cs typeface="Consolas"/>
              </a:rPr>
              <a:t>h-&gt;</a:t>
            </a:r>
            <a:r>
              <a:rPr lang="en-US" altLang="zh-CN" sz="1600" dirty="0" err="1" smtClean="0">
                <a:latin typeface="Consolas"/>
                <a:cs typeface="Consolas"/>
              </a:rPr>
              <a:t>common_header</a:t>
            </a:r>
            <a:r>
              <a:rPr lang="en-US" altLang="zh-CN" sz="1600" dirty="0" smtClean="0">
                <a:latin typeface="Consolas"/>
                <a:cs typeface="Consolas"/>
              </a:rPr>
              <a:t>)</a:t>
            </a:r>
            <a:r>
              <a:rPr lang="en-US" altLang="zh-CN" sz="1600" dirty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, false);</a:t>
            </a:r>
            <a:endParaRPr lang="en-US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661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xplicit list: helpers to insert and detach from </a:t>
            </a:r>
            <a:r>
              <a:rPr lang="en-US" dirty="0" err="1" smtClean="0"/>
              <a:t>freelist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365760" y="1570038"/>
            <a:ext cx="897128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 insert(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**head,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*node)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delete(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**head,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*node)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3760" y="1930400"/>
            <a:ext cx="49227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if (*head)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(*head)-&gt;</a:t>
            </a:r>
            <a:r>
              <a:rPr lang="en-US" sz="1600" dirty="0" err="1" smtClean="0">
                <a:latin typeface="Consolas"/>
                <a:cs typeface="Consolas"/>
              </a:rPr>
              <a:t>prev</a:t>
            </a:r>
            <a:r>
              <a:rPr lang="en-US" sz="1600" dirty="0" smtClean="0">
                <a:latin typeface="Consolas"/>
                <a:cs typeface="Consolas"/>
              </a:rPr>
              <a:t> = node;</a:t>
            </a:r>
          </a:p>
          <a:p>
            <a:r>
              <a:rPr lang="en-US" sz="1600" dirty="0" smtClean="0">
                <a:latin typeface="Consolas"/>
                <a:cs typeface="Consolas"/>
              </a:rPr>
              <a:t>node-&gt;next = *head;</a:t>
            </a:r>
          </a:p>
          <a:p>
            <a:r>
              <a:rPr lang="en-US" sz="1600" dirty="0" smtClean="0">
                <a:latin typeface="Consolas"/>
                <a:cs typeface="Consolas"/>
              </a:rPr>
              <a:t>*head = node;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//node becomes the new head</a:t>
            </a:r>
            <a:endParaRPr lang="en-US" sz="16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880" y="3833207"/>
            <a:ext cx="6840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if (node-&gt;</a:t>
            </a:r>
            <a:r>
              <a:rPr lang="en-US" altLang="zh-CN" sz="1600" dirty="0" err="1">
                <a:latin typeface="Consolas"/>
                <a:cs typeface="Consolas"/>
              </a:rPr>
              <a:t>prev</a:t>
            </a:r>
            <a:r>
              <a:rPr lang="en-US" altLang="zh-CN" sz="1600" dirty="0">
                <a:latin typeface="Consolas"/>
                <a:cs typeface="Consolas"/>
              </a:rPr>
              <a:t>) { 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/node 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is not the first node in the list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lang="en-US" altLang="zh-CN" sz="1600" dirty="0" smtClean="0">
                <a:latin typeface="Consolas"/>
                <a:cs typeface="Consolas"/>
              </a:rPr>
              <a:t>node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>
                <a:latin typeface="Consolas"/>
                <a:cs typeface="Consolas"/>
              </a:rPr>
              <a:t>prev</a:t>
            </a:r>
            <a:r>
              <a:rPr lang="en-US" altLang="zh-CN" sz="1600" dirty="0">
                <a:latin typeface="Consolas"/>
                <a:cs typeface="Consolas"/>
              </a:rPr>
              <a:t>-&gt;next = node-&gt;next;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lang="en-US" altLang="zh-CN" sz="1600" dirty="0" smtClean="0">
                <a:latin typeface="Consolas"/>
                <a:cs typeface="Consolas"/>
              </a:rPr>
              <a:t>if </a:t>
            </a:r>
            <a:r>
              <a:rPr lang="en-US" altLang="zh-CN" sz="1600" dirty="0">
                <a:latin typeface="Consolas"/>
                <a:cs typeface="Consolas"/>
              </a:rPr>
              <a:t>(node-&gt;next)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    </a:t>
            </a:r>
            <a:r>
              <a:rPr lang="en-US" altLang="zh-CN" sz="1600" dirty="0" smtClean="0">
                <a:latin typeface="Consolas"/>
                <a:cs typeface="Consolas"/>
              </a:rPr>
              <a:t>node</a:t>
            </a:r>
            <a:r>
              <a:rPr lang="en-US" altLang="zh-CN" sz="1600" dirty="0">
                <a:latin typeface="Consolas"/>
                <a:cs typeface="Consolas"/>
              </a:rPr>
              <a:t>-&gt;next-&gt;</a:t>
            </a:r>
            <a:r>
              <a:rPr lang="en-US" altLang="zh-CN" sz="1600" dirty="0" err="1">
                <a:latin typeface="Consolas"/>
                <a:cs typeface="Consolas"/>
              </a:rPr>
              <a:t>prev</a:t>
            </a:r>
            <a:r>
              <a:rPr lang="en-US" altLang="zh-CN" sz="1600" dirty="0">
                <a:latin typeface="Consolas"/>
                <a:cs typeface="Consolas"/>
              </a:rPr>
              <a:t> = </a:t>
            </a:r>
            <a:r>
              <a:rPr lang="en-US" altLang="zh-CN" sz="1600" dirty="0" smtClean="0">
                <a:latin typeface="Consolas"/>
                <a:cs typeface="Consolas"/>
              </a:rPr>
              <a:t>node-&gt;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 </a:t>
            </a:r>
            <a:r>
              <a:rPr lang="en-US" altLang="zh-CN" sz="1600" dirty="0">
                <a:latin typeface="Consolas"/>
                <a:cs typeface="Consolas"/>
              </a:rPr>
              <a:t>else { 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//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delete the 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first node in the list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lang="en-US" altLang="zh-CN" sz="1600" dirty="0" smtClean="0">
                <a:latin typeface="Consolas"/>
                <a:cs typeface="Consolas"/>
              </a:rPr>
              <a:t>*</a:t>
            </a:r>
            <a:r>
              <a:rPr lang="en-US" altLang="zh-CN" sz="1600" dirty="0">
                <a:latin typeface="Consolas"/>
                <a:cs typeface="Consolas"/>
              </a:rPr>
              <a:t>head = node-&gt;next;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lang="en-US" altLang="zh-CN" sz="1600" dirty="0" smtClean="0">
                <a:latin typeface="Consolas"/>
                <a:cs typeface="Consolas"/>
              </a:rPr>
              <a:t>if </a:t>
            </a:r>
            <a:r>
              <a:rPr lang="en-US" altLang="zh-CN" sz="1600" dirty="0">
                <a:latin typeface="Consolas"/>
                <a:cs typeface="Consolas"/>
              </a:rPr>
              <a:t>(node-&gt;next)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    </a:t>
            </a:r>
            <a:r>
              <a:rPr lang="en-US" altLang="zh-CN" sz="1600" dirty="0" smtClean="0">
                <a:latin typeface="Consolas"/>
                <a:cs typeface="Consolas"/>
              </a:rPr>
              <a:t>node</a:t>
            </a:r>
            <a:r>
              <a:rPr lang="en-US" altLang="zh-CN" sz="1600" dirty="0">
                <a:latin typeface="Consolas"/>
                <a:cs typeface="Consolas"/>
              </a:rPr>
              <a:t>-&gt;next-&gt;</a:t>
            </a:r>
            <a:r>
              <a:rPr lang="en-US" altLang="zh-CN" sz="1600" dirty="0" err="1">
                <a:latin typeface="Consolas"/>
                <a:cs typeface="Consolas"/>
              </a:rPr>
              <a:t>prev</a:t>
            </a:r>
            <a:r>
              <a:rPr lang="en-US" altLang="zh-CN" sz="1600" dirty="0">
                <a:latin typeface="Consolas"/>
                <a:cs typeface="Consolas"/>
              </a:rPr>
              <a:t> = NULL</a:t>
            </a:r>
            <a:r>
              <a:rPr lang="en-US" altLang="zh-CN" sz="1600" dirty="0" smtClean="0">
                <a:latin typeface="Consolas"/>
                <a:cs typeface="Consolas"/>
              </a:rPr>
              <a:t>;   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737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8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3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56"/>
            <a:ext cx="8229600" cy="1143000"/>
          </a:xfrm>
        </p:spPr>
        <p:txBody>
          <a:bodyPr/>
          <a:lstStyle/>
          <a:p>
            <a:r>
              <a:rPr lang="en-US" dirty="0" smtClean="0"/>
              <a:t>Explicit list: allocate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457200" y="760331"/>
            <a:ext cx="89712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*</a:t>
            </a:r>
          </a:p>
          <a:p>
            <a:r>
              <a:rPr lang="en-US" altLang="zh-CN" sz="1600" dirty="0" err="1" smtClean="0">
                <a:latin typeface="Consolas"/>
                <a:cs typeface="Consolas"/>
              </a:rPr>
              <a:t>malloc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s)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csz</a:t>
            </a:r>
            <a:r>
              <a:rPr lang="en-US" altLang="zh-CN" sz="1600" dirty="0">
                <a:latin typeface="Consolas"/>
                <a:cs typeface="Consolas"/>
              </a:rPr>
              <a:t> = s + 2*</a:t>
            </a:r>
            <a:r>
              <a:rPr lang="en-US" altLang="zh-CN" sz="1600" dirty="0" err="1">
                <a:latin typeface="Consolas"/>
                <a:cs typeface="Consolas"/>
              </a:rPr>
              <a:t>sizeof</a:t>
            </a:r>
            <a:r>
              <a:rPr lang="en-US" altLang="zh-CN" sz="1600" dirty="0">
                <a:latin typeface="Consolas"/>
                <a:cs typeface="Consolas"/>
              </a:rPr>
              <a:t>(header)</a:t>
            </a:r>
            <a:r>
              <a:rPr lang="en-US" altLang="zh-CN" sz="1600" dirty="0" smtClean="0">
                <a:latin typeface="Consolas"/>
                <a:cs typeface="Consolas"/>
              </a:rPr>
              <a:t>; //min chunk size required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*n = </a:t>
            </a:r>
            <a:r>
              <a:rPr lang="en-US" altLang="zh-CN" sz="1600" dirty="0" err="1" smtClean="0">
                <a:latin typeface="Consolas"/>
                <a:cs typeface="Consolas"/>
              </a:rPr>
              <a:t>first_fit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csz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if (!n)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  n = </a:t>
            </a:r>
            <a:r>
              <a:rPr lang="en-US" altLang="zh-CN" sz="1600" dirty="0" err="1" smtClean="0">
                <a:latin typeface="Consolas"/>
                <a:cs typeface="Consolas"/>
              </a:rPr>
              <a:t>get_block_from_OS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csz</a:t>
            </a:r>
            <a:r>
              <a:rPr lang="en-US" altLang="zh-CN" sz="1600" dirty="0" smtClean="0">
                <a:latin typeface="Consolas"/>
                <a:cs typeface="Consolas"/>
              </a:rPr>
              <a:t>&gt;</a:t>
            </a:r>
            <a:r>
              <a:rPr lang="en-US" altLang="zh-CN" sz="1600" dirty="0" err="1" smtClean="0">
                <a:latin typeface="Consolas"/>
                <a:cs typeface="Consolas"/>
              </a:rPr>
              <a:t>MIN_OS_ALLOC_SIZE?csz:MIN_OS_ALLOC_SIZE</a:t>
            </a:r>
            <a:r>
              <a:rPr lang="en-US" altLang="zh-CN" sz="1600" dirty="0" smtClean="0">
                <a:latin typeface="Consolas"/>
                <a:cs typeface="Consolas"/>
              </a:rPr>
              <a:t>);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 err="1" smtClean="0">
                <a:latin typeface="Consolas"/>
                <a:cs typeface="Consolas"/>
              </a:rPr>
              <a:t>newchunk</a:t>
            </a:r>
            <a:r>
              <a:rPr lang="en-US" altLang="zh-CN" sz="1600" dirty="0" smtClean="0">
                <a:latin typeface="Consolas"/>
                <a:cs typeface="Consolas"/>
              </a:rPr>
              <a:t> = split(n, </a:t>
            </a:r>
            <a:r>
              <a:rPr lang="en-US" altLang="zh-CN" sz="1600" dirty="0" err="1" smtClean="0">
                <a:latin typeface="Consolas"/>
                <a:cs typeface="Consolas"/>
              </a:rPr>
              <a:t>csz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insert(&amp;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newchunk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set_status</a:t>
            </a:r>
            <a:r>
              <a:rPr lang="en-US" altLang="zh-CN" sz="1600" dirty="0" smtClean="0">
                <a:latin typeface="Consolas"/>
                <a:cs typeface="Consolas"/>
              </a:rPr>
              <a:t>(n, true);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return (char *)</a:t>
            </a:r>
            <a:r>
              <a:rPr lang="en-US" altLang="zh-CN" sz="1600" dirty="0" err="1" smtClean="0">
                <a:latin typeface="Consolas"/>
                <a:cs typeface="Consolas"/>
              </a:rPr>
              <a:t>n+sizeof</a:t>
            </a:r>
            <a:r>
              <a:rPr lang="en-US" altLang="zh-CN" sz="1600" dirty="0" smtClean="0">
                <a:latin typeface="Consolas"/>
                <a:cs typeface="Consolas"/>
              </a:rPr>
              <a:t>(header);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04720" y="984090"/>
            <a:ext cx="4039721" cy="499626"/>
            <a:chOff x="2204720" y="1309210"/>
            <a:chExt cx="4039721" cy="49962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204720" y="1493876"/>
              <a:ext cx="426720" cy="3149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631440" y="1309210"/>
              <a:ext cx="3613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assume s&gt;=16 and is 16-byte aligned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0" y="4002384"/>
            <a:ext cx="514836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</a:rPr>
              <a:t>free_hdr</a:t>
            </a:r>
            <a:r>
              <a:rPr lang="en-US" altLang="zh-CN" sz="1600" dirty="0">
                <a:latin typeface="Consolas"/>
                <a:cs typeface="Consolas"/>
              </a:rPr>
              <a:t> *</a:t>
            </a:r>
          </a:p>
          <a:p>
            <a:r>
              <a:rPr lang="en-US" altLang="zh-CN" sz="1600" dirty="0" err="1">
                <a:latin typeface="Consolas"/>
                <a:cs typeface="Consolas"/>
              </a:rPr>
              <a:t>first_fit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err="1">
                <a:latin typeface="Consolas"/>
                <a:cs typeface="Consolas"/>
              </a:rPr>
              <a:t>size_t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</a:t>
            </a:r>
            <a:r>
              <a:rPr lang="en-US" altLang="zh-CN" sz="1600" dirty="0" err="1">
                <a:latin typeface="Consolas"/>
                <a:cs typeface="Consolas"/>
              </a:rPr>
              <a:t>free_hdr</a:t>
            </a:r>
            <a:r>
              <a:rPr lang="en-US" altLang="zh-CN" sz="1600" dirty="0">
                <a:latin typeface="Consolas"/>
                <a:cs typeface="Consolas"/>
              </a:rPr>
              <a:t> *n = </a:t>
            </a:r>
            <a:r>
              <a:rPr lang="en-US" altLang="zh-CN" sz="1600" dirty="0" err="1">
                <a:latin typeface="Consolas"/>
                <a:cs typeface="Consolas"/>
              </a:rPr>
              <a:t>freelist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while (n)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  if (</a:t>
            </a:r>
            <a:r>
              <a:rPr lang="en-US" altLang="zh-CN" sz="1600" dirty="0" err="1">
                <a:latin typeface="Consolas"/>
                <a:cs typeface="Consolas"/>
              </a:rPr>
              <a:t>get_size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latin typeface="Consolas"/>
                <a:cs typeface="Consolas"/>
              </a:rPr>
              <a:t>n-&gt;</a:t>
            </a:r>
            <a:r>
              <a:rPr lang="en-US" altLang="zh-CN" sz="1600" dirty="0" err="1" smtClean="0">
                <a:latin typeface="Consolas"/>
                <a:cs typeface="Consolas"/>
              </a:rPr>
              <a:t>common_header</a:t>
            </a:r>
            <a:r>
              <a:rPr lang="en-US" altLang="zh-CN" sz="1600" dirty="0" smtClean="0">
                <a:latin typeface="Consolas"/>
                <a:cs typeface="Consolas"/>
              </a:rPr>
              <a:t>)</a:t>
            </a:r>
            <a:r>
              <a:rPr lang="en-US" altLang="zh-CN" sz="1600" dirty="0">
                <a:latin typeface="Consolas"/>
                <a:cs typeface="Consolas"/>
              </a:rPr>
              <a:t>&gt;=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) </a:t>
            </a:r>
            <a:r>
              <a:rPr lang="en-US" altLang="zh-CN" sz="16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     </a:t>
            </a:r>
            <a:r>
              <a:rPr lang="en-US" altLang="zh-CN" sz="1600" dirty="0" smtClean="0">
                <a:latin typeface="Consolas"/>
                <a:cs typeface="Consolas"/>
              </a:rPr>
              <a:t> delete</a:t>
            </a:r>
            <a:r>
              <a:rPr lang="en-US" altLang="zh-CN" sz="1600" dirty="0"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latin typeface="Consolas"/>
                <a:cs typeface="Consolas"/>
              </a:rPr>
              <a:t>freelist</a:t>
            </a:r>
            <a:r>
              <a:rPr lang="en-US" altLang="zh-CN" sz="1600" dirty="0">
                <a:latin typeface="Consolas"/>
                <a:cs typeface="Consolas"/>
              </a:rPr>
              <a:t>, n);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		  break;</a:t>
            </a:r>
          </a:p>
          <a:p>
            <a:pPr lvl="1"/>
            <a:r>
              <a:rPr lang="en-US" altLang="zh-CN" sz="1600" dirty="0">
                <a:latin typeface="Consolas"/>
                <a:cs typeface="Consolas"/>
              </a:rPr>
              <a:t>  }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  n = n-&gt;next;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return n;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11430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xplicit list: free</a:t>
            </a:r>
            <a:endParaRPr lang="en-US" dirty="0"/>
          </a:p>
        </p:txBody>
      </p:sp>
      <p:sp>
        <p:nvSpPr>
          <p:cNvPr id="5" name="矩形 20"/>
          <p:cNvSpPr/>
          <p:nvPr/>
        </p:nvSpPr>
        <p:spPr>
          <a:xfrm>
            <a:off x="335280" y="1074202"/>
            <a:ext cx="77825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 free(void *p)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	header *h =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get_header_from_payload</a:t>
            </a:r>
            <a:r>
              <a:rPr lang="en-US" altLang="zh-CN" sz="1600" dirty="0" smtClean="0">
                <a:latin typeface="Consolas"/>
                <a:cs typeface="Consolas"/>
              </a:rPr>
              <a:t>(p);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latin typeface="Consolas"/>
                <a:cs typeface="Consolas"/>
              </a:rPr>
              <a:t>init_free_chunk</a:t>
            </a:r>
            <a:r>
              <a:rPr lang="en-US" altLang="zh-CN" sz="1600" dirty="0" smtClean="0">
                <a:latin typeface="Consolas"/>
                <a:cs typeface="Consolas"/>
              </a:rPr>
              <a:t>((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*)h, </a:t>
            </a:r>
            <a:r>
              <a:rPr lang="en-US" altLang="zh-CN" sz="1600" dirty="0" err="1" smtClean="0">
                <a:latin typeface="Consolas"/>
                <a:cs typeface="Consolas"/>
              </a:rPr>
              <a:t>get_size</a:t>
            </a:r>
            <a:r>
              <a:rPr lang="en-US" altLang="zh-CN" sz="1600" dirty="0" smtClean="0">
                <a:latin typeface="Consolas"/>
                <a:cs typeface="Consolas"/>
              </a:rPr>
              <a:t>(h));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header *next = </a:t>
            </a:r>
            <a:r>
              <a:rPr lang="en-US" altLang="zh-CN" sz="1600" dirty="0" err="1" smtClean="0">
                <a:latin typeface="Consolas"/>
                <a:cs typeface="Consolas"/>
              </a:rPr>
              <a:t>get_next_header</a:t>
            </a:r>
            <a:r>
              <a:rPr lang="en-US" altLang="zh-CN" sz="1600" dirty="0" smtClean="0">
                <a:latin typeface="Consolas"/>
                <a:cs typeface="Consolas"/>
              </a:rPr>
              <a:t>(h);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if (!</a:t>
            </a:r>
            <a:r>
              <a:rPr lang="en-US" altLang="zh-CN" sz="1600" dirty="0" err="1" smtClean="0">
                <a:latin typeface="Consolas"/>
                <a:cs typeface="Consolas"/>
              </a:rPr>
              <a:t>get_status</a:t>
            </a:r>
            <a:r>
              <a:rPr lang="en-US" altLang="zh-CN" sz="1600" dirty="0" smtClean="0">
                <a:latin typeface="Consolas"/>
                <a:cs typeface="Consolas"/>
              </a:rPr>
              <a:t>(next))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 h = coalesce((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*)h, 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*)next);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header *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latin typeface="Consolas"/>
                <a:cs typeface="Consolas"/>
              </a:rPr>
              <a:t>get_prev_header</a:t>
            </a:r>
            <a:r>
              <a:rPr lang="en-US" altLang="zh-CN" sz="1600" dirty="0" smtClean="0">
                <a:latin typeface="Consolas"/>
                <a:cs typeface="Consolas"/>
              </a:rPr>
              <a:t>(h);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if (!</a:t>
            </a:r>
            <a:r>
              <a:rPr lang="en-US" altLang="zh-CN" sz="1600" dirty="0" err="1" smtClean="0">
                <a:latin typeface="Consolas"/>
                <a:cs typeface="Consolas"/>
              </a:rPr>
              <a:t>get_status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))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 h = coalesce((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*)h, 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insert(&amp;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, 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*)h);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907" y="4195683"/>
            <a:ext cx="841989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</a:rPr>
              <a:t>free_hdr</a:t>
            </a:r>
            <a:r>
              <a:rPr lang="en-US" altLang="zh-CN" sz="1600" dirty="0">
                <a:latin typeface="Consolas"/>
                <a:cs typeface="Consolas"/>
              </a:rPr>
              <a:t> *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coalesce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>
                <a:latin typeface="Consolas"/>
                <a:cs typeface="Consolas"/>
              </a:rPr>
              <a:t>me,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>
                <a:latin typeface="Consolas"/>
                <a:cs typeface="Consolas"/>
              </a:rPr>
              <a:t>other)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delete(&amp;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, other);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sum = </a:t>
            </a:r>
            <a:r>
              <a:rPr lang="en-US" altLang="zh-CN" sz="1600" dirty="0" err="1">
                <a:latin typeface="Consolas"/>
                <a:cs typeface="Consolas"/>
              </a:rPr>
              <a:t>get_size</a:t>
            </a:r>
            <a:r>
              <a:rPr lang="en-US" altLang="zh-CN" sz="1600" dirty="0">
                <a:latin typeface="Consolas"/>
                <a:cs typeface="Consolas"/>
              </a:rPr>
              <a:t>(me-&gt;</a:t>
            </a:r>
            <a:r>
              <a:rPr lang="en-US" altLang="zh-CN" sz="1600" dirty="0" err="1">
                <a:latin typeface="Consolas"/>
                <a:cs typeface="Consolas"/>
              </a:rPr>
              <a:t>common_header</a:t>
            </a:r>
            <a:r>
              <a:rPr lang="en-US" altLang="zh-CN" sz="1600" dirty="0">
                <a:latin typeface="Consolas"/>
                <a:cs typeface="Consolas"/>
              </a:rPr>
              <a:t>)+</a:t>
            </a:r>
            <a:r>
              <a:rPr lang="en-US" altLang="zh-CN" sz="1600" dirty="0" err="1">
                <a:latin typeface="Consolas"/>
                <a:cs typeface="Consolas"/>
              </a:rPr>
              <a:t>get_size</a:t>
            </a:r>
            <a:r>
              <a:rPr lang="en-US" altLang="zh-CN" sz="1600" dirty="0">
                <a:latin typeface="Consolas"/>
                <a:cs typeface="Consolas"/>
              </a:rPr>
              <a:t>(other-&gt;</a:t>
            </a:r>
            <a:r>
              <a:rPr lang="en-US" altLang="zh-CN" sz="1600" dirty="0" err="1">
                <a:latin typeface="Consolas"/>
                <a:cs typeface="Consolas"/>
              </a:rPr>
              <a:t>common_header</a:t>
            </a:r>
            <a:r>
              <a:rPr lang="en-US" altLang="zh-CN" sz="1600" dirty="0">
                <a:latin typeface="Consolas"/>
                <a:cs typeface="Consolas"/>
              </a:rPr>
              <a:t>))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*h = me&lt;other? </a:t>
            </a:r>
            <a:r>
              <a:rPr lang="en-US" altLang="zh-CN" sz="1600" dirty="0" err="1">
                <a:latin typeface="Consolas"/>
                <a:cs typeface="Consolas"/>
              </a:rPr>
              <a:t>me:other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(h-&gt;</a:t>
            </a:r>
            <a:r>
              <a:rPr lang="en-US" altLang="zh-CN" sz="1600" dirty="0" err="1" smtClean="0">
                <a:latin typeface="Consolas"/>
                <a:cs typeface="Consolas"/>
              </a:rPr>
              <a:t>common_header</a:t>
            </a:r>
            <a:r>
              <a:rPr lang="en-US" altLang="zh-CN" sz="1600" dirty="0" smtClean="0">
                <a:latin typeface="Consolas"/>
                <a:cs typeface="Consolas"/>
              </a:rPr>
              <a:t>, sum, false);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get_footer_from_header</a:t>
            </a:r>
            <a:r>
              <a:rPr lang="en-US" altLang="zh-CN" sz="1600" dirty="0" smtClean="0">
                <a:latin typeface="Consolas"/>
                <a:cs typeface="Consolas"/>
              </a:rPr>
              <a:t>((header *)h, sum, false);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h-&gt;next = h-&gt;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 = 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return h;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7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keep multiple </a:t>
            </a:r>
            <a:r>
              <a:rPr lang="en-US" dirty="0" err="1" smtClean="0"/>
              <a:t>freelist</a:t>
            </a:r>
            <a:r>
              <a:rPr lang="en-US" dirty="0" err="1"/>
              <a:t>s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freelist</a:t>
            </a:r>
            <a:r>
              <a:rPr lang="en-US" dirty="0" smtClean="0"/>
              <a:t> contains chunks of similar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9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list: initialize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7283" y="1157490"/>
            <a:ext cx="5148365" cy="2646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#define NLISTS 3</a:t>
            </a:r>
          </a:p>
          <a:p>
            <a:r>
              <a:rPr kumimoji="1" lang="en-US" altLang="zh-CN" sz="1600" dirty="0" err="1" smtClean="0">
                <a:latin typeface="Consolas"/>
                <a:cs typeface="Consolas"/>
              </a:rPr>
              <a:t>free_hdr</a:t>
            </a:r>
            <a:r>
              <a:rPr kumimoji="1" lang="en-US" altLang="zh-CN" sz="1600" dirty="0" smtClean="0">
                <a:latin typeface="Consolas"/>
                <a:cs typeface="Consolas"/>
              </a:rPr>
              <a:t>*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freelists</a:t>
            </a:r>
            <a:r>
              <a:rPr kumimoji="1" lang="en-US" altLang="zh-CN" sz="1600" dirty="0" smtClean="0">
                <a:latin typeface="Consolas"/>
                <a:cs typeface="Consolas"/>
              </a:rPr>
              <a:t>[NLISTS];</a:t>
            </a:r>
          </a:p>
          <a:p>
            <a:r>
              <a:rPr kumimoji="1" lang="en-US" altLang="zh-CN" sz="1600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size_classes</a:t>
            </a:r>
            <a:r>
              <a:rPr kumimoji="1" lang="en-US" altLang="zh-CN" sz="1600" dirty="0" smtClean="0">
                <a:latin typeface="Consolas"/>
                <a:cs typeface="Consolas"/>
              </a:rPr>
              <a:t>[NLISTS] = {32, 128, -1};</a:t>
            </a:r>
          </a:p>
          <a:p>
            <a:endParaRPr kumimoji="1" lang="en-US" altLang="zh-CN" sz="1600" dirty="0" smtClean="0">
              <a:latin typeface="Consolas"/>
              <a:cs typeface="Consolas"/>
            </a:endParaRPr>
          </a:p>
          <a:p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which_freelist</a:t>
            </a:r>
            <a:r>
              <a:rPr kumimoji="1" lang="en-US" altLang="zh-CN" sz="1600" dirty="0" smtClean="0">
                <a:latin typeface="Consolas"/>
                <a:cs typeface="Consolas"/>
              </a:rPr>
              <a:t>(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sz="1600" dirty="0" smtClean="0">
                <a:latin typeface="Consolas"/>
                <a:cs typeface="Consolas"/>
              </a:rPr>
              <a:t> s)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 = 0;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while (s &gt;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size_classes</a:t>
            </a:r>
            <a:r>
              <a:rPr kumimoji="1" lang="en-US" altLang="zh-CN" sz="1600" dirty="0" smtClean="0">
                <a:latin typeface="Consolas"/>
                <a:cs typeface="Consolas"/>
              </a:rPr>
              <a:t>[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])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return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3" name="矩形 12"/>
          <p:cNvSpPr/>
          <p:nvPr/>
        </p:nvSpPr>
        <p:spPr>
          <a:xfrm>
            <a:off x="788403" y="3968868"/>
            <a:ext cx="48099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init</a:t>
            </a:r>
            <a:r>
              <a:rPr kumimoji="1" lang="en-US" altLang="zh-CN" sz="1600" dirty="0" smtClean="0">
                <a:latin typeface="Consolas"/>
                <a:cs typeface="Consolas"/>
              </a:rPr>
              <a:t>()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free_hdr</a:t>
            </a:r>
            <a:r>
              <a:rPr kumimoji="1" lang="en-US" altLang="zh-CN" sz="1600" dirty="0" smtClean="0">
                <a:latin typeface="Consolas"/>
                <a:cs typeface="Consolas"/>
              </a:rPr>
              <a:t> *h =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get_block_from_OS</a:t>
            </a:r>
            <a:r>
              <a:rPr kumimoji="1" lang="en-US" altLang="zh-CN" sz="1600" dirty="0" smtClean="0">
                <a:latin typeface="Consolas"/>
                <a:cs typeface="Consolas"/>
              </a:rPr>
              <a:t>(1024);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freelist</a:t>
            </a:r>
            <a:r>
              <a:rPr kumimoji="1" lang="en-US" altLang="zh-CN" sz="1600" dirty="0" smtClean="0">
                <a:latin typeface="Consolas"/>
                <a:cs typeface="Consolas"/>
              </a:rPr>
              <a:t>[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which_freelist</a:t>
            </a:r>
            <a:r>
              <a:rPr kumimoji="1" lang="en-US" altLang="zh-CN" sz="1600" dirty="0" smtClean="0">
                <a:latin typeface="Consolas"/>
                <a:cs typeface="Consolas"/>
              </a:rPr>
              <a:t>(1024)] = h;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}</a:t>
            </a:r>
            <a:endParaRPr lang="zh-CN" altLang="en-US" sz="16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1587" y="1788592"/>
            <a:ext cx="3423619" cy="3721784"/>
            <a:chOff x="5101587" y="1788592"/>
            <a:chExt cx="3423619" cy="3721784"/>
          </a:xfrm>
        </p:grpSpPr>
        <p:sp>
          <p:nvSpPr>
            <p:cNvPr id="14" name="矩形 13"/>
            <p:cNvSpPr/>
            <p:nvPr/>
          </p:nvSpPr>
          <p:spPr>
            <a:xfrm>
              <a:off x="6033782" y="1788592"/>
              <a:ext cx="7862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(0, 32]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93271" y="1788592"/>
              <a:ext cx="1020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(32, 128]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542883" y="1793649"/>
              <a:ext cx="982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(</a:t>
              </a:r>
              <a:r>
                <a:rPr kumimoji="1" lang="en-US" altLang="zh-CN" dirty="0" smtClean="0"/>
                <a:t>128, ∞)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743691" y="2905760"/>
              <a:ext cx="459630" cy="260461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4" name="矩形 37"/>
            <p:cNvSpPr/>
            <p:nvPr/>
          </p:nvSpPr>
          <p:spPr>
            <a:xfrm rot="16200000">
              <a:off x="6357491" y="2123149"/>
              <a:ext cx="459630" cy="645523"/>
            </a:xfrm>
            <a:prstGeom prst="rect">
              <a:avLst/>
            </a:prstGeom>
            <a:noFill/>
            <a:ln w="127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5" name="矩形 37"/>
            <p:cNvSpPr/>
            <p:nvPr/>
          </p:nvSpPr>
          <p:spPr>
            <a:xfrm rot="16200000">
              <a:off x="6993957" y="2123148"/>
              <a:ext cx="459630" cy="645523"/>
            </a:xfrm>
            <a:prstGeom prst="rect">
              <a:avLst/>
            </a:prstGeom>
            <a:noFill/>
            <a:ln w="127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6" name="矩形 37"/>
            <p:cNvSpPr/>
            <p:nvPr/>
          </p:nvSpPr>
          <p:spPr>
            <a:xfrm rot="16200000">
              <a:off x="7650744" y="2123149"/>
              <a:ext cx="459630" cy="645523"/>
            </a:xfrm>
            <a:prstGeom prst="rect">
              <a:avLst/>
            </a:prstGeom>
            <a:noFill/>
            <a:ln w="127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01587" y="2279529"/>
              <a:ext cx="990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freelists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872536" y="2407920"/>
              <a:ext cx="113224" cy="49784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222296" y="2426806"/>
              <a:ext cx="0" cy="103034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561896" y="2435532"/>
              <a:ext cx="0" cy="103034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80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list: allocation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93425" y="3132399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62542" y="376519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6603" y="441731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2" name="直线箭头连接符 21"/>
          <p:cNvCxnSpPr>
            <a:stCxn id="18" idx="2"/>
            <a:endCxn id="19" idx="0"/>
          </p:cNvCxnSpPr>
          <p:nvPr/>
        </p:nvCxnSpPr>
        <p:spPr>
          <a:xfrm rot="16200000" flipH="1">
            <a:off x="1856035" y="3528868"/>
            <a:ext cx="403527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线箭头连接符 21"/>
          <p:cNvCxnSpPr>
            <a:stCxn id="19" idx="2"/>
            <a:endCxn id="20" idx="0"/>
          </p:cNvCxnSpPr>
          <p:nvPr/>
        </p:nvCxnSpPr>
        <p:spPr>
          <a:xfrm rot="5400000">
            <a:off x="1847961" y="4172914"/>
            <a:ext cx="422855" cy="6593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778487" y="3170165"/>
            <a:ext cx="459630" cy="36709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47604" y="3955357"/>
            <a:ext cx="459630" cy="37492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95025" y="4800517"/>
            <a:ext cx="459630" cy="42329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2" name="直线箭头连接符 21"/>
          <p:cNvCxnSpPr>
            <a:stCxn id="29" idx="2"/>
            <a:endCxn id="30" idx="0"/>
          </p:cNvCxnSpPr>
          <p:nvPr/>
        </p:nvCxnSpPr>
        <p:spPr>
          <a:xfrm rot="16200000" flipH="1">
            <a:off x="2833810" y="3711747"/>
            <a:ext cx="418101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线箭头连接符 21"/>
          <p:cNvCxnSpPr>
            <a:stCxn id="30" idx="2"/>
            <a:endCxn id="31" idx="0"/>
          </p:cNvCxnSpPr>
          <p:nvPr/>
        </p:nvCxnSpPr>
        <p:spPr>
          <a:xfrm rot="16200000" flipH="1">
            <a:off x="2916014" y="4491690"/>
            <a:ext cx="470231" cy="14742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959219" y="3125624"/>
            <a:ext cx="459630" cy="51084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29404" y="4121335"/>
            <a:ext cx="459630" cy="52442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98521" y="5260062"/>
            <a:ext cx="459630" cy="760088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1" name="直线箭头连接符 21"/>
          <p:cNvCxnSpPr>
            <a:stCxn id="38" idx="2"/>
            <a:endCxn id="39" idx="0"/>
          </p:cNvCxnSpPr>
          <p:nvPr/>
        </p:nvCxnSpPr>
        <p:spPr>
          <a:xfrm rot="5400000">
            <a:off x="3831692" y="3763992"/>
            <a:ext cx="484871" cy="229815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线箭头连接符 21"/>
          <p:cNvCxnSpPr>
            <a:stCxn id="39" idx="2"/>
            <a:endCxn id="40" idx="0"/>
          </p:cNvCxnSpPr>
          <p:nvPr/>
        </p:nvCxnSpPr>
        <p:spPr>
          <a:xfrm rot="16200000" flipH="1">
            <a:off x="3686625" y="4918350"/>
            <a:ext cx="614305" cy="6911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094175" y="1382173"/>
            <a:ext cx="1253224" cy="47846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Determine size class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4" name="直线箭头连接符 53"/>
          <p:cNvCxnSpPr>
            <a:stCxn id="52" idx="2"/>
            <a:endCxn id="57" idx="0"/>
          </p:cNvCxnSpPr>
          <p:nvPr/>
        </p:nvCxnSpPr>
        <p:spPr>
          <a:xfrm>
            <a:off x="6720787" y="1860639"/>
            <a:ext cx="10160" cy="33443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104335" y="2195077"/>
            <a:ext cx="1253224" cy="47846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First fit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菱形 58"/>
          <p:cNvSpPr/>
          <p:nvPr/>
        </p:nvSpPr>
        <p:spPr>
          <a:xfrm>
            <a:off x="6104335" y="2958585"/>
            <a:ext cx="1253224" cy="631800"/>
          </a:xfrm>
          <a:prstGeom prst="diamond">
            <a:avLst/>
          </a:prstGeom>
          <a:solidFill>
            <a:srgbClr val="FFFFFF"/>
          </a:solidFill>
          <a:ln w="952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found?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0" name="直线箭头连接符 59"/>
          <p:cNvCxnSpPr>
            <a:stCxn id="57" idx="2"/>
            <a:endCxn id="59" idx="0"/>
          </p:cNvCxnSpPr>
          <p:nvPr/>
        </p:nvCxnSpPr>
        <p:spPr>
          <a:xfrm>
            <a:off x="6730947" y="2673543"/>
            <a:ext cx="0" cy="28504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59" idx="2"/>
            <a:endCxn id="74" idx="0"/>
          </p:cNvCxnSpPr>
          <p:nvPr/>
        </p:nvCxnSpPr>
        <p:spPr>
          <a:xfrm>
            <a:off x="6730947" y="3590385"/>
            <a:ext cx="5133" cy="26939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880007" y="3531502"/>
            <a:ext cx="47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5974080" y="3859778"/>
            <a:ext cx="1523999" cy="69182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Remove and split free block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80106" y="6126479"/>
            <a:ext cx="2237734" cy="538479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Insert split block into the appropriate list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7" name="直线箭头连接符 76"/>
          <p:cNvCxnSpPr>
            <a:stCxn id="74" idx="2"/>
          </p:cNvCxnSpPr>
          <p:nvPr/>
        </p:nvCxnSpPr>
        <p:spPr>
          <a:xfrm>
            <a:off x="6736080" y="4551604"/>
            <a:ext cx="0" cy="49791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59" idx="3"/>
          </p:cNvCxnSpPr>
          <p:nvPr/>
        </p:nvCxnSpPr>
        <p:spPr>
          <a:xfrm>
            <a:off x="7357559" y="3274485"/>
            <a:ext cx="32512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229661" y="2938263"/>
            <a:ext cx="414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7682678" y="3014657"/>
            <a:ext cx="1369881" cy="47846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Search in next free list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>
            <a:stCxn id="84" idx="0"/>
            <a:endCxn id="57" idx="3"/>
          </p:cNvCxnSpPr>
          <p:nvPr/>
        </p:nvCxnSpPr>
        <p:spPr>
          <a:xfrm rot="16200000" flipV="1">
            <a:off x="7572416" y="2219454"/>
            <a:ext cx="580347" cy="1010060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 75"/>
          <p:cNvSpPr/>
          <p:nvPr/>
        </p:nvSpPr>
        <p:spPr>
          <a:xfrm>
            <a:off x="5880106" y="5049521"/>
            <a:ext cx="2237734" cy="538479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determine size class of split block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0" name="直线箭头连接符 76"/>
          <p:cNvCxnSpPr/>
          <p:nvPr/>
        </p:nvCxnSpPr>
        <p:spPr>
          <a:xfrm>
            <a:off x="6736080" y="5588000"/>
            <a:ext cx="0" cy="53847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13"/>
          <p:cNvSpPr/>
          <p:nvPr/>
        </p:nvSpPr>
        <p:spPr>
          <a:xfrm>
            <a:off x="1675384" y="1774742"/>
            <a:ext cx="78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(0, 32]</a:t>
            </a:r>
            <a:endParaRPr lang="zh-CN" altLang="en-US" dirty="0"/>
          </a:p>
        </p:txBody>
      </p:sp>
      <p:sp>
        <p:nvSpPr>
          <p:cNvPr id="56" name="矩形 14"/>
          <p:cNvSpPr/>
          <p:nvPr/>
        </p:nvSpPr>
        <p:spPr>
          <a:xfrm>
            <a:off x="2334873" y="1774742"/>
            <a:ext cx="102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(32, 128]</a:t>
            </a:r>
            <a:endParaRPr lang="zh-CN" altLang="en-US" dirty="0"/>
          </a:p>
        </p:txBody>
      </p:sp>
      <p:sp>
        <p:nvSpPr>
          <p:cNvPr id="58" name="矩形 15"/>
          <p:cNvSpPr/>
          <p:nvPr/>
        </p:nvSpPr>
        <p:spPr>
          <a:xfrm>
            <a:off x="3184485" y="1779799"/>
            <a:ext cx="98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dirty="0" smtClean="0"/>
              <a:t>128, ∞)</a:t>
            </a:r>
            <a:endParaRPr lang="zh-CN" altLang="en-US" dirty="0"/>
          </a:p>
        </p:txBody>
      </p:sp>
      <p:sp>
        <p:nvSpPr>
          <p:cNvPr id="62" name="矩形 37"/>
          <p:cNvSpPr/>
          <p:nvPr/>
        </p:nvSpPr>
        <p:spPr>
          <a:xfrm rot="16200000">
            <a:off x="1999093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37"/>
          <p:cNvSpPr/>
          <p:nvPr/>
        </p:nvSpPr>
        <p:spPr>
          <a:xfrm rot="16200000">
            <a:off x="2635559" y="2109298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矩形 37"/>
          <p:cNvSpPr/>
          <p:nvPr/>
        </p:nvSpPr>
        <p:spPr>
          <a:xfrm rot="16200000">
            <a:off x="3292346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1561077" y="2585401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38" idx="0"/>
          </p:cNvCxnSpPr>
          <p:nvPr/>
        </p:nvCxnSpPr>
        <p:spPr>
          <a:xfrm>
            <a:off x="3514138" y="2394070"/>
            <a:ext cx="674896" cy="731554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4815" y="2265797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29" idx="0"/>
          </p:cNvCxnSpPr>
          <p:nvPr/>
        </p:nvCxnSpPr>
        <p:spPr>
          <a:xfrm>
            <a:off x="2842678" y="2434310"/>
            <a:ext cx="165624" cy="735855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8" idx="0"/>
          </p:cNvCxnSpPr>
          <p:nvPr/>
        </p:nvCxnSpPr>
        <p:spPr>
          <a:xfrm flipH="1">
            <a:off x="2023240" y="2434310"/>
            <a:ext cx="150181" cy="698089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5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list: free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46750" y="2292883"/>
            <a:ext cx="2397761" cy="56126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remove next block from its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"/>
                <a:cs typeface="Arial"/>
              </a:rPr>
              <a:t>freelist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 and merge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>
            <a:off x="6847804" y="2075783"/>
            <a:ext cx="8437" cy="209051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766972" y="4971126"/>
            <a:ext cx="2087095" cy="533407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determine size class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27529" y="5882640"/>
            <a:ext cx="1999801" cy="7465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Insert block into the appropriate list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7" name="直线箭头连接符 76"/>
          <p:cNvCxnSpPr>
            <a:stCxn id="74" idx="2"/>
            <a:endCxn id="76" idx="0"/>
          </p:cNvCxnSpPr>
          <p:nvPr/>
        </p:nvCxnSpPr>
        <p:spPr>
          <a:xfrm>
            <a:off x="6810520" y="5504533"/>
            <a:ext cx="16910" cy="378107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菱形 58"/>
          <p:cNvSpPr/>
          <p:nvPr/>
        </p:nvSpPr>
        <p:spPr>
          <a:xfrm>
            <a:off x="5877848" y="1366142"/>
            <a:ext cx="1973659" cy="682991"/>
          </a:xfrm>
          <a:prstGeom prst="diamond">
            <a:avLst/>
          </a:prstGeom>
          <a:solidFill>
            <a:srgbClr val="FFFFFF"/>
          </a:solidFill>
          <a:ln w="952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next block is free?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51" name="直线箭头连接符 76"/>
          <p:cNvCxnSpPr>
            <a:endCxn id="50" idx="0"/>
          </p:cNvCxnSpPr>
          <p:nvPr/>
        </p:nvCxnSpPr>
        <p:spPr>
          <a:xfrm flipH="1">
            <a:off x="6864678" y="1095992"/>
            <a:ext cx="1723" cy="27015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69"/>
          <p:cNvCxnSpPr/>
          <p:nvPr/>
        </p:nvCxnSpPr>
        <p:spPr>
          <a:xfrm>
            <a:off x="6818975" y="3747649"/>
            <a:ext cx="16910" cy="270547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菱形 58"/>
          <p:cNvSpPr/>
          <p:nvPr/>
        </p:nvSpPr>
        <p:spPr>
          <a:xfrm>
            <a:off x="5766973" y="3064658"/>
            <a:ext cx="2025262" cy="682991"/>
          </a:xfrm>
          <a:prstGeom prst="diamond">
            <a:avLst/>
          </a:prstGeom>
          <a:solidFill>
            <a:srgbClr val="FFFFFF"/>
          </a:solidFill>
          <a:ln w="952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rgbClr val="000000"/>
                </a:solidFill>
                <a:latin typeface="Arial"/>
                <a:cs typeface="Arial"/>
              </a:rPr>
              <a:t>prev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 block is free?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直线箭头连接符 76"/>
          <p:cNvCxnSpPr>
            <a:stCxn id="57" idx="2"/>
          </p:cNvCxnSpPr>
          <p:nvPr/>
        </p:nvCxnSpPr>
        <p:spPr>
          <a:xfrm flipH="1">
            <a:off x="6835885" y="2854144"/>
            <a:ext cx="9746" cy="210514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56"/>
          <p:cNvSpPr/>
          <p:nvPr/>
        </p:nvSpPr>
        <p:spPr>
          <a:xfrm>
            <a:off x="5620094" y="4004397"/>
            <a:ext cx="2397761" cy="47334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remove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"/>
                <a:cs typeface="Arial"/>
              </a:rPr>
              <a:t>prev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 block from its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"/>
                <a:cs typeface="Arial"/>
              </a:rPr>
              <a:t>freelist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 and merge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3" name="直线箭头连接符 69"/>
          <p:cNvCxnSpPr>
            <a:endCxn id="74" idx="0"/>
          </p:cNvCxnSpPr>
          <p:nvPr/>
        </p:nvCxnSpPr>
        <p:spPr>
          <a:xfrm>
            <a:off x="6810520" y="4473333"/>
            <a:ext cx="0" cy="49779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0" idx="3"/>
          </p:cNvCxnSpPr>
          <p:nvPr/>
        </p:nvCxnSpPr>
        <p:spPr>
          <a:xfrm flipH="1">
            <a:off x="6866401" y="1707638"/>
            <a:ext cx="985106" cy="1275233"/>
          </a:xfrm>
          <a:prstGeom prst="bentConnector4">
            <a:avLst>
              <a:gd name="adj1" fmla="val -64460"/>
              <a:gd name="adj2" fmla="val 984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flipH="1">
            <a:off x="6807128" y="3380580"/>
            <a:ext cx="985106" cy="1275233"/>
          </a:xfrm>
          <a:prstGeom prst="bentConnector4">
            <a:avLst>
              <a:gd name="adj1" fmla="val -64460"/>
              <a:gd name="adj2" fmla="val 984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矩形 70"/>
          <p:cNvSpPr/>
          <p:nvPr/>
        </p:nvSpPr>
        <p:spPr>
          <a:xfrm>
            <a:off x="6880007" y="3612782"/>
            <a:ext cx="47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zh-CN" altLang="en-US" sz="1400" dirty="0"/>
          </a:p>
        </p:txBody>
      </p:sp>
      <p:sp>
        <p:nvSpPr>
          <p:cNvPr id="93" name="矩形 82"/>
          <p:cNvSpPr/>
          <p:nvPr/>
        </p:nvSpPr>
        <p:spPr>
          <a:xfrm>
            <a:off x="7792234" y="3058247"/>
            <a:ext cx="414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zh-CN" altLang="en-US" sz="1400" dirty="0"/>
          </a:p>
        </p:txBody>
      </p:sp>
      <p:sp>
        <p:nvSpPr>
          <p:cNvPr id="94" name="矩形 70"/>
          <p:cNvSpPr/>
          <p:nvPr/>
        </p:nvSpPr>
        <p:spPr>
          <a:xfrm>
            <a:off x="7087092" y="1965130"/>
            <a:ext cx="47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zh-CN" altLang="en-US" sz="1400" dirty="0"/>
          </a:p>
        </p:txBody>
      </p:sp>
      <p:sp>
        <p:nvSpPr>
          <p:cNvPr id="95" name="矩形 82"/>
          <p:cNvSpPr/>
          <p:nvPr/>
        </p:nvSpPr>
        <p:spPr>
          <a:xfrm>
            <a:off x="7999319" y="1410595"/>
            <a:ext cx="414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zh-CN" altLang="en-US" sz="1400" dirty="0"/>
          </a:p>
        </p:txBody>
      </p:sp>
      <p:sp>
        <p:nvSpPr>
          <p:cNvPr id="96" name="矩形 17"/>
          <p:cNvSpPr/>
          <p:nvPr/>
        </p:nvSpPr>
        <p:spPr>
          <a:xfrm>
            <a:off x="1793425" y="3132399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7" name="矩形 18"/>
          <p:cNvSpPr/>
          <p:nvPr/>
        </p:nvSpPr>
        <p:spPr>
          <a:xfrm>
            <a:off x="1862542" y="376519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矩形 19"/>
          <p:cNvSpPr/>
          <p:nvPr/>
        </p:nvSpPr>
        <p:spPr>
          <a:xfrm>
            <a:off x="1796603" y="441731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9" name="直线箭头连接符 21"/>
          <p:cNvCxnSpPr>
            <a:stCxn id="96" idx="2"/>
            <a:endCxn id="97" idx="0"/>
          </p:cNvCxnSpPr>
          <p:nvPr/>
        </p:nvCxnSpPr>
        <p:spPr>
          <a:xfrm rot="16200000" flipH="1">
            <a:off x="1856035" y="3528868"/>
            <a:ext cx="403527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直线箭头连接符 21"/>
          <p:cNvCxnSpPr>
            <a:stCxn id="97" idx="2"/>
            <a:endCxn id="98" idx="0"/>
          </p:cNvCxnSpPr>
          <p:nvPr/>
        </p:nvCxnSpPr>
        <p:spPr>
          <a:xfrm rot="5400000">
            <a:off x="1847961" y="4172914"/>
            <a:ext cx="422855" cy="6593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矩形 28"/>
          <p:cNvSpPr/>
          <p:nvPr/>
        </p:nvSpPr>
        <p:spPr>
          <a:xfrm>
            <a:off x="2778487" y="3170165"/>
            <a:ext cx="459630" cy="36709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2" name="矩形 29"/>
          <p:cNvSpPr/>
          <p:nvPr/>
        </p:nvSpPr>
        <p:spPr>
          <a:xfrm>
            <a:off x="2847604" y="3955357"/>
            <a:ext cx="459630" cy="37492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3" name="矩形 30"/>
          <p:cNvSpPr/>
          <p:nvPr/>
        </p:nvSpPr>
        <p:spPr>
          <a:xfrm>
            <a:off x="2995025" y="4800517"/>
            <a:ext cx="459630" cy="42329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4" name="直线箭头连接符 21"/>
          <p:cNvCxnSpPr>
            <a:stCxn id="101" idx="2"/>
            <a:endCxn id="102" idx="0"/>
          </p:cNvCxnSpPr>
          <p:nvPr/>
        </p:nvCxnSpPr>
        <p:spPr>
          <a:xfrm rot="16200000" flipH="1">
            <a:off x="2833810" y="3711747"/>
            <a:ext cx="418101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直线箭头连接符 21"/>
          <p:cNvCxnSpPr>
            <a:stCxn id="102" idx="2"/>
            <a:endCxn id="103" idx="0"/>
          </p:cNvCxnSpPr>
          <p:nvPr/>
        </p:nvCxnSpPr>
        <p:spPr>
          <a:xfrm rot="16200000" flipH="1">
            <a:off x="2916014" y="4491690"/>
            <a:ext cx="470231" cy="14742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矩形 37"/>
          <p:cNvSpPr/>
          <p:nvPr/>
        </p:nvSpPr>
        <p:spPr>
          <a:xfrm>
            <a:off x="3959219" y="3125624"/>
            <a:ext cx="459630" cy="51084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7" name="矩形 38"/>
          <p:cNvSpPr/>
          <p:nvPr/>
        </p:nvSpPr>
        <p:spPr>
          <a:xfrm>
            <a:off x="3729404" y="4121335"/>
            <a:ext cx="459630" cy="52442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8" name="矩形 39"/>
          <p:cNvSpPr/>
          <p:nvPr/>
        </p:nvSpPr>
        <p:spPr>
          <a:xfrm>
            <a:off x="3798521" y="5260062"/>
            <a:ext cx="459630" cy="760088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9" name="直线箭头连接符 21"/>
          <p:cNvCxnSpPr>
            <a:stCxn id="106" idx="2"/>
            <a:endCxn id="107" idx="0"/>
          </p:cNvCxnSpPr>
          <p:nvPr/>
        </p:nvCxnSpPr>
        <p:spPr>
          <a:xfrm rot="5400000">
            <a:off x="3831692" y="3763992"/>
            <a:ext cx="484871" cy="229815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直线箭头连接符 21"/>
          <p:cNvCxnSpPr>
            <a:stCxn id="107" idx="2"/>
            <a:endCxn id="108" idx="0"/>
          </p:cNvCxnSpPr>
          <p:nvPr/>
        </p:nvCxnSpPr>
        <p:spPr>
          <a:xfrm rot="16200000" flipH="1">
            <a:off x="3686625" y="4918350"/>
            <a:ext cx="614305" cy="6911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1675384" y="1774742"/>
            <a:ext cx="78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(0, 32]</a:t>
            </a:r>
            <a:endParaRPr lang="zh-CN" altLang="en-US" dirty="0"/>
          </a:p>
        </p:txBody>
      </p:sp>
      <p:sp>
        <p:nvSpPr>
          <p:cNvPr id="112" name="矩形 14"/>
          <p:cNvSpPr/>
          <p:nvPr/>
        </p:nvSpPr>
        <p:spPr>
          <a:xfrm>
            <a:off x="2334873" y="1774742"/>
            <a:ext cx="102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(32, 128]</a:t>
            </a:r>
            <a:endParaRPr lang="zh-CN" altLang="en-US" dirty="0"/>
          </a:p>
        </p:txBody>
      </p:sp>
      <p:sp>
        <p:nvSpPr>
          <p:cNvPr id="113" name="矩形 15"/>
          <p:cNvSpPr/>
          <p:nvPr/>
        </p:nvSpPr>
        <p:spPr>
          <a:xfrm>
            <a:off x="3184485" y="1779799"/>
            <a:ext cx="98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dirty="0" smtClean="0"/>
              <a:t>128, ∞)</a:t>
            </a:r>
            <a:endParaRPr lang="zh-CN" altLang="en-US" dirty="0"/>
          </a:p>
        </p:txBody>
      </p:sp>
      <p:sp>
        <p:nvSpPr>
          <p:cNvPr id="114" name="矩形 37"/>
          <p:cNvSpPr/>
          <p:nvPr/>
        </p:nvSpPr>
        <p:spPr>
          <a:xfrm rot="16200000">
            <a:off x="1999093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5" name="矩形 37"/>
          <p:cNvSpPr/>
          <p:nvPr/>
        </p:nvSpPr>
        <p:spPr>
          <a:xfrm rot="16200000">
            <a:off x="2635559" y="2109298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6" name="矩形 37"/>
          <p:cNvSpPr/>
          <p:nvPr/>
        </p:nvSpPr>
        <p:spPr>
          <a:xfrm rot="16200000">
            <a:off x="3292346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17" name="Straight Arrow Connector 116"/>
          <p:cNvCxnSpPr>
            <a:endCxn id="106" idx="0"/>
          </p:cNvCxnSpPr>
          <p:nvPr/>
        </p:nvCxnSpPr>
        <p:spPr>
          <a:xfrm>
            <a:off x="3514138" y="2394070"/>
            <a:ext cx="674896" cy="731554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4815" y="2265797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19" name="Straight Arrow Connector 118"/>
          <p:cNvCxnSpPr>
            <a:endCxn id="101" idx="0"/>
          </p:cNvCxnSpPr>
          <p:nvPr/>
        </p:nvCxnSpPr>
        <p:spPr>
          <a:xfrm>
            <a:off x="2842678" y="2434310"/>
            <a:ext cx="165624" cy="735855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96" idx="0"/>
          </p:cNvCxnSpPr>
          <p:nvPr/>
        </p:nvCxnSpPr>
        <p:spPr>
          <a:xfrm flipH="1">
            <a:off x="2023240" y="2434310"/>
            <a:ext cx="150181" cy="698089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5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Buddy 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 special case of segregated list</a:t>
            </a:r>
          </a:p>
          <a:p>
            <a:pPr lvl="1"/>
            <a:r>
              <a:rPr kumimoji="1" lang="en-US" altLang="zh-CN" dirty="0" smtClean="0"/>
              <a:t>each </a:t>
            </a:r>
            <a:r>
              <a:rPr kumimoji="1" lang="en-US" altLang="zh-CN" dirty="0" err="1" smtClean="0"/>
              <a:t>freelist</a:t>
            </a:r>
            <a:r>
              <a:rPr kumimoji="1" lang="en-US" altLang="zh-CN" dirty="0" smtClean="0"/>
              <a:t> has </a:t>
            </a:r>
            <a:r>
              <a:rPr kumimoji="1" lang="en-US" altLang="zh-CN" i="1" dirty="0" smtClean="0"/>
              <a:t>identically-sized </a:t>
            </a:r>
            <a:r>
              <a:rPr kumimoji="1" lang="en-US" altLang="zh-CN" dirty="0" smtClean="0"/>
              <a:t>blocks </a:t>
            </a:r>
          </a:p>
          <a:p>
            <a:pPr lvl="1"/>
            <a:r>
              <a:rPr kumimoji="1" lang="en-US" altLang="zh-CN" dirty="0" smtClean="0"/>
              <a:t>block sizes are powers of 2</a:t>
            </a:r>
          </a:p>
          <a:p>
            <a:r>
              <a:rPr kumimoji="1" lang="en-US" altLang="zh-CN" dirty="0" smtClean="0"/>
              <a:t>Advantage over a normal segregated list?</a:t>
            </a:r>
          </a:p>
          <a:p>
            <a:pPr lvl="1"/>
            <a:r>
              <a:rPr kumimoji="1" lang="en-US" altLang="zh-CN" dirty="0" smtClean="0"/>
              <a:t>Less search time (no need to search within a </a:t>
            </a:r>
            <a:r>
              <a:rPr kumimoji="1" lang="en-US" altLang="zh-CN" dirty="0" err="1" smtClean="0"/>
              <a:t>freelist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Less coalescing time</a:t>
            </a:r>
          </a:p>
          <a:p>
            <a:r>
              <a:rPr kumimoji="1" lang="en-US" altLang="zh-CN" dirty="0" smtClean="0"/>
              <a:t>Adopted by Linux kernel and </a:t>
            </a:r>
            <a:r>
              <a:rPr kumimoji="1" lang="en-US" altLang="zh-CN" dirty="0" err="1" smtClean="0"/>
              <a:t>jemalloc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865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Simple binary buddy system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909560" y="1930400"/>
            <a:ext cx="335280" cy="4175760"/>
          </a:xfrm>
          <a:prstGeom prst="rightBrace">
            <a:avLst>
              <a:gd name="adj1" fmla="val 8333"/>
              <a:gd name="adj2" fmla="val 49526"/>
            </a:avLst>
          </a:prstGeom>
          <a:ln w="3175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44840" y="383361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64K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2567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7" name="矩形 24"/>
          <p:cNvSpPr/>
          <p:nvPr/>
        </p:nvSpPr>
        <p:spPr>
          <a:xfrm>
            <a:off x="213360" y="2510175"/>
            <a:ext cx="4947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Initialize: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000" dirty="0" smtClean="0">
                <a:latin typeface="Arial"/>
                <a:cs typeface="Arial"/>
              </a:rPr>
              <a:t>for simplicity, assume the initial 2^m block is aligned at 2^m (i.e. the least significant m-bits of its </a:t>
            </a:r>
            <a:r>
              <a:rPr lang="en-US" altLang="zh-CN" sz="2000" dirty="0" err="1" smtClean="0">
                <a:latin typeface="Arial"/>
                <a:cs typeface="Arial"/>
              </a:rPr>
              <a:t>addr</a:t>
            </a:r>
            <a:r>
              <a:rPr lang="en-US" altLang="zh-CN" sz="2000" dirty="0" smtClean="0">
                <a:latin typeface="Arial"/>
                <a:cs typeface="Arial"/>
              </a:rPr>
              <a:t> are zero)</a:t>
            </a:r>
            <a:endParaRPr lang="en-US" altLang="zh-CN" dirty="0" smtClean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290560" y="5222240"/>
            <a:ext cx="20320" cy="883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7735332" y="544576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increases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0056" y="1940559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0x10000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2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allocate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909560" y="197282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4822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675374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8201" y="4778494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7909560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68540" y="49105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06152"/>
            <a:ext cx="505194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Recursive split in half until having 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the right size</a:t>
            </a:r>
            <a:endParaRPr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Symbol" charset="2"/>
              <a:buChar char="-"/>
            </a:pPr>
            <a:r>
              <a:rPr lang="en-US" altLang="zh-CN" dirty="0" smtClean="0">
                <a:latin typeface="Arial"/>
                <a:cs typeface="Arial"/>
              </a:rPr>
              <a:t>insert free buddy into appropriate </a:t>
            </a:r>
            <a:r>
              <a:rPr lang="en-US" altLang="zh-CN" dirty="0" err="1" smtClean="0">
                <a:latin typeface="Arial"/>
                <a:cs typeface="Arial"/>
              </a:rPr>
              <a:t>freelist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7250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143760" y="2063670"/>
            <a:ext cx="3281680" cy="3909180"/>
            <a:chOff x="2143760" y="2063670"/>
            <a:chExt cx="3281680" cy="390918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840480" y="2063670"/>
              <a:ext cx="1584960" cy="28469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840480" y="4220568"/>
              <a:ext cx="1209040" cy="8424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43760" y="5049520"/>
              <a:ext cx="30504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Addresses of buddies at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size 2</a:t>
              </a:r>
              <a:r>
                <a:rPr lang="en-US" baseline="30000" dirty="0" smtClean="0">
                  <a:solidFill>
                    <a:schemeClr val="accent1"/>
                  </a:solidFill>
                </a:rPr>
                <a:t>m</a:t>
              </a:r>
              <a:r>
                <a:rPr lang="en-US" dirty="0" smtClean="0">
                  <a:solidFill>
                    <a:schemeClr val="accent1"/>
                  </a:solidFill>
                </a:rPr>
                <a:t> differ in exactly 1-bit at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position m (from right)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7426" y="1981200"/>
            <a:ext cx="246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(16000);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887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allocate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48450" y="2303869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232082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5884" y="4924028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9" name="右大括号 4"/>
          <p:cNvSpPr/>
          <p:nvPr/>
        </p:nvSpPr>
        <p:spPr>
          <a:xfrm>
            <a:off x="7792720" y="1955929"/>
            <a:ext cx="116840" cy="1022141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大括号 9"/>
          <p:cNvSpPr/>
          <p:nvPr/>
        </p:nvSpPr>
        <p:spPr>
          <a:xfrm>
            <a:off x="7792720" y="3044706"/>
            <a:ext cx="116840" cy="96520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5"/>
          <p:cNvSpPr/>
          <p:nvPr/>
        </p:nvSpPr>
        <p:spPr>
          <a:xfrm>
            <a:off x="7845952" y="3341152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33" name="右大括号 9"/>
          <p:cNvSpPr/>
          <p:nvPr/>
        </p:nvSpPr>
        <p:spPr>
          <a:xfrm>
            <a:off x="8232082" y="198298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10"/>
          <p:cNvSpPr/>
          <p:nvPr/>
        </p:nvSpPr>
        <p:spPr>
          <a:xfrm>
            <a:off x="841751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39" name="矩形 24"/>
          <p:cNvSpPr/>
          <p:nvPr/>
        </p:nvSpPr>
        <p:spPr>
          <a:xfrm>
            <a:off x="142240" y="2706152"/>
            <a:ext cx="505194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Recursive split in half until having 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the right size</a:t>
            </a:r>
            <a:endParaRPr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Symbol" charset="2"/>
              <a:buChar char="-"/>
            </a:pPr>
            <a:r>
              <a:rPr lang="en-US" altLang="zh-CN" dirty="0" smtClean="0">
                <a:latin typeface="Arial"/>
                <a:cs typeface="Arial"/>
              </a:rPr>
              <a:t>insert free buddy into appropriate </a:t>
            </a:r>
            <a:r>
              <a:rPr lang="en-US" altLang="zh-CN" dirty="0" err="1" smtClean="0">
                <a:latin typeface="Arial"/>
                <a:cs typeface="Arial"/>
              </a:rPr>
              <a:t>freelist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426" y="1981200"/>
            <a:ext cx="246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(16000);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40960" y="2983746"/>
            <a:ext cx="2103120" cy="736601"/>
            <a:chOff x="5140960" y="2983746"/>
            <a:chExt cx="2103120" cy="736601"/>
          </a:xfrm>
        </p:grpSpPr>
        <p:cxnSp>
          <p:nvCxnSpPr>
            <p:cNvPr id="44" name="Straight Arrow Connector 43"/>
            <p:cNvCxnSpPr>
              <a:stCxn id="45" idx="3"/>
            </p:cNvCxnSpPr>
            <p:nvPr/>
          </p:nvCxnSpPr>
          <p:spPr>
            <a:xfrm>
              <a:off x="5446903" y="3535681"/>
              <a:ext cx="374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140960" y="335101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p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51040" y="2983746"/>
              <a:ext cx="19304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82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system calls</a:t>
            </a: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60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61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63" name="矩形 62"/>
          <p:cNvSpPr/>
          <p:nvPr/>
        </p:nvSpPr>
        <p:spPr>
          <a:xfrm>
            <a:off x="0" y="3828833"/>
            <a:ext cx="4832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It increases the top of heap by “size” and returns 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 pointer to the base of new storage. The “size” 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an be a negative number. </a:t>
            </a:r>
          </a:p>
        </p:txBody>
      </p:sp>
    </p:spTree>
    <p:extLst>
      <p:ext uri="{BB962C8B-B14F-4D97-AF65-F5344CB8AC3E}">
        <p14:creationId xmlns:p14="http://schemas.microsoft.com/office/powerpoint/2010/main" val="356787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free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48450" y="2303869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232082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5884" y="4924028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91827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Recursively merge block with buddy </a:t>
            </a:r>
          </a:p>
          <a:p>
            <a:endParaRPr lang="en-US" altLang="zh-CN" dirty="0" smtClean="0">
              <a:latin typeface="Arial"/>
              <a:cs typeface="Arial"/>
            </a:endParaRPr>
          </a:p>
          <a:p>
            <a:r>
              <a:rPr lang="en-US" altLang="zh-CN" dirty="0" smtClean="0">
                <a:latin typeface="Arial"/>
                <a:cs typeface="Arial"/>
              </a:rPr>
              <a:t>1. Calculate </a:t>
            </a:r>
            <a:r>
              <a:rPr lang="en-US" altLang="zh-CN" dirty="0" err="1">
                <a:latin typeface="Arial"/>
                <a:cs typeface="Arial"/>
              </a:rPr>
              <a:t>a</a:t>
            </a:r>
            <a:r>
              <a:rPr lang="en-US" altLang="zh-CN" dirty="0" err="1" smtClean="0">
                <a:latin typeface="Arial"/>
                <a:cs typeface="Arial"/>
              </a:rPr>
              <a:t>ddr</a:t>
            </a:r>
            <a:r>
              <a:rPr lang="en-US" altLang="zh-CN" dirty="0" smtClean="0">
                <a:latin typeface="Arial"/>
                <a:cs typeface="Arial"/>
              </a:rPr>
              <a:t> of buddy block, determine buddy status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0x4001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9" name="右大括号 4"/>
          <p:cNvSpPr/>
          <p:nvPr/>
        </p:nvSpPr>
        <p:spPr>
          <a:xfrm>
            <a:off x="7792720" y="1955929"/>
            <a:ext cx="116840" cy="1022141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大括号 9"/>
          <p:cNvSpPr/>
          <p:nvPr/>
        </p:nvSpPr>
        <p:spPr>
          <a:xfrm>
            <a:off x="7792720" y="3044706"/>
            <a:ext cx="116840" cy="96520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5"/>
          <p:cNvSpPr/>
          <p:nvPr/>
        </p:nvSpPr>
        <p:spPr>
          <a:xfrm>
            <a:off x="7845952" y="3341152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33" name="右大括号 9"/>
          <p:cNvSpPr/>
          <p:nvPr/>
        </p:nvSpPr>
        <p:spPr>
          <a:xfrm>
            <a:off x="8232082" y="198298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10"/>
          <p:cNvSpPr/>
          <p:nvPr/>
        </p:nvSpPr>
        <p:spPr>
          <a:xfrm>
            <a:off x="841751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4403189"/>
            <a:ext cx="431752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Question: given </a:t>
            </a:r>
            <a:r>
              <a:rPr lang="en-US" dirty="0" err="1" smtClean="0"/>
              <a:t>addr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of block with size 2</a:t>
            </a:r>
            <a:r>
              <a:rPr lang="en-US" baseline="30000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,</a:t>
            </a:r>
          </a:p>
          <a:p>
            <a:r>
              <a:rPr lang="en-US" dirty="0" smtClean="0"/>
              <a:t>how to calculate its buddy’s address?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16085" y="5286494"/>
            <a:ext cx="129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^ (1&lt;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&lt;m)</a:t>
            </a:r>
            <a:endParaRPr lang="en-US" altLang="zh-CN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78575" y="5655826"/>
            <a:ext cx="2701506" cy="923945"/>
            <a:chOff x="1778575" y="5655826"/>
            <a:chExt cx="2701506" cy="923945"/>
          </a:xfrm>
        </p:grpSpPr>
        <p:sp>
          <p:nvSpPr>
            <p:cNvPr id="20" name="TextBox 19"/>
            <p:cNvSpPr txBox="1"/>
            <p:nvPr/>
          </p:nvSpPr>
          <p:spPr>
            <a:xfrm>
              <a:off x="1778575" y="5933440"/>
              <a:ext cx="2701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any bit XOR 0 = unchanged</a:t>
              </a:r>
            </a:p>
            <a:p>
              <a:r>
                <a:rPr lang="en-US" dirty="0" smtClean="0"/>
                <a:t>any bit XOR 1 = flipped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1971040" y="5655826"/>
              <a:ext cx="121920" cy="277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>
            <a:stCxn id="12" idx="3"/>
          </p:cNvCxnSpPr>
          <p:nvPr/>
        </p:nvCxnSpPr>
        <p:spPr>
          <a:xfrm>
            <a:off x="5446903" y="3535681"/>
            <a:ext cx="374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0960" y="335101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p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040" y="2983746"/>
            <a:ext cx="19304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426" y="1981200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free(p);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090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15" grpId="0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free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232082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5884" y="4924028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9182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If buddy is free:</a:t>
            </a:r>
          </a:p>
          <a:p>
            <a:r>
              <a:rPr lang="en-US" altLang="zh-CN" dirty="0" smtClean="0">
                <a:latin typeface="Arial"/>
                <a:cs typeface="Arial"/>
              </a:rPr>
              <a:t>2. Detach free buddy from its list</a:t>
            </a:r>
          </a:p>
          <a:p>
            <a:r>
              <a:rPr lang="en-US" altLang="zh-CN" dirty="0" smtClean="0">
                <a:latin typeface="Arial"/>
                <a:cs typeface="Arial"/>
              </a:rPr>
              <a:t>3. Combine with current block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92720" y="1955929"/>
            <a:ext cx="515662" cy="2053977"/>
            <a:chOff x="7792720" y="1955929"/>
            <a:chExt cx="515662" cy="2053977"/>
          </a:xfrm>
        </p:grpSpPr>
        <p:sp>
          <p:nvSpPr>
            <p:cNvPr id="6" name="矩形 5"/>
            <p:cNvSpPr/>
            <p:nvPr/>
          </p:nvSpPr>
          <p:spPr>
            <a:xfrm>
              <a:off x="7848450" y="2303869"/>
              <a:ext cx="4599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/>
                <a:t>16K</a:t>
              </a:r>
              <a:endParaRPr lang="zh-CN" altLang="en-US" dirty="0"/>
            </a:p>
          </p:txBody>
        </p:sp>
        <p:sp>
          <p:nvSpPr>
            <p:cNvPr id="29" name="右大括号 4"/>
            <p:cNvSpPr/>
            <p:nvPr/>
          </p:nvSpPr>
          <p:spPr>
            <a:xfrm>
              <a:off x="7792720" y="1955929"/>
              <a:ext cx="116840" cy="1022141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右大括号 9"/>
            <p:cNvSpPr/>
            <p:nvPr/>
          </p:nvSpPr>
          <p:spPr>
            <a:xfrm>
              <a:off x="7792720" y="3044706"/>
              <a:ext cx="116840" cy="965200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5"/>
            <p:cNvSpPr/>
            <p:nvPr/>
          </p:nvSpPr>
          <p:spPr>
            <a:xfrm>
              <a:off x="7845952" y="3341152"/>
              <a:ext cx="4599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/>
                <a:t>16K</a:t>
              </a:r>
              <a:endParaRPr lang="zh-CN" altLang="en-US" dirty="0"/>
            </a:p>
          </p:txBody>
        </p:sp>
      </p:grpSp>
      <p:sp>
        <p:nvSpPr>
          <p:cNvPr id="33" name="右大括号 9"/>
          <p:cNvSpPr/>
          <p:nvPr/>
        </p:nvSpPr>
        <p:spPr>
          <a:xfrm>
            <a:off x="8232082" y="198298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10"/>
          <p:cNvSpPr/>
          <p:nvPr/>
        </p:nvSpPr>
        <p:spPr>
          <a:xfrm>
            <a:off x="841751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cxnSp>
        <p:nvCxnSpPr>
          <p:cNvPr id="9" name="Straight Arrow Connector 8"/>
          <p:cNvCxnSpPr>
            <a:stCxn id="12" idx="3"/>
          </p:cNvCxnSpPr>
          <p:nvPr/>
        </p:nvCxnSpPr>
        <p:spPr>
          <a:xfrm>
            <a:off x="5446903" y="3535681"/>
            <a:ext cx="374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0960" y="335101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p</a:t>
            </a:r>
            <a:endParaRPr lang="en-US" dirty="0">
              <a:solidFill>
                <a:srgbClr val="4F81B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40056" y="1937861"/>
            <a:ext cx="1767840" cy="2085499"/>
            <a:chOff x="3402714" y="3207861"/>
            <a:chExt cx="1767840" cy="2085499"/>
          </a:xfrm>
        </p:grpSpPr>
        <p:sp>
          <p:nvSpPr>
            <p:cNvPr id="31" name="矩形 3"/>
            <p:cNvSpPr/>
            <p:nvPr/>
          </p:nvSpPr>
          <p:spPr>
            <a:xfrm>
              <a:off x="3402714" y="3207861"/>
              <a:ext cx="1767840" cy="2085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02714" y="3207862"/>
              <a:ext cx="1767840" cy="578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0x8000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rest of header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7426" y="1981200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free(p);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95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free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9182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Repeat to merge with larger buddy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Insert final block into appropriate </a:t>
            </a:r>
            <a:r>
              <a:rPr lang="en-US" altLang="zh-CN" sz="2000" dirty="0" err="1" smtClean="0">
                <a:latin typeface="Arial"/>
                <a:cs typeface="Arial"/>
              </a:rPr>
              <a:t>freelist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917122" y="1982986"/>
            <a:ext cx="612381" cy="4133334"/>
            <a:chOff x="8232082" y="1982986"/>
            <a:chExt cx="612381" cy="4133334"/>
          </a:xfrm>
        </p:grpSpPr>
        <p:sp>
          <p:nvSpPr>
            <p:cNvPr id="10" name="右大括号 9"/>
            <p:cNvSpPr/>
            <p:nvPr/>
          </p:nvSpPr>
          <p:spPr>
            <a:xfrm>
              <a:off x="8232082" y="4114800"/>
              <a:ext cx="116840" cy="2001520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305884" y="4924028"/>
              <a:ext cx="538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32K</a:t>
              </a:r>
              <a:endParaRPr lang="zh-CN" altLang="en-US" dirty="0"/>
            </a:p>
          </p:txBody>
        </p:sp>
        <p:sp>
          <p:nvSpPr>
            <p:cNvPr id="33" name="右大括号 9"/>
            <p:cNvSpPr/>
            <p:nvPr/>
          </p:nvSpPr>
          <p:spPr>
            <a:xfrm>
              <a:off x="8232082" y="1982986"/>
              <a:ext cx="116840" cy="2001520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10"/>
            <p:cNvSpPr/>
            <p:nvPr/>
          </p:nvSpPr>
          <p:spPr>
            <a:xfrm>
              <a:off x="8305884" y="2791827"/>
              <a:ext cx="538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32K</a:t>
              </a:r>
              <a:endParaRPr lang="zh-CN" altLang="en-US" dirty="0"/>
            </a:p>
          </p:txBody>
        </p:sp>
      </p:grp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cxnSp>
        <p:nvCxnSpPr>
          <p:cNvPr id="9" name="Straight Arrow Connector 8"/>
          <p:cNvCxnSpPr>
            <a:stCxn id="12" idx="3"/>
          </p:cNvCxnSpPr>
          <p:nvPr/>
        </p:nvCxnSpPr>
        <p:spPr>
          <a:xfrm>
            <a:off x="5446903" y="3535681"/>
            <a:ext cx="374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0960" y="335101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p</a:t>
            </a:r>
            <a:endParaRPr lang="en-US" dirty="0">
              <a:solidFill>
                <a:srgbClr val="4F81B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40056" y="1937861"/>
            <a:ext cx="1767840" cy="2085499"/>
            <a:chOff x="3402714" y="3207861"/>
            <a:chExt cx="1767840" cy="2085499"/>
          </a:xfrm>
        </p:grpSpPr>
        <p:sp>
          <p:nvSpPr>
            <p:cNvPr id="31" name="矩形 3"/>
            <p:cNvSpPr/>
            <p:nvPr/>
          </p:nvSpPr>
          <p:spPr>
            <a:xfrm>
              <a:off x="3402714" y="3207861"/>
              <a:ext cx="1767840" cy="2085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02714" y="3207862"/>
              <a:ext cx="1767840" cy="578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0x8000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rest of header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40056" y="1940560"/>
            <a:ext cx="1767840" cy="4178458"/>
            <a:chOff x="2518794" y="3063379"/>
            <a:chExt cx="1767840" cy="4178458"/>
          </a:xfrm>
        </p:grpSpPr>
        <p:sp>
          <p:nvSpPr>
            <p:cNvPr id="38" name="矩形 3"/>
            <p:cNvSpPr/>
            <p:nvPr/>
          </p:nvSpPr>
          <p:spPr>
            <a:xfrm>
              <a:off x="2518794" y="3066077"/>
              <a:ext cx="1767840" cy="417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18794" y="3063379"/>
              <a:ext cx="1767840" cy="578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0x10000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rest of header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67807" y="1982986"/>
            <a:ext cx="911901" cy="4133334"/>
            <a:chOff x="8267807" y="1982986"/>
            <a:chExt cx="911901" cy="4133334"/>
          </a:xfrm>
        </p:grpSpPr>
        <p:sp>
          <p:nvSpPr>
            <p:cNvPr id="42" name="右大括号 9"/>
            <p:cNvSpPr/>
            <p:nvPr/>
          </p:nvSpPr>
          <p:spPr>
            <a:xfrm>
              <a:off x="8267807" y="1982986"/>
              <a:ext cx="373322" cy="4133334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41129" y="3877677"/>
              <a:ext cx="538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64K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27426" y="1981200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free(p);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14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386924" y="3558085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8200120" y="380777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7815945" y="397446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2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It increases the top of heap by “size” and returns 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 pointer to the base of new storage. The “size” 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an be a negative number.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4850208"/>
            <a:ext cx="363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p =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(1024) //</a:t>
            </a:r>
            <a:r>
              <a:rPr kumimoji="1" lang="en-US" altLang="zh-CN" dirty="0" smtClean="0">
                <a:latin typeface="Arial"/>
                <a:cs typeface="Arial"/>
              </a:rPr>
              <a:t>allocate 1KB</a:t>
            </a:r>
            <a:endParaRPr kumimoji="1" lang="en-US" altLang="zh-CN" dirty="0">
              <a:latin typeface="Arial"/>
              <a:cs typeface="Arial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992305" y="3942260"/>
            <a:ext cx="2789237" cy="410665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bg1"/>
                </a:solidFill>
                <a:latin typeface="Arial"/>
                <a:ea typeface="msgothic" charset="0"/>
                <a:cs typeface="Arial"/>
              </a:rPr>
              <a:t>1KB</a:t>
            </a:r>
            <a:endParaRPr lang="en-GB" sz="1600" dirty="0">
              <a:solidFill>
                <a:schemeClr val="bg1"/>
              </a:solidFill>
              <a:latin typeface="Arial"/>
              <a:ea typeface="ms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386924" y="3558085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8200120" y="425481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7815945" y="442150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2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It increases the top of heap by “size” and returns 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 pointer to the base of new storage. The “size” 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an be a negative number.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4850208"/>
            <a:ext cx="363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p =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(1024) //</a:t>
            </a:r>
            <a:r>
              <a:rPr kumimoji="1" lang="en-US" altLang="zh-CN" dirty="0" smtClean="0">
                <a:latin typeface="Arial"/>
                <a:cs typeface="Arial"/>
              </a:rPr>
              <a:t>allocate 1KB</a:t>
            </a:r>
            <a:endParaRPr kumimoji="1" lang="en-US" altLang="zh-CN" dirty="0">
              <a:latin typeface="Arial"/>
              <a:cs typeface="Arial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992305" y="3942260"/>
            <a:ext cx="2789237" cy="410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bg1"/>
                </a:solidFill>
                <a:latin typeface="Arial"/>
                <a:ea typeface="msgothic" charset="0"/>
                <a:cs typeface="Arial"/>
              </a:rPr>
              <a:t>1KB</a:t>
            </a:r>
            <a:endParaRPr lang="en-GB" sz="1600" dirty="0">
              <a:solidFill>
                <a:schemeClr val="bg1"/>
              </a:solidFill>
              <a:latin typeface="Arial"/>
              <a:ea typeface="msgothic" charset="0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10" y="5257480"/>
            <a:ext cx="2551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(-1024) //</a:t>
            </a:r>
            <a:r>
              <a:rPr kumimoji="1" lang="en-US" altLang="zh-CN" dirty="0" smtClean="0">
                <a:latin typeface="Arial"/>
                <a:cs typeface="Arial"/>
              </a:rPr>
              <a:t>free p</a:t>
            </a:r>
            <a:endParaRPr kumimoji="1"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497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mr-IN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can only free the memory </a:t>
            </a:r>
          </a:p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on the top of heap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4850208"/>
            <a:ext cx="37651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p1 =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(1024) //</a:t>
            </a:r>
            <a:r>
              <a:rPr kumimoji="1" lang="en-US" altLang="zh-CN" dirty="0" smtClean="0">
                <a:latin typeface="Arial"/>
                <a:cs typeface="Arial"/>
              </a:rPr>
              <a:t>allocate 1KB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p2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(4096) </a:t>
            </a:r>
            <a:r>
              <a:rPr kumimoji="1" lang="en-US" altLang="zh-CN" dirty="0">
                <a:latin typeface="Consolas"/>
                <a:cs typeface="Consolas"/>
              </a:rPr>
              <a:t>//</a:t>
            </a:r>
            <a:r>
              <a:rPr kumimoji="1" lang="en-US" altLang="zh-CN" dirty="0">
                <a:latin typeface="Arial"/>
                <a:cs typeface="Arial"/>
              </a:rPr>
              <a:t>allocate </a:t>
            </a:r>
            <a:r>
              <a:rPr kumimoji="1" lang="en-US" altLang="zh-CN" dirty="0" smtClean="0">
                <a:latin typeface="Arial"/>
                <a:cs typeface="Arial"/>
              </a:rPr>
              <a:t>4KB</a:t>
            </a:r>
          </a:p>
          <a:p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How to free p1?</a:t>
            </a:r>
            <a:endParaRPr kumimoji="1" lang="en-US" altLang="zh-CN" dirty="0">
              <a:latin typeface="Arial"/>
              <a:cs typeface="Arial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4998662" y="4023395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4KB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V="1">
              <a:off x="6388782" y="3636745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8200119" y="385670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7815943" y="4023395"/>
              <a:ext cx="384175" cy="0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9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994163" y="4652080"/>
            <a:ext cx="2789237" cy="343247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bg1"/>
                </a:solidFill>
                <a:latin typeface="Arial"/>
                <a:ea typeface="msgothic" charset="0"/>
                <a:cs typeface="Arial"/>
              </a:rPr>
              <a:t>1KB</a:t>
            </a:r>
            <a:endParaRPr lang="en-GB" sz="1600" dirty="0">
              <a:solidFill>
                <a:schemeClr val="bg1"/>
              </a:solidFill>
              <a:latin typeface="Arial"/>
              <a:ea typeface="ms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90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61190</TotalTime>
  <Words>4787</Words>
  <Application>Microsoft Macintosh PowerPoint</Application>
  <PresentationFormat>On-screen Show (4:3)</PresentationFormat>
  <Paragraphs>1166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CloudVisor-Austin</vt:lpstr>
      <vt:lpstr>Dynamic Memory Allocation</vt:lpstr>
      <vt:lpstr>Why dynamic memory allocation?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How to implement a memory allocator?</vt:lpstr>
      <vt:lpstr>How to implement a memory allocator?</vt:lpstr>
      <vt:lpstr>Questions</vt:lpstr>
      <vt:lpstr>How to bookkeep? Strawman #1</vt:lpstr>
      <vt:lpstr>How to bookkeep? Strawman #1</vt:lpstr>
      <vt:lpstr>How to bookkeep? Strawman #1</vt:lpstr>
      <vt:lpstr>How to bookkeep? Other Strawmans</vt:lpstr>
      <vt:lpstr>How to implement a  “linked list” without use of malloc</vt:lpstr>
      <vt:lpstr>Implicit list</vt:lpstr>
      <vt:lpstr>Implicit list</vt:lpstr>
      <vt:lpstr>Implicit list</vt:lpstr>
      <vt:lpstr>Implicit list</vt:lpstr>
      <vt:lpstr>How to traverse an implicit list</vt:lpstr>
      <vt:lpstr>Placing allocated blocks</vt:lpstr>
      <vt:lpstr>Where to place an allocation?</vt:lpstr>
      <vt:lpstr>First fit</vt:lpstr>
      <vt:lpstr>First fit</vt:lpstr>
      <vt:lpstr>Best fit</vt:lpstr>
      <vt:lpstr>Best fit</vt:lpstr>
      <vt:lpstr>Next fit</vt:lpstr>
      <vt:lpstr>Next fit</vt:lpstr>
      <vt:lpstr>Next fit</vt:lpstr>
      <vt:lpstr>Splitting a free block</vt:lpstr>
      <vt:lpstr>Splitting a free block </vt:lpstr>
      <vt:lpstr>Coalescing a free block with its next free neighbor</vt:lpstr>
      <vt:lpstr>Coalescing a free block with its next free neighbor</vt:lpstr>
      <vt:lpstr>Coalescing a free block with its next free neighbor</vt:lpstr>
      <vt:lpstr>Use footer to coalesce with previous block</vt:lpstr>
      <vt:lpstr>Coalescing prev and next blocks</vt:lpstr>
      <vt:lpstr>Coalescing prev and next blocks</vt:lpstr>
      <vt:lpstr>Recap: malloc using implicit list</vt:lpstr>
      <vt:lpstr>Coalescing prev and next blocks</vt:lpstr>
      <vt:lpstr>Coalescing prev and next blocks</vt:lpstr>
      <vt:lpstr>Explicit free lists</vt:lpstr>
      <vt:lpstr>Explicit free list</vt:lpstr>
      <vt:lpstr>Explicit list: types, basic helpers</vt:lpstr>
      <vt:lpstr>Explicit list: globals, initialization</vt:lpstr>
      <vt:lpstr>Explicit list: helpers to insert and detach from freelist</vt:lpstr>
      <vt:lpstr>Explicit list: allocate</vt:lpstr>
      <vt:lpstr>Explicit list: free</vt:lpstr>
      <vt:lpstr>Segregated list</vt:lpstr>
      <vt:lpstr>Segregated list: initialize</vt:lpstr>
      <vt:lpstr>Segregated list: allocation</vt:lpstr>
      <vt:lpstr>Segregated list: free</vt:lpstr>
      <vt:lpstr>Buddy System</vt:lpstr>
      <vt:lpstr>Simple binary buddy system</vt:lpstr>
      <vt:lpstr>Binary buddy system: allocate</vt:lpstr>
      <vt:lpstr>Binary buddy system: allocate</vt:lpstr>
      <vt:lpstr>Binary buddy system: free</vt:lpstr>
      <vt:lpstr>Binary buddy system: free</vt:lpstr>
      <vt:lpstr>Binary buddy system: free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7526</cp:revision>
  <cp:lastPrinted>2018-11-07T18:42:06Z</cp:lastPrinted>
  <dcterms:created xsi:type="dcterms:W3CDTF">2012-08-17T04:52:30Z</dcterms:created>
  <dcterms:modified xsi:type="dcterms:W3CDTF">2018-12-04T16:39:13Z</dcterms:modified>
</cp:coreProperties>
</file>