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0"/>
  </p:notesMasterIdLst>
  <p:handoutMasterIdLst>
    <p:handoutMasterId r:id="rId71"/>
  </p:handoutMasterIdLst>
  <p:sldIdLst>
    <p:sldId id="256" r:id="rId2"/>
    <p:sldId id="992" r:id="rId3"/>
    <p:sldId id="994" r:id="rId4"/>
    <p:sldId id="995" r:id="rId5"/>
    <p:sldId id="996" r:id="rId6"/>
    <p:sldId id="997" r:id="rId7"/>
    <p:sldId id="998" r:id="rId8"/>
    <p:sldId id="1000" r:id="rId9"/>
    <p:sldId id="999" r:id="rId10"/>
    <p:sldId id="1001" r:id="rId11"/>
    <p:sldId id="1002" r:id="rId12"/>
    <p:sldId id="1003" r:id="rId13"/>
    <p:sldId id="1004" r:id="rId14"/>
    <p:sldId id="1007" r:id="rId15"/>
    <p:sldId id="1008" r:id="rId16"/>
    <p:sldId id="1009" r:id="rId17"/>
    <p:sldId id="1010" r:id="rId18"/>
    <p:sldId id="1058" r:id="rId19"/>
    <p:sldId id="1059" r:id="rId20"/>
    <p:sldId id="987" r:id="rId21"/>
    <p:sldId id="106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1018" r:id="rId30"/>
    <p:sldId id="1019" r:id="rId31"/>
    <p:sldId id="1020" r:id="rId32"/>
    <p:sldId id="1021" r:id="rId33"/>
    <p:sldId id="1023" r:id="rId34"/>
    <p:sldId id="1024" r:id="rId35"/>
    <p:sldId id="1025" r:id="rId36"/>
    <p:sldId id="1026" r:id="rId37"/>
    <p:sldId id="1032" r:id="rId38"/>
    <p:sldId id="1033" r:id="rId39"/>
    <p:sldId id="1027" r:id="rId40"/>
    <p:sldId id="1034" r:id="rId41"/>
    <p:sldId id="1035" r:id="rId42"/>
    <p:sldId id="1028" r:id="rId43"/>
    <p:sldId id="1036" r:id="rId44"/>
    <p:sldId id="1037" r:id="rId45"/>
    <p:sldId id="1029" r:id="rId46"/>
    <p:sldId id="1038" r:id="rId47"/>
    <p:sldId id="1039" r:id="rId48"/>
    <p:sldId id="1030" r:id="rId49"/>
    <p:sldId id="1040" r:id="rId50"/>
    <p:sldId id="1041" r:id="rId51"/>
    <p:sldId id="1031" r:id="rId52"/>
    <p:sldId id="1042" r:id="rId53"/>
    <p:sldId id="1043" r:id="rId54"/>
    <p:sldId id="1065" r:id="rId55"/>
    <p:sldId id="1044" r:id="rId56"/>
    <p:sldId id="1064" r:id="rId57"/>
    <p:sldId id="1045" r:id="rId58"/>
    <p:sldId id="1061" r:id="rId59"/>
    <p:sldId id="1046" r:id="rId60"/>
    <p:sldId id="1062" r:id="rId61"/>
    <p:sldId id="1047" r:id="rId62"/>
    <p:sldId id="1063" r:id="rId63"/>
    <p:sldId id="1048" r:id="rId64"/>
    <p:sldId id="1051" r:id="rId65"/>
    <p:sldId id="1052" r:id="rId66"/>
    <p:sldId id="1053" r:id="rId67"/>
    <p:sldId id="1054" r:id="rId68"/>
    <p:sldId id="1055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8403" autoAdjust="0"/>
  </p:normalViewPr>
  <p:slideViewPr>
    <p:cSldViewPr snapToGrid="0" snapToObjects="1">
      <p:cViewPr>
        <p:scale>
          <a:sx n="125" d="100"/>
          <a:sy n="125" d="100"/>
        </p:scale>
        <p:origin x="-1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sz="4800" dirty="0" smtClean="0"/>
              <a:t> Cache</a:t>
            </a:r>
            <a:r>
              <a:rPr kumimoji="1" lang="en-US" altLang="zh-CN" sz="4800" dirty="0"/>
              <a:t>-Friendly Code</a:t>
            </a:r>
            <a:endParaRPr lang="en-US" sz="60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1920" y="4238245"/>
            <a:ext cx="7313354" cy="7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 smtClean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based on the slides of Tiger Wang</a:t>
            </a:r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1.2 Walk Through Page Table on TLB Miss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2350251" y="2116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kumimoji="1" lang="zh-CN" altLang="en-US" sz="32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9110" y="1409089"/>
            <a:ext cx="3612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1.2.2 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Buffer the </a:t>
            </a:r>
            <a:r>
              <a:rPr kumimoji="1" lang="en-US" altLang="zh-CN" dirty="0" smtClean="0">
                <a:latin typeface="Arial"/>
                <a:cs typeface="Arial"/>
              </a:rPr>
              <a:t>VPN-&gt;PPN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mapping </a:t>
            </a:r>
            <a:r>
              <a:rPr kumimoji="1" lang="en-US" altLang="zh-CN" dirty="0" smtClean="0">
                <a:latin typeface="Arial"/>
                <a:cs typeface="Arial"/>
              </a:rPr>
              <a:t>in TLB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7543" y="1827576"/>
            <a:ext cx="6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dirty="0">
                <a:latin typeface="Arial"/>
                <a:cs typeface="Arial"/>
              </a:rPr>
              <a:t>TLB</a:t>
            </a:r>
          </a:p>
        </p:txBody>
      </p:sp>
      <p:sp>
        <p:nvSpPr>
          <p:cNvPr id="28" name="矩形 27"/>
          <p:cNvSpPr/>
          <p:nvPr/>
        </p:nvSpPr>
        <p:spPr>
          <a:xfrm>
            <a:off x="2635851" y="2821380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68695" y="2484895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latin typeface="Arial"/>
                <a:cs typeface="Arial"/>
              </a:rPr>
              <a:t>set</a:t>
            </a:r>
            <a:endParaRPr kumimoji="1" lang="en-GB" altLang="zh-CN" sz="16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35333" y="290808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90856" y="290556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461947" y="290262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17470" y="2900109"/>
            <a:ext cx="293209" cy="110389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4696785" y="2427486"/>
            <a:ext cx="4386104" cy="839138"/>
            <a:chOff x="286021" y="1629082"/>
            <a:chExt cx="8206077" cy="726097"/>
          </a:xfrm>
        </p:grpSpPr>
        <p:sp>
          <p:nvSpPr>
            <p:cNvPr id="42" name="TextBox 15"/>
            <p:cNvSpPr txBox="1"/>
            <p:nvPr/>
          </p:nvSpPr>
          <p:spPr>
            <a:xfrm>
              <a:off x="286021" y="1645784"/>
              <a:ext cx="98266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7986847" y="1645152"/>
              <a:ext cx="505251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0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44" name="TextBox 15"/>
            <p:cNvSpPr txBox="1"/>
            <p:nvPr/>
          </p:nvSpPr>
          <p:spPr>
            <a:xfrm>
              <a:off x="1248205" y="1629082"/>
              <a:ext cx="76592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1793344" y="1631398"/>
              <a:ext cx="868128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46" name="TextBox 15"/>
            <p:cNvSpPr txBox="1"/>
            <p:nvPr/>
          </p:nvSpPr>
          <p:spPr>
            <a:xfrm>
              <a:off x="2541926" y="1636485"/>
              <a:ext cx="876972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</a:t>
              </a:r>
              <a:r>
                <a:rPr lang="en-US" sz="1600" dirty="0">
                  <a:latin typeface="Calibri" pitchFamily="34" charset="0"/>
                </a:rPr>
                <a:t>9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2993283" y="1638800"/>
              <a:ext cx="1130043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3721382" y="1634468"/>
              <a:ext cx="868523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49" name="TextBox 15"/>
            <p:cNvSpPr txBox="1"/>
            <p:nvPr/>
          </p:nvSpPr>
          <p:spPr>
            <a:xfrm>
              <a:off x="4205258" y="1636782"/>
              <a:ext cx="1054712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50" name="TextBox 15"/>
            <p:cNvSpPr txBox="1"/>
            <p:nvPr/>
          </p:nvSpPr>
          <p:spPr>
            <a:xfrm>
              <a:off x="4851427" y="1645466"/>
              <a:ext cx="793190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</a:t>
              </a:r>
              <a:r>
                <a:rPr lang="en-US" sz="1600" dirty="0">
                  <a:latin typeface="Calibri" pitchFamily="34" charset="0"/>
                </a:rPr>
                <a:t>1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51" name="TextBox 15"/>
            <p:cNvSpPr txBox="1"/>
            <p:nvPr/>
          </p:nvSpPr>
          <p:spPr>
            <a:xfrm>
              <a:off x="5300936" y="1647781"/>
              <a:ext cx="822029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20</a:t>
              </a: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57901" y="1910902"/>
              <a:ext cx="8134194" cy="444277"/>
              <a:chOff x="115456" y="1910902"/>
              <a:chExt cx="8134194" cy="444277"/>
            </a:xfrm>
          </p:grpSpPr>
          <p:sp>
            <p:nvSpPr>
              <p:cNvPr id="55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Reserved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6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L0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7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rial"/>
                    <a:cs typeface="Arial"/>
                  </a:rPr>
                  <a:t>L</a:t>
                </a:r>
                <a:r>
                  <a:rPr lang="en-US" sz="1400" dirty="0" smtClean="0">
                    <a:latin typeface="Arial"/>
                    <a:cs typeface="Arial"/>
                  </a:rPr>
                  <a:t>1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8" name="Rectangle 9"/>
              <p:cNvSpPr/>
              <p:nvPr/>
            </p:nvSpPr>
            <p:spPr bwMode="auto">
              <a:xfrm>
                <a:off x="4039432" y="1914944"/>
                <a:ext cx="121570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L2 off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9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Page Offset 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60" name="Rectangle 9"/>
              <p:cNvSpPr/>
              <p:nvPr/>
            </p:nvSpPr>
            <p:spPr bwMode="auto">
              <a:xfrm>
                <a:off x="5255137" y="1913392"/>
                <a:ext cx="1262321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L3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" name="TextBox 15"/>
            <p:cNvSpPr txBox="1"/>
            <p:nvPr/>
          </p:nvSpPr>
          <p:spPr>
            <a:xfrm>
              <a:off x="5926622" y="1639128"/>
              <a:ext cx="81750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54" name="TextBox 15"/>
            <p:cNvSpPr txBox="1"/>
            <p:nvPr/>
          </p:nvSpPr>
          <p:spPr>
            <a:xfrm>
              <a:off x="6461890" y="1641444"/>
              <a:ext cx="76711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11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4919558" y="3467184"/>
            <a:ext cx="3237482" cy="2213832"/>
            <a:chOff x="915833" y="2605884"/>
            <a:chExt cx="6302941" cy="3634377"/>
          </a:xfrm>
        </p:grpSpPr>
        <p:sp>
          <p:nvSpPr>
            <p:cNvPr id="62" name="矩形 61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097401" y="475261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67" name="Straight Arrow Connector 39"/>
            <p:cNvCxnSpPr>
              <a:stCxn id="63" idx="3"/>
              <a:endCxn id="131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 67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3" name="Straight Arrow Connector 39"/>
            <p:cNvCxnSpPr>
              <a:stCxn id="131" idx="3"/>
              <a:endCxn id="123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39"/>
            <p:cNvCxnSpPr>
              <a:stCxn id="133" idx="3"/>
              <a:endCxn id="119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 74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7" name="Straight Arrow Connector 39"/>
            <p:cNvCxnSpPr>
              <a:stCxn id="129" idx="3"/>
              <a:endCxn id="115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组 77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9" name="Straight Arrow Connector 39"/>
            <p:cNvCxnSpPr>
              <a:stCxn id="123" idx="3"/>
              <a:endCxn id="111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 80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82" name="Straight Arrow Connector 39"/>
            <p:cNvCxnSpPr>
              <a:stCxn id="125" idx="3"/>
              <a:endCxn id="107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 82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2596087" y="42179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846673" y="544438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111722" y="588630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406575" y="59324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15833" y="2605884"/>
              <a:ext cx="1058756" cy="505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latin typeface="Arial"/>
                  <a:cs typeface="Arial"/>
                </a:rPr>
                <a:t>CR3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46726" y="3129544"/>
              <a:ext cx="972994" cy="608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Root </a:t>
              </a:r>
              <a:r>
                <a:rPr lang="en-US" altLang="zh-CN" sz="1000" dirty="0" err="1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A</a:t>
              </a:r>
              <a:r>
                <a:rPr lang="en-US" altLang="zh-CN" sz="1000" dirty="0" err="1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ddr</a:t>
              </a:r>
              <a:endParaRPr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cxnSp>
          <p:nvCxnSpPr>
            <p:cNvPr id="99" name="Straight Arrow Connector 39"/>
            <p:cNvCxnSpPr>
              <a:stCxn id="98" idx="3"/>
              <a:endCxn id="63" idx="1"/>
            </p:cNvCxnSpPr>
            <p:nvPr/>
          </p:nvCxnSpPr>
          <p:spPr bwMode="auto">
            <a:xfrm>
              <a:off x="1919721" y="3433608"/>
              <a:ext cx="665230" cy="23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矩形 133"/>
          <p:cNvSpPr/>
          <p:nvPr/>
        </p:nvSpPr>
        <p:spPr>
          <a:xfrm>
            <a:off x="4694254" y="319879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0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1.2 Walk Through Page Table on TLB Miss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2350251" y="2116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kumimoji="1" lang="zh-CN" altLang="en-US" sz="32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9110" y="1409089"/>
            <a:ext cx="44701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1.2.3 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Caculate the physical address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  PA = PPN + </a:t>
            </a:r>
            <a:r>
              <a:rPr kumimoji="1" lang="en-US" altLang="zh-CN" dirty="0" err="1" smtClean="0">
                <a:latin typeface="Arial"/>
                <a:cs typeface="Arial"/>
              </a:rPr>
              <a:t>page_offset</a:t>
            </a:r>
            <a:endParaRPr kumimoji="1" lang="en-US" altLang="zh-CN" dirty="0" smtClean="0">
              <a:latin typeface="Arial"/>
              <a:cs typeface="Arial"/>
            </a:endParaRP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7543" y="1827576"/>
            <a:ext cx="6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dirty="0">
                <a:latin typeface="Arial"/>
                <a:cs typeface="Arial"/>
              </a:rPr>
              <a:t>TLB</a:t>
            </a:r>
          </a:p>
        </p:txBody>
      </p:sp>
      <p:sp>
        <p:nvSpPr>
          <p:cNvPr id="28" name="矩形 27"/>
          <p:cNvSpPr/>
          <p:nvPr/>
        </p:nvSpPr>
        <p:spPr>
          <a:xfrm>
            <a:off x="2635851" y="2821380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68695" y="2484895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latin typeface="Arial"/>
                <a:cs typeface="Arial"/>
              </a:rPr>
              <a:t>set</a:t>
            </a:r>
            <a:endParaRPr kumimoji="1" lang="en-GB" altLang="zh-CN" sz="16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35333" y="290808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90856" y="290556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461947" y="290262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17470" y="2900109"/>
            <a:ext cx="293209" cy="110389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4696785" y="2427486"/>
            <a:ext cx="4386104" cy="839138"/>
            <a:chOff x="286021" y="1629082"/>
            <a:chExt cx="8206077" cy="726097"/>
          </a:xfrm>
        </p:grpSpPr>
        <p:sp>
          <p:nvSpPr>
            <p:cNvPr id="42" name="TextBox 15"/>
            <p:cNvSpPr txBox="1"/>
            <p:nvPr/>
          </p:nvSpPr>
          <p:spPr>
            <a:xfrm>
              <a:off x="286021" y="1645784"/>
              <a:ext cx="98266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7986847" y="1645152"/>
              <a:ext cx="505251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0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44" name="TextBox 15"/>
            <p:cNvSpPr txBox="1"/>
            <p:nvPr/>
          </p:nvSpPr>
          <p:spPr>
            <a:xfrm>
              <a:off x="1248205" y="1629082"/>
              <a:ext cx="76592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1793344" y="1631398"/>
              <a:ext cx="868128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46" name="TextBox 15"/>
            <p:cNvSpPr txBox="1"/>
            <p:nvPr/>
          </p:nvSpPr>
          <p:spPr>
            <a:xfrm>
              <a:off x="2541926" y="1636485"/>
              <a:ext cx="876972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</a:t>
              </a:r>
              <a:r>
                <a:rPr lang="en-US" sz="1600" dirty="0">
                  <a:latin typeface="Calibri" pitchFamily="34" charset="0"/>
                </a:rPr>
                <a:t>9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2993283" y="1638800"/>
              <a:ext cx="1130043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3721382" y="1634468"/>
              <a:ext cx="868523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49" name="TextBox 15"/>
            <p:cNvSpPr txBox="1"/>
            <p:nvPr/>
          </p:nvSpPr>
          <p:spPr>
            <a:xfrm>
              <a:off x="4205258" y="1636782"/>
              <a:ext cx="1054712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50" name="TextBox 15"/>
            <p:cNvSpPr txBox="1"/>
            <p:nvPr/>
          </p:nvSpPr>
          <p:spPr>
            <a:xfrm>
              <a:off x="4851427" y="1645466"/>
              <a:ext cx="793190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</a:t>
              </a:r>
              <a:r>
                <a:rPr lang="en-US" sz="1600" dirty="0">
                  <a:latin typeface="Calibri" pitchFamily="34" charset="0"/>
                </a:rPr>
                <a:t>1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51" name="TextBox 15"/>
            <p:cNvSpPr txBox="1"/>
            <p:nvPr/>
          </p:nvSpPr>
          <p:spPr>
            <a:xfrm>
              <a:off x="5300936" y="1647781"/>
              <a:ext cx="822029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20</a:t>
              </a: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57901" y="1910902"/>
              <a:ext cx="8134194" cy="444277"/>
              <a:chOff x="115456" y="1910902"/>
              <a:chExt cx="8134194" cy="444277"/>
            </a:xfrm>
          </p:grpSpPr>
          <p:sp>
            <p:nvSpPr>
              <p:cNvPr id="55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Reserved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6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L0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7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rial"/>
                    <a:cs typeface="Arial"/>
                  </a:rPr>
                  <a:t>L</a:t>
                </a:r>
                <a:r>
                  <a:rPr lang="en-US" sz="1400" dirty="0" smtClean="0">
                    <a:latin typeface="Arial"/>
                    <a:cs typeface="Arial"/>
                  </a:rPr>
                  <a:t>1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8" name="Rectangle 9"/>
              <p:cNvSpPr/>
              <p:nvPr/>
            </p:nvSpPr>
            <p:spPr bwMode="auto">
              <a:xfrm>
                <a:off x="4039432" y="1914944"/>
                <a:ext cx="121570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L2 off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9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Page Offset 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60" name="Rectangle 9"/>
              <p:cNvSpPr/>
              <p:nvPr/>
            </p:nvSpPr>
            <p:spPr bwMode="auto">
              <a:xfrm>
                <a:off x="5255137" y="1913392"/>
                <a:ext cx="1262321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L3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" name="TextBox 15"/>
            <p:cNvSpPr txBox="1"/>
            <p:nvPr/>
          </p:nvSpPr>
          <p:spPr>
            <a:xfrm>
              <a:off x="5926622" y="1639128"/>
              <a:ext cx="81750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54" name="TextBox 15"/>
            <p:cNvSpPr txBox="1"/>
            <p:nvPr/>
          </p:nvSpPr>
          <p:spPr>
            <a:xfrm>
              <a:off x="6461890" y="1641444"/>
              <a:ext cx="76711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11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5776894" y="3910200"/>
            <a:ext cx="432431" cy="44427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76894" y="3910200"/>
            <a:ext cx="432431" cy="150663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82614" y="4060863"/>
            <a:ext cx="432431" cy="150663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82614" y="4209243"/>
            <a:ext cx="432431" cy="150663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53758" y="4774838"/>
            <a:ext cx="94853" cy="22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67" name="Straight Arrow Connector 39"/>
          <p:cNvCxnSpPr>
            <a:stCxn id="63" idx="3"/>
            <a:endCxn id="131" idx="1"/>
          </p:cNvCxnSpPr>
          <p:nvPr/>
        </p:nvCxnSpPr>
        <p:spPr bwMode="auto">
          <a:xfrm flipV="1">
            <a:off x="6209325" y="3821515"/>
            <a:ext cx="226541" cy="16401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6435866" y="3746184"/>
            <a:ext cx="438151" cy="449706"/>
            <a:chOff x="549560" y="4272458"/>
            <a:chExt cx="1053915" cy="956121"/>
          </a:xfrm>
        </p:grpSpPr>
        <p:sp>
          <p:nvSpPr>
            <p:cNvPr id="130" name="矩形 129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6419253" y="4661851"/>
            <a:ext cx="438151" cy="449706"/>
            <a:chOff x="549560" y="4272458"/>
            <a:chExt cx="1053915" cy="956121"/>
          </a:xfrm>
        </p:grpSpPr>
        <p:sp>
          <p:nvSpPr>
            <p:cNvPr id="126" name="矩形 125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7012420" y="3743203"/>
            <a:ext cx="438151" cy="449706"/>
            <a:chOff x="549560" y="4272458"/>
            <a:chExt cx="1053915" cy="956121"/>
          </a:xfrm>
        </p:grpSpPr>
        <p:sp>
          <p:nvSpPr>
            <p:cNvPr id="122" name="矩形 121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7012210" y="4314194"/>
            <a:ext cx="438151" cy="449706"/>
            <a:chOff x="549560" y="4272458"/>
            <a:chExt cx="1053915" cy="956121"/>
          </a:xfrm>
        </p:grpSpPr>
        <p:sp>
          <p:nvSpPr>
            <p:cNvPr id="118" name="矩形 117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3" name="Straight Arrow Connector 39"/>
          <p:cNvCxnSpPr>
            <a:stCxn id="131" idx="3"/>
            <a:endCxn id="123" idx="1"/>
          </p:cNvCxnSpPr>
          <p:nvPr/>
        </p:nvCxnSpPr>
        <p:spPr bwMode="auto">
          <a:xfrm flipV="1">
            <a:off x="6868296" y="3818535"/>
            <a:ext cx="144124" cy="298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39"/>
          <p:cNvCxnSpPr>
            <a:stCxn id="133" idx="3"/>
            <a:endCxn id="119" idx="1"/>
          </p:cNvCxnSpPr>
          <p:nvPr/>
        </p:nvCxnSpPr>
        <p:spPr bwMode="auto">
          <a:xfrm>
            <a:off x="6874016" y="4120559"/>
            <a:ext cx="138194" cy="26896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 74"/>
          <p:cNvGrpSpPr/>
          <p:nvPr/>
        </p:nvGrpSpPr>
        <p:grpSpPr>
          <a:xfrm>
            <a:off x="7018140" y="4967235"/>
            <a:ext cx="438151" cy="449706"/>
            <a:chOff x="549560" y="4272458"/>
            <a:chExt cx="1053915" cy="956121"/>
          </a:xfrm>
        </p:grpSpPr>
        <p:sp>
          <p:nvSpPr>
            <p:cNvPr id="114" name="矩形 113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7" name="Straight Arrow Connector 39"/>
          <p:cNvCxnSpPr>
            <a:stCxn id="129" idx="3"/>
            <a:endCxn id="115" idx="1"/>
          </p:cNvCxnSpPr>
          <p:nvPr/>
        </p:nvCxnSpPr>
        <p:spPr bwMode="auto">
          <a:xfrm>
            <a:off x="6857404" y="5036225"/>
            <a:ext cx="160737" cy="6341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组 77"/>
          <p:cNvGrpSpPr/>
          <p:nvPr/>
        </p:nvGrpSpPr>
        <p:grpSpPr>
          <a:xfrm>
            <a:off x="7707450" y="3738522"/>
            <a:ext cx="438151" cy="449706"/>
            <a:chOff x="549560" y="4272458"/>
            <a:chExt cx="1053915" cy="956121"/>
          </a:xfrm>
        </p:grpSpPr>
        <p:sp>
          <p:nvSpPr>
            <p:cNvPr id="110" name="矩形 109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9" name="Straight Arrow Connector 39"/>
          <p:cNvCxnSpPr>
            <a:stCxn id="123" idx="3"/>
            <a:endCxn id="111" idx="1"/>
          </p:cNvCxnSpPr>
          <p:nvPr/>
        </p:nvCxnSpPr>
        <p:spPr bwMode="auto">
          <a:xfrm flipV="1">
            <a:off x="7444851" y="3813853"/>
            <a:ext cx="262599" cy="468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组 80"/>
          <p:cNvGrpSpPr/>
          <p:nvPr/>
        </p:nvGrpSpPr>
        <p:grpSpPr>
          <a:xfrm>
            <a:off x="7713170" y="4354476"/>
            <a:ext cx="438151" cy="449706"/>
            <a:chOff x="549560" y="4272458"/>
            <a:chExt cx="1053915" cy="956121"/>
          </a:xfrm>
        </p:grpSpPr>
        <p:sp>
          <p:nvSpPr>
            <p:cNvPr id="106" name="矩形 105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2" name="Straight Arrow Connector 39"/>
          <p:cNvCxnSpPr>
            <a:stCxn id="125" idx="3"/>
            <a:endCxn id="107" idx="1"/>
          </p:cNvCxnSpPr>
          <p:nvPr/>
        </p:nvCxnSpPr>
        <p:spPr bwMode="auto">
          <a:xfrm>
            <a:off x="7450571" y="4117578"/>
            <a:ext cx="262599" cy="312229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组 82"/>
          <p:cNvGrpSpPr/>
          <p:nvPr/>
        </p:nvGrpSpPr>
        <p:grpSpPr>
          <a:xfrm>
            <a:off x="7718889" y="5016946"/>
            <a:ext cx="438151" cy="449706"/>
            <a:chOff x="549560" y="4272458"/>
            <a:chExt cx="1053915" cy="956121"/>
          </a:xfrm>
        </p:grpSpPr>
        <p:sp>
          <p:nvSpPr>
            <p:cNvPr id="102" name="矩形 101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5782614" y="4449173"/>
            <a:ext cx="407575" cy="187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424973" y="5196218"/>
            <a:ext cx="407575" cy="187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74761" y="5465408"/>
            <a:ext cx="407575" cy="187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739857" y="5493538"/>
            <a:ext cx="407575" cy="187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919558" y="3467184"/>
            <a:ext cx="543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latin typeface="Arial"/>
                <a:cs typeface="Arial"/>
              </a:rPr>
              <a:t>CR3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35426" y="3786164"/>
            <a:ext cx="499775" cy="37043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000" dirty="0" err="1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99" name="Straight Arrow Connector 39"/>
          <p:cNvCxnSpPr>
            <a:stCxn id="98" idx="3"/>
            <a:endCxn id="63" idx="1"/>
          </p:cNvCxnSpPr>
          <p:nvPr/>
        </p:nvCxnSpPr>
        <p:spPr bwMode="auto">
          <a:xfrm>
            <a:off x="5435201" y="3971381"/>
            <a:ext cx="341693" cy="141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39"/>
          <p:cNvCxnSpPr/>
          <p:nvPr/>
        </p:nvCxnSpPr>
        <p:spPr bwMode="auto">
          <a:xfrm>
            <a:off x="6215045" y="4284575"/>
            <a:ext cx="204208" cy="45260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39"/>
          <p:cNvCxnSpPr/>
          <p:nvPr/>
        </p:nvCxnSpPr>
        <p:spPr bwMode="auto">
          <a:xfrm>
            <a:off x="7450571" y="5042566"/>
            <a:ext cx="268319" cy="49712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694254" y="317689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8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87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32 bit </a:t>
            </a:r>
            <a:r>
              <a:rPr kumimoji="1" lang="en-US" altLang="zh-CN" dirty="0" smtClean="0"/>
              <a:t>address, </a:t>
            </a:r>
            <a:r>
              <a:rPr kumimoji="1" lang="en-US" altLang="zh-CN" dirty="0" smtClean="0"/>
              <a:t>2 </a:t>
            </a:r>
            <a:r>
              <a:rPr kumimoji="1" lang="en-US" altLang="zh-CN" dirty="0" smtClean="0"/>
              <a:t>level </a:t>
            </a:r>
            <a:r>
              <a:rPr kumimoji="1" lang="en-US" altLang="zh-CN" dirty="0" smtClean="0"/>
              <a:t>page table, 4K page size 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376292" y="2373718"/>
            <a:ext cx="2404399" cy="1930529"/>
            <a:chOff x="4945895" y="3570044"/>
            <a:chExt cx="1928122" cy="1813652"/>
          </a:xfrm>
        </p:grpSpPr>
        <p:sp>
          <p:nvSpPr>
            <p:cNvPr id="4" name="矩形 3"/>
            <p:cNvSpPr/>
            <p:nvPr/>
          </p:nvSpPr>
          <p:spPr>
            <a:xfrm>
              <a:off x="5776894" y="3910200"/>
              <a:ext cx="432431" cy="4442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76894" y="3910200"/>
              <a:ext cx="432431" cy="15066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82614" y="4060863"/>
              <a:ext cx="432431" cy="15066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82614" y="4209243"/>
              <a:ext cx="432431" cy="150663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53758" y="4774838"/>
              <a:ext cx="94853" cy="224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9" name="Straight Arrow Connector 39"/>
            <p:cNvCxnSpPr>
              <a:stCxn id="5" idx="3"/>
              <a:endCxn id="12" idx="1"/>
            </p:cNvCxnSpPr>
            <p:nvPr/>
          </p:nvCxnSpPr>
          <p:spPr bwMode="auto">
            <a:xfrm flipV="1">
              <a:off x="6209325" y="3821515"/>
              <a:ext cx="226541" cy="16401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6435866" y="3746184"/>
              <a:ext cx="438151" cy="449706"/>
              <a:chOff x="549560" y="4272458"/>
              <a:chExt cx="1053915" cy="95612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6419253" y="4661851"/>
              <a:ext cx="438151" cy="449706"/>
              <a:chOff x="549560" y="4272458"/>
              <a:chExt cx="1053915" cy="95612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782614" y="4449173"/>
              <a:ext cx="407575" cy="187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24973" y="5196218"/>
              <a:ext cx="407575" cy="187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945895" y="3570044"/>
              <a:ext cx="543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latin typeface="Arial"/>
                  <a:cs typeface="Arial"/>
                </a:rPr>
                <a:t>CR3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54675" y="3846128"/>
              <a:ext cx="615482" cy="26134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Root </a:t>
              </a:r>
              <a:r>
                <a:rPr lang="en-US" altLang="zh-CN" sz="1000" dirty="0" err="1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Addr</a:t>
              </a:r>
              <a:endParaRPr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cxnSp>
          <p:nvCxnSpPr>
            <p:cNvPr id="27" name="Straight Arrow Connector 39"/>
            <p:cNvCxnSpPr>
              <a:stCxn id="26" idx="3"/>
              <a:endCxn id="5" idx="1"/>
            </p:cNvCxnSpPr>
            <p:nvPr/>
          </p:nvCxnSpPr>
          <p:spPr bwMode="auto">
            <a:xfrm>
              <a:off x="5570156" y="3976801"/>
              <a:ext cx="206737" cy="873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39"/>
            <p:cNvCxnSpPr/>
            <p:nvPr/>
          </p:nvCxnSpPr>
          <p:spPr bwMode="auto">
            <a:xfrm>
              <a:off x="6215045" y="4284575"/>
              <a:ext cx="204208" cy="45260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15"/>
          <p:cNvSpPr txBox="1"/>
          <p:nvPr/>
        </p:nvSpPr>
        <p:spPr>
          <a:xfrm>
            <a:off x="6793419" y="2494697"/>
            <a:ext cx="27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0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4418152" y="2493299"/>
            <a:ext cx="46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?</a:t>
            </a:r>
            <a:endParaRPr lang="en-US" sz="1600" b="1" dirty="0" smtClean="0">
              <a:latin typeface="Arial"/>
              <a:cs typeface="Arial"/>
            </a:endParaRPr>
          </a:p>
        </p:txBody>
      </p:sp>
      <p:sp>
        <p:nvSpPr>
          <p:cNvPr id="41" name="TextBox 15"/>
          <p:cNvSpPr txBox="1"/>
          <p:nvPr/>
        </p:nvSpPr>
        <p:spPr>
          <a:xfrm>
            <a:off x="4589197" y="2495973"/>
            <a:ext cx="56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?</a:t>
            </a:r>
            <a:endParaRPr lang="en-US" sz="1600" b="1" dirty="0" smtClean="0">
              <a:latin typeface="Arial"/>
              <a:cs typeface="Arial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3555041" y="2801820"/>
            <a:ext cx="3508431" cy="511712"/>
            <a:chOff x="1685635" y="1910902"/>
            <a:chExt cx="6564015" cy="442779"/>
          </a:xfrm>
        </p:grpSpPr>
        <p:sp>
          <p:nvSpPr>
            <p:cNvPr id="48" name="Rectangle 9"/>
            <p:cNvSpPr/>
            <p:nvPr/>
          </p:nvSpPr>
          <p:spPr bwMode="auto">
            <a:xfrm>
              <a:off x="1685635" y="1910902"/>
              <a:ext cx="219524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L0 offset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9" name="Rectangle 9"/>
            <p:cNvSpPr/>
            <p:nvPr/>
          </p:nvSpPr>
          <p:spPr bwMode="auto">
            <a:xfrm>
              <a:off x="3880880" y="1912454"/>
              <a:ext cx="2420449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L</a:t>
              </a:r>
              <a:r>
                <a:rPr lang="en-US" sz="1400" dirty="0" smtClean="0">
                  <a:latin typeface="Arial"/>
                  <a:cs typeface="Arial"/>
                </a:rPr>
                <a:t>1 offset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Page Offset 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5" name="TextBox 15"/>
          <p:cNvSpPr txBox="1"/>
          <p:nvPr/>
        </p:nvSpPr>
        <p:spPr>
          <a:xfrm>
            <a:off x="5706321" y="2498684"/>
            <a:ext cx="436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?</a:t>
            </a:r>
            <a:endParaRPr lang="en-US" sz="1600" b="1" dirty="0" smtClean="0">
              <a:latin typeface="Arial"/>
              <a:cs typeface="Arial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5915783" y="2490412"/>
            <a:ext cx="4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?</a:t>
            </a:r>
            <a:endParaRPr lang="en-US" sz="1600" b="1" dirty="0" smtClean="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93287" y="2473385"/>
            <a:ext cx="733314" cy="310639"/>
            <a:chOff x="5593287" y="2473385"/>
            <a:chExt cx="733314" cy="310639"/>
          </a:xfrm>
        </p:grpSpPr>
        <p:sp>
          <p:nvSpPr>
            <p:cNvPr id="20" name="TextBox 19"/>
            <p:cNvSpPr txBox="1"/>
            <p:nvPr/>
          </p:nvSpPr>
          <p:spPr>
            <a:xfrm>
              <a:off x="5959944" y="2476247"/>
              <a:ext cx="366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3287" y="2473385"/>
              <a:ext cx="366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96031" y="24986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3292048" y="4104686"/>
            <a:ext cx="4110884" cy="1836267"/>
          </a:xfrm>
          <a:prstGeom prst="wedgeRoundRectCallout">
            <a:avLst>
              <a:gd name="adj1" fmla="val -64189"/>
              <a:gd name="adj2" fmla="val -58858"/>
              <a:gd name="adj3" fmla="val 16667"/>
            </a:avLst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Given each page entry is 4-byte in size, how many entries per 4KB page?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7460" y="5371922"/>
            <a:ext cx="226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4KB/4B = 2^10 entries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442447" y="2470523"/>
            <a:ext cx="1613609" cy="310639"/>
            <a:chOff x="3442447" y="2470523"/>
            <a:chExt cx="1613609" cy="310639"/>
          </a:xfrm>
        </p:grpSpPr>
        <p:grpSp>
          <p:nvGrpSpPr>
            <p:cNvPr id="43" name="Group 42"/>
            <p:cNvGrpSpPr/>
            <p:nvPr/>
          </p:nvGrpSpPr>
          <p:grpSpPr>
            <a:xfrm>
              <a:off x="4322742" y="2470523"/>
              <a:ext cx="733314" cy="310639"/>
              <a:chOff x="5593287" y="2473385"/>
              <a:chExt cx="733314" cy="31063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959944" y="2476247"/>
                <a:ext cx="3666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21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93287" y="2473385"/>
                <a:ext cx="3666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r>
                  <a:rPr lang="en-US" sz="1400" dirty="0" smtClean="0"/>
                  <a:t>2</a:t>
                </a:r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442447" y="2473259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91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2. Fetch Data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92652" y="2430226"/>
            <a:ext cx="13519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</a:t>
            </a:r>
            <a:r>
              <a:rPr lang="en-US" altLang="zh-CN" dirty="0" smtClean="0">
                <a:latin typeface="Arial"/>
                <a:cs typeface="Arial"/>
              </a:rPr>
              <a:t>%</a:t>
            </a:r>
            <a:r>
              <a:rPr lang="en-US" altLang="zh-CN" dirty="0" err="1" smtClean="0">
                <a:latin typeface="Arial"/>
                <a:cs typeface="Arial"/>
              </a:rPr>
              <a:t>rax</a:t>
            </a:r>
            <a:r>
              <a:rPr lang="en-US" altLang="zh-CN" dirty="0" smtClean="0">
                <a:latin typeface="Arial"/>
                <a:cs typeface="Arial"/>
              </a:rPr>
              <a:t>)</a:t>
            </a:r>
          </a:p>
          <a:p>
            <a:r>
              <a:rPr lang="en-US" altLang="zh-CN" dirty="0" smtClean="0">
                <a:latin typeface="Arial"/>
                <a:cs typeface="Arial"/>
              </a:rPr>
              <a:t>...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337898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Arial"/>
                <a:cs typeface="Arial"/>
              </a:rPr>
              <a:t>PA</a:t>
            </a:r>
            <a:endParaRPr lang="zh-CN" alt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8372" y="1845282"/>
            <a:ext cx="1965448" cy="394668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517011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CPU Chip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2930" y="5900705"/>
            <a:ext cx="1018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Memory</a:t>
            </a:r>
          </a:p>
          <a:p>
            <a:r>
              <a:rPr lang="en-US" altLang="zh-CN" dirty="0" smtClean="0">
                <a:latin typeface="Arial"/>
                <a:cs typeface="Arial"/>
              </a:rPr>
              <a:t>(RAM)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9" name="直线箭头连接符 15"/>
          <p:cNvCxnSpPr>
            <a:endCxn id="8" idx="3"/>
          </p:cNvCxnSpPr>
          <p:nvPr/>
        </p:nvCxnSpPr>
        <p:spPr>
          <a:xfrm flipH="1">
            <a:off x="4427616" y="4764563"/>
            <a:ext cx="2600756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39798" y="4278910"/>
            <a:ext cx="1741949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Cache Miss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5486" y="4853455"/>
            <a:ext cx="1597780" cy="1039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Cache line </a:t>
            </a:r>
          </a:p>
          <a:p>
            <a:r>
              <a:rPr lang="en-US" altLang="zh-CN" dirty="0" smtClean="0">
                <a:latin typeface="Arial"/>
                <a:cs typeface="Arial"/>
              </a:rPr>
              <a:t>(64 bytes)</a:t>
            </a: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latin typeface="Arial"/>
                <a:cs typeface="Arial"/>
              </a:rPr>
              <a:t>(8 bytes)</a:t>
            </a:r>
          </a:p>
        </p:txBody>
      </p:sp>
      <p:sp>
        <p:nvSpPr>
          <p:cNvPr id="94" name="矩形 93"/>
          <p:cNvSpPr/>
          <p:nvPr/>
        </p:nvSpPr>
        <p:spPr>
          <a:xfrm>
            <a:off x="7671564" y="4509502"/>
            <a:ext cx="6463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latin typeface="Arial"/>
                <a:cs typeface="Arial"/>
              </a:rPr>
              <a:t>……</a:t>
            </a:r>
            <a:endParaRPr lang="en-US" altLang="zh-CN" b="1" dirty="0">
              <a:latin typeface="Arial"/>
              <a:cs typeface="Arial"/>
            </a:endParaRPr>
          </a:p>
          <a:p>
            <a:endParaRPr lang="en-US" altLang="zh-CN" sz="1600" dirty="0">
              <a:latin typeface="Arial"/>
              <a:cs typeface="Arial"/>
            </a:endParaRPr>
          </a:p>
          <a:p>
            <a:r>
              <a:rPr lang="en-US" altLang="zh-CN" sz="1600" dirty="0" smtClean="0">
                <a:latin typeface="Arial"/>
                <a:cs typeface="Arial"/>
              </a:rPr>
              <a:t>Data</a:t>
            </a:r>
          </a:p>
        </p:txBody>
      </p:sp>
      <p:sp>
        <p:nvSpPr>
          <p:cNvPr id="86" name="矩形 85"/>
          <p:cNvSpPr/>
          <p:nvPr/>
        </p:nvSpPr>
        <p:spPr>
          <a:xfrm>
            <a:off x="7209751" y="2083873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209751" y="2083873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13665" y="2192740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213665" y="2299957"/>
            <a:ext cx="295866" cy="108866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741277" y="2708646"/>
            <a:ext cx="184666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sz="1200" dirty="0">
              <a:solidFill>
                <a:srgbClr val="D9D9D9"/>
              </a:solidFill>
            </a:endParaRPr>
          </a:p>
        </p:txBody>
      </p:sp>
      <p:cxnSp>
        <p:nvCxnSpPr>
          <p:cNvPr id="92" name="Straight Arrow Connector 39"/>
          <p:cNvCxnSpPr>
            <a:stCxn id="87" idx="3"/>
            <a:endCxn id="95" idx="1"/>
          </p:cNvCxnSpPr>
          <p:nvPr/>
        </p:nvCxnSpPr>
        <p:spPr bwMode="auto">
          <a:xfrm flipV="1">
            <a:off x="7505618" y="2019791"/>
            <a:ext cx="154998" cy="11851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660616" y="1965358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60616" y="1965358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64530" y="2181442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49249" y="2627004"/>
            <a:ext cx="295866" cy="32102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649249" y="2627004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53163" y="2843088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055091" y="1963205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055091" y="1963205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059005" y="2179289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54947" y="2375793"/>
            <a:ext cx="295866" cy="32102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054947" y="2375793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058861" y="2591877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106" name="Straight Arrow Connector 39"/>
          <p:cNvCxnSpPr>
            <a:stCxn id="95" idx="3"/>
            <a:endCxn id="101" idx="1"/>
          </p:cNvCxnSpPr>
          <p:nvPr/>
        </p:nvCxnSpPr>
        <p:spPr bwMode="auto">
          <a:xfrm flipV="1">
            <a:off x="7956482" y="2017638"/>
            <a:ext cx="98609" cy="2154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>
            <a:stCxn id="96" idx="3"/>
            <a:endCxn id="104" idx="1"/>
          </p:cNvCxnSpPr>
          <p:nvPr/>
        </p:nvCxnSpPr>
        <p:spPr bwMode="auto">
          <a:xfrm>
            <a:off x="7960396" y="2235875"/>
            <a:ext cx="94551" cy="19435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8059004" y="2847669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059004" y="2847669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062918" y="3063753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111" name="Straight Arrow Connector 39"/>
          <p:cNvCxnSpPr>
            <a:stCxn id="99" idx="3"/>
            <a:endCxn id="109" idx="1"/>
          </p:cNvCxnSpPr>
          <p:nvPr/>
        </p:nvCxnSpPr>
        <p:spPr bwMode="auto">
          <a:xfrm>
            <a:off x="7949029" y="2897520"/>
            <a:ext cx="109975" cy="4582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530626" y="1959822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530626" y="1959822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534540" y="2175906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115" name="Straight Arrow Connector 39"/>
          <p:cNvCxnSpPr>
            <a:stCxn id="101" idx="3"/>
            <a:endCxn id="113" idx="1"/>
          </p:cNvCxnSpPr>
          <p:nvPr/>
        </p:nvCxnSpPr>
        <p:spPr bwMode="auto">
          <a:xfrm flipV="1">
            <a:off x="8350957" y="2014255"/>
            <a:ext cx="179668" cy="338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8534539" y="2404900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534539" y="2404900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538453" y="2620984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119" name="Straight Arrow Connector 39"/>
          <p:cNvCxnSpPr>
            <a:stCxn id="102" idx="3"/>
            <a:endCxn id="117" idx="1"/>
          </p:cNvCxnSpPr>
          <p:nvPr/>
        </p:nvCxnSpPr>
        <p:spPr bwMode="auto">
          <a:xfrm>
            <a:off x="8354871" y="2233721"/>
            <a:ext cx="179668" cy="225612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8538453" y="2883590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538453" y="2883590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542367" y="3099674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032452" y="2473327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0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471949" y="3013128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1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916531" y="3207640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2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371586" y="3227967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3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cxnSp>
        <p:nvCxnSpPr>
          <p:cNvPr id="127" name="Straight Arrow Connector 39"/>
          <p:cNvCxnSpPr/>
          <p:nvPr/>
        </p:nvCxnSpPr>
        <p:spPr bwMode="auto">
          <a:xfrm>
            <a:off x="7509531" y="2354390"/>
            <a:ext cx="139718" cy="327046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39"/>
          <p:cNvCxnSpPr/>
          <p:nvPr/>
        </p:nvCxnSpPr>
        <p:spPr bwMode="auto">
          <a:xfrm>
            <a:off x="8354871" y="2902102"/>
            <a:ext cx="183582" cy="35921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线箭头连接符 15"/>
          <p:cNvCxnSpPr/>
          <p:nvPr/>
        </p:nvCxnSpPr>
        <p:spPr>
          <a:xfrm flipH="1">
            <a:off x="4345322" y="2726143"/>
            <a:ext cx="2683050" cy="1"/>
          </a:xfrm>
          <a:prstGeom prst="straightConnector1">
            <a:avLst/>
          </a:prstGeom>
          <a:ln w="38100" cmpd="sng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907632" y="2273551"/>
            <a:ext cx="114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TLB</a:t>
            </a:r>
            <a:r>
              <a:rPr lang="zh-CN" altLang="en-US" dirty="0" smtClean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462930" y="3445355"/>
            <a:ext cx="1165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D9D9D9"/>
                </a:solidFill>
                <a:latin typeface="Arial"/>
                <a:cs typeface="Arial"/>
              </a:rPr>
              <a:t>Page table</a:t>
            </a:r>
            <a:endParaRPr lang="zh-CN" altLang="en-US" sz="1600" dirty="0">
              <a:solidFill>
                <a:srgbClr val="D9D9D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1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2.1 Fetch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ata </a:t>
            </a:r>
            <a:br>
              <a:rPr kumimoji="1" lang="en-US" altLang="zh-CN" dirty="0" smtClean="0"/>
            </a:br>
            <a:r>
              <a:rPr kumimoji="1" lang="en-US" altLang="zh-CN" dirty="0" smtClean="0"/>
              <a:t>from CPU Cache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337898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Arial"/>
                <a:cs typeface="Arial"/>
              </a:rPr>
              <a:t>PA</a:t>
            </a:r>
            <a:endParaRPr lang="zh-CN" alt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517011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CPU Chip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3593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5014993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latin typeface="Arial"/>
                <a:cs typeface="Arial"/>
              </a:rPr>
              <a:t>(8 bytes)</a:t>
            </a:r>
          </a:p>
        </p:txBody>
      </p:sp>
      <p:sp>
        <p:nvSpPr>
          <p:cNvPr id="69" name="矩形 68"/>
          <p:cNvSpPr/>
          <p:nvPr/>
        </p:nvSpPr>
        <p:spPr>
          <a:xfrm>
            <a:off x="4907632" y="1547588"/>
            <a:ext cx="36747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2.1.1 </a:t>
            </a:r>
            <a:r>
              <a:rPr kumimoji="1" lang="en-US" altLang="zh-CN" dirty="0" smtClean="0">
                <a:latin typeface="Arial"/>
                <a:cs typeface="Arial"/>
              </a:rPr>
              <a:t>caculcate the set index </a:t>
            </a:r>
          </a:p>
          <a:p>
            <a:r>
              <a:rPr kumimoji="1" lang="en-US" altLang="zh-CN" b="1" dirty="0" smtClean="0">
                <a:latin typeface="Arial"/>
                <a:cs typeface="Arial"/>
              </a:rPr>
              <a:t> </a:t>
            </a:r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9984" y="4982146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564296" y="4667559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set</a:t>
            </a:r>
            <a:endParaRPr kumimoji="1" lang="en-GB" altLang="zh-C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29466" y="5068852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084989" y="506633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456080" y="5063392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811603" y="506087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17637" y="5297985"/>
            <a:ext cx="156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b="1" dirty="0">
                <a:latin typeface="Verdana"/>
                <a:cs typeface="Verdana"/>
              </a:rPr>
              <a:t>CPU Cache </a:t>
            </a:r>
          </a:p>
        </p:txBody>
      </p:sp>
      <p:sp>
        <p:nvSpPr>
          <p:cNvPr id="26" name="矩形 25"/>
          <p:cNvSpPr/>
          <p:nvPr/>
        </p:nvSpPr>
        <p:spPr>
          <a:xfrm>
            <a:off x="5061085" y="1917213"/>
            <a:ext cx="3795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err="1">
                <a:latin typeface="Arial"/>
                <a:cs typeface="Arial"/>
              </a:rPr>
              <a:t>e.g</a:t>
            </a:r>
            <a:r>
              <a:rPr kumimoji="1" lang="en-US" altLang="zh-CN" dirty="0">
                <a:latin typeface="Arial"/>
                <a:cs typeface="Arial"/>
              </a:rPr>
              <a:t>,  </a:t>
            </a:r>
            <a:r>
              <a:rPr kumimoji="1" lang="en-US" altLang="zh-CN" dirty="0" smtClean="0">
                <a:latin typeface="Arial"/>
                <a:cs typeface="Arial"/>
              </a:rPr>
              <a:t>CPU Cache, </a:t>
            </a:r>
            <a:r>
              <a:rPr kumimoji="1" lang="en-US" altLang="zh-CN" dirty="0" smtClean="0">
                <a:latin typeface="Arial"/>
                <a:cs typeface="Arial"/>
              </a:rPr>
              <a:t>4-way,  </a:t>
            </a:r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        64 sets, 64 bytes cache line,</a:t>
            </a:r>
          </a:p>
          <a:p>
            <a:r>
              <a:rPr kumimoji="1" lang="en-US" altLang="zh-CN" dirty="0">
                <a:latin typeface="Arial"/>
                <a:cs typeface="Arial"/>
              </a:rPr>
              <a:t>	</a:t>
            </a:r>
            <a:r>
              <a:rPr kumimoji="1" lang="en-US" altLang="zh-CN" dirty="0" smtClean="0">
                <a:latin typeface="Arial"/>
                <a:cs typeface="Arial"/>
              </a:rPr>
              <a:t>  virtual index physical tag,</a:t>
            </a:r>
            <a:endParaRPr lang="zh-CN" altLang="en-US" dirty="0"/>
          </a:p>
        </p:txBody>
      </p:sp>
      <p:grpSp>
        <p:nvGrpSpPr>
          <p:cNvPr id="79" name="组 78"/>
          <p:cNvGrpSpPr/>
          <p:nvPr/>
        </p:nvGrpSpPr>
        <p:grpSpPr>
          <a:xfrm>
            <a:off x="5122558" y="3292300"/>
            <a:ext cx="3853562" cy="442502"/>
            <a:chOff x="764737" y="1910902"/>
            <a:chExt cx="7484913" cy="442779"/>
          </a:xfrm>
        </p:grpSpPr>
        <p:sp>
          <p:nvSpPr>
            <p:cNvPr id="80" name="Rectangle 9"/>
            <p:cNvSpPr/>
            <p:nvPr/>
          </p:nvSpPr>
          <p:spPr bwMode="auto">
            <a:xfrm>
              <a:off x="764737" y="1910902"/>
              <a:ext cx="3652083" cy="440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5954947" y="1913446"/>
              <a:ext cx="2294703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2" name="Rectangle 9"/>
            <p:cNvSpPr/>
            <p:nvPr/>
          </p:nvSpPr>
          <p:spPr bwMode="auto">
            <a:xfrm>
              <a:off x="4055321" y="1913392"/>
              <a:ext cx="1884511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83" name="TextBox 15"/>
          <p:cNvSpPr txBox="1"/>
          <p:nvPr/>
        </p:nvSpPr>
        <p:spPr>
          <a:xfrm>
            <a:off x="8678128" y="296666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5" name="TextBox 15"/>
          <p:cNvSpPr txBox="1"/>
          <p:nvPr/>
        </p:nvSpPr>
        <p:spPr>
          <a:xfrm>
            <a:off x="7511802" y="298010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90" name="TextBox 15"/>
          <p:cNvSpPr txBox="1"/>
          <p:nvPr/>
        </p:nvSpPr>
        <p:spPr>
          <a:xfrm>
            <a:off x="6756277" y="296872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132" name="TextBox 15"/>
          <p:cNvSpPr txBox="1"/>
          <p:nvPr/>
        </p:nvSpPr>
        <p:spPr>
          <a:xfrm>
            <a:off x="5064158" y="295629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cxnSp>
        <p:nvCxnSpPr>
          <p:cNvPr id="133" name="直线箭头连接符 15"/>
          <p:cNvCxnSpPr>
            <a:stCxn id="82" idx="2"/>
            <a:endCxn id="70" idx="3"/>
          </p:cNvCxnSpPr>
          <p:nvPr/>
        </p:nvCxnSpPr>
        <p:spPr>
          <a:xfrm rot="5400000">
            <a:off x="5063148" y="2880566"/>
            <a:ext cx="1384480" cy="3092845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39938" y="3988694"/>
            <a:ext cx="303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Index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the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set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in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CPU Cache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150" y="3332245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7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2.1 Fetch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ata </a:t>
            </a:r>
            <a:br>
              <a:rPr kumimoji="1" lang="en-US" altLang="zh-CN" dirty="0" smtClean="0"/>
            </a:br>
            <a:r>
              <a:rPr kumimoji="1" lang="en-US" altLang="zh-CN" dirty="0" smtClean="0"/>
              <a:t>from CPU Cache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337898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Arial"/>
                <a:cs typeface="Arial"/>
              </a:rPr>
              <a:t>PA</a:t>
            </a:r>
            <a:endParaRPr lang="zh-CN" alt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517011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CPU Chip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3593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5014993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latin typeface="Arial"/>
                <a:cs typeface="Arial"/>
              </a:rPr>
              <a:t>(8 bytes)</a:t>
            </a:r>
          </a:p>
        </p:txBody>
      </p:sp>
      <p:sp>
        <p:nvSpPr>
          <p:cNvPr id="69" name="矩形 68"/>
          <p:cNvSpPr/>
          <p:nvPr/>
        </p:nvSpPr>
        <p:spPr>
          <a:xfrm>
            <a:off x="4907632" y="1547588"/>
            <a:ext cx="4094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2.1.2 </a:t>
            </a:r>
            <a:r>
              <a:rPr kumimoji="1" lang="en-US" altLang="zh-CN" dirty="0" smtClean="0">
                <a:latin typeface="Arial"/>
                <a:cs typeface="Arial"/>
              </a:rPr>
              <a:t>find the buffered cache line </a:t>
            </a:r>
          </a:p>
          <a:p>
            <a:r>
              <a:rPr kumimoji="1" lang="en-US" altLang="zh-CN" dirty="0">
                <a:latin typeface="Arial"/>
                <a:cs typeface="Arial"/>
              </a:rPr>
              <a:t>b</a:t>
            </a:r>
            <a:r>
              <a:rPr kumimoji="1" lang="en-US" altLang="zh-CN" dirty="0" smtClean="0">
                <a:latin typeface="Arial"/>
                <a:cs typeface="Arial"/>
              </a:rPr>
              <a:t>y comparing the tag in PA</a:t>
            </a:r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9984" y="4982146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564296" y="4667559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set</a:t>
            </a:r>
            <a:endParaRPr kumimoji="1" lang="en-GB" altLang="zh-C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29466" y="5068852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084989" y="506633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456080" y="5063392"/>
            <a:ext cx="293209" cy="110389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811603" y="506087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17637" y="5297985"/>
            <a:ext cx="156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b="1" dirty="0">
                <a:latin typeface="Verdana"/>
                <a:cs typeface="Verdana"/>
              </a:rPr>
              <a:t>CPU Cache </a:t>
            </a:r>
          </a:p>
        </p:txBody>
      </p:sp>
      <p:sp>
        <p:nvSpPr>
          <p:cNvPr id="26" name="矩形 25"/>
          <p:cNvSpPr/>
          <p:nvPr/>
        </p:nvSpPr>
        <p:spPr>
          <a:xfrm>
            <a:off x="5061085" y="2103485"/>
            <a:ext cx="3795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err="1">
                <a:latin typeface="Arial"/>
                <a:cs typeface="Arial"/>
              </a:rPr>
              <a:t>e.g</a:t>
            </a:r>
            <a:r>
              <a:rPr kumimoji="1" lang="en-US" altLang="zh-CN" dirty="0">
                <a:latin typeface="Arial"/>
                <a:cs typeface="Arial"/>
              </a:rPr>
              <a:t>,  </a:t>
            </a:r>
            <a:r>
              <a:rPr kumimoji="1" lang="en-US" altLang="zh-CN" dirty="0" smtClean="0">
                <a:latin typeface="Arial"/>
                <a:cs typeface="Arial"/>
              </a:rPr>
              <a:t>CPU Cache, 4 ways,  </a:t>
            </a:r>
          </a:p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        64 sets, 64 bytes cache line,</a:t>
            </a:r>
          </a:p>
          <a:p>
            <a:r>
              <a:rPr kumimoji="1" lang="en-US" altLang="zh-CN" dirty="0">
                <a:latin typeface="Arial"/>
                <a:cs typeface="Arial"/>
              </a:rPr>
              <a:t>	</a:t>
            </a:r>
            <a:r>
              <a:rPr kumimoji="1" lang="en-US" altLang="zh-CN" dirty="0" smtClean="0">
                <a:latin typeface="Arial"/>
                <a:cs typeface="Arial"/>
              </a:rPr>
              <a:t>  virtual index physical tag,</a:t>
            </a:r>
            <a:endParaRPr lang="zh-CN" altLang="en-US" dirty="0"/>
          </a:p>
        </p:txBody>
      </p:sp>
      <p:grpSp>
        <p:nvGrpSpPr>
          <p:cNvPr id="79" name="组 78"/>
          <p:cNvGrpSpPr/>
          <p:nvPr/>
        </p:nvGrpSpPr>
        <p:grpSpPr>
          <a:xfrm>
            <a:off x="5122558" y="3292300"/>
            <a:ext cx="3853562" cy="442502"/>
            <a:chOff x="764737" y="1910902"/>
            <a:chExt cx="7484913" cy="442779"/>
          </a:xfrm>
        </p:grpSpPr>
        <p:sp>
          <p:nvSpPr>
            <p:cNvPr id="80" name="Rectangle 9"/>
            <p:cNvSpPr/>
            <p:nvPr/>
          </p:nvSpPr>
          <p:spPr bwMode="auto">
            <a:xfrm>
              <a:off x="764737" y="1910902"/>
              <a:ext cx="3652083" cy="440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5954947" y="1913446"/>
              <a:ext cx="2294703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2" name="Rectangle 9"/>
            <p:cNvSpPr/>
            <p:nvPr/>
          </p:nvSpPr>
          <p:spPr bwMode="auto">
            <a:xfrm>
              <a:off x="4055321" y="1913392"/>
              <a:ext cx="1884511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83" name="TextBox 15"/>
          <p:cNvSpPr txBox="1"/>
          <p:nvPr/>
        </p:nvSpPr>
        <p:spPr>
          <a:xfrm>
            <a:off x="8678128" y="296666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4" name="TextBox 15"/>
          <p:cNvSpPr txBox="1"/>
          <p:nvPr/>
        </p:nvSpPr>
        <p:spPr>
          <a:xfrm>
            <a:off x="7761862" y="29674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TextBox 15"/>
          <p:cNvSpPr txBox="1"/>
          <p:nvPr/>
        </p:nvSpPr>
        <p:spPr>
          <a:xfrm>
            <a:off x="7511802" y="298010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</a:t>
            </a:r>
          </a:p>
        </p:txBody>
      </p:sp>
      <p:sp>
        <p:nvSpPr>
          <p:cNvPr id="90" name="TextBox 15"/>
          <p:cNvSpPr txBox="1"/>
          <p:nvPr/>
        </p:nvSpPr>
        <p:spPr>
          <a:xfrm>
            <a:off x="6756277" y="296872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132" name="TextBox 15"/>
          <p:cNvSpPr txBox="1"/>
          <p:nvPr/>
        </p:nvSpPr>
        <p:spPr>
          <a:xfrm>
            <a:off x="5064158" y="295629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cxnSp>
        <p:nvCxnSpPr>
          <p:cNvPr id="133" name="直线箭头连接符 15"/>
          <p:cNvCxnSpPr>
            <a:stCxn id="42" idx="2"/>
            <a:endCxn id="74" idx="0"/>
          </p:cNvCxnSpPr>
          <p:nvPr/>
        </p:nvCxnSpPr>
        <p:spPr>
          <a:xfrm rot="5400000">
            <a:off x="4789394" y="3416049"/>
            <a:ext cx="460635" cy="2834051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716150" y="3332245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  <p:grpSp>
        <p:nvGrpSpPr>
          <p:cNvPr id="41" name="组 40"/>
          <p:cNvGrpSpPr/>
          <p:nvPr/>
        </p:nvGrpSpPr>
        <p:grpSpPr>
          <a:xfrm>
            <a:off x="5100662" y="4162797"/>
            <a:ext cx="3853562" cy="442502"/>
            <a:chOff x="764737" y="1910902"/>
            <a:chExt cx="7484913" cy="442779"/>
          </a:xfrm>
        </p:grpSpPr>
        <p:sp>
          <p:nvSpPr>
            <p:cNvPr id="42" name="Rectangle 9"/>
            <p:cNvSpPr/>
            <p:nvPr/>
          </p:nvSpPr>
          <p:spPr bwMode="auto">
            <a:xfrm>
              <a:off x="764737" y="1910902"/>
              <a:ext cx="5190210" cy="4402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5954947" y="1913446"/>
              <a:ext cx="2294703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offset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5" name="TextBox 15"/>
          <p:cNvSpPr txBox="1"/>
          <p:nvPr/>
        </p:nvSpPr>
        <p:spPr>
          <a:xfrm>
            <a:off x="8656232" y="3837161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7739966" y="383790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7489906" y="3850601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5042262" y="382679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50" name="矩形 49"/>
          <p:cNvSpPr/>
          <p:nvPr/>
        </p:nvSpPr>
        <p:spPr>
          <a:xfrm>
            <a:off x="4694254" y="420274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P</a:t>
            </a:r>
            <a:r>
              <a:rPr kumimoji="1" lang="en-US" altLang="zh-CN" dirty="0" smtClean="0">
                <a:latin typeface="Arial"/>
                <a:cs typeface="Arial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5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2.1 Fetch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ata </a:t>
            </a:r>
            <a:br>
              <a:rPr kumimoji="1" lang="en-US" altLang="zh-CN" dirty="0" smtClean="0"/>
            </a:br>
            <a:r>
              <a:rPr kumimoji="1" lang="en-US" altLang="zh-CN" dirty="0" smtClean="0"/>
              <a:t>from CPU Cache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337898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Arial"/>
                <a:cs typeface="Arial"/>
              </a:rPr>
              <a:t>PA</a:t>
            </a:r>
            <a:endParaRPr lang="zh-CN" alt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517011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CPU Chip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3593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5014993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latin typeface="Arial"/>
                <a:cs typeface="Arial"/>
              </a:rPr>
              <a:t>(8 bytes)</a:t>
            </a:r>
          </a:p>
        </p:txBody>
      </p:sp>
      <p:sp>
        <p:nvSpPr>
          <p:cNvPr id="69" name="矩形 68"/>
          <p:cNvSpPr/>
          <p:nvPr/>
        </p:nvSpPr>
        <p:spPr>
          <a:xfrm>
            <a:off x="4907632" y="1547588"/>
            <a:ext cx="400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2.1.3 </a:t>
            </a:r>
            <a:r>
              <a:rPr kumimoji="1" lang="en-US" altLang="zh-CN" dirty="0" smtClean="0">
                <a:latin typeface="Arial"/>
                <a:cs typeface="Arial"/>
              </a:rPr>
              <a:t>on cache hit, find the data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in the cache line using last 6 bits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9984" y="4982146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564296" y="4667559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set</a:t>
            </a:r>
            <a:endParaRPr kumimoji="1" lang="en-GB" altLang="zh-C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29466" y="5068852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084989" y="506633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456080" y="5063392"/>
            <a:ext cx="293209" cy="110389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811603" y="506087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17637" y="5297985"/>
            <a:ext cx="156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b="1" dirty="0">
                <a:latin typeface="Verdana"/>
                <a:cs typeface="Verdana"/>
              </a:rPr>
              <a:t>CPU Cache </a:t>
            </a:r>
          </a:p>
        </p:txBody>
      </p:sp>
      <p:sp>
        <p:nvSpPr>
          <p:cNvPr id="26" name="矩形 25"/>
          <p:cNvSpPr/>
          <p:nvPr/>
        </p:nvSpPr>
        <p:spPr>
          <a:xfrm>
            <a:off x="5061085" y="2103485"/>
            <a:ext cx="3795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err="1">
                <a:latin typeface="Arial"/>
                <a:cs typeface="Arial"/>
              </a:rPr>
              <a:t>e.g</a:t>
            </a:r>
            <a:r>
              <a:rPr kumimoji="1" lang="en-US" altLang="zh-CN" dirty="0">
                <a:latin typeface="Arial"/>
                <a:cs typeface="Arial"/>
              </a:rPr>
              <a:t>,  </a:t>
            </a:r>
            <a:r>
              <a:rPr kumimoji="1" lang="en-US" altLang="zh-CN" dirty="0" smtClean="0">
                <a:latin typeface="Arial"/>
                <a:cs typeface="Arial"/>
              </a:rPr>
              <a:t>CPU Cache, 4 ways,  </a:t>
            </a:r>
          </a:p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        64 sets, 64 bytes cache line,</a:t>
            </a:r>
          </a:p>
          <a:p>
            <a:r>
              <a:rPr kumimoji="1" lang="en-US" altLang="zh-CN" dirty="0">
                <a:latin typeface="Arial"/>
                <a:cs typeface="Arial"/>
              </a:rPr>
              <a:t>	</a:t>
            </a:r>
            <a:r>
              <a:rPr kumimoji="1" lang="en-US" altLang="zh-CN" dirty="0" smtClean="0">
                <a:latin typeface="Arial"/>
                <a:cs typeface="Arial"/>
              </a:rPr>
              <a:t>  virtual index physical tag,</a:t>
            </a:r>
            <a:endParaRPr lang="zh-CN" altLang="en-US" dirty="0"/>
          </a:p>
        </p:txBody>
      </p:sp>
      <p:grpSp>
        <p:nvGrpSpPr>
          <p:cNvPr id="79" name="组 78"/>
          <p:cNvGrpSpPr/>
          <p:nvPr/>
        </p:nvGrpSpPr>
        <p:grpSpPr>
          <a:xfrm>
            <a:off x="5122558" y="3292300"/>
            <a:ext cx="3853562" cy="442502"/>
            <a:chOff x="764737" y="1910902"/>
            <a:chExt cx="7484913" cy="442779"/>
          </a:xfrm>
        </p:grpSpPr>
        <p:sp>
          <p:nvSpPr>
            <p:cNvPr id="80" name="Rectangle 9"/>
            <p:cNvSpPr/>
            <p:nvPr/>
          </p:nvSpPr>
          <p:spPr bwMode="auto">
            <a:xfrm>
              <a:off x="764737" y="1910902"/>
              <a:ext cx="3652083" cy="440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5954947" y="1913446"/>
              <a:ext cx="2294703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2" name="Rectangle 9"/>
            <p:cNvSpPr/>
            <p:nvPr/>
          </p:nvSpPr>
          <p:spPr bwMode="auto">
            <a:xfrm>
              <a:off x="4055321" y="1913392"/>
              <a:ext cx="1884511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83" name="TextBox 15"/>
          <p:cNvSpPr txBox="1"/>
          <p:nvPr/>
        </p:nvSpPr>
        <p:spPr>
          <a:xfrm>
            <a:off x="8678128" y="296666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4" name="TextBox 15"/>
          <p:cNvSpPr txBox="1"/>
          <p:nvPr/>
        </p:nvSpPr>
        <p:spPr>
          <a:xfrm>
            <a:off x="7761862" y="29674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TextBox 15"/>
          <p:cNvSpPr txBox="1"/>
          <p:nvPr/>
        </p:nvSpPr>
        <p:spPr>
          <a:xfrm>
            <a:off x="7511802" y="298010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</a:t>
            </a:r>
          </a:p>
        </p:txBody>
      </p:sp>
      <p:sp>
        <p:nvSpPr>
          <p:cNvPr id="90" name="TextBox 15"/>
          <p:cNvSpPr txBox="1"/>
          <p:nvPr/>
        </p:nvSpPr>
        <p:spPr>
          <a:xfrm>
            <a:off x="6756277" y="296872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132" name="TextBox 15"/>
          <p:cNvSpPr txBox="1"/>
          <p:nvPr/>
        </p:nvSpPr>
        <p:spPr>
          <a:xfrm>
            <a:off x="5064158" y="295629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9" name="矩形 38"/>
          <p:cNvSpPr/>
          <p:nvPr/>
        </p:nvSpPr>
        <p:spPr>
          <a:xfrm>
            <a:off x="4716150" y="3332245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  <p:grpSp>
        <p:nvGrpSpPr>
          <p:cNvPr id="41" name="组 40"/>
          <p:cNvGrpSpPr/>
          <p:nvPr/>
        </p:nvGrpSpPr>
        <p:grpSpPr>
          <a:xfrm>
            <a:off x="5100662" y="4162797"/>
            <a:ext cx="3853562" cy="442502"/>
            <a:chOff x="764737" y="1910902"/>
            <a:chExt cx="7484913" cy="442779"/>
          </a:xfrm>
        </p:grpSpPr>
        <p:sp>
          <p:nvSpPr>
            <p:cNvPr id="42" name="Rectangle 9"/>
            <p:cNvSpPr/>
            <p:nvPr/>
          </p:nvSpPr>
          <p:spPr bwMode="auto">
            <a:xfrm>
              <a:off x="764737" y="1910902"/>
              <a:ext cx="5190210" cy="4402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5954947" y="1913446"/>
              <a:ext cx="2294703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Cache line offset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5" name="TextBox 15"/>
          <p:cNvSpPr txBox="1"/>
          <p:nvPr/>
        </p:nvSpPr>
        <p:spPr>
          <a:xfrm>
            <a:off x="8656232" y="3837161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7739966" y="383790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7489906" y="3850601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5042262" y="382679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50" name="矩形 49"/>
          <p:cNvSpPr/>
          <p:nvPr/>
        </p:nvSpPr>
        <p:spPr>
          <a:xfrm>
            <a:off x="4694254" y="420274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P</a:t>
            </a:r>
            <a:r>
              <a:rPr kumimoji="1" lang="en-US" altLang="zh-CN" dirty="0" smtClean="0">
                <a:latin typeface="Arial"/>
                <a:cs typeface="Arial"/>
              </a:rPr>
              <a:t>A</a:t>
            </a:r>
            <a:endParaRPr lang="zh-CN" altLang="en-US" dirty="0"/>
          </a:p>
        </p:txBody>
      </p:sp>
      <p:cxnSp>
        <p:nvCxnSpPr>
          <p:cNvPr id="48" name="直线箭头连接符 15"/>
          <p:cNvCxnSpPr>
            <a:stCxn id="43" idx="2"/>
            <a:endCxn id="51" idx="2"/>
          </p:cNvCxnSpPr>
          <p:nvPr/>
        </p:nvCxnSpPr>
        <p:spPr>
          <a:xfrm rot="5400000">
            <a:off x="5722134" y="2535340"/>
            <a:ext cx="571425" cy="4711342"/>
          </a:xfrm>
          <a:prstGeom prst="bentConnector3">
            <a:avLst>
              <a:gd name="adj1" fmla="val 140005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602685" y="5066335"/>
            <a:ext cx="98979" cy="110389"/>
          </a:xfrm>
          <a:prstGeom prst="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07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2.2 Fetch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ata </a:t>
            </a:r>
            <a:br>
              <a:rPr kumimoji="1" lang="en-US" altLang="zh-CN" dirty="0" smtClean="0"/>
            </a:br>
            <a:r>
              <a:rPr kumimoji="1" lang="en-US" altLang="zh-CN" dirty="0" smtClean="0"/>
              <a:t>from Memory on Cache Miss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337898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Arial"/>
                <a:cs typeface="Arial"/>
              </a:rPr>
              <a:t>PA</a:t>
            </a:r>
            <a:endParaRPr lang="zh-CN" alt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517011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CPU Chip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3593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5014993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latin typeface="Arial"/>
                <a:cs typeface="Arial"/>
              </a:rPr>
              <a:t>(8 bytes)</a:t>
            </a:r>
          </a:p>
        </p:txBody>
      </p:sp>
      <p:sp>
        <p:nvSpPr>
          <p:cNvPr id="69" name="矩形 68"/>
          <p:cNvSpPr/>
          <p:nvPr/>
        </p:nvSpPr>
        <p:spPr>
          <a:xfrm>
            <a:off x="4907632" y="1547588"/>
            <a:ext cx="4303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2.2.1 </a:t>
            </a:r>
            <a:r>
              <a:rPr kumimoji="1" lang="en-US" altLang="zh-CN" dirty="0" smtClean="0">
                <a:latin typeface="Arial"/>
                <a:cs typeface="Arial"/>
              </a:rPr>
              <a:t>on cache miss, load 64 bytes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data from (PA&amp;(~0x3f))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9984" y="4982146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564296" y="4667559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set</a:t>
            </a:r>
            <a:endParaRPr kumimoji="1" lang="en-GB" altLang="zh-C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29466" y="5068852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084989" y="506633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456080" y="5063392"/>
            <a:ext cx="293209" cy="110389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811603" y="5060875"/>
            <a:ext cx="293209" cy="110389"/>
          </a:xfrm>
          <a:prstGeom prst="rect">
            <a:avLst/>
          </a:prstGeom>
          <a:solidFill>
            <a:srgbClr val="8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17637" y="5297985"/>
            <a:ext cx="156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b="1" dirty="0">
                <a:latin typeface="Verdana"/>
                <a:cs typeface="Verdana"/>
              </a:rPr>
              <a:t>CPU Cache </a:t>
            </a:r>
          </a:p>
        </p:txBody>
      </p:sp>
      <p:sp>
        <p:nvSpPr>
          <p:cNvPr id="26" name="矩形 25"/>
          <p:cNvSpPr/>
          <p:nvPr/>
        </p:nvSpPr>
        <p:spPr>
          <a:xfrm>
            <a:off x="5061085" y="2103485"/>
            <a:ext cx="3795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err="1">
                <a:latin typeface="Arial"/>
                <a:cs typeface="Arial"/>
              </a:rPr>
              <a:t>e.g</a:t>
            </a:r>
            <a:r>
              <a:rPr kumimoji="1" lang="en-US" altLang="zh-CN" dirty="0">
                <a:latin typeface="Arial"/>
                <a:cs typeface="Arial"/>
              </a:rPr>
              <a:t>,  </a:t>
            </a:r>
            <a:r>
              <a:rPr kumimoji="1" lang="en-US" altLang="zh-CN" dirty="0" smtClean="0">
                <a:latin typeface="Arial"/>
                <a:cs typeface="Arial"/>
              </a:rPr>
              <a:t>CPU Cache, 4 ways,  </a:t>
            </a:r>
          </a:p>
          <a:p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        64 sets, 64 bytes cache line,</a:t>
            </a:r>
          </a:p>
          <a:p>
            <a:r>
              <a:rPr kumimoji="1" lang="en-US" altLang="zh-CN" dirty="0">
                <a:latin typeface="Arial"/>
                <a:cs typeface="Arial"/>
              </a:rPr>
              <a:t>	</a:t>
            </a:r>
            <a:r>
              <a:rPr kumimoji="1" lang="en-US" altLang="zh-CN" dirty="0" smtClean="0">
                <a:latin typeface="Arial"/>
                <a:cs typeface="Arial"/>
              </a:rPr>
              <a:t>  virtual index physical tag,</a:t>
            </a:r>
            <a:endParaRPr lang="zh-CN" altLang="en-US" dirty="0"/>
          </a:p>
        </p:txBody>
      </p:sp>
      <p:cxnSp>
        <p:nvCxnSpPr>
          <p:cNvPr id="48" name="直线箭头连接符 15"/>
          <p:cNvCxnSpPr>
            <a:stCxn id="52" idx="1"/>
            <a:endCxn id="74" idx="0"/>
          </p:cNvCxnSpPr>
          <p:nvPr/>
        </p:nvCxnSpPr>
        <p:spPr>
          <a:xfrm rot="10800000" flipV="1">
            <a:off x="3602685" y="4806956"/>
            <a:ext cx="3371278" cy="256435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973963" y="3877057"/>
            <a:ext cx="1322256" cy="18597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03092" y="4435214"/>
            <a:ext cx="6463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latin typeface="Arial"/>
                <a:cs typeface="Arial"/>
              </a:rPr>
              <a:t>……</a:t>
            </a:r>
            <a:endParaRPr lang="en-US" altLang="zh-CN" b="1" dirty="0">
              <a:latin typeface="Arial"/>
              <a:cs typeface="Arial"/>
            </a:endParaRPr>
          </a:p>
          <a:p>
            <a:endParaRPr lang="en-US" altLang="zh-CN" sz="1600" dirty="0">
              <a:latin typeface="Arial"/>
              <a:cs typeface="Arial"/>
            </a:endParaRPr>
          </a:p>
          <a:p>
            <a:r>
              <a:rPr lang="en-US" altLang="zh-CN" sz="1600" dirty="0" smtClean="0">
                <a:latin typeface="Arial"/>
                <a:cs typeface="Arial"/>
              </a:rPr>
              <a:t>Data</a:t>
            </a:r>
          </a:p>
        </p:txBody>
      </p:sp>
      <p:sp>
        <p:nvSpPr>
          <p:cNvPr id="27" name="矩形 26"/>
          <p:cNvSpPr/>
          <p:nvPr/>
        </p:nvSpPr>
        <p:spPr>
          <a:xfrm>
            <a:off x="5061085" y="4140430"/>
            <a:ext cx="158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64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bytes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from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PA</a:t>
            </a:r>
            <a:r>
              <a:rPr kumimoji="1" lang="en-US" altLang="zh-CN" dirty="0">
                <a:latin typeface="Arial"/>
                <a:cs typeface="Arial"/>
              </a:rPr>
              <a:t>&amp;(~0x3f)</a:t>
            </a:r>
            <a:endParaRPr lang="zh-CN" altLang="en-US" dirty="0"/>
          </a:p>
        </p:txBody>
      </p:sp>
      <p:grpSp>
        <p:nvGrpSpPr>
          <p:cNvPr id="111" name="组 110"/>
          <p:cNvGrpSpPr/>
          <p:nvPr/>
        </p:nvGrpSpPr>
        <p:grpSpPr>
          <a:xfrm>
            <a:off x="5061085" y="3216608"/>
            <a:ext cx="3853562" cy="356798"/>
            <a:chOff x="764737" y="1910902"/>
            <a:chExt cx="7484913" cy="442779"/>
          </a:xfrm>
        </p:grpSpPr>
        <p:sp>
          <p:nvSpPr>
            <p:cNvPr id="112" name="Rectangle 9"/>
            <p:cNvSpPr/>
            <p:nvPr/>
          </p:nvSpPr>
          <p:spPr bwMode="auto">
            <a:xfrm>
              <a:off x="764737" y="1910902"/>
              <a:ext cx="5190210" cy="4402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sz="1600" dirty="0" smtClean="0">
                  <a:latin typeface="Arial"/>
                  <a:cs typeface="Arial"/>
                </a:rPr>
                <a:t>……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3" name="Rectangle 9"/>
            <p:cNvSpPr/>
            <p:nvPr/>
          </p:nvSpPr>
          <p:spPr bwMode="auto">
            <a:xfrm>
              <a:off x="5954947" y="1913446"/>
              <a:ext cx="2294703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</a:rPr>
                <a:t>00</a:t>
              </a:r>
              <a:r>
                <a:rPr lang="zh-CN" altLang="en-US" sz="1600" dirty="0" smtClean="0">
                  <a:latin typeface="Arial"/>
                  <a:cs typeface="Arial"/>
                </a:rPr>
                <a:t> </a:t>
              </a:r>
              <a:r>
                <a:rPr lang="en-US" altLang="zh-CN" sz="1600" dirty="0" smtClean="0">
                  <a:latin typeface="Arial"/>
                  <a:cs typeface="Arial"/>
                </a:rPr>
                <a:t>0000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14" name="TextBox 15"/>
          <p:cNvSpPr txBox="1"/>
          <p:nvPr/>
        </p:nvSpPr>
        <p:spPr>
          <a:xfrm>
            <a:off x="8616655" y="2890972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5" name="TextBox 15"/>
          <p:cNvSpPr txBox="1"/>
          <p:nvPr/>
        </p:nvSpPr>
        <p:spPr>
          <a:xfrm>
            <a:off x="7700389" y="289171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116" name="TextBox 15"/>
          <p:cNvSpPr txBox="1"/>
          <p:nvPr/>
        </p:nvSpPr>
        <p:spPr>
          <a:xfrm>
            <a:off x="7450329" y="290441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5002685" y="288060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118" name="矩形 117"/>
          <p:cNvSpPr/>
          <p:nvPr/>
        </p:nvSpPr>
        <p:spPr>
          <a:xfrm>
            <a:off x="4694254" y="420274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P</a:t>
            </a:r>
            <a:r>
              <a:rPr kumimoji="1" lang="en-US" altLang="zh-CN" dirty="0" smtClean="0">
                <a:latin typeface="Arial"/>
                <a:cs typeface="Arial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7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Cache-Friendly 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873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Why?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Programs with l</a:t>
            </a:r>
            <a:r>
              <a:rPr kumimoji="1" lang="en-US" altLang="zh-CN" dirty="0" smtClean="0"/>
              <a:t>ower cache miss </a:t>
            </a:r>
            <a:r>
              <a:rPr kumimoji="1" lang="en-US" altLang="zh-CN" dirty="0"/>
              <a:t>rates </a:t>
            </a:r>
            <a:r>
              <a:rPr kumimoji="1" lang="en-US" altLang="zh-CN" dirty="0" smtClean="0"/>
              <a:t>typically run faster </a:t>
            </a:r>
          </a:p>
          <a:p>
            <a:pPr lvl="2"/>
            <a:r>
              <a:rPr kumimoji="1" lang="en-US" altLang="zh-CN" dirty="0" smtClean="0"/>
              <a:t>Miss rate: </a:t>
            </a:r>
            <a:r>
              <a:rPr kumimoji="1" lang="en-US" altLang="zh-CN" dirty="0"/>
              <a:t>fraction of memory references not found in cache (misses/references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/>
              <a:t>Typical numbers</a:t>
            </a:r>
            <a:r>
              <a:rPr kumimoji="1" lang="en-US" altLang="zh-CN" dirty="0" smtClean="0"/>
              <a:t>: 3</a:t>
            </a:r>
            <a:r>
              <a:rPr kumimoji="1" lang="en-US" altLang="zh-CN" dirty="0"/>
              <a:t>-10% for </a:t>
            </a:r>
            <a:r>
              <a:rPr kumimoji="1" lang="en-US" altLang="zh-CN" dirty="0" smtClean="0"/>
              <a:t>L1, can </a:t>
            </a:r>
            <a:r>
              <a:rPr kumimoji="1" lang="en-US" altLang="zh-CN" dirty="0"/>
              <a:t>be quite small (&lt;1%) for L2, depending on size</a:t>
            </a:r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6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How to write cache friendly code?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access pattern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Memory layout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07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1"/>
            <a:ext cx="8931763" cy="2439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组 53"/>
          <p:cNvGrpSpPr/>
          <p:nvPr/>
        </p:nvGrpSpPr>
        <p:grpSpPr>
          <a:xfrm>
            <a:off x="1260335" y="94779"/>
            <a:ext cx="6002476" cy="2331027"/>
            <a:chOff x="373730" y="579979"/>
            <a:chExt cx="6938413" cy="2895792"/>
          </a:xfrm>
        </p:grpSpPr>
        <p:grpSp>
          <p:nvGrpSpPr>
            <p:cNvPr id="4" name="组 3"/>
            <p:cNvGrpSpPr/>
            <p:nvPr/>
          </p:nvGrpSpPr>
          <p:grpSpPr>
            <a:xfrm>
              <a:off x="558657" y="1469151"/>
              <a:ext cx="1056709" cy="628200"/>
              <a:chOff x="6134132" y="1568289"/>
              <a:chExt cx="2263361" cy="252466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134132" y="1568289"/>
                <a:ext cx="2263361" cy="252466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4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CPU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303037" y="1996951"/>
                <a:ext cx="1846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kumimoji="1" lang="zh-CN" altLang="en-US" sz="1600" dirty="0">
                  <a:latin typeface="Verdana"/>
                  <a:cs typeface="Verdana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59411" y="1077921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a</a:t>
              </a:r>
              <a:r>
                <a:rPr lang="en-US" altLang="zh-CN" dirty="0" smtClean="0">
                  <a:latin typeface="Arial"/>
                  <a:cs typeface="Arial"/>
                </a:rPr>
                <a:t>[0]++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55218" y="777359"/>
              <a:ext cx="1412242" cy="72463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sz="20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TLB</a:t>
              </a:r>
              <a:endParaRPr kumimoji="1" lang="en-GB" sz="20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89535" y="2041608"/>
              <a:ext cx="1543614" cy="71746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CPU Cache </a:t>
              </a:r>
              <a:endParaRPr kumimoji="1" lang="en-GB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3730" y="601877"/>
              <a:ext cx="3742575" cy="2452814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9915" y="1728213"/>
              <a:ext cx="86216" cy="84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cxnSp>
          <p:nvCxnSpPr>
            <p:cNvPr id="16" name="直线箭头连接符 15"/>
            <p:cNvCxnSpPr>
              <a:stCxn id="5" idx="3"/>
              <a:endCxn id="11" idx="1"/>
            </p:cNvCxnSpPr>
            <p:nvPr/>
          </p:nvCxnSpPr>
          <p:spPr>
            <a:xfrm flipV="1">
              <a:off x="1615366" y="1139679"/>
              <a:ext cx="639852" cy="643572"/>
            </a:xfrm>
            <a:prstGeom prst="bentConnector3">
              <a:avLst>
                <a:gd name="adj1" fmla="val 60266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箭头连接符 15"/>
            <p:cNvCxnSpPr>
              <a:stCxn id="5" idx="3"/>
              <a:endCxn id="12" idx="1"/>
            </p:cNvCxnSpPr>
            <p:nvPr/>
          </p:nvCxnSpPr>
          <p:spPr>
            <a:xfrm>
              <a:off x="1615366" y="1783251"/>
              <a:ext cx="574169" cy="617091"/>
            </a:xfrm>
            <a:prstGeom prst="bentConnector3">
              <a:avLst>
                <a:gd name="adj1" fmla="val 67160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582522" y="1413626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VA</a:t>
              </a:r>
              <a:endParaRPr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27" name="直线箭头连接符 15"/>
            <p:cNvCxnSpPr>
              <a:stCxn id="11" idx="2"/>
              <a:endCxn id="12" idx="0"/>
            </p:cNvCxnSpPr>
            <p:nvPr/>
          </p:nvCxnSpPr>
          <p:spPr>
            <a:xfrm rot="16200000" flipH="1">
              <a:off x="2691535" y="1771801"/>
              <a:ext cx="539610" cy="3"/>
            </a:xfrm>
            <a:prstGeom prst="bentConnector3">
              <a:avLst>
                <a:gd name="adj1" fmla="val 50000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961342" y="1510700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PA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10243" y="579979"/>
              <a:ext cx="1301900" cy="24528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25218" y="3106439"/>
              <a:ext cx="1210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CPU Chip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55982" y="3106439"/>
              <a:ext cx="1018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Memory</a:t>
              </a:r>
              <a:endParaRPr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15"/>
            <p:cNvCxnSpPr>
              <a:endCxn id="12" idx="3"/>
            </p:cNvCxnSpPr>
            <p:nvPr/>
          </p:nvCxnSpPr>
          <p:spPr>
            <a:xfrm flipH="1" flipV="1">
              <a:off x="3733149" y="2400342"/>
              <a:ext cx="2277094" cy="12700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239279" y="1991361"/>
              <a:ext cx="1390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Cache Miss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40522" y="2460392"/>
              <a:ext cx="12753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Cache line </a:t>
              </a:r>
            </a:p>
            <a:p>
              <a:r>
                <a:rPr lang="en-US" altLang="zh-CN" dirty="0" smtClean="0">
                  <a:latin typeface="Arial"/>
                  <a:cs typeface="Arial"/>
                </a:rPr>
                <a:t>(64 bytes)</a:t>
              </a:r>
            </a:p>
          </p:txBody>
        </p:sp>
        <p:cxnSp>
          <p:nvCxnSpPr>
            <p:cNvPr id="45" name="直线箭头连接符 15"/>
            <p:cNvCxnSpPr>
              <a:stCxn id="12" idx="2"/>
              <a:endCxn id="5" idx="2"/>
            </p:cNvCxnSpPr>
            <p:nvPr/>
          </p:nvCxnSpPr>
          <p:spPr>
            <a:xfrm rot="5400000" flipH="1">
              <a:off x="1693315" y="1491048"/>
              <a:ext cx="661724" cy="1874330"/>
            </a:xfrm>
            <a:prstGeom prst="bentConnector3">
              <a:avLst>
                <a:gd name="adj1" fmla="val -24619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282214" y="2487934"/>
              <a:ext cx="731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Word</a:t>
              </a: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" y="2439404"/>
            <a:ext cx="9053682" cy="4418596"/>
            <a:chOff x="-21896" y="798367"/>
            <a:chExt cx="9144000" cy="4227079"/>
          </a:xfrm>
        </p:grpSpPr>
        <p:cxnSp>
          <p:nvCxnSpPr>
            <p:cNvPr id="56" name="直线箭头连接符 55"/>
            <p:cNvCxnSpPr>
              <a:endCxn id="57" idx="1"/>
            </p:cNvCxnSpPr>
            <p:nvPr/>
          </p:nvCxnSpPr>
          <p:spPr>
            <a:xfrm>
              <a:off x="996233" y="1346691"/>
              <a:ext cx="13903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386580" y="1094870"/>
              <a:ext cx="1861096" cy="503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TLB Access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58" name="直线箭头连接符 57"/>
            <p:cNvCxnSpPr>
              <a:stCxn id="57" idx="2"/>
              <a:endCxn id="59" idx="0"/>
            </p:cNvCxnSpPr>
            <p:nvPr/>
          </p:nvCxnSpPr>
          <p:spPr>
            <a:xfrm>
              <a:off x="3317128" y="1598511"/>
              <a:ext cx="10948" cy="3722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菱形 58"/>
            <p:cNvSpPr/>
            <p:nvPr/>
          </p:nvSpPr>
          <p:spPr>
            <a:xfrm>
              <a:off x="2665745" y="1970769"/>
              <a:ext cx="1324661" cy="919692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Hit ?</a:t>
              </a:r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60" name="直线箭头连接符 59"/>
            <p:cNvCxnSpPr>
              <a:stCxn id="59" idx="2"/>
            </p:cNvCxnSpPr>
            <p:nvPr/>
          </p:nvCxnSpPr>
          <p:spPr>
            <a:xfrm flipH="1">
              <a:off x="3317128" y="2890461"/>
              <a:ext cx="10948" cy="9853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620754" y="3101409"/>
              <a:ext cx="56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Yes</a:t>
              </a:r>
              <a:endParaRPr lang="zh-CN" altLang="en-US" dirty="0"/>
            </a:p>
          </p:txBody>
        </p:sp>
        <p:cxnSp>
          <p:nvCxnSpPr>
            <p:cNvPr id="62" name="直线箭头连接符 61"/>
            <p:cNvCxnSpPr>
              <a:stCxn id="59" idx="1"/>
              <a:endCxn id="64" idx="3"/>
            </p:cNvCxnSpPr>
            <p:nvPr/>
          </p:nvCxnSpPr>
          <p:spPr>
            <a:xfrm flipH="1">
              <a:off x="1839200" y="2430615"/>
              <a:ext cx="8265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2118361" y="2016605"/>
              <a:ext cx="479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No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-21896" y="2178794"/>
              <a:ext cx="1861096" cy="503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Walk Though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Page Table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397528" y="3875844"/>
              <a:ext cx="1861096" cy="503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PPN + Offset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20709" y="952536"/>
              <a:ext cx="1698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v</a:t>
              </a:r>
              <a:r>
                <a:rPr kumimoji="1" lang="en-US" altLang="zh-CN" dirty="0" smtClean="0">
                  <a:latin typeface="Arial"/>
                  <a:cs typeface="Arial"/>
                </a:rPr>
                <a:t>irtual address</a:t>
              </a:r>
              <a:endParaRPr lang="zh-CN" altLang="en-US" dirty="0"/>
            </a:p>
          </p:txBody>
        </p:sp>
        <p:cxnSp>
          <p:nvCxnSpPr>
            <p:cNvPr id="67" name="直线箭头连接符 29"/>
            <p:cNvCxnSpPr>
              <a:stCxn id="64" idx="2"/>
              <a:endCxn id="65" idx="1"/>
            </p:cNvCxnSpPr>
            <p:nvPr/>
          </p:nvCxnSpPr>
          <p:spPr>
            <a:xfrm rot="16200000" flipH="1">
              <a:off x="930475" y="2660612"/>
              <a:ext cx="1445230" cy="14888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线箭头连接符 33"/>
            <p:cNvCxnSpPr>
              <a:stCxn id="65" idx="2"/>
            </p:cNvCxnSpPr>
            <p:nvPr/>
          </p:nvCxnSpPr>
          <p:spPr>
            <a:xfrm rot="5400000" flipH="1" flipV="1">
              <a:off x="3869419" y="1057167"/>
              <a:ext cx="2780974" cy="3863661"/>
            </a:xfrm>
            <a:prstGeom prst="bentConnector4">
              <a:avLst>
                <a:gd name="adj1" fmla="val -8220"/>
                <a:gd name="adj2" fmla="val 5410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3503235" y="4656114"/>
              <a:ext cx="19423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Physical Address</a:t>
              </a:r>
              <a:endParaRPr lang="zh-CN" altLang="en-US" dirty="0"/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5445631" y="1309151"/>
              <a:ext cx="1746106" cy="132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445631" y="798367"/>
              <a:ext cx="1698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v</a:t>
              </a:r>
              <a:r>
                <a:rPr kumimoji="1" lang="en-US" altLang="zh-CN" dirty="0" smtClean="0">
                  <a:latin typeface="Arial"/>
                  <a:cs typeface="Arial"/>
                </a:rPr>
                <a:t>irtual address</a:t>
              </a:r>
              <a:endParaRPr lang="zh-CN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7191737" y="1180115"/>
              <a:ext cx="1861096" cy="503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CPU Cache Access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菱形 72"/>
            <p:cNvSpPr/>
            <p:nvPr/>
          </p:nvSpPr>
          <p:spPr>
            <a:xfrm>
              <a:off x="7503728" y="2034116"/>
              <a:ext cx="1324661" cy="919692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Hit ?</a:t>
              </a:r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74" name="直线箭头连接符 73"/>
            <p:cNvCxnSpPr/>
            <p:nvPr/>
          </p:nvCxnSpPr>
          <p:spPr>
            <a:xfrm>
              <a:off x="8133215" y="1683756"/>
              <a:ext cx="10948" cy="3722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267173" y="3166217"/>
              <a:ext cx="56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Yes</a:t>
              </a:r>
              <a:endParaRPr lang="zh-CN" altLang="en-US" dirty="0"/>
            </a:p>
          </p:txBody>
        </p:sp>
        <p:cxnSp>
          <p:nvCxnSpPr>
            <p:cNvPr id="76" name="直线箭头连接符 75"/>
            <p:cNvCxnSpPr/>
            <p:nvPr/>
          </p:nvCxnSpPr>
          <p:spPr>
            <a:xfrm>
              <a:off x="8166076" y="2988108"/>
              <a:ext cx="0" cy="701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7261008" y="3698881"/>
              <a:ext cx="1861096" cy="503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end to CPU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78" name="直线箭头连接符 77"/>
            <p:cNvCxnSpPr/>
            <p:nvPr/>
          </p:nvCxnSpPr>
          <p:spPr>
            <a:xfrm flipH="1">
              <a:off x="6956342" y="2505492"/>
              <a:ext cx="5473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6998925" y="2034116"/>
              <a:ext cx="479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No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859583" y="2231773"/>
              <a:ext cx="1096759" cy="503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Access Memory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81" name="直线箭头连接符 29"/>
            <p:cNvCxnSpPr>
              <a:stCxn id="80" idx="2"/>
              <a:endCxn id="77" idx="1"/>
            </p:cNvCxnSpPr>
            <p:nvPr/>
          </p:nvCxnSpPr>
          <p:spPr>
            <a:xfrm rot="16200000" flipH="1">
              <a:off x="6226841" y="2916535"/>
              <a:ext cx="1215288" cy="85304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直线箭头连接符 15"/>
          <p:cNvCxnSpPr>
            <a:endCxn id="11" idx="3"/>
          </p:cNvCxnSpPr>
          <p:nvPr/>
        </p:nvCxnSpPr>
        <p:spPr>
          <a:xfrm flipH="1">
            <a:off x="4109767" y="537748"/>
            <a:ext cx="2042806" cy="7573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4620498" y="198307"/>
            <a:ext cx="114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TLB Miss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534520" y="517847"/>
            <a:ext cx="163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Mapping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53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Simple example: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um of 2D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769" y="1600200"/>
            <a:ext cx="4556717" cy="24181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int64 </a:t>
            </a:r>
            <a:r>
              <a:rPr lang="en-US" altLang="zh-CN" sz="1400" b="1" dirty="0" err="1">
                <a:latin typeface="Consolas"/>
                <a:cs typeface="Consolas"/>
              </a:rPr>
              <a:t>sumarrayrows</a:t>
            </a:r>
            <a:r>
              <a:rPr lang="en-US" altLang="zh-CN" sz="1400" dirty="0" smtClean="0">
                <a:latin typeface="Consolas"/>
                <a:cs typeface="Consolas"/>
              </a:rPr>
              <a:t>(int64</a:t>
            </a:r>
            <a:r>
              <a:rPr lang="zh-CN" altLang="en-US" sz="1400" dirty="0" smtClean="0">
                <a:latin typeface="Consolas"/>
                <a:cs typeface="Consolas"/>
              </a:rPr>
              <a:t>*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a, int r, int c)</a:t>
            </a:r>
            <a:endParaRPr lang="en-US" altLang="zh-CN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int i, </a:t>
            </a:r>
            <a:r>
              <a:rPr lang="en-US" altLang="zh-CN" sz="1400" dirty="0" smtClean="0">
                <a:latin typeface="Consolas"/>
                <a:cs typeface="Consolas"/>
              </a:rPr>
              <a:t>j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int64 </a:t>
            </a:r>
            <a:r>
              <a:rPr lang="en-US" altLang="zh-CN" sz="1400" dirty="0">
                <a:latin typeface="Consolas"/>
                <a:cs typeface="Consolas"/>
              </a:rPr>
              <a:t>sum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for </a:t>
            </a:r>
            <a:r>
              <a:rPr lang="en-US" altLang="zh-CN" sz="1400" dirty="0" smtClean="0">
                <a:latin typeface="Consolas"/>
                <a:cs typeface="Consolas"/>
              </a:rPr>
              <a:t>(int i </a:t>
            </a:r>
            <a:r>
              <a:rPr lang="en-US" altLang="zh-CN" sz="1400" dirty="0">
                <a:latin typeface="Consolas"/>
                <a:cs typeface="Consolas"/>
              </a:rPr>
              <a:t>= 0 ; i &lt; </a:t>
            </a:r>
            <a:r>
              <a:rPr lang="en-US" altLang="zh-CN" sz="1400" dirty="0" smtClean="0">
                <a:latin typeface="Consolas"/>
                <a:cs typeface="Consolas"/>
              </a:rPr>
              <a:t>r; </a:t>
            </a:r>
            <a:r>
              <a:rPr lang="en-US" altLang="zh-CN" sz="1400" dirty="0">
                <a:latin typeface="Consolas"/>
                <a:cs typeface="Consolas"/>
              </a:rPr>
              <a:t>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smtClean="0">
                <a:latin typeface="Consolas"/>
                <a:cs typeface="Consolas"/>
              </a:rPr>
              <a:t>  for (int </a:t>
            </a:r>
            <a:r>
              <a:rPr lang="en-US" altLang="zh-CN" sz="1400" dirty="0">
                <a:latin typeface="Consolas"/>
                <a:cs typeface="Consolas"/>
              </a:rPr>
              <a:t>j = 0 ; j &lt; c</a:t>
            </a:r>
            <a:r>
              <a:rPr lang="en-US" altLang="zh-CN" sz="1400" dirty="0" smtClean="0">
                <a:latin typeface="Consolas"/>
                <a:cs typeface="Consolas"/>
              </a:rPr>
              <a:t>; </a:t>
            </a:r>
            <a:r>
              <a:rPr lang="en-US" altLang="zh-CN" sz="1400" dirty="0">
                <a:latin typeface="Consolas"/>
                <a:cs typeface="Consolas"/>
              </a:rPr>
              <a:t>j+</a:t>
            </a:r>
            <a:r>
              <a:rPr lang="en-US" altLang="zh-CN" sz="1400" dirty="0" smtClean="0">
                <a:latin typeface="Consolas"/>
                <a:cs typeface="Consolas"/>
              </a:rPr>
              <a:t>+)</a:t>
            </a:r>
            <a:endParaRPr lang="en-US" altLang="zh-CN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	</a:t>
            </a:r>
            <a:r>
              <a:rPr lang="en-US" altLang="zh-CN" sz="1400" dirty="0" smtClean="0">
                <a:latin typeface="Consolas"/>
                <a:cs typeface="Consolas"/>
              </a:rPr>
              <a:t>sum </a:t>
            </a:r>
            <a:r>
              <a:rPr lang="en-US" altLang="zh-CN" sz="1400" dirty="0">
                <a:latin typeface="Consolas"/>
                <a:cs typeface="Consolas"/>
              </a:rPr>
              <a:t>+= a[i][j</a:t>
            </a:r>
            <a:r>
              <a:rPr lang="en-US" altLang="zh-CN" sz="1400" dirty="0" smtClean="0">
                <a:latin typeface="Consolas"/>
                <a:cs typeface="Consolas"/>
              </a:rPr>
              <a:t>];</a:t>
            </a:r>
            <a:endParaRPr lang="en-US" altLang="zh-CN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67486" y="1571769"/>
            <a:ext cx="4556717" cy="24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int64 </a:t>
            </a:r>
            <a:r>
              <a:rPr lang="en-US" altLang="zh-CN" sz="1400" b="1" dirty="0" err="1" smtClean="0">
                <a:latin typeface="Consolas"/>
                <a:cs typeface="Consolas"/>
              </a:rPr>
              <a:t>sumarraycols</a:t>
            </a:r>
            <a:r>
              <a:rPr lang="en-US" altLang="zh-CN" sz="1400" dirty="0" smtClean="0">
                <a:latin typeface="Consolas"/>
                <a:cs typeface="Consolas"/>
              </a:rPr>
              <a:t>(int64</a:t>
            </a:r>
            <a:r>
              <a:rPr lang="zh-CN" altLang="en-US" sz="1400" dirty="0" smtClean="0">
                <a:latin typeface="Consolas"/>
                <a:cs typeface="Consolas"/>
              </a:rPr>
              <a:t>*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a, int r, int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int i, j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smtClean="0">
                <a:latin typeface="Consolas"/>
                <a:cs typeface="Consolas"/>
              </a:rPr>
              <a:t>int64 sum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  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	sum += a[i][j];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0965" y="4447949"/>
            <a:ext cx="602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Which implementation is more cache friendly?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77212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61067"/>
              </p:ext>
            </p:extLst>
          </p:nvPr>
        </p:nvGraphicFramePr>
        <p:xfrm>
          <a:off x="5589451" y="52604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8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769" y="1600200"/>
            <a:ext cx="4556717" cy="24181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int64 </a:t>
            </a:r>
            <a:r>
              <a:rPr lang="en-US" altLang="zh-CN" sz="1400" b="1" dirty="0" err="1">
                <a:latin typeface="Consolas"/>
                <a:cs typeface="Consolas"/>
              </a:rPr>
              <a:t>sumarrayrows</a:t>
            </a:r>
            <a:r>
              <a:rPr lang="en-US" altLang="zh-CN" sz="1400" dirty="0" smtClean="0">
                <a:latin typeface="Consolas"/>
                <a:cs typeface="Consolas"/>
              </a:rPr>
              <a:t>(int64</a:t>
            </a:r>
            <a:r>
              <a:rPr lang="zh-CN" altLang="en-US" sz="1400" dirty="0" smtClean="0">
                <a:latin typeface="Consolas"/>
                <a:cs typeface="Consolas"/>
              </a:rPr>
              <a:t>**</a:t>
            </a:r>
            <a:r>
              <a:rPr lang="en-US" altLang="zh-CN" sz="1400" dirty="0" smtClean="0">
                <a:latin typeface="Consolas"/>
                <a:cs typeface="Consolas"/>
              </a:rPr>
              <a:t> a, int r, int c)</a:t>
            </a:r>
            <a:endParaRPr lang="en-US" altLang="zh-CN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int i, </a:t>
            </a:r>
            <a:r>
              <a:rPr lang="en-US" altLang="zh-CN" sz="1400" dirty="0" smtClean="0">
                <a:latin typeface="Consolas"/>
                <a:cs typeface="Consolas"/>
              </a:rPr>
              <a:t>j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int64 </a:t>
            </a:r>
            <a:r>
              <a:rPr lang="en-US" altLang="zh-CN" sz="1400" dirty="0">
                <a:latin typeface="Consolas"/>
                <a:cs typeface="Consolas"/>
              </a:rPr>
              <a:t>sum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for </a:t>
            </a:r>
            <a:r>
              <a:rPr lang="en-US" altLang="zh-CN" sz="1400" dirty="0" smtClean="0">
                <a:latin typeface="Consolas"/>
                <a:cs typeface="Consolas"/>
              </a:rPr>
              <a:t>(int i </a:t>
            </a:r>
            <a:r>
              <a:rPr lang="en-US" altLang="zh-CN" sz="1400" dirty="0">
                <a:latin typeface="Consolas"/>
                <a:cs typeface="Consolas"/>
              </a:rPr>
              <a:t>= 0 ; i &lt; </a:t>
            </a:r>
            <a:r>
              <a:rPr lang="en-US" altLang="zh-CN" sz="1400" dirty="0" smtClean="0">
                <a:latin typeface="Consolas"/>
                <a:cs typeface="Consolas"/>
              </a:rPr>
              <a:t>r; </a:t>
            </a:r>
            <a:r>
              <a:rPr lang="en-US" altLang="zh-CN" sz="1400" dirty="0">
                <a:latin typeface="Consolas"/>
                <a:cs typeface="Consolas"/>
              </a:rPr>
              <a:t>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smtClean="0">
                <a:latin typeface="Consolas"/>
                <a:cs typeface="Consolas"/>
              </a:rPr>
              <a:t>  for (int </a:t>
            </a:r>
            <a:r>
              <a:rPr lang="en-US" altLang="zh-CN" sz="1400" dirty="0">
                <a:latin typeface="Consolas"/>
                <a:cs typeface="Consolas"/>
              </a:rPr>
              <a:t>j = 0 ; j &lt; c</a:t>
            </a:r>
            <a:r>
              <a:rPr lang="en-US" altLang="zh-CN" sz="1400" dirty="0" smtClean="0">
                <a:latin typeface="Consolas"/>
                <a:cs typeface="Consolas"/>
              </a:rPr>
              <a:t>; </a:t>
            </a:r>
            <a:r>
              <a:rPr lang="en-US" altLang="zh-CN" sz="1400" dirty="0">
                <a:latin typeface="Consolas"/>
                <a:cs typeface="Consolas"/>
              </a:rPr>
              <a:t>j+</a:t>
            </a:r>
            <a:r>
              <a:rPr lang="en-US" altLang="zh-CN" sz="1400" dirty="0" smtClean="0">
                <a:latin typeface="Consolas"/>
                <a:cs typeface="Consolas"/>
              </a:rPr>
              <a:t>+)</a:t>
            </a:r>
            <a:endParaRPr lang="en-US" altLang="zh-CN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	</a:t>
            </a:r>
            <a:r>
              <a:rPr lang="en-US" altLang="zh-CN" sz="1400" dirty="0" smtClean="0">
                <a:latin typeface="Consolas"/>
                <a:cs typeface="Consolas"/>
              </a:rPr>
              <a:t>sum </a:t>
            </a:r>
            <a:r>
              <a:rPr lang="en-US" altLang="zh-CN" sz="1400" dirty="0">
                <a:latin typeface="Consolas"/>
                <a:cs typeface="Consolas"/>
              </a:rPr>
              <a:t>+= a[i][j</a:t>
            </a:r>
            <a:r>
              <a:rPr lang="en-US" altLang="zh-CN" sz="1400" dirty="0" smtClean="0">
                <a:latin typeface="Consolas"/>
                <a:cs typeface="Consolas"/>
              </a:rPr>
              <a:t>];</a:t>
            </a:r>
            <a:endParaRPr lang="en-US" altLang="zh-CN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67486" y="1571769"/>
            <a:ext cx="4556717" cy="24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int64 </a:t>
            </a:r>
            <a:r>
              <a:rPr lang="en-US" altLang="zh-CN" sz="1400" b="1" dirty="0" err="1" smtClean="0">
                <a:latin typeface="Consolas"/>
                <a:cs typeface="Consolas"/>
              </a:rPr>
              <a:t>sumarraycols</a:t>
            </a:r>
            <a:r>
              <a:rPr lang="en-US" altLang="zh-CN" sz="1400" dirty="0" smtClean="0">
                <a:latin typeface="Consolas"/>
                <a:cs typeface="Consolas"/>
              </a:rPr>
              <a:t>(int64</a:t>
            </a:r>
            <a:r>
              <a:rPr lang="zh-CN" altLang="en-US" sz="1400" dirty="0" smtClean="0">
                <a:latin typeface="Consolas"/>
                <a:cs typeface="Consolas"/>
              </a:rPr>
              <a:t>**</a:t>
            </a:r>
            <a:r>
              <a:rPr lang="en-US" altLang="zh-CN" sz="1400" dirty="0" smtClean="0">
                <a:latin typeface="Consolas"/>
                <a:cs typeface="Consolas"/>
              </a:rPr>
              <a:t> a, int r, int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int i, j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smtClean="0">
                <a:latin typeface="Consolas"/>
                <a:cs typeface="Consolas"/>
              </a:rPr>
              <a:t>int64 sum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  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	sum += a[i][j];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9776" y="3989938"/>
            <a:ext cx="3357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How many cache misses?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323" y="4480375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31078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85" name="矩形 84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0" name="矩形 6"/>
          <p:cNvSpPr/>
          <p:nvPr/>
        </p:nvSpPr>
        <p:spPr>
          <a:xfrm>
            <a:off x="2312434" y="1470022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9184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cxnSp>
        <p:nvCxnSpPr>
          <p:cNvPr id="4" name="直线箭头连接符 3"/>
          <p:cNvCxnSpPr>
            <a:endCxn id="45" idx="1"/>
          </p:cNvCxnSpPr>
          <p:nvPr/>
        </p:nvCxnSpPr>
        <p:spPr>
          <a:xfrm>
            <a:off x="155222" y="6375893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:0,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5" idx="3"/>
            <a:endCxn id="79" idx="0"/>
          </p:cNvCxnSpPr>
          <p:nvPr/>
        </p:nvCxnSpPr>
        <p:spPr>
          <a:xfrm flipV="1">
            <a:off x="1762175" y="5156647"/>
            <a:ext cx="2544102" cy="1219246"/>
          </a:xfrm>
          <a:prstGeom prst="bentConnector4">
            <a:avLst>
              <a:gd name="adj1" fmla="val 12433"/>
              <a:gd name="adj2" fmla="val 144029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413" y="4326482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矩形 6"/>
          <p:cNvSpPr/>
          <p:nvPr/>
        </p:nvSpPr>
        <p:spPr>
          <a:xfrm>
            <a:off x="2186998" y="1470022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</a:t>
            </a:r>
            <a:r>
              <a:rPr kumimoji="1" lang="en-US" altLang="zh-CN" dirty="0" smtClean="0">
                <a:latin typeface="Arial"/>
                <a:cs typeface="Arial"/>
              </a:rPr>
              <a:t>registers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38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:1,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56" idx="3"/>
            <a:endCxn id="82" idx="2"/>
          </p:cNvCxnSpPr>
          <p:nvPr/>
        </p:nvCxnSpPr>
        <p:spPr>
          <a:xfrm>
            <a:off x="1762927" y="5315196"/>
            <a:ext cx="2541070" cy="822517"/>
          </a:xfrm>
          <a:prstGeom prst="bentConnector4">
            <a:avLst>
              <a:gd name="adj1" fmla="val 7537"/>
              <a:gd name="adj2" fmla="val 139784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5307723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82129" y="6492083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矩形 6"/>
          <p:cNvSpPr/>
          <p:nvPr/>
        </p:nvSpPr>
        <p:spPr>
          <a:xfrm>
            <a:off x="2010793" y="157150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330583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:2,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0" idx="3"/>
            <a:endCxn id="80" idx="0"/>
          </p:cNvCxnSpPr>
          <p:nvPr/>
        </p:nvCxnSpPr>
        <p:spPr>
          <a:xfrm>
            <a:off x="1761423" y="4258317"/>
            <a:ext cx="5249697" cy="88695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4258361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35134" y="4271243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010793" y="1593184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65260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:3,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4" idx="3"/>
            <a:endCxn id="83" idx="3"/>
          </p:cNvCxnSpPr>
          <p:nvPr/>
        </p:nvCxnSpPr>
        <p:spPr>
          <a:xfrm>
            <a:off x="1762175" y="3195937"/>
            <a:ext cx="6581662" cy="2740646"/>
          </a:xfrm>
          <a:prstGeom prst="bentConnector3">
            <a:avLst>
              <a:gd name="adj1" fmla="val 104972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3205772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86800" y="3981732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1949626" y="141763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78866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:4,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8" idx="3"/>
            <a:endCxn id="75" idx="1"/>
          </p:cNvCxnSpPr>
          <p:nvPr/>
        </p:nvCxnSpPr>
        <p:spPr>
          <a:xfrm>
            <a:off x="1760671" y="2134338"/>
            <a:ext cx="1234410" cy="3201599"/>
          </a:xfrm>
          <a:prstGeom prst="bentConnector3">
            <a:avLst>
              <a:gd name="adj1" fmla="val 37015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2133150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63114" y="3975909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335839" y="1532985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426598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:5,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2" idx="3"/>
            <a:endCxn id="81" idx="1"/>
          </p:cNvCxnSpPr>
          <p:nvPr/>
        </p:nvCxnSpPr>
        <p:spPr>
          <a:xfrm>
            <a:off x="1759919" y="1075285"/>
            <a:ext cx="1232882" cy="4862202"/>
          </a:xfrm>
          <a:prstGeom prst="bentConnector3">
            <a:avLst>
              <a:gd name="adj1" fmla="val 32999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1071245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82129" y="3698317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312434" y="141763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11029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:0,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9" idx="3"/>
            <a:endCxn id="80" idx="0"/>
          </p:cNvCxnSpPr>
          <p:nvPr/>
        </p:nvCxnSpPr>
        <p:spPr>
          <a:xfrm flipV="1">
            <a:off x="1762927" y="5145275"/>
            <a:ext cx="5248193" cy="960954"/>
          </a:xfrm>
          <a:prstGeom prst="bentConnector4">
            <a:avLst>
              <a:gd name="adj1" fmla="val 4860"/>
              <a:gd name="adj2" fmla="val 148166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6126341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312434" y="4345217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010793" y="141763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05412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1. Address Translation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8372" y="1845282"/>
            <a:ext cx="1965448" cy="394668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517011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CPU Chip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2930" y="5900705"/>
            <a:ext cx="1018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Memory</a:t>
            </a:r>
          </a:p>
          <a:p>
            <a:r>
              <a:rPr lang="en-US" altLang="zh-CN" dirty="0" smtClean="0">
                <a:latin typeface="Arial"/>
                <a:cs typeface="Arial"/>
              </a:rPr>
              <a:t>(RAM)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9" name="直线箭头连接符 15"/>
          <p:cNvCxnSpPr>
            <a:endCxn id="8" idx="3"/>
          </p:cNvCxnSpPr>
          <p:nvPr/>
        </p:nvCxnSpPr>
        <p:spPr>
          <a:xfrm flipH="1">
            <a:off x="4427616" y="4764563"/>
            <a:ext cx="2600756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39798" y="4278910"/>
            <a:ext cx="1741949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Cache Miss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5486" y="4853455"/>
            <a:ext cx="1597780" cy="1039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Cache line </a:t>
            </a:r>
          </a:p>
          <a:p>
            <a:r>
              <a:rPr lang="en-US" altLang="zh-CN" dirty="0" smtClean="0">
                <a:latin typeface="Arial"/>
                <a:cs typeface="Arial"/>
              </a:rPr>
              <a:t>(64 bytes)</a:t>
            </a: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latin typeface="Arial"/>
                <a:cs typeface="Arial"/>
              </a:rPr>
              <a:t>(8 bytes)</a:t>
            </a:r>
          </a:p>
        </p:txBody>
      </p:sp>
      <p:cxnSp>
        <p:nvCxnSpPr>
          <p:cNvPr id="26" name="直线箭头连接符 15"/>
          <p:cNvCxnSpPr/>
          <p:nvPr/>
        </p:nvCxnSpPr>
        <p:spPr>
          <a:xfrm flipH="1">
            <a:off x="4345322" y="2726143"/>
            <a:ext cx="2683050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7632" y="2273551"/>
            <a:ext cx="114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TLB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Miss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7128618" y="1959822"/>
            <a:ext cx="1788089" cy="1478038"/>
            <a:chOff x="2354088" y="3051331"/>
            <a:chExt cx="5087983" cy="3358019"/>
          </a:xfrm>
        </p:grpSpPr>
        <p:sp>
          <p:nvSpPr>
            <p:cNvPr id="29" name="矩形 28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34" name="Straight Arrow Connector 39"/>
            <p:cNvCxnSpPr>
              <a:stCxn id="30" idx="3"/>
              <a:endCxn id="83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 34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6" name="组 35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9" name="Straight Arrow Connector 39"/>
            <p:cNvCxnSpPr>
              <a:stCxn id="83" idx="3"/>
              <a:endCxn id="75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5" idx="3"/>
              <a:endCxn id="71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组 40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2" name="Straight Arrow Connector 39"/>
            <p:cNvCxnSpPr>
              <a:stCxn id="81" idx="3"/>
              <a:endCxn id="67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组 42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4" name="Straight Arrow Connector 39"/>
            <p:cNvCxnSpPr>
              <a:stCxn id="75" idx="3"/>
              <a:endCxn id="63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组 44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6" name="Straight Arrow Connector 39"/>
            <p:cNvCxnSpPr>
              <a:stCxn id="77" idx="3"/>
              <a:endCxn id="59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52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矩形 89"/>
          <p:cNvSpPr/>
          <p:nvPr/>
        </p:nvSpPr>
        <p:spPr>
          <a:xfrm>
            <a:off x="7462930" y="3445355"/>
            <a:ext cx="1165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Page table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71564" y="4509502"/>
            <a:ext cx="6463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latin typeface="Arial"/>
                <a:cs typeface="Arial"/>
              </a:rPr>
              <a:t>……</a:t>
            </a:r>
            <a:endParaRPr lang="en-US" altLang="zh-CN" b="1" dirty="0">
              <a:latin typeface="Arial"/>
              <a:cs typeface="Arial"/>
            </a:endParaRPr>
          </a:p>
          <a:p>
            <a:endParaRPr lang="en-US" altLang="zh-CN" sz="1600" dirty="0">
              <a:latin typeface="Arial"/>
              <a:cs typeface="Arial"/>
            </a:endParaRPr>
          </a:p>
          <a:p>
            <a:r>
              <a:rPr lang="en-US" altLang="zh-CN" sz="1600" dirty="0" smtClean="0">
                <a:latin typeface="Arial"/>
                <a:cs typeface="Arial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9825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:1,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57" idx="3"/>
            <a:endCxn id="83" idx="2"/>
          </p:cNvCxnSpPr>
          <p:nvPr/>
        </p:nvCxnSpPr>
        <p:spPr>
          <a:xfrm>
            <a:off x="1763679" y="5045532"/>
            <a:ext cx="5245161" cy="1080809"/>
          </a:xfrm>
          <a:prstGeom prst="bentConnector4">
            <a:avLst>
              <a:gd name="adj1" fmla="val 5540"/>
              <a:gd name="adj2" fmla="val 130277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5044390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29410" y="6416757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106683" y="1561894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75657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[2][0], a[2][1]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a[2][7]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:2,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1" idx="3"/>
            <a:endCxn id="79" idx="0"/>
          </p:cNvCxnSpPr>
          <p:nvPr/>
        </p:nvCxnSpPr>
        <p:spPr>
          <a:xfrm>
            <a:off x="1762175" y="3988653"/>
            <a:ext cx="2544102" cy="1167994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4033413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82992" y="3988653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096523" y="141763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34549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[2][0], a[2][1]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a[2][7]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[0]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:3,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5" idx="3"/>
            <a:endCxn id="82" idx="2"/>
          </p:cNvCxnSpPr>
          <p:nvPr/>
        </p:nvCxnSpPr>
        <p:spPr>
          <a:xfrm>
            <a:off x="1762927" y="2926273"/>
            <a:ext cx="2541070" cy="3211440"/>
          </a:xfrm>
          <a:prstGeom prst="bentConnector4">
            <a:avLst>
              <a:gd name="adj1" fmla="val 10933"/>
              <a:gd name="adj2" fmla="val 107118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2929869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096658" y="4181882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096658" y="1331292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269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[2][0], a[2][1]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a[2][7]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[4][0]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[4]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[4]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:4,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9" idx="3"/>
            <a:endCxn id="80" idx="0"/>
          </p:cNvCxnSpPr>
          <p:nvPr/>
        </p:nvCxnSpPr>
        <p:spPr>
          <a:xfrm>
            <a:off x="1761423" y="1864674"/>
            <a:ext cx="5249697" cy="3280601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2966" y="1894234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418050" y="4407686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106683" y="1575411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02048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[2][0], a[2][1]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a[2][7]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[4][0]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[4]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[4]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:5,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3" idx="3"/>
            <a:endCxn id="81" idx="3"/>
          </p:cNvCxnSpPr>
          <p:nvPr/>
        </p:nvCxnSpPr>
        <p:spPr>
          <a:xfrm>
            <a:off x="1760671" y="805621"/>
            <a:ext cx="6670886" cy="5131866"/>
          </a:xfrm>
          <a:prstGeom prst="bentConnector3">
            <a:avLst>
              <a:gd name="adj1" fmla="val 105460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796954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287251" y="4407686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010793" y="1603344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1567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85" name="矩形 84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0" name="矩形 6"/>
          <p:cNvSpPr/>
          <p:nvPr/>
        </p:nvSpPr>
        <p:spPr>
          <a:xfrm>
            <a:off x="2010793" y="1575411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305008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12434" y="1426049"/>
            <a:ext cx="4815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CPU Cache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2 ways, 2 sets,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Array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int64 a[6][8]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The address of a[0][0] is cache line alignment</a:t>
            </a:r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>
            <a:endCxn id="45" idx="1"/>
          </p:cNvCxnSpPr>
          <p:nvPr/>
        </p:nvCxnSpPr>
        <p:spPr>
          <a:xfrm>
            <a:off x="155222" y="6375893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:0,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5" idx="3"/>
            <a:endCxn id="79" idx="0"/>
          </p:cNvCxnSpPr>
          <p:nvPr/>
        </p:nvCxnSpPr>
        <p:spPr>
          <a:xfrm flipV="1">
            <a:off x="1762175" y="5156647"/>
            <a:ext cx="2544102" cy="1219246"/>
          </a:xfrm>
          <a:prstGeom prst="bentConnector4">
            <a:avLst>
              <a:gd name="adj1" fmla="val 12433"/>
              <a:gd name="adj2" fmla="val 144029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413" y="4326482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</p:spTree>
    <p:extLst>
      <p:ext uri="{BB962C8B-B14F-4D97-AF65-F5344CB8AC3E}">
        <p14:creationId xmlns:p14="http://schemas.microsoft.com/office/powerpoint/2010/main" val="99915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152966" y="6157150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:0,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9" idx="3"/>
            <a:endCxn id="79" idx="0"/>
          </p:cNvCxnSpPr>
          <p:nvPr/>
        </p:nvCxnSpPr>
        <p:spPr>
          <a:xfrm flipV="1">
            <a:off x="1762927" y="5156647"/>
            <a:ext cx="2543350" cy="949582"/>
          </a:xfrm>
          <a:prstGeom prst="bentConnector4">
            <a:avLst>
              <a:gd name="adj1" fmla="val 14361"/>
              <a:gd name="adj2" fmla="val 156533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23904" y="4326482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2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47" name="矩形 6"/>
          <p:cNvSpPr/>
          <p:nvPr/>
        </p:nvSpPr>
        <p:spPr>
          <a:xfrm>
            <a:off x="2010793" y="136532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2304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140636" y="5601484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:0, j:7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50" idx="3"/>
            <a:endCxn id="79" idx="0"/>
          </p:cNvCxnSpPr>
          <p:nvPr/>
        </p:nvCxnSpPr>
        <p:spPr>
          <a:xfrm flipV="1">
            <a:off x="1762927" y="5156647"/>
            <a:ext cx="2543350" cy="423351"/>
          </a:xfrm>
          <a:prstGeom prst="bentConnector4">
            <a:avLst>
              <a:gd name="adj1" fmla="val 14846"/>
              <a:gd name="adj2" fmla="val 238453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23904" y="4326482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2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47" name="矩形 6"/>
          <p:cNvSpPr/>
          <p:nvPr/>
        </p:nvSpPr>
        <p:spPr>
          <a:xfrm>
            <a:off x="2010793" y="141763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27209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12434" y="1426049"/>
            <a:ext cx="4815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CPU Cache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2 ways, 2 sets,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Array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int64 a[6][8]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The address of a[0][0] is cache line alignment</a:t>
            </a:r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:1,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56" idx="3"/>
            <a:endCxn id="82" idx="2"/>
          </p:cNvCxnSpPr>
          <p:nvPr/>
        </p:nvCxnSpPr>
        <p:spPr>
          <a:xfrm>
            <a:off x="1762927" y="5315196"/>
            <a:ext cx="2541070" cy="822517"/>
          </a:xfrm>
          <a:prstGeom prst="bentConnector4">
            <a:avLst>
              <a:gd name="adj1" fmla="val 7537"/>
              <a:gd name="adj2" fmla="val 139784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5307723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82129" y="6492083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</p:spTree>
    <p:extLst>
      <p:ext uri="{BB962C8B-B14F-4D97-AF65-F5344CB8AC3E}">
        <p14:creationId xmlns:p14="http://schemas.microsoft.com/office/powerpoint/2010/main" val="125626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1. Address Translation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8372" y="1845282"/>
            <a:ext cx="1965448" cy="394668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2930" y="5900705"/>
            <a:ext cx="1018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Memory</a:t>
            </a:r>
          </a:p>
          <a:p>
            <a:r>
              <a:rPr lang="en-US" altLang="zh-CN" dirty="0" smtClean="0">
                <a:latin typeface="Arial"/>
                <a:cs typeface="Arial"/>
              </a:rPr>
              <a:t>(RAM)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9" name="直线箭头连接符 15"/>
          <p:cNvCxnSpPr>
            <a:endCxn id="8" idx="3"/>
          </p:cNvCxnSpPr>
          <p:nvPr/>
        </p:nvCxnSpPr>
        <p:spPr>
          <a:xfrm flipH="1">
            <a:off x="4427616" y="4764563"/>
            <a:ext cx="2600756" cy="0"/>
          </a:xfrm>
          <a:prstGeom prst="straightConnector1">
            <a:avLst/>
          </a:prstGeom>
          <a:ln w="38100" cmpd="sng">
            <a:solidFill>
              <a:srgbClr val="D9D9D9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39798" y="4278910"/>
            <a:ext cx="1390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Cache Miss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5486" y="4853455"/>
            <a:ext cx="1275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Cache line 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(64 bytes)</a:t>
            </a: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cxnSp>
        <p:nvCxnSpPr>
          <p:cNvPr id="26" name="直线箭头连接符 15"/>
          <p:cNvCxnSpPr/>
          <p:nvPr/>
        </p:nvCxnSpPr>
        <p:spPr>
          <a:xfrm flipH="1">
            <a:off x="4345322" y="2726143"/>
            <a:ext cx="2683050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7632" y="2273551"/>
            <a:ext cx="114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TLB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Miss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7128618" y="1959822"/>
            <a:ext cx="1788089" cy="1478038"/>
            <a:chOff x="2354088" y="3051331"/>
            <a:chExt cx="5087983" cy="3358019"/>
          </a:xfrm>
        </p:grpSpPr>
        <p:sp>
          <p:nvSpPr>
            <p:cNvPr id="29" name="矩形 28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34" name="Straight Arrow Connector 39"/>
            <p:cNvCxnSpPr>
              <a:stCxn id="30" idx="3"/>
              <a:endCxn id="83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 34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6" name="组 35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9" name="Straight Arrow Connector 39"/>
            <p:cNvCxnSpPr>
              <a:stCxn id="83" idx="3"/>
              <a:endCxn id="75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5" idx="3"/>
              <a:endCxn id="71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组 40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2" name="Straight Arrow Connector 39"/>
            <p:cNvCxnSpPr>
              <a:stCxn id="81" idx="3"/>
              <a:endCxn id="67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组 42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4" name="Straight Arrow Connector 39"/>
            <p:cNvCxnSpPr>
              <a:stCxn id="75" idx="3"/>
              <a:endCxn id="63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组 44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6" name="Straight Arrow Connector 39"/>
            <p:cNvCxnSpPr>
              <a:stCxn id="77" idx="3"/>
              <a:endCxn id="59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52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矩形 89"/>
          <p:cNvSpPr/>
          <p:nvPr/>
        </p:nvSpPr>
        <p:spPr>
          <a:xfrm>
            <a:off x="7462930" y="3445355"/>
            <a:ext cx="1165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Page table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71564" y="4509502"/>
            <a:ext cx="6463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D9D9D9"/>
                </a:solidFill>
                <a:latin typeface="Arial"/>
                <a:cs typeface="Arial"/>
              </a:rPr>
              <a:t>……</a:t>
            </a:r>
            <a:endParaRPr lang="en-US" altLang="zh-CN" b="1" dirty="0">
              <a:solidFill>
                <a:srgbClr val="D9D9D9"/>
              </a:solidFill>
              <a:latin typeface="Arial"/>
              <a:cs typeface="Arial"/>
            </a:endParaRPr>
          </a:p>
          <a:p>
            <a:endParaRPr lang="en-US" altLang="zh-CN" sz="1600" dirty="0">
              <a:solidFill>
                <a:srgbClr val="D9D9D9"/>
              </a:solidFill>
              <a:latin typeface="Arial"/>
              <a:cs typeface="Arial"/>
            </a:endParaRPr>
          </a:p>
          <a:p>
            <a:r>
              <a:rPr lang="en-US" altLang="zh-CN" sz="1600" dirty="0" smtClean="0">
                <a:solidFill>
                  <a:srgbClr val="D9D9D9"/>
                </a:solidFill>
                <a:latin typeface="Arial"/>
                <a:cs typeface="Arial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6180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967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:1,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57" idx="3"/>
            <a:endCxn id="82" idx="2"/>
          </p:cNvCxnSpPr>
          <p:nvPr/>
        </p:nvCxnSpPr>
        <p:spPr>
          <a:xfrm>
            <a:off x="1763679" y="5045532"/>
            <a:ext cx="2540318" cy="1092181"/>
          </a:xfrm>
          <a:prstGeom prst="bentConnector4">
            <a:avLst>
              <a:gd name="adj1" fmla="val 11406"/>
              <a:gd name="adj2" fmla="val 134477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5073472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50620" y="6492083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47" name="矩形 6"/>
          <p:cNvSpPr/>
          <p:nvPr/>
        </p:nvSpPr>
        <p:spPr>
          <a:xfrm>
            <a:off x="2106683" y="1470022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66779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:1, j:7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58" idx="3"/>
            <a:endCxn id="82" idx="2"/>
          </p:cNvCxnSpPr>
          <p:nvPr/>
        </p:nvCxnSpPr>
        <p:spPr>
          <a:xfrm>
            <a:off x="1763679" y="4519301"/>
            <a:ext cx="2540318" cy="1618412"/>
          </a:xfrm>
          <a:prstGeom prst="bentConnector4">
            <a:avLst>
              <a:gd name="adj1" fmla="val 10921"/>
              <a:gd name="adj2" fmla="val 118696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4546186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50620" y="6492083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47" name="矩形 6"/>
          <p:cNvSpPr/>
          <p:nvPr/>
        </p:nvSpPr>
        <p:spPr>
          <a:xfrm>
            <a:off x="1949626" y="166829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88746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:2,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0" idx="3"/>
            <a:endCxn id="80" idx="0"/>
          </p:cNvCxnSpPr>
          <p:nvPr/>
        </p:nvCxnSpPr>
        <p:spPr>
          <a:xfrm>
            <a:off x="1761423" y="4258317"/>
            <a:ext cx="5249697" cy="88695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4258361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35134" y="4271243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06683" y="1446937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5202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:2,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1" idx="3"/>
            <a:endCxn id="80" idx="0"/>
          </p:cNvCxnSpPr>
          <p:nvPr/>
        </p:nvCxnSpPr>
        <p:spPr>
          <a:xfrm>
            <a:off x="1762175" y="3988653"/>
            <a:ext cx="5248945" cy="1156622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3981184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88092" y="4003362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9278" y="141763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230367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:2, j:7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2" idx="3"/>
            <a:endCxn id="80" idx="0"/>
          </p:cNvCxnSpPr>
          <p:nvPr/>
        </p:nvCxnSpPr>
        <p:spPr>
          <a:xfrm>
            <a:off x="1762175" y="3462422"/>
            <a:ext cx="5248945" cy="1682853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2966" y="3489307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65149" y="3538665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9278" y="1341267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265175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:3,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4" idx="3"/>
            <a:endCxn id="83" idx="3"/>
          </p:cNvCxnSpPr>
          <p:nvPr/>
        </p:nvCxnSpPr>
        <p:spPr>
          <a:xfrm>
            <a:off x="1762175" y="3195937"/>
            <a:ext cx="6581662" cy="2740646"/>
          </a:xfrm>
          <a:prstGeom prst="bentConnector3">
            <a:avLst>
              <a:gd name="adj1" fmla="val 104972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3205772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86800" y="3981732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1949626" y="1575226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6503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:3,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5" idx="3"/>
            <a:endCxn id="83" idx="3"/>
          </p:cNvCxnSpPr>
          <p:nvPr/>
        </p:nvCxnSpPr>
        <p:spPr>
          <a:xfrm>
            <a:off x="1762927" y="2926273"/>
            <a:ext cx="6580910" cy="3010310"/>
          </a:xfrm>
          <a:prstGeom prst="bentConnector3">
            <a:avLst>
              <a:gd name="adj1" fmla="val 103474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2903377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07331" y="3981732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1949626" y="139608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33045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a[0][0], a[0][1]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a[0][7]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:3, j:7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6" idx="3"/>
            <a:endCxn id="83" idx="3"/>
          </p:cNvCxnSpPr>
          <p:nvPr/>
        </p:nvCxnSpPr>
        <p:spPr>
          <a:xfrm>
            <a:off x="1762927" y="2400042"/>
            <a:ext cx="6580910" cy="3536541"/>
          </a:xfrm>
          <a:prstGeom prst="bentConnector3">
            <a:avLst>
              <a:gd name="adj1" fmla="val 103474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2966" y="2426927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07331" y="3981732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010793" y="1470022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38000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:4,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8" idx="3"/>
            <a:endCxn id="75" idx="1"/>
          </p:cNvCxnSpPr>
          <p:nvPr/>
        </p:nvCxnSpPr>
        <p:spPr>
          <a:xfrm>
            <a:off x="1760671" y="2134338"/>
            <a:ext cx="1234410" cy="3201599"/>
          </a:xfrm>
          <a:prstGeom prst="bentConnector3">
            <a:avLst>
              <a:gd name="adj1" fmla="val 37015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2133150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63114" y="3975909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6998" y="144031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62465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:4,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69" idx="3"/>
            <a:endCxn id="75" idx="1"/>
          </p:cNvCxnSpPr>
          <p:nvPr/>
        </p:nvCxnSpPr>
        <p:spPr>
          <a:xfrm>
            <a:off x="1761423" y="1864674"/>
            <a:ext cx="1233658" cy="3471263"/>
          </a:xfrm>
          <a:prstGeom prst="bentConnector3">
            <a:avLst>
              <a:gd name="adj1" fmla="val 30011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1886570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36705" y="3938329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9278" y="1574230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5892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209751" y="2083873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751" y="2083873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13665" y="2192740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3665" y="2299957"/>
            <a:ext cx="295866" cy="108866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1277" y="2708646"/>
            <a:ext cx="184666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sz="1200" dirty="0">
              <a:solidFill>
                <a:srgbClr val="D9D9D9"/>
              </a:solidFill>
            </a:endParaRPr>
          </a:p>
        </p:txBody>
      </p:sp>
      <p:cxnSp>
        <p:nvCxnSpPr>
          <p:cNvPr id="34" name="Straight Arrow Connector 39"/>
          <p:cNvCxnSpPr>
            <a:stCxn id="30" idx="3"/>
            <a:endCxn id="83" idx="1"/>
          </p:cNvCxnSpPr>
          <p:nvPr/>
        </p:nvCxnSpPr>
        <p:spPr bwMode="auto">
          <a:xfrm flipV="1">
            <a:off x="7505618" y="2019791"/>
            <a:ext cx="154998" cy="11851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0616" y="1965358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60616" y="1965358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4530" y="2181442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49249" y="2627004"/>
            <a:ext cx="295866" cy="32102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49249" y="2627004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653163" y="2843088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055091" y="1963205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055091" y="1963205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59005" y="2179289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54947" y="2375793"/>
            <a:ext cx="295866" cy="32102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054947" y="2375793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58861" y="2591877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9"/>
          <p:cNvCxnSpPr>
            <a:stCxn id="83" idx="3"/>
            <a:endCxn id="75" idx="1"/>
          </p:cNvCxnSpPr>
          <p:nvPr/>
        </p:nvCxnSpPr>
        <p:spPr bwMode="auto">
          <a:xfrm flipV="1">
            <a:off x="7956482" y="2017638"/>
            <a:ext cx="98609" cy="2154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5" idx="3"/>
            <a:endCxn id="71" idx="1"/>
          </p:cNvCxnSpPr>
          <p:nvPr/>
        </p:nvCxnSpPr>
        <p:spPr bwMode="auto">
          <a:xfrm>
            <a:off x="7960396" y="2235875"/>
            <a:ext cx="94551" cy="19435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059004" y="2847669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59004" y="2847669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062918" y="3063753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39"/>
          <p:cNvCxnSpPr>
            <a:stCxn id="81" idx="3"/>
            <a:endCxn id="67" idx="1"/>
          </p:cNvCxnSpPr>
          <p:nvPr/>
        </p:nvCxnSpPr>
        <p:spPr bwMode="auto">
          <a:xfrm>
            <a:off x="7949029" y="2897520"/>
            <a:ext cx="109975" cy="4582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530626" y="1959822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530626" y="1959822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34540" y="2175906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44" name="Straight Arrow Connector 39"/>
          <p:cNvCxnSpPr>
            <a:stCxn id="75" idx="3"/>
            <a:endCxn id="63" idx="1"/>
          </p:cNvCxnSpPr>
          <p:nvPr/>
        </p:nvCxnSpPr>
        <p:spPr bwMode="auto">
          <a:xfrm flipV="1">
            <a:off x="8350957" y="2014255"/>
            <a:ext cx="179668" cy="338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534539" y="2404900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534539" y="2404900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38453" y="2620984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39"/>
          <p:cNvCxnSpPr>
            <a:stCxn id="77" idx="3"/>
            <a:endCxn id="59" idx="1"/>
          </p:cNvCxnSpPr>
          <p:nvPr/>
        </p:nvCxnSpPr>
        <p:spPr bwMode="auto">
          <a:xfrm>
            <a:off x="8354871" y="2233721"/>
            <a:ext cx="179668" cy="225612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538453" y="2883590"/>
            <a:ext cx="295866" cy="321026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38453" y="2883590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42367" y="3099674"/>
            <a:ext cx="295866" cy="108866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32452" y="2473327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0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71949" y="3013128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1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16531" y="3207640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2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71586" y="3227967"/>
            <a:ext cx="641287" cy="253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D9D9D9"/>
                </a:solidFill>
                <a:latin typeface="Arial"/>
                <a:cs typeface="Arial"/>
              </a:rPr>
              <a:t>Level 3</a:t>
            </a:r>
            <a:endParaRPr lang="zh-CN" altLang="en-US" sz="1050" b="1" dirty="0">
              <a:solidFill>
                <a:srgbClr val="D9D9D9"/>
              </a:solidFill>
            </a:endParaRPr>
          </a:p>
        </p:txBody>
      </p:sp>
      <p:cxnSp>
        <p:nvCxnSpPr>
          <p:cNvPr id="52" name="Straight Arrow Connector 39"/>
          <p:cNvCxnSpPr/>
          <p:nvPr/>
        </p:nvCxnSpPr>
        <p:spPr bwMode="auto">
          <a:xfrm>
            <a:off x="7509531" y="2354390"/>
            <a:ext cx="139718" cy="327046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39"/>
          <p:cNvCxnSpPr/>
          <p:nvPr/>
        </p:nvCxnSpPr>
        <p:spPr bwMode="auto">
          <a:xfrm>
            <a:off x="8354871" y="2902102"/>
            <a:ext cx="183582" cy="35921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1.1 Check TLB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8372" y="1845282"/>
            <a:ext cx="1965448" cy="3946686"/>
          </a:xfrm>
          <a:prstGeom prst="rect">
            <a:avLst/>
          </a:prstGeom>
          <a:noFill/>
          <a:ln w="3810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2930" y="5900705"/>
            <a:ext cx="1018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Memory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(RAM)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19" name="直线箭头连接符 15"/>
          <p:cNvCxnSpPr>
            <a:endCxn id="8" idx="3"/>
          </p:cNvCxnSpPr>
          <p:nvPr/>
        </p:nvCxnSpPr>
        <p:spPr>
          <a:xfrm flipH="1">
            <a:off x="4427616" y="4764563"/>
            <a:ext cx="2600756" cy="0"/>
          </a:xfrm>
          <a:prstGeom prst="straightConnector1">
            <a:avLst/>
          </a:prstGeom>
          <a:ln w="38100" cmpd="sng">
            <a:solidFill>
              <a:srgbClr val="D9D9D9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39798" y="4278910"/>
            <a:ext cx="1390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Cache Miss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5486" y="4853455"/>
            <a:ext cx="1275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Cache line 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(64 bytes)</a:t>
            </a: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cxnSp>
        <p:nvCxnSpPr>
          <p:cNvPr id="26" name="直线箭头连接符 15"/>
          <p:cNvCxnSpPr/>
          <p:nvPr/>
        </p:nvCxnSpPr>
        <p:spPr>
          <a:xfrm flipH="1">
            <a:off x="4345322" y="2726143"/>
            <a:ext cx="2683050" cy="1"/>
          </a:xfrm>
          <a:prstGeom prst="straightConnector1">
            <a:avLst/>
          </a:prstGeom>
          <a:ln w="38100" cmpd="sng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7632" y="2273551"/>
            <a:ext cx="114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TLB</a:t>
            </a:r>
            <a:r>
              <a:rPr lang="zh-CN" altLang="en-US" dirty="0" smtClean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462930" y="3445355"/>
            <a:ext cx="1165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D9D9D9"/>
                </a:solidFill>
                <a:latin typeface="Arial"/>
                <a:cs typeface="Arial"/>
              </a:rPr>
              <a:t>Page table</a:t>
            </a:r>
            <a:endParaRPr lang="zh-CN" altLang="en-US" sz="1600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71564" y="4509502"/>
            <a:ext cx="6463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D9D9D9"/>
                </a:solidFill>
                <a:latin typeface="Arial"/>
                <a:cs typeface="Arial"/>
              </a:rPr>
              <a:t>……</a:t>
            </a:r>
            <a:endParaRPr lang="en-US" altLang="zh-CN" b="1" dirty="0">
              <a:solidFill>
                <a:srgbClr val="D9D9D9"/>
              </a:solidFill>
              <a:latin typeface="Arial"/>
              <a:cs typeface="Arial"/>
            </a:endParaRPr>
          </a:p>
          <a:p>
            <a:endParaRPr lang="en-US" altLang="zh-CN" sz="1600" dirty="0">
              <a:solidFill>
                <a:srgbClr val="D9D9D9"/>
              </a:solidFill>
              <a:latin typeface="Arial"/>
              <a:cs typeface="Arial"/>
            </a:endParaRPr>
          </a:p>
          <a:p>
            <a:r>
              <a:rPr lang="en-US" altLang="zh-CN" sz="1600" dirty="0" smtClean="0">
                <a:solidFill>
                  <a:srgbClr val="D9D9D9"/>
                </a:solidFill>
                <a:latin typeface="Arial"/>
                <a:cs typeface="Arial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9212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:4, j:7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70" idx="3"/>
            <a:endCxn id="75" idx="1"/>
          </p:cNvCxnSpPr>
          <p:nvPr/>
        </p:nvCxnSpPr>
        <p:spPr>
          <a:xfrm>
            <a:off x="1761423" y="1338443"/>
            <a:ext cx="1233658" cy="3997494"/>
          </a:xfrm>
          <a:prstGeom prst="bentConnector3">
            <a:avLst>
              <a:gd name="adj1" fmla="val 33009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1353234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36705" y="3938329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9278" y="1426617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281270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:5, j:0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2" idx="3"/>
            <a:endCxn id="81" idx="1"/>
          </p:cNvCxnSpPr>
          <p:nvPr/>
        </p:nvCxnSpPr>
        <p:spPr>
          <a:xfrm>
            <a:off x="1759919" y="1075285"/>
            <a:ext cx="1232882" cy="4862202"/>
          </a:xfrm>
          <a:prstGeom prst="bentConnector3">
            <a:avLst>
              <a:gd name="adj1" fmla="val 32999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1071245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82129" y="3698317"/>
            <a:ext cx="5267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FF0066"/>
                </a:solidFill>
                <a:latin typeface="Arial"/>
                <a:cs typeface="Arial"/>
              </a:rPr>
              <a:t>Miss</a:t>
            </a:r>
            <a:endParaRPr lang="zh-CN" altLang="en-US" sz="1200" b="1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9278" y="1594365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77592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:5, j:1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3" idx="3"/>
            <a:endCxn id="81" idx="1"/>
          </p:cNvCxnSpPr>
          <p:nvPr/>
        </p:nvCxnSpPr>
        <p:spPr>
          <a:xfrm>
            <a:off x="1760671" y="805621"/>
            <a:ext cx="1232130" cy="5131866"/>
          </a:xfrm>
          <a:prstGeom prst="bentConnector3">
            <a:avLst>
              <a:gd name="adj1" fmla="val 36991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800007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50620" y="3698317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186998" y="1402594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90829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01475" y="6507472"/>
            <a:ext cx="725573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 smtClean="0">
                <a:latin typeface="Arial"/>
                <a:cs typeface="Arial"/>
              </a:rPr>
              <a:t>Memory</a:t>
            </a:r>
            <a:endParaRPr lang="zh-CN" altLang="en-US" sz="11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Simple Example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7934" y="6244314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8686" y="5974650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8686" y="5448419"/>
            <a:ext cx="1194241" cy="26315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[0][7]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7807" y="5606883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8686" y="5183617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9438" y="4913953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[1][1]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9438" y="438772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a[1][7]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59" y="4546186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7182" y="4126738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7934" y="3857074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934" y="3330843"/>
            <a:ext cx="1194241" cy="26315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[2][7]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055" y="348930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7934" y="3064358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86" y="2794694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[3][1]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686" y="2268463"/>
            <a:ext cx="1194241" cy="2631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a[3][7]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7807" y="2426927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430" y="2002759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182" y="1733095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7182" y="1206864"/>
            <a:ext cx="1194241" cy="2631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[4][7]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6303" y="1365328"/>
            <a:ext cx="441146" cy="348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2312434" y="4934595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73988" y="6355202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2995081" y="509342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60049" y="5129726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0571" y="5786419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3085272" y="515664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sz="1600" dirty="0" smtClean="0">
                <a:solidFill>
                  <a:srgbClr val="000000"/>
                </a:solidFill>
                <a:latin typeface="Arial"/>
                <a:cs typeface="Arial"/>
              </a:rPr>
              <a:t>[4][0], a[4][1] </a:t>
            </a:r>
            <a:r>
              <a:rPr kumimoji="1" lang="mr-IN" sz="1600" b="1" dirty="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a[4][7]</a:t>
            </a:r>
            <a:endParaRPr kumimoji="1"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5676123" y="514527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[2]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2992801" y="5694971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3082992" y="5758197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[5][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[5]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5673843" y="5746825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[0], a</a:t>
            </a:r>
            <a:r>
              <a:rPr kumimoji="1" lang="en-GB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GB" altLang="zh-CN" sz="16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kumimoji="1" lang="mr-IN" altLang="zh-CN" sz="1600" b="1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[3]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[7]</a:t>
            </a:r>
            <a:endParaRPr kumimoji="1" lang="en-GB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674" y="3214356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:5, j:7</a:t>
            </a:r>
            <a:endParaRPr lang="zh-CN" altLang="en-US" dirty="0"/>
          </a:p>
        </p:txBody>
      </p:sp>
      <p:cxnSp>
        <p:nvCxnSpPr>
          <p:cNvPr id="8" name="直线箭头连接符 7"/>
          <p:cNvCxnSpPr>
            <a:stCxn id="46" idx="3"/>
            <a:endCxn id="81" idx="1"/>
          </p:cNvCxnSpPr>
          <p:nvPr/>
        </p:nvCxnSpPr>
        <p:spPr>
          <a:xfrm>
            <a:off x="1760671" y="279390"/>
            <a:ext cx="1232130" cy="5658097"/>
          </a:xfrm>
          <a:prstGeom prst="bentConnector3">
            <a:avLst>
              <a:gd name="adj1" fmla="val 34990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156726" y="269288"/>
            <a:ext cx="41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88970" y="3698317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rgbClr val="1F497D"/>
                </a:solidFill>
                <a:latin typeface="Arial"/>
                <a:cs typeface="Arial"/>
              </a:rPr>
              <a:t>Hit</a:t>
            </a:r>
            <a:endParaRPr lang="zh-CN" altLang="en-US" sz="1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678" y="943706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[5][0]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30" y="674042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[5][1]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430" y="147811"/>
            <a:ext cx="1194241" cy="263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4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Arial"/>
                <a:cs typeface="Arial"/>
              </a:rPr>
              <a:t>[5][7]</a:t>
            </a:r>
            <a:endParaRPr kumimoji="1" lang="zh-CN" alt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551" y="306275"/>
            <a:ext cx="44114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mr-IN" altLang="zh-CN" sz="2000" b="1" dirty="0" smtClean="0">
                <a:latin typeface="Arial"/>
                <a:cs typeface="Arial"/>
              </a:rPr>
              <a:t>…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445520" y="3255088"/>
            <a:ext cx="455671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for (int i = 0 ; i &lt; r;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for (int j = 0 ; j &lt; c; 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			sum += a[i][j];</a:t>
            </a:r>
          </a:p>
        </p:txBody>
      </p:sp>
      <p:sp>
        <p:nvSpPr>
          <p:cNvPr id="52" name="矩形 6"/>
          <p:cNvSpPr/>
          <p:nvPr/>
        </p:nvSpPr>
        <p:spPr>
          <a:xfrm>
            <a:off x="2312434" y="1365328"/>
            <a:ext cx="66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CPU </a:t>
            </a:r>
            <a:r>
              <a:rPr kumimoji="1" lang="en-US" altLang="zh-CN" dirty="0" smtClean="0">
                <a:latin typeface="Arial"/>
                <a:cs typeface="Arial"/>
              </a:rPr>
              <a:t>Cache: 2-way </a:t>
            </a:r>
            <a:r>
              <a:rPr kumimoji="1" lang="en-US" altLang="zh-CN" dirty="0" smtClean="0">
                <a:latin typeface="Arial"/>
                <a:cs typeface="Arial"/>
              </a:rPr>
              <a:t>associative, </a:t>
            </a:r>
            <a:r>
              <a:rPr kumimoji="1" lang="en-US" altLang="zh-CN" dirty="0" smtClean="0">
                <a:latin typeface="Arial"/>
                <a:cs typeface="Arial"/>
              </a:rPr>
              <a:t>2 sets</a:t>
            </a:r>
            <a:r>
              <a:rPr kumimoji="1" lang="en-US" altLang="zh-CN" dirty="0" smtClean="0">
                <a:latin typeface="Arial"/>
                <a:cs typeface="Arial"/>
              </a:rPr>
              <a:t>, 64 bytes cache line</a:t>
            </a:r>
            <a:endParaRPr kumimoji="1" lang="en-US" altLang="zh-C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Array: int64 </a:t>
            </a:r>
            <a:r>
              <a:rPr kumimoji="1" lang="en-US" altLang="zh-CN" dirty="0" smtClean="0">
                <a:latin typeface="Arial"/>
                <a:cs typeface="Arial"/>
              </a:rPr>
              <a:t>a[6][8</a:t>
            </a:r>
            <a:r>
              <a:rPr kumimoji="1" lang="en-US" altLang="zh-CN" dirty="0" smtClean="0">
                <a:latin typeface="Arial"/>
                <a:cs typeface="Arial"/>
              </a:rPr>
              <a:t>]; </a:t>
            </a:r>
            <a:r>
              <a:rPr kumimoji="1" lang="en-US" altLang="zh-CN" dirty="0" smtClean="0">
                <a:latin typeface="Arial"/>
                <a:cs typeface="Arial"/>
              </a:rPr>
              <a:t>address of a[0][0] is </a:t>
            </a:r>
            <a:r>
              <a:rPr kumimoji="1" lang="en-US" altLang="zh-CN" dirty="0" smtClean="0">
                <a:latin typeface="Arial"/>
                <a:cs typeface="Arial"/>
              </a:rPr>
              <a:t>64-byte-aligned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rial"/>
                <a:cs typeface="Arial"/>
              </a:rPr>
              <a:t>local variables: </a:t>
            </a:r>
            <a:r>
              <a:rPr kumimoji="1" lang="en-US" altLang="zh-CN" dirty="0" err="1" smtClean="0">
                <a:latin typeface="Arial"/>
                <a:cs typeface="Arial"/>
              </a:rPr>
              <a:t>i</a:t>
            </a:r>
            <a:r>
              <a:rPr kumimoji="1" lang="en-US" altLang="zh-CN" dirty="0" smtClean="0">
                <a:latin typeface="Arial"/>
                <a:cs typeface="Arial"/>
              </a:rPr>
              <a:t>, j, sum are stored </a:t>
            </a:r>
            <a:r>
              <a:rPr kumimoji="1" lang="en-US" altLang="zh-CN" dirty="0" smtClean="0">
                <a:latin typeface="Arial"/>
                <a:cs typeface="Arial"/>
              </a:rPr>
              <a:t>in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47931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ijk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46031" y="1934601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for (int i=0; i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for (int j=0; j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 for (int k=0; k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5787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20300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54694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5134" y="5472442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1075131" y="4800249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91681" y="5409777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062457" y="4757840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246031" y="1291839"/>
            <a:ext cx="4668315" cy="346249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dirty="0">
                <a:latin typeface="Consolas"/>
                <a:cs typeface="Consolas"/>
              </a:rPr>
              <a:t>C = A </a:t>
            </a:r>
            <a:r>
              <a:rPr kumimoji="1" lang="zh-CN" altLang="en-US" dirty="0">
                <a:latin typeface="Consolas"/>
                <a:cs typeface="Consolas"/>
              </a:rPr>
              <a:t>*</a:t>
            </a:r>
            <a:r>
              <a:rPr kumimoji="1" lang="en-US" altLang="zh-CN" dirty="0">
                <a:latin typeface="Consolas"/>
                <a:cs typeface="Consolas"/>
              </a:rPr>
              <a:t> B</a:t>
            </a: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C[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i,j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zh-CN" dirty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A[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:]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en-US" altLang="zh-CN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B[:j]</a:t>
            </a:r>
            <a:endParaRPr kumimoji="1" lang="en-US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254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680" y="3397143"/>
            <a:ext cx="4260100" cy="148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for (int i=0; i &lt;</a:t>
            </a:r>
            <a:r>
              <a:rPr lang="zh-CN" altLang="en-US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  for (int j=0; j &lt;</a:t>
            </a:r>
            <a:r>
              <a:rPr lang="zh-CN" altLang="en-US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   for (int k=0; k &lt;</a:t>
            </a:r>
            <a:r>
              <a:rPr lang="zh-CN" altLang="en-US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endParaRPr lang="en-US" altLang="zh-CN" sz="1400" dirty="0"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31530" y="1114322"/>
            <a:ext cx="26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316375" y="1318388"/>
            <a:ext cx="4572000" cy="14837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mr-IN" altLang="zh-CN" sz="1400" dirty="0">
                <a:solidFill>
                  <a:srgbClr val="000000"/>
                </a:solidFill>
                <a:latin typeface="Consolas"/>
                <a:cs typeface="Consolas"/>
              </a:rPr>
              <a:t>for (int i=0; i &lt; 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mr-IN" altLang="zh-CN" sz="1400" dirty="0">
                <a:solidFill>
                  <a:srgbClr val="000000"/>
                </a:solidFill>
                <a:latin typeface="Consolas"/>
                <a:cs typeface="Consolas"/>
              </a:rPr>
              <a:t>  for (int k=0; k &lt; 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mr-IN" altLang="zh-CN" sz="1400" dirty="0">
                <a:solidFill>
                  <a:srgbClr val="000000"/>
                </a:solidFill>
                <a:latin typeface="Consolas"/>
                <a:cs typeface="Consolas"/>
              </a:rPr>
              <a:t>	for (int j=0; j &lt; N; j++)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mr-IN" altLang="zh-CN" sz="1400" dirty="0">
                <a:solidFill>
                  <a:srgbClr val="00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mr-IN" altLang="zh-CN" sz="14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mr-IN" altLang="zh-CN" sz="1400" dirty="0">
                <a:solidFill>
                  <a:srgbClr val="000000"/>
                </a:solidFill>
                <a:latin typeface="Consolas"/>
                <a:cs typeface="Consolas"/>
              </a:rPr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4316375" y="3348191"/>
            <a:ext cx="4572000" cy="14837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for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k=0; k &lt;</a:t>
            </a:r>
            <a:r>
              <a:rPr lang="zh-CN" alt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N; k++)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j=0; j &lt;</a:t>
            </a:r>
            <a:r>
              <a:rPr lang="zh-CN" alt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	for (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=0;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&lt;</a:t>
            </a:r>
            <a:r>
              <a:rPr lang="zh-CN" alt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N;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     C[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][j] += A[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} </a:t>
            </a:r>
          </a:p>
        </p:txBody>
      </p:sp>
      <p:sp>
        <p:nvSpPr>
          <p:cNvPr id="10" name="矩形 9"/>
          <p:cNvSpPr/>
          <p:nvPr/>
        </p:nvSpPr>
        <p:spPr>
          <a:xfrm>
            <a:off x="1209327" y="483193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MM—</a:t>
            </a:r>
            <a:r>
              <a:rPr lang="en-US" altLang="zh-CN" dirty="0" err="1" smtClean="0"/>
              <a:t>ijk</a:t>
            </a:r>
            <a:endParaRPr kumimoji="1"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5313857" y="2799739"/>
            <a:ext cx="100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MM—</a:t>
            </a:r>
            <a:r>
              <a:rPr lang="en-US" altLang="zh-CN" dirty="0" err="1" smtClean="0"/>
              <a:t>ikj</a:t>
            </a:r>
            <a:endParaRPr kumimoji="1"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5313857" y="4869583"/>
            <a:ext cx="100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MM—</a:t>
            </a:r>
            <a:r>
              <a:rPr lang="en-US" altLang="zh-CN" dirty="0" err="1" smtClean="0"/>
              <a:t>kji</a:t>
            </a:r>
            <a:endParaRPr kumimoji="1"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386016" y="5550527"/>
            <a:ext cx="3122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Which one is cache friendly? 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Which one is worst?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04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ijk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1893" y="1721241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for (int i=0; i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for (int j=0; j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 for (int k=0; k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97357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46415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90921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5134" y="5472442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1075131" y="4800249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91681" y="5409777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062457" y="4757840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2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6031" y="1291839"/>
            <a:ext cx="4668315" cy="346249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dirty="0">
                <a:latin typeface="Consolas"/>
                <a:cs typeface="Consolas"/>
              </a:rPr>
              <a:t>C = A </a:t>
            </a:r>
            <a:r>
              <a:rPr kumimoji="1" lang="zh-CN" altLang="en-US" dirty="0">
                <a:latin typeface="Consolas"/>
                <a:cs typeface="Consolas"/>
              </a:rPr>
              <a:t>*</a:t>
            </a:r>
            <a:r>
              <a:rPr kumimoji="1" lang="en-US" altLang="zh-CN" dirty="0">
                <a:latin typeface="Consolas"/>
                <a:cs typeface="Consolas"/>
              </a:rPr>
              <a:t> B</a:t>
            </a: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C[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i,j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zh-CN" dirty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A[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:]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en-US" altLang="zh-CN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B[:j]</a:t>
            </a:r>
            <a:endParaRPr kumimoji="1" lang="en-US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4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ijk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1893" y="1721241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for (int i=0; i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for (int j=0; j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for (int k=0; k &lt;</a:t>
            </a:r>
            <a:r>
              <a:rPr lang="zh-CN" alt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96630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08850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88947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5134" y="5472442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1075131" y="4800249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91681" y="5409777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062457" y="4757840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2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6031" y="1291839"/>
            <a:ext cx="4668315" cy="346249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dirty="0">
                <a:latin typeface="Consolas"/>
                <a:cs typeface="Consolas"/>
              </a:rPr>
              <a:t>C = A </a:t>
            </a:r>
            <a:r>
              <a:rPr kumimoji="1" lang="zh-CN" altLang="en-US" dirty="0">
                <a:latin typeface="Consolas"/>
                <a:cs typeface="Consolas"/>
              </a:rPr>
              <a:t>*</a:t>
            </a:r>
            <a:r>
              <a:rPr kumimoji="1" lang="en-US" altLang="zh-CN" dirty="0">
                <a:latin typeface="Consolas"/>
                <a:cs typeface="Consolas"/>
              </a:rPr>
              <a:t> B</a:t>
            </a: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C[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i,j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zh-CN" dirty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A[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:]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en-US" altLang="zh-CN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B[:j]</a:t>
            </a:r>
            <a:endParaRPr kumimoji="1" lang="en-US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072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ijk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1893" y="1721241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for (int i=0; i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for (int j=0; j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for (int k=0; k &lt;</a:t>
            </a:r>
            <a:r>
              <a:rPr lang="zh-CN" alt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63457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90285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2419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5134" y="5472442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1075131" y="4800249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91681" y="5409777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062457" y="4757840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5826618" y="6422697"/>
            <a:ext cx="800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8</a:t>
            </a:r>
            <a:r>
              <a:rPr lang="en-US" altLang="zh-CN" sz="1400" dirty="0" smtClean="0">
                <a:solidFill>
                  <a:srgbClr val="FF0000"/>
                </a:solidFill>
              </a:rPr>
              <a:t> misses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0014" y="6431578"/>
            <a:ext cx="641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 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6031" y="1291839"/>
            <a:ext cx="4668315" cy="346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dirty="0">
                <a:latin typeface="Consolas"/>
                <a:cs typeface="Consolas"/>
              </a:rPr>
              <a:t>C = A </a:t>
            </a:r>
            <a:r>
              <a:rPr kumimoji="1" lang="zh-CN" altLang="en-US" dirty="0">
                <a:latin typeface="Consolas"/>
                <a:cs typeface="Consolas"/>
              </a:rPr>
              <a:t>*</a:t>
            </a:r>
            <a:r>
              <a:rPr kumimoji="1" lang="en-US" altLang="zh-CN" dirty="0">
                <a:latin typeface="Consolas"/>
                <a:cs typeface="Consolas"/>
              </a:rPr>
              <a:t> B</a:t>
            </a: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C[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i,j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zh-CN" dirty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A[</a:t>
            </a:r>
            <a:r>
              <a:rPr kumimoji="1" lang="en-US" altLang="zh-CN" dirty="0" err="1">
                <a:latin typeface="Consolas"/>
                <a:cs typeface="Consolas"/>
                <a:sym typeface="Wingdings"/>
              </a:rPr>
              <a:t>i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:]</a:t>
            </a:r>
            <a:r>
              <a:rPr kumimoji="1" lang="zh-CN" altLang="en-US" dirty="0">
                <a:latin typeface="Consolas"/>
                <a:cs typeface="Consolas"/>
                <a:sym typeface="Wingdings"/>
              </a:rPr>
              <a:t> </a:t>
            </a:r>
            <a:r>
              <a:rPr kumimoji="1"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en-US" altLang="zh-CN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dirty="0">
                <a:latin typeface="Consolas"/>
                <a:cs typeface="Consolas"/>
                <a:sym typeface="Wingdings"/>
              </a:rPr>
              <a:t>B[:j]</a:t>
            </a:r>
            <a:endParaRPr kumimoji="1" lang="en-US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672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ikj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5627" y="1246524"/>
            <a:ext cx="4997225" cy="705612"/>
          </a:xfrm>
          <a:solidFill>
            <a:srgbClr val="B9CDE5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C = A </a:t>
            </a:r>
            <a:r>
              <a:rPr kumimoji="1" lang="zh-CN" altLang="en-US" sz="1800" dirty="0" smtClean="0">
                <a:latin typeface="Consolas"/>
                <a:cs typeface="Consolas"/>
              </a:rPr>
              <a:t>*</a:t>
            </a:r>
            <a:r>
              <a:rPr kumimoji="1" lang="en-US" altLang="zh-CN" sz="1800" dirty="0" smtClean="0">
                <a:latin typeface="Consolas"/>
                <a:cs typeface="Consolas"/>
              </a:rPr>
              <a:t> B</a:t>
            </a:r>
            <a:r>
              <a:rPr kumimoji="1" lang="zh-CN" altLang="en-US" sz="1800" dirty="0">
                <a:latin typeface="Consolas"/>
                <a:cs typeface="Consolas"/>
              </a:rPr>
              <a:t> 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sz="1800" dirty="0">
                <a:latin typeface="Consolas"/>
                <a:cs typeface="Consolas"/>
                <a:sym typeface="Wingdings"/>
              </a:rPr>
              <a:t>C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[i:]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+</a:t>
            </a:r>
            <a:r>
              <a:rPr kumimoji="1" lang="zh-CN" altLang="zh-CN" sz="1800" dirty="0" smtClean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A[</a:t>
            </a:r>
            <a:r>
              <a:rPr kumimoji="1" lang="en-US" altLang="zh-CN" sz="1800" dirty="0" err="1" smtClean="0">
                <a:latin typeface="Consolas"/>
                <a:cs typeface="Consolas"/>
                <a:sym typeface="Wingdings"/>
              </a:rPr>
              <a:t>i,k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]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* B[k:]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dirty="0">
                <a:latin typeface="Consolas"/>
                <a:cs typeface="Consolas"/>
                <a:sym typeface="Wingdings"/>
              </a:rPr>
              <a:t>	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			 (k in [0, N)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)</a:t>
            </a:r>
            <a:endParaRPr kumimoji="1" lang="en-US" altLang="zh-CN" sz="1800" dirty="0" smtClean="0">
              <a:latin typeface="Consolas"/>
              <a:cs typeface="Consolas"/>
              <a:sym typeface="Wingding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9797" y="1952135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dirty="0">
                <a:latin typeface="Consolas"/>
                <a:cs typeface="Consolas"/>
              </a:rPr>
              <a:t>for (int i</a:t>
            </a:r>
            <a:r>
              <a:rPr lang="en-US" altLang="zh-CN" dirty="0" smtClean="0">
                <a:latin typeface="Consolas"/>
                <a:cs typeface="Consolas"/>
              </a:rPr>
              <a:t>=0; i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for </a:t>
            </a:r>
            <a:r>
              <a:rPr lang="en-US" altLang="zh-CN" dirty="0">
                <a:latin typeface="Consolas"/>
                <a:cs typeface="Consolas"/>
              </a:rPr>
              <a:t>(int k</a:t>
            </a:r>
            <a:r>
              <a:rPr lang="en-US" altLang="zh-CN" dirty="0" smtClean="0">
                <a:latin typeface="Consolas"/>
                <a:cs typeface="Consolas"/>
              </a:rPr>
              <a:t>=0; k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	for (</a:t>
            </a:r>
            <a:r>
              <a:rPr lang="en-US" altLang="zh-CN" dirty="0">
                <a:solidFill>
                  <a:srgbClr val="FF0000"/>
                </a:solidFill>
                <a:latin typeface="Consolas"/>
                <a:cs typeface="Consolas"/>
              </a:rPr>
              <a:t>int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j=0; j &lt;</a:t>
            </a:r>
            <a:r>
              <a:rPr lang="zh-CN" alt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N; j++)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92313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00994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527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5134" y="5472442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116203" y="4777314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91681" y="5409777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946308" y="5255888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76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1.1 Check TLB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2350251" y="2116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kumimoji="1" lang="zh-CN" altLang="en-US" sz="32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6266" y="1409089"/>
            <a:ext cx="433773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1.1.1 </a:t>
            </a:r>
            <a:r>
              <a:rPr kumimoji="1" lang="en-US" altLang="zh-CN" dirty="0" smtClean="0">
                <a:latin typeface="Arial"/>
                <a:cs typeface="Arial"/>
              </a:rPr>
              <a:t>calculate the set index in TLB</a:t>
            </a: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  </a:t>
            </a:r>
            <a:r>
              <a:rPr kumimoji="1" lang="en-US" altLang="zh-CN" dirty="0" err="1" smtClean="0">
                <a:latin typeface="Arial"/>
                <a:cs typeface="Arial"/>
              </a:rPr>
              <a:t>e.g</a:t>
            </a:r>
            <a:r>
              <a:rPr kumimoji="1" lang="en-US" altLang="zh-CN" dirty="0" smtClean="0">
                <a:latin typeface="Arial"/>
                <a:cs typeface="Arial"/>
              </a:rPr>
              <a:t>,  TLB has 1024 sets</a:t>
            </a:r>
          </a:p>
          <a:p>
            <a:r>
              <a:rPr kumimoji="1" lang="en-US" altLang="zh-CN" dirty="0">
                <a:latin typeface="Arial"/>
                <a:cs typeface="Arial"/>
              </a:rPr>
              <a:t>	 </a:t>
            </a:r>
            <a:r>
              <a:rPr kumimoji="1" lang="en-US" altLang="zh-CN" dirty="0" smtClean="0">
                <a:latin typeface="Arial"/>
                <a:cs typeface="Arial"/>
              </a:rPr>
              <a:t>  4 way associative 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5122558" y="3038408"/>
            <a:ext cx="3853562" cy="442502"/>
            <a:chOff x="764737" y="1910902"/>
            <a:chExt cx="7484913" cy="442779"/>
          </a:xfrm>
        </p:grpSpPr>
        <p:sp>
          <p:nvSpPr>
            <p:cNvPr id="80" name="Rectangle 9"/>
            <p:cNvSpPr/>
            <p:nvPr/>
          </p:nvSpPr>
          <p:spPr bwMode="auto">
            <a:xfrm>
              <a:off x="764737" y="1910902"/>
              <a:ext cx="3652083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6" name="Rectangle 9"/>
            <p:cNvSpPr/>
            <p:nvPr/>
          </p:nvSpPr>
          <p:spPr bwMode="auto">
            <a:xfrm>
              <a:off x="4416820" y="1913392"/>
              <a:ext cx="1884511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88" name="TextBox 15"/>
          <p:cNvSpPr txBox="1"/>
          <p:nvPr/>
        </p:nvSpPr>
        <p:spPr>
          <a:xfrm>
            <a:off x="8678128" y="2649143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9" name="TextBox 15"/>
          <p:cNvSpPr txBox="1"/>
          <p:nvPr/>
        </p:nvSpPr>
        <p:spPr>
          <a:xfrm>
            <a:off x="7864013" y="269161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91" name="TextBox 15"/>
          <p:cNvSpPr txBox="1"/>
          <p:nvPr/>
        </p:nvSpPr>
        <p:spPr>
          <a:xfrm>
            <a:off x="7599386" y="270431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92" name="TextBox 15"/>
          <p:cNvSpPr txBox="1"/>
          <p:nvPr/>
        </p:nvSpPr>
        <p:spPr>
          <a:xfrm>
            <a:off x="6909549" y="269293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31</a:t>
            </a:r>
          </a:p>
        </p:txBody>
      </p:sp>
      <p:sp>
        <p:nvSpPr>
          <p:cNvPr id="93" name="TextBox 15"/>
          <p:cNvSpPr txBox="1"/>
          <p:nvPr/>
        </p:nvSpPr>
        <p:spPr>
          <a:xfrm>
            <a:off x="5097002" y="266067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4" name="矩形 3"/>
          <p:cNvSpPr/>
          <p:nvPr/>
        </p:nvSpPr>
        <p:spPr>
          <a:xfrm>
            <a:off x="3107543" y="1827576"/>
            <a:ext cx="6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dirty="0">
                <a:latin typeface="Arial"/>
                <a:cs typeface="Arial"/>
              </a:rPr>
              <a:t>TLB</a:t>
            </a:r>
          </a:p>
        </p:txBody>
      </p:sp>
      <p:sp>
        <p:nvSpPr>
          <p:cNvPr id="28" name="矩形 27"/>
          <p:cNvSpPr/>
          <p:nvPr/>
        </p:nvSpPr>
        <p:spPr>
          <a:xfrm>
            <a:off x="2630812" y="2821380"/>
            <a:ext cx="159497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68695" y="2484895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latin typeface="Arial"/>
                <a:cs typeface="Arial"/>
              </a:rPr>
              <a:t>set</a:t>
            </a:r>
            <a:endParaRPr kumimoji="1" lang="en-GB" altLang="zh-CN" sz="1600" dirty="0">
              <a:latin typeface="Arial"/>
              <a:cs typeface="Arial"/>
            </a:endParaRPr>
          </a:p>
        </p:txBody>
      </p:sp>
      <p:cxnSp>
        <p:nvCxnSpPr>
          <p:cNvPr id="96" name="直线箭头连接符 15"/>
          <p:cNvCxnSpPr>
            <a:stCxn id="86" idx="2"/>
            <a:endCxn id="28" idx="3"/>
          </p:cNvCxnSpPr>
          <p:nvPr/>
        </p:nvCxnSpPr>
        <p:spPr>
          <a:xfrm rot="5400000" flipH="1">
            <a:off x="5595658" y="1588588"/>
            <a:ext cx="522394" cy="3262143"/>
          </a:xfrm>
          <a:prstGeom prst="bentConnector4">
            <a:avLst>
              <a:gd name="adj1" fmla="val -43760"/>
              <a:gd name="adj2" fmla="val 76229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735333" y="290808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090856" y="290556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461947" y="290262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817470" y="290010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104696" y="3734802"/>
            <a:ext cx="223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Index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the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set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in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TLB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2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ikj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5627" y="1246524"/>
            <a:ext cx="4997225" cy="705612"/>
          </a:xfrm>
          <a:solidFill>
            <a:srgbClr val="B9CDE5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C = A </a:t>
            </a:r>
            <a:r>
              <a:rPr kumimoji="1" lang="zh-CN" altLang="en-US" sz="1800" dirty="0" smtClean="0">
                <a:latin typeface="Consolas"/>
                <a:cs typeface="Consolas"/>
              </a:rPr>
              <a:t>*</a:t>
            </a:r>
            <a:r>
              <a:rPr kumimoji="1" lang="en-US" altLang="zh-CN" sz="1800" dirty="0" smtClean="0">
                <a:latin typeface="Consolas"/>
                <a:cs typeface="Consolas"/>
              </a:rPr>
              <a:t> B</a:t>
            </a:r>
            <a:r>
              <a:rPr kumimoji="1" lang="zh-CN" altLang="en-US" sz="1800" dirty="0">
                <a:latin typeface="Consolas"/>
                <a:cs typeface="Consolas"/>
              </a:rPr>
              <a:t> 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sz="1800" dirty="0">
                <a:latin typeface="Consolas"/>
                <a:cs typeface="Consolas"/>
                <a:sym typeface="Wingdings"/>
              </a:rPr>
              <a:t>C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[i:]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+</a:t>
            </a:r>
            <a:r>
              <a:rPr kumimoji="1" lang="zh-CN" altLang="zh-CN" sz="1800" dirty="0" smtClean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A[</a:t>
            </a:r>
            <a:r>
              <a:rPr kumimoji="1" lang="en-US" altLang="zh-CN" sz="1800" dirty="0" err="1" smtClean="0">
                <a:latin typeface="Consolas"/>
                <a:cs typeface="Consolas"/>
                <a:sym typeface="Wingdings"/>
              </a:rPr>
              <a:t>i,k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]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* B[k:]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dirty="0">
                <a:latin typeface="Consolas"/>
                <a:cs typeface="Consolas"/>
                <a:sym typeface="Wingdings"/>
              </a:rPr>
              <a:t>	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			 (k in [0, N)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)</a:t>
            </a:r>
            <a:endParaRPr kumimoji="1" lang="en-US" altLang="zh-CN" sz="1800" dirty="0" smtClean="0">
              <a:latin typeface="Consolas"/>
              <a:cs typeface="Consolas"/>
              <a:sym typeface="Wingding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9797" y="1952135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dirty="0">
                <a:latin typeface="Consolas"/>
                <a:cs typeface="Consolas"/>
              </a:rPr>
              <a:t>for (int i</a:t>
            </a:r>
            <a:r>
              <a:rPr lang="en-US" altLang="zh-CN" dirty="0" smtClean="0">
                <a:latin typeface="Consolas"/>
                <a:cs typeface="Consolas"/>
              </a:rPr>
              <a:t>=0; i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  for </a:t>
            </a:r>
            <a:r>
              <a:rPr lang="en-US" altLang="zh-CN" dirty="0">
                <a:latin typeface="Consolas"/>
                <a:cs typeface="Consolas"/>
              </a:rPr>
              <a:t>(int k</a:t>
            </a:r>
            <a:r>
              <a:rPr lang="en-US" altLang="zh-CN" dirty="0" smtClean="0">
                <a:latin typeface="Consolas"/>
                <a:cs typeface="Consolas"/>
              </a:rPr>
              <a:t>=0; k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	for (</a:t>
            </a:r>
            <a:r>
              <a:rPr lang="en-US" altLang="zh-CN" dirty="0">
                <a:solidFill>
                  <a:srgbClr val="FF0000"/>
                </a:solidFill>
                <a:latin typeface="Consolas"/>
                <a:cs typeface="Consolas"/>
              </a:rPr>
              <a:t>int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j=0; j &lt;</a:t>
            </a:r>
            <a:r>
              <a:rPr lang="zh-CN" alt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N; j++)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03849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18855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08553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5134" y="5472442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116203" y="4777314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91681" y="5409777"/>
            <a:ext cx="225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5826618" y="6422697"/>
            <a:ext cx="641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 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3218" y="6422697"/>
            <a:ext cx="641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 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6308" y="5255888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13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kji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1893" y="1898852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for (int k=0; k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k++)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for (int j=0; j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	for (int i=0; i &lt;</a:t>
            </a:r>
            <a:r>
              <a:rPr lang="zh-CN" alt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N; i++)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87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34924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47076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58739" y="4813108"/>
            <a:ext cx="222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116203" y="4777314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946308" y="5255888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355615" y="4734667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1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185627" y="1246524"/>
            <a:ext cx="4997225" cy="705612"/>
          </a:xfrm>
          <a:prstGeom prst="rect">
            <a:avLst/>
          </a:prstGeom>
          <a:solidFill>
            <a:srgbClr val="B9CDE5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smtClean="0">
                <a:latin typeface="Consolas"/>
                <a:cs typeface="Consolas"/>
              </a:rPr>
              <a:t>C = A </a:t>
            </a:r>
            <a:r>
              <a:rPr kumimoji="1" lang="zh-CN" altLang="en-US" sz="1800" smtClean="0">
                <a:latin typeface="Consolas"/>
                <a:cs typeface="Consolas"/>
              </a:rPr>
              <a:t>*</a:t>
            </a:r>
            <a:r>
              <a:rPr kumimoji="1" lang="en-US" altLang="zh-CN" sz="1800" smtClean="0">
                <a:latin typeface="Consolas"/>
                <a:cs typeface="Consolas"/>
              </a:rPr>
              <a:t> B</a:t>
            </a:r>
            <a:r>
              <a:rPr kumimoji="1" lang="zh-CN" altLang="en-US" sz="1800" smtClean="0">
                <a:latin typeface="Consolas"/>
                <a:cs typeface="Consolas"/>
              </a:rPr>
              <a:t> </a:t>
            </a:r>
            <a:r>
              <a:rPr kumimoji="1" lang="zh-CN" altLang="en-US" sz="1800" smtClean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sz="1800" smtClean="0">
                <a:latin typeface="Consolas"/>
                <a:cs typeface="Consolas"/>
                <a:sym typeface="Wingdings"/>
              </a:rPr>
              <a:t>C[i:]</a:t>
            </a:r>
            <a:r>
              <a:rPr kumimoji="1" lang="zh-CN" altLang="en-US" sz="180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smtClean="0">
                <a:latin typeface="Consolas"/>
                <a:cs typeface="Consolas"/>
                <a:sym typeface="Wingdings"/>
              </a:rPr>
              <a:t>+</a:t>
            </a:r>
            <a:r>
              <a:rPr kumimoji="1" lang="zh-CN" altLang="zh-CN" sz="1800" smtClean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sz="1800" smtClean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sz="1800" smtClean="0">
                <a:latin typeface="Consolas"/>
                <a:cs typeface="Consolas"/>
                <a:sym typeface="Wingdings"/>
              </a:rPr>
              <a:t>A[i,k]</a:t>
            </a:r>
            <a:r>
              <a:rPr kumimoji="1" lang="zh-CN" altLang="en-US" sz="180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smtClean="0">
                <a:latin typeface="Consolas"/>
                <a:cs typeface="Consolas"/>
                <a:sym typeface="Wingdings"/>
              </a:rPr>
              <a:t>* B[k:]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smtClean="0">
                <a:latin typeface="Consolas"/>
                <a:cs typeface="Consolas"/>
                <a:sym typeface="Wingdings"/>
              </a:rPr>
              <a:t>				 (k in [0, N))</a:t>
            </a:r>
            <a:endParaRPr kumimoji="1" lang="en-US" altLang="zh-CN" sz="1800" dirty="0" smtClean="0">
              <a:latin typeface="Consolas"/>
              <a:cs typeface="Consola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7033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 Multiplication (</a:t>
            </a:r>
            <a:r>
              <a:rPr kumimoji="1" lang="en-US" altLang="zh-CN" dirty="0" err="1" smtClean="0"/>
              <a:t>kji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7723" y="1246523"/>
            <a:ext cx="4816277" cy="24181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C = A </a:t>
            </a:r>
            <a:r>
              <a:rPr kumimoji="1" lang="zh-CN" altLang="en-US" sz="1800" dirty="0" smtClean="0">
                <a:latin typeface="Consolas"/>
                <a:cs typeface="Consolas"/>
              </a:rPr>
              <a:t>*</a:t>
            </a:r>
            <a:r>
              <a:rPr kumimoji="1" lang="en-US" altLang="zh-CN" sz="1800" dirty="0" smtClean="0">
                <a:latin typeface="Consolas"/>
                <a:cs typeface="Consolas"/>
              </a:rPr>
              <a:t> B</a:t>
            </a:r>
            <a:r>
              <a:rPr kumimoji="1" lang="zh-CN" altLang="en-US" sz="1800" dirty="0">
                <a:latin typeface="Consolas"/>
                <a:cs typeface="Consolas"/>
              </a:rPr>
              <a:t> 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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C[:j]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+</a:t>
            </a:r>
            <a:r>
              <a:rPr kumimoji="1" lang="zh-CN" altLang="zh-CN" sz="1800" dirty="0" smtClean="0">
                <a:latin typeface="Consolas"/>
                <a:cs typeface="Consolas"/>
                <a:sym typeface="Wingdings"/>
              </a:rPr>
              <a:t>=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A[:k]</a:t>
            </a:r>
            <a:r>
              <a:rPr kumimoji="1" lang="zh-CN" altLang="en-US" sz="1800" dirty="0" smtClean="0">
                <a:latin typeface="Consolas"/>
                <a:cs typeface="Consolas"/>
                <a:sym typeface="Wingding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* B[</a:t>
            </a:r>
            <a:r>
              <a:rPr kumimoji="1" lang="en-US" altLang="zh-CN" sz="1800" dirty="0" err="1" smtClean="0">
                <a:latin typeface="Consolas"/>
                <a:cs typeface="Consolas"/>
                <a:sym typeface="Wingdings"/>
              </a:rPr>
              <a:t>k:j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1800" dirty="0">
                <a:latin typeface="Consolas"/>
                <a:cs typeface="Consolas"/>
                <a:sym typeface="Wingdings"/>
              </a:rPr>
              <a:t>	</a:t>
            </a:r>
            <a:r>
              <a:rPr kumimoji="1" lang="en-US" altLang="zh-CN" sz="1800" dirty="0" smtClean="0">
                <a:latin typeface="Consolas"/>
                <a:cs typeface="Consolas"/>
                <a:sym typeface="Wingdings"/>
              </a:rPr>
              <a:t>			k in [k, N)</a:t>
            </a:r>
            <a:endParaRPr kumimoji="1" lang="en-US" altLang="zh-CN" sz="1800" dirty="0">
              <a:latin typeface="Consolas"/>
              <a:cs typeface="Consola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6003" y="4808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91893" y="1898852"/>
            <a:ext cx="470314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for (int k=0; k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k++)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for (int j=0; j &lt;</a:t>
            </a:r>
            <a:r>
              <a:rPr lang="zh-CN" altLang="en-US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	for (int i=0; i &lt;</a:t>
            </a:r>
            <a:r>
              <a:rPr lang="zh-CN" alt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N; i++)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Consolas"/>
                <a:cs typeface="Consolas"/>
              </a:rPr>
              <a:t>} </a:t>
            </a:r>
            <a:endParaRPr lang="en-US" altLang="zh-CN" dirty="0">
              <a:latin typeface="Consolas"/>
              <a:cs typeface="Consola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54284"/>
              </p:ext>
            </p:extLst>
          </p:nvPr>
        </p:nvGraphicFramePr>
        <p:xfrm>
          <a:off x="457200" y="5108026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53073" y="5438894"/>
            <a:ext cx="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39280"/>
              </p:ext>
            </p:extLst>
          </p:nvPr>
        </p:nvGraphicFramePr>
        <p:xfrm>
          <a:off x="2717549" y="5065617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45009"/>
              </p:ext>
            </p:extLst>
          </p:nvPr>
        </p:nvGraphicFramePr>
        <p:xfrm>
          <a:off x="5212589" y="5042444"/>
          <a:ext cx="16662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54784" y="54097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*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108280" y="4514213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368568" y="451421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26618" y="4514213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58739" y="4813108"/>
            <a:ext cx="222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116203" y="4777314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230014" y="6422697"/>
            <a:ext cx="800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8 misses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3218" y="6422697"/>
            <a:ext cx="800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8</a:t>
            </a:r>
            <a:r>
              <a:rPr lang="en-US" altLang="zh-CN" sz="1400" dirty="0" smtClean="0">
                <a:solidFill>
                  <a:srgbClr val="FF0000"/>
                </a:solidFill>
              </a:rPr>
              <a:t> misses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6308" y="5255888"/>
            <a:ext cx="266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355615" y="4734667"/>
            <a:ext cx="22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21" name="矩形 7"/>
          <p:cNvSpPr/>
          <p:nvPr/>
        </p:nvSpPr>
        <p:spPr>
          <a:xfrm>
            <a:off x="0" y="1246523"/>
            <a:ext cx="451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Cache: 2-way, </a:t>
            </a:r>
            <a:r>
              <a:rPr kumimoji="1" lang="en-US" altLang="zh-CN" dirty="0" smtClean="0">
                <a:latin typeface="Arial"/>
                <a:cs typeface="Arial"/>
              </a:rPr>
              <a:t>2 sets, </a:t>
            </a:r>
            <a:r>
              <a:rPr kumimoji="1" lang="en-US" altLang="zh-CN" dirty="0" smtClean="0">
                <a:latin typeface="Arial"/>
                <a:cs typeface="Arial"/>
              </a:rPr>
              <a:t>64B </a:t>
            </a:r>
            <a:r>
              <a:rPr kumimoji="1" lang="en-US" altLang="zh-CN" dirty="0" err="1" smtClean="0">
                <a:latin typeface="Arial"/>
                <a:cs typeface="Arial"/>
              </a:rPr>
              <a:t>cacheline</a:t>
            </a:r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Matrix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A,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B, </a:t>
            </a:r>
            <a:r>
              <a:rPr kumimoji="1" lang="en-US" altLang="zh-CN" dirty="0" smtClean="0">
                <a:latin typeface="Arial"/>
                <a:cs typeface="Arial"/>
              </a:rPr>
              <a:t>C</a:t>
            </a:r>
            <a:r>
              <a:rPr kumimoji="1" lang="en-US" altLang="zh-CN" dirty="0" smtClean="0">
                <a:latin typeface="Arial"/>
                <a:cs typeface="Arial"/>
              </a:rPr>
              <a:t>: </a:t>
            </a:r>
            <a:r>
              <a:rPr kumimoji="1" lang="en-US" altLang="zh-CN" dirty="0" smtClean="0">
                <a:latin typeface="Arial"/>
                <a:cs typeface="Arial"/>
              </a:rPr>
              <a:t>double</a:t>
            </a:r>
            <a:r>
              <a:rPr kumimoji="1" lang="en-US" altLang="zh-CN" dirty="0" smtClean="0">
                <a:latin typeface="Arial"/>
                <a:cs typeface="Arial"/>
              </a:rPr>
              <a:t>[8][8]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1</a:t>
            </a:r>
            <a:r>
              <a:rPr kumimoji="1" lang="en-US" altLang="zh-CN" baseline="30000" dirty="0" smtClean="0">
                <a:latin typeface="Arial"/>
                <a:cs typeface="Arial"/>
              </a:rPr>
              <a:t>st</a:t>
            </a:r>
            <a:r>
              <a:rPr kumimoji="1" lang="en-US" altLang="zh-CN" dirty="0" smtClean="0">
                <a:latin typeface="Arial"/>
                <a:cs typeface="Arial"/>
              </a:rPr>
              <a:t> elements of A,B,C, are 64B-aligned</a:t>
            </a:r>
            <a:endParaRPr kumimoji="1"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62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126" y="1417638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9125" y="1407046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int64_t </a:t>
            </a:r>
            <a:r>
              <a:rPr lang="mr-IN" altLang="zh-CN" sz="1600" dirty="0">
                <a:latin typeface="Consolas"/>
                <a:cs typeface="Consolas"/>
              </a:rPr>
              <a:t>id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id1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0077" y="223185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1400" dirty="0">
                <a:latin typeface="Consolas"/>
                <a:cs typeface="Consolas"/>
              </a:rPr>
              <a:t>for(int i = 0 ; i &lt; N; i++)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 = i;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a[i].id1 = i+1;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a[i].id2 = i+2;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a[i].g2 = 'y';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a[i].g1 = 'e';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 = 's';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</a:t>
            </a:r>
            <a:r>
              <a:rPr lang="mr-IN" altLang="zh-CN" sz="1400" dirty="0" smtClean="0">
                <a:latin typeface="Consolas"/>
                <a:cs typeface="Consolas"/>
              </a:rPr>
              <a:t>}</a:t>
            </a:r>
            <a:endParaRPr lang="mr-IN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6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126" y="1417638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9125" y="1407046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int64_t </a:t>
            </a:r>
            <a:r>
              <a:rPr lang="mr-IN" altLang="zh-CN" sz="1600" dirty="0">
                <a:latin typeface="Consolas"/>
                <a:cs typeface="Consolas"/>
              </a:rPr>
              <a:t>id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id1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0077" y="223185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1400" dirty="0">
                <a:latin typeface="Consolas"/>
                <a:cs typeface="Consolas"/>
              </a:rPr>
              <a:t>for(int i = 0 ; i &lt; N; i++)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 = i;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a[i].id1 = i+1;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a[i].id2 = i+2;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a[i].g2 = 'y';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a[i].g1 = 'e';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 = 's';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</a:t>
            </a:r>
            <a:r>
              <a:rPr lang="mr-IN" altLang="zh-CN" sz="1400" dirty="0" smtClean="0">
                <a:latin typeface="Consolas"/>
                <a:cs typeface="Consolas"/>
              </a:rPr>
              <a:t>}</a:t>
            </a:r>
            <a:endParaRPr lang="mr-IN" altLang="zh-CN" sz="1400" dirty="0">
              <a:latin typeface="Consolas"/>
              <a:cs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8935" y="5089191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1320938" y="5086478"/>
            <a:ext cx="623256" cy="3795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1944194" y="5089191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</a:t>
            </a:r>
            <a:endParaRPr kumimoji="1"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2907215" y="5091904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229218" y="5089191"/>
            <a:ext cx="623256" cy="3795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3852474" y="5091904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id1</a:t>
            </a:r>
            <a:endParaRPr kumimoji="1"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991267" y="5081738"/>
            <a:ext cx="5714746" cy="39966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815495" y="5093332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g2</a:t>
            </a:r>
            <a:endParaRPr kumimoji="1"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137498" y="5090619"/>
            <a:ext cx="623256" cy="3795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5760754" y="5093332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id2</a:t>
            </a:r>
            <a:endParaRPr kumimoji="1" lang="zh-CN" altLang="en-US" sz="1100" dirty="0"/>
          </a:p>
        </p:txBody>
      </p:sp>
      <p:sp>
        <p:nvSpPr>
          <p:cNvPr id="35" name="右大括号 34"/>
          <p:cNvSpPr/>
          <p:nvPr/>
        </p:nvSpPr>
        <p:spPr>
          <a:xfrm rot="16200000">
            <a:off x="1862133" y="3969031"/>
            <a:ext cx="156455" cy="189818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521830" y="4518492"/>
            <a:ext cx="861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Consolas"/>
                <a:cs typeface="Consolas"/>
              </a:rPr>
              <a:t>16 bytes</a:t>
            </a:r>
            <a:endParaRPr lang="zh-CN" altLang="en-US" sz="1200" dirty="0"/>
          </a:p>
        </p:txBody>
      </p:sp>
      <p:grpSp>
        <p:nvGrpSpPr>
          <p:cNvPr id="53" name="组 52"/>
          <p:cNvGrpSpPr/>
          <p:nvPr/>
        </p:nvGrpSpPr>
        <p:grpSpPr>
          <a:xfrm>
            <a:off x="929101" y="5551301"/>
            <a:ext cx="4115252" cy="863162"/>
            <a:chOff x="929101" y="5551301"/>
            <a:chExt cx="4115252" cy="863162"/>
          </a:xfrm>
        </p:grpSpPr>
        <p:sp>
          <p:nvSpPr>
            <p:cNvPr id="42" name="矩形 41"/>
            <p:cNvSpPr/>
            <p:nvPr/>
          </p:nvSpPr>
          <p:spPr>
            <a:xfrm>
              <a:off x="3772545" y="6034947"/>
              <a:ext cx="322003" cy="379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</a:t>
              </a:r>
              <a:endParaRPr kumimoji="1" lang="zh-CN" altLang="en-US" sz="11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737060" y="6030125"/>
              <a:ext cx="307293" cy="37951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p</a:t>
              </a:r>
              <a:endParaRPr kumimoji="1" lang="zh-CN" altLang="en-US" sz="11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35665" y="6031959"/>
              <a:ext cx="945259" cy="379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id</a:t>
              </a:r>
              <a:endParaRPr kumimoji="1" lang="zh-CN" altLang="en-US" sz="11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882027" y="6031959"/>
              <a:ext cx="945259" cy="379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id1</a:t>
              </a:r>
              <a:endParaRPr kumimoji="1" lang="zh-CN" altLang="en-US" sz="11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827286" y="6030125"/>
              <a:ext cx="945259" cy="379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id2</a:t>
              </a:r>
              <a:endParaRPr kumimoji="1" lang="zh-CN" altLang="en-US" sz="11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094548" y="6030125"/>
              <a:ext cx="322003" cy="379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g1</a:t>
              </a:r>
              <a:endParaRPr kumimoji="1" lang="zh-CN" altLang="en-US" sz="11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408919" y="6034947"/>
              <a:ext cx="322003" cy="379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g2</a:t>
              </a:r>
              <a:endParaRPr kumimoji="1" lang="zh-CN" altLang="en-US" sz="11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935665" y="6009973"/>
              <a:ext cx="4108688" cy="399668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右大括号 49"/>
            <p:cNvSpPr/>
            <p:nvPr/>
          </p:nvSpPr>
          <p:spPr>
            <a:xfrm rot="16200000">
              <a:off x="2898423" y="3884195"/>
              <a:ext cx="176607" cy="411525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553215" y="5551301"/>
              <a:ext cx="8615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Consolas"/>
                  <a:cs typeface="Consolas"/>
                </a:rPr>
                <a:t>32 bytes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2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126" y="1417638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9218" y="14176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1400" dirty="0">
                <a:latin typeface="Consolas"/>
                <a:cs typeface="Consolas"/>
              </a:rPr>
              <a:t>for(int i = 0 ; i &lt; N; i++)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 = i;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a[i].id1 = i+1;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a[i].id2 = i+2;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a[i].g2 = 'y';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a[i].g1 = 'e';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 = 's';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</a:t>
            </a:r>
            <a:r>
              <a:rPr lang="mr-IN" altLang="zh-CN" sz="1400" dirty="0" smtClean="0">
                <a:latin typeface="Consolas"/>
                <a:cs typeface="Consolas"/>
              </a:rPr>
              <a:t>}</a:t>
            </a:r>
            <a:endParaRPr lang="mr-IN" altLang="zh-CN" sz="1400" dirty="0">
              <a:latin typeface="Consolas"/>
              <a:cs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6465" y="4518133"/>
            <a:ext cx="274913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2571377" y="4515951"/>
            <a:ext cx="532110" cy="3051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3103487" y="4518133"/>
            <a:ext cx="807022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</a:t>
            </a:r>
            <a:endParaRPr kumimoji="1"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925674" y="4520314"/>
            <a:ext cx="274913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4200587" y="4518133"/>
            <a:ext cx="532110" cy="3051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4732696" y="4520314"/>
            <a:ext cx="807022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id1</a:t>
            </a:r>
            <a:endParaRPr kumimoji="1"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2289918" y="4512139"/>
            <a:ext cx="4879010" cy="321387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54883" y="4521462"/>
            <a:ext cx="274913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g2</a:t>
            </a:r>
            <a:endParaRPr kumimoji="1"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829796" y="4519281"/>
            <a:ext cx="532110" cy="3051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6361906" y="4521462"/>
            <a:ext cx="807022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id2</a:t>
            </a:r>
            <a:endParaRPr kumimoji="1" lang="zh-CN" altLang="en-US" sz="1100" dirty="0"/>
          </a:p>
        </p:txBody>
      </p:sp>
      <p:sp>
        <p:nvSpPr>
          <p:cNvPr id="35" name="右大括号 34"/>
          <p:cNvSpPr/>
          <p:nvPr/>
        </p:nvSpPr>
        <p:spPr>
          <a:xfrm rot="16200000">
            <a:off x="3037309" y="3570276"/>
            <a:ext cx="125811" cy="16205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742890" y="4059214"/>
            <a:ext cx="735542" cy="222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Consolas"/>
                <a:cs typeface="Consolas"/>
              </a:rPr>
              <a:t>16 bytes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126078" y="3379764"/>
            <a:ext cx="4815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CPU Cache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2 ways, 2 sets, 64 bytes cache line</a:t>
            </a:r>
            <a:endParaRPr kumimoji="1" lang="en-US" altLang="zh-CN" sz="1400" dirty="0">
              <a:latin typeface="Arial"/>
              <a:cs typeface="Arial"/>
            </a:endParaRPr>
          </a:p>
          <a:p>
            <a:r>
              <a:rPr kumimoji="1" lang="en-US" altLang="zh-CN" sz="1400" dirty="0" smtClean="0">
                <a:latin typeface="Arial"/>
                <a:cs typeface="Arial"/>
              </a:rPr>
              <a:t>Array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info a[2]</a:t>
            </a:r>
          </a:p>
          <a:p>
            <a:r>
              <a:rPr kumimoji="1" lang="en-US" altLang="zh-CN" sz="1400" dirty="0" smtClean="0">
                <a:latin typeface="Arial"/>
                <a:cs typeface="Arial"/>
              </a:rPr>
              <a:t>The address of a[0] is cache line alignment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71509" y="5125013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33063" y="6545620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54156" y="528383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9124" y="5320144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646" y="5976837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244347" y="534706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3835198" y="533569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151876" y="588538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242067" y="594861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832918" y="593724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70" y="4503700"/>
            <a:ext cx="135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a</a:t>
            </a:r>
            <a:r>
              <a:rPr kumimoji="1" lang="en-US" altLang="zh-CN" dirty="0" smtClean="0">
                <a:latin typeface="Arial"/>
                <a:cs typeface="Arial"/>
              </a:rPr>
              <a:t>ccess a[0]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1292439" y="5415525"/>
            <a:ext cx="1620497" cy="243173"/>
            <a:chOff x="2442318" y="4664539"/>
            <a:chExt cx="4879010" cy="321387"/>
          </a:xfrm>
        </p:grpSpPr>
        <p:sp>
          <p:nvSpPr>
            <p:cNvPr id="59" name="矩形 58"/>
            <p:cNvSpPr/>
            <p:nvPr/>
          </p:nvSpPr>
          <p:spPr>
            <a:xfrm>
              <a:off x="2448864" y="4670533"/>
              <a:ext cx="274913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</a:t>
              </a:r>
              <a:endParaRPr kumimoji="1" lang="zh-CN" altLang="en-US" sz="11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723777" y="4668351"/>
              <a:ext cx="532110" cy="3051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55887" y="4670533"/>
              <a:ext cx="807022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078074" y="4672714"/>
              <a:ext cx="274913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g1</a:t>
              </a:r>
              <a:endParaRPr kumimoji="1" lang="zh-CN" altLang="en-US" sz="11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352987" y="4670533"/>
              <a:ext cx="532110" cy="3051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885096" y="4672714"/>
              <a:ext cx="807022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442318" y="4664539"/>
              <a:ext cx="4879010" cy="321387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707283" y="4673862"/>
              <a:ext cx="274913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g2</a:t>
              </a:r>
              <a:endParaRPr kumimoji="1" lang="zh-CN" altLang="en-US" sz="11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82196" y="4671681"/>
              <a:ext cx="532110" cy="3051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14306" y="4673862"/>
              <a:ext cx="807022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  <p:sp>
        <p:nvSpPr>
          <p:cNvPr id="70" name="矩形 69"/>
          <p:cNvSpPr/>
          <p:nvPr/>
        </p:nvSpPr>
        <p:spPr>
          <a:xfrm>
            <a:off x="2998200" y="5414853"/>
            <a:ext cx="91309" cy="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71" name="矩形 70"/>
          <p:cNvSpPr/>
          <p:nvPr/>
        </p:nvSpPr>
        <p:spPr>
          <a:xfrm>
            <a:off x="3089509" y="5413202"/>
            <a:ext cx="176733" cy="2309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72" name="矩形 71"/>
          <p:cNvSpPr/>
          <p:nvPr/>
        </p:nvSpPr>
        <p:spPr>
          <a:xfrm>
            <a:off x="3248480" y="5414853"/>
            <a:ext cx="268041" cy="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2996027" y="5410318"/>
            <a:ext cx="543293" cy="243173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521558" y="5416503"/>
            <a:ext cx="91309" cy="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309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126" y="1417638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9218" y="14176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1400" dirty="0">
                <a:latin typeface="Consolas"/>
                <a:cs typeface="Consolas"/>
              </a:rPr>
              <a:t>for(int i = 0 ; i &lt; N; i++)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 = i;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a[i].id1 = i+1;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a[i].id2 = i+2;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a[i].g2 = 'y';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a[i].g1 = 'e';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 = 's';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</a:t>
            </a:r>
            <a:r>
              <a:rPr lang="mr-IN" altLang="zh-CN" sz="1400" dirty="0" smtClean="0">
                <a:latin typeface="Consolas"/>
                <a:cs typeface="Consolas"/>
              </a:rPr>
              <a:t>}</a:t>
            </a:r>
            <a:endParaRPr lang="mr-IN" altLang="zh-CN" sz="1400" dirty="0">
              <a:latin typeface="Consolas"/>
              <a:cs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6465" y="4518133"/>
            <a:ext cx="274913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2571377" y="4515951"/>
            <a:ext cx="532110" cy="3051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3103487" y="4518133"/>
            <a:ext cx="807022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</a:t>
            </a:r>
            <a:endParaRPr kumimoji="1"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925674" y="4520314"/>
            <a:ext cx="274913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4200587" y="4518133"/>
            <a:ext cx="532110" cy="3051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4732696" y="4520314"/>
            <a:ext cx="807022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id1</a:t>
            </a:r>
            <a:endParaRPr kumimoji="1"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2289918" y="4512139"/>
            <a:ext cx="4879010" cy="321387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54883" y="4521462"/>
            <a:ext cx="274913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g2</a:t>
            </a:r>
            <a:endParaRPr kumimoji="1"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829796" y="4519281"/>
            <a:ext cx="532110" cy="3051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6361906" y="4521462"/>
            <a:ext cx="807022" cy="30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id2</a:t>
            </a:r>
            <a:endParaRPr kumimoji="1" lang="zh-CN" altLang="en-US" sz="1100" dirty="0"/>
          </a:p>
        </p:txBody>
      </p:sp>
      <p:sp>
        <p:nvSpPr>
          <p:cNvPr id="35" name="右大括号 34"/>
          <p:cNvSpPr/>
          <p:nvPr/>
        </p:nvSpPr>
        <p:spPr>
          <a:xfrm rot="16200000">
            <a:off x="3037309" y="3570276"/>
            <a:ext cx="125811" cy="16205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742890" y="4059214"/>
            <a:ext cx="735542" cy="222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Consolas"/>
                <a:cs typeface="Consolas"/>
              </a:rPr>
              <a:t>16 bytes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126078" y="3379764"/>
            <a:ext cx="4815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CPU Cache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2 ways, 2 sets, 64 bytes cache line</a:t>
            </a:r>
            <a:endParaRPr kumimoji="1" lang="en-US" altLang="zh-CN" sz="1400" dirty="0">
              <a:latin typeface="Arial"/>
              <a:cs typeface="Arial"/>
            </a:endParaRPr>
          </a:p>
          <a:p>
            <a:r>
              <a:rPr kumimoji="1" lang="en-US" altLang="zh-CN" sz="1400" dirty="0" smtClean="0">
                <a:latin typeface="Arial"/>
                <a:cs typeface="Arial"/>
              </a:rPr>
              <a:t>Array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info a[2]</a:t>
            </a:r>
          </a:p>
          <a:p>
            <a:r>
              <a:rPr kumimoji="1" lang="en-US" altLang="zh-CN" sz="1400" dirty="0" smtClean="0">
                <a:latin typeface="Arial"/>
                <a:cs typeface="Arial"/>
              </a:rPr>
              <a:t>The address of a[0] is cache line alignment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71509" y="5125013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33063" y="6545620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54156" y="528383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9124" y="5320144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646" y="5976837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244347" y="534706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3835198" y="533569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151876" y="588538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242067" y="594861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832918" y="593724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70" y="4503700"/>
            <a:ext cx="135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a</a:t>
            </a:r>
            <a:r>
              <a:rPr kumimoji="1" lang="en-US" altLang="zh-CN" dirty="0" smtClean="0">
                <a:latin typeface="Arial"/>
                <a:cs typeface="Arial"/>
              </a:rPr>
              <a:t>ccess a[1]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1292439" y="5415525"/>
            <a:ext cx="1620497" cy="243173"/>
            <a:chOff x="2442318" y="4664539"/>
            <a:chExt cx="4879010" cy="321387"/>
          </a:xfrm>
        </p:grpSpPr>
        <p:sp>
          <p:nvSpPr>
            <p:cNvPr id="59" name="矩形 58"/>
            <p:cNvSpPr/>
            <p:nvPr/>
          </p:nvSpPr>
          <p:spPr>
            <a:xfrm>
              <a:off x="2448864" y="4670533"/>
              <a:ext cx="274913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</a:t>
              </a:r>
              <a:endParaRPr kumimoji="1" lang="zh-CN" altLang="en-US" sz="11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723777" y="4668351"/>
              <a:ext cx="532110" cy="3051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55887" y="4670533"/>
              <a:ext cx="807022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078074" y="4672714"/>
              <a:ext cx="274913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g1</a:t>
              </a:r>
              <a:endParaRPr kumimoji="1" lang="zh-CN" altLang="en-US" sz="11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352987" y="4670533"/>
              <a:ext cx="532110" cy="3051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885096" y="4672714"/>
              <a:ext cx="807022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442318" y="4664539"/>
              <a:ext cx="4879010" cy="321387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707283" y="4673862"/>
              <a:ext cx="274913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g2</a:t>
              </a:r>
              <a:endParaRPr kumimoji="1" lang="zh-CN" altLang="en-US" sz="11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82196" y="4671681"/>
              <a:ext cx="532110" cy="3051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14306" y="4673862"/>
              <a:ext cx="807022" cy="30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  <p:sp>
        <p:nvSpPr>
          <p:cNvPr id="70" name="矩形 69"/>
          <p:cNvSpPr/>
          <p:nvPr/>
        </p:nvSpPr>
        <p:spPr>
          <a:xfrm>
            <a:off x="2998200" y="5414853"/>
            <a:ext cx="91309" cy="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71" name="矩形 70"/>
          <p:cNvSpPr/>
          <p:nvPr/>
        </p:nvSpPr>
        <p:spPr>
          <a:xfrm>
            <a:off x="3089509" y="5413202"/>
            <a:ext cx="176733" cy="2309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72" name="矩形 71"/>
          <p:cNvSpPr/>
          <p:nvPr/>
        </p:nvSpPr>
        <p:spPr>
          <a:xfrm>
            <a:off x="3248480" y="5414853"/>
            <a:ext cx="268041" cy="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2996027" y="5410318"/>
            <a:ext cx="543293" cy="243173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521558" y="5416503"/>
            <a:ext cx="91309" cy="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  <p:grpSp>
        <p:nvGrpSpPr>
          <p:cNvPr id="5" name="组 4"/>
          <p:cNvGrpSpPr/>
          <p:nvPr/>
        </p:nvGrpSpPr>
        <p:grpSpPr>
          <a:xfrm>
            <a:off x="1306158" y="6008877"/>
            <a:ext cx="985894" cy="243173"/>
            <a:chOff x="1306158" y="6008877"/>
            <a:chExt cx="985894" cy="243173"/>
          </a:xfrm>
        </p:grpSpPr>
        <p:sp>
          <p:nvSpPr>
            <p:cNvPr id="51" name="矩形 50"/>
            <p:cNvSpPr/>
            <p:nvPr/>
          </p:nvSpPr>
          <p:spPr>
            <a:xfrm>
              <a:off x="1482891" y="6015062"/>
              <a:ext cx="268041" cy="230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386200" y="6008877"/>
              <a:ext cx="905852" cy="243173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755969" y="6015931"/>
              <a:ext cx="91309" cy="230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g2</a:t>
              </a:r>
              <a:endParaRPr kumimoji="1" lang="zh-CN" altLang="en-US" sz="11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1847277" y="6014281"/>
              <a:ext cx="176733" cy="23091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024011" y="6015931"/>
              <a:ext cx="268041" cy="230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06158" y="6013412"/>
              <a:ext cx="176733" cy="23091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18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29218" y="14176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1400" dirty="0">
                <a:latin typeface="Consolas"/>
                <a:cs typeface="Consolas"/>
              </a:rPr>
              <a:t>for(int i = 0 ; i &lt; N; i++)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 = i;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a[i].id1 = i+1;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a[i].id2 = i+2;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a[i].g2 = 'y';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a[i].g1 = 'e';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 = 's';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</a:t>
            </a:r>
            <a:r>
              <a:rPr lang="mr-IN" altLang="zh-CN" sz="1400" dirty="0" smtClean="0">
                <a:latin typeface="Consolas"/>
                <a:cs typeface="Consolas"/>
              </a:rPr>
              <a:t>}</a:t>
            </a:r>
            <a:endParaRPr lang="mr-IN" altLang="zh-CN" sz="1400" dirty="0">
              <a:latin typeface="Consolas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26078" y="3379764"/>
            <a:ext cx="4815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CPU Cache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2 ways, 2 sets, 64 bytes cache line</a:t>
            </a:r>
            <a:endParaRPr kumimoji="1" lang="en-US" altLang="zh-CN" sz="1400" dirty="0">
              <a:latin typeface="Arial"/>
              <a:cs typeface="Arial"/>
            </a:endParaRPr>
          </a:p>
          <a:p>
            <a:r>
              <a:rPr kumimoji="1" lang="en-US" altLang="zh-CN" sz="1400" dirty="0" smtClean="0">
                <a:latin typeface="Arial"/>
                <a:cs typeface="Arial"/>
              </a:rPr>
              <a:t>Array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info a[2]</a:t>
            </a:r>
          </a:p>
          <a:p>
            <a:r>
              <a:rPr kumimoji="1" lang="en-US" altLang="zh-CN" sz="1400" dirty="0" smtClean="0">
                <a:latin typeface="Arial"/>
                <a:cs typeface="Arial"/>
              </a:rPr>
              <a:t>The address of a[0] is cache line alignment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71509" y="5125013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33063" y="6545620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54156" y="528383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9124" y="5320144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646" y="5976837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244347" y="534706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3835198" y="533569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151876" y="588538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242067" y="594861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832918" y="593724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70" y="4503700"/>
            <a:ext cx="135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a</a:t>
            </a:r>
            <a:r>
              <a:rPr kumimoji="1" lang="en-US" altLang="zh-CN" dirty="0" smtClean="0">
                <a:latin typeface="Arial"/>
                <a:cs typeface="Arial"/>
              </a:rPr>
              <a:t>ccess a[0]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74835" y="1171500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int64_t </a:t>
            </a:r>
            <a:r>
              <a:rPr lang="mr-IN" altLang="zh-CN" sz="1600" dirty="0">
                <a:latin typeface="Consolas"/>
                <a:cs typeface="Consolas"/>
              </a:rPr>
              <a:t>id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id1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867454" y="4538251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5831969" y="4533429"/>
            <a:ext cx="307293" cy="3795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80" name="矩形 79"/>
          <p:cNvSpPr/>
          <p:nvPr/>
        </p:nvSpPr>
        <p:spPr>
          <a:xfrm>
            <a:off x="2030574" y="4535263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</a:t>
            </a:r>
            <a:endParaRPr kumimoji="1" lang="zh-CN" altLang="en-US" sz="1100" dirty="0"/>
          </a:p>
        </p:txBody>
      </p:sp>
      <p:sp>
        <p:nvSpPr>
          <p:cNvPr id="81" name="矩形 80"/>
          <p:cNvSpPr/>
          <p:nvPr/>
        </p:nvSpPr>
        <p:spPr>
          <a:xfrm>
            <a:off x="2976936" y="4535263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id1</a:t>
            </a:r>
            <a:endParaRPr kumimoji="1" lang="zh-CN" altLang="en-US" sz="1100" dirty="0"/>
          </a:p>
        </p:txBody>
      </p:sp>
      <p:sp>
        <p:nvSpPr>
          <p:cNvPr id="82" name="矩形 81"/>
          <p:cNvSpPr/>
          <p:nvPr/>
        </p:nvSpPr>
        <p:spPr>
          <a:xfrm>
            <a:off x="3922195" y="4533429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id2</a:t>
            </a:r>
            <a:endParaRPr kumimoji="1" lang="zh-CN" altLang="en-US" sz="1100" dirty="0"/>
          </a:p>
        </p:txBody>
      </p:sp>
      <p:sp>
        <p:nvSpPr>
          <p:cNvPr id="83" name="矩形 82"/>
          <p:cNvSpPr/>
          <p:nvPr/>
        </p:nvSpPr>
        <p:spPr>
          <a:xfrm>
            <a:off x="5189457" y="4533429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  <p:sp>
        <p:nvSpPr>
          <p:cNvPr id="84" name="矩形 83"/>
          <p:cNvSpPr/>
          <p:nvPr/>
        </p:nvSpPr>
        <p:spPr>
          <a:xfrm>
            <a:off x="5503828" y="4538251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g2</a:t>
            </a:r>
            <a:endParaRPr kumimoji="1" lang="zh-CN" altLang="en-US" sz="1100" dirty="0"/>
          </a:p>
        </p:txBody>
      </p:sp>
      <p:sp>
        <p:nvSpPr>
          <p:cNvPr id="85" name="矩形 84"/>
          <p:cNvSpPr/>
          <p:nvPr/>
        </p:nvSpPr>
        <p:spPr>
          <a:xfrm>
            <a:off x="2030574" y="4513277"/>
            <a:ext cx="4108688" cy="39966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大括号 85"/>
          <p:cNvSpPr/>
          <p:nvPr/>
        </p:nvSpPr>
        <p:spPr>
          <a:xfrm rot="16200000">
            <a:off x="3993332" y="2387499"/>
            <a:ext cx="176607" cy="411525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648124" y="4054605"/>
            <a:ext cx="861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Consolas"/>
                <a:cs typeface="Consolas"/>
              </a:rPr>
              <a:t>32 bytes</a:t>
            </a:r>
            <a:endParaRPr lang="zh-CN" altLang="en-US" sz="1200" dirty="0"/>
          </a:p>
        </p:txBody>
      </p:sp>
      <p:grpSp>
        <p:nvGrpSpPr>
          <p:cNvPr id="9" name="组 8"/>
          <p:cNvGrpSpPr/>
          <p:nvPr/>
        </p:nvGrpSpPr>
        <p:grpSpPr>
          <a:xfrm>
            <a:off x="1314006" y="5406185"/>
            <a:ext cx="1150852" cy="277322"/>
            <a:chOff x="1314006" y="5406185"/>
            <a:chExt cx="1150852" cy="277322"/>
          </a:xfrm>
        </p:grpSpPr>
        <p:sp>
          <p:nvSpPr>
            <p:cNvPr id="88" name="矩形 87"/>
            <p:cNvSpPr/>
            <p:nvPr/>
          </p:nvSpPr>
          <p:spPr>
            <a:xfrm>
              <a:off x="1314006" y="5406185"/>
              <a:ext cx="1150852" cy="27732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2170422" y="5414540"/>
              <a:ext cx="286081" cy="24415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314010" y="5414541"/>
              <a:ext cx="925251" cy="2525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2505627" y="5409830"/>
            <a:ext cx="1150852" cy="277322"/>
            <a:chOff x="1314006" y="5406185"/>
            <a:chExt cx="1150852" cy="277322"/>
          </a:xfrm>
        </p:grpSpPr>
        <p:sp>
          <p:nvSpPr>
            <p:cNvPr id="92" name="矩形 91"/>
            <p:cNvSpPr/>
            <p:nvPr/>
          </p:nvSpPr>
          <p:spPr>
            <a:xfrm>
              <a:off x="1314006" y="5406185"/>
              <a:ext cx="1150852" cy="27732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170422" y="5414540"/>
              <a:ext cx="286081" cy="24415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1314010" y="5414541"/>
              <a:ext cx="925251" cy="2525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907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29218" y="14176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1400" dirty="0">
                <a:latin typeface="Consolas"/>
                <a:cs typeface="Consolas"/>
              </a:rPr>
              <a:t>for(int i = 0 ; i &lt; N; i++)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 = i;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a[i].id1 = i+1;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a[i].id2 = i+2;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a[i].g2 = 'y';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a[i].g1 = 'e';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      a[i].g = 's';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</a:t>
            </a:r>
            <a:r>
              <a:rPr lang="mr-IN" altLang="zh-CN" sz="1400" dirty="0" smtClean="0">
                <a:latin typeface="Consolas"/>
                <a:cs typeface="Consolas"/>
              </a:rPr>
              <a:t>}</a:t>
            </a:r>
            <a:endParaRPr lang="mr-IN" altLang="zh-CN" sz="1400" dirty="0">
              <a:latin typeface="Consolas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26078" y="3379764"/>
            <a:ext cx="4815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CPU Cache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2 ways, 2 sets, 64 bytes cache line</a:t>
            </a:r>
            <a:endParaRPr kumimoji="1" lang="en-US" altLang="zh-CN" sz="1400" dirty="0">
              <a:latin typeface="Arial"/>
              <a:cs typeface="Arial"/>
            </a:endParaRPr>
          </a:p>
          <a:p>
            <a:r>
              <a:rPr kumimoji="1" lang="en-US" altLang="zh-CN" sz="1400" dirty="0" smtClean="0">
                <a:latin typeface="Arial"/>
                <a:cs typeface="Arial"/>
              </a:rPr>
              <a:t>Array </a:t>
            </a:r>
            <a:r>
              <a:rPr kumimoji="1" lang="mr-IN" altLang="zh-CN" sz="1400" dirty="0" smtClean="0">
                <a:latin typeface="Arial"/>
                <a:cs typeface="Arial"/>
              </a:rPr>
              <a:t>–</a:t>
            </a:r>
            <a:r>
              <a:rPr kumimoji="1" lang="en-US" altLang="zh-CN" sz="1400" dirty="0">
                <a:latin typeface="Arial"/>
                <a:cs typeface="Arial"/>
              </a:rPr>
              <a:t> </a:t>
            </a:r>
            <a:r>
              <a:rPr kumimoji="1" lang="en-US" altLang="zh-CN" sz="1400" dirty="0" smtClean="0">
                <a:latin typeface="Arial"/>
                <a:cs typeface="Arial"/>
              </a:rPr>
              <a:t>info a[2]</a:t>
            </a:r>
          </a:p>
          <a:p>
            <a:r>
              <a:rPr kumimoji="1" lang="en-US" altLang="zh-CN" sz="1400" dirty="0" smtClean="0">
                <a:latin typeface="Arial"/>
                <a:cs typeface="Arial"/>
              </a:rPr>
              <a:t>The address of a[0] is cache line alignment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71509" y="5125013"/>
            <a:ext cx="6313199" cy="13799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33063" y="6545620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CPU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Cache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54156" y="528383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9124" y="5320144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zh-CN" altLang="en-US" sz="1600" b="1" dirty="0"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646" y="5976837"/>
            <a:ext cx="6750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244347" y="534706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3835198" y="533569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151876" y="5885389"/>
            <a:ext cx="5438756" cy="485031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242067" y="5948615"/>
            <a:ext cx="2442010" cy="37951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832918" y="5937243"/>
            <a:ext cx="2669994" cy="379516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70" y="4503700"/>
            <a:ext cx="135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a</a:t>
            </a:r>
            <a:r>
              <a:rPr kumimoji="1" lang="en-US" altLang="zh-CN" dirty="0" smtClean="0">
                <a:latin typeface="Arial"/>
                <a:cs typeface="Arial"/>
              </a:rPr>
              <a:t>ccess a[1]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74835" y="1171500"/>
            <a:ext cx="2430952" cy="288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typedef struct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int64_t </a:t>
            </a:r>
            <a:r>
              <a:rPr lang="mr-IN" altLang="zh-CN" sz="1600" dirty="0">
                <a:latin typeface="Consolas"/>
                <a:cs typeface="Consolas"/>
              </a:rPr>
              <a:t>id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id1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>
                <a:latin typeface="Consolas"/>
                <a:cs typeface="Consolas"/>
              </a:rPr>
              <a:t>int64_t id2;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  char g;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g1;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char </a:t>
            </a:r>
            <a:r>
              <a:rPr lang="mr-IN" altLang="zh-CN" sz="1600" dirty="0">
                <a:latin typeface="Consolas"/>
                <a:cs typeface="Consolas"/>
              </a:rPr>
              <a:t>g2;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mr-IN" altLang="zh-CN" sz="1600" dirty="0">
              <a:latin typeface="Consolas"/>
              <a:cs typeface="Consolas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mr-IN" altLang="zh-CN" sz="1600" dirty="0">
                <a:latin typeface="Consolas"/>
                <a:cs typeface="Consolas"/>
              </a:rPr>
              <a:t>} info;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867454" y="4538251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</a:t>
            </a:r>
            <a:endParaRPr kumimoji="1" lang="zh-CN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5831969" y="4533429"/>
            <a:ext cx="307293" cy="3795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endParaRPr kumimoji="1" lang="zh-CN" altLang="en-US" sz="1100" dirty="0"/>
          </a:p>
        </p:txBody>
      </p:sp>
      <p:sp>
        <p:nvSpPr>
          <p:cNvPr id="80" name="矩形 79"/>
          <p:cNvSpPr/>
          <p:nvPr/>
        </p:nvSpPr>
        <p:spPr>
          <a:xfrm>
            <a:off x="2030574" y="4535263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</a:t>
            </a:r>
            <a:endParaRPr kumimoji="1" lang="zh-CN" altLang="en-US" sz="1100" dirty="0"/>
          </a:p>
        </p:txBody>
      </p:sp>
      <p:sp>
        <p:nvSpPr>
          <p:cNvPr id="81" name="矩形 80"/>
          <p:cNvSpPr/>
          <p:nvPr/>
        </p:nvSpPr>
        <p:spPr>
          <a:xfrm>
            <a:off x="2976936" y="4535263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id1</a:t>
            </a:r>
            <a:endParaRPr kumimoji="1" lang="zh-CN" altLang="en-US" sz="1100" dirty="0"/>
          </a:p>
        </p:txBody>
      </p:sp>
      <p:sp>
        <p:nvSpPr>
          <p:cNvPr id="82" name="矩形 81"/>
          <p:cNvSpPr/>
          <p:nvPr/>
        </p:nvSpPr>
        <p:spPr>
          <a:xfrm>
            <a:off x="3922195" y="4533429"/>
            <a:ext cx="945259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id2</a:t>
            </a:r>
            <a:endParaRPr kumimoji="1" lang="zh-CN" altLang="en-US" sz="1100" dirty="0"/>
          </a:p>
        </p:txBody>
      </p:sp>
      <p:sp>
        <p:nvSpPr>
          <p:cNvPr id="83" name="矩形 82"/>
          <p:cNvSpPr/>
          <p:nvPr/>
        </p:nvSpPr>
        <p:spPr>
          <a:xfrm>
            <a:off x="5189457" y="4533429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g1</a:t>
            </a:r>
            <a:endParaRPr kumimoji="1" lang="zh-CN" altLang="en-US" sz="1100" dirty="0"/>
          </a:p>
        </p:txBody>
      </p:sp>
      <p:sp>
        <p:nvSpPr>
          <p:cNvPr id="84" name="矩形 83"/>
          <p:cNvSpPr/>
          <p:nvPr/>
        </p:nvSpPr>
        <p:spPr>
          <a:xfrm>
            <a:off x="5503828" y="4538251"/>
            <a:ext cx="322003" cy="37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g2</a:t>
            </a:r>
            <a:endParaRPr kumimoji="1" lang="zh-CN" altLang="en-US" sz="1100" dirty="0"/>
          </a:p>
        </p:txBody>
      </p:sp>
      <p:sp>
        <p:nvSpPr>
          <p:cNvPr id="85" name="矩形 84"/>
          <p:cNvSpPr/>
          <p:nvPr/>
        </p:nvSpPr>
        <p:spPr>
          <a:xfrm>
            <a:off x="2030574" y="4513277"/>
            <a:ext cx="4108688" cy="39966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大括号 85"/>
          <p:cNvSpPr/>
          <p:nvPr/>
        </p:nvSpPr>
        <p:spPr>
          <a:xfrm rot="16200000">
            <a:off x="3993332" y="2387499"/>
            <a:ext cx="176607" cy="411525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648124" y="4054605"/>
            <a:ext cx="861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Consolas"/>
                <a:cs typeface="Consolas"/>
              </a:rPr>
              <a:t>32 bytes</a:t>
            </a:r>
            <a:endParaRPr lang="zh-CN" altLang="en-US" sz="1200" dirty="0"/>
          </a:p>
        </p:txBody>
      </p:sp>
      <p:grpSp>
        <p:nvGrpSpPr>
          <p:cNvPr id="9" name="组 8"/>
          <p:cNvGrpSpPr/>
          <p:nvPr/>
        </p:nvGrpSpPr>
        <p:grpSpPr>
          <a:xfrm>
            <a:off x="1314006" y="5406185"/>
            <a:ext cx="1150852" cy="277322"/>
            <a:chOff x="1314006" y="5406185"/>
            <a:chExt cx="1150852" cy="277322"/>
          </a:xfrm>
        </p:grpSpPr>
        <p:sp>
          <p:nvSpPr>
            <p:cNvPr id="88" name="矩形 87"/>
            <p:cNvSpPr/>
            <p:nvPr/>
          </p:nvSpPr>
          <p:spPr>
            <a:xfrm>
              <a:off x="1314006" y="5406185"/>
              <a:ext cx="1150852" cy="27732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2170422" y="5414540"/>
              <a:ext cx="286081" cy="24415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314010" y="5414541"/>
              <a:ext cx="925251" cy="2525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2505627" y="5409830"/>
            <a:ext cx="1150852" cy="277322"/>
            <a:chOff x="1314006" y="5406185"/>
            <a:chExt cx="1150852" cy="277322"/>
          </a:xfrm>
        </p:grpSpPr>
        <p:sp>
          <p:nvSpPr>
            <p:cNvPr id="92" name="矩形 91"/>
            <p:cNvSpPr/>
            <p:nvPr/>
          </p:nvSpPr>
          <p:spPr>
            <a:xfrm>
              <a:off x="1314006" y="5406185"/>
              <a:ext cx="1150852" cy="277322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170422" y="5414540"/>
              <a:ext cx="286081" cy="24415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1314010" y="5414541"/>
              <a:ext cx="925251" cy="2525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82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1.1 Check TLB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2350251" y="2116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kumimoji="1" lang="zh-CN" altLang="en-US" sz="32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6266" y="1409089"/>
            <a:ext cx="400444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1.1.2 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find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the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buffered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mapping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in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the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by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comparing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tag</a:t>
            </a: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  </a:t>
            </a:r>
            <a:r>
              <a:rPr kumimoji="1" lang="en-US" altLang="zh-CN" dirty="0" err="1" smtClean="0">
                <a:latin typeface="Arial"/>
                <a:cs typeface="Arial"/>
              </a:rPr>
              <a:t>e.g</a:t>
            </a:r>
            <a:r>
              <a:rPr kumimoji="1" lang="en-US" altLang="zh-CN" dirty="0" smtClean="0">
                <a:latin typeface="Arial"/>
                <a:cs typeface="Arial"/>
              </a:rPr>
              <a:t>,  TLB has 1024 sets</a:t>
            </a:r>
          </a:p>
          <a:p>
            <a:r>
              <a:rPr kumimoji="1" lang="en-US" altLang="zh-CN" dirty="0">
                <a:latin typeface="Arial"/>
                <a:cs typeface="Arial"/>
              </a:rPr>
              <a:t>	 </a:t>
            </a:r>
            <a:r>
              <a:rPr kumimoji="1" lang="en-US" altLang="zh-CN" dirty="0" smtClean="0">
                <a:latin typeface="Arial"/>
                <a:cs typeface="Arial"/>
              </a:rPr>
              <a:t>  4 way associative 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5122558" y="3147898"/>
            <a:ext cx="3853562" cy="442502"/>
            <a:chOff x="764737" y="1910902"/>
            <a:chExt cx="7484913" cy="442779"/>
          </a:xfrm>
        </p:grpSpPr>
        <p:sp>
          <p:nvSpPr>
            <p:cNvPr id="80" name="Rectangle 9"/>
            <p:cNvSpPr/>
            <p:nvPr/>
          </p:nvSpPr>
          <p:spPr bwMode="auto">
            <a:xfrm>
              <a:off x="764737" y="1910902"/>
              <a:ext cx="3652083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6" name="Rectangle 9"/>
            <p:cNvSpPr/>
            <p:nvPr/>
          </p:nvSpPr>
          <p:spPr bwMode="auto">
            <a:xfrm>
              <a:off x="4416820" y="1913392"/>
              <a:ext cx="1884511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88" name="TextBox 15"/>
          <p:cNvSpPr txBox="1"/>
          <p:nvPr/>
        </p:nvSpPr>
        <p:spPr>
          <a:xfrm>
            <a:off x="8678128" y="2758633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9" name="TextBox 15"/>
          <p:cNvSpPr txBox="1"/>
          <p:nvPr/>
        </p:nvSpPr>
        <p:spPr>
          <a:xfrm>
            <a:off x="7864013" y="28011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91" name="TextBox 15"/>
          <p:cNvSpPr txBox="1"/>
          <p:nvPr/>
        </p:nvSpPr>
        <p:spPr>
          <a:xfrm>
            <a:off x="7599386" y="281380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92" name="TextBox 15"/>
          <p:cNvSpPr txBox="1"/>
          <p:nvPr/>
        </p:nvSpPr>
        <p:spPr>
          <a:xfrm>
            <a:off x="6909549" y="280242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31</a:t>
            </a:r>
          </a:p>
        </p:txBody>
      </p:sp>
      <p:sp>
        <p:nvSpPr>
          <p:cNvPr id="93" name="TextBox 15"/>
          <p:cNvSpPr txBox="1"/>
          <p:nvPr/>
        </p:nvSpPr>
        <p:spPr>
          <a:xfrm>
            <a:off x="5097002" y="277016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4" name="矩形 3"/>
          <p:cNvSpPr/>
          <p:nvPr/>
        </p:nvSpPr>
        <p:spPr>
          <a:xfrm>
            <a:off x="3107543" y="1827576"/>
            <a:ext cx="6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dirty="0">
                <a:latin typeface="Arial"/>
                <a:cs typeface="Arial"/>
              </a:rPr>
              <a:t>TLB</a:t>
            </a:r>
          </a:p>
        </p:txBody>
      </p:sp>
      <p:sp>
        <p:nvSpPr>
          <p:cNvPr id="28" name="矩形 27"/>
          <p:cNvSpPr/>
          <p:nvPr/>
        </p:nvSpPr>
        <p:spPr>
          <a:xfrm>
            <a:off x="2635851" y="2821380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68695" y="2484895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latin typeface="Arial"/>
                <a:cs typeface="Arial"/>
              </a:rPr>
              <a:t>set</a:t>
            </a:r>
            <a:endParaRPr kumimoji="1" lang="en-GB" altLang="zh-CN" sz="1600" dirty="0">
              <a:latin typeface="Arial"/>
              <a:cs typeface="Arial"/>
            </a:endParaRPr>
          </a:p>
        </p:txBody>
      </p:sp>
      <p:cxnSp>
        <p:nvCxnSpPr>
          <p:cNvPr id="96" name="直线箭头连接符 15"/>
          <p:cNvCxnSpPr>
            <a:stCxn id="80" idx="2"/>
            <a:endCxn id="40" idx="2"/>
          </p:cNvCxnSpPr>
          <p:nvPr/>
        </p:nvCxnSpPr>
        <p:spPr>
          <a:xfrm rot="5400000" flipH="1">
            <a:off x="4724700" y="2249873"/>
            <a:ext cx="577360" cy="2098610"/>
          </a:xfrm>
          <a:prstGeom prst="bentConnector3">
            <a:avLst>
              <a:gd name="adj1" fmla="val -39594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735333" y="290808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90856" y="290556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461947" y="290262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17470" y="290010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85736" y="3818012"/>
            <a:ext cx="196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compare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the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tags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94254" y="317689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88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1.1 Check TLB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2350251" y="2116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kumimoji="1" lang="zh-CN" altLang="en-US" sz="32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6266" y="1409089"/>
            <a:ext cx="44188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1.1.3 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caculate the physical address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on TLB hit</a:t>
            </a: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  </a:t>
            </a:r>
            <a:r>
              <a:rPr kumimoji="1" lang="en-US" altLang="zh-CN" dirty="0" err="1" smtClean="0">
                <a:latin typeface="Arial"/>
                <a:cs typeface="Arial"/>
              </a:rPr>
              <a:t>e.g</a:t>
            </a:r>
            <a:r>
              <a:rPr kumimoji="1" lang="en-US" altLang="zh-CN" dirty="0" smtClean="0">
                <a:latin typeface="Arial"/>
                <a:cs typeface="Arial"/>
              </a:rPr>
              <a:t>,  TLB has 1024 sets</a:t>
            </a:r>
          </a:p>
          <a:p>
            <a:r>
              <a:rPr kumimoji="1" lang="en-US" altLang="zh-CN" dirty="0">
                <a:latin typeface="Arial"/>
                <a:cs typeface="Arial"/>
              </a:rPr>
              <a:t>	 </a:t>
            </a:r>
            <a:r>
              <a:rPr kumimoji="1" lang="en-US" altLang="zh-CN" dirty="0" smtClean="0">
                <a:latin typeface="Arial"/>
                <a:cs typeface="Arial"/>
              </a:rPr>
              <a:t>  4 way associative 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5122558" y="3147898"/>
            <a:ext cx="3853562" cy="442502"/>
            <a:chOff x="764737" y="1910902"/>
            <a:chExt cx="7484913" cy="442779"/>
          </a:xfrm>
        </p:grpSpPr>
        <p:sp>
          <p:nvSpPr>
            <p:cNvPr id="80" name="Rectangle 9"/>
            <p:cNvSpPr/>
            <p:nvPr/>
          </p:nvSpPr>
          <p:spPr bwMode="auto">
            <a:xfrm>
              <a:off x="764737" y="1910902"/>
              <a:ext cx="3652083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6" name="Rectangle 9"/>
            <p:cNvSpPr/>
            <p:nvPr/>
          </p:nvSpPr>
          <p:spPr bwMode="auto">
            <a:xfrm>
              <a:off x="4416820" y="1913392"/>
              <a:ext cx="1884511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88" name="TextBox 15"/>
          <p:cNvSpPr txBox="1"/>
          <p:nvPr/>
        </p:nvSpPr>
        <p:spPr>
          <a:xfrm>
            <a:off x="8678128" y="2758633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9" name="TextBox 15"/>
          <p:cNvSpPr txBox="1"/>
          <p:nvPr/>
        </p:nvSpPr>
        <p:spPr>
          <a:xfrm>
            <a:off x="7864013" y="28011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91" name="TextBox 15"/>
          <p:cNvSpPr txBox="1"/>
          <p:nvPr/>
        </p:nvSpPr>
        <p:spPr>
          <a:xfrm>
            <a:off x="7599386" y="281380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92" name="TextBox 15"/>
          <p:cNvSpPr txBox="1"/>
          <p:nvPr/>
        </p:nvSpPr>
        <p:spPr>
          <a:xfrm>
            <a:off x="6909549" y="280242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31</a:t>
            </a:r>
          </a:p>
        </p:txBody>
      </p:sp>
      <p:sp>
        <p:nvSpPr>
          <p:cNvPr id="93" name="TextBox 15"/>
          <p:cNvSpPr txBox="1"/>
          <p:nvPr/>
        </p:nvSpPr>
        <p:spPr>
          <a:xfrm>
            <a:off x="5097002" y="277016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4" name="矩形 3"/>
          <p:cNvSpPr/>
          <p:nvPr/>
        </p:nvSpPr>
        <p:spPr>
          <a:xfrm>
            <a:off x="3107543" y="1827576"/>
            <a:ext cx="6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dirty="0">
                <a:latin typeface="Arial"/>
                <a:cs typeface="Arial"/>
              </a:rPr>
              <a:t>TLB</a:t>
            </a:r>
          </a:p>
        </p:txBody>
      </p:sp>
      <p:sp>
        <p:nvSpPr>
          <p:cNvPr id="28" name="矩形 27"/>
          <p:cNvSpPr/>
          <p:nvPr/>
        </p:nvSpPr>
        <p:spPr>
          <a:xfrm>
            <a:off x="2635851" y="2821380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68695" y="2484895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latin typeface="Arial"/>
                <a:cs typeface="Arial"/>
              </a:rPr>
              <a:t>set</a:t>
            </a:r>
            <a:endParaRPr kumimoji="1" lang="en-GB" altLang="zh-CN" sz="1600" dirty="0">
              <a:latin typeface="Arial"/>
              <a:cs typeface="Arial"/>
            </a:endParaRPr>
          </a:p>
        </p:txBody>
      </p:sp>
      <p:cxnSp>
        <p:nvCxnSpPr>
          <p:cNvPr id="96" name="直线箭头连接符 15"/>
          <p:cNvCxnSpPr>
            <a:stCxn id="80" idx="2"/>
            <a:endCxn id="40" idx="2"/>
          </p:cNvCxnSpPr>
          <p:nvPr/>
        </p:nvCxnSpPr>
        <p:spPr>
          <a:xfrm rot="5400000" flipH="1">
            <a:off x="4724700" y="2249873"/>
            <a:ext cx="577360" cy="2098610"/>
          </a:xfrm>
          <a:prstGeom prst="bentConnector3">
            <a:avLst>
              <a:gd name="adj1" fmla="val -39594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735333" y="290808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90856" y="290556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461947" y="290262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17470" y="290010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85736" y="3818012"/>
            <a:ext cx="196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compare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the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tags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7632" y="4277037"/>
            <a:ext cx="4440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if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entry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e </a:t>
            </a:r>
            <a:r>
              <a:rPr lang="en-US" altLang="zh-CN" dirty="0" smtClean="0">
                <a:latin typeface="Arial"/>
                <a:cs typeface="Arial"/>
              </a:rPr>
              <a:t>is present at index </a:t>
            </a:r>
            <a:r>
              <a:rPr lang="en-US" altLang="zh-CN" dirty="0" err="1" smtClean="0">
                <a:latin typeface="Arial"/>
                <a:cs typeface="Arial"/>
              </a:rPr>
              <a:t>va</a:t>
            </a:r>
            <a:r>
              <a:rPr lang="en-US" altLang="zh-CN" dirty="0" smtClean="0">
                <a:latin typeface="Arial"/>
                <a:cs typeface="Arial"/>
              </a:rPr>
              <a:t>[12:31] </a:t>
            </a:r>
            <a:r>
              <a:rPr lang="en-US" altLang="zh-CN" dirty="0" smtClean="0">
                <a:latin typeface="Arial"/>
                <a:cs typeface="Arial"/>
              </a:rPr>
              <a:t>and </a:t>
            </a:r>
            <a:r>
              <a:rPr lang="en-US" altLang="zh-CN" dirty="0" err="1" smtClean="0">
                <a:latin typeface="Arial"/>
                <a:cs typeface="Arial"/>
              </a:rPr>
              <a:t>e.tag</a:t>
            </a:r>
            <a:r>
              <a:rPr lang="en-US" altLang="zh-CN" dirty="0" smtClean="0">
                <a:latin typeface="Arial"/>
                <a:cs typeface="Arial"/>
              </a:rPr>
              <a:t>==</a:t>
            </a:r>
            <a:r>
              <a:rPr lang="en-US" altLang="zh-CN" dirty="0" err="1" smtClean="0">
                <a:latin typeface="Arial"/>
                <a:cs typeface="Arial"/>
              </a:rPr>
              <a:t>va</a:t>
            </a:r>
            <a:r>
              <a:rPr lang="en-US" altLang="zh-CN" dirty="0" smtClean="0">
                <a:latin typeface="Arial"/>
                <a:cs typeface="Arial"/>
              </a:rPr>
              <a:t>[32:63], then PA is equal to </a:t>
            </a:r>
            <a:r>
              <a:rPr lang="en-US" altLang="zh-CN" dirty="0" err="1" smtClean="0">
                <a:latin typeface="Arial"/>
                <a:cs typeface="Arial"/>
              </a:rPr>
              <a:t>e.PPN</a:t>
            </a:r>
            <a:r>
              <a:rPr lang="en-US" altLang="zh-CN" dirty="0" smtClean="0">
                <a:latin typeface="Arial"/>
                <a:cs typeface="Arial"/>
              </a:rPr>
              <a:t> + </a:t>
            </a:r>
            <a:r>
              <a:rPr lang="en-US" altLang="zh-CN" dirty="0" err="1" smtClean="0">
                <a:latin typeface="Arial"/>
                <a:cs typeface="Arial"/>
              </a:rPr>
              <a:t>va</a:t>
            </a:r>
            <a:r>
              <a:rPr lang="en-US" altLang="zh-CN" dirty="0" smtClean="0">
                <a:latin typeface="Arial"/>
                <a:cs typeface="Arial"/>
              </a:rPr>
              <a:t>[0:11]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4254" y="317689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Step 1.2 Walk </a:t>
            </a:r>
            <a:r>
              <a:rPr kumimoji="1" lang="en-US" altLang="zh-CN" dirty="0" smtClean="0"/>
              <a:t>Page </a:t>
            </a:r>
            <a:r>
              <a:rPr kumimoji="1" lang="en-US" altLang="zh-CN" dirty="0" smtClean="0"/>
              <a:t>Table on TLB Miss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50628" y="3266236"/>
            <a:ext cx="1323840" cy="1010801"/>
            <a:chOff x="6134132" y="1568289"/>
            <a:chExt cx="2263361" cy="2524666"/>
          </a:xfrm>
        </p:grpSpPr>
        <p:sp>
          <p:nvSpPr>
            <p:cNvPr id="24" name="矩形 23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6598" y="2530563"/>
            <a:ext cx="1351901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[0]++</a:t>
            </a:r>
          </a:p>
          <a:p>
            <a:r>
              <a:rPr lang="en-US" altLang="zh-CN" dirty="0" err="1" smtClean="0">
                <a:latin typeface="Arial"/>
                <a:cs typeface="Arial"/>
              </a:rPr>
              <a:t>incq</a:t>
            </a:r>
            <a:r>
              <a:rPr lang="en-US" altLang="zh-CN" dirty="0" smtClean="0">
                <a:latin typeface="Arial"/>
                <a:cs typeface="Arial"/>
              </a:rPr>
              <a:t> (%rax)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6071" y="2153112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93784" y="4187345"/>
            <a:ext cx="1933832" cy="1154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52" y="1870754"/>
            <a:ext cx="4688680" cy="394668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347" y="3683078"/>
            <a:ext cx="108011" cy="135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kumimoji="1" lang="zh-CN" altLang="en-US" sz="1600" dirty="0">
              <a:latin typeface="Verdana"/>
              <a:cs typeface="Verdana"/>
            </a:endParaRPr>
          </a:p>
        </p:txBody>
      </p:sp>
      <p:cxnSp>
        <p:nvCxnSpPr>
          <p:cNvPr id="11" name="直线箭头连接符 15"/>
          <p:cNvCxnSpPr>
            <a:stCxn id="24" idx="3"/>
            <a:endCxn id="7" idx="1"/>
          </p:cNvCxnSpPr>
          <p:nvPr/>
        </p:nvCxnSpPr>
        <p:spPr>
          <a:xfrm flipV="1">
            <a:off x="1774468" y="2736101"/>
            <a:ext cx="801604" cy="1035536"/>
          </a:xfrm>
          <a:prstGeom prst="bentConnector3">
            <a:avLst>
              <a:gd name="adj1" fmla="val 60266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5"/>
          <p:cNvCxnSpPr>
            <a:stCxn id="24" idx="3"/>
            <a:endCxn id="8" idx="1"/>
          </p:cNvCxnSpPr>
          <p:nvPr/>
        </p:nvCxnSpPr>
        <p:spPr>
          <a:xfrm>
            <a:off x="1774468" y="3771637"/>
            <a:ext cx="719316" cy="992927"/>
          </a:xfrm>
          <a:prstGeom prst="bentConnector3">
            <a:avLst>
              <a:gd name="adj1" fmla="val 67160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33321" y="3176894"/>
            <a:ext cx="616930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VA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14" name="直线箭头连接符 15"/>
          <p:cNvCxnSpPr>
            <a:stCxn id="7" idx="2"/>
            <a:endCxn id="8" idx="0"/>
          </p:cNvCxnSpPr>
          <p:nvPr/>
        </p:nvCxnSpPr>
        <p:spPr>
          <a:xfrm rot="16200000" flipH="1">
            <a:off x="3026569" y="3753214"/>
            <a:ext cx="868256" cy="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60700" y="3333090"/>
            <a:ext cx="600863" cy="594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6251" y="5900705"/>
            <a:ext cx="121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CPU Chip</a:t>
            </a:r>
            <a:endParaRPr lang="zh-CN" altLang="en-US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15"/>
          <p:cNvCxnSpPr>
            <a:stCxn id="8" idx="2"/>
            <a:endCxn id="24" idx="2"/>
          </p:cNvCxnSpPr>
          <p:nvPr/>
        </p:nvCxnSpPr>
        <p:spPr>
          <a:xfrm rot="5400000" flipH="1">
            <a:off x="1754253" y="3635333"/>
            <a:ext cx="1064743" cy="2348152"/>
          </a:xfrm>
          <a:prstGeom prst="bentConnector3">
            <a:avLst>
              <a:gd name="adj1" fmla="val -24619"/>
            </a:avLst>
          </a:prstGeom>
          <a:ln w="38100" cmpd="sng">
            <a:solidFill>
              <a:srgbClr val="D9D9D9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096" y="4982146"/>
            <a:ext cx="1082636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Word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Arial"/>
                <a:cs typeface="Arial"/>
              </a:rPr>
              <a:t>(8 bytes)</a:t>
            </a: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2350251" y="2116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kumimoji="1" lang="zh-CN" altLang="en-US" sz="32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9110" y="1409089"/>
            <a:ext cx="34434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/>
                <a:cs typeface="Arial"/>
              </a:rPr>
              <a:t>Step </a:t>
            </a:r>
            <a:r>
              <a:rPr kumimoji="1" lang="en-US" altLang="zh-CN" b="1" dirty="0" smtClean="0">
                <a:latin typeface="Arial"/>
                <a:cs typeface="Arial"/>
              </a:rPr>
              <a:t>1.2.1 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find </a:t>
            </a:r>
            <a:r>
              <a:rPr kumimoji="1" lang="en-US" altLang="zh-CN" dirty="0" smtClean="0">
                <a:latin typeface="Arial"/>
                <a:cs typeface="Arial"/>
              </a:rPr>
              <a:t>PPN </a:t>
            </a:r>
            <a:r>
              <a:rPr kumimoji="1" lang="en-US" altLang="zh-CN" dirty="0" smtClean="0">
                <a:latin typeface="Arial"/>
                <a:cs typeface="Arial"/>
              </a:rPr>
              <a:t>by walking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the </a:t>
            </a:r>
            <a:r>
              <a:rPr kumimoji="1" lang="en-US" altLang="zh-CN" dirty="0" smtClean="0">
                <a:latin typeface="Arial"/>
                <a:cs typeface="Arial"/>
              </a:rPr>
              <a:t>page table with VA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  </a:t>
            </a:r>
            <a:r>
              <a:rPr kumimoji="1" lang="en-US" altLang="zh-CN" dirty="0" err="1" smtClean="0">
                <a:latin typeface="Arial"/>
                <a:cs typeface="Arial"/>
              </a:rPr>
              <a:t>e.g</a:t>
            </a:r>
            <a:r>
              <a:rPr kumimoji="1" lang="en-US" altLang="zh-CN" dirty="0" smtClean="0">
                <a:latin typeface="Arial"/>
                <a:cs typeface="Arial"/>
              </a:rPr>
              <a:t>,  4 level page table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7543" y="1827576"/>
            <a:ext cx="6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dirty="0">
                <a:latin typeface="Arial"/>
                <a:cs typeface="Arial"/>
              </a:rPr>
              <a:t>TLB</a:t>
            </a:r>
          </a:p>
        </p:txBody>
      </p:sp>
      <p:sp>
        <p:nvSpPr>
          <p:cNvPr id="28" name="矩形 27"/>
          <p:cNvSpPr/>
          <p:nvPr/>
        </p:nvSpPr>
        <p:spPr>
          <a:xfrm>
            <a:off x="2635851" y="2821380"/>
            <a:ext cx="1578981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68695" y="2484895"/>
            <a:ext cx="45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1600" dirty="0" smtClean="0">
                <a:latin typeface="Arial"/>
                <a:cs typeface="Arial"/>
              </a:rPr>
              <a:t>set</a:t>
            </a:r>
            <a:endParaRPr kumimoji="1" lang="en-GB" altLang="zh-CN" sz="16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35333" y="290808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90856" y="290556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461947" y="2902626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17470" y="2900109"/>
            <a:ext cx="293209" cy="110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4696785" y="2427486"/>
            <a:ext cx="4386104" cy="839138"/>
            <a:chOff x="286021" y="1629082"/>
            <a:chExt cx="8206077" cy="726097"/>
          </a:xfrm>
        </p:grpSpPr>
        <p:sp>
          <p:nvSpPr>
            <p:cNvPr id="42" name="TextBox 15"/>
            <p:cNvSpPr txBox="1"/>
            <p:nvPr/>
          </p:nvSpPr>
          <p:spPr>
            <a:xfrm>
              <a:off x="286021" y="1645784"/>
              <a:ext cx="98266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7986847" y="1645152"/>
              <a:ext cx="505251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0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44" name="TextBox 15"/>
            <p:cNvSpPr txBox="1"/>
            <p:nvPr/>
          </p:nvSpPr>
          <p:spPr>
            <a:xfrm>
              <a:off x="1248205" y="1629082"/>
              <a:ext cx="76592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1793344" y="1631398"/>
              <a:ext cx="868128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46" name="TextBox 15"/>
            <p:cNvSpPr txBox="1"/>
            <p:nvPr/>
          </p:nvSpPr>
          <p:spPr>
            <a:xfrm>
              <a:off x="2541926" y="1636485"/>
              <a:ext cx="876972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</a:t>
              </a:r>
              <a:r>
                <a:rPr lang="en-US" sz="1600" dirty="0">
                  <a:latin typeface="Calibri" pitchFamily="34" charset="0"/>
                </a:rPr>
                <a:t>9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2993283" y="1638800"/>
              <a:ext cx="1130043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3721382" y="1634468"/>
              <a:ext cx="868523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49" name="TextBox 15"/>
            <p:cNvSpPr txBox="1"/>
            <p:nvPr/>
          </p:nvSpPr>
          <p:spPr>
            <a:xfrm>
              <a:off x="4205258" y="1636782"/>
              <a:ext cx="1054712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50" name="TextBox 15"/>
            <p:cNvSpPr txBox="1"/>
            <p:nvPr/>
          </p:nvSpPr>
          <p:spPr>
            <a:xfrm>
              <a:off x="4851427" y="1645466"/>
              <a:ext cx="793190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</a:t>
              </a:r>
              <a:r>
                <a:rPr lang="en-US" sz="1600" dirty="0">
                  <a:latin typeface="Calibri" pitchFamily="34" charset="0"/>
                </a:rPr>
                <a:t>1</a:t>
              </a:r>
              <a:endParaRPr lang="en-US" sz="1600" dirty="0" smtClean="0">
                <a:latin typeface="Calibri" pitchFamily="34" charset="0"/>
              </a:endParaRPr>
            </a:p>
          </p:txBody>
        </p:sp>
        <p:sp>
          <p:nvSpPr>
            <p:cNvPr id="51" name="TextBox 15"/>
            <p:cNvSpPr txBox="1"/>
            <p:nvPr/>
          </p:nvSpPr>
          <p:spPr>
            <a:xfrm>
              <a:off x="5300936" y="1647781"/>
              <a:ext cx="822029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20</a:t>
              </a: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57901" y="1910902"/>
              <a:ext cx="8134194" cy="444277"/>
              <a:chOff x="115456" y="1910902"/>
              <a:chExt cx="8134194" cy="444277"/>
            </a:xfrm>
          </p:grpSpPr>
          <p:sp>
            <p:nvSpPr>
              <p:cNvPr id="55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Reserved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6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L0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7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rial"/>
                    <a:cs typeface="Arial"/>
                  </a:rPr>
                  <a:t>L</a:t>
                </a:r>
                <a:r>
                  <a:rPr lang="en-US" sz="1400" dirty="0" smtClean="0">
                    <a:latin typeface="Arial"/>
                    <a:cs typeface="Arial"/>
                  </a:rPr>
                  <a:t>1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8" name="Rectangle 9"/>
              <p:cNvSpPr/>
              <p:nvPr/>
            </p:nvSpPr>
            <p:spPr bwMode="auto">
              <a:xfrm>
                <a:off x="4039432" y="1914944"/>
                <a:ext cx="121570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L2 off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59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Page Offset 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60" name="Rectangle 9"/>
              <p:cNvSpPr/>
              <p:nvPr/>
            </p:nvSpPr>
            <p:spPr bwMode="auto">
              <a:xfrm>
                <a:off x="5255137" y="1913392"/>
                <a:ext cx="1262321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L3 </a:t>
                </a:r>
                <a:r>
                  <a:rPr lang="en-US" sz="1400" dirty="0">
                    <a:latin typeface="Arial"/>
                    <a:cs typeface="Arial"/>
                  </a:rPr>
                  <a:t>o</a:t>
                </a:r>
                <a:r>
                  <a:rPr lang="en-US" sz="1400" dirty="0" smtClean="0">
                    <a:latin typeface="Arial"/>
                    <a:cs typeface="Arial"/>
                  </a:rPr>
                  <a:t>ff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" name="TextBox 15"/>
            <p:cNvSpPr txBox="1"/>
            <p:nvPr/>
          </p:nvSpPr>
          <p:spPr>
            <a:xfrm>
              <a:off x="5926622" y="1639128"/>
              <a:ext cx="81750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54" name="TextBox 15"/>
            <p:cNvSpPr txBox="1"/>
            <p:nvPr/>
          </p:nvSpPr>
          <p:spPr>
            <a:xfrm>
              <a:off x="6461890" y="1641444"/>
              <a:ext cx="767115" cy="2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11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4919558" y="3467184"/>
            <a:ext cx="3237482" cy="2213832"/>
            <a:chOff x="915833" y="2605884"/>
            <a:chExt cx="6302941" cy="3634377"/>
          </a:xfrm>
        </p:grpSpPr>
        <p:sp>
          <p:nvSpPr>
            <p:cNvPr id="62" name="矩形 61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097401" y="475261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67" name="Straight Arrow Connector 39"/>
            <p:cNvCxnSpPr>
              <a:stCxn id="63" idx="3"/>
              <a:endCxn id="131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 67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3" name="Straight Arrow Connector 39"/>
            <p:cNvCxnSpPr>
              <a:stCxn id="131" idx="3"/>
              <a:endCxn id="123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39"/>
            <p:cNvCxnSpPr>
              <a:stCxn id="133" idx="3"/>
              <a:endCxn id="119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 74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7" name="Straight Arrow Connector 39"/>
            <p:cNvCxnSpPr>
              <a:stCxn id="129" idx="3"/>
              <a:endCxn id="115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组 77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9" name="Straight Arrow Connector 39"/>
            <p:cNvCxnSpPr>
              <a:stCxn id="123" idx="3"/>
              <a:endCxn id="111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 80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82" name="Straight Arrow Connector 39"/>
            <p:cNvCxnSpPr>
              <a:stCxn id="125" idx="3"/>
              <a:endCxn id="107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 82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2596087" y="42179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846673" y="544438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111722" y="588630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406575" y="59324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15833" y="2605884"/>
              <a:ext cx="1058756" cy="505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latin typeface="Arial"/>
                  <a:cs typeface="Arial"/>
                </a:rPr>
                <a:t>CR3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46726" y="3129544"/>
              <a:ext cx="972994" cy="608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Root </a:t>
              </a:r>
              <a:r>
                <a:rPr lang="en-US" altLang="zh-CN" sz="1000" dirty="0" err="1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A</a:t>
              </a:r>
              <a:r>
                <a:rPr lang="en-US" altLang="zh-CN" sz="1000" dirty="0" err="1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ddr</a:t>
              </a:r>
              <a:endParaRPr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cxnSp>
          <p:nvCxnSpPr>
            <p:cNvPr id="99" name="Straight Arrow Connector 39"/>
            <p:cNvCxnSpPr>
              <a:stCxn id="98" idx="3"/>
              <a:endCxn id="63" idx="1"/>
            </p:cNvCxnSpPr>
            <p:nvPr/>
          </p:nvCxnSpPr>
          <p:spPr bwMode="auto">
            <a:xfrm>
              <a:off x="1919721" y="3433608"/>
              <a:ext cx="665230" cy="23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矩形 133"/>
          <p:cNvSpPr/>
          <p:nvPr/>
        </p:nvSpPr>
        <p:spPr>
          <a:xfrm>
            <a:off x="4672358" y="3209741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45279</TotalTime>
  <Words>12413</Words>
  <Application>Microsoft Macintosh PowerPoint</Application>
  <PresentationFormat>On-screen Show (4:3)</PresentationFormat>
  <Paragraphs>2314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CloudVisor-Austin</vt:lpstr>
      <vt:lpstr> Cache-Friendly Code</vt:lpstr>
      <vt:lpstr>PowerPoint Presentation</vt:lpstr>
      <vt:lpstr>Step 1. Address Translation</vt:lpstr>
      <vt:lpstr>Step 1. Address Translation</vt:lpstr>
      <vt:lpstr>Step 1.1 Check TLB</vt:lpstr>
      <vt:lpstr>Step 1.1 Check TLB</vt:lpstr>
      <vt:lpstr>Step 1.1 Check TLB</vt:lpstr>
      <vt:lpstr>Step 1.1 Check TLB</vt:lpstr>
      <vt:lpstr>Step 1.2 Walk Page Table on TLB Miss</vt:lpstr>
      <vt:lpstr>Step 1.2 Walk Through Page Table on TLB Miss</vt:lpstr>
      <vt:lpstr>Step 1.2 Walk Through Page Table on TLB Miss</vt:lpstr>
      <vt:lpstr>Exercise</vt:lpstr>
      <vt:lpstr>Step 2. Fetch Data</vt:lpstr>
      <vt:lpstr>Step 2.1 Fetch Data  from CPU Cache</vt:lpstr>
      <vt:lpstr>Step 2.1 Fetch Data  from CPU Cache</vt:lpstr>
      <vt:lpstr>Step 2.1 Fetch Data  from CPU Cache</vt:lpstr>
      <vt:lpstr>Step 2.2 Fetch Data  from Memory on Cache Miss</vt:lpstr>
      <vt:lpstr>Writing Cache-Friendly Code</vt:lpstr>
      <vt:lpstr>How to write cache friendly code?</vt:lpstr>
      <vt:lpstr>Simple example: sum of 2D array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Matrix Multiplication (ijk)</vt:lpstr>
      <vt:lpstr>Matrix Multiplication </vt:lpstr>
      <vt:lpstr>Matrix Multiplication (ijk)</vt:lpstr>
      <vt:lpstr>Matrix Multiplication (ijk)</vt:lpstr>
      <vt:lpstr>Matrix Multiplication (ijk)</vt:lpstr>
      <vt:lpstr>Matrix Multiplication (ikj)</vt:lpstr>
      <vt:lpstr>Matrix Multiplication (ikj)</vt:lpstr>
      <vt:lpstr>Matrix Multiplication (kji)</vt:lpstr>
      <vt:lpstr>Matrix Multiplication (kji)</vt:lpstr>
      <vt:lpstr>Memory Layout</vt:lpstr>
      <vt:lpstr>Memory Layout</vt:lpstr>
      <vt:lpstr>Memory Layout</vt:lpstr>
      <vt:lpstr>Memory Layout</vt:lpstr>
      <vt:lpstr>Memory Layout</vt:lpstr>
      <vt:lpstr>Memory Layout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6500</cp:revision>
  <cp:lastPrinted>2018-04-10T03:26:44Z</cp:lastPrinted>
  <dcterms:created xsi:type="dcterms:W3CDTF">2012-08-17T04:52:30Z</dcterms:created>
  <dcterms:modified xsi:type="dcterms:W3CDTF">2018-04-12T05:08:19Z</dcterms:modified>
</cp:coreProperties>
</file>