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8" r:id="rId3"/>
    <p:sldId id="299" r:id="rId4"/>
    <p:sldId id="268" r:id="rId5"/>
    <p:sldId id="258" r:id="rId6"/>
    <p:sldId id="30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00" r:id="rId16"/>
    <p:sldId id="267" r:id="rId17"/>
    <p:sldId id="269" r:id="rId18"/>
    <p:sldId id="270" r:id="rId19"/>
    <p:sldId id="272" r:id="rId20"/>
    <p:sldId id="271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85" r:id="rId35"/>
    <p:sldId id="290" r:id="rId36"/>
    <p:sldId id="291" r:id="rId37"/>
    <p:sldId id="292" r:id="rId38"/>
    <p:sldId id="301" r:id="rId39"/>
    <p:sldId id="303" r:id="rId40"/>
    <p:sldId id="302" r:id="rId41"/>
    <p:sldId id="293" r:id="rId42"/>
    <p:sldId id="296" r:id="rId43"/>
    <p:sldId id="297" r:id="rId44"/>
    <p:sldId id="294" r:id="rId45"/>
    <p:sldId id="295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24A1-66FD-F74C-A576-05097A11BF4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8FEAA-1DDB-B840-89DD-9416838A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FEAA-1DDB-B840-89DD-9416838A3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FEAA-1DDB-B840-89DD-9416838A3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timer interrupt is typically</a:t>
            </a:r>
            <a:r>
              <a:rPr lang="en-US" baseline="0" dirty="0" smtClean="0"/>
              <a:t> 10ms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FEAA-1DDB-B840-89DD-9416838A3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9A77-3241-2B4F-9306-4FA5D5917C11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0A6-B04F-434E-A19C-768E5390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program and OS interaction</a:t>
            </a:r>
            <a:br>
              <a:rPr lang="en-US" dirty="0" smtClean="0"/>
            </a:br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Jinyang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into privileged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Hardware provides 3 controlled mechanisms to switch from non-privileged to privileged execution: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Traps </a:t>
            </a:r>
          </a:p>
          <a:p>
            <a:pPr marL="914400" lvl="1" indent="-514350"/>
            <a:r>
              <a:rPr lang="en-US" dirty="0" err="1" smtClean="0"/>
              <a:t>syscalls</a:t>
            </a:r>
            <a:r>
              <a:rPr lang="en-US" dirty="0" smtClean="0"/>
              <a:t> (user programs explicitly ask for OS help)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 (caused by the current running program)</a:t>
            </a:r>
          </a:p>
          <a:p>
            <a:pPr marL="914400" lvl="1" indent="-514350"/>
            <a:r>
              <a:rPr lang="en-US" dirty="0" smtClean="0"/>
              <a:t>e.g. divide by zero, page fault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Interrupt (caused by external events)</a:t>
            </a:r>
          </a:p>
          <a:p>
            <a:pPr marL="914400" lvl="1" indent="-514350"/>
            <a:r>
              <a:rPr lang="en-US" dirty="0" smtClean="0"/>
              <a:t>timer, </a:t>
            </a:r>
            <a:r>
              <a:rPr lang="en-US" dirty="0" smtClean="0"/>
              <a:t>keyboard </a:t>
            </a:r>
            <a:r>
              <a:rPr lang="en-US" dirty="0" smtClean="0"/>
              <a:t>press, packet arrival</a:t>
            </a:r>
          </a:p>
        </p:txBody>
      </p:sp>
    </p:spTree>
    <p:extLst>
      <p:ext uri="{BB962C8B-B14F-4D97-AF65-F5344CB8AC3E}">
        <p14:creationId xmlns:p14="http://schemas.microsoft.com/office/powerpoint/2010/main" val="15158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out of privileged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uses the special hardware instruction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iret</a:t>
            </a:r>
            <a:endParaRPr lang="en-US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OS may return to the same program or context switch to execute a different program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67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"/>
            <a:ext cx="927285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#1 Traps:</a:t>
            </a:r>
            <a:br>
              <a:rPr lang="en-US" dirty="0" smtClean="0"/>
            </a:br>
            <a:r>
              <a:rPr lang="en-US" dirty="0" err="1" smtClean="0"/>
              <a:t>Syscall</a:t>
            </a:r>
            <a:r>
              <a:rPr lang="en-US" dirty="0" smtClean="0"/>
              <a:t>: User </a:t>
            </a:r>
            <a:r>
              <a:rPr lang="en-US" dirty="0" smtClean="0">
                <a:sym typeface="Wingdings"/>
              </a:rPr>
              <a:t>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8544"/>
            <a:ext cx="8544141" cy="4730969"/>
          </a:xfrm>
        </p:spPr>
        <p:txBody>
          <a:bodyPr/>
          <a:lstStyle/>
          <a:p>
            <a:r>
              <a:rPr lang="en-US" dirty="0" smtClean="0"/>
              <a:t>User programs ask for OS services using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r>
              <a:rPr lang="en-US" dirty="0" smtClean="0"/>
              <a:t>it’s like invoking a function in OS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syscall</a:t>
            </a:r>
            <a:r>
              <a:rPr lang="en-US" dirty="0" smtClean="0"/>
              <a:t> has a known number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3819"/>
              </p:ext>
            </p:extLst>
          </p:nvPr>
        </p:nvGraphicFramePr>
        <p:xfrm>
          <a:off x="1229479" y="2743200"/>
          <a:ext cx="4237594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8797"/>
                <a:gridCol w="2118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close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execve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kill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467073" y="2743200"/>
            <a:ext cx="3350191" cy="1822052"/>
            <a:chOff x="5467073" y="2743200"/>
            <a:chExt cx="3350191" cy="1822052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6290235" y="2743200"/>
              <a:ext cx="2527029" cy="1822052"/>
            </a:xfrm>
            <a:prstGeom prst="wedgeRoundRectCallout">
              <a:avLst>
                <a:gd name="adj1" fmla="val -63286"/>
                <a:gd name="adj2" fmla="val -492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C library wraps these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syscalls</a:t>
              </a:r>
              <a:r>
                <a:rPr lang="en-US" sz="2400" dirty="0" smtClean="0">
                  <a:solidFill>
                    <a:srgbClr val="000000"/>
                  </a:solidFill>
                </a:rPr>
                <a:t> to provide file I/O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>
              <a:off x="5467073" y="2907921"/>
              <a:ext cx="423375" cy="13251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68000" y="6308819"/>
            <a:ext cx="31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linux</a:t>
            </a:r>
            <a:r>
              <a:rPr lang="en-US" sz="2800" dirty="0" smtClean="0"/>
              <a:t> </a:t>
            </a:r>
            <a:r>
              <a:rPr lang="en-US" sz="2800" dirty="0" err="1" smtClean="0"/>
              <a:t>syscall</a:t>
            </a:r>
            <a:r>
              <a:rPr lang="en-US" sz="2800" dirty="0" smtClean="0"/>
              <a:t> number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382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559110" y="2101440"/>
            <a:ext cx="2158834" cy="3046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82549" y="2052651"/>
            <a:ext cx="2392994" cy="3095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: user </a:t>
            </a:r>
            <a:r>
              <a:rPr lang="en-US" dirty="0" smtClean="0">
                <a:sym typeface="Wingdings"/>
              </a:rPr>
              <a:t> OS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5153" y="2871112"/>
            <a:ext cx="170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syscall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0144" y="1472851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code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61398" y="1472851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 code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17836" y="3110371"/>
            <a:ext cx="1443562" cy="1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4253054" y="3650108"/>
            <a:ext cx="1618949" cy="126749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77695" y="2052651"/>
            <a:ext cx="180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movq</a:t>
            </a:r>
            <a:r>
              <a:rPr lang="en-US" dirty="0" smtClean="0"/>
              <a:t> %</a:t>
            </a:r>
            <a:r>
              <a:rPr lang="en-US" dirty="0" err="1" smtClean="0"/>
              <a:t>rax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77695" y="2421983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endParaRPr lang="en-US" dirty="0" smtClean="0"/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72003" y="4686767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iret</a:t>
            </a:r>
            <a:endParaRPr lang="en-US" sz="24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5153" y="3343143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movq</a:t>
            </a:r>
            <a:r>
              <a:rPr lang="en-US" dirty="0" smtClean="0"/>
              <a:t> %</a:t>
            </a:r>
            <a:r>
              <a:rPr lang="en-US" dirty="0" err="1" smtClean="0"/>
              <a:t>rax</a:t>
            </a:r>
            <a:r>
              <a:rPr lang="en-US" dirty="0" smtClean="0"/>
              <a:t>, %r8</a:t>
            </a:r>
          </a:p>
          <a:p>
            <a:r>
              <a:rPr lang="en-US" dirty="0" smtClean="0"/>
              <a:t>add %r8, %r9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86822" y="2329650"/>
            <a:ext cx="3594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6303" y="3068314"/>
            <a:ext cx="2918200" cy="1274260"/>
            <a:chOff x="6346303" y="3068314"/>
            <a:chExt cx="2918200" cy="1274260"/>
          </a:xfrm>
        </p:grpSpPr>
        <p:sp>
          <p:nvSpPr>
            <p:cNvPr id="32" name="TextBox 31"/>
            <p:cNvSpPr txBox="1"/>
            <p:nvPr/>
          </p:nvSpPr>
          <p:spPr>
            <a:xfrm>
              <a:off x="6860780" y="3142246"/>
              <a:ext cx="24037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code to open </a:t>
              </a:r>
            </a:p>
            <a:p>
              <a:r>
                <a:rPr lang="en-US" sz="2400" dirty="0" smtClean="0"/>
                <a:t>the requested file</a:t>
              </a:r>
              <a:endParaRPr lang="en-US" sz="2400" dirty="0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346303" y="3068314"/>
              <a:ext cx="387234" cy="127426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ounded Rectangular Callout 33"/>
          <p:cNvSpPr/>
          <p:nvPr/>
        </p:nvSpPr>
        <p:spPr>
          <a:xfrm>
            <a:off x="806825" y="5274235"/>
            <a:ext cx="4296868" cy="1637454"/>
          </a:xfrm>
          <a:prstGeom prst="wedgeRoundRectCallout">
            <a:avLst>
              <a:gd name="adj1" fmla="val 56068"/>
              <a:gd name="adj2" fmla="val -73716"/>
              <a:gd name="adj3" fmla="val 16667"/>
            </a:avLst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Assuming OS wants to execute the same process next; it does not have to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3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16652" y="3061071"/>
            <a:ext cx="2158834" cy="3046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9333" y="3019701"/>
            <a:ext cx="2392994" cy="3095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624" y="2391112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52051" y="2445364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#2 exceptions:</a:t>
            </a:r>
            <a:br>
              <a:rPr lang="en-US" dirty="0" smtClean="0"/>
            </a:br>
            <a:r>
              <a:rPr lang="en-US" dirty="0" smtClean="0"/>
              <a:t>OS takes control upon exceptions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068" y="301970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addq</a:t>
            </a:r>
            <a:r>
              <a:rPr lang="en-US" dirty="0" smtClean="0"/>
              <a:t> %</a:t>
            </a:r>
            <a:r>
              <a:rPr lang="en-US" dirty="0" err="1" smtClean="0"/>
              <a:t>rax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68" y="3389033"/>
            <a:ext cx="216327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sz="2400" dirty="0" err="1" smtClean="0">
                <a:solidFill>
                  <a:srgbClr val="3366FF"/>
                </a:solidFill>
              </a:rPr>
              <a:t>mov</a:t>
            </a:r>
            <a:r>
              <a:rPr lang="en-US" sz="2400" dirty="0" smtClean="0">
                <a:solidFill>
                  <a:srgbClr val="3366FF"/>
                </a:solidFill>
              </a:rPr>
              <a:t> (%</a:t>
            </a:r>
            <a:r>
              <a:rPr lang="en-US" sz="2400" dirty="0" err="1" smtClean="0">
                <a:solidFill>
                  <a:srgbClr val="3366FF"/>
                </a:solidFill>
              </a:rPr>
              <a:t>rbx</a:t>
            </a:r>
            <a:r>
              <a:rPr lang="en-US" sz="2400" dirty="0" smtClean="0">
                <a:solidFill>
                  <a:srgbClr val="3366FF"/>
                </a:solidFill>
              </a:rPr>
              <a:t>) %r8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....</a:t>
            </a:r>
          </a:p>
          <a:p>
            <a:r>
              <a:rPr lang="en-US" sz="2000" dirty="0" smtClean="0"/>
              <a:t>....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3341" y="3930185"/>
            <a:ext cx="186988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4917" y="3930185"/>
            <a:ext cx="359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54398" y="3943655"/>
            <a:ext cx="3989602" cy="1569660"/>
            <a:chOff x="5154398" y="3943655"/>
            <a:chExt cx="3989602" cy="1569660"/>
          </a:xfrm>
        </p:grpSpPr>
        <p:sp>
          <p:nvSpPr>
            <p:cNvPr id="16" name="TextBox 15"/>
            <p:cNvSpPr txBox="1"/>
            <p:nvPr/>
          </p:nvSpPr>
          <p:spPr>
            <a:xfrm>
              <a:off x="5541632" y="3943655"/>
              <a:ext cx="36023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check process VM </a:t>
              </a:r>
            </a:p>
            <a:p>
              <a:r>
                <a:rPr lang="en-US" sz="2400" dirty="0" smtClean="0"/>
                <a:t>structure. If VA is legit, </a:t>
              </a:r>
            </a:p>
            <a:p>
              <a:r>
                <a:rPr lang="en-US" sz="2400" dirty="0" smtClean="0"/>
                <a:t>create page table mapping.</a:t>
              </a:r>
            </a:p>
            <a:p>
              <a:r>
                <a:rPr lang="en-US" sz="2400" dirty="0" smtClean="0"/>
                <a:t>Otherwise kill process 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5154398" y="3993619"/>
              <a:ext cx="387234" cy="127426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 flipV="1">
            <a:off x="2863341" y="3993619"/>
            <a:ext cx="1753311" cy="14006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3222" y="5143983"/>
            <a:ext cx="618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sz="2400" dirty="0" err="1" smtClean="0">
                <a:solidFill>
                  <a:srgbClr val="3366FF"/>
                </a:solidFill>
              </a:rPr>
              <a:t>iret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086674" y="1579548"/>
            <a:ext cx="2943103" cy="1412465"/>
          </a:xfrm>
          <a:prstGeom prst="wedgeRoundRectCallout">
            <a:avLst>
              <a:gd name="adj1" fmla="val -50247"/>
              <a:gd name="adj2" fmla="val 10179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hardware exception </a:t>
            </a:r>
            <a:r>
              <a:rPr lang="en-US" sz="2000" dirty="0" smtClean="0">
                <a:solidFill>
                  <a:srgbClr val="000000"/>
                </a:solidFill>
              </a:rPr>
              <a:t>because %</a:t>
            </a:r>
            <a:r>
              <a:rPr lang="en-US" sz="2000" dirty="0" err="1" smtClean="0">
                <a:solidFill>
                  <a:srgbClr val="000000"/>
                </a:solidFill>
              </a:rPr>
              <a:t>rbx</a:t>
            </a:r>
            <a:r>
              <a:rPr lang="en-US" sz="2000" dirty="0" smtClean="0">
                <a:solidFill>
                  <a:srgbClr val="000000"/>
                </a:solidFill>
              </a:rPr>
              <a:t> contains </a:t>
            </a:r>
            <a:r>
              <a:rPr lang="en-US" sz="2000" dirty="0" smtClean="0">
                <a:solidFill>
                  <a:srgbClr val="000000"/>
                </a:solidFill>
              </a:rPr>
              <a:t>a non-readable address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16652" y="3061071"/>
            <a:ext cx="2158834" cy="3046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9333" y="3019701"/>
            <a:ext cx="2392994" cy="3095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624" y="2391112"/>
            <a:ext cx="140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 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52051" y="2445364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#3 interrupts:</a:t>
            </a:r>
            <a:br>
              <a:rPr lang="en-US" dirty="0" smtClean="0"/>
            </a:br>
            <a:r>
              <a:rPr lang="en-US" dirty="0" smtClean="0"/>
              <a:t>OS takes control upon interrupts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0068" y="301970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addq</a:t>
            </a:r>
            <a:r>
              <a:rPr lang="en-US" dirty="0" smtClean="0"/>
              <a:t> %</a:t>
            </a:r>
            <a:r>
              <a:rPr lang="en-US" dirty="0" err="1" smtClean="0"/>
              <a:t>rax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068" y="3389033"/>
            <a:ext cx="44365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....</a:t>
            </a:r>
          </a:p>
          <a:p>
            <a:r>
              <a:rPr lang="en-US" sz="2000" dirty="0" smtClean="0"/>
              <a:t>....</a:t>
            </a:r>
          </a:p>
          <a:p>
            <a:r>
              <a:rPr lang="en-US" sz="2000" dirty="0" smtClean="0"/>
              <a:t>...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3341" y="3930185"/>
            <a:ext cx="186988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94917" y="3930185"/>
            <a:ext cx="359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54398" y="3943655"/>
            <a:ext cx="4070153" cy="1324224"/>
            <a:chOff x="5154398" y="3943655"/>
            <a:chExt cx="4070153" cy="1324224"/>
          </a:xfrm>
        </p:grpSpPr>
        <p:sp>
          <p:nvSpPr>
            <p:cNvPr id="16" name="TextBox 15"/>
            <p:cNvSpPr txBox="1"/>
            <p:nvPr/>
          </p:nvSpPr>
          <p:spPr>
            <a:xfrm>
              <a:off x="5541632" y="3943655"/>
              <a:ext cx="3682919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process packets</a:t>
              </a:r>
            </a:p>
            <a:p>
              <a:r>
                <a:rPr lang="en-US" sz="2400" dirty="0" smtClean="0"/>
                <a:t>e.g. send acknowledgement</a:t>
              </a:r>
            </a:p>
            <a:p>
              <a:r>
                <a:rPr lang="en-US" sz="2400" dirty="0" smtClean="0"/>
                <a:t>packets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5154398" y="3993619"/>
              <a:ext cx="387234" cy="127426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 flipV="1">
            <a:off x="2863341" y="3993619"/>
            <a:ext cx="1753311" cy="14006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33222" y="5143983"/>
            <a:ext cx="618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sz="2400" dirty="0" err="1" smtClean="0">
                <a:solidFill>
                  <a:srgbClr val="3366FF"/>
                </a:solidFill>
              </a:rPr>
              <a:t>iret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211294" y="1628588"/>
            <a:ext cx="2943103" cy="1412465"/>
          </a:xfrm>
          <a:prstGeom prst="wedgeRoundRectCallout">
            <a:avLst>
              <a:gd name="adj1" fmla="val -3621"/>
              <a:gd name="adj2" fmla="val 11316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interrupts due packet arrival from the network card</a:t>
            </a:r>
          </a:p>
        </p:txBody>
      </p:sp>
    </p:spTree>
    <p:extLst>
      <p:ext uri="{BB962C8B-B14F-4D97-AF65-F5344CB8AC3E}">
        <p14:creationId xmlns:p14="http://schemas.microsoft.com/office/powerpoint/2010/main" val="119886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multi-processing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multiple processes “simultaneously”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listening to music while writing your lab</a:t>
            </a:r>
          </a:p>
          <a:p>
            <a:pPr lvl="1"/>
            <a:r>
              <a:rPr lang="en-US" dirty="0" smtClean="0"/>
              <a:t>Running a web server, a database server, a PHP program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CPUs have multiple cores</a:t>
            </a:r>
            <a:endParaRPr lang="en-US" dirty="0"/>
          </a:p>
        </p:txBody>
      </p:sp>
      <p:sp>
        <p:nvSpPr>
          <p:cNvPr id="4" name="矩形 32"/>
          <p:cNvSpPr/>
          <p:nvPr/>
        </p:nvSpPr>
        <p:spPr>
          <a:xfrm>
            <a:off x="1052113" y="1873109"/>
            <a:ext cx="2617701" cy="27417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88519" y="185530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" name="圆角矩形 4"/>
          <p:cNvSpPr/>
          <p:nvPr/>
        </p:nvSpPr>
        <p:spPr>
          <a:xfrm>
            <a:off x="1988519" y="228184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7" name="矩形 51"/>
          <p:cNvSpPr/>
          <p:nvPr/>
        </p:nvSpPr>
        <p:spPr>
          <a:xfrm>
            <a:off x="1280608" y="230177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" name="矩形 48"/>
          <p:cNvSpPr/>
          <p:nvPr/>
        </p:nvSpPr>
        <p:spPr>
          <a:xfrm>
            <a:off x="1317046" y="271986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圆角矩形 49"/>
          <p:cNvSpPr/>
          <p:nvPr/>
        </p:nvSpPr>
        <p:spPr>
          <a:xfrm>
            <a:off x="1988518" y="274167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10" name="矩形 53"/>
          <p:cNvSpPr/>
          <p:nvPr/>
        </p:nvSpPr>
        <p:spPr>
          <a:xfrm>
            <a:off x="1157842" y="316857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1" name="圆角矩形 54"/>
          <p:cNvSpPr/>
          <p:nvPr/>
        </p:nvSpPr>
        <p:spPr>
          <a:xfrm>
            <a:off x="1999959" y="317894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2" name="圆角矩形 55"/>
          <p:cNvSpPr/>
          <p:nvPr/>
        </p:nvSpPr>
        <p:spPr>
          <a:xfrm>
            <a:off x="2013765" y="360889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...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3" name="圆角矩形 57"/>
          <p:cNvSpPr/>
          <p:nvPr/>
        </p:nvSpPr>
        <p:spPr>
          <a:xfrm>
            <a:off x="2013765" y="403816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278" y="5730019"/>
            <a:ext cx="83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mental model of the CPU as a single core machine</a:t>
            </a:r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931808" y="1828496"/>
            <a:ext cx="1769250" cy="116597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2000" b="1" dirty="0" smtClean="0">
                <a:solidFill>
                  <a:schemeClr val="bg1"/>
                </a:solidFill>
                <a:latin typeface="Verdana"/>
                <a:cs typeface="Verdana"/>
              </a:rPr>
              <a:t>TLB</a:t>
            </a:r>
            <a:endParaRPr kumimoji="1" lang="en-GB" sz="2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849521" y="3409452"/>
            <a:ext cx="1933832" cy="11544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CPU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79" y="1462251"/>
            <a:ext cx="5172550" cy="340484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89429" y="1462251"/>
            <a:ext cx="1564651" cy="34048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Memory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17718" y="2994472"/>
            <a:ext cx="1148731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5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2479" y="1002126"/>
            <a:ext cx="4980874" cy="2660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874"/>
            <a:ext cx="8229600" cy="1143000"/>
          </a:xfrm>
        </p:spPr>
        <p:txBody>
          <a:bodyPr/>
          <a:lstStyle/>
          <a:p>
            <a:r>
              <a:rPr lang="en-US" dirty="0" smtClean="0"/>
              <a:t>Modern CPUs have multiple cores</a:t>
            </a:r>
            <a:endParaRPr lang="en-US" dirty="0"/>
          </a:p>
        </p:txBody>
      </p:sp>
      <p:sp>
        <p:nvSpPr>
          <p:cNvPr id="4" name="矩形 32"/>
          <p:cNvSpPr/>
          <p:nvPr/>
        </p:nvSpPr>
        <p:spPr>
          <a:xfrm>
            <a:off x="1052113" y="1412984"/>
            <a:ext cx="2617701" cy="2249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1988519" y="1395180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" name="圆角矩形 4"/>
          <p:cNvSpPr/>
          <p:nvPr/>
        </p:nvSpPr>
        <p:spPr>
          <a:xfrm>
            <a:off x="1988519" y="182172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7" name="矩形 51"/>
          <p:cNvSpPr/>
          <p:nvPr/>
        </p:nvSpPr>
        <p:spPr>
          <a:xfrm>
            <a:off x="1280608" y="1841646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" name="矩形 48"/>
          <p:cNvSpPr/>
          <p:nvPr/>
        </p:nvSpPr>
        <p:spPr>
          <a:xfrm>
            <a:off x="1317046" y="2259741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圆角矩形 49"/>
          <p:cNvSpPr/>
          <p:nvPr/>
        </p:nvSpPr>
        <p:spPr>
          <a:xfrm>
            <a:off x="1988518" y="228155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10" name="矩形 53"/>
          <p:cNvSpPr/>
          <p:nvPr/>
        </p:nvSpPr>
        <p:spPr>
          <a:xfrm>
            <a:off x="1157842" y="2708453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1" name="圆角矩形 54"/>
          <p:cNvSpPr/>
          <p:nvPr/>
        </p:nvSpPr>
        <p:spPr>
          <a:xfrm>
            <a:off x="1999959" y="271882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3" name="圆角矩形 57"/>
          <p:cNvSpPr/>
          <p:nvPr/>
        </p:nvSpPr>
        <p:spPr>
          <a:xfrm>
            <a:off x="1988518" y="313421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849521" y="1412984"/>
            <a:ext cx="1769250" cy="9883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per-core TLB cache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849521" y="2647977"/>
            <a:ext cx="1933832" cy="9785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per-core L1/L2</a:t>
            </a:r>
          </a:p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199" y="791396"/>
            <a:ext cx="6519299" cy="6066604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02359" y="1462251"/>
            <a:ext cx="1347487" cy="34048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Memory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976498" y="3165549"/>
            <a:ext cx="574365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7444" y="957513"/>
            <a:ext cx="156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 core 1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763203" y="3972115"/>
            <a:ext cx="4980874" cy="26603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32"/>
          <p:cNvSpPr/>
          <p:nvPr/>
        </p:nvSpPr>
        <p:spPr>
          <a:xfrm>
            <a:off x="1012837" y="4382973"/>
            <a:ext cx="2617701" cy="2249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3" name="矩形 3"/>
          <p:cNvSpPr/>
          <p:nvPr/>
        </p:nvSpPr>
        <p:spPr>
          <a:xfrm>
            <a:off x="1949243" y="4365169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7" name="圆角矩形 4"/>
          <p:cNvSpPr/>
          <p:nvPr/>
        </p:nvSpPr>
        <p:spPr>
          <a:xfrm>
            <a:off x="1949243" y="479171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29" name="矩形 51"/>
          <p:cNvSpPr/>
          <p:nvPr/>
        </p:nvSpPr>
        <p:spPr>
          <a:xfrm>
            <a:off x="1241332" y="4811635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矩形 48"/>
          <p:cNvSpPr/>
          <p:nvPr/>
        </p:nvSpPr>
        <p:spPr>
          <a:xfrm>
            <a:off x="1277770" y="5229730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2" name="圆角矩形 49"/>
          <p:cNvSpPr/>
          <p:nvPr/>
        </p:nvSpPr>
        <p:spPr>
          <a:xfrm>
            <a:off x="1949242" y="525154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33" name="矩形 53"/>
          <p:cNvSpPr/>
          <p:nvPr/>
        </p:nvSpPr>
        <p:spPr>
          <a:xfrm>
            <a:off x="1118566" y="5678442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54"/>
          <p:cNvSpPr/>
          <p:nvPr/>
        </p:nvSpPr>
        <p:spPr>
          <a:xfrm>
            <a:off x="1960683" y="56888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圆角矩形 57"/>
          <p:cNvSpPr/>
          <p:nvPr/>
        </p:nvSpPr>
        <p:spPr>
          <a:xfrm>
            <a:off x="1949242" y="610420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3810245" y="5557506"/>
            <a:ext cx="1769250" cy="9883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b="1" dirty="0" smtClean="0">
                <a:solidFill>
                  <a:schemeClr val="bg1"/>
                </a:solidFill>
                <a:latin typeface="Verdana"/>
                <a:cs typeface="Verdana"/>
              </a:rPr>
              <a:t>per-core TLB cache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0245" y="4365169"/>
            <a:ext cx="1933832" cy="9785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per-core L1/L2</a:t>
            </a:r>
          </a:p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8168" y="3927502"/>
            <a:ext cx="156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 core 2</a:t>
            </a:r>
            <a:endParaRPr lang="en-US" sz="2400" b="1" dirty="0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914328" y="2607305"/>
            <a:ext cx="1025354" cy="262242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shared L3</a:t>
            </a:r>
          </a:p>
          <a:p>
            <a:pPr algn="ctr"/>
            <a:r>
              <a:rPr kumimoji="1" lang="en-GB" sz="1600" b="1" dirty="0" smtClean="0">
                <a:solidFill>
                  <a:schemeClr val="bg1"/>
                </a:solidFill>
                <a:latin typeface="Verdana"/>
                <a:cs typeface="Verdana"/>
              </a:rPr>
              <a:t> Cache </a:t>
            </a:r>
            <a:endParaRPr kumimoji="1" lang="en-GB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9438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9014"/>
            <a:ext cx="8522447" cy="4884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Machine instructions</a:t>
            </a:r>
          </a:p>
          <a:p>
            <a:pPr lvl="1"/>
            <a:r>
              <a:rPr lang="en-US" dirty="0" smtClean="0"/>
              <a:t>compiler translates C to x86 instructions</a:t>
            </a:r>
          </a:p>
          <a:p>
            <a:pPr lvl="1"/>
            <a:r>
              <a:rPr lang="en-US" dirty="0" smtClean="0"/>
              <a:t>x86 instructions are executed by CPU hardware only</a:t>
            </a:r>
          </a:p>
          <a:p>
            <a:r>
              <a:rPr lang="en-US" dirty="0" smtClean="0"/>
              <a:t>Dynamic memory allocator</a:t>
            </a:r>
          </a:p>
          <a:p>
            <a:pPr lvl="1"/>
            <a:r>
              <a:rPr lang="en-US" dirty="0" smtClean="0"/>
              <a:t>realized as a library implementation</a:t>
            </a:r>
          </a:p>
          <a:p>
            <a:r>
              <a:rPr lang="en-US" dirty="0" smtClean="0"/>
              <a:t>Virtual memory </a:t>
            </a:r>
          </a:p>
          <a:p>
            <a:pPr lvl="1"/>
            <a:r>
              <a:rPr lang="en-US" dirty="0" smtClean="0"/>
              <a:t>each process has its own virtual address space</a:t>
            </a:r>
          </a:p>
          <a:p>
            <a:pPr lvl="1"/>
            <a:r>
              <a:rPr lang="en-US" dirty="0" smtClean="0"/>
              <a:t>VM is realized by a combination of hardware mechanism and OS implementation</a:t>
            </a:r>
          </a:p>
          <a:p>
            <a:pPr lvl="2"/>
            <a:r>
              <a:rPr lang="en-US" dirty="0" smtClean="0"/>
              <a:t>MMU performs address translation</a:t>
            </a:r>
          </a:p>
          <a:p>
            <a:pPr lvl="2"/>
            <a:r>
              <a:rPr lang="en-US" dirty="0" smtClean="0"/>
              <a:t>OS populates page table</a:t>
            </a:r>
          </a:p>
        </p:txBody>
      </p:sp>
    </p:spTree>
    <p:extLst>
      <p:ext uri="{BB962C8B-B14F-4D97-AF65-F5344CB8AC3E}">
        <p14:creationId xmlns:p14="http://schemas.microsoft.com/office/powerpoint/2010/main" val="307790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multi-process?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one process exclusive on each core?</a:t>
            </a:r>
          </a:p>
          <a:p>
            <a:pPr lvl="1"/>
            <a:r>
              <a:rPr lang="en-US" dirty="0" smtClean="0"/>
              <a:t>2 cores </a:t>
            </a:r>
            <a:r>
              <a:rPr lang="en-US" dirty="0" smtClean="0">
                <a:sym typeface="Wingdings"/>
              </a:rPr>
              <a:t> 2 processes only 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How to “simultaneously” execute more processes than there are cores?</a:t>
            </a:r>
            <a:endParaRPr lang="en-US" dirty="0"/>
          </a:p>
        </p:txBody>
      </p:sp>
      <p:pic>
        <p:nvPicPr>
          <p:cNvPr id="29" name="Picture 28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44" y="2222766"/>
            <a:ext cx="721964" cy="7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Multiprocessing</a:t>
            </a:r>
            <a:br>
              <a:rPr lang="en-US" dirty="0" smtClean="0"/>
            </a:br>
            <a:r>
              <a:rPr lang="en-US" dirty="0" smtClean="0"/>
              <a:t> (e.g. on a single core machine)</a:t>
            </a:r>
            <a:endParaRPr lang="en-US" dirty="0"/>
          </a:p>
        </p:txBody>
      </p:sp>
      <p:sp>
        <p:nvSpPr>
          <p:cNvPr id="12" name="矩形 7"/>
          <p:cNvSpPr/>
          <p:nvPr/>
        </p:nvSpPr>
        <p:spPr>
          <a:xfrm>
            <a:off x="2867025" y="1877572"/>
            <a:ext cx="1362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0000FF"/>
                </a:solidFill>
              </a:rPr>
              <a:t>Process 1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7025" y="2339237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stack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68653" y="2723875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heap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67025" y="3108513"/>
            <a:ext cx="1401922" cy="3846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data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67025" y="3496456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code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67025" y="3881094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PCB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5" name="矩形 7"/>
          <p:cNvSpPr/>
          <p:nvPr/>
        </p:nvSpPr>
        <p:spPr>
          <a:xfrm>
            <a:off x="5062674" y="1877572"/>
            <a:ext cx="1362873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Process 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62674" y="2339237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stack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64302" y="2723875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heap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62674" y="3108513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data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62674" y="3496456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code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62674" y="3881094"/>
            <a:ext cx="1401922" cy="3846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PCB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9045" y="3231541"/>
            <a:ext cx="7160576" cy="1295801"/>
            <a:chOff x="589045" y="3231541"/>
            <a:chExt cx="7160576" cy="1295801"/>
          </a:xfrm>
        </p:grpSpPr>
        <p:sp>
          <p:nvSpPr>
            <p:cNvPr id="23" name="TextBox 22"/>
            <p:cNvSpPr txBox="1"/>
            <p:nvPr/>
          </p:nvSpPr>
          <p:spPr>
            <a:xfrm>
              <a:off x="589045" y="3231541"/>
              <a:ext cx="8176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user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9045" y="4004122"/>
              <a:ext cx="5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OS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9045" y="3881094"/>
              <a:ext cx="7160576" cy="0"/>
            </a:xfrm>
            <a:prstGeom prst="line">
              <a:avLst/>
            </a:prstGeom>
            <a:ln w="571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ular Callout 30"/>
          <p:cNvSpPr/>
          <p:nvPr/>
        </p:nvSpPr>
        <p:spPr>
          <a:xfrm>
            <a:off x="457200" y="5080000"/>
            <a:ext cx="3442230" cy="1637666"/>
          </a:xfrm>
          <a:prstGeom prst="wedgeRoundRectCallout">
            <a:avLst>
              <a:gd name="adj1" fmla="val 37120"/>
              <a:gd name="adj2" fmla="val -990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Control Block (PCB) stores process meta-data, e.g. process id, saved register values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958092" y="2339237"/>
            <a:ext cx="2029969" cy="1926495"/>
            <a:chOff x="6958092" y="2339237"/>
            <a:chExt cx="2029969" cy="1926495"/>
          </a:xfrm>
        </p:grpSpPr>
        <p:sp>
          <p:nvSpPr>
            <p:cNvPr id="32" name="Right Brace 31"/>
            <p:cNvSpPr/>
            <p:nvPr/>
          </p:nvSpPr>
          <p:spPr>
            <a:xfrm>
              <a:off x="6958092" y="2339237"/>
              <a:ext cx="791529" cy="19264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49621" y="2923764"/>
              <a:ext cx="12384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memory </a:t>
              </a:r>
            </a:p>
            <a:p>
              <a:r>
                <a:rPr lang="en-US" sz="2400" dirty="0" smtClean="0"/>
                <a:t>state</a:t>
              </a:r>
              <a:endParaRPr lang="en-US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5036" y="4504781"/>
            <a:ext cx="2617701" cy="2212885"/>
            <a:chOff x="4255036" y="4504781"/>
            <a:chExt cx="2617701" cy="2212885"/>
          </a:xfrm>
        </p:grpSpPr>
        <p:sp>
          <p:nvSpPr>
            <p:cNvPr id="34" name="矩形 32"/>
            <p:cNvSpPr/>
            <p:nvPr/>
          </p:nvSpPr>
          <p:spPr>
            <a:xfrm>
              <a:off x="4255036" y="4522586"/>
              <a:ext cx="2617701" cy="2195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5" name="矩形 3"/>
            <p:cNvSpPr/>
            <p:nvPr/>
          </p:nvSpPr>
          <p:spPr>
            <a:xfrm>
              <a:off x="5191442" y="4504781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6" name="圆角矩形 4"/>
            <p:cNvSpPr/>
            <p:nvPr/>
          </p:nvSpPr>
          <p:spPr>
            <a:xfrm>
              <a:off x="5191442" y="4931323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/>
            </a:p>
          </p:txBody>
        </p:sp>
        <p:sp>
          <p:nvSpPr>
            <p:cNvPr id="37" name="矩形 51"/>
            <p:cNvSpPr/>
            <p:nvPr/>
          </p:nvSpPr>
          <p:spPr>
            <a:xfrm>
              <a:off x="4483531" y="4951247"/>
              <a:ext cx="589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PC: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8" name="矩形 48"/>
            <p:cNvSpPr/>
            <p:nvPr/>
          </p:nvSpPr>
          <p:spPr>
            <a:xfrm>
              <a:off x="4519969" y="5369342"/>
              <a:ext cx="5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IR: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39" name="圆角矩形 49"/>
            <p:cNvSpPr/>
            <p:nvPr/>
          </p:nvSpPr>
          <p:spPr>
            <a:xfrm>
              <a:off x="5191441" y="5391155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instruction</a:t>
              </a:r>
              <a:endParaRPr lang="zh-CN" altLang="en-US" dirty="0"/>
            </a:p>
          </p:txBody>
        </p:sp>
        <p:sp>
          <p:nvSpPr>
            <p:cNvPr id="40" name="矩形 53"/>
            <p:cNvSpPr/>
            <p:nvPr/>
          </p:nvSpPr>
          <p:spPr>
            <a:xfrm>
              <a:off x="4360765" y="5818054"/>
              <a:ext cx="888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 smtClean="0">
                  <a:latin typeface="Verdana"/>
                  <a:cs typeface="Verdana"/>
                </a:rPr>
                <a:t>GPRs: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41" name="圆角矩形 54"/>
            <p:cNvSpPr/>
            <p:nvPr/>
          </p:nvSpPr>
          <p:spPr>
            <a:xfrm>
              <a:off x="5202882" y="5828425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/>
                  <a:cs typeface="Arial"/>
                  <a:sym typeface="Courier New Bold" charset="0"/>
                </a:rPr>
                <a:t>%</a:t>
              </a:r>
              <a:r>
                <a:rPr lang="en-US" altLang="zh-CN" dirty="0" err="1">
                  <a:solidFill>
                    <a:schemeClr val="tx1"/>
                  </a:solidFill>
                  <a:latin typeface="Arial"/>
                  <a:cs typeface="Arial"/>
                  <a:sym typeface="Courier New Bold" charset="0"/>
                </a:rPr>
                <a:t>rax</a:t>
              </a:r>
              <a:endPara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endParaRPr>
            </a:p>
          </p:txBody>
        </p:sp>
        <p:sp>
          <p:nvSpPr>
            <p:cNvPr id="43" name="圆角矩形 57"/>
            <p:cNvSpPr/>
            <p:nvPr/>
          </p:nvSpPr>
          <p:spPr>
            <a:xfrm>
              <a:off x="5200375" y="6206203"/>
              <a:ext cx="1603576" cy="37777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  <a:sym typeface="Courier New Bold" charset="0"/>
                </a:rPr>
                <a:t>%</a:t>
              </a:r>
              <a:r>
                <a:rPr lang="en-US" altLang="zh-CN" dirty="0" err="1" smtClean="0">
                  <a:solidFill>
                    <a:prstClr val="black"/>
                  </a:solidFill>
                  <a:latin typeface="Arial"/>
                  <a:cs typeface="Arial"/>
                  <a:sym typeface="Courier New Bold" charset="0"/>
                </a:rPr>
                <a:t>rsp</a:t>
              </a:r>
              <a:endPara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58092" y="4657486"/>
            <a:ext cx="1603320" cy="1926495"/>
            <a:chOff x="6958092" y="4657486"/>
            <a:chExt cx="1603320" cy="1926495"/>
          </a:xfrm>
        </p:grpSpPr>
        <p:sp>
          <p:nvSpPr>
            <p:cNvPr id="54" name="Right Brace 53"/>
            <p:cNvSpPr/>
            <p:nvPr/>
          </p:nvSpPr>
          <p:spPr>
            <a:xfrm>
              <a:off x="6958092" y="4657486"/>
              <a:ext cx="791529" cy="19264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49621" y="5309101"/>
              <a:ext cx="8117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CPU</a:t>
              </a:r>
            </a:p>
            <a:p>
              <a:r>
                <a:rPr lang="en-US" sz="2400" dirty="0" smtClean="0"/>
                <a:t>state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1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575" y="2112426"/>
            <a:ext cx="3224675" cy="4365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48" y="2071056"/>
            <a:ext cx="954588" cy="4407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833" y="1442467"/>
            <a:ext cx="152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P1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2146" y="1491743"/>
            <a:ext cx="120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OS code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858" y="2957266"/>
            <a:ext cx="417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...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...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...</a:t>
            </a:r>
          </a:p>
          <a:p>
            <a:endParaRPr lang="en-US" sz="2400" dirty="0" smtClean="0">
              <a:solidFill>
                <a:srgbClr val="3366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49179" y="2112426"/>
            <a:ext cx="1427341" cy="4365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37086" y="1491743"/>
            <a:ext cx="152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P2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21989" y="3366794"/>
            <a:ext cx="3789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sz="2400" dirty="0" smtClean="0">
              <a:solidFill>
                <a:srgbClr val="3366FF"/>
              </a:solidFill>
            </a:endParaRP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</a:p>
          <a:p>
            <a:r>
              <a:rPr lang="en-US" sz="2000" dirty="0" smtClean="0"/>
              <a:t>...</a:t>
            </a:r>
            <a:endParaRPr lang="en-US" sz="16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61243" y="3536468"/>
            <a:ext cx="1728522" cy="13609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4769" y="4182798"/>
            <a:ext cx="2190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context</a:t>
            </a:r>
          </a:p>
          <a:p>
            <a:r>
              <a:rPr lang="en-US" sz="2400" dirty="0" smtClean="0"/>
              <a:t>switch to where</a:t>
            </a:r>
          </a:p>
          <a:p>
            <a:r>
              <a:rPr lang="en-US" sz="2400" dirty="0" smtClean="0"/>
              <a:t>P1 previously </a:t>
            </a:r>
          </a:p>
          <a:p>
            <a:r>
              <a:rPr lang="en-US" sz="2400" dirty="0" smtClean="0"/>
              <a:t>left off</a:t>
            </a:r>
            <a:endParaRPr lang="en-US" sz="24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1622932" y="477834"/>
            <a:ext cx="1152643" cy="902310"/>
          </a:xfrm>
          <a:prstGeom prst="wedgeRoundRectCallout">
            <a:avLst>
              <a:gd name="adj1" fmla="val -4863"/>
              <a:gd name="adj2" fmla="val 1767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every 10ms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5435" y="2983441"/>
            <a:ext cx="417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...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...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...</a:t>
            </a:r>
          </a:p>
          <a:p>
            <a:endParaRPr lang="en-US" sz="2400" dirty="0" smtClean="0">
              <a:solidFill>
                <a:srgbClr val="3366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243" y="2501712"/>
            <a:ext cx="1430903" cy="865082"/>
            <a:chOff x="1461243" y="2501712"/>
            <a:chExt cx="1430903" cy="86508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527835" y="2957266"/>
              <a:ext cx="1364311" cy="40952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61243" y="2501712"/>
              <a:ext cx="1314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1. timer</a:t>
              </a:r>
            </a:p>
            <a:p>
              <a:r>
                <a:rPr lang="en-US" sz="2400" dirty="0" smtClean="0"/>
                <a:t>interrupt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27587" y="2705471"/>
            <a:ext cx="317266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decide it’s P’s turn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save current process’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CPU state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restore P’s saved </a:t>
            </a:r>
          </a:p>
          <a:p>
            <a:r>
              <a:rPr lang="en-US" sz="2400" dirty="0" smtClean="0"/>
              <a:t>     CPU state</a:t>
            </a:r>
          </a:p>
          <a:p>
            <a:r>
              <a:rPr lang="en-US" sz="2400" dirty="0" smtClean="0">
                <a:solidFill>
                  <a:srgbClr val="3366FF"/>
                </a:solidFill>
              </a:rPr>
              <a:t>      </a:t>
            </a:r>
            <a:r>
              <a:rPr lang="en-US" sz="2400" dirty="0" err="1" smtClean="0">
                <a:solidFill>
                  <a:srgbClr val="3366FF"/>
                </a:solidFill>
              </a:rPr>
              <a:t>iret</a:t>
            </a:r>
            <a:endParaRPr lang="en-US" sz="2400" dirty="0" smtClean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62207" y="3644103"/>
            <a:ext cx="2459782" cy="1201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63078" y="2705471"/>
            <a:ext cx="1831320" cy="2140095"/>
            <a:chOff x="5863078" y="2705471"/>
            <a:chExt cx="1831320" cy="2140095"/>
          </a:xfrm>
        </p:grpSpPr>
        <p:sp>
          <p:nvSpPr>
            <p:cNvPr id="35" name="TextBox 34"/>
            <p:cNvSpPr txBox="1"/>
            <p:nvPr/>
          </p:nvSpPr>
          <p:spPr>
            <a:xfrm>
              <a:off x="6064809" y="2705471"/>
              <a:ext cx="13839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3. timer</a:t>
              </a:r>
            </a:p>
            <a:p>
              <a:r>
                <a:rPr lang="en-US" sz="2400" dirty="0" smtClean="0"/>
                <a:t> interrupt</a:t>
              </a:r>
              <a:endParaRPr lang="en-US" sz="2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63078" y="2981540"/>
              <a:ext cx="1831320" cy="186402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414019" y="4635619"/>
            <a:ext cx="2338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context</a:t>
            </a:r>
          </a:p>
          <a:p>
            <a:r>
              <a:rPr lang="en-US" sz="2400" dirty="0" smtClean="0"/>
              <a:t>switch to where </a:t>
            </a:r>
          </a:p>
          <a:p>
            <a:r>
              <a:rPr lang="en-US" sz="2400" dirty="0" smtClean="0"/>
              <a:t>P2 previously left</a:t>
            </a:r>
          </a:p>
          <a:p>
            <a:r>
              <a:rPr lang="en-US" sz="2400" dirty="0" smtClean="0"/>
              <a:t>off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39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16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killing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process creates another process via </a:t>
            </a:r>
            <a:r>
              <a:rPr lang="en-US" dirty="0" err="1" smtClean="0"/>
              <a:t>syscall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fork()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All processes are created by some processes (a tree).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The first process is a special one (</a:t>
            </a:r>
            <a:r>
              <a:rPr lang="en-US" dirty="0" err="1" smtClean="0">
                <a:latin typeface="Consolas"/>
                <a:cs typeface="Consolas"/>
              </a:rPr>
              <a:t>init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smtClean="0">
                <a:latin typeface="Calibri"/>
                <a:cs typeface="Calibri"/>
              </a:rPr>
              <a:t>and is created by OS.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When launching a program via command-line, the shell program creates the process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5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/>
                <a:cs typeface="Consolas"/>
              </a:rPr>
              <a:t>fork</a:t>
            </a:r>
            <a:r>
              <a:rPr lang="en-US" dirty="0" smtClean="0"/>
              <a:t>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OS creates a new child process (almost completely) identical to the parent process</a:t>
            </a:r>
          </a:p>
          <a:p>
            <a:r>
              <a:rPr lang="en-US" dirty="0"/>
              <a:t>S</a:t>
            </a:r>
            <a:r>
              <a:rPr lang="en-US" dirty="0" smtClean="0"/>
              <a:t>ame code, data, heap, stack, register state except different return values of the fork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Returns child process’s id in parent process</a:t>
            </a:r>
          </a:p>
          <a:p>
            <a:r>
              <a:rPr lang="en-US" dirty="0" smtClean="0"/>
              <a:t>Returns zero in the child process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834778" y="5318919"/>
            <a:ext cx="5154141" cy="1067464"/>
          </a:xfrm>
          <a:prstGeom prst="wedgeRoundRectCallout">
            <a:avLst>
              <a:gd name="adj1" fmla="val -57177"/>
              <a:gd name="adj2" fmla="val -92673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“called once, returned twice”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4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80"/>
            <a:ext cx="7833360" cy="402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400" dirty="0">
                <a:latin typeface="Consolas"/>
                <a:cs typeface="Consolas"/>
              </a:rPr>
              <a:t>()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if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(“In </a:t>
            </a:r>
            <a:r>
              <a:rPr kumimoji="1" lang="en-US" altLang="zh-CN" sz="24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(“In parent, child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=%d\n”,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540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8854" y="2539830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8854" y="2889517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2871112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8854" y="3128777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2871112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7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8697" y="4177837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2871112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Interaction between user programs and 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929" y="4490714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2871112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79032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619" y="546491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929" y="4490714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3220799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79032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619" y="546491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2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929" y="4490714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3533676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79032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619" y="546491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fork call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783079"/>
            <a:ext cx="4015859" cy="3388603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</a:t>
            </a:r>
            <a:r>
              <a:rPr kumimoji="1" lang="en-US" altLang="zh-CN" sz="1800" dirty="0">
                <a:latin typeface="Consolas"/>
                <a:cs typeface="Consolas"/>
              </a:rPr>
              <a:t>() </a:t>
            </a:r>
            <a:r>
              <a:rPr kumimoji="1" lang="en-US" altLang="zh-CN" sz="1800" dirty="0" smtClean="0">
                <a:latin typeface="Consolas"/>
                <a:cs typeface="Consolas"/>
              </a:rPr>
              <a:t>{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</a:t>
            </a:r>
            <a:r>
              <a:rPr kumimoji="1" lang="en-US" altLang="zh-CN" sz="1800" dirty="0" smtClean="0">
                <a:latin typeface="Consolas"/>
                <a:cs typeface="Consolas"/>
              </a:rPr>
              <a:t>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21414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process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929" y="4490714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28653" y="1804484"/>
            <a:ext cx="4015859" cy="33886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main()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1800" dirty="0" smtClean="0">
                <a:latin typeface="Consolas"/>
                <a:cs typeface="Consolas"/>
              </a:rPr>
              <a:t>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if (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18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</a:t>
            </a:r>
            <a:r>
              <a:rPr kumimoji="1" lang="en-US" altLang="zh-CN" sz="18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 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  </a:t>
            </a:r>
            <a:r>
              <a:rPr kumimoji="1" lang="en-US" altLang="zh-CN" sz="18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1800" dirty="0" smtClean="0">
                <a:latin typeface="Consolas"/>
                <a:cs typeface="Consolas"/>
              </a:rPr>
              <a:t>(“In parent...\n”);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653" y="1342819"/>
            <a:ext cx="136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process 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80150" y="4803590"/>
            <a:ext cx="497006" cy="2208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79032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619" y="546491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421" y="6240697"/>
            <a:ext cx="15417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child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12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Execution of parent and child are concurrent</a:t>
            </a:r>
          </a:p>
          <a:p>
            <a:pPr lvl="1"/>
            <a:r>
              <a:rPr lang="en-US" dirty="0" smtClean="0"/>
              <a:t>interleaving is non-deterministic. </a:t>
            </a:r>
          </a:p>
          <a:p>
            <a:pPr lvl="1"/>
            <a:r>
              <a:rPr lang="en-US" dirty="0" smtClean="0"/>
              <a:t>In the example, both outputs are possible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Parent and child have separate address space (but their contents immediately after fork are identical)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37672" y="3312821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6893" y="3774486"/>
            <a:ext cx="15417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child 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59622" y="3312821"/>
            <a:ext cx="1560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child   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78843" y="3774486"/>
            <a:ext cx="154172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parent...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09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of parent and child are concurrent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43252" y="1783080"/>
            <a:ext cx="5322802" cy="402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400" dirty="0">
                <a:latin typeface="Consolas"/>
                <a:cs typeface="Consolas"/>
              </a:rPr>
              <a:t>() </a:t>
            </a:r>
            <a:endParaRPr kumimoji="1" lang="en-US" altLang="zh-CN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(“hello\n”);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fork();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fork();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137" y="2628526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69158" y="3055045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2793" y="3516710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87566" y="3978375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7566" y="4440040"/>
            <a:ext cx="42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43252" y="5811520"/>
            <a:ext cx="629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many processes are created in total?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7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of parent and child are concurrent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4716" y="1417638"/>
            <a:ext cx="4052674" cy="3149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endParaRPr kumimoji="1" lang="en-US" altLang="zh-CN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L1: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(“hello\n”);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L2: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L3: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L4: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L5: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7200" y="4455313"/>
            <a:ext cx="1383565" cy="455324"/>
            <a:chOff x="457200" y="4455313"/>
            <a:chExt cx="1383565" cy="45532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57200" y="4910637"/>
              <a:ext cx="1236304" cy="0"/>
            </a:xfrm>
            <a:prstGeom prst="line">
              <a:avLst/>
            </a:prstGeom>
            <a:ln>
              <a:headEnd type="none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" y="4455313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8279" y="4461885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L2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79724" y="4444889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L4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93504" y="4912419"/>
            <a:ext cx="1527835" cy="1197896"/>
            <a:chOff x="1693504" y="4912419"/>
            <a:chExt cx="1527835" cy="1197896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693504" y="4912419"/>
              <a:ext cx="0" cy="1197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98643" y="6110315"/>
              <a:ext cx="1522696" cy="0"/>
            </a:xfrm>
            <a:prstGeom prst="line">
              <a:avLst/>
            </a:prstGeom>
            <a:ln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11066" y="5699280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L3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934947" y="5708463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L4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02210" y="4472722"/>
            <a:ext cx="1005180" cy="439697"/>
            <a:chOff x="3302210" y="4472722"/>
            <a:chExt cx="1005180" cy="439697"/>
          </a:xfrm>
        </p:grpSpPr>
        <p:sp>
          <p:nvSpPr>
            <p:cNvPr id="22" name="TextBox 21"/>
            <p:cNvSpPr txBox="1"/>
            <p:nvPr/>
          </p:nvSpPr>
          <p:spPr>
            <a:xfrm>
              <a:off x="3884904" y="4472722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L5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302210" y="4912419"/>
              <a:ext cx="10051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221339" y="4912419"/>
            <a:ext cx="1086051" cy="480118"/>
            <a:chOff x="3221339" y="4912419"/>
            <a:chExt cx="1086051" cy="48011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221339" y="4912419"/>
              <a:ext cx="0" cy="4801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21339" y="5377697"/>
              <a:ext cx="10051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84904" y="4992427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20617" y="5670618"/>
            <a:ext cx="1041996" cy="439697"/>
            <a:chOff x="3320617" y="5670618"/>
            <a:chExt cx="1041996" cy="439697"/>
          </a:xfrm>
        </p:grpSpPr>
        <p:sp>
          <p:nvSpPr>
            <p:cNvPr id="37" name="TextBox 36"/>
            <p:cNvSpPr txBox="1"/>
            <p:nvPr/>
          </p:nvSpPr>
          <p:spPr>
            <a:xfrm>
              <a:off x="3940127" y="5670618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L5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20617" y="6110315"/>
              <a:ext cx="10051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6562" y="6110315"/>
            <a:ext cx="1086051" cy="480118"/>
            <a:chOff x="3276562" y="6110315"/>
            <a:chExt cx="1086051" cy="48011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276562" y="6110315"/>
              <a:ext cx="0" cy="4801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40127" y="6190323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L5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276562" y="6590433"/>
              <a:ext cx="10051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96593" y="1418125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7757" y="2061310"/>
            <a:ext cx="9066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93504" y="4499132"/>
            <a:ext cx="1527835" cy="413287"/>
            <a:chOff x="1693504" y="4499132"/>
            <a:chExt cx="1527835" cy="41328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693504" y="4912419"/>
              <a:ext cx="1527835" cy="0"/>
            </a:xfrm>
            <a:prstGeom prst="line">
              <a:avLst/>
            </a:prstGeom>
            <a:ln>
              <a:headEnd type="none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52223" y="4499132"/>
              <a:ext cx="422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L3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163469" y="2085743"/>
            <a:ext cx="9066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80182" y="2167343"/>
            <a:ext cx="9066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  <a:endParaRPr lang="en-US" sz="2400" dirty="0" smtClean="0"/>
          </a:p>
          <a:p>
            <a:r>
              <a:rPr lang="en-US" sz="2400" dirty="0" smtClean="0"/>
              <a:t>bye</a:t>
            </a:r>
            <a:endParaRPr lang="en-US" sz="2400" dirty="0" smtClean="0"/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world</a:t>
            </a:r>
            <a:endParaRPr lang="en-US" sz="2400" dirty="0" smtClean="0"/>
          </a:p>
          <a:p>
            <a:r>
              <a:rPr lang="en-US" sz="2400" dirty="0" smtClean="0"/>
              <a:t>bye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919214" y="1897392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33502" y="1905733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35927" y="1905733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9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47" grpId="0"/>
      <p:bldP spid="48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Yet another example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4716" y="1143000"/>
            <a:ext cx="4457642" cy="4066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endParaRPr kumimoji="1" lang="en-US" altLang="zh-CN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L1: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(“hello\n”);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L2: if (fork()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L3: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(“big\n”);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L4:   if (fork()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L5: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L6: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(“bye\m”);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6329" y="5668836"/>
            <a:ext cx="1236304" cy="0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6329" y="5213512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7408" y="5220084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12633" y="5670618"/>
            <a:ext cx="1527835" cy="0"/>
          </a:xfrm>
          <a:prstGeom prst="line">
            <a:avLst/>
          </a:prstGeom>
          <a:ln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12633" y="5670618"/>
            <a:ext cx="0" cy="940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17772" y="6610850"/>
            <a:ext cx="1181081" cy="18022"/>
          </a:xfrm>
          <a:prstGeom prst="line">
            <a:avLst/>
          </a:prstGeom>
          <a:ln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4033" y="5230921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98853" y="5203088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0195" y="6228762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L6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21339" y="5670618"/>
            <a:ext cx="16750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40468" y="5670618"/>
            <a:ext cx="0" cy="48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0468" y="6135896"/>
            <a:ext cx="1005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04033" y="5750626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71352" y="5257331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14691" y="5230921"/>
            <a:ext cx="422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L6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96593" y="1418125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7757" y="2061310"/>
            <a:ext cx="90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big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3469" y="2085743"/>
            <a:ext cx="90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big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world</a:t>
            </a:r>
          </a:p>
          <a:p>
            <a:r>
              <a:rPr lang="en-US" sz="2400" dirty="0" smtClean="0"/>
              <a:t>bye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80182" y="2167343"/>
            <a:ext cx="90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big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bye</a:t>
            </a:r>
          </a:p>
          <a:p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19214" y="1897392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3502" y="1905733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35927" y="1905733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3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8" grpId="0"/>
      <p:bldP spid="24" grpId="0"/>
      <p:bldP spid="27" grpId="0"/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Parent and child have separate address space with (initially) </a:t>
            </a:r>
            <a:r>
              <a:rPr lang="en-US" dirty="0" smtClean="0"/>
              <a:t>identical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4716" y="1621112"/>
            <a:ext cx="5407990" cy="4066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endParaRPr kumimoji="1" lang="en-US" altLang="zh-CN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000" dirty="0" smtClean="0">
                <a:latin typeface="Consolas"/>
                <a:cs typeface="Consolas"/>
              </a:rPr>
              <a:t> total = 0;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total++;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(“child %d\n”, total);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(“parent %d\n”, total);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6593" y="1597417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7757" y="2240602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3469" y="22650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80182" y="23466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 1</a:t>
            </a:r>
          </a:p>
          <a:p>
            <a:r>
              <a:rPr lang="en-US" sz="2400" dirty="0" smtClean="0"/>
              <a:t>child 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33502" y="2085025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35927" y="20850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2359" y="20034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63122" y="3410785"/>
            <a:ext cx="1000347" cy="1445097"/>
            <a:chOff x="5163122" y="3410785"/>
            <a:chExt cx="1000347" cy="1445097"/>
          </a:xfrm>
        </p:grpSpPr>
        <p:sp>
          <p:nvSpPr>
            <p:cNvPr id="3" name="Rectangle 2"/>
            <p:cNvSpPr/>
            <p:nvPr/>
          </p:nvSpPr>
          <p:spPr>
            <a:xfrm>
              <a:off x="5163122" y="3765176"/>
              <a:ext cx="1000347" cy="1090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5822" y="4422588"/>
              <a:ext cx="85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total=0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3122" y="3410785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</a:t>
              </a:r>
              <a:endParaRPr lang="en-US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18857" y="2850654"/>
            <a:ext cx="342931" cy="20759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7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6" grpId="0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Parent and child have separate address space with (initially) </a:t>
            </a:r>
            <a:r>
              <a:rPr lang="en-US" dirty="0" smtClean="0"/>
              <a:t>identical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4716" y="1621112"/>
            <a:ext cx="4457642" cy="4066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endParaRPr kumimoji="1" lang="en-US" altLang="zh-CN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000" dirty="0" smtClean="0">
                <a:latin typeface="Consolas"/>
                <a:cs typeface="Consolas"/>
              </a:rPr>
              <a:t> total = 0;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total++;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(“child %d\n”);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(“parent %d\n”);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6593" y="1597417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7757" y="2240602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3469" y="22650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80182" y="23466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 1</a:t>
            </a:r>
          </a:p>
          <a:p>
            <a:r>
              <a:rPr lang="en-US" sz="2400" dirty="0" smtClean="0"/>
              <a:t>child 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33502" y="2085025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35927" y="20850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2359" y="20034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63122" y="3410785"/>
            <a:ext cx="1000347" cy="1445097"/>
            <a:chOff x="5163122" y="3410785"/>
            <a:chExt cx="1000347" cy="1445097"/>
          </a:xfrm>
        </p:grpSpPr>
        <p:sp>
          <p:nvSpPr>
            <p:cNvPr id="3" name="Rectangle 2"/>
            <p:cNvSpPr/>
            <p:nvPr/>
          </p:nvSpPr>
          <p:spPr>
            <a:xfrm>
              <a:off x="5163122" y="3765176"/>
              <a:ext cx="1000347" cy="1090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5822" y="4422588"/>
              <a:ext cx="85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total=0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3122" y="3410785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</a:t>
              </a:r>
              <a:endParaRPr lang="en-US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18857" y="3203195"/>
            <a:ext cx="342931" cy="20759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163122" y="5176832"/>
            <a:ext cx="1000347" cy="1445097"/>
            <a:chOff x="5163122" y="3410785"/>
            <a:chExt cx="1000347" cy="1445097"/>
          </a:xfrm>
        </p:grpSpPr>
        <p:sp>
          <p:nvSpPr>
            <p:cNvPr id="37" name="Rectangle 36"/>
            <p:cNvSpPr/>
            <p:nvPr/>
          </p:nvSpPr>
          <p:spPr>
            <a:xfrm>
              <a:off x="5163122" y="3765176"/>
              <a:ext cx="1000347" cy="10907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822" y="4422588"/>
              <a:ext cx="85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total=0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3122" y="3410785"/>
              <a:ext cx="6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866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" y="2130425"/>
            <a:ext cx="9024470" cy="1470025"/>
          </a:xfrm>
        </p:spPr>
        <p:txBody>
          <a:bodyPr/>
          <a:lstStyle/>
          <a:p>
            <a:r>
              <a:rPr lang="en-US" dirty="0" smtClean="0"/>
              <a:t>Interaction between user programs and OS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51294" y="3600450"/>
            <a:ext cx="2664336" cy="1352689"/>
            <a:chOff x="4751294" y="3600450"/>
            <a:chExt cx="2664336" cy="135268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751294" y="3600450"/>
              <a:ext cx="5528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4945529" y="3720353"/>
              <a:ext cx="209177" cy="567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51294" y="4429919"/>
              <a:ext cx="266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 mean OS kernel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8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169098" y="6181451"/>
            <a:ext cx="991093" cy="376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69099" y="4310529"/>
            <a:ext cx="994370" cy="376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Parent and child have separate address space with (initially) </a:t>
            </a:r>
            <a:r>
              <a:rPr lang="en-US" dirty="0" smtClean="0"/>
              <a:t>identical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4716" y="1621112"/>
            <a:ext cx="4457642" cy="4066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endParaRPr kumimoji="1" lang="en-US" altLang="zh-CN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2000" dirty="0" smtClean="0">
                <a:latin typeface="Consolas"/>
                <a:cs typeface="Consolas"/>
              </a:rPr>
              <a:t> total = 0;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assert(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total++;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(“child %d\n”);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(“parent %d\n”);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6593" y="1597417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7757" y="2240602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3469" y="22650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 1</a:t>
            </a:r>
          </a:p>
          <a:p>
            <a:r>
              <a:rPr lang="en-US" sz="2400" dirty="0" smtClean="0"/>
              <a:t>parent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80182" y="2346635"/>
            <a:ext cx="1244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 1</a:t>
            </a:r>
          </a:p>
          <a:p>
            <a:r>
              <a:rPr lang="en-US" sz="2400" dirty="0" smtClean="0"/>
              <a:t>child 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33502" y="2085025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35927" y="20850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2359" y="2003425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63122" y="3410785"/>
            <a:ext cx="1000347" cy="1445097"/>
            <a:chOff x="5163122" y="3410785"/>
            <a:chExt cx="1000347" cy="1445097"/>
          </a:xfrm>
        </p:grpSpPr>
        <p:sp>
          <p:nvSpPr>
            <p:cNvPr id="3" name="Rectangle 2"/>
            <p:cNvSpPr/>
            <p:nvPr/>
          </p:nvSpPr>
          <p:spPr>
            <a:xfrm>
              <a:off x="5163122" y="3765176"/>
              <a:ext cx="1000347" cy="1090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3655" y="4340411"/>
              <a:ext cx="85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total=0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3122" y="3410785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</a:t>
              </a:r>
              <a:endParaRPr lang="en-US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18857" y="3203195"/>
            <a:ext cx="342931" cy="20759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163122" y="5176832"/>
            <a:ext cx="1000347" cy="1445097"/>
            <a:chOff x="5163122" y="3410785"/>
            <a:chExt cx="1000347" cy="1445097"/>
          </a:xfrm>
        </p:grpSpPr>
        <p:sp>
          <p:nvSpPr>
            <p:cNvPr id="37" name="Rectangle 36"/>
            <p:cNvSpPr/>
            <p:nvPr/>
          </p:nvSpPr>
          <p:spPr>
            <a:xfrm>
              <a:off x="5163122" y="3765176"/>
              <a:ext cx="1000347" cy="10907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822" y="4422588"/>
              <a:ext cx="85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total=0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63122" y="3410785"/>
              <a:ext cx="63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7408071" y="3765176"/>
            <a:ext cx="884282" cy="2856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6157" y="3395844"/>
            <a:ext cx="177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>
            <a:stCxn id="3" idx="3"/>
          </p:cNvCxnSpPr>
          <p:nvPr/>
        </p:nvCxnSpPr>
        <p:spPr>
          <a:xfrm flipV="1">
            <a:off x="6163469" y="4064000"/>
            <a:ext cx="1244602" cy="246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60192" y="4440516"/>
            <a:ext cx="1244602" cy="246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8071" y="4064000"/>
            <a:ext cx="884282" cy="376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08071" y="4855882"/>
            <a:ext cx="884282" cy="376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163469" y="4855882"/>
            <a:ext cx="1244602" cy="1318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5" idx="1"/>
          </p:cNvCxnSpPr>
          <p:nvPr/>
        </p:nvCxnSpPr>
        <p:spPr>
          <a:xfrm flipV="1">
            <a:off x="6163469" y="5193553"/>
            <a:ext cx="1244602" cy="1364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218857" y="3188254"/>
            <a:ext cx="342931" cy="20759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8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wait: synchronize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process could wait for the exit of its child process(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waitpid</a:t>
            </a:r>
            <a:r>
              <a:rPr lang="en-US" dirty="0" smtClean="0"/>
              <a:t>(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child_status</a:t>
            </a:r>
            <a:r>
              <a:rPr lang="en-US" dirty="0" smtClean="0"/>
              <a:t>, ...)</a:t>
            </a:r>
          </a:p>
          <a:p>
            <a:r>
              <a:rPr lang="en-US" dirty="0" smtClean="0"/>
              <a:t>Good practice for parent to wait</a:t>
            </a:r>
          </a:p>
          <a:p>
            <a:pPr lvl="1"/>
            <a:r>
              <a:rPr lang="en-US" dirty="0" smtClean="0"/>
              <a:t>Otherwise, some OS process state about the child cannot be freed even after child exits</a:t>
            </a:r>
          </a:p>
          <a:p>
            <a:pPr lvl="1"/>
            <a:r>
              <a:rPr lang="en-US" dirty="0" smtClean="0"/>
              <a:t>leaks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9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83080"/>
            <a:ext cx="7833360" cy="402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main</a:t>
            </a:r>
            <a:r>
              <a:rPr kumimoji="1" lang="en-US" altLang="zh-CN" sz="2400" dirty="0">
                <a:latin typeface="Consolas"/>
                <a:cs typeface="Consolas"/>
              </a:rPr>
              <a:t>() </a:t>
            </a:r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if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</a:t>
            </a:r>
            <a:r>
              <a:rPr kumimoji="1" lang="en-US" altLang="zh-CN" sz="24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</a:t>
            </a:r>
            <a:r>
              <a:rPr kumimoji="1" lang="en-US" altLang="zh-CN" sz="2400" dirty="0" smtClean="0">
                <a:latin typeface="Consolas"/>
                <a:cs typeface="Consolas"/>
              </a:rPr>
              <a:t>parent\n”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6593" y="1418125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2012" y="2404520"/>
            <a:ext cx="101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</a:t>
            </a:r>
          </a:p>
          <a:p>
            <a:r>
              <a:rPr lang="en-US" sz="2400" dirty="0" smtClean="0"/>
              <a:t>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7724" y="2428953"/>
            <a:ext cx="101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</a:t>
            </a:r>
          </a:p>
          <a:p>
            <a:r>
              <a:rPr lang="en-US" sz="2400" dirty="0" smtClean="0"/>
              <a:t>child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3469" y="2240602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7757" y="2248943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83080"/>
            <a:ext cx="7833360" cy="4028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void </a:t>
            </a: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main</a:t>
            </a:r>
            <a:r>
              <a:rPr kumimoji="1" lang="en-US" altLang="zh-CN" sz="2400" dirty="0">
                <a:latin typeface="Consolas"/>
                <a:cs typeface="Consolas"/>
              </a:rPr>
              <a:t>() </a:t>
            </a:r>
            <a:r>
              <a:rPr kumimoji="1" lang="en-US" altLang="zh-CN" sz="2400" dirty="0" smtClean="0">
                <a:latin typeface="Consolas"/>
                <a:cs typeface="Consolas"/>
              </a:rPr>
              <a:t>{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400" dirty="0" smtClean="0">
                <a:latin typeface="Consolas"/>
                <a:cs typeface="Consolas"/>
              </a:rPr>
              <a:t>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assert(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&gt;= 0);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if (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</a:t>
            </a:r>
            <a:r>
              <a:rPr kumimoji="1" lang="en-US" altLang="zh-CN" sz="2400" dirty="0" smtClean="0">
                <a:latin typeface="Consolas"/>
                <a:cs typeface="Consolas"/>
              </a:rPr>
              <a:t>child\n”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} else {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waitpid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Consolas"/>
                <a:cs typeface="Consolas"/>
              </a:rPr>
              <a:t>pid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Consolas"/>
                <a:cs typeface="Consolas"/>
              </a:rPr>
              <a:t>, NULL, 0);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smtClean="0">
                <a:latin typeface="Consolas"/>
                <a:cs typeface="Consolas"/>
              </a:rPr>
              <a:t>   </a:t>
            </a:r>
            <a:r>
              <a:rPr kumimoji="1" lang="en-US" altLang="zh-CN" sz="24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400" dirty="0" smtClean="0">
                <a:latin typeface="Consolas"/>
                <a:cs typeface="Consolas"/>
              </a:rPr>
              <a:t>(“</a:t>
            </a:r>
            <a:r>
              <a:rPr kumimoji="1" lang="en-US" altLang="zh-CN" sz="2400" dirty="0" smtClean="0">
                <a:latin typeface="Consolas"/>
                <a:cs typeface="Consolas"/>
              </a:rPr>
              <a:t>parent\n”</a:t>
            </a:r>
            <a:r>
              <a:rPr kumimoji="1" lang="en-US" altLang="zh-CN" sz="2400" dirty="0" smtClean="0">
                <a:latin typeface="Consolas"/>
                <a:cs typeface="Consolas"/>
              </a:rPr>
              <a:t>);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6656" y="1653656"/>
            <a:ext cx="429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possible printouts?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2012" y="2404520"/>
            <a:ext cx="101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child</a:t>
            </a:r>
          </a:p>
          <a:p>
            <a:r>
              <a:rPr lang="en-US" sz="2400" dirty="0" smtClean="0"/>
              <a:t>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7724" y="2428953"/>
            <a:ext cx="101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parent</a:t>
            </a:r>
          </a:p>
          <a:p>
            <a:r>
              <a:rPr lang="en-US" sz="2400" dirty="0" smtClean="0"/>
              <a:t>child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7757" y="2248943"/>
            <a:ext cx="48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2799" y="22590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execv</a:t>
            </a:r>
            <a:r>
              <a:rPr lang="en-US" dirty="0" smtClean="0"/>
              <a:t>: load program in current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execv</a:t>
            </a:r>
            <a:r>
              <a:rPr lang="en-US" dirty="0" smtClean="0"/>
              <a:t>(char *filename, char *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 lvl="1"/>
            <a:r>
              <a:rPr lang="en-US" dirty="0" smtClean="0"/>
              <a:t>overwrites code,  data, heap, stack of existing process (retains process </a:t>
            </a:r>
            <a:r>
              <a:rPr lang="en-US" dirty="0" err="1" smtClean="0"/>
              <a:t>pid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called once, never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9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83706"/>
            <a:ext cx="7833360" cy="5074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execv</a:t>
            </a:r>
            <a:r>
              <a:rPr kumimoji="1" lang="en-US" altLang="zh-CN" sz="2000" dirty="0" smtClean="0">
                <a:latin typeface="Consolas"/>
                <a:cs typeface="Consolas"/>
              </a:rPr>
              <a:t>(“/bin/echo”, “hello”);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waitpid</a:t>
            </a:r>
            <a:r>
              <a:rPr kumimoji="1" lang="en-US" altLang="zh-CN" sz="2000" dirty="0" smtClean="0">
                <a:latin typeface="Consolas"/>
                <a:cs typeface="Consolas"/>
              </a:rPr>
              <a:t>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, NULL, 0);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12" y="5373796"/>
            <a:ext cx="754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many processes are created in total? output?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3727" y="594408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5608" y="5944087"/>
            <a:ext cx="1517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hello bye</a:t>
            </a:r>
            <a:endParaRPr 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24778" y="2779090"/>
            <a:ext cx="2962021" cy="2263760"/>
          </a:xfrm>
          <a:prstGeom prst="wedgeRoundRectCallout">
            <a:avLst>
              <a:gd name="adj1" fmla="val -129741"/>
              <a:gd name="adj2" fmla="val -332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ever executed because </a:t>
            </a:r>
            <a:r>
              <a:rPr lang="en-US" sz="2400" dirty="0" err="1" smtClean="0">
                <a:solidFill>
                  <a:schemeClr val="tx1"/>
                </a:solidFill>
              </a:rPr>
              <a:t>execv</a:t>
            </a:r>
            <a:r>
              <a:rPr lang="en-US" sz="2400" dirty="0" smtClean="0">
                <a:solidFill>
                  <a:schemeClr val="tx1"/>
                </a:solidFill>
              </a:rPr>
              <a:t> has replaced process’s memory with that of the echo program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2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83706"/>
            <a:ext cx="5534212" cy="5074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execv</a:t>
            </a:r>
            <a:r>
              <a:rPr kumimoji="1" lang="en-US" altLang="zh-CN" sz="2000" dirty="0" smtClean="0">
                <a:latin typeface="Consolas"/>
                <a:cs typeface="Consolas"/>
              </a:rPr>
              <a:t>(“/bin/echo”, “hello”);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waitpid</a:t>
            </a:r>
            <a:r>
              <a:rPr kumimoji="1" lang="en-US" altLang="zh-CN" sz="2000" dirty="0" smtClean="0">
                <a:latin typeface="Consolas"/>
                <a:cs typeface="Consolas"/>
              </a:rPr>
              <a:t>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, NULL, 0);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1782" y="1438097"/>
            <a:ext cx="1146468" cy="1090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1782" y="1712577"/>
            <a:ext cx="11464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1782" y="108370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6181" y="1918254"/>
            <a:ext cx="342931" cy="207590"/>
          </a:xfrm>
          <a:prstGeom prst="rightArrow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4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83706"/>
            <a:ext cx="5534212" cy="5074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execv</a:t>
            </a:r>
            <a:r>
              <a:rPr kumimoji="1" lang="en-US" altLang="zh-CN" sz="2000" dirty="0" smtClean="0">
                <a:latin typeface="Consolas"/>
                <a:cs typeface="Consolas"/>
              </a:rPr>
              <a:t>(“/bin/echo”, “hello”);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waitpid</a:t>
            </a:r>
            <a:r>
              <a:rPr kumimoji="1" lang="en-US" altLang="zh-CN" sz="2000" dirty="0" smtClean="0">
                <a:latin typeface="Consolas"/>
                <a:cs typeface="Consolas"/>
              </a:rPr>
              <a:t>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, NULL, 0);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1782" y="1438097"/>
            <a:ext cx="1146468" cy="1090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1782" y="1712577"/>
            <a:ext cx="11464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1782" y="108370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6181" y="2275044"/>
            <a:ext cx="342931" cy="207590"/>
          </a:xfrm>
          <a:prstGeom prst="rightArrow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1782" y="3308732"/>
            <a:ext cx="1146468" cy="1090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1782" y="3583212"/>
            <a:ext cx="11464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1782" y="2954341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818" y="2295075"/>
            <a:ext cx="342931" cy="20759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83706"/>
            <a:ext cx="5534212" cy="5074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void main</a:t>
            </a:r>
            <a:r>
              <a:rPr kumimoji="1" lang="en-US" altLang="zh-CN" sz="2000" dirty="0">
                <a:latin typeface="Consolas"/>
                <a:cs typeface="Consolas"/>
              </a:rPr>
              <a:t>() </a:t>
            </a:r>
            <a:r>
              <a:rPr kumimoji="1" lang="en-US" altLang="zh-CN" sz="2000" dirty="0" smtClean="0">
                <a:latin typeface="Consolas"/>
                <a:cs typeface="Consolas"/>
              </a:rPr>
              <a:t>{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pid_t</a:t>
            </a:r>
            <a:r>
              <a:rPr kumimoji="1" lang="en-US" altLang="zh-CN" sz="2000" dirty="0" smtClean="0">
                <a:latin typeface="Consolas"/>
                <a:cs typeface="Consolas"/>
              </a:rPr>
              <a:t>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 fork();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if 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 == 0)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execv</a:t>
            </a:r>
            <a:r>
              <a:rPr kumimoji="1" lang="en-US" altLang="zh-CN" sz="2000" dirty="0" smtClean="0">
                <a:latin typeface="Consolas"/>
                <a:cs typeface="Consolas"/>
              </a:rPr>
              <a:t>(“/bin/echo”, “hello”);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 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(“world\n”);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waitpid</a:t>
            </a:r>
            <a:r>
              <a:rPr kumimoji="1" lang="en-US" altLang="zh-CN" sz="2000" dirty="0" smtClean="0">
                <a:latin typeface="Consolas"/>
                <a:cs typeface="Consolas"/>
              </a:rPr>
              <a:t>(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pid</a:t>
            </a:r>
            <a:r>
              <a:rPr kumimoji="1" lang="en-US" altLang="zh-CN" sz="2000" dirty="0" smtClean="0">
                <a:latin typeface="Consolas"/>
                <a:cs typeface="Consolas"/>
              </a:rPr>
              <a:t>, NULL, 0);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smtClean="0">
                <a:latin typeface="Consolas"/>
                <a:cs typeface="Consolas"/>
              </a:rPr>
              <a:t>  </a:t>
            </a:r>
            <a:r>
              <a:rPr kumimoji="1" lang="en-US" altLang="zh-CN" sz="2000" dirty="0" err="1" smtClean="0">
                <a:latin typeface="Consolas"/>
                <a:cs typeface="Consolas"/>
              </a:rPr>
              <a:t>printf</a:t>
            </a:r>
            <a:r>
              <a:rPr kumimoji="1" lang="en-US" altLang="zh-CN" sz="2000" dirty="0" smtClean="0">
                <a:latin typeface="Consolas"/>
                <a:cs typeface="Consolas"/>
              </a:rPr>
              <a:t>(“bye\n”);</a:t>
            </a:r>
          </a:p>
          <a:p>
            <a:pPr marL="0" indent="0">
              <a:buNone/>
            </a:pPr>
            <a:r>
              <a:rPr kumimoji="1" lang="en-US" altLang="zh-CN" sz="2000" dirty="0" smtClean="0">
                <a:latin typeface="Consolas"/>
                <a:cs typeface="Consolas"/>
              </a:rPr>
              <a:t>}</a:t>
            </a:r>
            <a:endParaRPr kumimoji="1" lang="zh-CN" altLang="en-US" sz="20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1782" y="1438097"/>
            <a:ext cx="1146468" cy="1090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61782" y="1712577"/>
            <a:ext cx="11464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1782" y="108370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6181" y="2275044"/>
            <a:ext cx="342931" cy="207590"/>
          </a:xfrm>
          <a:prstGeom prst="rightArrow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1782" y="3308732"/>
            <a:ext cx="1146468" cy="1090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1782" y="3583212"/>
            <a:ext cx="11464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./</a:t>
            </a:r>
            <a:r>
              <a:rPr lang="en-US" dirty="0" err="1" smtClean="0"/>
              <a:t>a.out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1782" y="2954341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06181" y="2715071"/>
            <a:ext cx="342931" cy="20759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8857" y="3583212"/>
            <a:ext cx="11593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instrs</a:t>
            </a:r>
            <a:endParaRPr lang="en-US" dirty="0" smtClean="0"/>
          </a:p>
          <a:p>
            <a:r>
              <a:rPr lang="en-US" dirty="0" smtClean="0"/>
              <a:t>for echo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9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64634" y="1366164"/>
            <a:ext cx="8409948" cy="1693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4132" y="3724111"/>
            <a:ext cx="8409948" cy="926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4132" y="5223659"/>
            <a:ext cx="8409948" cy="1134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组 39"/>
          <p:cNvGrpSpPr/>
          <p:nvPr/>
        </p:nvGrpSpPr>
        <p:grpSpPr>
          <a:xfrm>
            <a:off x="6551928" y="1366164"/>
            <a:ext cx="978528" cy="1517131"/>
            <a:chOff x="2875452" y="1415990"/>
            <a:chExt cx="978528" cy="1517131"/>
          </a:xfrm>
        </p:grpSpPr>
        <p:sp>
          <p:nvSpPr>
            <p:cNvPr id="41" name="矩形 4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Applications, OS, Hardware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444" y="5449959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Hardware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4322622" y="5387352"/>
            <a:ext cx="144523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6027588" y="5360451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220274" y="5387352"/>
            <a:ext cx="956365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408" y="3728543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System</a:t>
            </a:r>
            <a:endParaRPr lang="zh-CN" alt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34458" y="3797087"/>
            <a:ext cx="1365310" cy="628650"/>
            <a:chOff x="3834458" y="3636498"/>
            <a:chExt cx="1365310" cy="6286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4458" y="3655548"/>
              <a:ext cx="685800" cy="6096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1746" y="3636498"/>
              <a:ext cx="618022" cy="609600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444132" y="2101001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660" y="2043184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374" y="1985915"/>
            <a:ext cx="632760" cy="75931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148" y="2158444"/>
            <a:ext cx="1476691" cy="520198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3955704" y="1370707"/>
            <a:ext cx="978528" cy="1517131"/>
            <a:chOff x="2875452" y="1415990"/>
            <a:chExt cx="978528" cy="1517131"/>
          </a:xfrm>
        </p:grpSpPr>
        <p:sp>
          <p:nvSpPr>
            <p:cNvPr id="7" name="矩形 6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272906" y="1370707"/>
            <a:ext cx="978528" cy="1517131"/>
            <a:chOff x="2875452" y="1415990"/>
            <a:chExt cx="978528" cy="1517131"/>
          </a:xfrm>
        </p:grpSpPr>
        <p:sp>
          <p:nvSpPr>
            <p:cNvPr id="35" name="矩形 34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467032" y="3621186"/>
            <a:ext cx="4540109" cy="1082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84 0.00509 L -0.20045 0.0050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64634" y="1366164"/>
            <a:ext cx="8409948" cy="1693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4132" y="3724111"/>
            <a:ext cx="3993746" cy="926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4132" y="5223659"/>
            <a:ext cx="8409948" cy="11346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组 39"/>
          <p:cNvGrpSpPr/>
          <p:nvPr/>
        </p:nvGrpSpPr>
        <p:grpSpPr>
          <a:xfrm>
            <a:off x="6551928" y="1366164"/>
            <a:ext cx="978528" cy="1517131"/>
            <a:chOff x="2875452" y="1415990"/>
            <a:chExt cx="978528" cy="1517131"/>
          </a:xfrm>
        </p:grpSpPr>
        <p:sp>
          <p:nvSpPr>
            <p:cNvPr id="41" name="矩形 40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378"/>
            <a:ext cx="8229600" cy="1143000"/>
          </a:xfrm>
        </p:spPr>
        <p:txBody>
          <a:bodyPr/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Applications, OS, Hardware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444" y="5449959"/>
            <a:ext cx="158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Arial"/>
                <a:cs typeface="Arial"/>
              </a:rPr>
              <a:t>Hardware</a:t>
            </a:r>
            <a:endParaRPr kumimoji="1" lang="zh-CN" alt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4322622" y="5387352"/>
            <a:ext cx="144523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CPU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6027588" y="5360451"/>
            <a:ext cx="1447800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Memory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220274" y="5387352"/>
            <a:ext cx="956365" cy="762000"/>
          </a:xfrm>
          <a:prstGeom prst="rect">
            <a:avLst/>
          </a:prstGeom>
          <a:solidFill>
            <a:schemeClr val="tx1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bg1"/>
                </a:solidFill>
              </a:rPr>
              <a:t>I/O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408" y="3728543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Operating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System</a:t>
            </a:r>
            <a:endParaRPr lang="zh-CN" alt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22745" y="3797087"/>
            <a:ext cx="1365310" cy="628650"/>
            <a:chOff x="3834458" y="3636498"/>
            <a:chExt cx="1365310" cy="62865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4458" y="3655548"/>
              <a:ext cx="685800" cy="6096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1746" y="3636498"/>
              <a:ext cx="618022" cy="609600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444132" y="2101001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Applications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660" y="2043184"/>
            <a:ext cx="722834" cy="6354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374" y="1985915"/>
            <a:ext cx="632760" cy="75931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7148" y="2158444"/>
            <a:ext cx="1476691" cy="520198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3955704" y="1370707"/>
            <a:ext cx="978528" cy="1517131"/>
            <a:chOff x="2875452" y="1415990"/>
            <a:chExt cx="978528" cy="1517131"/>
          </a:xfrm>
        </p:grpSpPr>
        <p:sp>
          <p:nvSpPr>
            <p:cNvPr id="7" name="矩形 6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272906" y="1370707"/>
            <a:ext cx="978528" cy="1517131"/>
            <a:chOff x="2875452" y="1415990"/>
            <a:chExt cx="978528" cy="1517131"/>
          </a:xfrm>
        </p:grpSpPr>
        <p:sp>
          <p:nvSpPr>
            <p:cNvPr id="35" name="矩形 34"/>
            <p:cNvSpPr/>
            <p:nvPr/>
          </p:nvSpPr>
          <p:spPr>
            <a:xfrm>
              <a:off x="2877080" y="1415990"/>
              <a:ext cx="934900" cy="1517131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75452" y="1423775"/>
              <a:ext cx="9785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0000FF"/>
                  </a:solidFill>
                </a:rPr>
                <a:t>Process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Down Arrow 27"/>
          <p:cNvSpPr/>
          <p:nvPr/>
        </p:nvSpPr>
        <p:spPr>
          <a:xfrm>
            <a:off x="5159610" y="3165219"/>
            <a:ext cx="1091824" cy="205844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3331984">
            <a:off x="4736836" y="2999870"/>
            <a:ext cx="235444" cy="9733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5052283" y="39480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9431991">
            <a:off x="4511091" y="3031391"/>
            <a:ext cx="84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</a:t>
            </a:r>
          </a:p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7957395">
            <a:off x="4204900" y="4384501"/>
            <a:ext cx="235444" cy="9733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457402">
            <a:off x="3685839" y="447557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interrupts</a:t>
            </a:r>
          </a:p>
          <a:p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2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83"/>
            <a:ext cx="8229600" cy="1143000"/>
          </a:xfrm>
        </p:spPr>
        <p:txBody>
          <a:bodyPr/>
          <a:lstStyle/>
          <a:p>
            <a:r>
              <a:rPr lang="en-US" dirty="0" smtClean="0"/>
              <a:t>The role of 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00973"/>
              </p:ext>
            </p:extLst>
          </p:nvPr>
        </p:nvGraphicFramePr>
        <p:xfrm>
          <a:off x="284879" y="1945320"/>
          <a:ext cx="2281785" cy="30440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1785"/>
              </a:tblGrid>
              <a:tr h="101466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Applications</a:t>
                      </a:r>
                      <a:endParaRPr lang="en-US" b="0" dirty="0"/>
                    </a:p>
                  </a:txBody>
                  <a:tcPr/>
                </a:tc>
              </a:tr>
              <a:tr h="101466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101466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Hardware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3115508" y="1451350"/>
            <a:ext cx="5831931" cy="4894930"/>
          </a:xfrm>
          <a:prstGeom prst="wedgeRectCallout">
            <a:avLst>
              <a:gd name="adj1" fmla="val -64707"/>
              <a:gd name="adj2" fmla="val -48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Resource management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Hide </a:t>
            </a:r>
            <a:r>
              <a:rPr lang="en-US" sz="2800" b="1" dirty="0" smtClean="0">
                <a:solidFill>
                  <a:schemeClr val="tx1"/>
                </a:solidFill>
              </a:rPr>
              <a:t>messy hardware </a:t>
            </a:r>
            <a:r>
              <a:rPr lang="en-US" sz="2800" b="1" dirty="0" smtClean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9926" y="1683710"/>
            <a:ext cx="35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does the OS do?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613128" y="7007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0166" y="3001075"/>
            <a:ext cx="49295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Arial"/>
              <a:buChar char="•"/>
            </a:pPr>
            <a:r>
              <a:rPr lang="en-US" sz="2800" dirty="0" smtClean="0">
                <a:solidFill>
                  <a:srgbClr val="3366FF"/>
                </a:solidFill>
              </a:rPr>
              <a:t>scheduling</a:t>
            </a:r>
            <a:r>
              <a:rPr lang="en-US" sz="2800" dirty="0"/>
              <a:t>: give each process </a:t>
            </a:r>
            <a:endParaRPr lang="en-US" sz="2800" dirty="0" smtClean="0"/>
          </a:p>
          <a:p>
            <a:pPr marL="0" lvl="1"/>
            <a:r>
              <a:rPr lang="en-US" sz="2800" dirty="0" smtClean="0"/>
              <a:t>illusion </a:t>
            </a:r>
            <a:r>
              <a:rPr lang="en-US" sz="2800" dirty="0"/>
              <a:t>of exclusive CPU use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9926" y="3857818"/>
            <a:ext cx="590418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Arial"/>
              <a:buChar char="•"/>
            </a:pPr>
            <a:r>
              <a:rPr lang="en-US" sz="2800" dirty="0">
                <a:solidFill>
                  <a:srgbClr val="3366FF"/>
                </a:solidFill>
              </a:rPr>
              <a:t>VM management</a:t>
            </a:r>
            <a:r>
              <a:rPr lang="en-US" sz="2800" dirty="0"/>
              <a:t>: give each </a:t>
            </a:r>
            <a:r>
              <a:rPr lang="en-US" sz="2800" dirty="0" smtClean="0"/>
              <a:t>process</a:t>
            </a:r>
          </a:p>
          <a:p>
            <a:pPr marL="0" lvl="1"/>
            <a:r>
              <a:rPr lang="en-US" sz="2800" dirty="0" smtClean="0"/>
              <a:t> illusion </a:t>
            </a:r>
            <a:r>
              <a:rPr lang="en-US" sz="2800" dirty="0"/>
              <a:t>of exclusive memory use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50646" y="5225872"/>
            <a:ext cx="2133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file system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32513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743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is an instance of a running program</a:t>
            </a:r>
          </a:p>
          <a:p>
            <a:pPr lvl="1"/>
            <a:r>
              <a:rPr lang="en-US" dirty="0" smtClean="0"/>
              <a:t>when you type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./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a.out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smtClean="0">
                <a:latin typeface="Calibri"/>
                <a:cs typeface="Calibri"/>
              </a:rPr>
              <a:t>OS launches a 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when you type Ctrl-C, </a:t>
            </a:r>
            <a:r>
              <a:rPr lang="en-US" dirty="0" smtClean="0">
                <a:latin typeface="Calibri"/>
                <a:cs typeface="Calibri"/>
              </a:rPr>
              <a:t>OS kills the process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OS maintains </a:t>
            </a:r>
            <a:r>
              <a:rPr lang="en-US" dirty="0" smtClean="0">
                <a:latin typeface="Calibri"/>
                <a:cs typeface="Calibri"/>
              </a:rPr>
              <a:t>some state for </a:t>
            </a:r>
            <a:r>
              <a:rPr lang="en-US" dirty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ach </a:t>
            </a:r>
            <a:r>
              <a:rPr lang="en-US" dirty="0" smtClean="0">
                <a:latin typeface="Calibri"/>
                <a:cs typeface="Calibri"/>
              </a:rPr>
              <a:t>process </a:t>
            </a:r>
            <a:r>
              <a:rPr lang="en-US" dirty="0" smtClean="0">
                <a:latin typeface="Calibri"/>
                <a:cs typeface="Calibri"/>
              </a:rPr>
              <a:t>process </a:t>
            </a:r>
            <a:r>
              <a:rPr lang="en-US" dirty="0" smtClean="0">
                <a:latin typeface="Calibri"/>
                <a:cs typeface="Calibri"/>
              </a:rPr>
              <a:t>identifier (process 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user id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status (e.g. runnable or blocked)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saved rip and other registers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VM structure (including its page table)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49397" y="3736126"/>
            <a:ext cx="2733536" cy="2024502"/>
            <a:chOff x="6249397" y="3736126"/>
            <a:chExt cx="2733536" cy="2024502"/>
          </a:xfrm>
        </p:grpSpPr>
        <p:sp>
          <p:nvSpPr>
            <p:cNvPr id="4" name="Right Brace 3"/>
            <p:cNvSpPr/>
            <p:nvPr/>
          </p:nvSpPr>
          <p:spPr>
            <a:xfrm>
              <a:off x="6249397" y="3736126"/>
              <a:ext cx="460191" cy="202450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91044" y="4124087"/>
              <a:ext cx="209188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Only OS can 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modify these 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data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protect the OS from user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2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Hardware provides privileged vs. non-privileged mode of execution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OS runs in privileged mode</a:t>
            </a:r>
          </a:p>
          <a:p>
            <a:pPr lvl="1"/>
            <a:r>
              <a:rPr lang="en-US" dirty="0" smtClean="0"/>
              <a:t>can change content of CR3 (points to root page table)</a:t>
            </a:r>
          </a:p>
          <a:p>
            <a:pPr lvl="1"/>
            <a:r>
              <a:rPr lang="en-US" dirty="0" smtClean="0"/>
              <a:t>can access VA marked as supervisor only 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User programs run in non-privileged mode </a:t>
            </a:r>
          </a:p>
          <a:p>
            <a:pPr lvl="1"/>
            <a:r>
              <a:rPr lang="en-US" dirty="0" smtClean="0"/>
              <a:t>cannot access kernel data structures because they are stored in VA marked as supervisor only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38151" y="1956047"/>
            <a:ext cx="3099501" cy="1664326"/>
            <a:chOff x="2338151" y="1956047"/>
            <a:chExt cx="3099501" cy="1664326"/>
          </a:xfrm>
        </p:grpSpPr>
        <p:sp>
          <p:nvSpPr>
            <p:cNvPr id="6" name="TextBox 5"/>
            <p:cNvSpPr txBox="1"/>
            <p:nvPr/>
          </p:nvSpPr>
          <p:spPr>
            <a:xfrm>
              <a:off x="2338151" y="2235378"/>
              <a:ext cx="309950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also called 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supervisor or kernel</a:t>
              </a:r>
              <a:endParaRPr lang="en-US" sz="2800" dirty="0" smtClean="0">
                <a:solidFill>
                  <a:srgbClr val="0000FF"/>
                </a:solidFill>
              </a:endParaRP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mode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57645" y="1956047"/>
              <a:ext cx="446923" cy="49176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443069" y="2024503"/>
            <a:ext cx="1742284" cy="1164982"/>
            <a:chOff x="6443069" y="2024503"/>
            <a:chExt cx="1742284" cy="116498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6939686" y="2024503"/>
              <a:ext cx="441782" cy="441709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3069" y="2235378"/>
              <a:ext cx="17422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also called </a:t>
              </a:r>
            </a:p>
            <a:p>
              <a:r>
                <a:rPr lang="en-US" sz="2800" dirty="0" smtClean="0">
                  <a:solidFill>
                    <a:srgbClr val="0000FF"/>
                  </a:solidFill>
                </a:rPr>
                <a:t>user</a:t>
              </a:r>
              <a:r>
                <a:rPr lang="en-US" sz="2800" dirty="0">
                  <a:solidFill>
                    <a:srgbClr val="0000FF"/>
                  </a:solidFill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</a:rPr>
                <a:t>mode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37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13782</TotalTime>
  <Words>3557</Words>
  <Application>Microsoft Macintosh PowerPoint</Application>
  <PresentationFormat>On-screen Show (4:3)</PresentationFormat>
  <Paragraphs>816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User program and OS interaction Multiprocessing</vt:lpstr>
      <vt:lpstr>What we’ve learnt so far</vt:lpstr>
      <vt:lpstr>Today’s lesson plan</vt:lpstr>
      <vt:lpstr>Interaction between user programs and OS</vt:lpstr>
      <vt:lpstr>Applications, OS, Hardware</vt:lpstr>
      <vt:lpstr>Applications, OS, Hardware</vt:lpstr>
      <vt:lpstr>The role of OS</vt:lpstr>
      <vt:lpstr>Process</vt:lpstr>
      <vt:lpstr>How to protect the OS from user processes?</vt:lpstr>
      <vt:lpstr>How to get into privileged mode?</vt:lpstr>
      <vt:lpstr>How to get out of privileged mode?</vt:lpstr>
      <vt:lpstr>#1 Traps: Syscall: User  OS </vt:lpstr>
      <vt:lpstr>Syscall: user  OS</vt:lpstr>
      <vt:lpstr>#2 exceptions: OS takes control upon exceptions </vt:lpstr>
      <vt:lpstr>#3 interrupts: OS takes control upon interrupts</vt:lpstr>
      <vt:lpstr>Multi-processing</vt:lpstr>
      <vt:lpstr>Goal of multi-processing</vt:lpstr>
      <vt:lpstr>Modern CPUs have multiple cores</vt:lpstr>
      <vt:lpstr>Modern CPUs have multiple cores</vt:lpstr>
      <vt:lpstr>How to multi-process?</vt:lpstr>
      <vt:lpstr>Multiprocessing  (e.g. on a single core machine)</vt:lpstr>
      <vt:lpstr>Context switch</vt:lpstr>
      <vt:lpstr>Creating and killing processes</vt:lpstr>
      <vt:lpstr>The fork syscall</vt:lpstr>
      <vt:lpstr>Example fork call</vt:lpstr>
      <vt:lpstr>Example fork call</vt:lpstr>
      <vt:lpstr>Example fork call</vt:lpstr>
      <vt:lpstr>Example fork call</vt:lpstr>
      <vt:lpstr>Example fork call</vt:lpstr>
      <vt:lpstr>Example fork call</vt:lpstr>
      <vt:lpstr>Example fork call</vt:lpstr>
      <vt:lpstr>Example fork call</vt:lpstr>
      <vt:lpstr>Example fork call</vt:lpstr>
      <vt:lpstr>Notes on fork</vt:lpstr>
      <vt:lpstr>Execution of parent and child are concurrent</vt:lpstr>
      <vt:lpstr>Execution of parent and child are concurrent</vt:lpstr>
      <vt:lpstr>Yet another example</vt:lpstr>
      <vt:lpstr>Parent and child have separate address space with (initially) identical content</vt:lpstr>
      <vt:lpstr>Parent and child have separate address space with (initially) identical content</vt:lpstr>
      <vt:lpstr>Parent and child have separate address space with (initially) identical content</vt:lpstr>
      <vt:lpstr>wait: synchronize with child</vt:lpstr>
      <vt:lpstr>Exercise</vt:lpstr>
      <vt:lpstr>Exercise</vt:lpstr>
      <vt:lpstr>execv: load program in current process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</dc:title>
  <dc:creator>Jinyang Li</dc:creator>
  <cp:lastModifiedBy>Jinyang Li</cp:lastModifiedBy>
  <cp:revision>279</cp:revision>
  <cp:lastPrinted>2018-11-26T17:02:39Z</cp:lastPrinted>
  <dcterms:created xsi:type="dcterms:W3CDTF">2018-04-12T01:21:47Z</dcterms:created>
  <dcterms:modified xsi:type="dcterms:W3CDTF">2018-11-26T20:29:10Z</dcterms:modified>
</cp:coreProperties>
</file>