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42"/>
  </p:notesMasterIdLst>
  <p:handoutMasterIdLst>
    <p:handoutMasterId r:id="rId43"/>
  </p:handoutMasterIdLst>
  <p:sldIdLst>
    <p:sldId id="256" r:id="rId2"/>
    <p:sldId id="345" r:id="rId3"/>
    <p:sldId id="346" r:id="rId4"/>
    <p:sldId id="347" r:id="rId5"/>
    <p:sldId id="259" r:id="rId6"/>
    <p:sldId id="258" r:id="rId7"/>
    <p:sldId id="348" r:id="rId8"/>
    <p:sldId id="264" r:id="rId9"/>
    <p:sldId id="349" r:id="rId10"/>
    <p:sldId id="350" r:id="rId11"/>
    <p:sldId id="270" r:id="rId12"/>
    <p:sldId id="271" r:id="rId13"/>
    <p:sldId id="272" r:id="rId14"/>
    <p:sldId id="273" r:id="rId15"/>
    <p:sldId id="274" r:id="rId16"/>
    <p:sldId id="280" r:id="rId17"/>
    <p:sldId id="278" r:id="rId18"/>
    <p:sldId id="277" r:id="rId19"/>
    <p:sldId id="275" r:id="rId20"/>
    <p:sldId id="276" r:id="rId21"/>
    <p:sldId id="284" r:id="rId22"/>
    <p:sldId id="281" r:id="rId23"/>
    <p:sldId id="282" r:id="rId24"/>
    <p:sldId id="283" r:id="rId25"/>
    <p:sldId id="360" r:id="rId26"/>
    <p:sldId id="361" r:id="rId27"/>
    <p:sldId id="323" r:id="rId28"/>
    <p:sldId id="362" r:id="rId29"/>
    <p:sldId id="351" r:id="rId30"/>
    <p:sldId id="324" r:id="rId31"/>
    <p:sldId id="352" r:id="rId32"/>
    <p:sldId id="353" r:id="rId33"/>
    <p:sldId id="354" r:id="rId34"/>
    <p:sldId id="355" r:id="rId35"/>
    <p:sldId id="356" r:id="rId36"/>
    <p:sldId id="357" r:id="rId37"/>
    <p:sldId id="358" r:id="rId38"/>
    <p:sldId id="359" r:id="rId39"/>
    <p:sldId id="342" r:id="rId40"/>
    <p:sldId id="343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282BE7A-C76A-D544-9691-C2C93FE5AE01}">
          <p14:sldIdLst>
            <p14:sldId id="256"/>
            <p14:sldId id="345"/>
            <p14:sldId id="346"/>
            <p14:sldId id="347"/>
            <p14:sldId id="259"/>
            <p14:sldId id="258"/>
            <p14:sldId id="348"/>
            <p14:sldId id="264"/>
            <p14:sldId id="349"/>
            <p14:sldId id="350"/>
            <p14:sldId id="270"/>
            <p14:sldId id="271"/>
            <p14:sldId id="272"/>
            <p14:sldId id="273"/>
            <p14:sldId id="274"/>
            <p14:sldId id="280"/>
            <p14:sldId id="278"/>
            <p14:sldId id="277"/>
            <p14:sldId id="275"/>
            <p14:sldId id="276"/>
            <p14:sldId id="284"/>
            <p14:sldId id="281"/>
            <p14:sldId id="282"/>
            <p14:sldId id="283"/>
          </p14:sldIdLst>
        </p14:section>
        <p14:section name="19" id="{797D4F57-C076-4F4E-8C31-4BE2B45C922A}">
          <p14:sldIdLst>
            <p14:sldId id="360"/>
            <p14:sldId id="361"/>
            <p14:sldId id="323"/>
            <p14:sldId id="362"/>
            <p14:sldId id="351"/>
            <p14:sldId id="324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42"/>
            <p14:sldId id="343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CD5B5"/>
    <a:srgbClr val="0000FF"/>
    <a:srgbClr val="F2F2F2"/>
    <a:srgbClr val="3366FF"/>
    <a:srgbClr val="3F9335"/>
    <a:srgbClr val="125B32"/>
    <a:srgbClr val="21C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69" autoAdjust="0"/>
    <p:restoredTop sz="96000" autoAdjust="0"/>
  </p:normalViewPr>
  <p:slideViewPr>
    <p:cSldViewPr snapToGrid="0" snapToObjects="1">
      <p:cViewPr>
        <p:scale>
          <a:sx n="108" d="100"/>
          <a:sy n="108" d="100"/>
        </p:scale>
        <p:origin x="-968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112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9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15FF3-9FA2-1C4A-AAEA-4750F890D655}" type="datetimeFigureOut">
              <a:rPr lang="en-US" smtClean="0"/>
              <a:t>12/3/18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4E59E-8276-2140-BA34-7EF057B92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161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80D89-5C43-EF4A-AA48-38E879565468}" type="datetimeFigureOut">
              <a:rPr lang="en-US" smtClean="0"/>
              <a:t>12/3/18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6610F-FCBD-844B-B814-9F48A27EB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289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90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57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147F-079F-4846-994D-0DB4A1A045D4}" type="datetime1">
              <a:rPr lang="zh-CN" altLang="en-US" smtClean="0"/>
              <a:t>12/3/18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1736-879B-FE48-95EC-EDE8A01D99DB}" type="datetime1">
              <a:rPr lang="zh-CN" altLang="en-US" smtClean="0"/>
              <a:t>12/3/18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160F-44E5-DA43-A440-B77513F80BF6}" type="datetime1">
              <a:rPr lang="zh-CN" altLang="en-US" smtClean="0"/>
              <a:t>12/3/18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0671-2720-6742-BF3B-130F38BFD6C2}" type="datetime1">
              <a:rPr lang="zh-CN" altLang="en-US" smtClean="0"/>
              <a:t>12/3/18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F912-C460-F747-A5A7-E580342BDBD8}" type="datetime1">
              <a:rPr lang="zh-CN" altLang="en-US" smtClean="0"/>
              <a:t>12/3/18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1225-B413-9941-B6FE-722B9F1A3838}" type="datetime1">
              <a:rPr lang="zh-CN" altLang="en-US" smtClean="0"/>
              <a:t>12/3/18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F182-DE75-D141-B72A-8599E29248A5}" type="datetime1">
              <a:rPr lang="zh-CN" altLang="en-US" smtClean="0"/>
              <a:t>12/3/18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2D7A-8A1B-DA48-9B0B-0DEE102746F0}" type="datetime1">
              <a:rPr lang="zh-CN" altLang="en-US" smtClean="0"/>
              <a:t>12/3/18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3C787-59C9-0445-8F38-642A8469076F}" type="datetime1">
              <a:rPr lang="zh-CN" altLang="en-US" smtClean="0"/>
              <a:t>12/3/18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0209-807A-E542-A52E-D898C2D2B27F}" type="datetime1">
              <a:rPr lang="zh-CN" altLang="en-US" smtClean="0"/>
              <a:t>12/3/18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27158-6770-8C48-8082-76913598A291}" type="datetime1">
              <a:rPr lang="zh-CN" altLang="en-US" smtClean="0"/>
              <a:t>12/3/18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9FEBD-E571-1443-AA22-BB9E67C15179}" type="datetime1">
              <a:rPr lang="zh-CN" altLang="en-US" smtClean="0"/>
              <a:t>12/3/18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000" b="1" i="0" kern="1200">
          <a:solidFill>
            <a:srgbClr val="3366FF"/>
          </a:solidFill>
          <a:latin typeface="Tahoma"/>
          <a:ea typeface="+mj-ea"/>
          <a:cs typeface="Tahom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07578"/>
            <a:ext cx="9144000" cy="1788655"/>
          </a:xfrm>
        </p:spPr>
        <p:txBody>
          <a:bodyPr>
            <a:noAutofit/>
          </a:bodyPr>
          <a:lstStyle/>
          <a:p>
            <a:r>
              <a:rPr kumimoji="1" lang="en-US" altLang="zh-CN" dirty="0" smtClean="0"/>
              <a:t>Concurrency </a:t>
            </a:r>
            <a:r>
              <a:rPr kumimoji="1" lang="mr-IN" altLang="zh-CN" dirty="0" smtClean="0"/>
              <a:t>–</a:t>
            </a:r>
            <a:r>
              <a:rPr kumimoji="1" lang="en-US" altLang="zh-CN" dirty="0" smtClean="0"/>
              <a:t> Locking</a:t>
            </a:r>
            <a:endParaRPr lang="en-US" sz="4800" b="0" dirty="0">
              <a:solidFill>
                <a:schemeClr val="tx1"/>
              </a:solidFill>
              <a:latin typeface="+mj-lt"/>
              <a:ea typeface="Verdana" pitchFamily="34" charset="0"/>
              <a:cs typeface="Consolas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92982" y="3886640"/>
            <a:ext cx="5173907" cy="703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rgbClr val="3366FF"/>
                </a:solidFill>
                <a:latin typeface="Tahoma"/>
                <a:ea typeface="+mj-ea"/>
                <a:cs typeface="Tahoma"/>
              </a:defRPr>
            </a:lvl1pPr>
          </a:lstStyle>
          <a:p>
            <a:r>
              <a:rPr lang="en-US" sz="2800" b="0" dirty="0" smtClean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Jinyang Li</a:t>
            </a:r>
          </a:p>
          <a:p>
            <a:endParaRPr lang="en-US" sz="2800" b="0" dirty="0">
              <a:solidFill>
                <a:schemeClr val="tx1"/>
              </a:solidFill>
              <a:latin typeface="+mj-lt"/>
              <a:ea typeface="Verdana" pitchFamily="34" charset="0"/>
              <a:cs typeface="Consolas" pitchFamily="49" charset="0"/>
            </a:endParaRPr>
          </a:p>
          <a:p>
            <a:r>
              <a:rPr lang="en-US" sz="2800" b="0" dirty="0" smtClean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based on Tiger Wang’s slides</a:t>
            </a:r>
            <a:endParaRPr lang="en-US" sz="2800" b="0" dirty="0">
              <a:solidFill>
                <a:schemeClr val="tx1"/>
              </a:solidFill>
              <a:latin typeface="+mj-lt"/>
              <a:ea typeface="Verdana" pitchFamily="34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60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1"/>
    </mc:Choice>
    <mc:Fallback xmlns="">
      <p:transition xmlns:p14="http://schemas.microsoft.com/office/powerpoint/2010/main" spd="slow" advTm="383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20"/>
          <p:cNvSpPr/>
          <p:nvPr/>
        </p:nvSpPr>
        <p:spPr>
          <a:xfrm>
            <a:off x="726418" y="2946596"/>
            <a:ext cx="6858059" cy="399015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>
                <a:solidFill>
                  <a:schemeClr val="tx1"/>
                </a:solidFill>
                <a:latin typeface="Consolas"/>
                <a:cs typeface="Consolas"/>
              </a:rPr>
              <a:t>void *</a:t>
            </a:r>
            <a:r>
              <a:rPr kumimoji="1" lang="en-US" altLang="zh-CN" dirty="0" err="1" smtClean="0">
                <a:solidFill>
                  <a:schemeClr val="tx1"/>
                </a:solidFill>
                <a:latin typeface="Consolas"/>
                <a:cs typeface="Consolas"/>
              </a:rPr>
              <a:t>thread_start</a:t>
            </a:r>
            <a:r>
              <a:rPr kumimoji="1" lang="en-US" altLang="zh-CN" dirty="0" smtClean="0">
                <a:solidFill>
                  <a:schemeClr val="tx1"/>
                </a:solidFill>
                <a:latin typeface="Consolas"/>
                <a:cs typeface="Consolas"/>
              </a:rPr>
              <a:t>(void *</a:t>
            </a:r>
            <a:r>
              <a:rPr kumimoji="1" lang="en-US" altLang="zh-CN" dirty="0" err="1" smtClean="0">
                <a:solidFill>
                  <a:schemeClr val="tx1"/>
                </a:solidFill>
                <a:latin typeface="Consolas"/>
                <a:cs typeface="Consolas"/>
              </a:rPr>
              <a:t>args</a:t>
            </a:r>
            <a:r>
              <a:rPr kumimoji="1" lang="en-US" altLang="zh-CN" dirty="0" smtClean="0">
                <a:solidFill>
                  <a:schemeClr val="tx1"/>
                </a:solidFill>
                <a:latin typeface="Consolas"/>
                <a:cs typeface="Consolas"/>
              </a:rPr>
              <a:t>) {</a:t>
            </a:r>
          </a:p>
          <a:p>
            <a:endParaRPr kumimoji="1" lang="en-US" altLang="zh-CN" dirty="0" smtClean="0">
              <a:solidFill>
                <a:schemeClr val="tx1"/>
              </a:solidFill>
              <a:latin typeface="Consolas"/>
              <a:cs typeface="Consolas"/>
            </a:endParaRPr>
          </a:p>
          <a:p>
            <a:r>
              <a:rPr kumimoji="1" lang="en-US" altLang="zh-CN" dirty="0" smtClean="0">
                <a:solidFill>
                  <a:schemeClr val="tx1"/>
                </a:solidFill>
                <a:latin typeface="Consolas"/>
                <a:cs typeface="Consolas"/>
              </a:rPr>
              <a:t>   global++;</a:t>
            </a:r>
          </a:p>
          <a:p>
            <a:endParaRPr kumimoji="1" lang="en-US" altLang="zh-CN" dirty="0" smtClean="0">
              <a:solidFill>
                <a:schemeClr val="tx1"/>
              </a:solidFill>
              <a:latin typeface="Consolas"/>
              <a:cs typeface="Consolas"/>
            </a:endParaRPr>
          </a:p>
          <a:p>
            <a:endParaRPr kumimoji="1" lang="en-US" altLang="zh-CN" dirty="0" smtClean="0">
              <a:solidFill>
                <a:schemeClr val="tx1"/>
              </a:solidFill>
              <a:latin typeface="Consolas"/>
              <a:cs typeface="Consolas"/>
            </a:endParaRPr>
          </a:p>
          <a:p>
            <a:r>
              <a:rPr kumimoji="1" lang="en-US" altLang="zh-CN" dirty="0" smtClean="0">
                <a:solidFill>
                  <a:schemeClr val="tx1"/>
                </a:solidFill>
                <a:latin typeface="Consolas"/>
                <a:cs typeface="Consolas"/>
              </a:rPr>
              <a:t>}</a:t>
            </a:r>
            <a:endParaRPr kumimoji="1" lang="en-US" altLang="zh-CN" dirty="0">
              <a:solidFill>
                <a:schemeClr val="tx1"/>
              </a:solidFill>
              <a:latin typeface="Consolas"/>
              <a:cs typeface="Consolas"/>
            </a:endParaRPr>
          </a:p>
          <a:p>
            <a:r>
              <a:rPr kumimoji="1" lang="en-US" altLang="zh-CN" dirty="0" smtClean="0">
                <a:solidFill>
                  <a:schemeClr val="tx1"/>
                </a:solidFill>
                <a:latin typeface="Consolas"/>
                <a:cs typeface="Consolas"/>
              </a:rPr>
              <a:t>void main() </a:t>
            </a:r>
            <a:r>
              <a:rPr kumimoji="1" lang="en-US" altLang="zh-CN" dirty="0" smtClean="0">
                <a:solidFill>
                  <a:schemeClr val="tx1"/>
                </a:solidFill>
                <a:latin typeface="Consolas"/>
                <a:cs typeface="Consolas"/>
              </a:rPr>
              <a:t>{</a:t>
            </a:r>
          </a:p>
          <a:p>
            <a:r>
              <a:rPr kumimoji="1" lang="en-US" altLang="zh-CN" dirty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  <a:latin typeface="Consolas"/>
                <a:cs typeface="Consolas"/>
              </a:rPr>
              <a:t>  </a:t>
            </a:r>
            <a:endParaRPr kumimoji="1" lang="en-US" altLang="zh-CN" dirty="0" smtClean="0">
              <a:solidFill>
                <a:schemeClr val="tx1"/>
              </a:solidFill>
              <a:latin typeface="Consolas"/>
              <a:cs typeface="Consolas"/>
            </a:endParaRPr>
          </a:p>
          <a:p>
            <a:r>
              <a:rPr kumimoji="1" lang="en-US" altLang="zh-CN" dirty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  <a:latin typeface="Consolas"/>
                <a:cs typeface="Consolas"/>
              </a:rPr>
              <a:t>  for (</a:t>
            </a:r>
            <a:r>
              <a:rPr kumimoji="1" lang="en-US" altLang="zh-CN" dirty="0" err="1" smtClean="0">
                <a:solidFill>
                  <a:schemeClr val="tx1"/>
                </a:solidFill>
                <a:latin typeface="Consolas"/>
                <a:cs typeface="Consolas"/>
              </a:rPr>
              <a:t>int</a:t>
            </a:r>
            <a:r>
              <a:rPr kumimoji="1" lang="en-US" altLang="zh-CN" dirty="0" smtClean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kumimoji="1" lang="en-US" altLang="zh-CN" dirty="0" err="1" smtClean="0">
                <a:solidFill>
                  <a:schemeClr val="tx1"/>
                </a:solidFill>
                <a:latin typeface="Consolas"/>
                <a:cs typeface="Consolas"/>
              </a:rPr>
              <a:t>i</a:t>
            </a:r>
            <a:r>
              <a:rPr kumimoji="1" lang="en-US" altLang="zh-CN" dirty="0" smtClean="0">
                <a:solidFill>
                  <a:schemeClr val="tx1"/>
                </a:solidFill>
                <a:latin typeface="Consolas"/>
                <a:cs typeface="Consolas"/>
              </a:rPr>
              <a:t> = 0; </a:t>
            </a:r>
            <a:r>
              <a:rPr kumimoji="1" lang="en-US" altLang="zh-CN" dirty="0" err="1" smtClean="0">
                <a:solidFill>
                  <a:schemeClr val="tx1"/>
                </a:solidFill>
                <a:latin typeface="Consolas"/>
                <a:cs typeface="Consolas"/>
              </a:rPr>
              <a:t>i</a:t>
            </a:r>
            <a:r>
              <a:rPr kumimoji="1" lang="en-US" altLang="zh-CN" dirty="0" smtClean="0">
                <a:solidFill>
                  <a:schemeClr val="tx1"/>
                </a:solidFill>
                <a:latin typeface="Consolas"/>
                <a:cs typeface="Consolas"/>
              </a:rPr>
              <a:t> &lt; 10; </a:t>
            </a:r>
            <a:r>
              <a:rPr kumimoji="1" lang="en-US" altLang="zh-CN" dirty="0" err="1" smtClean="0">
                <a:solidFill>
                  <a:schemeClr val="tx1"/>
                </a:solidFill>
                <a:latin typeface="Consolas"/>
                <a:cs typeface="Consolas"/>
              </a:rPr>
              <a:t>i</a:t>
            </a:r>
            <a:r>
              <a:rPr kumimoji="1" lang="en-US" altLang="zh-CN" dirty="0" smtClean="0">
                <a:solidFill>
                  <a:schemeClr val="tx1"/>
                </a:solidFill>
                <a:latin typeface="Consolas"/>
                <a:cs typeface="Consolas"/>
              </a:rPr>
              <a:t>++) {</a:t>
            </a:r>
            <a:endParaRPr kumimoji="1" lang="en-US" altLang="zh-CN" dirty="0" smtClean="0">
              <a:solidFill>
                <a:schemeClr val="tx1"/>
              </a:solidFill>
              <a:latin typeface="Consolas"/>
              <a:cs typeface="Consolas"/>
            </a:endParaRPr>
          </a:p>
          <a:p>
            <a:r>
              <a:rPr kumimoji="1" lang="en-US" altLang="zh-CN" dirty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  <a:latin typeface="Consolas"/>
                <a:cs typeface="Consolas"/>
              </a:rPr>
              <a:t>     </a:t>
            </a:r>
            <a:r>
              <a:rPr kumimoji="1" lang="en-US" altLang="zh-CN" dirty="0" err="1" smtClean="0">
                <a:solidFill>
                  <a:schemeClr val="tx1"/>
                </a:solidFill>
                <a:latin typeface="Consolas"/>
                <a:cs typeface="Consolas"/>
              </a:rPr>
              <a:t>pthread_create</a:t>
            </a:r>
            <a:r>
              <a:rPr kumimoji="1" lang="en-US" altLang="zh-CN" dirty="0" smtClean="0">
                <a:solidFill>
                  <a:schemeClr val="tx1"/>
                </a:solidFill>
                <a:latin typeface="Consolas"/>
                <a:cs typeface="Consolas"/>
              </a:rPr>
              <a:t>(.., </a:t>
            </a:r>
            <a:r>
              <a:rPr kumimoji="1" lang="en-US" altLang="zh-CN" dirty="0" err="1" smtClean="0">
                <a:solidFill>
                  <a:schemeClr val="tx1"/>
                </a:solidFill>
                <a:latin typeface="Consolas"/>
                <a:cs typeface="Consolas"/>
              </a:rPr>
              <a:t>thread_start</a:t>
            </a:r>
            <a:r>
              <a:rPr kumimoji="1" lang="en-US" altLang="zh-CN" dirty="0" smtClean="0">
                <a:solidFill>
                  <a:schemeClr val="tx1"/>
                </a:solidFill>
                <a:latin typeface="Consolas"/>
                <a:cs typeface="Consolas"/>
              </a:rPr>
              <a:t>, NULL);</a:t>
            </a:r>
          </a:p>
          <a:p>
            <a:r>
              <a:rPr kumimoji="1" lang="en-US" altLang="zh-CN" dirty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  <a:latin typeface="Consolas"/>
                <a:cs typeface="Consolas"/>
              </a:rPr>
              <a:t>  }</a:t>
            </a:r>
          </a:p>
          <a:p>
            <a:r>
              <a:rPr kumimoji="1" lang="en-US" altLang="zh-CN" dirty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  <a:latin typeface="Consolas"/>
                <a:cs typeface="Consolas"/>
              </a:rPr>
              <a:t>  </a:t>
            </a:r>
            <a:r>
              <a:rPr kumimoji="1" lang="en-US" altLang="zh-CN" dirty="0" err="1" smtClean="0">
                <a:solidFill>
                  <a:schemeClr val="tx1"/>
                </a:solidFill>
                <a:latin typeface="Consolas"/>
                <a:cs typeface="Consolas"/>
              </a:rPr>
              <a:t>pthread_join</a:t>
            </a:r>
            <a:r>
              <a:rPr kumimoji="1" lang="en-US" altLang="zh-CN" dirty="0" smtClean="0">
                <a:solidFill>
                  <a:schemeClr val="tx1"/>
                </a:solidFill>
                <a:latin typeface="Consolas"/>
                <a:cs typeface="Consolas"/>
              </a:rPr>
              <a:t>(...)</a:t>
            </a:r>
            <a:endParaRPr kumimoji="1" lang="en-US" altLang="zh-CN" dirty="0" smtClean="0">
              <a:solidFill>
                <a:schemeClr val="tx1"/>
              </a:solidFill>
              <a:latin typeface="Consolas"/>
              <a:cs typeface="Consolas"/>
            </a:endParaRPr>
          </a:p>
          <a:p>
            <a:r>
              <a:rPr kumimoji="1" lang="en-US" altLang="zh-CN" dirty="0">
                <a:solidFill>
                  <a:schemeClr val="tx1"/>
                </a:solidFill>
                <a:latin typeface="Consolas"/>
                <a:cs typeface="Consolas"/>
              </a:rPr>
              <a:t>}</a:t>
            </a:r>
            <a:endParaRPr kumimoji="1" lang="zh-CN" altLang="en-US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How to prevent race conditions?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600201"/>
            <a:ext cx="8526585" cy="1126548"/>
          </a:xfrm>
        </p:spPr>
        <p:txBody>
          <a:bodyPr/>
          <a:lstStyle/>
          <a:p>
            <a:r>
              <a:rPr kumimoji="1" lang="en-US" altLang="zh-CN" dirty="0" smtClean="0"/>
              <a:t>Use locks/</a:t>
            </a:r>
            <a:r>
              <a:rPr kumimoji="1" lang="en-US" altLang="zh-CN" dirty="0" err="1" smtClean="0"/>
              <a:t>mutexes</a:t>
            </a:r>
            <a:r>
              <a:rPr kumimoji="1" lang="en-US" altLang="zh-CN" dirty="0" smtClean="0"/>
              <a:t> to enforce mutual exclusion</a:t>
            </a:r>
          </a:p>
          <a:p>
            <a:r>
              <a:rPr kumimoji="1" lang="en-US" altLang="zh-CN" dirty="0" smtClean="0"/>
              <a:t>In </a:t>
            </a:r>
            <a:r>
              <a:rPr kumimoji="1" lang="en-US" altLang="zh-CN" dirty="0" err="1" smtClean="0"/>
              <a:t>pthread</a:t>
            </a:r>
            <a:r>
              <a:rPr kumimoji="1" lang="en-US" altLang="zh-CN" dirty="0" smtClean="0"/>
              <a:t> library, use 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pthread_mutex_lock</a:t>
            </a:r>
            <a:r>
              <a:rPr kumimoji="1" lang="en-US" altLang="zh-CN" dirty="0" smtClean="0">
                <a:solidFill>
                  <a:srgbClr val="0000FF"/>
                </a:solidFill>
              </a:rPr>
              <a:t>/unlock</a:t>
            </a:r>
            <a:endParaRPr kumimoji="1" lang="en-US" altLang="zh-CN" dirty="0" smtClean="0">
              <a:solidFill>
                <a:srgbClr val="0000FF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813561" y="3379608"/>
            <a:ext cx="3554523" cy="369332"/>
            <a:chOff x="813561" y="3379608"/>
            <a:chExt cx="3554523" cy="369332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3561" y="3437234"/>
              <a:ext cx="267526" cy="31170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1137512" y="3379608"/>
              <a:ext cx="32305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00FF"/>
                  </a:solidFill>
                  <a:latin typeface="Consolas"/>
                  <a:cs typeface="Consolas"/>
                </a:rPr>
                <a:t>pthread_mutex_lock</a:t>
              </a:r>
              <a:r>
                <a:rPr lang="en-US" dirty="0" smtClean="0">
                  <a:solidFill>
                    <a:srgbClr val="0000FF"/>
                  </a:solidFill>
                  <a:latin typeface="Consolas"/>
                  <a:cs typeface="Consolas"/>
                </a:rPr>
                <a:t>(&amp;mu);</a:t>
              </a:r>
              <a:endParaRPr lang="en-US" dirty="0">
                <a:solidFill>
                  <a:srgbClr val="0000FF"/>
                </a:solidFill>
                <a:latin typeface="Consolas"/>
                <a:cs typeface="Consolas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08731" y="3952906"/>
            <a:ext cx="3777901" cy="369332"/>
            <a:chOff x="808731" y="3952906"/>
            <a:chExt cx="3777901" cy="369332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8731" y="4002561"/>
              <a:ext cx="388838" cy="319677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1102235" y="3952906"/>
              <a:ext cx="3484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00FF"/>
                  </a:solidFill>
                  <a:latin typeface="Consolas"/>
                  <a:cs typeface="Consolas"/>
                </a:rPr>
                <a:t>pthread_mutex_unlock</a:t>
              </a:r>
              <a:r>
                <a:rPr lang="en-US" dirty="0" smtClean="0">
                  <a:solidFill>
                    <a:srgbClr val="0000FF"/>
                  </a:solidFill>
                  <a:latin typeface="Consolas"/>
                  <a:cs typeface="Consolas"/>
                </a:rPr>
                <a:t>(&amp;mu);</a:t>
              </a:r>
              <a:endParaRPr lang="en-US" dirty="0">
                <a:solidFill>
                  <a:srgbClr val="0000FF"/>
                </a:solidFill>
                <a:latin typeface="Consolas"/>
                <a:cs typeface="Consolas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26418" y="2726749"/>
            <a:ext cx="7528317" cy="553803"/>
            <a:chOff x="726418" y="2726749"/>
            <a:chExt cx="7528317" cy="553803"/>
          </a:xfrm>
        </p:grpSpPr>
        <p:sp>
          <p:nvSpPr>
            <p:cNvPr id="5" name="TextBox 4"/>
            <p:cNvSpPr txBox="1"/>
            <p:nvPr/>
          </p:nvSpPr>
          <p:spPr>
            <a:xfrm>
              <a:off x="726418" y="2769094"/>
              <a:ext cx="25960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00FF"/>
                  </a:solidFill>
                  <a:latin typeface="Consolas"/>
                  <a:cs typeface="Consolas"/>
                </a:rPr>
                <a:t>pthread_mutex_t</a:t>
              </a:r>
              <a:r>
                <a:rPr lang="en-US" dirty="0" smtClean="0">
                  <a:solidFill>
                    <a:srgbClr val="0000FF"/>
                  </a:solidFill>
                  <a:latin typeface="Consolas"/>
                  <a:cs typeface="Consolas"/>
                </a:rPr>
                <a:t> mu;</a:t>
              </a:r>
              <a:endParaRPr lang="en-US" dirty="0">
                <a:solidFill>
                  <a:srgbClr val="0000FF"/>
                </a:solidFill>
                <a:latin typeface="Consolas"/>
                <a:cs typeface="Consolas"/>
              </a:endParaRPr>
            </a:p>
          </p:txBody>
        </p:sp>
        <p:sp>
          <p:nvSpPr>
            <p:cNvPr id="7" name="Rectangular Callout 6"/>
            <p:cNvSpPr/>
            <p:nvPr/>
          </p:nvSpPr>
          <p:spPr>
            <a:xfrm>
              <a:off x="5385567" y="2726749"/>
              <a:ext cx="2869168" cy="553803"/>
            </a:xfrm>
            <a:prstGeom prst="wedgeRectCallout">
              <a:avLst>
                <a:gd name="adj1" fmla="val -121373"/>
                <a:gd name="adj2" fmla="val 7173"/>
              </a:avLst>
            </a:prstGeom>
            <a:solidFill>
              <a:srgbClr val="FCD5B5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You can also </a:t>
              </a:r>
              <a:r>
                <a:rPr lang="en-US" dirty="0" err="1" smtClean="0">
                  <a:solidFill>
                    <a:schemeClr val="tx1"/>
                  </a:solidFill>
                </a:rPr>
                <a:t>malloc</a:t>
              </a:r>
              <a:r>
                <a:rPr lang="en-US" dirty="0" smtClean="0">
                  <a:solidFill>
                    <a:schemeClr val="tx1"/>
                  </a:solidFill>
                </a:rPr>
                <a:t> a </a:t>
              </a:r>
              <a:r>
                <a:rPr lang="en-US" dirty="0" err="1" smtClean="0">
                  <a:solidFill>
                    <a:schemeClr val="tx1"/>
                  </a:solidFill>
                </a:rPr>
                <a:t>mutex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137512" y="4966768"/>
            <a:ext cx="7846272" cy="787020"/>
            <a:chOff x="1137512" y="4966768"/>
            <a:chExt cx="7846272" cy="787020"/>
          </a:xfrm>
        </p:grpSpPr>
        <p:sp>
          <p:nvSpPr>
            <p:cNvPr id="15" name="TextBox 14"/>
            <p:cNvSpPr txBox="1"/>
            <p:nvPr/>
          </p:nvSpPr>
          <p:spPr>
            <a:xfrm>
              <a:off x="1137512" y="4990946"/>
              <a:ext cx="39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00FF"/>
                  </a:solidFill>
                  <a:latin typeface="Consolas"/>
                  <a:cs typeface="Consolas"/>
                </a:rPr>
                <a:t>pthread_mutex_init</a:t>
              </a:r>
              <a:r>
                <a:rPr lang="en-US" dirty="0" smtClean="0">
                  <a:solidFill>
                    <a:srgbClr val="0000FF"/>
                  </a:solidFill>
                  <a:latin typeface="Consolas"/>
                  <a:cs typeface="Consolas"/>
                </a:rPr>
                <a:t>(&amp;mu, NULL);</a:t>
              </a:r>
              <a:endParaRPr lang="en-US" dirty="0">
                <a:solidFill>
                  <a:srgbClr val="0000FF"/>
                </a:solidFill>
                <a:latin typeface="Consolas"/>
                <a:cs typeface="Consolas"/>
              </a:endParaRPr>
            </a:p>
          </p:txBody>
        </p:sp>
        <p:sp>
          <p:nvSpPr>
            <p:cNvPr id="20" name="Rectangular Callout 19"/>
            <p:cNvSpPr/>
            <p:nvPr/>
          </p:nvSpPr>
          <p:spPr>
            <a:xfrm>
              <a:off x="6784874" y="4966768"/>
              <a:ext cx="2198910" cy="787020"/>
            </a:xfrm>
            <a:prstGeom prst="wedgeRectCallout">
              <a:avLst>
                <a:gd name="adj1" fmla="val -126427"/>
                <a:gd name="adj2" fmla="val -17912"/>
              </a:avLst>
            </a:prstGeom>
            <a:solidFill>
              <a:srgbClr val="FCD5B5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You must initialize a </a:t>
              </a:r>
              <a:r>
                <a:rPr lang="en-US" dirty="0" err="1" smtClean="0">
                  <a:solidFill>
                    <a:schemeClr val="tx1"/>
                  </a:solidFill>
                </a:rPr>
                <a:t>mutex</a:t>
              </a:r>
              <a:r>
                <a:rPr lang="en-US" dirty="0" smtClean="0">
                  <a:solidFill>
                    <a:schemeClr val="tx1"/>
                  </a:solidFill>
                </a:rPr>
                <a:t> before using it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1" name="Rectangular Callout 20"/>
          <p:cNvSpPr/>
          <p:nvPr/>
        </p:nvSpPr>
        <p:spPr>
          <a:xfrm>
            <a:off x="5129560" y="3379608"/>
            <a:ext cx="3854224" cy="660411"/>
          </a:xfrm>
          <a:prstGeom prst="wedgeRectCallout">
            <a:avLst>
              <a:gd name="adj1" fmla="val -72453"/>
              <a:gd name="adj2" fmla="val -20358"/>
            </a:avLst>
          </a:prstGeom>
          <a:solidFill>
            <a:srgbClr val="FCD5B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locks caller until </a:t>
            </a:r>
            <a:r>
              <a:rPr lang="en-US" dirty="0" err="1" smtClean="0">
                <a:solidFill>
                  <a:schemeClr val="tx1"/>
                </a:solidFill>
              </a:rPr>
              <a:t>mutx</a:t>
            </a:r>
            <a:r>
              <a:rPr lang="en-US" dirty="0" smtClean="0">
                <a:solidFill>
                  <a:schemeClr val="tx1"/>
                </a:solidFill>
              </a:rPr>
              <a:t> becomes unlocked (returns 0 on success)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ular Callout 21"/>
          <p:cNvSpPr/>
          <p:nvPr/>
        </p:nvSpPr>
        <p:spPr>
          <a:xfrm>
            <a:off x="5129560" y="4101336"/>
            <a:ext cx="3854224" cy="512352"/>
          </a:xfrm>
          <a:prstGeom prst="wedgeRectCallout">
            <a:avLst>
              <a:gd name="adj1" fmla="val -67877"/>
              <a:gd name="adj2" fmla="val -37926"/>
            </a:avLst>
          </a:prstGeom>
          <a:solidFill>
            <a:srgbClr val="FCD5B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Unlocks </a:t>
            </a:r>
            <a:r>
              <a:rPr lang="en-US" dirty="0" err="1" smtClean="0">
                <a:solidFill>
                  <a:schemeClr val="tx1"/>
                </a:solidFill>
              </a:rPr>
              <a:t>mutex</a:t>
            </a:r>
            <a:r>
              <a:rPr lang="en-US" dirty="0" smtClean="0">
                <a:solidFill>
                  <a:schemeClr val="tx1"/>
                </a:solidFill>
              </a:rPr>
              <a:t> (returns 0 on success)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55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1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Lock enforces mutual exclusion</a:t>
            </a:r>
            <a:endParaRPr kumimoji="1"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170284" y="1417894"/>
            <a:ext cx="1108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Thread </a:t>
            </a:r>
            <a:r>
              <a:rPr kumimoji="1" lang="en-US" altLang="zh-CN" dirty="0" smtClean="0">
                <a:latin typeface="Arial"/>
                <a:cs typeface="Arial"/>
              </a:rPr>
              <a:t>1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634673" y="1410099"/>
            <a:ext cx="1108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Thread 2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30" name="任意形状 29"/>
          <p:cNvSpPr/>
          <p:nvPr/>
        </p:nvSpPr>
        <p:spPr>
          <a:xfrm>
            <a:off x="2278843" y="1431668"/>
            <a:ext cx="157594" cy="36421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任意形状 30"/>
          <p:cNvSpPr/>
          <p:nvPr/>
        </p:nvSpPr>
        <p:spPr>
          <a:xfrm>
            <a:off x="7743232" y="1415221"/>
            <a:ext cx="157594" cy="36421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5986185" y="2010167"/>
            <a:ext cx="311776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pthread_mutex_lock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(&amp;mu)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;</a:t>
            </a:r>
            <a:endParaRPr kumimoji="1" lang="en-US" altLang="zh-CN" sz="1600" dirty="0" smtClean="0">
              <a:latin typeface="Consolas"/>
              <a:cs typeface="Consolas"/>
            </a:endParaRP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global++;</a:t>
            </a:r>
          </a:p>
          <a:p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pthread_mutex_unlock(&amp;mu);</a:t>
            </a:r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3502519" y="1487043"/>
            <a:ext cx="2318127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>
                <a:latin typeface="Consolas"/>
                <a:cs typeface="Consolas"/>
              </a:rPr>
              <a:t>int global = 0;</a:t>
            </a:r>
          </a:p>
          <a:p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pthread_mutex_t mu;</a:t>
            </a:r>
          </a:p>
        </p:txBody>
      </p:sp>
      <p:sp>
        <p:nvSpPr>
          <p:cNvPr id="16" name="矩形 15"/>
          <p:cNvSpPr/>
          <p:nvPr/>
        </p:nvSpPr>
        <p:spPr>
          <a:xfrm>
            <a:off x="457200" y="2088739"/>
            <a:ext cx="311776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pthread_mutex_lock</a:t>
            </a:r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(&amp;mu)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;</a:t>
            </a:r>
            <a:endParaRPr kumimoji="1" lang="en-US" altLang="zh-CN" sz="1600" dirty="0" smtClean="0">
              <a:latin typeface="Consolas"/>
              <a:cs typeface="Consolas"/>
            </a:endParaRP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global++;</a:t>
            </a:r>
          </a:p>
          <a:p>
            <a:r>
              <a:rPr kumimoji="1"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pthread_mutex_unlock(&amp;mu);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00503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Lock enforces mutual exclusion</a:t>
            </a:r>
            <a:endParaRPr kumimoji="1"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722951" y="1382645"/>
            <a:ext cx="1108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Thread </a:t>
            </a:r>
            <a:r>
              <a:rPr kumimoji="1" lang="en-US" altLang="zh-CN" dirty="0" smtClean="0">
                <a:latin typeface="Arial"/>
                <a:cs typeface="Arial"/>
              </a:rPr>
              <a:t>1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634673" y="1410099"/>
            <a:ext cx="1108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Thread 2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30" name="任意形状 29"/>
          <p:cNvSpPr/>
          <p:nvPr/>
        </p:nvSpPr>
        <p:spPr>
          <a:xfrm>
            <a:off x="2831510" y="1396419"/>
            <a:ext cx="157594" cy="36421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任意形状 30"/>
          <p:cNvSpPr/>
          <p:nvPr/>
        </p:nvSpPr>
        <p:spPr>
          <a:xfrm>
            <a:off x="7743232" y="1415221"/>
            <a:ext cx="157594" cy="36421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091380" y="1445793"/>
            <a:ext cx="18115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smtClean="0">
                <a:latin typeface="Consolas"/>
                <a:cs typeface="Consolas"/>
              </a:rPr>
              <a:t>global: 0</a:t>
            </a:r>
            <a:endParaRPr kumimoji="1" lang="en-US" altLang="zh-CN" dirty="0">
              <a:latin typeface="Consolas"/>
              <a:cs typeface="Consolas"/>
            </a:endParaRPr>
          </a:p>
          <a:p>
            <a:r>
              <a:rPr kumimoji="1" lang="en-US" altLang="zh-CN" dirty="0">
                <a:solidFill>
                  <a:srgbClr val="FF0000"/>
                </a:solidFill>
                <a:latin typeface="Consolas"/>
                <a:cs typeface="Consolas"/>
              </a:rPr>
              <a:t>m</a:t>
            </a:r>
            <a:r>
              <a:rPr kumimoji="1" lang="en-US" altLang="zh-CN" dirty="0" smtClean="0">
                <a:solidFill>
                  <a:srgbClr val="FF0000"/>
                </a:solidFill>
                <a:latin typeface="Consolas"/>
                <a:cs typeface="Consolas"/>
              </a:rPr>
              <a:t>u: </a:t>
            </a:r>
            <a:r>
              <a:rPr kumimoji="1" lang="en-US" altLang="zh-CN" dirty="0" smtClean="0">
                <a:solidFill>
                  <a:srgbClr val="FF0066"/>
                </a:solidFill>
                <a:latin typeface="Consolas"/>
                <a:cs typeface="Consolas"/>
              </a:rPr>
              <a:t>unlocked</a:t>
            </a:r>
            <a:endParaRPr kumimoji="1" lang="en-US" altLang="zh-CN" dirty="0">
              <a:solidFill>
                <a:srgbClr val="FF0066"/>
              </a:solidFill>
              <a:latin typeface="Consolas"/>
              <a:cs typeface="Consolas"/>
            </a:endParaRPr>
          </a:p>
        </p:txBody>
      </p:sp>
      <p:grpSp>
        <p:nvGrpSpPr>
          <p:cNvPr id="11" name="组 10"/>
          <p:cNvGrpSpPr/>
          <p:nvPr/>
        </p:nvGrpSpPr>
        <p:grpSpPr>
          <a:xfrm>
            <a:off x="1804341" y="1941164"/>
            <a:ext cx="1352921" cy="775176"/>
            <a:chOff x="1813152" y="3294971"/>
            <a:chExt cx="1352921" cy="775176"/>
          </a:xfrm>
        </p:grpSpPr>
        <p:sp>
          <p:nvSpPr>
            <p:cNvPr id="12" name="圆角矩形 11"/>
            <p:cNvSpPr/>
            <p:nvPr/>
          </p:nvSpPr>
          <p:spPr>
            <a:xfrm>
              <a:off x="1828800" y="3294971"/>
              <a:ext cx="1337273" cy="775176"/>
            </a:xfrm>
            <a:prstGeom prst="roundRect">
              <a:avLst>
                <a:gd name="adj" fmla="val 8803"/>
              </a:avLst>
            </a:prstGeom>
            <a:solidFill>
              <a:srgbClr val="00B0F0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062480" y="3294971"/>
              <a:ext cx="8645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 smtClean="0">
                  <a:solidFill>
                    <a:schemeClr val="bg1"/>
                  </a:solidFill>
                  <a:latin typeface="Arial"/>
                  <a:cs typeface="Arial"/>
                </a:rPr>
                <a:t>CPU 0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813152" y="3703743"/>
              <a:ext cx="49259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200" dirty="0" smtClean="0">
                  <a:latin typeface="Arial"/>
                  <a:cs typeface="Arial"/>
                </a:rPr>
                <a:t>EAX</a:t>
              </a:r>
              <a:endParaRPr lang="zh-CN" altLang="en-US" sz="1200" dirty="0">
                <a:latin typeface="Arial"/>
                <a:cs typeface="Arial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2366358" y="3703743"/>
              <a:ext cx="642121" cy="276999"/>
            </a:xfrm>
            <a:prstGeom prst="roundRect">
              <a:avLst/>
            </a:prstGeom>
            <a:solidFill>
              <a:srgbClr val="FFFFFF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0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组 16"/>
          <p:cNvGrpSpPr/>
          <p:nvPr/>
        </p:nvGrpSpPr>
        <p:grpSpPr>
          <a:xfrm>
            <a:off x="6634673" y="1950629"/>
            <a:ext cx="1352921" cy="775176"/>
            <a:chOff x="1813152" y="3294971"/>
            <a:chExt cx="1352921" cy="775176"/>
          </a:xfrm>
        </p:grpSpPr>
        <p:sp>
          <p:nvSpPr>
            <p:cNvPr id="18" name="圆角矩形 17"/>
            <p:cNvSpPr/>
            <p:nvPr/>
          </p:nvSpPr>
          <p:spPr>
            <a:xfrm>
              <a:off x="1828800" y="3294971"/>
              <a:ext cx="1337273" cy="775176"/>
            </a:xfrm>
            <a:prstGeom prst="roundRect">
              <a:avLst>
                <a:gd name="adj" fmla="val 8803"/>
              </a:avLst>
            </a:prstGeom>
            <a:solidFill>
              <a:srgbClr val="00B0F0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062480" y="3294971"/>
              <a:ext cx="8645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 smtClean="0">
                  <a:solidFill>
                    <a:schemeClr val="bg1"/>
                  </a:solidFill>
                  <a:latin typeface="Arial"/>
                  <a:cs typeface="Arial"/>
                </a:rPr>
                <a:t>CPU 1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813152" y="3703743"/>
              <a:ext cx="49259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200" dirty="0" smtClean="0">
                  <a:latin typeface="Arial"/>
                  <a:cs typeface="Arial"/>
                </a:rPr>
                <a:t>EAX</a:t>
              </a:r>
              <a:endParaRPr lang="zh-CN" altLang="en-US" sz="1200" dirty="0">
                <a:latin typeface="Arial"/>
                <a:cs typeface="Arial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2366358" y="3703743"/>
              <a:ext cx="642121" cy="276999"/>
            </a:xfrm>
            <a:prstGeom prst="roundRect">
              <a:avLst/>
            </a:prstGeom>
            <a:solidFill>
              <a:srgbClr val="FFFFFF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0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直线箭头连接符 21"/>
          <p:cNvCxnSpPr/>
          <p:nvPr/>
        </p:nvCxnSpPr>
        <p:spPr>
          <a:xfrm flipH="1">
            <a:off x="594098" y="3266559"/>
            <a:ext cx="50559" cy="21323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 rot="16200000">
            <a:off x="64908" y="3926587"/>
            <a:ext cx="68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Time</a:t>
            </a:r>
            <a:endParaRPr lang="zh-CN" alt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7349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Lock enforces mutual exclusion</a:t>
            </a:r>
            <a:endParaRPr kumimoji="1"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722951" y="1382645"/>
            <a:ext cx="1108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Thread </a:t>
            </a:r>
            <a:r>
              <a:rPr kumimoji="1" lang="en-US" altLang="zh-CN" dirty="0" smtClean="0">
                <a:latin typeface="Arial"/>
                <a:cs typeface="Arial"/>
              </a:rPr>
              <a:t>1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634673" y="1410099"/>
            <a:ext cx="1108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Thread 2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30" name="任意形状 29"/>
          <p:cNvSpPr/>
          <p:nvPr/>
        </p:nvSpPr>
        <p:spPr>
          <a:xfrm>
            <a:off x="2831510" y="1396419"/>
            <a:ext cx="157594" cy="36421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任意形状 30"/>
          <p:cNvSpPr/>
          <p:nvPr/>
        </p:nvSpPr>
        <p:spPr>
          <a:xfrm>
            <a:off x="7743232" y="1415221"/>
            <a:ext cx="157594" cy="36421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091380" y="1445793"/>
            <a:ext cx="18115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smtClean="0">
                <a:latin typeface="Consolas"/>
                <a:cs typeface="Consolas"/>
              </a:rPr>
              <a:t>global: 0</a:t>
            </a:r>
            <a:endParaRPr kumimoji="1" lang="en-US" altLang="zh-CN" dirty="0">
              <a:latin typeface="Consolas"/>
              <a:cs typeface="Consolas"/>
            </a:endParaRPr>
          </a:p>
          <a:p>
            <a:r>
              <a:rPr kumimoji="1" lang="en-US" altLang="zh-CN" dirty="0">
                <a:solidFill>
                  <a:srgbClr val="FF0000"/>
                </a:solidFill>
                <a:latin typeface="Consolas"/>
                <a:cs typeface="Consolas"/>
              </a:rPr>
              <a:t>m</a:t>
            </a:r>
            <a:r>
              <a:rPr kumimoji="1" lang="en-US" altLang="zh-CN" dirty="0" smtClean="0">
                <a:solidFill>
                  <a:srgbClr val="FF0000"/>
                </a:solidFill>
                <a:latin typeface="Consolas"/>
                <a:cs typeface="Consolas"/>
              </a:rPr>
              <a:t>u: locked</a:t>
            </a:r>
            <a:endParaRPr kumimoji="1" lang="en-US" altLang="zh-CN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grpSp>
        <p:nvGrpSpPr>
          <p:cNvPr id="11" name="组 10"/>
          <p:cNvGrpSpPr/>
          <p:nvPr/>
        </p:nvGrpSpPr>
        <p:grpSpPr>
          <a:xfrm>
            <a:off x="1804341" y="1941164"/>
            <a:ext cx="1352921" cy="775176"/>
            <a:chOff x="1813152" y="3294971"/>
            <a:chExt cx="1352921" cy="775176"/>
          </a:xfrm>
        </p:grpSpPr>
        <p:sp>
          <p:nvSpPr>
            <p:cNvPr id="12" name="圆角矩形 11"/>
            <p:cNvSpPr/>
            <p:nvPr/>
          </p:nvSpPr>
          <p:spPr>
            <a:xfrm>
              <a:off x="1828800" y="3294971"/>
              <a:ext cx="1337273" cy="775176"/>
            </a:xfrm>
            <a:prstGeom prst="roundRect">
              <a:avLst>
                <a:gd name="adj" fmla="val 8803"/>
              </a:avLst>
            </a:prstGeom>
            <a:solidFill>
              <a:srgbClr val="00B0F0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062480" y="3294971"/>
              <a:ext cx="8645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 smtClean="0">
                  <a:solidFill>
                    <a:schemeClr val="bg1"/>
                  </a:solidFill>
                  <a:latin typeface="Arial"/>
                  <a:cs typeface="Arial"/>
                </a:rPr>
                <a:t>CPU 0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813152" y="3703743"/>
              <a:ext cx="49259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200" dirty="0" smtClean="0">
                  <a:latin typeface="Arial"/>
                  <a:cs typeface="Arial"/>
                </a:rPr>
                <a:t>EAX</a:t>
              </a:r>
              <a:endParaRPr lang="zh-CN" altLang="en-US" sz="1200" dirty="0">
                <a:latin typeface="Arial"/>
                <a:cs typeface="Arial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2366358" y="3703743"/>
              <a:ext cx="642121" cy="276999"/>
            </a:xfrm>
            <a:prstGeom prst="roundRect">
              <a:avLst/>
            </a:prstGeom>
            <a:solidFill>
              <a:srgbClr val="FFFFFF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0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组 16"/>
          <p:cNvGrpSpPr/>
          <p:nvPr/>
        </p:nvGrpSpPr>
        <p:grpSpPr>
          <a:xfrm>
            <a:off x="6634673" y="1950629"/>
            <a:ext cx="1352921" cy="775176"/>
            <a:chOff x="1813152" y="3294971"/>
            <a:chExt cx="1352921" cy="775176"/>
          </a:xfrm>
        </p:grpSpPr>
        <p:sp>
          <p:nvSpPr>
            <p:cNvPr id="18" name="圆角矩形 17"/>
            <p:cNvSpPr/>
            <p:nvPr/>
          </p:nvSpPr>
          <p:spPr>
            <a:xfrm>
              <a:off x="1828800" y="3294971"/>
              <a:ext cx="1337273" cy="775176"/>
            </a:xfrm>
            <a:prstGeom prst="roundRect">
              <a:avLst>
                <a:gd name="adj" fmla="val 8803"/>
              </a:avLst>
            </a:prstGeom>
            <a:solidFill>
              <a:srgbClr val="00B0F0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062480" y="3294971"/>
              <a:ext cx="8645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 smtClean="0">
                  <a:solidFill>
                    <a:schemeClr val="bg1"/>
                  </a:solidFill>
                  <a:latin typeface="Arial"/>
                  <a:cs typeface="Arial"/>
                </a:rPr>
                <a:t>CPU 1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813152" y="3703743"/>
              <a:ext cx="49259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200" dirty="0" smtClean="0">
                  <a:latin typeface="Arial"/>
                  <a:cs typeface="Arial"/>
                </a:rPr>
                <a:t>EAX</a:t>
              </a:r>
              <a:endParaRPr lang="zh-CN" altLang="en-US" sz="1200" dirty="0">
                <a:latin typeface="Arial"/>
                <a:cs typeface="Arial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2366358" y="3703743"/>
              <a:ext cx="642121" cy="276999"/>
            </a:xfrm>
            <a:prstGeom prst="roundRect">
              <a:avLst/>
            </a:prstGeom>
            <a:solidFill>
              <a:srgbClr val="FFFFFF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0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直线箭头连接符 21"/>
          <p:cNvCxnSpPr/>
          <p:nvPr/>
        </p:nvCxnSpPr>
        <p:spPr>
          <a:xfrm flipH="1">
            <a:off x="594098" y="3266559"/>
            <a:ext cx="50559" cy="21323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 rot="16200000">
            <a:off x="64908" y="3926587"/>
            <a:ext cx="68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Time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72821" y="2935970"/>
            <a:ext cx="3230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Consolas"/>
                <a:cs typeface="Consolas"/>
              </a:rPr>
              <a:t>pthread_mutex_lock(&amp;mu);</a:t>
            </a:r>
            <a:endParaRPr kumimoji="1" lang="en-US" altLang="zh-CN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69728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Lock enforces mutual exclusion</a:t>
            </a:r>
            <a:endParaRPr kumimoji="1"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722951" y="1382645"/>
            <a:ext cx="1108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Thread </a:t>
            </a:r>
            <a:r>
              <a:rPr kumimoji="1" lang="en-US" altLang="zh-CN" dirty="0" smtClean="0">
                <a:latin typeface="Arial"/>
                <a:cs typeface="Arial"/>
              </a:rPr>
              <a:t>1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634673" y="1410099"/>
            <a:ext cx="1108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Thread 2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30" name="任意形状 29"/>
          <p:cNvSpPr/>
          <p:nvPr/>
        </p:nvSpPr>
        <p:spPr>
          <a:xfrm>
            <a:off x="2831510" y="1396419"/>
            <a:ext cx="157594" cy="36421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任意形状 30"/>
          <p:cNvSpPr/>
          <p:nvPr/>
        </p:nvSpPr>
        <p:spPr>
          <a:xfrm>
            <a:off x="7743232" y="1415221"/>
            <a:ext cx="157594" cy="36421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091380" y="1445793"/>
            <a:ext cx="18115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smtClean="0">
                <a:latin typeface="Consolas"/>
                <a:cs typeface="Consolas"/>
              </a:rPr>
              <a:t>global: 0</a:t>
            </a:r>
            <a:endParaRPr kumimoji="1" lang="en-US" altLang="zh-CN" dirty="0">
              <a:latin typeface="Consolas"/>
              <a:cs typeface="Consolas"/>
            </a:endParaRPr>
          </a:p>
          <a:p>
            <a:r>
              <a:rPr kumimoji="1" lang="en-US" altLang="zh-CN" dirty="0">
                <a:solidFill>
                  <a:srgbClr val="FF0000"/>
                </a:solidFill>
                <a:latin typeface="Consolas"/>
                <a:cs typeface="Consolas"/>
              </a:rPr>
              <a:t>m</a:t>
            </a:r>
            <a:r>
              <a:rPr kumimoji="1" lang="en-US" altLang="zh-CN" dirty="0" smtClean="0">
                <a:solidFill>
                  <a:srgbClr val="FF0000"/>
                </a:solidFill>
                <a:latin typeface="Consolas"/>
                <a:cs typeface="Consolas"/>
              </a:rPr>
              <a:t>u: locked</a:t>
            </a:r>
            <a:endParaRPr kumimoji="1" lang="en-US" altLang="zh-CN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grpSp>
        <p:nvGrpSpPr>
          <p:cNvPr id="11" name="组 10"/>
          <p:cNvGrpSpPr/>
          <p:nvPr/>
        </p:nvGrpSpPr>
        <p:grpSpPr>
          <a:xfrm>
            <a:off x="1804341" y="1941164"/>
            <a:ext cx="1352921" cy="775176"/>
            <a:chOff x="1813152" y="3294971"/>
            <a:chExt cx="1352921" cy="775176"/>
          </a:xfrm>
        </p:grpSpPr>
        <p:sp>
          <p:nvSpPr>
            <p:cNvPr id="12" name="圆角矩形 11"/>
            <p:cNvSpPr/>
            <p:nvPr/>
          </p:nvSpPr>
          <p:spPr>
            <a:xfrm>
              <a:off x="1828800" y="3294971"/>
              <a:ext cx="1337273" cy="775176"/>
            </a:xfrm>
            <a:prstGeom prst="roundRect">
              <a:avLst>
                <a:gd name="adj" fmla="val 8803"/>
              </a:avLst>
            </a:prstGeom>
            <a:solidFill>
              <a:srgbClr val="00B0F0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062480" y="3294971"/>
              <a:ext cx="8645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 smtClean="0">
                  <a:solidFill>
                    <a:schemeClr val="bg1"/>
                  </a:solidFill>
                  <a:latin typeface="Arial"/>
                  <a:cs typeface="Arial"/>
                </a:rPr>
                <a:t>CPU 0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813152" y="3703743"/>
              <a:ext cx="49259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200" dirty="0" smtClean="0">
                  <a:latin typeface="Arial"/>
                  <a:cs typeface="Arial"/>
                </a:rPr>
                <a:t>EAX</a:t>
              </a:r>
              <a:endParaRPr lang="zh-CN" altLang="en-US" sz="1200" dirty="0">
                <a:latin typeface="Arial"/>
                <a:cs typeface="Arial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2366358" y="3703743"/>
              <a:ext cx="642121" cy="276999"/>
            </a:xfrm>
            <a:prstGeom prst="roundRect">
              <a:avLst/>
            </a:prstGeom>
            <a:solidFill>
              <a:srgbClr val="FFFFFF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0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组 16"/>
          <p:cNvGrpSpPr/>
          <p:nvPr/>
        </p:nvGrpSpPr>
        <p:grpSpPr>
          <a:xfrm>
            <a:off x="6634673" y="1950629"/>
            <a:ext cx="1352921" cy="775176"/>
            <a:chOff x="1813152" y="3294971"/>
            <a:chExt cx="1352921" cy="775176"/>
          </a:xfrm>
        </p:grpSpPr>
        <p:sp>
          <p:nvSpPr>
            <p:cNvPr id="18" name="圆角矩形 17"/>
            <p:cNvSpPr/>
            <p:nvPr/>
          </p:nvSpPr>
          <p:spPr>
            <a:xfrm>
              <a:off x="1828800" y="3294971"/>
              <a:ext cx="1337273" cy="775176"/>
            </a:xfrm>
            <a:prstGeom prst="roundRect">
              <a:avLst>
                <a:gd name="adj" fmla="val 8803"/>
              </a:avLst>
            </a:prstGeom>
            <a:solidFill>
              <a:srgbClr val="00B0F0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062480" y="3294971"/>
              <a:ext cx="8645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 smtClean="0">
                  <a:solidFill>
                    <a:schemeClr val="bg1"/>
                  </a:solidFill>
                  <a:latin typeface="Arial"/>
                  <a:cs typeface="Arial"/>
                </a:rPr>
                <a:t>CPU 1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813152" y="3703743"/>
              <a:ext cx="49259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200" dirty="0" smtClean="0">
                  <a:latin typeface="Arial"/>
                  <a:cs typeface="Arial"/>
                </a:rPr>
                <a:t>EAX</a:t>
              </a:r>
              <a:endParaRPr lang="zh-CN" altLang="en-US" sz="1200" dirty="0">
                <a:latin typeface="Arial"/>
                <a:cs typeface="Arial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2366358" y="3703743"/>
              <a:ext cx="642121" cy="276999"/>
            </a:xfrm>
            <a:prstGeom prst="roundRect">
              <a:avLst/>
            </a:prstGeom>
            <a:solidFill>
              <a:srgbClr val="FFFFFF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0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直线箭头连接符 21"/>
          <p:cNvCxnSpPr/>
          <p:nvPr/>
        </p:nvCxnSpPr>
        <p:spPr>
          <a:xfrm flipH="1">
            <a:off x="594098" y="3266559"/>
            <a:ext cx="50559" cy="21323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 rot="16200000">
            <a:off x="64908" y="3926587"/>
            <a:ext cx="68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Time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72821" y="2935970"/>
            <a:ext cx="3230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Consolas"/>
                <a:cs typeface="Consolas"/>
              </a:rPr>
              <a:t>pthread_mutex_lock(&amp;mu);</a:t>
            </a:r>
            <a:endParaRPr kumimoji="1" lang="en-US" altLang="zh-CN" dirty="0">
              <a:latin typeface="Consolas"/>
              <a:cs typeface="Consola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675908" y="3197511"/>
            <a:ext cx="3230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Consolas"/>
                <a:cs typeface="Consolas"/>
              </a:rPr>
              <a:t>pthread_mutex_lock(&amp;mu);</a:t>
            </a:r>
            <a:endParaRPr kumimoji="1" lang="en-US" altLang="zh-CN" dirty="0">
              <a:latin typeface="Consolas"/>
              <a:cs typeface="Consolas"/>
            </a:endParaRPr>
          </a:p>
        </p:txBody>
      </p:sp>
      <p:cxnSp>
        <p:nvCxnSpPr>
          <p:cNvPr id="33" name="直线箭头连接符 32"/>
          <p:cNvCxnSpPr>
            <a:endCxn id="34" idx="0"/>
          </p:cNvCxnSpPr>
          <p:nvPr/>
        </p:nvCxnSpPr>
        <p:spPr>
          <a:xfrm flipH="1">
            <a:off x="7283814" y="3566843"/>
            <a:ext cx="7380" cy="630846"/>
          </a:xfrm>
          <a:prstGeom prst="straightConnector1">
            <a:avLst/>
          </a:prstGeom>
          <a:ln w="38100" cmpd="sng">
            <a:headEnd type="arrow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6513480" y="4197689"/>
            <a:ext cx="15406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i="1" dirty="0">
                <a:solidFill>
                  <a:schemeClr val="accent2"/>
                </a:solidFill>
                <a:latin typeface="Arial"/>
                <a:cs typeface="Arial"/>
              </a:rPr>
              <a:t>b</a:t>
            </a:r>
            <a:r>
              <a:rPr kumimoji="1" lang="en-US" altLang="zh-CN" sz="1600" i="1" dirty="0" smtClean="0">
                <a:solidFill>
                  <a:schemeClr val="accent2"/>
                </a:solidFill>
                <a:latin typeface="Arial"/>
                <a:cs typeface="Arial"/>
              </a:rPr>
              <a:t>lock and wait</a:t>
            </a:r>
            <a:endParaRPr lang="zh-CN" altLang="en-US" sz="1600" i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pic>
        <p:nvPicPr>
          <p:cNvPr id="35" name="Picture 4" descr="C:\1. Research\slides\009559-simple-red-glossy-icon-arrows-arrow-circle-refresh-e1273553940757-300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141" y="4211358"/>
            <a:ext cx="332426" cy="33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8342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Lock enforces mutual exclusion</a:t>
            </a:r>
            <a:endParaRPr kumimoji="1"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722951" y="1382645"/>
            <a:ext cx="1108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Thread </a:t>
            </a:r>
            <a:r>
              <a:rPr kumimoji="1" lang="en-US" altLang="zh-CN" dirty="0" smtClean="0">
                <a:latin typeface="Arial"/>
                <a:cs typeface="Arial"/>
              </a:rPr>
              <a:t>1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634673" y="1410099"/>
            <a:ext cx="1108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Thread 2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30" name="任意形状 29"/>
          <p:cNvSpPr/>
          <p:nvPr/>
        </p:nvSpPr>
        <p:spPr>
          <a:xfrm>
            <a:off x="2831510" y="1396419"/>
            <a:ext cx="157594" cy="36421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任意形状 30"/>
          <p:cNvSpPr/>
          <p:nvPr/>
        </p:nvSpPr>
        <p:spPr>
          <a:xfrm>
            <a:off x="7743232" y="1415221"/>
            <a:ext cx="157594" cy="36421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091380" y="1445793"/>
            <a:ext cx="18115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smtClean="0">
                <a:latin typeface="Consolas"/>
                <a:cs typeface="Consolas"/>
              </a:rPr>
              <a:t>global: 0</a:t>
            </a:r>
            <a:endParaRPr kumimoji="1" lang="en-US" altLang="zh-CN" dirty="0">
              <a:latin typeface="Consolas"/>
              <a:cs typeface="Consolas"/>
            </a:endParaRPr>
          </a:p>
          <a:p>
            <a:r>
              <a:rPr kumimoji="1" lang="en-US" altLang="zh-CN" dirty="0">
                <a:solidFill>
                  <a:srgbClr val="FF0000"/>
                </a:solidFill>
                <a:latin typeface="Consolas"/>
                <a:cs typeface="Consolas"/>
              </a:rPr>
              <a:t>m</a:t>
            </a:r>
            <a:r>
              <a:rPr kumimoji="1" lang="en-US" altLang="zh-CN" dirty="0" smtClean="0">
                <a:solidFill>
                  <a:srgbClr val="FF0000"/>
                </a:solidFill>
                <a:latin typeface="Consolas"/>
                <a:cs typeface="Consolas"/>
              </a:rPr>
              <a:t>u: locked</a:t>
            </a:r>
            <a:endParaRPr kumimoji="1" lang="en-US" altLang="zh-CN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grpSp>
        <p:nvGrpSpPr>
          <p:cNvPr id="11" name="组 10"/>
          <p:cNvGrpSpPr/>
          <p:nvPr/>
        </p:nvGrpSpPr>
        <p:grpSpPr>
          <a:xfrm>
            <a:off x="1804341" y="1941164"/>
            <a:ext cx="1352921" cy="775176"/>
            <a:chOff x="1813152" y="3294971"/>
            <a:chExt cx="1352921" cy="775176"/>
          </a:xfrm>
        </p:grpSpPr>
        <p:sp>
          <p:nvSpPr>
            <p:cNvPr id="12" name="圆角矩形 11"/>
            <p:cNvSpPr/>
            <p:nvPr/>
          </p:nvSpPr>
          <p:spPr>
            <a:xfrm>
              <a:off x="1828800" y="3294971"/>
              <a:ext cx="1337273" cy="775176"/>
            </a:xfrm>
            <a:prstGeom prst="roundRect">
              <a:avLst>
                <a:gd name="adj" fmla="val 8803"/>
              </a:avLst>
            </a:prstGeom>
            <a:solidFill>
              <a:srgbClr val="00B0F0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062480" y="3294971"/>
              <a:ext cx="8645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 smtClean="0">
                  <a:solidFill>
                    <a:schemeClr val="bg1"/>
                  </a:solidFill>
                  <a:latin typeface="Arial"/>
                  <a:cs typeface="Arial"/>
                </a:rPr>
                <a:t>CPU 0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813152" y="3703743"/>
              <a:ext cx="49259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200" dirty="0" smtClean="0">
                  <a:latin typeface="Arial"/>
                  <a:cs typeface="Arial"/>
                </a:rPr>
                <a:t>EAX</a:t>
              </a:r>
              <a:endParaRPr lang="zh-CN" altLang="en-US" sz="1200" dirty="0">
                <a:latin typeface="Arial"/>
                <a:cs typeface="Arial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2366358" y="3703743"/>
              <a:ext cx="642121" cy="276999"/>
            </a:xfrm>
            <a:prstGeom prst="roundRect">
              <a:avLst/>
            </a:prstGeom>
            <a:solidFill>
              <a:srgbClr val="FFFFFF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0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组 16"/>
          <p:cNvGrpSpPr/>
          <p:nvPr/>
        </p:nvGrpSpPr>
        <p:grpSpPr>
          <a:xfrm>
            <a:off x="6634673" y="1950629"/>
            <a:ext cx="1352921" cy="775176"/>
            <a:chOff x="1813152" y="3294971"/>
            <a:chExt cx="1352921" cy="775176"/>
          </a:xfrm>
        </p:grpSpPr>
        <p:sp>
          <p:nvSpPr>
            <p:cNvPr id="18" name="圆角矩形 17"/>
            <p:cNvSpPr/>
            <p:nvPr/>
          </p:nvSpPr>
          <p:spPr>
            <a:xfrm>
              <a:off x="1828800" y="3294971"/>
              <a:ext cx="1337273" cy="775176"/>
            </a:xfrm>
            <a:prstGeom prst="roundRect">
              <a:avLst>
                <a:gd name="adj" fmla="val 8803"/>
              </a:avLst>
            </a:prstGeom>
            <a:solidFill>
              <a:srgbClr val="00B0F0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062480" y="3294971"/>
              <a:ext cx="8645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 smtClean="0">
                  <a:solidFill>
                    <a:schemeClr val="bg1"/>
                  </a:solidFill>
                  <a:latin typeface="Arial"/>
                  <a:cs typeface="Arial"/>
                </a:rPr>
                <a:t>CPU 1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813152" y="3703743"/>
              <a:ext cx="49259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200" dirty="0" smtClean="0">
                  <a:latin typeface="Arial"/>
                  <a:cs typeface="Arial"/>
                </a:rPr>
                <a:t>EAX</a:t>
              </a:r>
              <a:endParaRPr lang="zh-CN" altLang="en-US" sz="1200" dirty="0">
                <a:latin typeface="Arial"/>
                <a:cs typeface="Arial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2366358" y="3703743"/>
              <a:ext cx="642121" cy="276999"/>
            </a:xfrm>
            <a:prstGeom prst="roundRect">
              <a:avLst/>
            </a:prstGeom>
            <a:solidFill>
              <a:srgbClr val="FFFFFF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0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直线箭头连接符 21"/>
          <p:cNvCxnSpPr/>
          <p:nvPr/>
        </p:nvCxnSpPr>
        <p:spPr>
          <a:xfrm flipH="1">
            <a:off x="594098" y="3266559"/>
            <a:ext cx="50559" cy="21323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 rot="16200000">
            <a:off x="64908" y="3926587"/>
            <a:ext cx="68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Time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72821" y="2935970"/>
            <a:ext cx="3230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Consolas"/>
                <a:cs typeface="Consolas"/>
              </a:rPr>
              <a:t>pthread_mutex_lock(&amp;mu);</a:t>
            </a:r>
            <a:endParaRPr kumimoji="1" lang="en-US" altLang="zh-CN" dirty="0">
              <a:latin typeface="Consolas"/>
              <a:cs typeface="Consola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675908" y="3197511"/>
            <a:ext cx="3230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Consolas"/>
                <a:cs typeface="Consolas"/>
              </a:rPr>
              <a:t>pthread_mutex_lock(&amp;mu);</a:t>
            </a:r>
            <a:endParaRPr kumimoji="1" lang="en-US" altLang="zh-CN" dirty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72821" y="3487999"/>
            <a:ext cx="3230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000000"/>
                </a:solidFill>
                <a:latin typeface="Consolas"/>
                <a:cs typeface="Consolas"/>
              </a:rPr>
              <a:t>m</a:t>
            </a:r>
            <a:r>
              <a:rPr kumimoji="1" lang="mr-IN" altLang="zh-CN" b="1" dirty="0">
                <a:solidFill>
                  <a:srgbClr val="000000"/>
                </a:solidFill>
                <a:latin typeface="Consolas"/>
                <a:cs typeface="Consolas"/>
              </a:rPr>
              <a:t>ov</a:t>
            </a:r>
            <a:r>
              <a:rPr kumimoji="1" lang="en-US" altLang="zh-CN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kumimoji="1" lang="mr-IN" altLang="zh-CN" dirty="0">
                <a:solidFill>
                  <a:srgbClr val="000000"/>
                </a:solidFill>
                <a:latin typeface="Consolas"/>
                <a:cs typeface="Consolas"/>
              </a:rPr>
              <a:t>0x20072d(%rip),</a:t>
            </a:r>
            <a:r>
              <a:rPr kumimoji="1" lang="en-US" altLang="zh-CN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kumimoji="1" lang="mr-IN" altLang="zh-CN" dirty="0">
                <a:solidFill>
                  <a:srgbClr val="000000"/>
                </a:solidFill>
                <a:latin typeface="Consolas"/>
                <a:cs typeface="Consolas"/>
              </a:rPr>
              <a:t>%eax</a:t>
            </a:r>
            <a:endParaRPr lang="zh-CN" altLang="en-US" dirty="0"/>
          </a:p>
        </p:txBody>
      </p:sp>
      <p:cxnSp>
        <p:nvCxnSpPr>
          <p:cNvPr id="36" name="直线箭头连接符 35"/>
          <p:cNvCxnSpPr>
            <a:endCxn id="37" idx="0"/>
          </p:cNvCxnSpPr>
          <p:nvPr/>
        </p:nvCxnSpPr>
        <p:spPr>
          <a:xfrm flipH="1">
            <a:off x="7283814" y="3566843"/>
            <a:ext cx="7380" cy="630846"/>
          </a:xfrm>
          <a:prstGeom prst="straightConnector1">
            <a:avLst/>
          </a:prstGeom>
          <a:ln w="38100" cmpd="sng">
            <a:headEnd type="arrow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6513480" y="4197689"/>
            <a:ext cx="15406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i="1" dirty="0">
                <a:solidFill>
                  <a:schemeClr val="accent2"/>
                </a:solidFill>
                <a:latin typeface="Arial"/>
                <a:cs typeface="Arial"/>
              </a:rPr>
              <a:t>b</a:t>
            </a:r>
            <a:r>
              <a:rPr kumimoji="1" lang="en-US" altLang="zh-CN" sz="1600" i="1" dirty="0" smtClean="0">
                <a:solidFill>
                  <a:schemeClr val="accent2"/>
                </a:solidFill>
                <a:latin typeface="Arial"/>
                <a:cs typeface="Arial"/>
              </a:rPr>
              <a:t>lock and wait</a:t>
            </a:r>
            <a:endParaRPr lang="zh-CN" altLang="en-US" sz="1600" i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pic>
        <p:nvPicPr>
          <p:cNvPr id="38" name="Picture 4" descr="C:\1. Research\slides\009559-simple-red-glossy-icon-arrows-arrow-circle-refresh-e1273553940757-300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141" y="4211358"/>
            <a:ext cx="332426" cy="33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4180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Lock enforces mutual exclusion</a:t>
            </a:r>
            <a:endParaRPr kumimoji="1"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722951" y="1382645"/>
            <a:ext cx="1108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Thread </a:t>
            </a:r>
            <a:r>
              <a:rPr kumimoji="1" lang="en-US" altLang="zh-CN" dirty="0" smtClean="0">
                <a:latin typeface="Arial"/>
                <a:cs typeface="Arial"/>
              </a:rPr>
              <a:t>1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634673" y="1410099"/>
            <a:ext cx="1108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Thread 2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30" name="任意形状 29"/>
          <p:cNvSpPr/>
          <p:nvPr/>
        </p:nvSpPr>
        <p:spPr>
          <a:xfrm>
            <a:off x="2831510" y="1396419"/>
            <a:ext cx="157594" cy="36421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任意形状 30"/>
          <p:cNvSpPr/>
          <p:nvPr/>
        </p:nvSpPr>
        <p:spPr>
          <a:xfrm>
            <a:off x="7743232" y="1415221"/>
            <a:ext cx="157594" cy="36421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091380" y="1445793"/>
            <a:ext cx="18115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smtClean="0">
                <a:latin typeface="Consolas"/>
                <a:cs typeface="Consolas"/>
              </a:rPr>
              <a:t>global: 0</a:t>
            </a:r>
            <a:endParaRPr kumimoji="1" lang="en-US" altLang="zh-CN" dirty="0">
              <a:latin typeface="Consolas"/>
              <a:cs typeface="Consolas"/>
            </a:endParaRPr>
          </a:p>
          <a:p>
            <a:r>
              <a:rPr kumimoji="1" lang="en-US" altLang="zh-CN" dirty="0">
                <a:solidFill>
                  <a:srgbClr val="FF0000"/>
                </a:solidFill>
                <a:latin typeface="Consolas"/>
                <a:cs typeface="Consolas"/>
              </a:rPr>
              <a:t>m</a:t>
            </a:r>
            <a:r>
              <a:rPr kumimoji="1" lang="en-US" altLang="zh-CN" dirty="0" smtClean="0">
                <a:solidFill>
                  <a:srgbClr val="FF0000"/>
                </a:solidFill>
                <a:latin typeface="Consolas"/>
                <a:cs typeface="Consolas"/>
              </a:rPr>
              <a:t>u: locked</a:t>
            </a:r>
            <a:endParaRPr kumimoji="1" lang="en-US" altLang="zh-CN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grpSp>
        <p:nvGrpSpPr>
          <p:cNvPr id="11" name="组 10"/>
          <p:cNvGrpSpPr/>
          <p:nvPr/>
        </p:nvGrpSpPr>
        <p:grpSpPr>
          <a:xfrm>
            <a:off x="1804341" y="1941164"/>
            <a:ext cx="1352921" cy="775176"/>
            <a:chOff x="1813152" y="3294971"/>
            <a:chExt cx="1352921" cy="775176"/>
          </a:xfrm>
        </p:grpSpPr>
        <p:sp>
          <p:nvSpPr>
            <p:cNvPr id="12" name="圆角矩形 11"/>
            <p:cNvSpPr/>
            <p:nvPr/>
          </p:nvSpPr>
          <p:spPr>
            <a:xfrm>
              <a:off x="1828800" y="3294971"/>
              <a:ext cx="1337273" cy="775176"/>
            </a:xfrm>
            <a:prstGeom prst="roundRect">
              <a:avLst>
                <a:gd name="adj" fmla="val 8803"/>
              </a:avLst>
            </a:prstGeom>
            <a:solidFill>
              <a:srgbClr val="00B0F0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062480" y="3294971"/>
              <a:ext cx="8645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 smtClean="0">
                  <a:solidFill>
                    <a:schemeClr val="bg1"/>
                  </a:solidFill>
                  <a:latin typeface="Arial"/>
                  <a:cs typeface="Arial"/>
                </a:rPr>
                <a:t>CPU 0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813152" y="3703743"/>
              <a:ext cx="49259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200" dirty="0" smtClean="0">
                  <a:latin typeface="Arial"/>
                  <a:cs typeface="Arial"/>
                </a:rPr>
                <a:t>EAX</a:t>
              </a:r>
              <a:endParaRPr lang="zh-CN" altLang="en-US" sz="1200" dirty="0">
                <a:latin typeface="Arial"/>
                <a:cs typeface="Arial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2366358" y="3703743"/>
              <a:ext cx="642121" cy="276999"/>
            </a:xfrm>
            <a:prstGeom prst="roundRect">
              <a:avLst/>
            </a:prstGeom>
            <a:solidFill>
              <a:srgbClr val="FFFFFF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1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组 16"/>
          <p:cNvGrpSpPr/>
          <p:nvPr/>
        </p:nvGrpSpPr>
        <p:grpSpPr>
          <a:xfrm>
            <a:off x="6634673" y="1950629"/>
            <a:ext cx="1352921" cy="775176"/>
            <a:chOff x="1813152" y="3294971"/>
            <a:chExt cx="1352921" cy="775176"/>
          </a:xfrm>
        </p:grpSpPr>
        <p:sp>
          <p:nvSpPr>
            <p:cNvPr id="18" name="圆角矩形 17"/>
            <p:cNvSpPr/>
            <p:nvPr/>
          </p:nvSpPr>
          <p:spPr>
            <a:xfrm>
              <a:off x="1828800" y="3294971"/>
              <a:ext cx="1337273" cy="775176"/>
            </a:xfrm>
            <a:prstGeom prst="roundRect">
              <a:avLst>
                <a:gd name="adj" fmla="val 8803"/>
              </a:avLst>
            </a:prstGeom>
            <a:solidFill>
              <a:srgbClr val="00B0F0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062480" y="3294971"/>
              <a:ext cx="8645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 smtClean="0">
                  <a:solidFill>
                    <a:schemeClr val="bg1"/>
                  </a:solidFill>
                  <a:latin typeface="Arial"/>
                  <a:cs typeface="Arial"/>
                </a:rPr>
                <a:t>CPU 1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813152" y="3703743"/>
              <a:ext cx="49259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200" dirty="0" smtClean="0">
                  <a:latin typeface="Arial"/>
                  <a:cs typeface="Arial"/>
                </a:rPr>
                <a:t>EAX</a:t>
              </a:r>
              <a:endParaRPr lang="zh-CN" altLang="en-US" sz="1200" dirty="0">
                <a:latin typeface="Arial"/>
                <a:cs typeface="Arial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2366358" y="3703743"/>
              <a:ext cx="642121" cy="276999"/>
            </a:xfrm>
            <a:prstGeom prst="roundRect">
              <a:avLst/>
            </a:prstGeom>
            <a:solidFill>
              <a:srgbClr val="FFFFFF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0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直线箭头连接符 21"/>
          <p:cNvCxnSpPr/>
          <p:nvPr/>
        </p:nvCxnSpPr>
        <p:spPr>
          <a:xfrm flipH="1">
            <a:off x="594098" y="3266559"/>
            <a:ext cx="50559" cy="21323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 rot="16200000">
            <a:off x="64908" y="3926587"/>
            <a:ext cx="68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Time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72821" y="2935970"/>
            <a:ext cx="3230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Consolas"/>
                <a:cs typeface="Consolas"/>
              </a:rPr>
              <a:t>pthread_mutex_lock(&amp;mu);</a:t>
            </a:r>
            <a:endParaRPr kumimoji="1" lang="en-US" altLang="zh-CN" dirty="0">
              <a:latin typeface="Consolas"/>
              <a:cs typeface="Consola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675908" y="3197511"/>
            <a:ext cx="3230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Consolas"/>
                <a:cs typeface="Consolas"/>
              </a:rPr>
              <a:t>pthread_mutex_lock(&amp;mu);</a:t>
            </a:r>
            <a:endParaRPr kumimoji="1" lang="en-US" altLang="zh-CN" dirty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72821" y="3487999"/>
            <a:ext cx="3230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000000"/>
                </a:solidFill>
                <a:latin typeface="Consolas"/>
                <a:cs typeface="Consolas"/>
              </a:rPr>
              <a:t>m</a:t>
            </a:r>
            <a:r>
              <a:rPr kumimoji="1" lang="mr-IN" altLang="zh-CN" b="1" dirty="0">
                <a:solidFill>
                  <a:srgbClr val="000000"/>
                </a:solidFill>
                <a:latin typeface="Consolas"/>
                <a:cs typeface="Consolas"/>
              </a:rPr>
              <a:t>ov</a:t>
            </a:r>
            <a:r>
              <a:rPr kumimoji="1" lang="en-US" altLang="zh-CN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kumimoji="1" lang="mr-IN" altLang="zh-CN" dirty="0">
                <a:solidFill>
                  <a:srgbClr val="000000"/>
                </a:solidFill>
                <a:latin typeface="Consolas"/>
                <a:cs typeface="Consolas"/>
              </a:rPr>
              <a:t>0x20072d(%rip),</a:t>
            </a:r>
            <a:r>
              <a:rPr kumimoji="1" lang="en-US" altLang="zh-CN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kumimoji="1" lang="mr-IN" altLang="zh-CN" dirty="0">
                <a:solidFill>
                  <a:srgbClr val="000000"/>
                </a:solidFill>
                <a:latin typeface="Consolas"/>
                <a:cs typeface="Consolas"/>
              </a:rPr>
              <a:t>%eax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966756" y="4026432"/>
            <a:ext cx="1834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000000"/>
                </a:solidFill>
                <a:latin typeface="Consolas"/>
                <a:cs typeface="Consolas"/>
              </a:rPr>
              <a:t>add</a:t>
            </a:r>
            <a:r>
              <a:rPr kumimoji="1" lang="en-US" altLang="zh-CN" dirty="0">
                <a:solidFill>
                  <a:srgbClr val="000000"/>
                </a:solidFill>
                <a:latin typeface="Consolas"/>
                <a:cs typeface="Consolas"/>
              </a:rPr>
              <a:t> $0x1,%eax</a:t>
            </a:r>
            <a:endParaRPr lang="zh-CN" altLang="en-US" dirty="0"/>
          </a:p>
        </p:txBody>
      </p:sp>
      <p:cxnSp>
        <p:nvCxnSpPr>
          <p:cNvPr id="36" name="直线箭头连接符 35"/>
          <p:cNvCxnSpPr>
            <a:endCxn id="37" idx="0"/>
          </p:cNvCxnSpPr>
          <p:nvPr/>
        </p:nvCxnSpPr>
        <p:spPr>
          <a:xfrm flipH="1">
            <a:off x="7283814" y="3566843"/>
            <a:ext cx="7380" cy="630846"/>
          </a:xfrm>
          <a:prstGeom prst="straightConnector1">
            <a:avLst/>
          </a:prstGeom>
          <a:ln w="38100" cmpd="sng">
            <a:headEnd type="arrow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6513480" y="4197689"/>
            <a:ext cx="15406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i="1" dirty="0">
                <a:solidFill>
                  <a:schemeClr val="accent2"/>
                </a:solidFill>
                <a:latin typeface="Arial"/>
                <a:cs typeface="Arial"/>
              </a:rPr>
              <a:t>b</a:t>
            </a:r>
            <a:r>
              <a:rPr kumimoji="1" lang="en-US" altLang="zh-CN" sz="1600" i="1" dirty="0" smtClean="0">
                <a:solidFill>
                  <a:schemeClr val="accent2"/>
                </a:solidFill>
                <a:latin typeface="Arial"/>
                <a:cs typeface="Arial"/>
              </a:rPr>
              <a:t>lock and wait</a:t>
            </a:r>
            <a:endParaRPr lang="zh-CN" altLang="en-US" sz="1600" i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pic>
        <p:nvPicPr>
          <p:cNvPr id="38" name="Picture 4" descr="C:\1. Research\slides\009559-simple-red-glossy-icon-arrows-arrow-circle-refresh-e1273553940757-300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141" y="4211358"/>
            <a:ext cx="332426" cy="33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637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Lock enforces mutual exclusion</a:t>
            </a:r>
            <a:endParaRPr kumimoji="1"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722951" y="1382645"/>
            <a:ext cx="1108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Thread </a:t>
            </a:r>
            <a:r>
              <a:rPr kumimoji="1" lang="en-US" altLang="zh-CN" dirty="0" smtClean="0">
                <a:latin typeface="Arial"/>
                <a:cs typeface="Arial"/>
              </a:rPr>
              <a:t>1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634673" y="1410099"/>
            <a:ext cx="1108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Thread 2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30" name="任意形状 29"/>
          <p:cNvSpPr/>
          <p:nvPr/>
        </p:nvSpPr>
        <p:spPr>
          <a:xfrm>
            <a:off x="2831510" y="1396419"/>
            <a:ext cx="157594" cy="36421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任意形状 30"/>
          <p:cNvSpPr/>
          <p:nvPr/>
        </p:nvSpPr>
        <p:spPr>
          <a:xfrm>
            <a:off x="7743232" y="1415221"/>
            <a:ext cx="157594" cy="36421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091380" y="1445793"/>
            <a:ext cx="18115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smtClean="0">
                <a:latin typeface="Consolas"/>
                <a:cs typeface="Consolas"/>
              </a:rPr>
              <a:t>global: 1</a:t>
            </a:r>
            <a:endParaRPr kumimoji="1" lang="en-US" altLang="zh-CN" dirty="0">
              <a:latin typeface="Consolas"/>
              <a:cs typeface="Consolas"/>
            </a:endParaRPr>
          </a:p>
          <a:p>
            <a:r>
              <a:rPr kumimoji="1" lang="en-US" altLang="zh-CN" dirty="0">
                <a:solidFill>
                  <a:srgbClr val="FF0000"/>
                </a:solidFill>
                <a:latin typeface="Consolas"/>
                <a:cs typeface="Consolas"/>
              </a:rPr>
              <a:t>m</a:t>
            </a:r>
            <a:r>
              <a:rPr kumimoji="1" lang="en-US" altLang="zh-CN" dirty="0" smtClean="0">
                <a:solidFill>
                  <a:srgbClr val="FF0000"/>
                </a:solidFill>
                <a:latin typeface="Consolas"/>
                <a:cs typeface="Consolas"/>
              </a:rPr>
              <a:t>u: locked</a:t>
            </a:r>
            <a:endParaRPr kumimoji="1" lang="en-US" altLang="zh-CN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grpSp>
        <p:nvGrpSpPr>
          <p:cNvPr id="11" name="组 10"/>
          <p:cNvGrpSpPr/>
          <p:nvPr/>
        </p:nvGrpSpPr>
        <p:grpSpPr>
          <a:xfrm>
            <a:off x="1804341" y="1941164"/>
            <a:ext cx="1352921" cy="775176"/>
            <a:chOff x="1813152" y="3294971"/>
            <a:chExt cx="1352921" cy="775176"/>
          </a:xfrm>
        </p:grpSpPr>
        <p:sp>
          <p:nvSpPr>
            <p:cNvPr id="12" name="圆角矩形 11"/>
            <p:cNvSpPr/>
            <p:nvPr/>
          </p:nvSpPr>
          <p:spPr>
            <a:xfrm>
              <a:off x="1828800" y="3294971"/>
              <a:ext cx="1337273" cy="775176"/>
            </a:xfrm>
            <a:prstGeom prst="roundRect">
              <a:avLst>
                <a:gd name="adj" fmla="val 8803"/>
              </a:avLst>
            </a:prstGeom>
            <a:solidFill>
              <a:srgbClr val="00B0F0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062480" y="3294971"/>
              <a:ext cx="8645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 smtClean="0">
                  <a:solidFill>
                    <a:schemeClr val="bg1"/>
                  </a:solidFill>
                  <a:latin typeface="Arial"/>
                  <a:cs typeface="Arial"/>
                </a:rPr>
                <a:t>CPU 0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813152" y="3703743"/>
              <a:ext cx="49259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200" dirty="0" smtClean="0">
                  <a:latin typeface="Arial"/>
                  <a:cs typeface="Arial"/>
                </a:rPr>
                <a:t>EAX</a:t>
              </a:r>
              <a:endParaRPr lang="zh-CN" altLang="en-US" sz="1200" dirty="0">
                <a:latin typeface="Arial"/>
                <a:cs typeface="Arial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2366358" y="3703743"/>
              <a:ext cx="642121" cy="276999"/>
            </a:xfrm>
            <a:prstGeom prst="roundRect">
              <a:avLst/>
            </a:prstGeom>
            <a:solidFill>
              <a:srgbClr val="FFFFFF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1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组 16"/>
          <p:cNvGrpSpPr/>
          <p:nvPr/>
        </p:nvGrpSpPr>
        <p:grpSpPr>
          <a:xfrm>
            <a:off x="6634673" y="1950629"/>
            <a:ext cx="1352921" cy="775176"/>
            <a:chOff x="1813152" y="3294971"/>
            <a:chExt cx="1352921" cy="775176"/>
          </a:xfrm>
        </p:grpSpPr>
        <p:sp>
          <p:nvSpPr>
            <p:cNvPr id="18" name="圆角矩形 17"/>
            <p:cNvSpPr/>
            <p:nvPr/>
          </p:nvSpPr>
          <p:spPr>
            <a:xfrm>
              <a:off x="1828800" y="3294971"/>
              <a:ext cx="1337273" cy="775176"/>
            </a:xfrm>
            <a:prstGeom prst="roundRect">
              <a:avLst>
                <a:gd name="adj" fmla="val 8803"/>
              </a:avLst>
            </a:prstGeom>
            <a:solidFill>
              <a:srgbClr val="00B0F0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062480" y="3294971"/>
              <a:ext cx="8645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 smtClean="0">
                  <a:solidFill>
                    <a:schemeClr val="bg1"/>
                  </a:solidFill>
                  <a:latin typeface="Arial"/>
                  <a:cs typeface="Arial"/>
                </a:rPr>
                <a:t>CPU 1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813152" y="3703743"/>
              <a:ext cx="49259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200" dirty="0" smtClean="0">
                  <a:latin typeface="Arial"/>
                  <a:cs typeface="Arial"/>
                </a:rPr>
                <a:t>EAX</a:t>
              </a:r>
              <a:endParaRPr lang="zh-CN" altLang="en-US" sz="1200" dirty="0">
                <a:latin typeface="Arial"/>
                <a:cs typeface="Arial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2366358" y="3703743"/>
              <a:ext cx="642121" cy="276999"/>
            </a:xfrm>
            <a:prstGeom prst="roundRect">
              <a:avLst/>
            </a:prstGeom>
            <a:solidFill>
              <a:srgbClr val="FFFFFF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0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直线箭头连接符 21"/>
          <p:cNvCxnSpPr/>
          <p:nvPr/>
        </p:nvCxnSpPr>
        <p:spPr>
          <a:xfrm flipH="1">
            <a:off x="594098" y="3266559"/>
            <a:ext cx="50559" cy="21323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 rot="16200000">
            <a:off x="64908" y="3926587"/>
            <a:ext cx="68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Time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72821" y="2935970"/>
            <a:ext cx="3230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Consolas"/>
                <a:cs typeface="Consolas"/>
              </a:rPr>
              <a:t>pthread_mutex_lock(&amp;mu);</a:t>
            </a:r>
            <a:endParaRPr kumimoji="1" lang="en-US" altLang="zh-CN" dirty="0">
              <a:latin typeface="Consolas"/>
              <a:cs typeface="Consola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675908" y="3197511"/>
            <a:ext cx="3230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Consolas"/>
                <a:cs typeface="Consolas"/>
              </a:rPr>
              <a:t>pthread_mutex_lock(&amp;mu);</a:t>
            </a:r>
            <a:endParaRPr kumimoji="1" lang="en-US" altLang="zh-CN" dirty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72821" y="3487999"/>
            <a:ext cx="3230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000000"/>
                </a:solidFill>
                <a:latin typeface="Consolas"/>
                <a:cs typeface="Consolas"/>
              </a:rPr>
              <a:t>m</a:t>
            </a:r>
            <a:r>
              <a:rPr kumimoji="1" lang="mr-IN" altLang="zh-CN" b="1" dirty="0">
                <a:solidFill>
                  <a:srgbClr val="000000"/>
                </a:solidFill>
                <a:latin typeface="Consolas"/>
                <a:cs typeface="Consolas"/>
              </a:rPr>
              <a:t>ov</a:t>
            </a:r>
            <a:r>
              <a:rPr kumimoji="1" lang="en-US" altLang="zh-CN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kumimoji="1" lang="mr-IN" altLang="zh-CN" dirty="0">
                <a:solidFill>
                  <a:srgbClr val="000000"/>
                </a:solidFill>
                <a:latin typeface="Consolas"/>
                <a:cs typeface="Consolas"/>
              </a:rPr>
              <a:t>0x20072d(%rip),</a:t>
            </a:r>
            <a:r>
              <a:rPr kumimoji="1" lang="en-US" altLang="zh-CN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kumimoji="1" lang="mr-IN" altLang="zh-CN" dirty="0">
                <a:solidFill>
                  <a:srgbClr val="000000"/>
                </a:solidFill>
                <a:latin typeface="Consolas"/>
                <a:cs typeface="Consolas"/>
              </a:rPr>
              <a:t>%eax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966756" y="4026432"/>
            <a:ext cx="1834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000000"/>
                </a:solidFill>
                <a:latin typeface="Consolas"/>
                <a:cs typeface="Consolas"/>
              </a:rPr>
              <a:t>add</a:t>
            </a:r>
            <a:r>
              <a:rPr kumimoji="1" lang="en-US" altLang="zh-CN" dirty="0">
                <a:solidFill>
                  <a:srgbClr val="000000"/>
                </a:solidFill>
                <a:latin typeface="Consolas"/>
                <a:cs typeface="Consolas"/>
              </a:rPr>
              <a:t> $0x1,%eax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978515" y="4539850"/>
            <a:ext cx="3230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 smtClean="0">
                <a:solidFill>
                  <a:srgbClr val="000000"/>
                </a:solidFill>
                <a:latin typeface="Consolas"/>
                <a:cs typeface="Consolas"/>
              </a:rPr>
              <a:t>m</a:t>
            </a:r>
            <a:r>
              <a:rPr kumimoji="1" lang="mr-IN" altLang="zh-CN" b="1" dirty="0" smtClean="0">
                <a:solidFill>
                  <a:srgbClr val="000000"/>
                </a:solidFill>
                <a:latin typeface="Consolas"/>
                <a:cs typeface="Consolas"/>
              </a:rPr>
              <a:t>ov</a:t>
            </a:r>
            <a:r>
              <a:rPr kumimoji="1"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kumimoji="1" lang="mr-IN" altLang="zh-CN" dirty="0">
                <a:solidFill>
                  <a:srgbClr val="000000"/>
                </a:solidFill>
                <a:latin typeface="Consolas"/>
                <a:cs typeface="Consolas"/>
              </a:rPr>
              <a:t>%</a:t>
            </a:r>
            <a:r>
              <a:rPr kumimoji="1" lang="mr-IN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eax</a:t>
            </a:r>
            <a:r>
              <a:rPr kumimoji="1"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, </a:t>
            </a:r>
            <a:r>
              <a:rPr kumimoji="1" lang="mr-IN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0x20072d</a:t>
            </a:r>
            <a:r>
              <a:rPr kumimoji="1" lang="mr-IN" altLang="zh-CN" dirty="0">
                <a:solidFill>
                  <a:srgbClr val="000000"/>
                </a:solidFill>
                <a:latin typeface="Consolas"/>
                <a:cs typeface="Consolas"/>
              </a:rPr>
              <a:t>(%rip</a:t>
            </a:r>
            <a:r>
              <a:rPr kumimoji="1" lang="mr-IN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endParaRPr lang="zh-CN" altLang="en-US" dirty="0"/>
          </a:p>
        </p:txBody>
      </p:sp>
      <p:cxnSp>
        <p:nvCxnSpPr>
          <p:cNvPr id="36" name="直线箭头连接符 35"/>
          <p:cNvCxnSpPr>
            <a:endCxn id="37" idx="0"/>
          </p:cNvCxnSpPr>
          <p:nvPr/>
        </p:nvCxnSpPr>
        <p:spPr>
          <a:xfrm flipH="1">
            <a:off x="7283814" y="3566843"/>
            <a:ext cx="7380" cy="630846"/>
          </a:xfrm>
          <a:prstGeom prst="straightConnector1">
            <a:avLst/>
          </a:prstGeom>
          <a:ln w="38100" cmpd="sng">
            <a:headEnd type="arrow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6513480" y="4197689"/>
            <a:ext cx="15406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i="1" dirty="0">
                <a:solidFill>
                  <a:schemeClr val="accent2"/>
                </a:solidFill>
                <a:latin typeface="Arial"/>
                <a:cs typeface="Arial"/>
              </a:rPr>
              <a:t>b</a:t>
            </a:r>
            <a:r>
              <a:rPr kumimoji="1" lang="en-US" altLang="zh-CN" sz="1600" i="1" dirty="0" smtClean="0">
                <a:solidFill>
                  <a:schemeClr val="accent2"/>
                </a:solidFill>
                <a:latin typeface="Arial"/>
                <a:cs typeface="Arial"/>
              </a:rPr>
              <a:t>lock and wait</a:t>
            </a:r>
            <a:endParaRPr lang="zh-CN" altLang="en-US" sz="1600" i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pic>
        <p:nvPicPr>
          <p:cNvPr id="38" name="Picture 4" descr="C:\1. Research\slides\009559-simple-red-glossy-icon-arrows-arrow-circle-refresh-e1273553940757-300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141" y="4211358"/>
            <a:ext cx="332426" cy="33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637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Lock enforces mutual exclusion</a:t>
            </a:r>
            <a:endParaRPr kumimoji="1"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722951" y="1382645"/>
            <a:ext cx="1108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Thread </a:t>
            </a:r>
            <a:r>
              <a:rPr kumimoji="1" lang="en-US" altLang="zh-CN" dirty="0" smtClean="0">
                <a:latin typeface="Arial"/>
                <a:cs typeface="Arial"/>
              </a:rPr>
              <a:t>1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634673" y="1410099"/>
            <a:ext cx="1108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Thread 2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30" name="任意形状 29"/>
          <p:cNvSpPr/>
          <p:nvPr/>
        </p:nvSpPr>
        <p:spPr>
          <a:xfrm>
            <a:off x="2831510" y="1396419"/>
            <a:ext cx="157594" cy="36421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任意形状 30"/>
          <p:cNvSpPr/>
          <p:nvPr/>
        </p:nvSpPr>
        <p:spPr>
          <a:xfrm>
            <a:off x="7743232" y="1415221"/>
            <a:ext cx="157594" cy="36421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091380" y="1445793"/>
            <a:ext cx="18115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smtClean="0">
                <a:latin typeface="Consolas"/>
                <a:cs typeface="Consolas"/>
              </a:rPr>
              <a:t>global: 1</a:t>
            </a:r>
            <a:endParaRPr kumimoji="1" lang="en-US" altLang="zh-CN" dirty="0">
              <a:latin typeface="Consolas"/>
              <a:cs typeface="Consolas"/>
            </a:endParaRPr>
          </a:p>
          <a:p>
            <a:r>
              <a:rPr kumimoji="1" lang="en-US" altLang="zh-CN" dirty="0">
                <a:solidFill>
                  <a:srgbClr val="FF0000"/>
                </a:solidFill>
                <a:latin typeface="Consolas"/>
                <a:cs typeface="Consolas"/>
              </a:rPr>
              <a:t>m</a:t>
            </a:r>
            <a:r>
              <a:rPr kumimoji="1" lang="en-US" altLang="zh-CN" dirty="0" smtClean="0">
                <a:solidFill>
                  <a:srgbClr val="FF0000"/>
                </a:solidFill>
                <a:latin typeface="Consolas"/>
                <a:cs typeface="Consolas"/>
              </a:rPr>
              <a:t>u: locked</a:t>
            </a:r>
            <a:endParaRPr kumimoji="1" lang="en-US" altLang="zh-CN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grpSp>
        <p:nvGrpSpPr>
          <p:cNvPr id="11" name="组 10"/>
          <p:cNvGrpSpPr/>
          <p:nvPr/>
        </p:nvGrpSpPr>
        <p:grpSpPr>
          <a:xfrm>
            <a:off x="1804341" y="1941164"/>
            <a:ext cx="1352921" cy="775176"/>
            <a:chOff x="1813152" y="3294971"/>
            <a:chExt cx="1352921" cy="775176"/>
          </a:xfrm>
        </p:grpSpPr>
        <p:sp>
          <p:nvSpPr>
            <p:cNvPr id="12" name="圆角矩形 11"/>
            <p:cNvSpPr/>
            <p:nvPr/>
          </p:nvSpPr>
          <p:spPr>
            <a:xfrm>
              <a:off x="1828800" y="3294971"/>
              <a:ext cx="1337273" cy="775176"/>
            </a:xfrm>
            <a:prstGeom prst="roundRect">
              <a:avLst>
                <a:gd name="adj" fmla="val 8803"/>
              </a:avLst>
            </a:prstGeom>
            <a:solidFill>
              <a:srgbClr val="00B0F0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062480" y="3294971"/>
              <a:ext cx="8645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 smtClean="0">
                  <a:solidFill>
                    <a:schemeClr val="bg1"/>
                  </a:solidFill>
                  <a:latin typeface="Arial"/>
                  <a:cs typeface="Arial"/>
                </a:rPr>
                <a:t>CPU 0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813152" y="3703743"/>
              <a:ext cx="49259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200" dirty="0" smtClean="0">
                  <a:latin typeface="Arial"/>
                  <a:cs typeface="Arial"/>
                </a:rPr>
                <a:t>EAX</a:t>
              </a:r>
              <a:endParaRPr lang="zh-CN" altLang="en-US" sz="1200" dirty="0">
                <a:latin typeface="Arial"/>
                <a:cs typeface="Arial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2366358" y="3703743"/>
              <a:ext cx="642121" cy="276999"/>
            </a:xfrm>
            <a:prstGeom prst="roundRect">
              <a:avLst/>
            </a:prstGeom>
            <a:solidFill>
              <a:srgbClr val="FFFFFF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1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组 16"/>
          <p:cNvGrpSpPr/>
          <p:nvPr/>
        </p:nvGrpSpPr>
        <p:grpSpPr>
          <a:xfrm>
            <a:off x="6634673" y="1950629"/>
            <a:ext cx="1352921" cy="775176"/>
            <a:chOff x="1813152" y="3294971"/>
            <a:chExt cx="1352921" cy="775176"/>
          </a:xfrm>
        </p:grpSpPr>
        <p:sp>
          <p:nvSpPr>
            <p:cNvPr id="18" name="圆角矩形 17"/>
            <p:cNvSpPr/>
            <p:nvPr/>
          </p:nvSpPr>
          <p:spPr>
            <a:xfrm>
              <a:off x="1828800" y="3294971"/>
              <a:ext cx="1337273" cy="775176"/>
            </a:xfrm>
            <a:prstGeom prst="roundRect">
              <a:avLst>
                <a:gd name="adj" fmla="val 8803"/>
              </a:avLst>
            </a:prstGeom>
            <a:solidFill>
              <a:srgbClr val="00B0F0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062480" y="3294971"/>
              <a:ext cx="8645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 smtClean="0">
                  <a:solidFill>
                    <a:schemeClr val="bg1"/>
                  </a:solidFill>
                  <a:latin typeface="Arial"/>
                  <a:cs typeface="Arial"/>
                </a:rPr>
                <a:t>CPU 1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813152" y="3703743"/>
              <a:ext cx="49259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200" dirty="0" smtClean="0">
                  <a:latin typeface="Arial"/>
                  <a:cs typeface="Arial"/>
                </a:rPr>
                <a:t>EAX</a:t>
              </a:r>
              <a:endParaRPr lang="zh-CN" altLang="en-US" sz="1200" dirty="0">
                <a:latin typeface="Arial"/>
                <a:cs typeface="Arial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2366358" y="3703743"/>
              <a:ext cx="642121" cy="276999"/>
            </a:xfrm>
            <a:prstGeom prst="roundRect">
              <a:avLst/>
            </a:prstGeom>
            <a:solidFill>
              <a:srgbClr val="FFFFFF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0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直线箭头连接符 21"/>
          <p:cNvCxnSpPr/>
          <p:nvPr/>
        </p:nvCxnSpPr>
        <p:spPr>
          <a:xfrm flipH="1">
            <a:off x="594098" y="3266559"/>
            <a:ext cx="50559" cy="21323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 rot="16200000">
            <a:off x="64908" y="3926587"/>
            <a:ext cx="68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Time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72821" y="2935970"/>
            <a:ext cx="3230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Consolas"/>
                <a:cs typeface="Consolas"/>
              </a:rPr>
              <a:t>pthread_mutex_lock(&amp;mu);</a:t>
            </a:r>
            <a:endParaRPr kumimoji="1" lang="en-US" altLang="zh-CN" dirty="0">
              <a:latin typeface="Consolas"/>
              <a:cs typeface="Consola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675908" y="3197511"/>
            <a:ext cx="3230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Consolas"/>
                <a:cs typeface="Consolas"/>
              </a:rPr>
              <a:t>pthread_mutex_lock(&amp;mu);</a:t>
            </a:r>
            <a:endParaRPr kumimoji="1" lang="en-US" altLang="zh-CN" dirty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72821" y="3487999"/>
            <a:ext cx="3230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000000"/>
                </a:solidFill>
                <a:latin typeface="Consolas"/>
                <a:cs typeface="Consolas"/>
              </a:rPr>
              <a:t>m</a:t>
            </a:r>
            <a:r>
              <a:rPr kumimoji="1" lang="mr-IN" altLang="zh-CN" b="1" dirty="0">
                <a:solidFill>
                  <a:srgbClr val="000000"/>
                </a:solidFill>
                <a:latin typeface="Consolas"/>
                <a:cs typeface="Consolas"/>
              </a:rPr>
              <a:t>ov</a:t>
            </a:r>
            <a:r>
              <a:rPr kumimoji="1" lang="en-US" altLang="zh-CN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kumimoji="1" lang="mr-IN" altLang="zh-CN" dirty="0">
                <a:solidFill>
                  <a:srgbClr val="000000"/>
                </a:solidFill>
                <a:latin typeface="Consolas"/>
                <a:cs typeface="Consolas"/>
              </a:rPr>
              <a:t>0x20072d(%rip),</a:t>
            </a:r>
            <a:r>
              <a:rPr kumimoji="1" lang="en-US" altLang="zh-CN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kumimoji="1" lang="mr-IN" altLang="zh-CN" dirty="0">
                <a:solidFill>
                  <a:srgbClr val="000000"/>
                </a:solidFill>
                <a:latin typeface="Consolas"/>
                <a:cs typeface="Consolas"/>
              </a:rPr>
              <a:t>%eax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966756" y="4026432"/>
            <a:ext cx="1834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000000"/>
                </a:solidFill>
                <a:latin typeface="Consolas"/>
                <a:cs typeface="Consolas"/>
              </a:rPr>
              <a:t>add</a:t>
            </a:r>
            <a:r>
              <a:rPr kumimoji="1" lang="en-US" altLang="zh-CN" dirty="0">
                <a:solidFill>
                  <a:srgbClr val="000000"/>
                </a:solidFill>
                <a:latin typeface="Consolas"/>
                <a:cs typeface="Consolas"/>
              </a:rPr>
              <a:t> $0x1,%eax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978515" y="4539850"/>
            <a:ext cx="3230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 smtClean="0">
                <a:solidFill>
                  <a:srgbClr val="000000"/>
                </a:solidFill>
                <a:latin typeface="Consolas"/>
                <a:cs typeface="Consolas"/>
              </a:rPr>
              <a:t>m</a:t>
            </a:r>
            <a:r>
              <a:rPr kumimoji="1" lang="mr-IN" altLang="zh-CN" b="1" dirty="0" smtClean="0">
                <a:solidFill>
                  <a:srgbClr val="000000"/>
                </a:solidFill>
                <a:latin typeface="Consolas"/>
                <a:cs typeface="Consolas"/>
              </a:rPr>
              <a:t>ov</a:t>
            </a:r>
            <a:r>
              <a:rPr kumimoji="1"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kumimoji="1" lang="mr-IN" altLang="zh-CN" dirty="0">
                <a:solidFill>
                  <a:srgbClr val="000000"/>
                </a:solidFill>
                <a:latin typeface="Consolas"/>
                <a:cs typeface="Consolas"/>
              </a:rPr>
              <a:t>%</a:t>
            </a:r>
            <a:r>
              <a:rPr kumimoji="1" lang="mr-IN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eax</a:t>
            </a:r>
            <a:r>
              <a:rPr kumimoji="1"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, </a:t>
            </a:r>
            <a:r>
              <a:rPr kumimoji="1" lang="mr-IN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0x20072d</a:t>
            </a:r>
            <a:r>
              <a:rPr kumimoji="1" lang="mr-IN" altLang="zh-CN" dirty="0">
                <a:solidFill>
                  <a:srgbClr val="000000"/>
                </a:solidFill>
                <a:latin typeface="Consolas"/>
                <a:cs typeface="Consolas"/>
              </a:rPr>
              <a:t>(%rip</a:t>
            </a:r>
            <a:r>
              <a:rPr kumimoji="1" lang="mr-IN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endParaRPr lang="zh-CN" altLang="en-US" dirty="0"/>
          </a:p>
        </p:txBody>
      </p:sp>
      <p:sp>
        <p:nvSpPr>
          <p:cNvPr id="34" name="右大括号 33"/>
          <p:cNvSpPr/>
          <p:nvPr/>
        </p:nvSpPr>
        <p:spPr>
          <a:xfrm>
            <a:off x="4191634" y="3579766"/>
            <a:ext cx="199410" cy="1252875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410368" y="4010595"/>
            <a:ext cx="1199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Consolas"/>
                <a:cs typeface="Consolas"/>
              </a:rPr>
              <a:t>g</a:t>
            </a:r>
            <a:r>
              <a:rPr kumimoji="1" lang="en-US" altLang="zh-CN" dirty="0" smtClean="0">
                <a:latin typeface="Consolas"/>
                <a:cs typeface="Consolas"/>
              </a:rPr>
              <a:t>lobal++</a:t>
            </a:r>
            <a:endParaRPr lang="zh-CN" altLang="en-US" dirty="0"/>
          </a:p>
        </p:txBody>
      </p:sp>
      <p:cxnSp>
        <p:nvCxnSpPr>
          <p:cNvPr id="36" name="直线箭头连接符 35"/>
          <p:cNvCxnSpPr>
            <a:endCxn id="37" idx="0"/>
          </p:cNvCxnSpPr>
          <p:nvPr/>
        </p:nvCxnSpPr>
        <p:spPr>
          <a:xfrm flipH="1">
            <a:off x="7283814" y="3566843"/>
            <a:ext cx="7380" cy="630846"/>
          </a:xfrm>
          <a:prstGeom prst="straightConnector1">
            <a:avLst/>
          </a:prstGeom>
          <a:ln w="38100" cmpd="sng">
            <a:headEnd type="arrow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6513480" y="4197689"/>
            <a:ext cx="15406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i="1" dirty="0">
                <a:solidFill>
                  <a:schemeClr val="accent2"/>
                </a:solidFill>
                <a:latin typeface="Arial"/>
                <a:cs typeface="Arial"/>
              </a:rPr>
              <a:t>b</a:t>
            </a:r>
            <a:r>
              <a:rPr kumimoji="1" lang="en-US" altLang="zh-CN" sz="1600" i="1" dirty="0" smtClean="0">
                <a:solidFill>
                  <a:schemeClr val="accent2"/>
                </a:solidFill>
                <a:latin typeface="Arial"/>
                <a:cs typeface="Arial"/>
              </a:rPr>
              <a:t>lock and wait</a:t>
            </a:r>
            <a:endParaRPr lang="zh-CN" altLang="en-US" sz="1600" i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pic>
        <p:nvPicPr>
          <p:cNvPr id="38" name="Picture 4" descr="C:\1. Research\slides\009559-simple-red-glossy-icon-arrows-arrow-circle-refresh-e1273553940757-300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141" y="4211358"/>
            <a:ext cx="332426" cy="33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9816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Lock enforces mutual exclusion</a:t>
            </a:r>
            <a:endParaRPr kumimoji="1"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722951" y="1382645"/>
            <a:ext cx="1108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Thread </a:t>
            </a:r>
            <a:r>
              <a:rPr kumimoji="1" lang="en-US" altLang="zh-CN" dirty="0" smtClean="0">
                <a:latin typeface="Arial"/>
                <a:cs typeface="Arial"/>
              </a:rPr>
              <a:t>1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634673" y="1410099"/>
            <a:ext cx="1108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Thread 2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30" name="任意形状 29"/>
          <p:cNvSpPr/>
          <p:nvPr/>
        </p:nvSpPr>
        <p:spPr>
          <a:xfrm>
            <a:off x="2831510" y="1396419"/>
            <a:ext cx="157594" cy="36421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任意形状 30"/>
          <p:cNvSpPr/>
          <p:nvPr/>
        </p:nvSpPr>
        <p:spPr>
          <a:xfrm>
            <a:off x="7743232" y="1415221"/>
            <a:ext cx="157594" cy="36421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091380" y="1445793"/>
            <a:ext cx="18115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smtClean="0">
                <a:latin typeface="Consolas"/>
                <a:cs typeface="Consolas"/>
              </a:rPr>
              <a:t>global: 1</a:t>
            </a:r>
            <a:endParaRPr kumimoji="1" lang="en-US" altLang="zh-CN" dirty="0">
              <a:latin typeface="Consolas"/>
              <a:cs typeface="Consolas"/>
            </a:endParaRPr>
          </a:p>
          <a:p>
            <a:r>
              <a:rPr kumimoji="1" lang="en-US" altLang="zh-CN" dirty="0">
                <a:solidFill>
                  <a:srgbClr val="FF0000"/>
                </a:solidFill>
                <a:latin typeface="Consolas"/>
                <a:cs typeface="Consolas"/>
              </a:rPr>
              <a:t>m</a:t>
            </a:r>
            <a:r>
              <a:rPr kumimoji="1" lang="en-US" altLang="zh-CN" dirty="0" smtClean="0">
                <a:solidFill>
                  <a:srgbClr val="FF0000"/>
                </a:solidFill>
                <a:latin typeface="Consolas"/>
                <a:cs typeface="Consolas"/>
              </a:rPr>
              <a:t>u: unlocked</a:t>
            </a:r>
            <a:endParaRPr kumimoji="1" lang="en-US" altLang="zh-CN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grpSp>
        <p:nvGrpSpPr>
          <p:cNvPr id="11" name="组 10"/>
          <p:cNvGrpSpPr/>
          <p:nvPr/>
        </p:nvGrpSpPr>
        <p:grpSpPr>
          <a:xfrm>
            <a:off x="1804341" y="1941164"/>
            <a:ext cx="1352921" cy="775176"/>
            <a:chOff x="1813152" y="3294971"/>
            <a:chExt cx="1352921" cy="775176"/>
          </a:xfrm>
        </p:grpSpPr>
        <p:sp>
          <p:nvSpPr>
            <p:cNvPr id="12" name="圆角矩形 11"/>
            <p:cNvSpPr/>
            <p:nvPr/>
          </p:nvSpPr>
          <p:spPr>
            <a:xfrm>
              <a:off x="1828800" y="3294971"/>
              <a:ext cx="1337273" cy="775176"/>
            </a:xfrm>
            <a:prstGeom prst="roundRect">
              <a:avLst>
                <a:gd name="adj" fmla="val 8803"/>
              </a:avLst>
            </a:prstGeom>
            <a:solidFill>
              <a:srgbClr val="00B0F0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062480" y="3294971"/>
              <a:ext cx="8645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 smtClean="0">
                  <a:solidFill>
                    <a:schemeClr val="bg1"/>
                  </a:solidFill>
                  <a:latin typeface="Arial"/>
                  <a:cs typeface="Arial"/>
                </a:rPr>
                <a:t>CPU 0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813152" y="3703743"/>
              <a:ext cx="49259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200" dirty="0" smtClean="0">
                  <a:latin typeface="Arial"/>
                  <a:cs typeface="Arial"/>
                </a:rPr>
                <a:t>EAX</a:t>
              </a:r>
              <a:endParaRPr lang="zh-CN" altLang="en-US" sz="1200" dirty="0">
                <a:latin typeface="Arial"/>
                <a:cs typeface="Arial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2366358" y="3703743"/>
              <a:ext cx="642121" cy="276999"/>
            </a:xfrm>
            <a:prstGeom prst="roundRect">
              <a:avLst/>
            </a:prstGeom>
            <a:solidFill>
              <a:srgbClr val="FFFFFF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1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组 16"/>
          <p:cNvGrpSpPr/>
          <p:nvPr/>
        </p:nvGrpSpPr>
        <p:grpSpPr>
          <a:xfrm>
            <a:off x="6634673" y="1950629"/>
            <a:ext cx="1352921" cy="775176"/>
            <a:chOff x="1813152" y="3294971"/>
            <a:chExt cx="1352921" cy="775176"/>
          </a:xfrm>
        </p:grpSpPr>
        <p:sp>
          <p:nvSpPr>
            <p:cNvPr id="18" name="圆角矩形 17"/>
            <p:cNvSpPr/>
            <p:nvPr/>
          </p:nvSpPr>
          <p:spPr>
            <a:xfrm>
              <a:off x="1828800" y="3294971"/>
              <a:ext cx="1337273" cy="775176"/>
            </a:xfrm>
            <a:prstGeom prst="roundRect">
              <a:avLst>
                <a:gd name="adj" fmla="val 8803"/>
              </a:avLst>
            </a:prstGeom>
            <a:solidFill>
              <a:srgbClr val="00B0F0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062480" y="3294971"/>
              <a:ext cx="8645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 smtClean="0">
                  <a:solidFill>
                    <a:schemeClr val="bg1"/>
                  </a:solidFill>
                  <a:latin typeface="Arial"/>
                  <a:cs typeface="Arial"/>
                </a:rPr>
                <a:t>CPU 1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813152" y="3703743"/>
              <a:ext cx="49259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200" dirty="0" smtClean="0">
                  <a:latin typeface="Arial"/>
                  <a:cs typeface="Arial"/>
                </a:rPr>
                <a:t>EAX</a:t>
              </a:r>
              <a:endParaRPr lang="zh-CN" altLang="en-US" sz="1200" dirty="0">
                <a:latin typeface="Arial"/>
                <a:cs typeface="Arial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2366358" y="3703743"/>
              <a:ext cx="642121" cy="276999"/>
            </a:xfrm>
            <a:prstGeom prst="roundRect">
              <a:avLst/>
            </a:prstGeom>
            <a:solidFill>
              <a:srgbClr val="FFFFFF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0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直线箭头连接符 21"/>
          <p:cNvCxnSpPr/>
          <p:nvPr/>
        </p:nvCxnSpPr>
        <p:spPr>
          <a:xfrm flipH="1">
            <a:off x="594098" y="3266559"/>
            <a:ext cx="50559" cy="21323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 rot="16200000">
            <a:off x="64908" y="3926587"/>
            <a:ext cx="68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Time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72821" y="2935970"/>
            <a:ext cx="3230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Consolas"/>
                <a:cs typeface="Consolas"/>
              </a:rPr>
              <a:t>pthread_mutex_lock(&amp;mu);</a:t>
            </a:r>
            <a:endParaRPr kumimoji="1" lang="en-US" altLang="zh-CN" dirty="0">
              <a:latin typeface="Consolas"/>
              <a:cs typeface="Consola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675908" y="3197511"/>
            <a:ext cx="3230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Consolas"/>
                <a:cs typeface="Consolas"/>
              </a:rPr>
              <a:t>pthread_mutex_lock(&amp;mu);</a:t>
            </a:r>
            <a:endParaRPr kumimoji="1" lang="en-US" altLang="zh-CN" dirty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72821" y="3487999"/>
            <a:ext cx="3230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000000"/>
                </a:solidFill>
                <a:latin typeface="Consolas"/>
                <a:cs typeface="Consolas"/>
              </a:rPr>
              <a:t>m</a:t>
            </a:r>
            <a:r>
              <a:rPr kumimoji="1" lang="mr-IN" altLang="zh-CN" b="1" dirty="0">
                <a:solidFill>
                  <a:srgbClr val="000000"/>
                </a:solidFill>
                <a:latin typeface="Consolas"/>
                <a:cs typeface="Consolas"/>
              </a:rPr>
              <a:t>ov</a:t>
            </a:r>
            <a:r>
              <a:rPr kumimoji="1" lang="en-US" altLang="zh-CN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kumimoji="1" lang="mr-IN" altLang="zh-CN" dirty="0">
                <a:solidFill>
                  <a:srgbClr val="000000"/>
                </a:solidFill>
                <a:latin typeface="Consolas"/>
                <a:cs typeface="Consolas"/>
              </a:rPr>
              <a:t>0x20072d(%rip),</a:t>
            </a:r>
            <a:r>
              <a:rPr kumimoji="1" lang="en-US" altLang="zh-CN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kumimoji="1" lang="mr-IN" altLang="zh-CN" dirty="0">
                <a:solidFill>
                  <a:srgbClr val="000000"/>
                </a:solidFill>
                <a:latin typeface="Consolas"/>
                <a:cs typeface="Consolas"/>
              </a:rPr>
              <a:t>%eax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966756" y="4026432"/>
            <a:ext cx="1834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000000"/>
                </a:solidFill>
                <a:latin typeface="Consolas"/>
                <a:cs typeface="Consolas"/>
              </a:rPr>
              <a:t>add</a:t>
            </a:r>
            <a:r>
              <a:rPr kumimoji="1" lang="en-US" altLang="zh-CN" dirty="0">
                <a:solidFill>
                  <a:srgbClr val="000000"/>
                </a:solidFill>
                <a:latin typeface="Consolas"/>
                <a:cs typeface="Consolas"/>
              </a:rPr>
              <a:t> $0x1,%eax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978515" y="4539850"/>
            <a:ext cx="3230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 smtClean="0">
                <a:solidFill>
                  <a:srgbClr val="000000"/>
                </a:solidFill>
                <a:latin typeface="Consolas"/>
                <a:cs typeface="Consolas"/>
              </a:rPr>
              <a:t>m</a:t>
            </a:r>
            <a:r>
              <a:rPr kumimoji="1" lang="mr-IN" altLang="zh-CN" b="1" dirty="0" smtClean="0">
                <a:solidFill>
                  <a:srgbClr val="000000"/>
                </a:solidFill>
                <a:latin typeface="Consolas"/>
                <a:cs typeface="Consolas"/>
              </a:rPr>
              <a:t>ov</a:t>
            </a:r>
            <a:r>
              <a:rPr kumimoji="1"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kumimoji="1" lang="mr-IN" altLang="zh-CN" dirty="0">
                <a:solidFill>
                  <a:srgbClr val="000000"/>
                </a:solidFill>
                <a:latin typeface="Consolas"/>
                <a:cs typeface="Consolas"/>
              </a:rPr>
              <a:t>%</a:t>
            </a:r>
            <a:r>
              <a:rPr kumimoji="1" lang="mr-IN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eax</a:t>
            </a:r>
            <a:r>
              <a:rPr kumimoji="1"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, </a:t>
            </a:r>
            <a:r>
              <a:rPr kumimoji="1" lang="mr-IN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0x20072d</a:t>
            </a:r>
            <a:r>
              <a:rPr kumimoji="1" lang="mr-IN" altLang="zh-CN" dirty="0">
                <a:solidFill>
                  <a:srgbClr val="000000"/>
                </a:solidFill>
                <a:latin typeface="Consolas"/>
                <a:cs typeface="Consolas"/>
              </a:rPr>
              <a:t>(%rip</a:t>
            </a:r>
            <a:r>
              <a:rPr kumimoji="1" lang="mr-IN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endParaRPr lang="zh-CN" altLang="en-US" dirty="0"/>
          </a:p>
        </p:txBody>
      </p:sp>
      <p:sp>
        <p:nvSpPr>
          <p:cNvPr id="34" name="右大括号 33"/>
          <p:cNvSpPr/>
          <p:nvPr/>
        </p:nvSpPr>
        <p:spPr>
          <a:xfrm>
            <a:off x="4191634" y="3579766"/>
            <a:ext cx="199410" cy="1252875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410368" y="4010595"/>
            <a:ext cx="1199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Consolas"/>
                <a:cs typeface="Consolas"/>
              </a:rPr>
              <a:t>g</a:t>
            </a:r>
            <a:r>
              <a:rPr kumimoji="1" lang="en-US" altLang="zh-CN" dirty="0" smtClean="0">
                <a:latin typeface="Consolas"/>
                <a:cs typeface="Consolas"/>
              </a:rPr>
              <a:t>lobal++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978515" y="5060689"/>
            <a:ext cx="3484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  <a:latin typeface="Consolas"/>
                <a:cs typeface="Consolas"/>
              </a:rPr>
              <a:t>pthread_mutex_unlock</a:t>
            </a:r>
            <a:r>
              <a:rPr kumimoji="1" lang="en-US" altLang="zh-CN" dirty="0">
                <a:solidFill>
                  <a:srgbClr val="FF0000"/>
                </a:solidFill>
                <a:latin typeface="Consolas"/>
                <a:cs typeface="Consolas"/>
              </a:rPr>
              <a:t>(&amp;mu);</a:t>
            </a:r>
            <a:endParaRPr kumimoji="1" lang="en-US" altLang="zh-CN" dirty="0">
              <a:latin typeface="Consolas"/>
              <a:cs typeface="Consolas"/>
            </a:endParaRPr>
          </a:p>
        </p:txBody>
      </p:sp>
      <p:cxnSp>
        <p:nvCxnSpPr>
          <p:cNvPr id="36" name="直线箭头连接符 35"/>
          <p:cNvCxnSpPr>
            <a:endCxn id="37" idx="0"/>
          </p:cNvCxnSpPr>
          <p:nvPr/>
        </p:nvCxnSpPr>
        <p:spPr>
          <a:xfrm flipH="1">
            <a:off x="7283814" y="3566843"/>
            <a:ext cx="7380" cy="630846"/>
          </a:xfrm>
          <a:prstGeom prst="straightConnector1">
            <a:avLst/>
          </a:prstGeom>
          <a:ln w="38100" cmpd="sng">
            <a:headEnd type="arrow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6513480" y="4197689"/>
            <a:ext cx="15406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i="1" dirty="0">
                <a:solidFill>
                  <a:schemeClr val="accent2"/>
                </a:solidFill>
                <a:latin typeface="Arial"/>
                <a:cs typeface="Arial"/>
              </a:rPr>
              <a:t>b</a:t>
            </a:r>
            <a:r>
              <a:rPr kumimoji="1" lang="en-US" altLang="zh-CN" sz="1600" i="1" dirty="0" smtClean="0">
                <a:solidFill>
                  <a:schemeClr val="accent2"/>
                </a:solidFill>
                <a:latin typeface="Arial"/>
                <a:cs typeface="Arial"/>
              </a:rPr>
              <a:t>lock and wait</a:t>
            </a:r>
            <a:endParaRPr lang="zh-CN" altLang="en-US" sz="1600" i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pic>
        <p:nvPicPr>
          <p:cNvPr id="38" name="Picture 4" descr="C:\1. Research\slides\009559-simple-red-glossy-icon-arrows-arrow-circle-refresh-e1273553940757-300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141" y="4211358"/>
            <a:ext cx="332426" cy="33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832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3000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Review of last lecture</a:t>
            </a:r>
            <a:endParaRPr kumimoji="1" lang="zh-CN" altLang="en-US" dirty="0"/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5633770" y="966800"/>
            <a:ext cx="2307766" cy="443765"/>
          </a:xfrm>
          <a:prstGeom prst="rect">
            <a:avLst/>
          </a:prstGeom>
          <a:solidFill>
            <a:srgbClr val="F1C7C7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Arial"/>
                <a:ea typeface="msgothic" charset="0"/>
                <a:cs typeface="Arial"/>
              </a:rPr>
              <a:t>Kernel </a:t>
            </a:r>
            <a:r>
              <a:rPr lang="en-GB" sz="1600" dirty="0" smtClean="0">
                <a:latin typeface="Arial"/>
                <a:ea typeface="msgothic" charset="0"/>
                <a:cs typeface="Arial"/>
              </a:rPr>
              <a:t>memory</a:t>
            </a:r>
            <a:endParaRPr lang="en-GB" sz="1600" dirty="0">
              <a:latin typeface="Arial"/>
              <a:ea typeface="msgothic" charset="0"/>
              <a:cs typeface="Arial"/>
            </a:endParaRPr>
          </a:p>
        </p:txBody>
      </p:sp>
      <p:sp>
        <p:nvSpPr>
          <p:cNvPr id="6" name="Rectangle 15"/>
          <p:cNvSpPr>
            <a:spLocks noChangeArrowheads="1"/>
          </p:cNvSpPr>
          <p:nvPr/>
        </p:nvSpPr>
        <p:spPr bwMode="auto">
          <a:xfrm>
            <a:off x="5633770" y="3672866"/>
            <a:ext cx="2307766" cy="494691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Arial"/>
                <a:ea typeface="msgothic" charset="0"/>
                <a:cs typeface="Arial"/>
              </a:rPr>
              <a:t>S</a:t>
            </a:r>
            <a:r>
              <a:rPr lang="en-GB" sz="1600" dirty="0" smtClean="0">
                <a:latin typeface="Arial"/>
                <a:ea typeface="msgothic" charset="0"/>
                <a:cs typeface="Arial"/>
              </a:rPr>
              <a:t>hared </a:t>
            </a:r>
            <a:r>
              <a:rPr lang="en-GB" sz="1600" dirty="0">
                <a:latin typeface="Arial"/>
                <a:ea typeface="msgothic" charset="0"/>
                <a:cs typeface="Arial"/>
              </a:rPr>
              <a:t>libraries</a:t>
            </a:r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5633769" y="4168945"/>
            <a:ext cx="2307766" cy="368753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8" name="Rectangle 17"/>
          <p:cNvSpPr>
            <a:spLocks noChangeArrowheads="1"/>
          </p:cNvSpPr>
          <p:nvPr/>
        </p:nvSpPr>
        <p:spPr bwMode="auto">
          <a:xfrm>
            <a:off x="5633770" y="4535771"/>
            <a:ext cx="2307766" cy="609997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Arial"/>
                <a:ea typeface="msgothic" charset="0"/>
                <a:cs typeface="Arial"/>
              </a:rPr>
              <a:t>Runtime heap</a:t>
            </a: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5630048" y="3111070"/>
            <a:ext cx="2307766" cy="561796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10" name="Line 19"/>
          <p:cNvSpPr>
            <a:spLocks noChangeShapeType="1"/>
          </p:cNvSpPr>
          <p:nvPr/>
        </p:nvSpPr>
        <p:spPr bwMode="auto">
          <a:xfrm flipV="1">
            <a:off x="6783931" y="4340224"/>
            <a:ext cx="1314" cy="187356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11" name="Rectangle 20"/>
          <p:cNvSpPr>
            <a:spLocks noChangeArrowheads="1"/>
          </p:cNvSpPr>
          <p:nvPr/>
        </p:nvSpPr>
        <p:spPr bwMode="auto">
          <a:xfrm>
            <a:off x="5630048" y="1406771"/>
            <a:ext cx="2307766" cy="427109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Arial"/>
                <a:ea typeface="msgothic" charset="0"/>
                <a:cs typeface="Arial"/>
              </a:rPr>
              <a:t>U</a:t>
            </a:r>
            <a:r>
              <a:rPr lang="en-GB" sz="1600" dirty="0" smtClean="0">
                <a:latin typeface="Arial"/>
                <a:ea typeface="msgothic" charset="0"/>
                <a:cs typeface="Arial"/>
              </a:rPr>
              <a:t>ser stack 0</a:t>
            </a:r>
            <a:endParaRPr lang="en-GB" sz="1600" dirty="0">
              <a:latin typeface="Arial"/>
              <a:ea typeface="msgothic" charset="0"/>
              <a:cs typeface="Arial"/>
            </a:endParaRPr>
          </a:p>
        </p:txBody>
      </p:sp>
      <p:sp>
        <p:nvSpPr>
          <p:cNvPr id="12" name="Line 21"/>
          <p:cNvSpPr>
            <a:spLocks noChangeShapeType="1"/>
          </p:cNvSpPr>
          <p:nvPr/>
        </p:nvSpPr>
        <p:spPr bwMode="auto">
          <a:xfrm flipV="1">
            <a:off x="6772457" y="3447240"/>
            <a:ext cx="1314" cy="211042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>
            <a:off x="6760662" y="3116418"/>
            <a:ext cx="1314" cy="208151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14" name="Rectangle 23"/>
          <p:cNvSpPr>
            <a:spLocks noChangeArrowheads="1"/>
          </p:cNvSpPr>
          <p:nvPr/>
        </p:nvSpPr>
        <p:spPr bwMode="auto">
          <a:xfrm>
            <a:off x="5633769" y="6322397"/>
            <a:ext cx="2307767" cy="361373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Arial"/>
                <a:ea typeface="msgothic" charset="0"/>
                <a:cs typeface="Arial"/>
              </a:rPr>
              <a:t>Unused</a:t>
            </a:r>
          </a:p>
        </p:txBody>
      </p:sp>
      <p:sp>
        <p:nvSpPr>
          <p:cNvPr id="15" name="Text Box 24"/>
          <p:cNvSpPr txBox="1">
            <a:spLocks noChangeArrowheads="1"/>
          </p:cNvSpPr>
          <p:nvPr/>
        </p:nvSpPr>
        <p:spPr bwMode="auto">
          <a:xfrm>
            <a:off x="5234730" y="6341005"/>
            <a:ext cx="295872" cy="30651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Arial"/>
                <a:ea typeface="msgothic" charset="0"/>
                <a:cs typeface="Arial"/>
              </a:rPr>
              <a:t>0</a:t>
            </a:r>
          </a:p>
        </p:txBody>
      </p:sp>
      <p:sp>
        <p:nvSpPr>
          <p:cNvPr id="16" name="Line 28"/>
          <p:cNvSpPr>
            <a:spLocks noChangeShapeType="1"/>
          </p:cNvSpPr>
          <p:nvPr/>
        </p:nvSpPr>
        <p:spPr bwMode="auto">
          <a:xfrm flipV="1">
            <a:off x="8014247" y="875360"/>
            <a:ext cx="1314" cy="419192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17" name="Text Box 32"/>
          <p:cNvSpPr txBox="1">
            <a:spLocks noChangeArrowheads="1"/>
          </p:cNvSpPr>
          <p:nvPr/>
        </p:nvSpPr>
        <p:spPr bwMode="auto">
          <a:xfrm>
            <a:off x="4550471" y="5943489"/>
            <a:ext cx="980554" cy="272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Arial"/>
                <a:ea typeface="msgothic" charset="0"/>
                <a:cs typeface="Arial"/>
              </a:rPr>
              <a:t>0x400000</a:t>
            </a:r>
            <a:endParaRPr lang="en-GB" sz="1400" dirty="0">
              <a:latin typeface="Arial"/>
              <a:ea typeface="msgothic" charset="0"/>
              <a:cs typeface="Arial"/>
            </a:endParaRPr>
          </a:p>
        </p:txBody>
      </p:sp>
      <p:sp>
        <p:nvSpPr>
          <p:cNvPr id="18" name="Rectangle 34"/>
          <p:cNvSpPr>
            <a:spLocks noChangeArrowheads="1"/>
          </p:cNvSpPr>
          <p:nvPr/>
        </p:nvSpPr>
        <p:spPr bwMode="auto">
          <a:xfrm>
            <a:off x="5633769" y="5142877"/>
            <a:ext cx="2307767" cy="609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Arial"/>
                <a:ea typeface="msgothic" charset="0"/>
                <a:cs typeface="Arial"/>
              </a:rPr>
              <a:t>Read/write </a:t>
            </a:r>
            <a:r>
              <a:rPr lang="en-GB" sz="1600" dirty="0" smtClean="0">
                <a:latin typeface="Arial"/>
                <a:ea typeface="msgothic" charset="0"/>
                <a:cs typeface="Arial"/>
              </a:rPr>
              <a:t>segment</a:t>
            </a:r>
            <a:endParaRPr lang="en-GB" sz="1600" dirty="0">
              <a:latin typeface="Arial"/>
              <a:ea typeface="msgothic" charset="0"/>
              <a:cs typeface="Arial"/>
            </a:endParaRPr>
          </a:p>
        </p:txBody>
      </p:sp>
      <p:sp>
        <p:nvSpPr>
          <p:cNvPr id="19" name="Rectangle 35"/>
          <p:cNvSpPr>
            <a:spLocks noChangeArrowheads="1"/>
          </p:cNvSpPr>
          <p:nvPr/>
        </p:nvSpPr>
        <p:spPr bwMode="auto">
          <a:xfrm>
            <a:off x="5633769" y="5712400"/>
            <a:ext cx="2307767" cy="609997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Arial"/>
                <a:ea typeface="msgothic" charset="0"/>
                <a:cs typeface="Arial"/>
              </a:rPr>
              <a:t>Read-only </a:t>
            </a:r>
            <a:r>
              <a:rPr lang="en-GB" sz="1600" dirty="0" smtClean="0">
                <a:latin typeface="Arial"/>
                <a:ea typeface="msgothic" charset="0"/>
                <a:cs typeface="Arial"/>
              </a:rPr>
              <a:t>segment</a:t>
            </a:r>
            <a:endParaRPr lang="en-GB" sz="1600" dirty="0">
              <a:latin typeface="Arial"/>
              <a:ea typeface="msgothic" charset="0"/>
              <a:cs typeface="Arial"/>
            </a:endParaRPr>
          </a:p>
        </p:txBody>
      </p:sp>
      <p:sp>
        <p:nvSpPr>
          <p:cNvPr id="20" name="AutoShape 36"/>
          <p:cNvSpPr>
            <a:spLocks/>
          </p:cNvSpPr>
          <p:nvPr/>
        </p:nvSpPr>
        <p:spPr bwMode="auto">
          <a:xfrm>
            <a:off x="7981815" y="5150587"/>
            <a:ext cx="63047" cy="1179520"/>
          </a:xfrm>
          <a:prstGeom prst="rightBrace">
            <a:avLst>
              <a:gd name="adj1" fmla="val 141667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8179840" y="1626885"/>
            <a:ext cx="471225" cy="29918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Arial"/>
                <a:ea typeface="msgothic" charset="0"/>
                <a:cs typeface="Arial"/>
              </a:rPr>
              <a:t>sp0</a:t>
            </a:r>
            <a:endParaRPr lang="en-GB" sz="1400" dirty="0">
              <a:latin typeface="Arial"/>
              <a:ea typeface="msgothic" charset="0"/>
              <a:cs typeface="Arial"/>
            </a:endParaRPr>
          </a:p>
        </p:txBody>
      </p:sp>
      <p:sp>
        <p:nvSpPr>
          <p:cNvPr id="22" name="Text Box 27"/>
          <p:cNvSpPr txBox="1">
            <a:spLocks noChangeArrowheads="1"/>
          </p:cNvSpPr>
          <p:nvPr/>
        </p:nvSpPr>
        <p:spPr bwMode="auto">
          <a:xfrm>
            <a:off x="8008032" y="635000"/>
            <a:ext cx="1020003" cy="72863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Arial"/>
                <a:ea typeface="msgothic" charset="0"/>
                <a:cs typeface="Arial"/>
              </a:rPr>
              <a:t>Memory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Arial"/>
                <a:ea typeface="msgothic" charset="0"/>
                <a:cs typeface="Arial"/>
              </a:rPr>
              <a:t>invisible to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Arial"/>
                <a:ea typeface="msgothic" charset="0"/>
                <a:cs typeface="Arial"/>
              </a:rPr>
              <a:t>user code</a:t>
            </a:r>
          </a:p>
        </p:txBody>
      </p:sp>
      <p:sp>
        <p:nvSpPr>
          <p:cNvPr id="23" name="Text Box 29"/>
          <p:cNvSpPr txBox="1">
            <a:spLocks noChangeArrowheads="1"/>
          </p:cNvSpPr>
          <p:nvPr/>
        </p:nvSpPr>
        <p:spPr bwMode="auto">
          <a:xfrm>
            <a:off x="8200120" y="4417378"/>
            <a:ext cx="438238" cy="29918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Arial"/>
                <a:ea typeface="msgothic" charset="0"/>
                <a:cs typeface="Arial"/>
              </a:rPr>
              <a:t>brk</a:t>
            </a:r>
          </a:p>
        </p:txBody>
      </p:sp>
      <p:sp>
        <p:nvSpPr>
          <p:cNvPr id="24" name="Text Box 37"/>
          <p:cNvSpPr txBox="1">
            <a:spLocks noChangeArrowheads="1"/>
          </p:cNvSpPr>
          <p:nvPr/>
        </p:nvSpPr>
        <p:spPr bwMode="auto">
          <a:xfrm>
            <a:off x="7988982" y="5010150"/>
            <a:ext cx="1050160" cy="1150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Arial"/>
                <a:ea typeface="msgothic" charset="0"/>
                <a:cs typeface="Arial"/>
              </a:rPr>
              <a:t>Loaded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Arial"/>
                <a:ea typeface="msgothic" charset="0"/>
                <a:cs typeface="Arial"/>
              </a:rPr>
              <a:t>from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Arial"/>
                <a:ea typeface="msgothic" charset="0"/>
                <a:cs typeface="Arial"/>
              </a:rPr>
              <a:t>the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Arial"/>
                <a:ea typeface="msgothic" charset="0"/>
                <a:cs typeface="Arial"/>
              </a:rPr>
              <a:t>executable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Arial"/>
                <a:ea typeface="msgothic" charset="0"/>
                <a:cs typeface="Arial"/>
              </a:rPr>
              <a:t>file</a:t>
            </a:r>
          </a:p>
        </p:txBody>
      </p:sp>
      <p:sp>
        <p:nvSpPr>
          <p:cNvPr id="25" name="Line 30"/>
          <p:cNvSpPr>
            <a:spLocks noChangeShapeType="1"/>
          </p:cNvSpPr>
          <p:nvPr/>
        </p:nvSpPr>
        <p:spPr bwMode="auto">
          <a:xfrm flipH="1">
            <a:off x="8008031" y="4584065"/>
            <a:ext cx="192088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 flipH="1">
            <a:off x="7937814" y="1776478"/>
            <a:ext cx="242026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" name="矩形 55"/>
          <p:cNvSpPr/>
          <p:nvPr/>
        </p:nvSpPr>
        <p:spPr>
          <a:xfrm>
            <a:off x="159560" y="3188228"/>
            <a:ext cx="4129503" cy="1241532"/>
          </a:xfrm>
          <a:prstGeom prst="rect">
            <a:avLst/>
          </a:prstGeom>
          <a:solidFill>
            <a:schemeClr val="lt1">
              <a:alpha val="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任意形状 56"/>
          <p:cNvSpPr/>
          <p:nvPr/>
        </p:nvSpPr>
        <p:spPr>
          <a:xfrm>
            <a:off x="440317" y="3672866"/>
            <a:ext cx="239266" cy="55880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任意形状 57"/>
          <p:cNvSpPr/>
          <p:nvPr/>
        </p:nvSpPr>
        <p:spPr>
          <a:xfrm>
            <a:off x="1488748" y="3640626"/>
            <a:ext cx="239266" cy="55880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任意形状 58"/>
          <p:cNvSpPr/>
          <p:nvPr/>
        </p:nvSpPr>
        <p:spPr>
          <a:xfrm>
            <a:off x="2618550" y="3610146"/>
            <a:ext cx="239266" cy="55880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任意形状 59"/>
          <p:cNvSpPr/>
          <p:nvPr/>
        </p:nvSpPr>
        <p:spPr>
          <a:xfrm>
            <a:off x="3687400" y="3660946"/>
            <a:ext cx="239266" cy="55880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421179" y="3220494"/>
            <a:ext cx="516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Arial"/>
                <a:cs typeface="Arial"/>
              </a:rPr>
              <a:t>t</a:t>
            </a:r>
            <a:r>
              <a:rPr kumimoji="1" lang="en-US" altLang="zh-CN" dirty="0" smtClean="0">
                <a:latin typeface="Arial"/>
                <a:cs typeface="Arial"/>
              </a:rPr>
              <a:t>hread 0</a:t>
            </a:r>
            <a:endParaRPr kumimoji="1" lang="zh-CN" altLang="en-US" dirty="0">
              <a:latin typeface="Arial"/>
              <a:cs typeface="Arial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457540" y="3220494"/>
            <a:ext cx="516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Arial"/>
                <a:cs typeface="Arial"/>
              </a:rPr>
              <a:t>t</a:t>
            </a:r>
            <a:r>
              <a:rPr kumimoji="1" lang="en-US" altLang="zh-CN" dirty="0" smtClean="0">
                <a:latin typeface="Arial"/>
                <a:cs typeface="Arial"/>
              </a:rPr>
              <a:t>hread 1</a:t>
            </a:r>
            <a:endParaRPr kumimoji="1" lang="zh-CN" altLang="en-US" dirty="0">
              <a:latin typeface="Arial"/>
              <a:cs typeface="Arial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473317" y="3188228"/>
            <a:ext cx="516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Arial"/>
                <a:cs typeface="Arial"/>
              </a:rPr>
              <a:t>t</a:t>
            </a:r>
            <a:r>
              <a:rPr kumimoji="1" lang="en-US" altLang="zh-CN" dirty="0" smtClean="0">
                <a:latin typeface="Arial"/>
                <a:cs typeface="Arial"/>
              </a:rPr>
              <a:t>hread 2</a:t>
            </a:r>
            <a:endParaRPr kumimoji="1" lang="zh-CN" altLang="en-US" dirty="0">
              <a:latin typeface="Arial"/>
              <a:cs typeface="Arial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532774" y="3220494"/>
            <a:ext cx="516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Arial"/>
                <a:cs typeface="Arial"/>
              </a:rPr>
              <a:t>t</a:t>
            </a:r>
            <a:r>
              <a:rPr kumimoji="1" lang="en-US" altLang="zh-CN" dirty="0" smtClean="0">
                <a:latin typeface="Arial"/>
                <a:cs typeface="Arial"/>
              </a:rPr>
              <a:t>hread 3</a:t>
            </a:r>
            <a:endParaRPr kumimoji="1" lang="zh-CN" altLang="en-US" dirty="0">
              <a:latin typeface="Arial"/>
              <a:cs typeface="Arial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687375" y="2710960"/>
            <a:ext cx="14622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 smtClean="0">
                <a:latin typeface="Arial"/>
                <a:cs typeface="Arial"/>
              </a:rPr>
              <a:t>Process </a:t>
            </a:r>
            <a:endParaRPr lang="zh-CN" altLang="en-US" sz="2000" dirty="0"/>
          </a:p>
        </p:txBody>
      </p:sp>
      <p:cxnSp>
        <p:nvCxnSpPr>
          <p:cNvPr id="67" name="直线连接符 66"/>
          <p:cNvCxnSpPr/>
          <p:nvPr/>
        </p:nvCxnSpPr>
        <p:spPr>
          <a:xfrm flipV="1">
            <a:off x="4289063" y="990600"/>
            <a:ext cx="1340985" cy="2197628"/>
          </a:xfrm>
          <a:prstGeom prst="line">
            <a:avLst/>
          </a:prstGeom>
          <a:ln>
            <a:prstDash val="dash"/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直线连接符 72"/>
          <p:cNvCxnSpPr/>
          <p:nvPr/>
        </p:nvCxnSpPr>
        <p:spPr>
          <a:xfrm>
            <a:off x="4289063" y="4429760"/>
            <a:ext cx="1344706" cy="2254010"/>
          </a:xfrm>
          <a:prstGeom prst="line">
            <a:avLst/>
          </a:prstGeom>
          <a:ln>
            <a:prstDash val="dash"/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ctangle 20"/>
          <p:cNvSpPr>
            <a:spLocks noChangeArrowheads="1"/>
          </p:cNvSpPr>
          <p:nvPr/>
        </p:nvSpPr>
        <p:spPr bwMode="auto">
          <a:xfrm>
            <a:off x="5630048" y="1833628"/>
            <a:ext cx="2307766" cy="4271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Arial"/>
                <a:ea typeface="msgothic" charset="0"/>
                <a:cs typeface="Arial"/>
              </a:rPr>
              <a:t>U</a:t>
            </a:r>
            <a:r>
              <a:rPr lang="en-GB" sz="1600" dirty="0" smtClean="0">
                <a:latin typeface="Arial"/>
                <a:ea typeface="msgothic" charset="0"/>
                <a:cs typeface="Arial"/>
              </a:rPr>
              <a:t>ser stack 1</a:t>
            </a:r>
            <a:endParaRPr lang="en-GB" sz="1600" dirty="0">
              <a:latin typeface="Arial"/>
              <a:ea typeface="msgothic" charset="0"/>
              <a:cs typeface="Arial"/>
            </a:endParaRPr>
          </a:p>
        </p:txBody>
      </p:sp>
      <p:sp>
        <p:nvSpPr>
          <p:cNvPr id="41" name="Text Box 25"/>
          <p:cNvSpPr txBox="1">
            <a:spLocks noChangeArrowheads="1"/>
          </p:cNvSpPr>
          <p:nvPr/>
        </p:nvSpPr>
        <p:spPr bwMode="auto">
          <a:xfrm>
            <a:off x="8179840" y="2068310"/>
            <a:ext cx="471225" cy="29918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Arial"/>
                <a:ea typeface="msgothic" charset="0"/>
                <a:cs typeface="Arial"/>
              </a:rPr>
              <a:t>sp1</a:t>
            </a:r>
            <a:endParaRPr lang="en-GB" sz="1400" dirty="0">
              <a:latin typeface="Arial"/>
              <a:ea typeface="msgothic" charset="0"/>
              <a:cs typeface="Arial"/>
            </a:endParaRPr>
          </a:p>
        </p:txBody>
      </p:sp>
      <p:sp>
        <p:nvSpPr>
          <p:cNvPr id="42" name="Line 26"/>
          <p:cNvSpPr>
            <a:spLocks noChangeShapeType="1"/>
          </p:cNvSpPr>
          <p:nvPr/>
        </p:nvSpPr>
        <p:spPr bwMode="auto">
          <a:xfrm flipH="1">
            <a:off x="7937814" y="2217903"/>
            <a:ext cx="242026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" name="Rectangle 20"/>
          <p:cNvSpPr>
            <a:spLocks noChangeArrowheads="1"/>
          </p:cNvSpPr>
          <p:nvPr/>
        </p:nvSpPr>
        <p:spPr bwMode="auto">
          <a:xfrm>
            <a:off x="5628413" y="2258588"/>
            <a:ext cx="2307766" cy="4271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Arial"/>
                <a:ea typeface="msgothic" charset="0"/>
                <a:cs typeface="Arial"/>
              </a:rPr>
              <a:t>U</a:t>
            </a:r>
            <a:r>
              <a:rPr lang="en-GB" sz="1600" dirty="0" smtClean="0">
                <a:latin typeface="Arial"/>
                <a:ea typeface="msgothic" charset="0"/>
                <a:cs typeface="Arial"/>
              </a:rPr>
              <a:t>ser stack </a:t>
            </a:r>
            <a:r>
              <a:rPr lang="en-US" altLang="zh-CN" sz="1600" dirty="0" smtClean="0">
                <a:latin typeface="Arial"/>
                <a:ea typeface="msgothic" charset="0"/>
                <a:cs typeface="Arial"/>
              </a:rPr>
              <a:t>2</a:t>
            </a:r>
            <a:endParaRPr lang="en-GB" sz="1600" dirty="0">
              <a:latin typeface="Arial"/>
              <a:ea typeface="msgothic" charset="0"/>
              <a:cs typeface="Arial"/>
            </a:endParaRPr>
          </a:p>
        </p:txBody>
      </p:sp>
      <p:sp>
        <p:nvSpPr>
          <p:cNvPr id="46" name="Rectangle 20"/>
          <p:cNvSpPr>
            <a:spLocks noChangeArrowheads="1"/>
          </p:cNvSpPr>
          <p:nvPr/>
        </p:nvSpPr>
        <p:spPr bwMode="auto">
          <a:xfrm>
            <a:off x="5630416" y="2689999"/>
            <a:ext cx="2307766" cy="4271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Arial"/>
                <a:ea typeface="msgothic" charset="0"/>
                <a:cs typeface="Arial"/>
              </a:rPr>
              <a:t>U</a:t>
            </a:r>
            <a:r>
              <a:rPr lang="en-GB" sz="1600" dirty="0" smtClean="0">
                <a:latin typeface="Arial"/>
                <a:ea typeface="msgothic" charset="0"/>
                <a:cs typeface="Arial"/>
              </a:rPr>
              <a:t>ser stack </a:t>
            </a:r>
            <a:r>
              <a:rPr lang="zh-CN" altLang="zh-CN" sz="1600" dirty="0">
                <a:latin typeface="Arial"/>
                <a:ea typeface="msgothic" charset="0"/>
                <a:cs typeface="Arial"/>
              </a:rPr>
              <a:t>3</a:t>
            </a:r>
            <a:endParaRPr lang="en-GB" sz="1600" dirty="0">
              <a:latin typeface="Arial"/>
              <a:ea typeface="msgothic" charset="0"/>
              <a:cs typeface="Arial"/>
            </a:endParaRPr>
          </a:p>
        </p:txBody>
      </p:sp>
      <p:sp>
        <p:nvSpPr>
          <p:cNvPr id="47" name="Text Box 25"/>
          <p:cNvSpPr txBox="1">
            <a:spLocks noChangeArrowheads="1"/>
          </p:cNvSpPr>
          <p:nvPr/>
        </p:nvSpPr>
        <p:spPr bwMode="auto">
          <a:xfrm>
            <a:off x="8179840" y="2479255"/>
            <a:ext cx="471225" cy="29918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dirty="0" smtClean="0">
                <a:latin typeface="Arial"/>
                <a:ea typeface="msgothic" charset="0"/>
                <a:cs typeface="Arial"/>
              </a:rPr>
              <a:t>sp2</a:t>
            </a:r>
            <a:endParaRPr lang="en-GB" sz="1400" dirty="0">
              <a:latin typeface="Arial"/>
              <a:ea typeface="msgothic" charset="0"/>
              <a:cs typeface="Arial"/>
            </a:endParaRPr>
          </a:p>
        </p:txBody>
      </p:sp>
      <p:sp>
        <p:nvSpPr>
          <p:cNvPr id="48" name="Line 26"/>
          <p:cNvSpPr>
            <a:spLocks noChangeShapeType="1"/>
          </p:cNvSpPr>
          <p:nvPr/>
        </p:nvSpPr>
        <p:spPr bwMode="auto">
          <a:xfrm flipH="1">
            <a:off x="7937814" y="2628848"/>
            <a:ext cx="242026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" name="Text Box 25"/>
          <p:cNvSpPr txBox="1">
            <a:spLocks noChangeArrowheads="1"/>
          </p:cNvSpPr>
          <p:nvPr/>
        </p:nvSpPr>
        <p:spPr bwMode="auto">
          <a:xfrm>
            <a:off x="8183562" y="2914123"/>
            <a:ext cx="471225" cy="29918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dirty="0" smtClean="0">
                <a:latin typeface="Arial"/>
                <a:ea typeface="msgothic" charset="0"/>
                <a:cs typeface="Arial"/>
              </a:rPr>
              <a:t>sp3</a:t>
            </a:r>
            <a:endParaRPr lang="en-GB" sz="1400" dirty="0">
              <a:latin typeface="Arial"/>
              <a:ea typeface="msgothic" charset="0"/>
              <a:cs typeface="Arial"/>
            </a:endParaRPr>
          </a:p>
        </p:txBody>
      </p:sp>
      <p:sp>
        <p:nvSpPr>
          <p:cNvPr id="50" name="Line 26"/>
          <p:cNvSpPr>
            <a:spLocks noChangeShapeType="1"/>
          </p:cNvSpPr>
          <p:nvPr/>
        </p:nvSpPr>
        <p:spPr bwMode="auto">
          <a:xfrm flipH="1">
            <a:off x="7941536" y="3063716"/>
            <a:ext cx="242026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" name="矩形 50"/>
          <p:cNvSpPr/>
          <p:nvPr/>
        </p:nvSpPr>
        <p:spPr>
          <a:xfrm>
            <a:off x="140054" y="1155816"/>
            <a:ext cx="539054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altLang="zh-CN" sz="2000" dirty="0" smtClean="0">
                <a:latin typeface="Arial"/>
                <a:cs typeface="Arial"/>
              </a:rPr>
              <a:t>Threads share address space (memory).</a:t>
            </a:r>
          </a:p>
          <a:p>
            <a:pPr marL="342900" indent="-342900">
              <a:buFont typeface="Arial"/>
              <a:buChar char="•"/>
            </a:pPr>
            <a:r>
              <a:rPr lang="en-US" altLang="zh-CN" sz="2000" dirty="0" smtClean="0">
                <a:latin typeface="Arial"/>
                <a:cs typeface="Arial"/>
              </a:rPr>
              <a:t>Threads have separate CPU state.</a:t>
            </a:r>
          </a:p>
          <a:p>
            <a:pPr marL="342900" indent="-342900">
              <a:buFont typeface="Arial"/>
              <a:buChar char="•"/>
            </a:pPr>
            <a:r>
              <a:rPr lang="en-US" altLang="zh-CN" sz="2000" dirty="0" smtClean="0">
                <a:latin typeface="Arial"/>
                <a:cs typeface="Arial"/>
              </a:rPr>
              <a:t>Threads have separate stacks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zh-CN" sz="2000" dirty="0">
                <a:latin typeface="Arial"/>
                <a:cs typeface="Arial"/>
              </a:rPr>
              <a:t>	</a:t>
            </a:r>
            <a:r>
              <a:rPr lang="en-US" altLang="zh-CN" dirty="0" smtClean="0">
                <a:latin typeface="Arial"/>
                <a:cs typeface="Arial"/>
              </a:rPr>
              <a:t>stacks are not protected from each other</a:t>
            </a:r>
            <a:endParaRPr lang="zh-CN" altLang="en-US" dirty="0">
              <a:latin typeface="Arial"/>
              <a:cs typeface="Arial"/>
            </a:endParaRPr>
          </a:p>
        </p:txBody>
      </p:sp>
      <p:grpSp>
        <p:nvGrpSpPr>
          <p:cNvPr id="3" name="组 2"/>
          <p:cNvGrpSpPr/>
          <p:nvPr/>
        </p:nvGrpSpPr>
        <p:grpSpPr>
          <a:xfrm>
            <a:off x="-34989" y="4535771"/>
            <a:ext cx="1149286" cy="1176629"/>
            <a:chOff x="-34989" y="4535771"/>
            <a:chExt cx="1149286" cy="1176629"/>
          </a:xfrm>
        </p:grpSpPr>
        <p:sp>
          <p:nvSpPr>
            <p:cNvPr id="52" name="矩形 51"/>
            <p:cNvSpPr/>
            <p:nvPr/>
          </p:nvSpPr>
          <p:spPr>
            <a:xfrm>
              <a:off x="32300" y="4546891"/>
              <a:ext cx="1081997" cy="116550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105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270174" y="4535771"/>
              <a:ext cx="5986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1200" b="1" dirty="0" smtClean="0">
                  <a:solidFill>
                    <a:schemeClr val="bg1"/>
                  </a:solidFill>
                  <a:latin typeface="Arial"/>
                  <a:cs typeface="Arial"/>
                </a:rPr>
                <a:t>CPU 0</a:t>
              </a:r>
              <a:endParaRPr kumimoji="1" lang="zh-CN" altLang="en-US" sz="12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54" name="圆角矩形 53"/>
            <p:cNvSpPr/>
            <p:nvPr/>
          </p:nvSpPr>
          <p:spPr>
            <a:xfrm>
              <a:off x="411453" y="4802160"/>
              <a:ext cx="657212" cy="235934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addr1</a:t>
              </a:r>
              <a:endParaRPr lang="zh-CN" altLang="en-US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16567" y="4793518"/>
              <a:ext cx="41981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1100" dirty="0" smtClean="0">
                  <a:latin typeface="Arial"/>
                  <a:cs typeface="Arial"/>
                </a:rPr>
                <a:t>PC:</a:t>
              </a:r>
              <a:endParaRPr kumimoji="1" lang="zh-CN" altLang="en-US" sz="1100" dirty="0">
                <a:latin typeface="Arial"/>
                <a:cs typeface="Arial"/>
              </a:endParaRPr>
            </a:p>
          </p:txBody>
        </p:sp>
        <p:sp>
          <p:nvSpPr>
            <p:cNvPr id="68" name="圆角矩形 67"/>
            <p:cNvSpPr/>
            <p:nvPr/>
          </p:nvSpPr>
          <p:spPr>
            <a:xfrm>
              <a:off x="410316" y="5096593"/>
              <a:ext cx="657212" cy="235934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 err="1" smtClean="0">
                  <a:solidFill>
                    <a:prstClr val="black"/>
                  </a:solidFill>
                  <a:latin typeface="Arial"/>
                  <a:cs typeface="Arial"/>
                </a:rPr>
                <a:t>movq</a:t>
              </a:r>
              <a:r>
                <a:rPr lang="en-US" altLang="zh-CN" sz="900" b="1" dirty="0" smtClean="0">
                  <a:solidFill>
                    <a:prstClr val="black"/>
                  </a:solidFill>
                  <a:latin typeface="Arial"/>
                  <a:cs typeface="Arial"/>
                </a:rPr>
                <a:t> </a:t>
              </a:r>
              <a:r>
                <a:rPr lang="mr-IN" altLang="zh-CN" sz="900" b="1" dirty="0" smtClean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900" b="1" dirty="0">
                <a:latin typeface="Arial"/>
                <a:cs typeface="Arial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42878" y="5087951"/>
              <a:ext cx="36492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1100" dirty="0" smtClean="0">
                  <a:latin typeface="Arial"/>
                  <a:cs typeface="Arial"/>
                </a:rPr>
                <a:t>IR:</a:t>
              </a:r>
              <a:endParaRPr kumimoji="1" lang="zh-CN" altLang="en-US" sz="1100" dirty="0">
                <a:latin typeface="Arial"/>
                <a:cs typeface="Arial"/>
              </a:endParaRPr>
            </a:p>
          </p:txBody>
        </p:sp>
        <p:sp>
          <p:nvSpPr>
            <p:cNvPr id="70" name="圆角矩形 69"/>
            <p:cNvSpPr/>
            <p:nvPr/>
          </p:nvSpPr>
          <p:spPr>
            <a:xfrm>
              <a:off x="406941" y="5387947"/>
              <a:ext cx="657212" cy="235934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prstClr val="black"/>
                  </a:solidFill>
                  <a:latin typeface="Arial"/>
                  <a:cs typeface="Arial"/>
                </a:rPr>
                <a:t>sp0</a:t>
              </a:r>
              <a:endParaRPr lang="zh-CN" altLang="en-US" sz="1200" dirty="0">
                <a:latin typeface="Arial"/>
                <a:cs typeface="Arial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-34989" y="5379305"/>
              <a:ext cx="51390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1100" dirty="0" smtClean="0">
                  <a:latin typeface="Arial"/>
                  <a:cs typeface="Arial"/>
                </a:rPr>
                <a:t>RSP:</a:t>
              </a:r>
              <a:endParaRPr kumimoji="1" lang="zh-CN" altLang="en-US" sz="1100" dirty="0">
                <a:latin typeface="Arial"/>
                <a:cs typeface="Arial"/>
              </a:endParaRPr>
            </a:p>
          </p:txBody>
        </p:sp>
      </p:grpSp>
      <p:grpSp>
        <p:nvGrpSpPr>
          <p:cNvPr id="74" name="组 73"/>
          <p:cNvGrpSpPr/>
          <p:nvPr/>
        </p:nvGrpSpPr>
        <p:grpSpPr>
          <a:xfrm>
            <a:off x="1172610" y="4525611"/>
            <a:ext cx="1149286" cy="1176629"/>
            <a:chOff x="-34989" y="4535771"/>
            <a:chExt cx="1149286" cy="1176629"/>
          </a:xfrm>
        </p:grpSpPr>
        <p:sp>
          <p:nvSpPr>
            <p:cNvPr id="90" name="矩形 89"/>
            <p:cNvSpPr/>
            <p:nvPr/>
          </p:nvSpPr>
          <p:spPr>
            <a:xfrm>
              <a:off x="32300" y="4546891"/>
              <a:ext cx="1081997" cy="116550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105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250541" y="4535771"/>
              <a:ext cx="63791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1200" b="1" dirty="0" smtClean="0">
                  <a:solidFill>
                    <a:schemeClr val="bg1"/>
                  </a:solidFill>
                  <a:latin typeface="Arial"/>
                  <a:cs typeface="Arial"/>
                </a:rPr>
                <a:t>CPU 1</a:t>
              </a:r>
              <a:endParaRPr kumimoji="1" lang="zh-CN" altLang="en-US" sz="12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92" name="圆角矩形 91"/>
            <p:cNvSpPr/>
            <p:nvPr/>
          </p:nvSpPr>
          <p:spPr>
            <a:xfrm>
              <a:off x="411453" y="4802160"/>
              <a:ext cx="657212" cy="235934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addr2</a:t>
              </a:r>
              <a:endParaRPr lang="zh-CN" altLang="en-US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16567" y="4793518"/>
              <a:ext cx="41981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1100" dirty="0" smtClean="0">
                  <a:latin typeface="Arial"/>
                  <a:cs typeface="Arial"/>
                </a:rPr>
                <a:t>PC:</a:t>
              </a:r>
              <a:endParaRPr kumimoji="1" lang="zh-CN" altLang="en-US" sz="1100" dirty="0">
                <a:latin typeface="Arial"/>
                <a:cs typeface="Arial"/>
              </a:endParaRPr>
            </a:p>
          </p:txBody>
        </p:sp>
        <p:sp>
          <p:nvSpPr>
            <p:cNvPr id="94" name="圆角矩形 93"/>
            <p:cNvSpPr/>
            <p:nvPr/>
          </p:nvSpPr>
          <p:spPr>
            <a:xfrm>
              <a:off x="410316" y="5096593"/>
              <a:ext cx="657212" cy="235934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 err="1" smtClean="0">
                  <a:solidFill>
                    <a:prstClr val="black"/>
                  </a:solidFill>
                  <a:latin typeface="Arial"/>
                  <a:cs typeface="Arial"/>
                </a:rPr>
                <a:t>addq</a:t>
              </a:r>
              <a:r>
                <a:rPr lang="en-US" altLang="zh-CN" sz="900" b="1" dirty="0" smtClean="0">
                  <a:solidFill>
                    <a:prstClr val="black"/>
                  </a:solidFill>
                  <a:latin typeface="Arial"/>
                  <a:cs typeface="Arial"/>
                </a:rPr>
                <a:t> </a:t>
              </a:r>
              <a:r>
                <a:rPr lang="mr-IN" altLang="zh-CN" sz="900" b="1" dirty="0" smtClean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900" b="1" dirty="0">
                <a:latin typeface="Arial"/>
                <a:cs typeface="Arial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42878" y="5087951"/>
              <a:ext cx="36492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1100" dirty="0" smtClean="0">
                  <a:latin typeface="Arial"/>
                  <a:cs typeface="Arial"/>
                </a:rPr>
                <a:t>IR:</a:t>
              </a:r>
              <a:endParaRPr kumimoji="1" lang="zh-CN" altLang="en-US" sz="1100" dirty="0">
                <a:latin typeface="Arial"/>
                <a:cs typeface="Arial"/>
              </a:endParaRPr>
            </a:p>
          </p:txBody>
        </p:sp>
        <p:sp>
          <p:nvSpPr>
            <p:cNvPr id="96" name="圆角矩形 95"/>
            <p:cNvSpPr/>
            <p:nvPr/>
          </p:nvSpPr>
          <p:spPr>
            <a:xfrm>
              <a:off x="406941" y="5387947"/>
              <a:ext cx="657212" cy="235934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prstClr val="black"/>
                  </a:solidFill>
                  <a:latin typeface="Arial"/>
                  <a:cs typeface="Arial"/>
                </a:rPr>
                <a:t>sp1</a:t>
              </a:r>
              <a:endParaRPr lang="zh-CN" altLang="en-US" sz="1200" dirty="0">
                <a:latin typeface="Arial"/>
                <a:cs typeface="Arial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-34989" y="5379305"/>
              <a:ext cx="51390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1100" dirty="0" smtClean="0">
                  <a:latin typeface="Arial"/>
                  <a:cs typeface="Arial"/>
                </a:rPr>
                <a:t>RSP:</a:t>
              </a:r>
              <a:endParaRPr kumimoji="1" lang="zh-CN" altLang="en-US" sz="1100" dirty="0">
                <a:latin typeface="Arial"/>
                <a:cs typeface="Arial"/>
              </a:endParaRPr>
            </a:p>
          </p:txBody>
        </p:sp>
      </p:grpSp>
      <p:grpSp>
        <p:nvGrpSpPr>
          <p:cNvPr id="98" name="组 97"/>
          <p:cNvGrpSpPr/>
          <p:nvPr/>
        </p:nvGrpSpPr>
        <p:grpSpPr>
          <a:xfrm>
            <a:off x="2379400" y="4525611"/>
            <a:ext cx="1149286" cy="1176629"/>
            <a:chOff x="-34989" y="4535771"/>
            <a:chExt cx="1149286" cy="1176629"/>
          </a:xfrm>
        </p:grpSpPr>
        <p:sp>
          <p:nvSpPr>
            <p:cNvPr id="99" name="矩形 98"/>
            <p:cNvSpPr/>
            <p:nvPr/>
          </p:nvSpPr>
          <p:spPr>
            <a:xfrm>
              <a:off x="32300" y="4546891"/>
              <a:ext cx="1081997" cy="116550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105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250541" y="4535771"/>
              <a:ext cx="63791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1200" b="1" dirty="0" smtClean="0">
                  <a:solidFill>
                    <a:schemeClr val="bg1"/>
                  </a:solidFill>
                  <a:latin typeface="Arial"/>
                  <a:cs typeface="Arial"/>
                </a:rPr>
                <a:t>CPU 2</a:t>
              </a:r>
              <a:endParaRPr kumimoji="1" lang="zh-CN" altLang="en-US" sz="12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01" name="圆角矩形 100"/>
            <p:cNvSpPr/>
            <p:nvPr/>
          </p:nvSpPr>
          <p:spPr>
            <a:xfrm>
              <a:off x="411453" y="4802160"/>
              <a:ext cx="657212" cy="235934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addr3</a:t>
              </a:r>
              <a:endParaRPr lang="zh-CN" altLang="en-US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16567" y="4793518"/>
              <a:ext cx="41981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1100" dirty="0" smtClean="0">
                  <a:latin typeface="Arial"/>
                  <a:cs typeface="Arial"/>
                </a:rPr>
                <a:t>PC:</a:t>
              </a:r>
              <a:endParaRPr kumimoji="1" lang="zh-CN" altLang="en-US" sz="1100" dirty="0">
                <a:latin typeface="Arial"/>
                <a:cs typeface="Arial"/>
              </a:endParaRPr>
            </a:p>
          </p:txBody>
        </p:sp>
        <p:sp>
          <p:nvSpPr>
            <p:cNvPr id="103" name="圆角矩形 102"/>
            <p:cNvSpPr/>
            <p:nvPr/>
          </p:nvSpPr>
          <p:spPr>
            <a:xfrm>
              <a:off x="410316" y="5096593"/>
              <a:ext cx="657212" cy="235934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 err="1" smtClean="0">
                  <a:solidFill>
                    <a:prstClr val="black"/>
                  </a:solidFill>
                  <a:latin typeface="Arial"/>
                  <a:cs typeface="Arial"/>
                </a:rPr>
                <a:t>mulq</a:t>
              </a:r>
              <a:r>
                <a:rPr lang="en-US" altLang="zh-CN" sz="900" b="1" dirty="0" smtClean="0">
                  <a:solidFill>
                    <a:prstClr val="black"/>
                  </a:solidFill>
                  <a:latin typeface="Arial"/>
                  <a:cs typeface="Arial"/>
                </a:rPr>
                <a:t> </a:t>
              </a:r>
              <a:r>
                <a:rPr lang="mr-IN" altLang="zh-CN" sz="900" b="1" dirty="0" smtClean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900" b="1" dirty="0">
                <a:latin typeface="Arial"/>
                <a:cs typeface="Arial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42878" y="5087951"/>
              <a:ext cx="36492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1100" dirty="0" smtClean="0">
                  <a:latin typeface="Arial"/>
                  <a:cs typeface="Arial"/>
                </a:rPr>
                <a:t>IR:</a:t>
              </a:r>
              <a:endParaRPr kumimoji="1" lang="zh-CN" altLang="en-US" sz="1100" dirty="0">
                <a:latin typeface="Arial"/>
                <a:cs typeface="Arial"/>
              </a:endParaRPr>
            </a:p>
          </p:txBody>
        </p:sp>
        <p:sp>
          <p:nvSpPr>
            <p:cNvPr id="105" name="圆角矩形 104"/>
            <p:cNvSpPr/>
            <p:nvPr/>
          </p:nvSpPr>
          <p:spPr>
            <a:xfrm>
              <a:off x="406941" y="5387947"/>
              <a:ext cx="657212" cy="235934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prstClr val="black"/>
                  </a:solidFill>
                  <a:latin typeface="Arial"/>
                  <a:cs typeface="Arial"/>
                </a:rPr>
                <a:t>sp2</a:t>
              </a:r>
              <a:endParaRPr lang="zh-CN" altLang="en-US" sz="1200" dirty="0">
                <a:latin typeface="Arial"/>
                <a:cs typeface="Arial"/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-34989" y="5379305"/>
              <a:ext cx="51390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1100" dirty="0" smtClean="0">
                  <a:latin typeface="Arial"/>
                  <a:cs typeface="Arial"/>
                </a:rPr>
                <a:t>RSP:</a:t>
              </a:r>
              <a:endParaRPr kumimoji="1" lang="zh-CN" altLang="en-US" sz="1100" dirty="0">
                <a:latin typeface="Arial"/>
                <a:cs typeface="Arial"/>
              </a:endParaRPr>
            </a:p>
          </p:txBody>
        </p:sp>
      </p:grpSp>
      <p:grpSp>
        <p:nvGrpSpPr>
          <p:cNvPr id="107" name="组 106"/>
          <p:cNvGrpSpPr/>
          <p:nvPr/>
        </p:nvGrpSpPr>
        <p:grpSpPr>
          <a:xfrm>
            <a:off x="3574494" y="4515451"/>
            <a:ext cx="1149286" cy="1176629"/>
            <a:chOff x="-34989" y="4535771"/>
            <a:chExt cx="1149286" cy="1176629"/>
          </a:xfrm>
        </p:grpSpPr>
        <p:sp>
          <p:nvSpPr>
            <p:cNvPr id="108" name="矩形 107"/>
            <p:cNvSpPr/>
            <p:nvPr/>
          </p:nvSpPr>
          <p:spPr>
            <a:xfrm>
              <a:off x="32300" y="4546891"/>
              <a:ext cx="1081997" cy="116550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105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250541" y="4535771"/>
              <a:ext cx="63791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1200" b="1" dirty="0" smtClean="0">
                  <a:solidFill>
                    <a:schemeClr val="bg1"/>
                  </a:solidFill>
                  <a:latin typeface="Arial"/>
                  <a:cs typeface="Arial"/>
                </a:rPr>
                <a:t>CPU 3</a:t>
              </a:r>
              <a:endParaRPr kumimoji="1" lang="zh-CN" altLang="en-US" sz="12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10" name="圆角矩形 109"/>
            <p:cNvSpPr/>
            <p:nvPr/>
          </p:nvSpPr>
          <p:spPr>
            <a:xfrm>
              <a:off x="411453" y="4802160"/>
              <a:ext cx="657212" cy="235934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addr4</a:t>
              </a:r>
              <a:endParaRPr lang="zh-CN" altLang="en-US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16567" y="4793518"/>
              <a:ext cx="41981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1100" dirty="0" smtClean="0">
                  <a:latin typeface="Arial"/>
                  <a:cs typeface="Arial"/>
                </a:rPr>
                <a:t>PC:</a:t>
              </a:r>
              <a:endParaRPr kumimoji="1" lang="zh-CN" altLang="en-US" sz="1100" dirty="0">
                <a:latin typeface="Arial"/>
                <a:cs typeface="Arial"/>
              </a:endParaRPr>
            </a:p>
          </p:txBody>
        </p:sp>
        <p:sp>
          <p:nvSpPr>
            <p:cNvPr id="112" name="圆角矩形 111"/>
            <p:cNvSpPr/>
            <p:nvPr/>
          </p:nvSpPr>
          <p:spPr>
            <a:xfrm>
              <a:off x="410316" y="5096593"/>
              <a:ext cx="657212" cy="235934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 err="1" smtClean="0">
                  <a:solidFill>
                    <a:prstClr val="black"/>
                  </a:solidFill>
                  <a:latin typeface="Arial"/>
                  <a:cs typeface="Arial"/>
                </a:rPr>
                <a:t>subq</a:t>
              </a:r>
              <a:r>
                <a:rPr lang="en-US" altLang="zh-CN" sz="900" b="1" dirty="0" smtClean="0">
                  <a:solidFill>
                    <a:prstClr val="black"/>
                  </a:solidFill>
                  <a:latin typeface="Arial"/>
                  <a:cs typeface="Arial"/>
                </a:rPr>
                <a:t> </a:t>
              </a:r>
              <a:r>
                <a:rPr lang="mr-IN" altLang="zh-CN" sz="900" b="1" dirty="0" smtClean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900" b="1" dirty="0">
                <a:latin typeface="Arial"/>
                <a:cs typeface="Arial"/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42878" y="5087951"/>
              <a:ext cx="36492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1100" dirty="0" smtClean="0">
                  <a:latin typeface="Arial"/>
                  <a:cs typeface="Arial"/>
                </a:rPr>
                <a:t>IR:</a:t>
              </a:r>
              <a:endParaRPr kumimoji="1" lang="zh-CN" altLang="en-US" sz="1100" dirty="0">
                <a:latin typeface="Arial"/>
                <a:cs typeface="Arial"/>
              </a:endParaRPr>
            </a:p>
          </p:txBody>
        </p:sp>
        <p:sp>
          <p:nvSpPr>
            <p:cNvPr id="114" name="圆角矩形 113"/>
            <p:cNvSpPr/>
            <p:nvPr/>
          </p:nvSpPr>
          <p:spPr>
            <a:xfrm>
              <a:off x="406941" y="5387947"/>
              <a:ext cx="657212" cy="235934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prstClr val="black"/>
                  </a:solidFill>
                  <a:latin typeface="Arial"/>
                  <a:cs typeface="Arial"/>
                </a:rPr>
                <a:t>sp3</a:t>
              </a:r>
              <a:endParaRPr lang="zh-CN" altLang="en-US" sz="1200" dirty="0">
                <a:latin typeface="Arial"/>
                <a:cs typeface="Arial"/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-34989" y="5379305"/>
              <a:ext cx="51390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1100" dirty="0" smtClean="0">
                  <a:latin typeface="Arial"/>
                  <a:cs typeface="Arial"/>
                </a:rPr>
                <a:t>RSP:</a:t>
              </a:r>
              <a:endParaRPr kumimoji="1" lang="zh-CN" altLang="en-US" sz="11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5657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Lock enforces mutual exclusion</a:t>
            </a:r>
            <a:endParaRPr kumimoji="1"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722951" y="1382645"/>
            <a:ext cx="1108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Thread </a:t>
            </a:r>
            <a:r>
              <a:rPr kumimoji="1" lang="en-US" altLang="zh-CN" dirty="0" smtClean="0">
                <a:latin typeface="Arial"/>
                <a:cs typeface="Arial"/>
              </a:rPr>
              <a:t>1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634673" y="1410099"/>
            <a:ext cx="1108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Thread 2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30" name="任意形状 29"/>
          <p:cNvSpPr/>
          <p:nvPr/>
        </p:nvSpPr>
        <p:spPr>
          <a:xfrm>
            <a:off x="2831510" y="1396419"/>
            <a:ext cx="157594" cy="36421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任意形状 30"/>
          <p:cNvSpPr/>
          <p:nvPr/>
        </p:nvSpPr>
        <p:spPr>
          <a:xfrm>
            <a:off x="7743232" y="1415221"/>
            <a:ext cx="157594" cy="36421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091380" y="1445793"/>
            <a:ext cx="18115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smtClean="0">
                <a:latin typeface="Consolas"/>
                <a:cs typeface="Consolas"/>
              </a:rPr>
              <a:t>global: 1</a:t>
            </a:r>
            <a:endParaRPr kumimoji="1" lang="en-US" altLang="zh-CN" dirty="0">
              <a:latin typeface="Consolas"/>
              <a:cs typeface="Consolas"/>
            </a:endParaRPr>
          </a:p>
          <a:p>
            <a:r>
              <a:rPr kumimoji="1" lang="en-US" altLang="zh-CN" dirty="0">
                <a:solidFill>
                  <a:srgbClr val="FF0000"/>
                </a:solidFill>
                <a:latin typeface="Consolas"/>
                <a:cs typeface="Consolas"/>
              </a:rPr>
              <a:t>m</a:t>
            </a:r>
            <a:r>
              <a:rPr kumimoji="1" lang="en-US" altLang="zh-CN" dirty="0" smtClean="0">
                <a:solidFill>
                  <a:srgbClr val="FF0000"/>
                </a:solidFill>
                <a:latin typeface="Consolas"/>
                <a:cs typeface="Consolas"/>
              </a:rPr>
              <a:t>u: locked</a:t>
            </a:r>
            <a:endParaRPr kumimoji="1" lang="en-US" altLang="zh-CN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grpSp>
        <p:nvGrpSpPr>
          <p:cNvPr id="11" name="组 10"/>
          <p:cNvGrpSpPr/>
          <p:nvPr/>
        </p:nvGrpSpPr>
        <p:grpSpPr>
          <a:xfrm>
            <a:off x="1804341" y="1941164"/>
            <a:ext cx="1352921" cy="775176"/>
            <a:chOff x="1813152" y="3294971"/>
            <a:chExt cx="1352921" cy="775176"/>
          </a:xfrm>
        </p:grpSpPr>
        <p:sp>
          <p:nvSpPr>
            <p:cNvPr id="12" name="圆角矩形 11"/>
            <p:cNvSpPr/>
            <p:nvPr/>
          </p:nvSpPr>
          <p:spPr>
            <a:xfrm>
              <a:off x="1828800" y="3294971"/>
              <a:ext cx="1337273" cy="775176"/>
            </a:xfrm>
            <a:prstGeom prst="roundRect">
              <a:avLst>
                <a:gd name="adj" fmla="val 8803"/>
              </a:avLst>
            </a:prstGeom>
            <a:solidFill>
              <a:srgbClr val="00B0F0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062480" y="3294971"/>
              <a:ext cx="8645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 smtClean="0">
                  <a:solidFill>
                    <a:schemeClr val="bg1"/>
                  </a:solidFill>
                  <a:latin typeface="Arial"/>
                  <a:cs typeface="Arial"/>
                </a:rPr>
                <a:t>CPU 0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813152" y="3703743"/>
              <a:ext cx="49259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200" dirty="0" smtClean="0">
                  <a:latin typeface="Arial"/>
                  <a:cs typeface="Arial"/>
                </a:rPr>
                <a:t>EAX</a:t>
              </a:r>
              <a:endParaRPr lang="zh-CN" altLang="en-US" sz="1200" dirty="0">
                <a:latin typeface="Arial"/>
                <a:cs typeface="Arial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2366358" y="3703743"/>
              <a:ext cx="642121" cy="276999"/>
            </a:xfrm>
            <a:prstGeom prst="roundRect">
              <a:avLst/>
            </a:prstGeom>
            <a:solidFill>
              <a:srgbClr val="FFFFFF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1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组 16"/>
          <p:cNvGrpSpPr/>
          <p:nvPr/>
        </p:nvGrpSpPr>
        <p:grpSpPr>
          <a:xfrm>
            <a:off x="6634673" y="1950629"/>
            <a:ext cx="1352921" cy="775176"/>
            <a:chOff x="1813152" y="3294971"/>
            <a:chExt cx="1352921" cy="775176"/>
          </a:xfrm>
        </p:grpSpPr>
        <p:sp>
          <p:nvSpPr>
            <p:cNvPr id="18" name="圆角矩形 17"/>
            <p:cNvSpPr/>
            <p:nvPr/>
          </p:nvSpPr>
          <p:spPr>
            <a:xfrm>
              <a:off x="1828800" y="3294971"/>
              <a:ext cx="1337273" cy="775176"/>
            </a:xfrm>
            <a:prstGeom prst="roundRect">
              <a:avLst>
                <a:gd name="adj" fmla="val 8803"/>
              </a:avLst>
            </a:prstGeom>
            <a:solidFill>
              <a:srgbClr val="00B0F0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062480" y="3294971"/>
              <a:ext cx="8645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 smtClean="0">
                  <a:solidFill>
                    <a:schemeClr val="bg1"/>
                  </a:solidFill>
                  <a:latin typeface="Arial"/>
                  <a:cs typeface="Arial"/>
                </a:rPr>
                <a:t>CPU 1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813152" y="3703743"/>
              <a:ext cx="49259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200" dirty="0" smtClean="0">
                  <a:latin typeface="Arial"/>
                  <a:cs typeface="Arial"/>
                </a:rPr>
                <a:t>EAX</a:t>
              </a:r>
              <a:endParaRPr lang="zh-CN" altLang="en-US" sz="1200" dirty="0">
                <a:latin typeface="Arial"/>
                <a:cs typeface="Arial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2366358" y="3703743"/>
              <a:ext cx="642121" cy="276999"/>
            </a:xfrm>
            <a:prstGeom prst="roundRect">
              <a:avLst/>
            </a:prstGeom>
            <a:solidFill>
              <a:srgbClr val="FFFFFF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0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直线箭头连接符 21"/>
          <p:cNvCxnSpPr/>
          <p:nvPr/>
        </p:nvCxnSpPr>
        <p:spPr>
          <a:xfrm flipH="1">
            <a:off x="594098" y="3266559"/>
            <a:ext cx="50559" cy="21323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 rot="16200000">
            <a:off x="64908" y="3926587"/>
            <a:ext cx="68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Time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72821" y="2935970"/>
            <a:ext cx="3230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Consolas"/>
                <a:cs typeface="Consolas"/>
              </a:rPr>
              <a:t>pthread_mutex_lock(&amp;mu);</a:t>
            </a:r>
            <a:endParaRPr kumimoji="1" lang="en-US" altLang="zh-CN" dirty="0">
              <a:latin typeface="Consolas"/>
              <a:cs typeface="Consola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675908" y="3197511"/>
            <a:ext cx="3230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Consolas"/>
                <a:cs typeface="Consolas"/>
              </a:rPr>
              <a:t>pthread_mutex_lock(&amp;mu);</a:t>
            </a:r>
            <a:endParaRPr kumimoji="1" lang="en-US" altLang="zh-CN" dirty="0">
              <a:latin typeface="Consolas"/>
              <a:cs typeface="Consolas"/>
            </a:endParaRPr>
          </a:p>
        </p:txBody>
      </p:sp>
      <p:cxnSp>
        <p:nvCxnSpPr>
          <p:cNvPr id="25" name="直线箭头连接符 24"/>
          <p:cNvCxnSpPr>
            <a:stCxn id="24" idx="2"/>
            <a:endCxn id="26" idx="0"/>
          </p:cNvCxnSpPr>
          <p:nvPr/>
        </p:nvCxnSpPr>
        <p:spPr>
          <a:xfrm flipH="1">
            <a:off x="7283814" y="3566843"/>
            <a:ext cx="7380" cy="630846"/>
          </a:xfrm>
          <a:prstGeom prst="straightConnector1">
            <a:avLst/>
          </a:prstGeom>
          <a:ln w="38100" cmpd="sng">
            <a:headEnd type="arrow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6513480" y="4197689"/>
            <a:ext cx="15406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i="1" dirty="0">
                <a:solidFill>
                  <a:schemeClr val="accent2"/>
                </a:solidFill>
                <a:latin typeface="Arial"/>
                <a:cs typeface="Arial"/>
              </a:rPr>
              <a:t>b</a:t>
            </a:r>
            <a:r>
              <a:rPr kumimoji="1" lang="en-US" altLang="zh-CN" sz="1600" i="1" dirty="0" smtClean="0">
                <a:solidFill>
                  <a:schemeClr val="accent2"/>
                </a:solidFill>
                <a:latin typeface="Arial"/>
                <a:cs typeface="Arial"/>
              </a:rPr>
              <a:t>lock and wait</a:t>
            </a:r>
            <a:endParaRPr lang="zh-CN" altLang="en-US" sz="1600" i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pic>
        <p:nvPicPr>
          <p:cNvPr id="32" name="Picture 4" descr="C:\1. Research\slides\009559-simple-red-glossy-icon-arrows-arrow-circle-refresh-e1273553940757-300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141" y="4211358"/>
            <a:ext cx="332426" cy="33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972821" y="3487999"/>
            <a:ext cx="3230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000000"/>
                </a:solidFill>
                <a:latin typeface="Consolas"/>
                <a:cs typeface="Consolas"/>
              </a:rPr>
              <a:t>m</a:t>
            </a:r>
            <a:r>
              <a:rPr kumimoji="1" lang="mr-IN" altLang="zh-CN" b="1" dirty="0">
                <a:solidFill>
                  <a:srgbClr val="000000"/>
                </a:solidFill>
                <a:latin typeface="Consolas"/>
                <a:cs typeface="Consolas"/>
              </a:rPr>
              <a:t>ov</a:t>
            </a:r>
            <a:r>
              <a:rPr kumimoji="1" lang="en-US" altLang="zh-CN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kumimoji="1" lang="mr-IN" altLang="zh-CN" dirty="0">
                <a:solidFill>
                  <a:srgbClr val="000000"/>
                </a:solidFill>
                <a:latin typeface="Consolas"/>
                <a:cs typeface="Consolas"/>
              </a:rPr>
              <a:t>0x20072d(%rip),</a:t>
            </a:r>
            <a:r>
              <a:rPr kumimoji="1" lang="en-US" altLang="zh-CN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kumimoji="1" lang="mr-IN" altLang="zh-CN" dirty="0">
                <a:solidFill>
                  <a:srgbClr val="000000"/>
                </a:solidFill>
                <a:latin typeface="Consolas"/>
                <a:cs typeface="Consolas"/>
              </a:rPr>
              <a:t>%eax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966756" y="4026432"/>
            <a:ext cx="1834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000000"/>
                </a:solidFill>
                <a:latin typeface="Consolas"/>
                <a:cs typeface="Consolas"/>
              </a:rPr>
              <a:t>add</a:t>
            </a:r>
            <a:r>
              <a:rPr kumimoji="1" lang="en-US" altLang="zh-CN" dirty="0">
                <a:solidFill>
                  <a:srgbClr val="000000"/>
                </a:solidFill>
                <a:latin typeface="Consolas"/>
                <a:cs typeface="Consolas"/>
              </a:rPr>
              <a:t> $0x1,%eax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978515" y="4539850"/>
            <a:ext cx="3230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 smtClean="0">
                <a:solidFill>
                  <a:srgbClr val="000000"/>
                </a:solidFill>
                <a:latin typeface="Consolas"/>
                <a:cs typeface="Consolas"/>
              </a:rPr>
              <a:t>m</a:t>
            </a:r>
            <a:r>
              <a:rPr kumimoji="1" lang="mr-IN" altLang="zh-CN" b="1" dirty="0" smtClean="0">
                <a:solidFill>
                  <a:srgbClr val="000000"/>
                </a:solidFill>
                <a:latin typeface="Consolas"/>
                <a:cs typeface="Consolas"/>
              </a:rPr>
              <a:t>ov</a:t>
            </a:r>
            <a:r>
              <a:rPr kumimoji="1"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kumimoji="1" lang="mr-IN" altLang="zh-CN" dirty="0">
                <a:solidFill>
                  <a:srgbClr val="000000"/>
                </a:solidFill>
                <a:latin typeface="Consolas"/>
                <a:cs typeface="Consolas"/>
              </a:rPr>
              <a:t>%</a:t>
            </a:r>
            <a:r>
              <a:rPr kumimoji="1" lang="mr-IN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eax</a:t>
            </a:r>
            <a:r>
              <a:rPr kumimoji="1"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, </a:t>
            </a:r>
            <a:r>
              <a:rPr kumimoji="1" lang="mr-IN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0x20072d</a:t>
            </a:r>
            <a:r>
              <a:rPr kumimoji="1" lang="mr-IN" altLang="zh-CN" dirty="0">
                <a:solidFill>
                  <a:srgbClr val="000000"/>
                </a:solidFill>
                <a:latin typeface="Consolas"/>
                <a:cs typeface="Consolas"/>
              </a:rPr>
              <a:t>(%rip</a:t>
            </a:r>
            <a:r>
              <a:rPr kumimoji="1" lang="mr-IN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endParaRPr lang="zh-CN" altLang="en-US" dirty="0"/>
          </a:p>
        </p:txBody>
      </p:sp>
      <p:sp>
        <p:nvSpPr>
          <p:cNvPr id="34" name="右大括号 33"/>
          <p:cNvSpPr/>
          <p:nvPr/>
        </p:nvSpPr>
        <p:spPr>
          <a:xfrm>
            <a:off x="4191634" y="3579766"/>
            <a:ext cx="199410" cy="1252875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410368" y="4010595"/>
            <a:ext cx="1199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Consolas"/>
                <a:cs typeface="Consolas"/>
              </a:rPr>
              <a:t>g</a:t>
            </a:r>
            <a:r>
              <a:rPr kumimoji="1" lang="en-US" altLang="zh-CN" dirty="0" smtClean="0">
                <a:latin typeface="Consolas"/>
                <a:cs typeface="Consolas"/>
              </a:rPr>
              <a:t>lobal++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978515" y="5060689"/>
            <a:ext cx="3484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  <a:latin typeface="Consolas"/>
                <a:cs typeface="Consolas"/>
              </a:rPr>
              <a:t>pthread_mutex_unlock</a:t>
            </a:r>
            <a:r>
              <a:rPr kumimoji="1" lang="en-US" altLang="zh-CN" dirty="0">
                <a:solidFill>
                  <a:srgbClr val="FF0000"/>
                </a:solidFill>
                <a:latin typeface="Consolas"/>
                <a:cs typeface="Consolas"/>
              </a:rPr>
              <a:t>(&amp;mu);</a:t>
            </a:r>
            <a:endParaRPr kumimoji="1" lang="en-US" altLang="zh-CN" dirty="0">
              <a:latin typeface="Consolas"/>
              <a:cs typeface="Consolas"/>
            </a:endParaRPr>
          </a:p>
        </p:txBody>
      </p:sp>
      <p:cxnSp>
        <p:nvCxnSpPr>
          <p:cNvPr id="36" name="直线箭头连接符 35"/>
          <p:cNvCxnSpPr>
            <a:stCxn id="26" idx="2"/>
          </p:cNvCxnSpPr>
          <p:nvPr/>
        </p:nvCxnSpPr>
        <p:spPr>
          <a:xfrm flipH="1">
            <a:off x="7255917" y="4536243"/>
            <a:ext cx="27897" cy="862705"/>
          </a:xfrm>
          <a:prstGeom prst="straightConnector1">
            <a:avLst/>
          </a:prstGeom>
          <a:ln w="38100" cmpd="sng">
            <a:headEnd type="none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274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Lock enforces mutual exclusion</a:t>
            </a:r>
            <a:endParaRPr kumimoji="1"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722951" y="1382645"/>
            <a:ext cx="1108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Thread </a:t>
            </a:r>
            <a:r>
              <a:rPr kumimoji="1" lang="en-US" altLang="zh-CN" dirty="0" smtClean="0">
                <a:latin typeface="Arial"/>
                <a:cs typeface="Arial"/>
              </a:rPr>
              <a:t>1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634673" y="1410099"/>
            <a:ext cx="1108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Thread 2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30" name="任意形状 29"/>
          <p:cNvSpPr/>
          <p:nvPr/>
        </p:nvSpPr>
        <p:spPr>
          <a:xfrm>
            <a:off x="2831510" y="1396419"/>
            <a:ext cx="157594" cy="36421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任意形状 30"/>
          <p:cNvSpPr/>
          <p:nvPr/>
        </p:nvSpPr>
        <p:spPr>
          <a:xfrm>
            <a:off x="7743232" y="1415221"/>
            <a:ext cx="157594" cy="36421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091380" y="1445793"/>
            <a:ext cx="18115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smtClean="0">
                <a:latin typeface="Consolas"/>
                <a:cs typeface="Consolas"/>
              </a:rPr>
              <a:t>global: 1</a:t>
            </a:r>
            <a:endParaRPr kumimoji="1" lang="en-US" altLang="zh-CN" dirty="0">
              <a:latin typeface="Consolas"/>
              <a:cs typeface="Consolas"/>
            </a:endParaRPr>
          </a:p>
          <a:p>
            <a:r>
              <a:rPr kumimoji="1" lang="en-US" altLang="zh-CN" dirty="0">
                <a:solidFill>
                  <a:srgbClr val="FF0000"/>
                </a:solidFill>
                <a:latin typeface="Consolas"/>
                <a:cs typeface="Consolas"/>
              </a:rPr>
              <a:t>m</a:t>
            </a:r>
            <a:r>
              <a:rPr kumimoji="1" lang="en-US" altLang="zh-CN" dirty="0" smtClean="0">
                <a:solidFill>
                  <a:srgbClr val="FF0000"/>
                </a:solidFill>
                <a:latin typeface="Consolas"/>
                <a:cs typeface="Consolas"/>
              </a:rPr>
              <a:t>u: locked</a:t>
            </a:r>
            <a:endParaRPr kumimoji="1" lang="en-US" altLang="zh-CN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grpSp>
        <p:nvGrpSpPr>
          <p:cNvPr id="11" name="组 10"/>
          <p:cNvGrpSpPr/>
          <p:nvPr/>
        </p:nvGrpSpPr>
        <p:grpSpPr>
          <a:xfrm>
            <a:off x="1804341" y="1941164"/>
            <a:ext cx="1352921" cy="775176"/>
            <a:chOff x="1813152" y="3294971"/>
            <a:chExt cx="1352921" cy="775176"/>
          </a:xfrm>
        </p:grpSpPr>
        <p:sp>
          <p:nvSpPr>
            <p:cNvPr id="12" name="圆角矩形 11"/>
            <p:cNvSpPr/>
            <p:nvPr/>
          </p:nvSpPr>
          <p:spPr>
            <a:xfrm>
              <a:off x="1828800" y="3294971"/>
              <a:ext cx="1337273" cy="775176"/>
            </a:xfrm>
            <a:prstGeom prst="roundRect">
              <a:avLst>
                <a:gd name="adj" fmla="val 8803"/>
              </a:avLst>
            </a:prstGeom>
            <a:solidFill>
              <a:srgbClr val="00B0F0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062480" y="3294971"/>
              <a:ext cx="8645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 smtClean="0">
                  <a:solidFill>
                    <a:schemeClr val="bg1"/>
                  </a:solidFill>
                  <a:latin typeface="Arial"/>
                  <a:cs typeface="Arial"/>
                </a:rPr>
                <a:t>CPU 0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813152" y="3703743"/>
              <a:ext cx="49259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200" dirty="0" smtClean="0">
                  <a:latin typeface="Arial"/>
                  <a:cs typeface="Arial"/>
                </a:rPr>
                <a:t>EAX</a:t>
              </a:r>
              <a:endParaRPr lang="zh-CN" altLang="en-US" sz="1200" dirty="0">
                <a:latin typeface="Arial"/>
                <a:cs typeface="Arial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2366358" y="3703743"/>
              <a:ext cx="642121" cy="276999"/>
            </a:xfrm>
            <a:prstGeom prst="roundRect">
              <a:avLst/>
            </a:prstGeom>
            <a:solidFill>
              <a:srgbClr val="FFFFFF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1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组 16"/>
          <p:cNvGrpSpPr/>
          <p:nvPr/>
        </p:nvGrpSpPr>
        <p:grpSpPr>
          <a:xfrm>
            <a:off x="6634673" y="1950629"/>
            <a:ext cx="1352921" cy="775176"/>
            <a:chOff x="1813152" y="3294971"/>
            <a:chExt cx="1352921" cy="775176"/>
          </a:xfrm>
        </p:grpSpPr>
        <p:sp>
          <p:nvSpPr>
            <p:cNvPr id="18" name="圆角矩形 17"/>
            <p:cNvSpPr/>
            <p:nvPr/>
          </p:nvSpPr>
          <p:spPr>
            <a:xfrm>
              <a:off x="1828800" y="3294971"/>
              <a:ext cx="1337273" cy="775176"/>
            </a:xfrm>
            <a:prstGeom prst="roundRect">
              <a:avLst>
                <a:gd name="adj" fmla="val 8803"/>
              </a:avLst>
            </a:prstGeom>
            <a:solidFill>
              <a:srgbClr val="00B0F0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062480" y="3294971"/>
              <a:ext cx="8645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 smtClean="0">
                  <a:solidFill>
                    <a:schemeClr val="bg1"/>
                  </a:solidFill>
                  <a:latin typeface="Arial"/>
                  <a:cs typeface="Arial"/>
                </a:rPr>
                <a:t>CPU 1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813152" y="3703743"/>
              <a:ext cx="49259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200" dirty="0" smtClean="0">
                  <a:latin typeface="Arial"/>
                  <a:cs typeface="Arial"/>
                </a:rPr>
                <a:t>EAX</a:t>
              </a:r>
              <a:endParaRPr lang="zh-CN" altLang="en-US" sz="1200" dirty="0">
                <a:latin typeface="Arial"/>
                <a:cs typeface="Arial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2366358" y="3703743"/>
              <a:ext cx="642121" cy="276999"/>
            </a:xfrm>
            <a:prstGeom prst="roundRect">
              <a:avLst/>
            </a:prstGeom>
            <a:solidFill>
              <a:srgbClr val="FFFFFF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1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直线箭头连接符 21"/>
          <p:cNvCxnSpPr/>
          <p:nvPr/>
        </p:nvCxnSpPr>
        <p:spPr>
          <a:xfrm flipH="1">
            <a:off x="594098" y="3266559"/>
            <a:ext cx="50559" cy="21323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 rot="16200000">
            <a:off x="64908" y="3926587"/>
            <a:ext cx="68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Time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72821" y="2935970"/>
            <a:ext cx="3230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Consolas"/>
                <a:cs typeface="Consolas"/>
              </a:rPr>
              <a:t>pthread_mutex_lock(&amp;mu);</a:t>
            </a:r>
            <a:endParaRPr kumimoji="1" lang="en-US" altLang="zh-CN" dirty="0">
              <a:latin typeface="Consolas"/>
              <a:cs typeface="Consola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675908" y="3197511"/>
            <a:ext cx="3230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Consolas"/>
                <a:cs typeface="Consolas"/>
              </a:rPr>
              <a:t>pthread_mutex_lock(&amp;mu);</a:t>
            </a:r>
            <a:endParaRPr kumimoji="1" lang="en-US" altLang="zh-CN" dirty="0">
              <a:latin typeface="Consolas"/>
              <a:cs typeface="Consolas"/>
            </a:endParaRPr>
          </a:p>
        </p:txBody>
      </p:sp>
      <p:cxnSp>
        <p:nvCxnSpPr>
          <p:cNvPr id="25" name="直线箭头连接符 24"/>
          <p:cNvCxnSpPr>
            <a:stCxn id="24" idx="2"/>
            <a:endCxn id="26" idx="0"/>
          </p:cNvCxnSpPr>
          <p:nvPr/>
        </p:nvCxnSpPr>
        <p:spPr>
          <a:xfrm flipH="1">
            <a:off x="7283814" y="3566843"/>
            <a:ext cx="7380" cy="630846"/>
          </a:xfrm>
          <a:prstGeom prst="straightConnector1">
            <a:avLst/>
          </a:prstGeom>
          <a:ln w="38100" cmpd="sng">
            <a:headEnd type="arrow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6513480" y="4197689"/>
            <a:ext cx="15406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i="1" dirty="0">
                <a:solidFill>
                  <a:schemeClr val="accent2"/>
                </a:solidFill>
                <a:latin typeface="Arial"/>
                <a:cs typeface="Arial"/>
              </a:rPr>
              <a:t>b</a:t>
            </a:r>
            <a:r>
              <a:rPr kumimoji="1" lang="en-US" altLang="zh-CN" sz="1600" i="1" dirty="0" smtClean="0">
                <a:solidFill>
                  <a:schemeClr val="accent2"/>
                </a:solidFill>
                <a:latin typeface="Arial"/>
                <a:cs typeface="Arial"/>
              </a:rPr>
              <a:t>lock and wait</a:t>
            </a:r>
            <a:endParaRPr lang="zh-CN" altLang="en-US" sz="1600" i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pic>
        <p:nvPicPr>
          <p:cNvPr id="32" name="Picture 4" descr="C:\1. Research\slides\009559-simple-red-glossy-icon-arrows-arrow-circle-refresh-e1273553940757-300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141" y="4211358"/>
            <a:ext cx="332426" cy="33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972821" y="3487999"/>
            <a:ext cx="3230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000000"/>
                </a:solidFill>
                <a:latin typeface="Consolas"/>
                <a:cs typeface="Consolas"/>
              </a:rPr>
              <a:t>m</a:t>
            </a:r>
            <a:r>
              <a:rPr kumimoji="1" lang="mr-IN" altLang="zh-CN" b="1" dirty="0">
                <a:solidFill>
                  <a:srgbClr val="000000"/>
                </a:solidFill>
                <a:latin typeface="Consolas"/>
                <a:cs typeface="Consolas"/>
              </a:rPr>
              <a:t>ov</a:t>
            </a:r>
            <a:r>
              <a:rPr kumimoji="1" lang="en-US" altLang="zh-CN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kumimoji="1" lang="mr-IN" altLang="zh-CN" dirty="0">
                <a:solidFill>
                  <a:srgbClr val="000000"/>
                </a:solidFill>
                <a:latin typeface="Consolas"/>
                <a:cs typeface="Consolas"/>
              </a:rPr>
              <a:t>0x20072d(%rip),</a:t>
            </a:r>
            <a:r>
              <a:rPr kumimoji="1" lang="en-US" altLang="zh-CN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kumimoji="1" lang="mr-IN" altLang="zh-CN" dirty="0">
                <a:solidFill>
                  <a:srgbClr val="000000"/>
                </a:solidFill>
                <a:latin typeface="Consolas"/>
                <a:cs typeface="Consolas"/>
              </a:rPr>
              <a:t>%eax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966756" y="4026432"/>
            <a:ext cx="1834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000000"/>
                </a:solidFill>
                <a:latin typeface="Consolas"/>
                <a:cs typeface="Consolas"/>
              </a:rPr>
              <a:t>add</a:t>
            </a:r>
            <a:r>
              <a:rPr kumimoji="1" lang="en-US" altLang="zh-CN" dirty="0">
                <a:solidFill>
                  <a:srgbClr val="000000"/>
                </a:solidFill>
                <a:latin typeface="Consolas"/>
                <a:cs typeface="Consolas"/>
              </a:rPr>
              <a:t> $0x1,%eax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978515" y="4539850"/>
            <a:ext cx="3230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 smtClean="0">
                <a:solidFill>
                  <a:srgbClr val="000000"/>
                </a:solidFill>
                <a:latin typeface="Consolas"/>
                <a:cs typeface="Consolas"/>
              </a:rPr>
              <a:t>m</a:t>
            </a:r>
            <a:r>
              <a:rPr kumimoji="1" lang="mr-IN" altLang="zh-CN" b="1" dirty="0" smtClean="0">
                <a:solidFill>
                  <a:srgbClr val="000000"/>
                </a:solidFill>
                <a:latin typeface="Consolas"/>
                <a:cs typeface="Consolas"/>
              </a:rPr>
              <a:t>ov</a:t>
            </a:r>
            <a:r>
              <a:rPr kumimoji="1"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kumimoji="1" lang="mr-IN" altLang="zh-CN" dirty="0">
                <a:solidFill>
                  <a:srgbClr val="000000"/>
                </a:solidFill>
                <a:latin typeface="Consolas"/>
                <a:cs typeface="Consolas"/>
              </a:rPr>
              <a:t>%</a:t>
            </a:r>
            <a:r>
              <a:rPr kumimoji="1" lang="mr-IN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eax</a:t>
            </a:r>
            <a:r>
              <a:rPr kumimoji="1"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, </a:t>
            </a:r>
            <a:r>
              <a:rPr kumimoji="1" lang="mr-IN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0x20072d</a:t>
            </a:r>
            <a:r>
              <a:rPr kumimoji="1" lang="mr-IN" altLang="zh-CN" dirty="0">
                <a:solidFill>
                  <a:srgbClr val="000000"/>
                </a:solidFill>
                <a:latin typeface="Consolas"/>
                <a:cs typeface="Consolas"/>
              </a:rPr>
              <a:t>(%rip</a:t>
            </a:r>
            <a:r>
              <a:rPr kumimoji="1" lang="mr-IN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endParaRPr lang="zh-CN" altLang="en-US" dirty="0"/>
          </a:p>
        </p:txBody>
      </p:sp>
      <p:sp>
        <p:nvSpPr>
          <p:cNvPr id="34" name="右大括号 33"/>
          <p:cNvSpPr/>
          <p:nvPr/>
        </p:nvSpPr>
        <p:spPr>
          <a:xfrm>
            <a:off x="4191634" y="3579766"/>
            <a:ext cx="199410" cy="1252875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410368" y="4010595"/>
            <a:ext cx="1199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Consolas"/>
                <a:cs typeface="Consolas"/>
              </a:rPr>
              <a:t>g</a:t>
            </a:r>
            <a:r>
              <a:rPr kumimoji="1" lang="en-US" altLang="zh-CN" dirty="0" smtClean="0">
                <a:latin typeface="Consolas"/>
                <a:cs typeface="Consolas"/>
              </a:rPr>
              <a:t>lobal++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978515" y="5060689"/>
            <a:ext cx="3484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  <a:latin typeface="Consolas"/>
                <a:cs typeface="Consolas"/>
              </a:rPr>
              <a:t>pthread_mutex_unlock</a:t>
            </a:r>
            <a:r>
              <a:rPr kumimoji="1" lang="en-US" altLang="zh-CN" dirty="0">
                <a:solidFill>
                  <a:srgbClr val="FF0000"/>
                </a:solidFill>
                <a:latin typeface="Consolas"/>
                <a:cs typeface="Consolas"/>
              </a:rPr>
              <a:t>(&amp;mu);</a:t>
            </a:r>
            <a:endParaRPr kumimoji="1" lang="en-US" altLang="zh-CN" dirty="0">
              <a:latin typeface="Consolas"/>
              <a:cs typeface="Consolas"/>
            </a:endParaRPr>
          </a:p>
        </p:txBody>
      </p:sp>
      <p:cxnSp>
        <p:nvCxnSpPr>
          <p:cNvPr id="36" name="直线箭头连接符 35"/>
          <p:cNvCxnSpPr>
            <a:stCxn id="26" idx="2"/>
          </p:cNvCxnSpPr>
          <p:nvPr/>
        </p:nvCxnSpPr>
        <p:spPr>
          <a:xfrm flipH="1">
            <a:off x="7255917" y="4536243"/>
            <a:ext cx="27897" cy="862705"/>
          </a:xfrm>
          <a:prstGeom prst="straightConnector1">
            <a:avLst/>
          </a:prstGeom>
          <a:ln w="38100" cmpd="sng">
            <a:headEnd type="none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5640631" y="5398948"/>
            <a:ext cx="3230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000000"/>
                </a:solidFill>
                <a:latin typeface="Consolas"/>
                <a:cs typeface="Consolas"/>
              </a:rPr>
              <a:t>m</a:t>
            </a:r>
            <a:r>
              <a:rPr kumimoji="1" lang="mr-IN" altLang="zh-CN" b="1" dirty="0">
                <a:solidFill>
                  <a:srgbClr val="000000"/>
                </a:solidFill>
                <a:latin typeface="Consolas"/>
                <a:cs typeface="Consolas"/>
              </a:rPr>
              <a:t>ov</a:t>
            </a:r>
            <a:r>
              <a:rPr kumimoji="1" lang="en-US" altLang="zh-CN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kumimoji="1" lang="mr-IN" altLang="zh-CN" dirty="0">
                <a:solidFill>
                  <a:srgbClr val="000000"/>
                </a:solidFill>
                <a:latin typeface="Consolas"/>
                <a:cs typeface="Consolas"/>
              </a:rPr>
              <a:t>0x20072d(%rip),</a:t>
            </a:r>
            <a:r>
              <a:rPr kumimoji="1" lang="en-US" altLang="zh-CN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kumimoji="1" lang="mr-IN" altLang="zh-CN" dirty="0">
                <a:solidFill>
                  <a:srgbClr val="000000"/>
                </a:solidFill>
                <a:latin typeface="Consolas"/>
                <a:cs typeface="Consolas"/>
              </a:rPr>
              <a:t>%eax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109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Lock enforces mutual exclusion</a:t>
            </a:r>
            <a:endParaRPr kumimoji="1"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722951" y="1382645"/>
            <a:ext cx="1108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Thread </a:t>
            </a:r>
            <a:r>
              <a:rPr kumimoji="1" lang="en-US" altLang="zh-CN" dirty="0" smtClean="0">
                <a:latin typeface="Arial"/>
                <a:cs typeface="Arial"/>
              </a:rPr>
              <a:t>1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634673" y="1410099"/>
            <a:ext cx="1108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Thread 2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30" name="任意形状 29"/>
          <p:cNvSpPr/>
          <p:nvPr/>
        </p:nvSpPr>
        <p:spPr>
          <a:xfrm>
            <a:off x="2831510" y="1396419"/>
            <a:ext cx="157594" cy="36421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任意形状 30"/>
          <p:cNvSpPr/>
          <p:nvPr/>
        </p:nvSpPr>
        <p:spPr>
          <a:xfrm>
            <a:off x="7743232" y="1415221"/>
            <a:ext cx="157594" cy="36421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091380" y="1445793"/>
            <a:ext cx="18115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smtClean="0">
                <a:latin typeface="Consolas"/>
                <a:cs typeface="Consolas"/>
              </a:rPr>
              <a:t>global: 1</a:t>
            </a:r>
            <a:endParaRPr kumimoji="1" lang="en-US" altLang="zh-CN" dirty="0">
              <a:latin typeface="Consolas"/>
              <a:cs typeface="Consolas"/>
            </a:endParaRPr>
          </a:p>
          <a:p>
            <a:r>
              <a:rPr kumimoji="1" lang="en-US" altLang="zh-CN" dirty="0">
                <a:solidFill>
                  <a:srgbClr val="FF0000"/>
                </a:solidFill>
                <a:latin typeface="Consolas"/>
                <a:cs typeface="Consolas"/>
              </a:rPr>
              <a:t>m</a:t>
            </a:r>
            <a:r>
              <a:rPr kumimoji="1" lang="en-US" altLang="zh-CN" dirty="0" smtClean="0">
                <a:solidFill>
                  <a:srgbClr val="FF0000"/>
                </a:solidFill>
                <a:latin typeface="Consolas"/>
                <a:cs typeface="Consolas"/>
              </a:rPr>
              <a:t>u: locked</a:t>
            </a:r>
            <a:endParaRPr kumimoji="1" lang="en-US" altLang="zh-CN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grpSp>
        <p:nvGrpSpPr>
          <p:cNvPr id="11" name="组 10"/>
          <p:cNvGrpSpPr/>
          <p:nvPr/>
        </p:nvGrpSpPr>
        <p:grpSpPr>
          <a:xfrm>
            <a:off x="1804341" y="1941164"/>
            <a:ext cx="1352921" cy="775176"/>
            <a:chOff x="1813152" y="3294971"/>
            <a:chExt cx="1352921" cy="775176"/>
          </a:xfrm>
        </p:grpSpPr>
        <p:sp>
          <p:nvSpPr>
            <p:cNvPr id="12" name="圆角矩形 11"/>
            <p:cNvSpPr/>
            <p:nvPr/>
          </p:nvSpPr>
          <p:spPr>
            <a:xfrm>
              <a:off x="1828800" y="3294971"/>
              <a:ext cx="1337273" cy="775176"/>
            </a:xfrm>
            <a:prstGeom prst="roundRect">
              <a:avLst>
                <a:gd name="adj" fmla="val 8803"/>
              </a:avLst>
            </a:prstGeom>
            <a:solidFill>
              <a:srgbClr val="00B0F0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062480" y="3294971"/>
              <a:ext cx="8645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 smtClean="0">
                  <a:solidFill>
                    <a:schemeClr val="bg1"/>
                  </a:solidFill>
                  <a:latin typeface="Arial"/>
                  <a:cs typeface="Arial"/>
                </a:rPr>
                <a:t>CPU 0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813152" y="3703743"/>
              <a:ext cx="49259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200" dirty="0" smtClean="0">
                  <a:latin typeface="Arial"/>
                  <a:cs typeface="Arial"/>
                </a:rPr>
                <a:t>EAX</a:t>
              </a:r>
              <a:endParaRPr lang="zh-CN" altLang="en-US" sz="1200" dirty="0">
                <a:latin typeface="Arial"/>
                <a:cs typeface="Arial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2366358" y="3703743"/>
              <a:ext cx="642121" cy="276999"/>
            </a:xfrm>
            <a:prstGeom prst="roundRect">
              <a:avLst/>
            </a:prstGeom>
            <a:solidFill>
              <a:srgbClr val="FFFFFF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1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组 16"/>
          <p:cNvGrpSpPr/>
          <p:nvPr/>
        </p:nvGrpSpPr>
        <p:grpSpPr>
          <a:xfrm>
            <a:off x="6634673" y="1950629"/>
            <a:ext cx="1352921" cy="775176"/>
            <a:chOff x="1813152" y="3294971"/>
            <a:chExt cx="1352921" cy="775176"/>
          </a:xfrm>
        </p:grpSpPr>
        <p:sp>
          <p:nvSpPr>
            <p:cNvPr id="18" name="圆角矩形 17"/>
            <p:cNvSpPr/>
            <p:nvPr/>
          </p:nvSpPr>
          <p:spPr>
            <a:xfrm>
              <a:off x="1828800" y="3294971"/>
              <a:ext cx="1337273" cy="775176"/>
            </a:xfrm>
            <a:prstGeom prst="roundRect">
              <a:avLst>
                <a:gd name="adj" fmla="val 8803"/>
              </a:avLst>
            </a:prstGeom>
            <a:solidFill>
              <a:srgbClr val="00B0F0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062480" y="3294971"/>
              <a:ext cx="8645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 smtClean="0">
                  <a:solidFill>
                    <a:schemeClr val="bg1"/>
                  </a:solidFill>
                  <a:latin typeface="Arial"/>
                  <a:cs typeface="Arial"/>
                </a:rPr>
                <a:t>CPU 1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813152" y="3703743"/>
              <a:ext cx="49259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200" dirty="0" smtClean="0">
                  <a:latin typeface="Arial"/>
                  <a:cs typeface="Arial"/>
                </a:rPr>
                <a:t>EAX</a:t>
              </a:r>
              <a:endParaRPr lang="zh-CN" altLang="en-US" sz="1200" dirty="0">
                <a:latin typeface="Arial"/>
                <a:cs typeface="Arial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2366358" y="3703743"/>
              <a:ext cx="642121" cy="276999"/>
            </a:xfrm>
            <a:prstGeom prst="roundRect">
              <a:avLst/>
            </a:prstGeom>
            <a:solidFill>
              <a:srgbClr val="FFFFFF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2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直线箭头连接符 21"/>
          <p:cNvCxnSpPr/>
          <p:nvPr/>
        </p:nvCxnSpPr>
        <p:spPr>
          <a:xfrm flipH="1">
            <a:off x="594098" y="3266559"/>
            <a:ext cx="50559" cy="21323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 rot="16200000">
            <a:off x="64908" y="3926587"/>
            <a:ext cx="68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Time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72821" y="2935970"/>
            <a:ext cx="3230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Consolas"/>
                <a:cs typeface="Consolas"/>
              </a:rPr>
              <a:t>pthread_mutex_lock(&amp;mu);</a:t>
            </a:r>
            <a:endParaRPr kumimoji="1" lang="en-US" altLang="zh-CN" dirty="0">
              <a:latin typeface="Consolas"/>
              <a:cs typeface="Consola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675908" y="3197511"/>
            <a:ext cx="3230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Consolas"/>
                <a:cs typeface="Consolas"/>
              </a:rPr>
              <a:t>pthread_mutex_lock(&amp;mu);</a:t>
            </a:r>
            <a:endParaRPr kumimoji="1" lang="en-US" altLang="zh-CN" dirty="0">
              <a:latin typeface="Consolas"/>
              <a:cs typeface="Consolas"/>
            </a:endParaRPr>
          </a:p>
        </p:txBody>
      </p:sp>
      <p:cxnSp>
        <p:nvCxnSpPr>
          <p:cNvPr id="25" name="直线箭头连接符 24"/>
          <p:cNvCxnSpPr>
            <a:stCxn id="24" idx="2"/>
            <a:endCxn id="26" idx="0"/>
          </p:cNvCxnSpPr>
          <p:nvPr/>
        </p:nvCxnSpPr>
        <p:spPr>
          <a:xfrm flipH="1">
            <a:off x="7283814" y="3566843"/>
            <a:ext cx="7380" cy="630846"/>
          </a:xfrm>
          <a:prstGeom prst="straightConnector1">
            <a:avLst/>
          </a:prstGeom>
          <a:ln w="38100" cmpd="sng">
            <a:headEnd type="arrow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6513480" y="4197689"/>
            <a:ext cx="15406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i="1" dirty="0">
                <a:solidFill>
                  <a:schemeClr val="accent2"/>
                </a:solidFill>
                <a:latin typeface="Arial"/>
                <a:cs typeface="Arial"/>
              </a:rPr>
              <a:t>b</a:t>
            </a:r>
            <a:r>
              <a:rPr kumimoji="1" lang="en-US" altLang="zh-CN" sz="1600" i="1" dirty="0" smtClean="0">
                <a:solidFill>
                  <a:schemeClr val="accent2"/>
                </a:solidFill>
                <a:latin typeface="Arial"/>
                <a:cs typeface="Arial"/>
              </a:rPr>
              <a:t>lock and wait</a:t>
            </a:r>
            <a:endParaRPr lang="zh-CN" altLang="en-US" sz="1600" i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pic>
        <p:nvPicPr>
          <p:cNvPr id="32" name="Picture 4" descr="C:\1. Research\slides\009559-simple-red-glossy-icon-arrows-arrow-circle-refresh-e1273553940757-300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141" y="4211358"/>
            <a:ext cx="332426" cy="33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972821" y="3487999"/>
            <a:ext cx="3230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000000"/>
                </a:solidFill>
                <a:latin typeface="Consolas"/>
                <a:cs typeface="Consolas"/>
              </a:rPr>
              <a:t>m</a:t>
            </a:r>
            <a:r>
              <a:rPr kumimoji="1" lang="mr-IN" altLang="zh-CN" b="1" dirty="0">
                <a:solidFill>
                  <a:srgbClr val="000000"/>
                </a:solidFill>
                <a:latin typeface="Consolas"/>
                <a:cs typeface="Consolas"/>
              </a:rPr>
              <a:t>ov</a:t>
            </a:r>
            <a:r>
              <a:rPr kumimoji="1" lang="en-US" altLang="zh-CN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kumimoji="1" lang="mr-IN" altLang="zh-CN" dirty="0">
                <a:solidFill>
                  <a:srgbClr val="000000"/>
                </a:solidFill>
                <a:latin typeface="Consolas"/>
                <a:cs typeface="Consolas"/>
              </a:rPr>
              <a:t>0x20072d(%rip),</a:t>
            </a:r>
            <a:r>
              <a:rPr kumimoji="1" lang="en-US" altLang="zh-CN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kumimoji="1" lang="mr-IN" altLang="zh-CN" dirty="0">
                <a:solidFill>
                  <a:srgbClr val="000000"/>
                </a:solidFill>
                <a:latin typeface="Consolas"/>
                <a:cs typeface="Consolas"/>
              </a:rPr>
              <a:t>%eax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966756" y="4026432"/>
            <a:ext cx="1834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000000"/>
                </a:solidFill>
                <a:latin typeface="Consolas"/>
                <a:cs typeface="Consolas"/>
              </a:rPr>
              <a:t>add</a:t>
            </a:r>
            <a:r>
              <a:rPr kumimoji="1" lang="en-US" altLang="zh-CN" dirty="0">
                <a:solidFill>
                  <a:srgbClr val="000000"/>
                </a:solidFill>
                <a:latin typeface="Consolas"/>
                <a:cs typeface="Consolas"/>
              </a:rPr>
              <a:t> $0x1,%eax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978515" y="4539850"/>
            <a:ext cx="3230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 smtClean="0">
                <a:solidFill>
                  <a:srgbClr val="000000"/>
                </a:solidFill>
                <a:latin typeface="Consolas"/>
                <a:cs typeface="Consolas"/>
              </a:rPr>
              <a:t>m</a:t>
            </a:r>
            <a:r>
              <a:rPr kumimoji="1" lang="mr-IN" altLang="zh-CN" b="1" dirty="0" smtClean="0">
                <a:solidFill>
                  <a:srgbClr val="000000"/>
                </a:solidFill>
                <a:latin typeface="Consolas"/>
                <a:cs typeface="Consolas"/>
              </a:rPr>
              <a:t>ov</a:t>
            </a:r>
            <a:r>
              <a:rPr kumimoji="1"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kumimoji="1" lang="mr-IN" altLang="zh-CN" dirty="0">
                <a:solidFill>
                  <a:srgbClr val="000000"/>
                </a:solidFill>
                <a:latin typeface="Consolas"/>
                <a:cs typeface="Consolas"/>
              </a:rPr>
              <a:t>%</a:t>
            </a:r>
            <a:r>
              <a:rPr kumimoji="1" lang="mr-IN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eax</a:t>
            </a:r>
            <a:r>
              <a:rPr kumimoji="1"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, </a:t>
            </a:r>
            <a:r>
              <a:rPr kumimoji="1" lang="mr-IN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0x20072d</a:t>
            </a:r>
            <a:r>
              <a:rPr kumimoji="1" lang="mr-IN" altLang="zh-CN" dirty="0">
                <a:solidFill>
                  <a:srgbClr val="000000"/>
                </a:solidFill>
                <a:latin typeface="Consolas"/>
                <a:cs typeface="Consolas"/>
              </a:rPr>
              <a:t>(%rip</a:t>
            </a:r>
            <a:r>
              <a:rPr kumimoji="1" lang="mr-IN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endParaRPr lang="zh-CN" altLang="en-US" dirty="0"/>
          </a:p>
        </p:txBody>
      </p:sp>
      <p:sp>
        <p:nvSpPr>
          <p:cNvPr id="34" name="右大括号 33"/>
          <p:cNvSpPr/>
          <p:nvPr/>
        </p:nvSpPr>
        <p:spPr>
          <a:xfrm>
            <a:off x="4191634" y="3579766"/>
            <a:ext cx="199410" cy="1252875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410368" y="4010595"/>
            <a:ext cx="1199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Consolas"/>
                <a:cs typeface="Consolas"/>
              </a:rPr>
              <a:t>g</a:t>
            </a:r>
            <a:r>
              <a:rPr kumimoji="1" lang="en-US" altLang="zh-CN" dirty="0" smtClean="0">
                <a:latin typeface="Consolas"/>
                <a:cs typeface="Consolas"/>
              </a:rPr>
              <a:t>lobal++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978515" y="5060689"/>
            <a:ext cx="3484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  <a:latin typeface="Consolas"/>
                <a:cs typeface="Consolas"/>
              </a:rPr>
              <a:t>pthread_mutex_unlock</a:t>
            </a:r>
            <a:r>
              <a:rPr kumimoji="1" lang="en-US" altLang="zh-CN" dirty="0">
                <a:solidFill>
                  <a:srgbClr val="FF0000"/>
                </a:solidFill>
                <a:latin typeface="Consolas"/>
                <a:cs typeface="Consolas"/>
              </a:rPr>
              <a:t>(&amp;mu);</a:t>
            </a:r>
            <a:endParaRPr kumimoji="1" lang="en-US" altLang="zh-CN" dirty="0">
              <a:latin typeface="Consolas"/>
              <a:cs typeface="Consolas"/>
            </a:endParaRPr>
          </a:p>
        </p:txBody>
      </p:sp>
      <p:cxnSp>
        <p:nvCxnSpPr>
          <p:cNvPr id="36" name="直线箭头连接符 35"/>
          <p:cNvCxnSpPr>
            <a:stCxn id="26" idx="2"/>
          </p:cNvCxnSpPr>
          <p:nvPr/>
        </p:nvCxnSpPr>
        <p:spPr>
          <a:xfrm flipH="1">
            <a:off x="7255917" y="4536243"/>
            <a:ext cx="27897" cy="862705"/>
          </a:xfrm>
          <a:prstGeom prst="straightConnector1">
            <a:avLst/>
          </a:prstGeom>
          <a:ln w="38100" cmpd="sng">
            <a:headEnd type="none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5640631" y="5398948"/>
            <a:ext cx="3230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000000"/>
                </a:solidFill>
                <a:latin typeface="Consolas"/>
                <a:cs typeface="Consolas"/>
              </a:rPr>
              <a:t>m</a:t>
            </a:r>
            <a:r>
              <a:rPr kumimoji="1" lang="mr-IN" altLang="zh-CN" b="1" dirty="0">
                <a:solidFill>
                  <a:srgbClr val="000000"/>
                </a:solidFill>
                <a:latin typeface="Consolas"/>
                <a:cs typeface="Consolas"/>
              </a:rPr>
              <a:t>ov</a:t>
            </a:r>
            <a:r>
              <a:rPr kumimoji="1" lang="en-US" altLang="zh-CN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kumimoji="1" lang="mr-IN" altLang="zh-CN" dirty="0">
                <a:solidFill>
                  <a:srgbClr val="000000"/>
                </a:solidFill>
                <a:latin typeface="Consolas"/>
                <a:cs typeface="Consolas"/>
              </a:rPr>
              <a:t>0x20072d(%rip),</a:t>
            </a:r>
            <a:r>
              <a:rPr kumimoji="1" lang="en-US" altLang="zh-CN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kumimoji="1" lang="mr-IN" altLang="zh-CN" dirty="0">
                <a:solidFill>
                  <a:srgbClr val="000000"/>
                </a:solidFill>
                <a:latin typeface="Consolas"/>
                <a:cs typeface="Consolas"/>
              </a:rPr>
              <a:t>%eax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5632824" y="5756522"/>
            <a:ext cx="1834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000000"/>
                </a:solidFill>
                <a:latin typeface="Consolas"/>
                <a:cs typeface="Consolas"/>
              </a:rPr>
              <a:t>add</a:t>
            </a:r>
            <a:r>
              <a:rPr kumimoji="1" lang="en-US" altLang="zh-CN" dirty="0">
                <a:solidFill>
                  <a:srgbClr val="000000"/>
                </a:solidFill>
                <a:latin typeface="Consolas"/>
                <a:cs typeface="Consolas"/>
              </a:rPr>
              <a:t> $0x1,%eax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4519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Lock enforces mutual exclusion</a:t>
            </a:r>
            <a:endParaRPr kumimoji="1"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722951" y="1382645"/>
            <a:ext cx="1108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Thread </a:t>
            </a:r>
            <a:r>
              <a:rPr kumimoji="1" lang="en-US" altLang="zh-CN" dirty="0" smtClean="0">
                <a:latin typeface="Arial"/>
                <a:cs typeface="Arial"/>
              </a:rPr>
              <a:t>1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634673" y="1410099"/>
            <a:ext cx="1108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Thread 2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30" name="任意形状 29"/>
          <p:cNvSpPr/>
          <p:nvPr/>
        </p:nvSpPr>
        <p:spPr>
          <a:xfrm>
            <a:off x="2831510" y="1396419"/>
            <a:ext cx="157594" cy="36421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任意形状 30"/>
          <p:cNvSpPr/>
          <p:nvPr/>
        </p:nvSpPr>
        <p:spPr>
          <a:xfrm>
            <a:off x="7743232" y="1415221"/>
            <a:ext cx="157594" cy="36421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091380" y="1445793"/>
            <a:ext cx="18115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smtClean="0">
                <a:latin typeface="Consolas"/>
                <a:cs typeface="Consolas"/>
              </a:rPr>
              <a:t>global: 2</a:t>
            </a:r>
            <a:endParaRPr kumimoji="1" lang="en-US" altLang="zh-CN" dirty="0">
              <a:latin typeface="Consolas"/>
              <a:cs typeface="Consolas"/>
            </a:endParaRPr>
          </a:p>
          <a:p>
            <a:r>
              <a:rPr kumimoji="1" lang="en-US" altLang="zh-CN" dirty="0">
                <a:solidFill>
                  <a:srgbClr val="FF0000"/>
                </a:solidFill>
                <a:latin typeface="Consolas"/>
                <a:cs typeface="Consolas"/>
              </a:rPr>
              <a:t>m</a:t>
            </a:r>
            <a:r>
              <a:rPr kumimoji="1" lang="en-US" altLang="zh-CN" dirty="0" smtClean="0">
                <a:solidFill>
                  <a:srgbClr val="FF0000"/>
                </a:solidFill>
                <a:latin typeface="Consolas"/>
                <a:cs typeface="Consolas"/>
              </a:rPr>
              <a:t>u: locked</a:t>
            </a:r>
            <a:endParaRPr kumimoji="1" lang="en-US" altLang="zh-CN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grpSp>
        <p:nvGrpSpPr>
          <p:cNvPr id="11" name="组 10"/>
          <p:cNvGrpSpPr/>
          <p:nvPr/>
        </p:nvGrpSpPr>
        <p:grpSpPr>
          <a:xfrm>
            <a:off x="1804341" y="1941164"/>
            <a:ext cx="1352921" cy="775176"/>
            <a:chOff x="1813152" y="3294971"/>
            <a:chExt cx="1352921" cy="775176"/>
          </a:xfrm>
        </p:grpSpPr>
        <p:sp>
          <p:nvSpPr>
            <p:cNvPr id="12" name="圆角矩形 11"/>
            <p:cNvSpPr/>
            <p:nvPr/>
          </p:nvSpPr>
          <p:spPr>
            <a:xfrm>
              <a:off x="1828800" y="3294971"/>
              <a:ext cx="1337273" cy="775176"/>
            </a:xfrm>
            <a:prstGeom prst="roundRect">
              <a:avLst>
                <a:gd name="adj" fmla="val 8803"/>
              </a:avLst>
            </a:prstGeom>
            <a:solidFill>
              <a:srgbClr val="00B0F0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062480" y="3294971"/>
              <a:ext cx="8645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 smtClean="0">
                  <a:solidFill>
                    <a:schemeClr val="bg1"/>
                  </a:solidFill>
                  <a:latin typeface="Arial"/>
                  <a:cs typeface="Arial"/>
                </a:rPr>
                <a:t>CPU 0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813152" y="3703743"/>
              <a:ext cx="49259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200" dirty="0" smtClean="0">
                  <a:latin typeface="Arial"/>
                  <a:cs typeface="Arial"/>
                </a:rPr>
                <a:t>EAX</a:t>
              </a:r>
              <a:endParaRPr lang="zh-CN" altLang="en-US" sz="1200" dirty="0">
                <a:latin typeface="Arial"/>
                <a:cs typeface="Arial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2366358" y="3703743"/>
              <a:ext cx="642121" cy="276999"/>
            </a:xfrm>
            <a:prstGeom prst="roundRect">
              <a:avLst/>
            </a:prstGeom>
            <a:solidFill>
              <a:srgbClr val="FFFFFF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1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组 16"/>
          <p:cNvGrpSpPr/>
          <p:nvPr/>
        </p:nvGrpSpPr>
        <p:grpSpPr>
          <a:xfrm>
            <a:off x="6634673" y="1950629"/>
            <a:ext cx="1352921" cy="775176"/>
            <a:chOff x="1813152" y="3294971"/>
            <a:chExt cx="1352921" cy="775176"/>
          </a:xfrm>
        </p:grpSpPr>
        <p:sp>
          <p:nvSpPr>
            <p:cNvPr id="18" name="圆角矩形 17"/>
            <p:cNvSpPr/>
            <p:nvPr/>
          </p:nvSpPr>
          <p:spPr>
            <a:xfrm>
              <a:off x="1828800" y="3294971"/>
              <a:ext cx="1337273" cy="775176"/>
            </a:xfrm>
            <a:prstGeom prst="roundRect">
              <a:avLst>
                <a:gd name="adj" fmla="val 8803"/>
              </a:avLst>
            </a:prstGeom>
            <a:solidFill>
              <a:srgbClr val="00B0F0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062480" y="3294971"/>
              <a:ext cx="8645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 smtClean="0">
                  <a:solidFill>
                    <a:schemeClr val="bg1"/>
                  </a:solidFill>
                  <a:latin typeface="Arial"/>
                  <a:cs typeface="Arial"/>
                </a:rPr>
                <a:t>CPU 1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813152" y="3703743"/>
              <a:ext cx="49259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200" dirty="0" smtClean="0">
                  <a:latin typeface="Arial"/>
                  <a:cs typeface="Arial"/>
                </a:rPr>
                <a:t>EAX</a:t>
              </a:r>
              <a:endParaRPr lang="zh-CN" altLang="en-US" sz="1200" dirty="0">
                <a:latin typeface="Arial"/>
                <a:cs typeface="Arial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2366358" y="3703743"/>
              <a:ext cx="642121" cy="276999"/>
            </a:xfrm>
            <a:prstGeom prst="roundRect">
              <a:avLst/>
            </a:prstGeom>
            <a:solidFill>
              <a:srgbClr val="FFFFFF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2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直线箭头连接符 21"/>
          <p:cNvCxnSpPr/>
          <p:nvPr/>
        </p:nvCxnSpPr>
        <p:spPr>
          <a:xfrm flipH="1">
            <a:off x="594098" y="3266559"/>
            <a:ext cx="50559" cy="21323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 rot="16200000">
            <a:off x="64908" y="3926587"/>
            <a:ext cx="68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Time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72821" y="2935970"/>
            <a:ext cx="3230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Consolas"/>
                <a:cs typeface="Consolas"/>
              </a:rPr>
              <a:t>pthread_mutex_lock(&amp;mu);</a:t>
            </a:r>
            <a:endParaRPr kumimoji="1" lang="en-US" altLang="zh-CN" dirty="0">
              <a:latin typeface="Consolas"/>
              <a:cs typeface="Consola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675908" y="3197511"/>
            <a:ext cx="3230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Consolas"/>
                <a:cs typeface="Consolas"/>
              </a:rPr>
              <a:t>pthread_mutex_lock(&amp;mu);</a:t>
            </a:r>
            <a:endParaRPr kumimoji="1" lang="en-US" altLang="zh-CN" dirty="0">
              <a:latin typeface="Consolas"/>
              <a:cs typeface="Consolas"/>
            </a:endParaRPr>
          </a:p>
        </p:txBody>
      </p:sp>
      <p:cxnSp>
        <p:nvCxnSpPr>
          <p:cNvPr id="25" name="直线箭头连接符 24"/>
          <p:cNvCxnSpPr>
            <a:stCxn id="24" idx="2"/>
            <a:endCxn id="26" idx="0"/>
          </p:cNvCxnSpPr>
          <p:nvPr/>
        </p:nvCxnSpPr>
        <p:spPr>
          <a:xfrm flipH="1">
            <a:off x="7283814" y="3566843"/>
            <a:ext cx="7380" cy="630846"/>
          </a:xfrm>
          <a:prstGeom prst="straightConnector1">
            <a:avLst/>
          </a:prstGeom>
          <a:ln w="38100" cmpd="sng">
            <a:headEnd type="arrow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6513480" y="4197689"/>
            <a:ext cx="15406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i="1" dirty="0">
                <a:solidFill>
                  <a:schemeClr val="accent2"/>
                </a:solidFill>
                <a:latin typeface="Arial"/>
                <a:cs typeface="Arial"/>
              </a:rPr>
              <a:t>b</a:t>
            </a:r>
            <a:r>
              <a:rPr kumimoji="1" lang="en-US" altLang="zh-CN" sz="1600" i="1" dirty="0" smtClean="0">
                <a:solidFill>
                  <a:schemeClr val="accent2"/>
                </a:solidFill>
                <a:latin typeface="Arial"/>
                <a:cs typeface="Arial"/>
              </a:rPr>
              <a:t>lock and wait</a:t>
            </a:r>
            <a:endParaRPr lang="zh-CN" altLang="en-US" sz="1600" i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pic>
        <p:nvPicPr>
          <p:cNvPr id="32" name="Picture 4" descr="C:\1. Research\slides\009559-simple-red-glossy-icon-arrows-arrow-circle-refresh-e1273553940757-300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141" y="4211358"/>
            <a:ext cx="332426" cy="33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972821" y="3487999"/>
            <a:ext cx="3230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000000"/>
                </a:solidFill>
                <a:latin typeface="Consolas"/>
                <a:cs typeface="Consolas"/>
              </a:rPr>
              <a:t>m</a:t>
            </a:r>
            <a:r>
              <a:rPr kumimoji="1" lang="mr-IN" altLang="zh-CN" b="1" dirty="0">
                <a:solidFill>
                  <a:srgbClr val="000000"/>
                </a:solidFill>
                <a:latin typeface="Consolas"/>
                <a:cs typeface="Consolas"/>
              </a:rPr>
              <a:t>ov</a:t>
            </a:r>
            <a:r>
              <a:rPr kumimoji="1" lang="en-US" altLang="zh-CN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kumimoji="1" lang="mr-IN" altLang="zh-CN" dirty="0">
                <a:solidFill>
                  <a:srgbClr val="000000"/>
                </a:solidFill>
                <a:latin typeface="Consolas"/>
                <a:cs typeface="Consolas"/>
              </a:rPr>
              <a:t>0x20072d(%rip),</a:t>
            </a:r>
            <a:r>
              <a:rPr kumimoji="1" lang="en-US" altLang="zh-CN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kumimoji="1" lang="mr-IN" altLang="zh-CN" dirty="0">
                <a:solidFill>
                  <a:srgbClr val="000000"/>
                </a:solidFill>
                <a:latin typeface="Consolas"/>
                <a:cs typeface="Consolas"/>
              </a:rPr>
              <a:t>%eax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966756" y="4026432"/>
            <a:ext cx="1834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000000"/>
                </a:solidFill>
                <a:latin typeface="Consolas"/>
                <a:cs typeface="Consolas"/>
              </a:rPr>
              <a:t>add</a:t>
            </a:r>
            <a:r>
              <a:rPr kumimoji="1" lang="en-US" altLang="zh-CN" dirty="0">
                <a:solidFill>
                  <a:srgbClr val="000000"/>
                </a:solidFill>
                <a:latin typeface="Consolas"/>
                <a:cs typeface="Consolas"/>
              </a:rPr>
              <a:t> $0x1,%eax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978515" y="4539850"/>
            <a:ext cx="3230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 smtClean="0">
                <a:solidFill>
                  <a:srgbClr val="000000"/>
                </a:solidFill>
                <a:latin typeface="Consolas"/>
                <a:cs typeface="Consolas"/>
              </a:rPr>
              <a:t>m</a:t>
            </a:r>
            <a:r>
              <a:rPr kumimoji="1" lang="mr-IN" altLang="zh-CN" b="1" dirty="0" smtClean="0">
                <a:solidFill>
                  <a:srgbClr val="000000"/>
                </a:solidFill>
                <a:latin typeface="Consolas"/>
                <a:cs typeface="Consolas"/>
              </a:rPr>
              <a:t>ov</a:t>
            </a:r>
            <a:r>
              <a:rPr kumimoji="1"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kumimoji="1" lang="mr-IN" altLang="zh-CN" dirty="0">
                <a:solidFill>
                  <a:srgbClr val="000000"/>
                </a:solidFill>
                <a:latin typeface="Consolas"/>
                <a:cs typeface="Consolas"/>
              </a:rPr>
              <a:t>%</a:t>
            </a:r>
            <a:r>
              <a:rPr kumimoji="1" lang="mr-IN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eax</a:t>
            </a:r>
            <a:r>
              <a:rPr kumimoji="1"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, </a:t>
            </a:r>
            <a:r>
              <a:rPr kumimoji="1" lang="mr-IN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0x20072d</a:t>
            </a:r>
            <a:r>
              <a:rPr kumimoji="1" lang="mr-IN" altLang="zh-CN" dirty="0">
                <a:solidFill>
                  <a:srgbClr val="000000"/>
                </a:solidFill>
                <a:latin typeface="Consolas"/>
                <a:cs typeface="Consolas"/>
              </a:rPr>
              <a:t>(%rip</a:t>
            </a:r>
            <a:r>
              <a:rPr kumimoji="1" lang="mr-IN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endParaRPr lang="zh-CN" altLang="en-US" dirty="0"/>
          </a:p>
        </p:txBody>
      </p:sp>
      <p:sp>
        <p:nvSpPr>
          <p:cNvPr id="34" name="右大括号 33"/>
          <p:cNvSpPr/>
          <p:nvPr/>
        </p:nvSpPr>
        <p:spPr>
          <a:xfrm>
            <a:off x="4191634" y="3579766"/>
            <a:ext cx="199410" cy="1252875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410368" y="4010595"/>
            <a:ext cx="1199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Consolas"/>
                <a:cs typeface="Consolas"/>
              </a:rPr>
              <a:t>g</a:t>
            </a:r>
            <a:r>
              <a:rPr kumimoji="1" lang="en-US" altLang="zh-CN" dirty="0" smtClean="0">
                <a:latin typeface="Consolas"/>
                <a:cs typeface="Consolas"/>
              </a:rPr>
              <a:t>lobal++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978515" y="5060689"/>
            <a:ext cx="3484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  <a:latin typeface="Consolas"/>
                <a:cs typeface="Consolas"/>
              </a:rPr>
              <a:t>pthread_mutex_unlock</a:t>
            </a:r>
            <a:r>
              <a:rPr kumimoji="1" lang="en-US" altLang="zh-CN" dirty="0">
                <a:solidFill>
                  <a:srgbClr val="FF0000"/>
                </a:solidFill>
                <a:latin typeface="Consolas"/>
                <a:cs typeface="Consolas"/>
              </a:rPr>
              <a:t>(&amp;mu);</a:t>
            </a:r>
            <a:endParaRPr kumimoji="1" lang="en-US" altLang="zh-CN" dirty="0">
              <a:latin typeface="Consolas"/>
              <a:cs typeface="Consolas"/>
            </a:endParaRPr>
          </a:p>
        </p:txBody>
      </p:sp>
      <p:cxnSp>
        <p:nvCxnSpPr>
          <p:cNvPr id="36" name="直线箭头连接符 35"/>
          <p:cNvCxnSpPr>
            <a:stCxn id="26" idx="2"/>
          </p:cNvCxnSpPr>
          <p:nvPr/>
        </p:nvCxnSpPr>
        <p:spPr>
          <a:xfrm flipH="1">
            <a:off x="7255917" y="4536243"/>
            <a:ext cx="27897" cy="862705"/>
          </a:xfrm>
          <a:prstGeom prst="straightConnector1">
            <a:avLst/>
          </a:prstGeom>
          <a:ln w="38100" cmpd="sng">
            <a:headEnd type="none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5640631" y="5398948"/>
            <a:ext cx="3230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000000"/>
                </a:solidFill>
                <a:latin typeface="Consolas"/>
                <a:cs typeface="Consolas"/>
              </a:rPr>
              <a:t>m</a:t>
            </a:r>
            <a:r>
              <a:rPr kumimoji="1" lang="mr-IN" altLang="zh-CN" b="1" dirty="0">
                <a:solidFill>
                  <a:srgbClr val="000000"/>
                </a:solidFill>
                <a:latin typeface="Consolas"/>
                <a:cs typeface="Consolas"/>
              </a:rPr>
              <a:t>ov</a:t>
            </a:r>
            <a:r>
              <a:rPr kumimoji="1" lang="en-US" altLang="zh-CN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kumimoji="1" lang="mr-IN" altLang="zh-CN" dirty="0">
                <a:solidFill>
                  <a:srgbClr val="000000"/>
                </a:solidFill>
                <a:latin typeface="Consolas"/>
                <a:cs typeface="Consolas"/>
              </a:rPr>
              <a:t>0x20072d(%rip),</a:t>
            </a:r>
            <a:r>
              <a:rPr kumimoji="1" lang="en-US" altLang="zh-CN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kumimoji="1" lang="mr-IN" altLang="zh-CN" dirty="0">
                <a:solidFill>
                  <a:srgbClr val="000000"/>
                </a:solidFill>
                <a:latin typeface="Consolas"/>
                <a:cs typeface="Consolas"/>
              </a:rPr>
              <a:t>%eax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5632824" y="5756522"/>
            <a:ext cx="1834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000000"/>
                </a:solidFill>
                <a:latin typeface="Consolas"/>
                <a:cs typeface="Consolas"/>
              </a:rPr>
              <a:t>add</a:t>
            </a:r>
            <a:r>
              <a:rPr kumimoji="1" lang="en-US" altLang="zh-CN" dirty="0">
                <a:solidFill>
                  <a:srgbClr val="000000"/>
                </a:solidFill>
                <a:latin typeface="Consolas"/>
                <a:cs typeface="Consolas"/>
              </a:rPr>
              <a:t> $0x1,%eax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5699426" y="6125854"/>
            <a:ext cx="3230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 smtClean="0">
                <a:solidFill>
                  <a:srgbClr val="000000"/>
                </a:solidFill>
                <a:latin typeface="Consolas"/>
                <a:cs typeface="Consolas"/>
              </a:rPr>
              <a:t>m</a:t>
            </a:r>
            <a:r>
              <a:rPr kumimoji="1" lang="mr-IN" altLang="zh-CN" b="1" dirty="0" smtClean="0">
                <a:solidFill>
                  <a:srgbClr val="000000"/>
                </a:solidFill>
                <a:latin typeface="Consolas"/>
                <a:cs typeface="Consolas"/>
              </a:rPr>
              <a:t>ov</a:t>
            </a:r>
            <a:r>
              <a:rPr kumimoji="1"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kumimoji="1" lang="mr-IN" altLang="zh-CN" dirty="0">
                <a:solidFill>
                  <a:srgbClr val="000000"/>
                </a:solidFill>
                <a:latin typeface="Consolas"/>
                <a:cs typeface="Consolas"/>
              </a:rPr>
              <a:t>%</a:t>
            </a:r>
            <a:r>
              <a:rPr kumimoji="1" lang="mr-IN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eax</a:t>
            </a:r>
            <a:r>
              <a:rPr kumimoji="1"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, </a:t>
            </a:r>
            <a:r>
              <a:rPr kumimoji="1" lang="mr-IN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0x20072d</a:t>
            </a:r>
            <a:r>
              <a:rPr kumimoji="1" lang="mr-IN" altLang="zh-CN" dirty="0">
                <a:solidFill>
                  <a:srgbClr val="000000"/>
                </a:solidFill>
                <a:latin typeface="Consolas"/>
                <a:cs typeface="Consolas"/>
              </a:rPr>
              <a:t>(%rip</a:t>
            </a:r>
            <a:r>
              <a:rPr kumimoji="1" lang="mr-IN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endParaRPr lang="zh-CN" altLang="en-US" dirty="0"/>
          </a:p>
        </p:txBody>
      </p:sp>
      <p:sp>
        <p:nvSpPr>
          <p:cNvPr id="39" name="右大括号 38"/>
          <p:cNvSpPr/>
          <p:nvPr/>
        </p:nvSpPr>
        <p:spPr>
          <a:xfrm flipH="1">
            <a:off x="5385568" y="5544678"/>
            <a:ext cx="223419" cy="950508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4162687" y="5832470"/>
            <a:ext cx="1199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Consolas"/>
                <a:cs typeface="Consolas"/>
              </a:rPr>
              <a:t>g</a:t>
            </a:r>
            <a:r>
              <a:rPr kumimoji="1" lang="en-US" altLang="zh-CN" dirty="0" smtClean="0">
                <a:latin typeface="Consolas"/>
                <a:cs typeface="Consolas"/>
              </a:rPr>
              <a:t>lobal++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4376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Lock enforces mutual exclusion</a:t>
            </a:r>
            <a:endParaRPr kumimoji="1"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722951" y="1382645"/>
            <a:ext cx="1108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Thread </a:t>
            </a:r>
            <a:r>
              <a:rPr kumimoji="1" lang="en-US" altLang="zh-CN" dirty="0" smtClean="0">
                <a:latin typeface="Arial"/>
                <a:cs typeface="Arial"/>
              </a:rPr>
              <a:t>1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634673" y="1410099"/>
            <a:ext cx="1108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Thread 2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30" name="任意形状 29"/>
          <p:cNvSpPr/>
          <p:nvPr/>
        </p:nvSpPr>
        <p:spPr>
          <a:xfrm>
            <a:off x="2831510" y="1396419"/>
            <a:ext cx="157594" cy="36421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任意形状 30"/>
          <p:cNvSpPr/>
          <p:nvPr/>
        </p:nvSpPr>
        <p:spPr>
          <a:xfrm>
            <a:off x="7743232" y="1415221"/>
            <a:ext cx="157594" cy="36421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091380" y="1445793"/>
            <a:ext cx="18115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smtClean="0">
                <a:latin typeface="Consolas"/>
                <a:cs typeface="Consolas"/>
              </a:rPr>
              <a:t>global: 2</a:t>
            </a:r>
            <a:endParaRPr kumimoji="1" lang="en-US" altLang="zh-CN" dirty="0">
              <a:latin typeface="Consolas"/>
              <a:cs typeface="Consolas"/>
            </a:endParaRPr>
          </a:p>
          <a:p>
            <a:r>
              <a:rPr kumimoji="1" lang="en-US" altLang="zh-CN" dirty="0">
                <a:solidFill>
                  <a:srgbClr val="FF0000"/>
                </a:solidFill>
                <a:latin typeface="Consolas"/>
                <a:cs typeface="Consolas"/>
              </a:rPr>
              <a:t>m</a:t>
            </a:r>
            <a:r>
              <a:rPr kumimoji="1" lang="en-US" altLang="zh-CN" dirty="0" smtClean="0">
                <a:solidFill>
                  <a:srgbClr val="FF0000"/>
                </a:solidFill>
                <a:latin typeface="Consolas"/>
                <a:cs typeface="Consolas"/>
              </a:rPr>
              <a:t>u: locked</a:t>
            </a:r>
            <a:endParaRPr kumimoji="1" lang="en-US" altLang="zh-CN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grpSp>
        <p:nvGrpSpPr>
          <p:cNvPr id="11" name="组 10"/>
          <p:cNvGrpSpPr/>
          <p:nvPr/>
        </p:nvGrpSpPr>
        <p:grpSpPr>
          <a:xfrm>
            <a:off x="1804341" y="1941164"/>
            <a:ext cx="1352921" cy="775176"/>
            <a:chOff x="1813152" y="3294971"/>
            <a:chExt cx="1352921" cy="775176"/>
          </a:xfrm>
        </p:grpSpPr>
        <p:sp>
          <p:nvSpPr>
            <p:cNvPr id="12" name="圆角矩形 11"/>
            <p:cNvSpPr/>
            <p:nvPr/>
          </p:nvSpPr>
          <p:spPr>
            <a:xfrm>
              <a:off x="1828800" y="3294971"/>
              <a:ext cx="1337273" cy="775176"/>
            </a:xfrm>
            <a:prstGeom prst="roundRect">
              <a:avLst>
                <a:gd name="adj" fmla="val 8803"/>
              </a:avLst>
            </a:prstGeom>
            <a:solidFill>
              <a:srgbClr val="00B0F0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062480" y="3294971"/>
              <a:ext cx="8645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 smtClean="0">
                  <a:solidFill>
                    <a:schemeClr val="bg1"/>
                  </a:solidFill>
                  <a:latin typeface="Arial"/>
                  <a:cs typeface="Arial"/>
                </a:rPr>
                <a:t>CPU 0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813152" y="3703743"/>
              <a:ext cx="49259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200" dirty="0" smtClean="0">
                  <a:latin typeface="Arial"/>
                  <a:cs typeface="Arial"/>
                </a:rPr>
                <a:t>EAX</a:t>
              </a:r>
              <a:endParaRPr lang="zh-CN" altLang="en-US" sz="1200" dirty="0">
                <a:latin typeface="Arial"/>
                <a:cs typeface="Arial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2366358" y="3703743"/>
              <a:ext cx="642121" cy="276999"/>
            </a:xfrm>
            <a:prstGeom prst="roundRect">
              <a:avLst/>
            </a:prstGeom>
            <a:solidFill>
              <a:srgbClr val="FFFFFF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1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组 16"/>
          <p:cNvGrpSpPr/>
          <p:nvPr/>
        </p:nvGrpSpPr>
        <p:grpSpPr>
          <a:xfrm>
            <a:off x="6634673" y="1950629"/>
            <a:ext cx="1352921" cy="775176"/>
            <a:chOff x="1813152" y="3294971"/>
            <a:chExt cx="1352921" cy="775176"/>
          </a:xfrm>
        </p:grpSpPr>
        <p:sp>
          <p:nvSpPr>
            <p:cNvPr id="18" name="圆角矩形 17"/>
            <p:cNvSpPr/>
            <p:nvPr/>
          </p:nvSpPr>
          <p:spPr>
            <a:xfrm>
              <a:off x="1828800" y="3294971"/>
              <a:ext cx="1337273" cy="775176"/>
            </a:xfrm>
            <a:prstGeom prst="roundRect">
              <a:avLst>
                <a:gd name="adj" fmla="val 8803"/>
              </a:avLst>
            </a:prstGeom>
            <a:solidFill>
              <a:srgbClr val="00B0F0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062480" y="3294971"/>
              <a:ext cx="8645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 smtClean="0">
                  <a:solidFill>
                    <a:schemeClr val="bg1"/>
                  </a:solidFill>
                  <a:latin typeface="Arial"/>
                  <a:cs typeface="Arial"/>
                </a:rPr>
                <a:t>CPU 1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813152" y="3703743"/>
              <a:ext cx="49259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200" dirty="0" smtClean="0">
                  <a:latin typeface="Arial"/>
                  <a:cs typeface="Arial"/>
                </a:rPr>
                <a:t>EAX</a:t>
              </a:r>
              <a:endParaRPr lang="zh-CN" altLang="en-US" sz="1200" dirty="0">
                <a:latin typeface="Arial"/>
                <a:cs typeface="Arial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2366358" y="3703743"/>
              <a:ext cx="642121" cy="276999"/>
            </a:xfrm>
            <a:prstGeom prst="roundRect">
              <a:avLst/>
            </a:prstGeom>
            <a:solidFill>
              <a:srgbClr val="FFFFFF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2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直线箭头连接符 21"/>
          <p:cNvCxnSpPr/>
          <p:nvPr/>
        </p:nvCxnSpPr>
        <p:spPr>
          <a:xfrm flipH="1">
            <a:off x="594098" y="3266559"/>
            <a:ext cx="50559" cy="21323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 rot="16200000">
            <a:off x="64908" y="3926587"/>
            <a:ext cx="68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Time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72821" y="2935970"/>
            <a:ext cx="3230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Consolas"/>
                <a:cs typeface="Consolas"/>
              </a:rPr>
              <a:t>pthread_mutex_lock(&amp;mu);</a:t>
            </a:r>
            <a:endParaRPr kumimoji="1" lang="en-US" altLang="zh-CN" dirty="0">
              <a:latin typeface="Consolas"/>
              <a:cs typeface="Consola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675908" y="3197511"/>
            <a:ext cx="3230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Consolas"/>
                <a:cs typeface="Consolas"/>
              </a:rPr>
              <a:t>pthread_mutex_lock(&amp;mu);</a:t>
            </a:r>
            <a:endParaRPr kumimoji="1" lang="en-US" altLang="zh-CN" dirty="0">
              <a:latin typeface="Consolas"/>
              <a:cs typeface="Consolas"/>
            </a:endParaRPr>
          </a:p>
        </p:txBody>
      </p:sp>
      <p:cxnSp>
        <p:nvCxnSpPr>
          <p:cNvPr id="25" name="直线箭头连接符 24"/>
          <p:cNvCxnSpPr>
            <a:stCxn id="24" idx="2"/>
            <a:endCxn id="26" idx="0"/>
          </p:cNvCxnSpPr>
          <p:nvPr/>
        </p:nvCxnSpPr>
        <p:spPr>
          <a:xfrm flipH="1">
            <a:off x="7283814" y="3566843"/>
            <a:ext cx="7380" cy="630846"/>
          </a:xfrm>
          <a:prstGeom prst="straightConnector1">
            <a:avLst/>
          </a:prstGeom>
          <a:ln w="38100" cmpd="sng">
            <a:headEnd type="arrow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6513480" y="4197689"/>
            <a:ext cx="15406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i="1" dirty="0">
                <a:solidFill>
                  <a:schemeClr val="accent2"/>
                </a:solidFill>
                <a:latin typeface="Arial"/>
                <a:cs typeface="Arial"/>
              </a:rPr>
              <a:t>b</a:t>
            </a:r>
            <a:r>
              <a:rPr kumimoji="1" lang="en-US" altLang="zh-CN" sz="1600" i="1" dirty="0" smtClean="0">
                <a:solidFill>
                  <a:schemeClr val="accent2"/>
                </a:solidFill>
                <a:latin typeface="Arial"/>
                <a:cs typeface="Arial"/>
              </a:rPr>
              <a:t>lock and wait</a:t>
            </a:r>
            <a:endParaRPr lang="zh-CN" altLang="en-US" sz="1600" i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pic>
        <p:nvPicPr>
          <p:cNvPr id="32" name="Picture 4" descr="C:\1. Research\slides\009559-simple-red-glossy-icon-arrows-arrow-circle-refresh-e1273553940757-300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141" y="4211358"/>
            <a:ext cx="332426" cy="33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972821" y="3487999"/>
            <a:ext cx="3230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000000"/>
                </a:solidFill>
                <a:latin typeface="Consolas"/>
                <a:cs typeface="Consolas"/>
              </a:rPr>
              <a:t>m</a:t>
            </a:r>
            <a:r>
              <a:rPr kumimoji="1" lang="mr-IN" altLang="zh-CN" b="1" dirty="0">
                <a:solidFill>
                  <a:srgbClr val="000000"/>
                </a:solidFill>
                <a:latin typeface="Consolas"/>
                <a:cs typeface="Consolas"/>
              </a:rPr>
              <a:t>ov</a:t>
            </a:r>
            <a:r>
              <a:rPr kumimoji="1" lang="en-US" altLang="zh-CN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kumimoji="1" lang="mr-IN" altLang="zh-CN" dirty="0">
                <a:solidFill>
                  <a:srgbClr val="000000"/>
                </a:solidFill>
                <a:latin typeface="Consolas"/>
                <a:cs typeface="Consolas"/>
              </a:rPr>
              <a:t>0x20072d(%rip),</a:t>
            </a:r>
            <a:r>
              <a:rPr kumimoji="1" lang="en-US" altLang="zh-CN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kumimoji="1" lang="mr-IN" altLang="zh-CN" dirty="0">
                <a:solidFill>
                  <a:srgbClr val="000000"/>
                </a:solidFill>
                <a:latin typeface="Consolas"/>
                <a:cs typeface="Consolas"/>
              </a:rPr>
              <a:t>%eax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966756" y="4026432"/>
            <a:ext cx="1834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000000"/>
                </a:solidFill>
                <a:latin typeface="Consolas"/>
                <a:cs typeface="Consolas"/>
              </a:rPr>
              <a:t>add</a:t>
            </a:r>
            <a:r>
              <a:rPr kumimoji="1" lang="en-US" altLang="zh-CN" dirty="0">
                <a:solidFill>
                  <a:srgbClr val="000000"/>
                </a:solidFill>
                <a:latin typeface="Consolas"/>
                <a:cs typeface="Consolas"/>
              </a:rPr>
              <a:t> $0x1,%eax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978515" y="4539850"/>
            <a:ext cx="3230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 smtClean="0">
                <a:solidFill>
                  <a:srgbClr val="000000"/>
                </a:solidFill>
                <a:latin typeface="Consolas"/>
                <a:cs typeface="Consolas"/>
              </a:rPr>
              <a:t>m</a:t>
            </a:r>
            <a:r>
              <a:rPr kumimoji="1" lang="mr-IN" altLang="zh-CN" b="1" dirty="0" smtClean="0">
                <a:solidFill>
                  <a:srgbClr val="000000"/>
                </a:solidFill>
                <a:latin typeface="Consolas"/>
                <a:cs typeface="Consolas"/>
              </a:rPr>
              <a:t>ov</a:t>
            </a:r>
            <a:r>
              <a:rPr kumimoji="1"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kumimoji="1" lang="mr-IN" altLang="zh-CN" dirty="0">
                <a:solidFill>
                  <a:srgbClr val="000000"/>
                </a:solidFill>
                <a:latin typeface="Consolas"/>
                <a:cs typeface="Consolas"/>
              </a:rPr>
              <a:t>%</a:t>
            </a:r>
            <a:r>
              <a:rPr kumimoji="1" lang="mr-IN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eax</a:t>
            </a:r>
            <a:r>
              <a:rPr kumimoji="1"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, </a:t>
            </a:r>
            <a:r>
              <a:rPr kumimoji="1" lang="mr-IN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0x20072d</a:t>
            </a:r>
            <a:r>
              <a:rPr kumimoji="1" lang="mr-IN" altLang="zh-CN" dirty="0">
                <a:solidFill>
                  <a:srgbClr val="000000"/>
                </a:solidFill>
                <a:latin typeface="Consolas"/>
                <a:cs typeface="Consolas"/>
              </a:rPr>
              <a:t>(%rip</a:t>
            </a:r>
            <a:r>
              <a:rPr kumimoji="1" lang="mr-IN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endParaRPr lang="zh-CN" altLang="en-US" dirty="0"/>
          </a:p>
        </p:txBody>
      </p:sp>
      <p:sp>
        <p:nvSpPr>
          <p:cNvPr id="34" name="右大括号 33"/>
          <p:cNvSpPr/>
          <p:nvPr/>
        </p:nvSpPr>
        <p:spPr>
          <a:xfrm>
            <a:off x="4191634" y="3579766"/>
            <a:ext cx="199410" cy="1252875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410368" y="4010595"/>
            <a:ext cx="1199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Consolas"/>
                <a:cs typeface="Consolas"/>
              </a:rPr>
              <a:t>g</a:t>
            </a:r>
            <a:r>
              <a:rPr kumimoji="1" lang="en-US" altLang="zh-CN" dirty="0" smtClean="0">
                <a:latin typeface="Consolas"/>
                <a:cs typeface="Consolas"/>
              </a:rPr>
              <a:t>lobal++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978515" y="5060689"/>
            <a:ext cx="3484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  <a:latin typeface="Consolas"/>
                <a:cs typeface="Consolas"/>
              </a:rPr>
              <a:t>pthread_mutex_unlock</a:t>
            </a:r>
            <a:r>
              <a:rPr kumimoji="1" lang="en-US" altLang="zh-CN" dirty="0">
                <a:solidFill>
                  <a:srgbClr val="FF0000"/>
                </a:solidFill>
                <a:latin typeface="Consolas"/>
                <a:cs typeface="Consolas"/>
              </a:rPr>
              <a:t>(&amp;mu);</a:t>
            </a:r>
            <a:endParaRPr kumimoji="1" lang="en-US" altLang="zh-CN" dirty="0">
              <a:latin typeface="Consolas"/>
              <a:cs typeface="Consolas"/>
            </a:endParaRPr>
          </a:p>
        </p:txBody>
      </p:sp>
      <p:cxnSp>
        <p:nvCxnSpPr>
          <p:cNvPr id="36" name="直线箭头连接符 35"/>
          <p:cNvCxnSpPr>
            <a:stCxn id="26" idx="2"/>
          </p:cNvCxnSpPr>
          <p:nvPr/>
        </p:nvCxnSpPr>
        <p:spPr>
          <a:xfrm flipH="1">
            <a:off x="7255917" y="4536243"/>
            <a:ext cx="27897" cy="862705"/>
          </a:xfrm>
          <a:prstGeom prst="straightConnector1">
            <a:avLst/>
          </a:prstGeom>
          <a:ln w="38100" cmpd="sng">
            <a:headEnd type="none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5640631" y="5398948"/>
            <a:ext cx="3230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000000"/>
                </a:solidFill>
                <a:latin typeface="Consolas"/>
                <a:cs typeface="Consolas"/>
              </a:rPr>
              <a:t>m</a:t>
            </a:r>
            <a:r>
              <a:rPr kumimoji="1" lang="mr-IN" altLang="zh-CN" b="1" dirty="0">
                <a:solidFill>
                  <a:srgbClr val="000000"/>
                </a:solidFill>
                <a:latin typeface="Consolas"/>
                <a:cs typeface="Consolas"/>
              </a:rPr>
              <a:t>ov</a:t>
            </a:r>
            <a:r>
              <a:rPr kumimoji="1" lang="en-US" altLang="zh-CN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kumimoji="1" lang="mr-IN" altLang="zh-CN" dirty="0">
                <a:solidFill>
                  <a:srgbClr val="000000"/>
                </a:solidFill>
                <a:latin typeface="Consolas"/>
                <a:cs typeface="Consolas"/>
              </a:rPr>
              <a:t>0x20072d(%rip),</a:t>
            </a:r>
            <a:r>
              <a:rPr kumimoji="1" lang="en-US" altLang="zh-CN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kumimoji="1" lang="mr-IN" altLang="zh-CN" dirty="0">
                <a:solidFill>
                  <a:srgbClr val="000000"/>
                </a:solidFill>
                <a:latin typeface="Consolas"/>
                <a:cs typeface="Consolas"/>
              </a:rPr>
              <a:t>%eax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5632824" y="5756522"/>
            <a:ext cx="1834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000000"/>
                </a:solidFill>
                <a:latin typeface="Consolas"/>
                <a:cs typeface="Consolas"/>
              </a:rPr>
              <a:t>add</a:t>
            </a:r>
            <a:r>
              <a:rPr kumimoji="1" lang="en-US" altLang="zh-CN" dirty="0">
                <a:solidFill>
                  <a:srgbClr val="000000"/>
                </a:solidFill>
                <a:latin typeface="Consolas"/>
                <a:cs typeface="Consolas"/>
              </a:rPr>
              <a:t> $0x1,%eax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5699426" y="6125854"/>
            <a:ext cx="3230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 smtClean="0">
                <a:solidFill>
                  <a:srgbClr val="000000"/>
                </a:solidFill>
                <a:latin typeface="Consolas"/>
                <a:cs typeface="Consolas"/>
              </a:rPr>
              <a:t>m</a:t>
            </a:r>
            <a:r>
              <a:rPr kumimoji="1" lang="mr-IN" altLang="zh-CN" b="1" dirty="0" smtClean="0">
                <a:solidFill>
                  <a:srgbClr val="000000"/>
                </a:solidFill>
                <a:latin typeface="Consolas"/>
                <a:cs typeface="Consolas"/>
              </a:rPr>
              <a:t>ov</a:t>
            </a:r>
            <a:r>
              <a:rPr kumimoji="1"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kumimoji="1" lang="mr-IN" altLang="zh-CN" dirty="0">
                <a:solidFill>
                  <a:srgbClr val="000000"/>
                </a:solidFill>
                <a:latin typeface="Consolas"/>
                <a:cs typeface="Consolas"/>
              </a:rPr>
              <a:t>%</a:t>
            </a:r>
            <a:r>
              <a:rPr kumimoji="1" lang="mr-IN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eax</a:t>
            </a:r>
            <a:r>
              <a:rPr kumimoji="1"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, </a:t>
            </a:r>
            <a:r>
              <a:rPr kumimoji="1" lang="mr-IN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0x20072d</a:t>
            </a:r>
            <a:r>
              <a:rPr kumimoji="1" lang="mr-IN" altLang="zh-CN" dirty="0">
                <a:solidFill>
                  <a:srgbClr val="000000"/>
                </a:solidFill>
                <a:latin typeface="Consolas"/>
                <a:cs typeface="Consolas"/>
              </a:rPr>
              <a:t>(%rip</a:t>
            </a:r>
            <a:r>
              <a:rPr kumimoji="1" lang="mr-IN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5654603" y="6495186"/>
            <a:ext cx="3484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  <a:latin typeface="Consolas"/>
                <a:cs typeface="Consolas"/>
              </a:rPr>
              <a:t>pthread_mutex_unlock</a:t>
            </a:r>
            <a:r>
              <a:rPr kumimoji="1" lang="en-US" altLang="zh-CN" dirty="0">
                <a:solidFill>
                  <a:srgbClr val="FF0000"/>
                </a:solidFill>
                <a:latin typeface="Consolas"/>
                <a:cs typeface="Consolas"/>
              </a:rPr>
              <a:t>(&amp;mu);</a:t>
            </a:r>
            <a:endParaRPr kumimoji="1" lang="en-US" altLang="zh-CN" dirty="0">
              <a:latin typeface="Consolas"/>
              <a:cs typeface="Consolas"/>
            </a:endParaRPr>
          </a:p>
        </p:txBody>
      </p:sp>
      <p:sp>
        <p:nvSpPr>
          <p:cNvPr id="41" name="右大括号 40"/>
          <p:cNvSpPr/>
          <p:nvPr/>
        </p:nvSpPr>
        <p:spPr>
          <a:xfrm flipH="1">
            <a:off x="5385568" y="5544678"/>
            <a:ext cx="223419" cy="950508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4162687" y="5832470"/>
            <a:ext cx="1199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Consolas"/>
                <a:cs typeface="Consolas"/>
              </a:rPr>
              <a:t>g</a:t>
            </a:r>
            <a:r>
              <a:rPr kumimoji="1" lang="en-US" altLang="zh-CN" dirty="0" smtClean="0">
                <a:latin typeface="Consolas"/>
                <a:cs typeface="Consolas"/>
              </a:rPr>
              <a:t>lobal++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5810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How to lock?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383" y="1465749"/>
            <a:ext cx="9218963" cy="4525963"/>
          </a:xfrm>
        </p:spPr>
        <p:txBody>
          <a:bodyPr/>
          <a:lstStyle/>
          <a:p>
            <a:r>
              <a:rPr lang="en-US" dirty="0" smtClean="0"/>
              <a:t>Any vulnerable state must be locked before access </a:t>
            </a:r>
          </a:p>
          <a:p>
            <a:pPr lvl="1"/>
            <a:r>
              <a:rPr lang="en-US" dirty="0" smtClean="0"/>
              <a:t>Vulnerable: state can be accessed by &gt;= 2 threads, one of them is a writer.</a:t>
            </a:r>
          </a:p>
          <a:p>
            <a:r>
              <a:rPr lang="en-US" dirty="0" smtClean="0"/>
              <a:t>We </a:t>
            </a:r>
            <a:r>
              <a:rPr lang="en-US" u="sng" dirty="0" smtClean="0"/>
              <a:t>mentally</a:t>
            </a:r>
            <a:r>
              <a:rPr lang="en-US" dirty="0" smtClean="0"/>
              <a:t> associate a separate lock to protect a different piece of vulnerable state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88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265998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Old example: What does mu protect?</a:t>
            </a:r>
            <a:endParaRPr lang="en-US" dirty="0"/>
          </a:p>
        </p:txBody>
      </p:sp>
      <p:sp>
        <p:nvSpPr>
          <p:cNvPr id="4" name="矩形 20"/>
          <p:cNvSpPr/>
          <p:nvPr/>
        </p:nvSpPr>
        <p:spPr>
          <a:xfrm>
            <a:off x="726418" y="1888376"/>
            <a:ext cx="6858059" cy="399015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err="1" smtClean="0">
                <a:solidFill>
                  <a:schemeClr val="tx1"/>
                </a:solidFill>
                <a:latin typeface="Consolas"/>
                <a:cs typeface="Consolas"/>
              </a:rPr>
              <a:t>int</a:t>
            </a:r>
            <a:r>
              <a:rPr kumimoji="1" lang="en-US" altLang="zh-CN" dirty="0" smtClean="0">
                <a:solidFill>
                  <a:schemeClr val="tx1"/>
                </a:solidFill>
                <a:latin typeface="Consolas"/>
                <a:cs typeface="Consolas"/>
              </a:rPr>
              <a:t> global = 0;</a:t>
            </a:r>
          </a:p>
          <a:p>
            <a:r>
              <a:rPr kumimoji="1" lang="en-US" altLang="zh-CN" dirty="0" smtClean="0">
                <a:solidFill>
                  <a:schemeClr val="tx1"/>
                </a:solidFill>
                <a:latin typeface="Consolas"/>
                <a:cs typeface="Consolas"/>
              </a:rPr>
              <a:t>void *</a:t>
            </a:r>
            <a:r>
              <a:rPr kumimoji="1" lang="en-US" altLang="zh-CN" dirty="0" err="1" smtClean="0">
                <a:solidFill>
                  <a:schemeClr val="tx1"/>
                </a:solidFill>
                <a:latin typeface="Consolas"/>
                <a:cs typeface="Consolas"/>
              </a:rPr>
              <a:t>thread_start</a:t>
            </a:r>
            <a:r>
              <a:rPr kumimoji="1" lang="en-US" altLang="zh-CN" dirty="0" smtClean="0">
                <a:solidFill>
                  <a:schemeClr val="tx1"/>
                </a:solidFill>
                <a:latin typeface="Consolas"/>
                <a:cs typeface="Consolas"/>
              </a:rPr>
              <a:t>(void *</a:t>
            </a:r>
            <a:r>
              <a:rPr kumimoji="1" lang="en-US" altLang="zh-CN" dirty="0" err="1" smtClean="0">
                <a:solidFill>
                  <a:schemeClr val="tx1"/>
                </a:solidFill>
                <a:latin typeface="Consolas"/>
                <a:cs typeface="Consolas"/>
              </a:rPr>
              <a:t>args</a:t>
            </a:r>
            <a:r>
              <a:rPr kumimoji="1" lang="en-US" altLang="zh-CN" dirty="0" smtClean="0">
                <a:solidFill>
                  <a:schemeClr val="tx1"/>
                </a:solidFill>
                <a:latin typeface="Consolas"/>
                <a:cs typeface="Consolas"/>
              </a:rPr>
              <a:t>) {</a:t>
            </a:r>
          </a:p>
          <a:p>
            <a:endParaRPr kumimoji="1" lang="en-US" altLang="zh-CN" dirty="0" smtClean="0">
              <a:solidFill>
                <a:schemeClr val="tx1"/>
              </a:solidFill>
              <a:latin typeface="Consolas"/>
              <a:cs typeface="Consolas"/>
            </a:endParaRPr>
          </a:p>
          <a:p>
            <a:r>
              <a:rPr kumimoji="1" lang="en-US" altLang="zh-CN" dirty="0" smtClean="0">
                <a:solidFill>
                  <a:schemeClr val="tx1"/>
                </a:solidFill>
                <a:latin typeface="Consolas"/>
                <a:cs typeface="Consolas"/>
              </a:rPr>
              <a:t>   global++;</a:t>
            </a:r>
          </a:p>
          <a:p>
            <a:endParaRPr kumimoji="1" lang="en-US" altLang="zh-CN" dirty="0" smtClean="0">
              <a:solidFill>
                <a:schemeClr val="tx1"/>
              </a:solidFill>
              <a:latin typeface="Consolas"/>
              <a:cs typeface="Consolas"/>
            </a:endParaRPr>
          </a:p>
          <a:p>
            <a:endParaRPr kumimoji="1" lang="en-US" altLang="zh-CN" dirty="0" smtClean="0">
              <a:solidFill>
                <a:schemeClr val="tx1"/>
              </a:solidFill>
              <a:latin typeface="Consolas"/>
              <a:cs typeface="Consolas"/>
            </a:endParaRPr>
          </a:p>
          <a:p>
            <a:r>
              <a:rPr kumimoji="1" lang="en-US" altLang="zh-CN" dirty="0" smtClean="0">
                <a:solidFill>
                  <a:schemeClr val="tx1"/>
                </a:solidFill>
                <a:latin typeface="Consolas"/>
                <a:cs typeface="Consolas"/>
              </a:rPr>
              <a:t>}</a:t>
            </a:r>
          </a:p>
          <a:p>
            <a:endParaRPr kumimoji="1" lang="en-US" altLang="zh-CN" dirty="0">
              <a:solidFill>
                <a:schemeClr val="tx1"/>
              </a:solidFill>
              <a:latin typeface="Consolas"/>
              <a:cs typeface="Consolas"/>
            </a:endParaRPr>
          </a:p>
          <a:p>
            <a:r>
              <a:rPr kumimoji="1" lang="en-US" altLang="zh-CN" dirty="0" smtClean="0">
                <a:solidFill>
                  <a:schemeClr val="tx1"/>
                </a:solidFill>
                <a:latin typeface="Consolas"/>
                <a:cs typeface="Consolas"/>
              </a:rPr>
              <a:t>void main() </a:t>
            </a:r>
            <a:r>
              <a:rPr kumimoji="1" lang="en-US" altLang="zh-CN" dirty="0" smtClean="0">
                <a:solidFill>
                  <a:schemeClr val="tx1"/>
                </a:solidFill>
                <a:latin typeface="Consolas"/>
                <a:cs typeface="Consolas"/>
              </a:rPr>
              <a:t>{</a:t>
            </a:r>
          </a:p>
          <a:p>
            <a:r>
              <a:rPr kumimoji="1" lang="en-US" altLang="zh-CN" dirty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  <a:latin typeface="Consolas"/>
                <a:cs typeface="Consolas"/>
              </a:rPr>
              <a:t>  for (</a:t>
            </a:r>
            <a:r>
              <a:rPr kumimoji="1" lang="en-US" altLang="zh-CN" dirty="0" err="1" smtClean="0">
                <a:solidFill>
                  <a:schemeClr val="tx1"/>
                </a:solidFill>
                <a:latin typeface="Consolas"/>
                <a:cs typeface="Consolas"/>
              </a:rPr>
              <a:t>int</a:t>
            </a:r>
            <a:r>
              <a:rPr kumimoji="1" lang="en-US" altLang="zh-CN" dirty="0" smtClean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kumimoji="1" lang="en-US" altLang="zh-CN" dirty="0" err="1" smtClean="0">
                <a:solidFill>
                  <a:schemeClr val="tx1"/>
                </a:solidFill>
                <a:latin typeface="Consolas"/>
                <a:cs typeface="Consolas"/>
              </a:rPr>
              <a:t>i</a:t>
            </a:r>
            <a:r>
              <a:rPr kumimoji="1" lang="en-US" altLang="zh-CN" dirty="0" smtClean="0">
                <a:solidFill>
                  <a:schemeClr val="tx1"/>
                </a:solidFill>
                <a:latin typeface="Consolas"/>
                <a:cs typeface="Consolas"/>
              </a:rPr>
              <a:t> = 0; </a:t>
            </a:r>
            <a:r>
              <a:rPr kumimoji="1" lang="en-US" altLang="zh-CN" dirty="0" err="1" smtClean="0">
                <a:solidFill>
                  <a:schemeClr val="tx1"/>
                </a:solidFill>
                <a:latin typeface="Consolas"/>
                <a:cs typeface="Consolas"/>
              </a:rPr>
              <a:t>i</a:t>
            </a:r>
            <a:r>
              <a:rPr kumimoji="1" lang="en-US" altLang="zh-CN" dirty="0" smtClean="0">
                <a:solidFill>
                  <a:schemeClr val="tx1"/>
                </a:solidFill>
                <a:latin typeface="Consolas"/>
                <a:cs typeface="Consolas"/>
              </a:rPr>
              <a:t> &lt; 10; </a:t>
            </a:r>
            <a:r>
              <a:rPr kumimoji="1" lang="en-US" altLang="zh-CN" dirty="0" err="1" smtClean="0">
                <a:solidFill>
                  <a:schemeClr val="tx1"/>
                </a:solidFill>
                <a:latin typeface="Consolas"/>
                <a:cs typeface="Consolas"/>
              </a:rPr>
              <a:t>i</a:t>
            </a:r>
            <a:r>
              <a:rPr kumimoji="1" lang="en-US" altLang="zh-CN" dirty="0" smtClean="0">
                <a:solidFill>
                  <a:schemeClr val="tx1"/>
                </a:solidFill>
                <a:latin typeface="Consolas"/>
                <a:cs typeface="Consolas"/>
              </a:rPr>
              <a:t>++) {</a:t>
            </a:r>
            <a:endParaRPr kumimoji="1" lang="en-US" altLang="zh-CN" dirty="0" smtClean="0">
              <a:solidFill>
                <a:schemeClr val="tx1"/>
              </a:solidFill>
              <a:latin typeface="Consolas"/>
              <a:cs typeface="Consolas"/>
            </a:endParaRPr>
          </a:p>
          <a:p>
            <a:r>
              <a:rPr kumimoji="1" lang="en-US" altLang="zh-CN" dirty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  <a:latin typeface="Consolas"/>
                <a:cs typeface="Consolas"/>
              </a:rPr>
              <a:t>     </a:t>
            </a:r>
            <a:r>
              <a:rPr kumimoji="1" lang="en-US" altLang="zh-CN" dirty="0" err="1" smtClean="0">
                <a:solidFill>
                  <a:schemeClr val="tx1"/>
                </a:solidFill>
                <a:latin typeface="Consolas"/>
                <a:cs typeface="Consolas"/>
              </a:rPr>
              <a:t>pthread_create</a:t>
            </a:r>
            <a:r>
              <a:rPr kumimoji="1" lang="en-US" altLang="zh-CN" dirty="0" smtClean="0">
                <a:solidFill>
                  <a:schemeClr val="tx1"/>
                </a:solidFill>
                <a:latin typeface="Consolas"/>
                <a:cs typeface="Consolas"/>
              </a:rPr>
              <a:t>(.., </a:t>
            </a:r>
            <a:r>
              <a:rPr kumimoji="1" lang="en-US" altLang="zh-CN" dirty="0" err="1" smtClean="0">
                <a:solidFill>
                  <a:schemeClr val="tx1"/>
                </a:solidFill>
                <a:latin typeface="Consolas"/>
                <a:cs typeface="Consolas"/>
              </a:rPr>
              <a:t>thread_start</a:t>
            </a:r>
            <a:r>
              <a:rPr kumimoji="1" lang="en-US" altLang="zh-CN" dirty="0" smtClean="0">
                <a:solidFill>
                  <a:schemeClr val="tx1"/>
                </a:solidFill>
                <a:latin typeface="Consolas"/>
                <a:cs typeface="Consolas"/>
              </a:rPr>
              <a:t>, NULL);</a:t>
            </a:r>
          </a:p>
          <a:p>
            <a:r>
              <a:rPr kumimoji="1" lang="en-US" altLang="zh-CN" dirty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  <a:latin typeface="Consolas"/>
                <a:cs typeface="Consolas"/>
              </a:rPr>
              <a:t>  }</a:t>
            </a:r>
          </a:p>
          <a:p>
            <a:r>
              <a:rPr kumimoji="1" lang="en-US" altLang="zh-CN" dirty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  <a:latin typeface="Consolas"/>
                <a:cs typeface="Consolas"/>
              </a:rPr>
              <a:t>  </a:t>
            </a:r>
            <a:r>
              <a:rPr kumimoji="1" lang="en-US" altLang="zh-CN" dirty="0" err="1" smtClean="0">
                <a:solidFill>
                  <a:schemeClr val="tx1"/>
                </a:solidFill>
                <a:latin typeface="Consolas"/>
                <a:cs typeface="Consolas"/>
              </a:rPr>
              <a:t>pthread_join</a:t>
            </a:r>
            <a:r>
              <a:rPr kumimoji="1" lang="en-US" altLang="zh-CN" dirty="0" smtClean="0">
                <a:solidFill>
                  <a:schemeClr val="tx1"/>
                </a:solidFill>
                <a:latin typeface="Consolas"/>
                <a:cs typeface="Consolas"/>
              </a:rPr>
              <a:t>(...)</a:t>
            </a:r>
            <a:endParaRPr kumimoji="1" lang="en-US" altLang="zh-CN" dirty="0" smtClean="0">
              <a:solidFill>
                <a:schemeClr val="tx1"/>
              </a:solidFill>
              <a:latin typeface="Consolas"/>
              <a:cs typeface="Consolas"/>
            </a:endParaRPr>
          </a:p>
          <a:p>
            <a:r>
              <a:rPr kumimoji="1" lang="en-US" altLang="zh-CN" dirty="0">
                <a:solidFill>
                  <a:schemeClr val="tx1"/>
                </a:solidFill>
                <a:latin typeface="Consolas"/>
                <a:cs typeface="Consolas"/>
              </a:rPr>
              <a:t>}</a:t>
            </a:r>
            <a:endParaRPr kumimoji="1" lang="zh-CN" altLang="en-US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66525" y="2450726"/>
            <a:ext cx="3554523" cy="369332"/>
            <a:chOff x="813561" y="3379608"/>
            <a:chExt cx="3554523" cy="369332"/>
          </a:xfrm>
        </p:grpSpPr>
        <p:pic>
          <p:nvPicPr>
            <p:cNvPr id="6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3561" y="3437234"/>
              <a:ext cx="267526" cy="31170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137512" y="3379608"/>
              <a:ext cx="32305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00FF"/>
                  </a:solidFill>
                  <a:latin typeface="Consolas"/>
                  <a:cs typeface="Consolas"/>
                </a:rPr>
                <a:t>pthread_mutex_lock</a:t>
              </a:r>
              <a:r>
                <a:rPr lang="en-US" dirty="0" smtClean="0">
                  <a:solidFill>
                    <a:srgbClr val="0000FF"/>
                  </a:solidFill>
                  <a:latin typeface="Consolas"/>
                  <a:cs typeface="Consolas"/>
                </a:rPr>
                <a:t>(&amp;mu);</a:t>
              </a:r>
              <a:endParaRPr lang="en-US" dirty="0">
                <a:solidFill>
                  <a:srgbClr val="0000FF"/>
                </a:solidFill>
                <a:latin typeface="Consolas"/>
                <a:cs typeface="Consolas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61695" y="3024024"/>
            <a:ext cx="3777901" cy="369332"/>
            <a:chOff x="808731" y="3952906"/>
            <a:chExt cx="3777901" cy="369332"/>
          </a:xfrm>
        </p:grpSpPr>
        <p:pic>
          <p:nvPicPr>
            <p:cNvPr id="9" name="图片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8731" y="4002561"/>
              <a:ext cx="388838" cy="319677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102235" y="3952906"/>
              <a:ext cx="3484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00FF"/>
                  </a:solidFill>
                  <a:latin typeface="Consolas"/>
                  <a:cs typeface="Consolas"/>
                </a:rPr>
                <a:t>pthread_mutex_unlock</a:t>
              </a:r>
              <a:r>
                <a:rPr lang="en-US" dirty="0" smtClean="0">
                  <a:solidFill>
                    <a:srgbClr val="0000FF"/>
                  </a:solidFill>
                  <a:latin typeface="Consolas"/>
                  <a:cs typeface="Consolas"/>
                </a:rPr>
                <a:t>(&amp;mu);</a:t>
              </a:r>
              <a:endParaRPr lang="en-US" dirty="0">
                <a:solidFill>
                  <a:srgbClr val="0000FF"/>
                </a:solidFill>
                <a:latin typeface="Consolas"/>
                <a:cs typeface="Consolas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26418" y="1675600"/>
            <a:ext cx="2596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latin typeface="Consolas"/>
                <a:cs typeface="Consolas"/>
              </a:rPr>
              <a:t>pthread_mutex_t</a:t>
            </a:r>
            <a:r>
              <a:rPr lang="en-US" dirty="0" smtClean="0">
                <a:solidFill>
                  <a:srgbClr val="0000FF"/>
                </a:solidFill>
                <a:latin typeface="Consolas"/>
                <a:cs typeface="Consolas"/>
              </a:rPr>
              <a:t> mu;</a:t>
            </a:r>
            <a:endParaRPr lang="en-US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19174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Lock granularity: an example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7642" y="1545709"/>
            <a:ext cx="555717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latin typeface="Consolas"/>
                <a:cs typeface="Consolas"/>
              </a:rPr>
              <a:t>const</a:t>
            </a:r>
            <a:r>
              <a:rPr lang="en-US" altLang="zh-CN" dirty="0" smtClean="0">
                <a:latin typeface="Consolas"/>
                <a:cs typeface="Consolas"/>
              </a:rPr>
              <a:t> </a:t>
            </a:r>
            <a:r>
              <a:rPr lang="en-US" altLang="zh-CN" dirty="0" err="1" smtClean="0">
                <a:latin typeface="Consolas"/>
                <a:cs typeface="Consolas"/>
              </a:rPr>
              <a:t>int</a:t>
            </a:r>
            <a:r>
              <a:rPr lang="en-US" altLang="zh-CN" dirty="0" smtClean="0">
                <a:latin typeface="Consolas"/>
                <a:cs typeface="Consolas"/>
              </a:rPr>
              <a:t> n</a:t>
            </a:r>
            <a:r>
              <a:rPr lang="en-US" altLang="zh-CN" dirty="0" smtClean="0">
                <a:latin typeface="Consolas"/>
                <a:cs typeface="Consolas"/>
              </a:rPr>
              <a:t>=10;</a:t>
            </a:r>
            <a:endParaRPr lang="en-US" altLang="zh-CN" dirty="0">
              <a:latin typeface="Consolas"/>
              <a:cs typeface="Consolas"/>
            </a:endParaRPr>
          </a:p>
          <a:p>
            <a:r>
              <a:rPr lang="en-US" altLang="zh-CN" dirty="0" err="1" smtClean="0">
                <a:latin typeface="Consolas"/>
                <a:cs typeface="Consolas"/>
              </a:rPr>
              <a:t>int</a:t>
            </a:r>
            <a:r>
              <a:rPr lang="en-US" altLang="zh-CN" dirty="0" smtClean="0">
                <a:latin typeface="Consolas"/>
                <a:cs typeface="Consolas"/>
              </a:rPr>
              <a:t> </a:t>
            </a:r>
            <a:r>
              <a:rPr lang="en-US" altLang="zh-CN" dirty="0" smtClean="0">
                <a:latin typeface="Consolas"/>
                <a:cs typeface="Consolas"/>
              </a:rPr>
              <a:t>accounts[total];</a:t>
            </a:r>
          </a:p>
          <a:p>
            <a:endParaRPr lang="en-US" altLang="zh-CN" dirty="0">
              <a:latin typeface="Consolas"/>
              <a:cs typeface="Consolas"/>
            </a:endParaRPr>
          </a:p>
          <a:p>
            <a:r>
              <a:rPr lang="en-US" altLang="zh-CN" dirty="0" smtClean="0">
                <a:latin typeface="Consolas"/>
                <a:cs typeface="Consolas"/>
              </a:rPr>
              <a:t>void transfer(</a:t>
            </a:r>
            <a:r>
              <a:rPr lang="en-US" altLang="zh-CN" dirty="0">
                <a:latin typeface="Consolas"/>
                <a:cs typeface="Consolas"/>
              </a:rPr>
              <a:t>int x</a:t>
            </a:r>
            <a:r>
              <a:rPr lang="en-US" altLang="zh-CN" dirty="0" smtClean="0">
                <a:latin typeface="Consolas"/>
                <a:cs typeface="Consolas"/>
              </a:rPr>
              <a:t>, </a:t>
            </a:r>
            <a:r>
              <a:rPr lang="en-US" altLang="zh-CN" dirty="0" err="1" smtClean="0">
                <a:latin typeface="Consolas"/>
                <a:cs typeface="Consolas"/>
              </a:rPr>
              <a:t>int</a:t>
            </a:r>
            <a:r>
              <a:rPr lang="en-US" altLang="zh-CN" dirty="0" smtClean="0">
                <a:latin typeface="Consolas"/>
                <a:cs typeface="Consolas"/>
              </a:rPr>
              <a:t> y, </a:t>
            </a:r>
            <a:r>
              <a:rPr lang="en-US" altLang="zh-CN" dirty="0" err="1" smtClean="0">
                <a:latin typeface="Consolas"/>
                <a:cs typeface="Consolas"/>
              </a:rPr>
              <a:t>int</a:t>
            </a:r>
            <a:r>
              <a:rPr lang="en-US" altLang="zh-CN" dirty="0" smtClean="0">
                <a:latin typeface="Consolas"/>
                <a:cs typeface="Consolas"/>
              </a:rPr>
              <a:t> </a:t>
            </a:r>
            <a:r>
              <a:rPr lang="en-US" altLang="zh-CN" dirty="0">
                <a:latin typeface="Consolas"/>
                <a:cs typeface="Consolas"/>
              </a:rPr>
              <a:t>amount</a:t>
            </a:r>
            <a:r>
              <a:rPr lang="en-US" altLang="zh-CN" dirty="0" smtClean="0">
                <a:latin typeface="Consolas"/>
                <a:cs typeface="Consolas"/>
              </a:rPr>
              <a:t>) {</a:t>
            </a:r>
            <a:endParaRPr lang="en-US" altLang="zh-CN" dirty="0">
              <a:latin typeface="Consolas"/>
              <a:cs typeface="Consolas"/>
            </a:endParaRPr>
          </a:p>
          <a:p>
            <a:r>
              <a:rPr lang="en-US" altLang="zh-CN" dirty="0">
                <a:latin typeface="Consolas"/>
                <a:cs typeface="Consolas"/>
              </a:rPr>
              <a:t>	</a:t>
            </a:r>
            <a:r>
              <a:rPr lang="en-US" altLang="zh-CN" dirty="0" smtClean="0">
                <a:latin typeface="Consolas"/>
                <a:cs typeface="Consolas"/>
              </a:rPr>
              <a:t>accounts[</a:t>
            </a:r>
            <a:r>
              <a:rPr lang="en-US" altLang="zh-CN" dirty="0">
                <a:latin typeface="Consolas"/>
                <a:cs typeface="Consolas"/>
              </a:rPr>
              <a:t>x</a:t>
            </a:r>
            <a:r>
              <a:rPr lang="en-US" altLang="zh-CN" dirty="0" smtClean="0">
                <a:latin typeface="Consolas"/>
                <a:cs typeface="Consolas"/>
              </a:rPr>
              <a:t>] </a:t>
            </a:r>
            <a:r>
              <a:rPr lang="en-US" altLang="zh-CN" dirty="0">
                <a:latin typeface="Consolas"/>
                <a:cs typeface="Consolas"/>
              </a:rPr>
              <a:t>-= amount;</a:t>
            </a:r>
          </a:p>
          <a:p>
            <a:r>
              <a:rPr lang="en-US" altLang="zh-CN" dirty="0">
                <a:latin typeface="Consolas"/>
                <a:cs typeface="Consolas"/>
              </a:rPr>
              <a:t>	</a:t>
            </a:r>
            <a:r>
              <a:rPr lang="en-US" altLang="zh-CN" dirty="0" smtClean="0">
                <a:latin typeface="Consolas"/>
                <a:cs typeface="Consolas"/>
              </a:rPr>
              <a:t>accounts[</a:t>
            </a:r>
            <a:r>
              <a:rPr lang="en-US" altLang="zh-CN" dirty="0">
                <a:latin typeface="Consolas"/>
                <a:cs typeface="Consolas"/>
              </a:rPr>
              <a:t>y</a:t>
            </a:r>
            <a:r>
              <a:rPr lang="en-US" altLang="zh-CN" dirty="0" smtClean="0">
                <a:latin typeface="Consolas"/>
                <a:cs typeface="Consolas"/>
              </a:rPr>
              <a:t>] </a:t>
            </a:r>
            <a:r>
              <a:rPr lang="en-US" altLang="zh-CN" dirty="0">
                <a:latin typeface="Consolas"/>
                <a:cs typeface="Consolas"/>
              </a:rPr>
              <a:t>+= amount;</a:t>
            </a:r>
          </a:p>
          <a:p>
            <a:r>
              <a:rPr lang="en-US" altLang="zh-CN" dirty="0" smtClean="0">
                <a:latin typeface="Consolas"/>
                <a:cs typeface="Consolas"/>
              </a:rPr>
              <a:t>}</a:t>
            </a:r>
          </a:p>
          <a:p>
            <a:endParaRPr lang="en-US" altLang="zh-CN" dirty="0">
              <a:latin typeface="Consolas"/>
              <a:cs typeface="Consolas"/>
            </a:endParaRPr>
          </a:p>
          <a:p>
            <a:r>
              <a:rPr lang="en-US" altLang="zh-CN" dirty="0" err="1" smtClean="0">
                <a:latin typeface="Consolas"/>
                <a:cs typeface="Consolas"/>
              </a:rPr>
              <a:t>int</a:t>
            </a:r>
            <a:r>
              <a:rPr lang="en-US" altLang="zh-CN" dirty="0" smtClean="0">
                <a:latin typeface="Consolas"/>
                <a:cs typeface="Consolas"/>
              </a:rPr>
              <a:t> balance(User u) {</a:t>
            </a:r>
          </a:p>
          <a:p>
            <a:r>
              <a:rPr lang="en-US" altLang="zh-CN" dirty="0">
                <a:latin typeface="Consolas"/>
                <a:cs typeface="Consolas"/>
              </a:rPr>
              <a:t> </a:t>
            </a:r>
            <a:r>
              <a:rPr lang="en-US" altLang="zh-CN" dirty="0" smtClean="0">
                <a:latin typeface="Consolas"/>
                <a:cs typeface="Consolas"/>
              </a:rPr>
              <a:t>   return accounts[</a:t>
            </a:r>
            <a:r>
              <a:rPr lang="en-US" altLang="zh-CN" dirty="0" err="1" smtClean="0">
                <a:latin typeface="Consolas"/>
                <a:cs typeface="Consolas"/>
              </a:rPr>
              <a:t>u.checking</a:t>
            </a:r>
            <a:r>
              <a:rPr lang="en-US" altLang="zh-CN" dirty="0" smtClean="0">
                <a:latin typeface="Consolas"/>
                <a:cs typeface="Consolas"/>
              </a:rPr>
              <a:t>]+</a:t>
            </a:r>
          </a:p>
          <a:p>
            <a:r>
              <a:rPr lang="en-US" altLang="zh-CN" dirty="0">
                <a:latin typeface="Consolas"/>
                <a:cs typeface="Consolas"/>
              </a:rPr>
              <a:t> </a:t>
            </a:r>
            <a:r>
              <a:rPr lang="en-US" altLang="zh-CN" dirty="0" smtClean="0">
                <a:latin typeface="Consolas"/>
                <a:cs typeface="Consolas"/>
              </a:rPr>
              <a:t>          accounts[</a:t>
            </a:r>
            <a:r>
              <a:rPr lang="en-US" altLang="zh-CN" dirty="0" err="1" smtClean="0">
                <a:latin typeface="Consolas"/>
                <a:cs typeface="Consolas"/>
              </a:rPr>
              <a:t>u.saving</a:t>
            </a:r>
            <a:r>
              <a:rPr lang="en-US" altLang="zh-CN" dirty="0" smtClean="0">
                <a:latin typeface="Consolas"/>
                <a:cs typeface="Consolas"/>
              </a:rPr>
              <a:t>];</a:t>
            </a:r>
          </a:p>
          <a:p>
            <a:r>
              <a:rPr lang="en-US" altLang="zh-CN" dirty="0">
                <a:latin typeface="Consolas"/>
                <a:cs typeface="Consolas"/>
              </a:rPr>
              <a:t>}</a:t>
            </a:r>
            <a:endParaRPr lang="en-US" altLang="zh-CN" dirty="0">
              <a:latin typeface="Consolas"/>
              <a:cs typeface="Consolas"/>
            </a:endParaRPr>
          </a:p>
          <a:p>
            <a:endParaRPr lang="en-US" altLang="zh-CN" dirty="0">
              <a:latin typeface="Consolas"/>
              <a:cs typeface="Consolas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291992" y="2904288"/>
            <a:ext cx="4828957" cy="3832132"/>
            <a:chOff x="4291992" y="2904288"/>
            <a:chExt cx="4828957" cy="3832132"/>
          </a:xfrm>
        </p:grpSpPr>
        <p:sp>
          <p:nvSpPr>
            <p:cNvPr id="5" name="矩形 24"/>
            <p:cNvSpPr/>
            <p:nvPr/>
          </p:nvSpPr>
          <p:spPr>
            <a:xfrm>
              <a:off x="5021798" y="3027247"/>
              <a:ext cx="100590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600" dirty="0">
                  <a:latin typeface="Arial"/>
                  <a:cs typeface="Arial"/>
                </a:rPr>
                <a:t>Thread </a:t>
              </a:r>
              <a:r>
                <a:rPr kumimoji="1" lang="en-US" altLang="zh-CN" sz="1600" dirty="0" smtClean="0">
                  <a:latin typeface="Arial"/>
                  <a:cs typeface="Arial"/>
                </a:rPr>
                <a:t>1</a:t>
              </a:r>
              <a:endParaRPr lang="zh-CN" altLang="en-US" sz="1600" dirty="0">
                <a:latin typeface="Arial"/>
                <a:cs typeface="Arial"/>
              </a:endParaRPr>
            </a:p>
          </p:txBody>
        </p:sp>
        <p:sp>
          <p:nvSpPr>
            <p:cNvPr id="6" name="任意形状 25"/>
            <p:cNvSpPr/>
            <p:nvPr/>
          </p:nvSpPr>
          <p:spPr>
            <a:xfrm>
              <a:off x="6048044" y="3041021"/>
              <a:ext cx="157594" cy="324780"/>
            </a:xfrm>
            <a:custGeom>
              <a:avLst/>
              <a:gdLst>
                <a:gd name="connsiteX0" fmla="*/ 0 w 477642"/>
                <a:gd name="connsiteY0" fmla="*/ 0 h 711200"/>
                <a:gd name="connsiteX1" fmla="*/ 477520 w 477642"/>
                <a:gd name="connsiteY1" fmla="*/ 172720 h 711200"/>
                <a:gd name="connsiteX2" fmla="*/ 50800 w 477642"/>
                <a:gd name="connsiteY2" fmla="*/ 487680 h 711200"/>
                <a:gd name="connsiteX3" fmla="*/ 457200 w 477642"/>
                <a:gd name="connsiteY3" fmla="*/ 711200 h 711200"/>
                <a:gd name="connsiteX4" fmla="*/ 457200 w 477642"/>
                <a:gd name="connsiteY4" fmla="*/ 711200 h 711200"/>
                <a:gd name="connsiteX5" fmla="*/ 457200 w 477642"/>
                <a:gd name="connsiteY5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7642" h="711200">
                  <a:moveTo>
                    <a:pt x="0" y="0"/>
                  </a:moveTo>
                  <a:cubicBezTo>
                    <a:pt x="234526" y="45720"/>
                    <a:pt x="469053" y="91440"/>
                    <a:pt x="477520" y="172720"/>
                  </a:cubicBezTo>
                  <a:cubicBezTo>
                    <a:pt x="485987" y="254000"/>
                    <a:pt x="54187" y="397933"/>
                    <a:pt x="50800" y="487680"/>
                  </a:cubicBezTo>
                  <a:cubicBezTo>
                    <a:pt x="47413" y="577427"/>
                    <a:pt x="457200" y="711200"/>
                    <a:pt x="457200" y="711200"/>
                  </a:cubicBezTo>
                  <a:lnTo>
                    <a:pt x="457200" y="711200"/>
                  </a:lnTo>
                  <a:lnTo>
                    <a:pt x="457200" y="711200"/>
                  </a:lnTo>
                </a:path>
              </a:pathLst>
            </a:custGeom>
            <a:ln w="38100" cmpd="sng">
              <a:solidFill>
                <a:srgbClr val="8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7" name="矩形 26"/>
            <p:cNvSpPr/>
            <p:nvPr/>
          </p:nvSpPr>
          <p:spPr>
            <a:xfrm>
              <a:off x="6792868" y="3054490"/>
              <a:ext cx="100590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600" dirty="0">
                  <a:latin typeface="Arial"/>
                  <a:cs typeface="Arial"/>
                </a:rPr>
                <a:t>Thread 2</a:t>
              </a:r>
              <a:endParaRPr lang="zh-CN" altLang="en-US" sz="1600" dirty="0">
                <a:latin typeface="Arial"/>
                <a:cs typeface="Arial"/>
              </a:endParaRPr>
            </a:p>
          </p:txBody>
        </p:sp>
        <p:sp>
          <p:nvSpPr>
            <p:cNvPr id="8" name="任意形状 27"/>
            <p:cNvSpPr/>
            <p:nvPr/>
          </p:nvSpPr>
          <p:spPr>
            <a:xfrm>
              <a:off x="7819114" y="3068264"/>
              <a:ext cx="157594" cy="324780"/>
            </a:xfrm>
            <a:custGeom>
              <a:avLst/>
              <a:gdLst>
                <a:gd name="connsiteX0" fmla="*/ 0 w 477642"/>
                <a:gd name="connsiteY0" fmla="*/ 0 h 711200"/>
                <a:gd name="connsiteX1" fmla="*/ 477520 w 477642"/>
                <a:gd name="connsiteY1" fmla="*/ 172720 h 711200"/>
                <a:gd name="connsiteX2" fmla="*/ 50800 w 477642"/>
                <a:gd name="connsiteY2" fmla="*/ 487680 h 711200"/>
                <a:gd name="connsiteX3" fmla="*/ 457200 w 477642"/>
                <a:gd name="connsiteY3" fmla="*/ 711200 h 711200"/>
                <a:gd name="connsiteX4" fmla="*/ 457200 w 477642"/>
                <a:gd name="connsiteY4" fmla="*/ 711200 h 711200"/>
                <a:gd name="connsiteX5" fmla="*/ 457200 w 477642"/>
                <a:gd name="connsiteY5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7642" h="711200">
                  <a:moveTo>
                    <a:pt x="0" y="0"/>
                  </a:moveTo>
                  <a:cubicBezTo>
                    <a:pt x="234526" y="45720"/>
                    <a:pt x="469053" y="91440"/>
                    <a:pt x="477520" y="172720"/>
                  </a:cubicBezTo>
                  <a:cubicBezTo>
                    <a:pt x="485987" y="254000"/>
                    <a:pt x="54187" y="397933"/>
                    <a:pt x="50800" y="487680"/>
                  </a:cubicBezTo>
                  <a:cubicBezTo>
                    <a:pt x="47413" y="577427"/>
                    <a:pt x="457200" y="711200"/>
                    <a:pt x="457200" y="711200"/>
                  </a:cubicBezTo>
                  <a:lnTo>
                    <a:pt x="457200" y="711200"/>
                  </a:lnTo>
                  <a:lnTo>
                    <a:pt x="457200" y="711200"/>
                  </a:lnTo>
                </a:path>
              </a:pathLst>
            </a:custGeom>
            <a:ln w="38100" cmpd="sng">
              <a:solidFill>
                <a:srgbClr val="8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9" name="矩形 28"/>
            <p:cNvSpPr/>
            <p:nvPr/>
          </p:nvSpPr>
          <p:spPr>
            <a:xfrm>
              <a:off x="4439788" y="3455717"/>
              <a:ext cx="232808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Consolas"/>
                  <a:cs typeface="Consolas"/>
                </a:rPr>
                <a:t>%</a:t>
              </a:r>
              <a:r>
                <a:rPr lang="en-US" altLang="zh-CN" sz="1600" dirty="0" err="1" smtClean="0">
                  <a:latin typeface="Consolas"/>
                  <a:cs typeface="Consolas"/>
                </a:rPr>
                <a:t>eax</a:t>
              </a:r>
              <a:r>
                <a:rPr lang="en-US" altLang="zh-CN" sz="1600" dirty="0">
                  <a:latin typeface="Consolas"/>
                  <a:cs typeface="Consolas"/>
                </a:rPr>
                <a:t>=</a:t>
              </a:r>
              <a:r>
                <a:rPr lang="en-US" altLang="zh-CN" sz="1600" dirty="0" smtClean="0">
                  <a:latin typeface="Consolas"/>
                  <a:cs typeface="Consolas"/>
                </a:rPr>
                <a:t>accounts[1]=10</a:t>
              </a:r>
              <a:endParaRPr lang="zh-CN" altLang="en-US" sz="1600" dirty="0"/>
            </a:p>
          </p:txBody>
        </p:sp>
        <p:sp>
          <p:nvSpPr>
            <p:cNvPr id="10" name="矩形 29"/>
            <p:cNvSpPr/>
            <p:nvPr/>
          </p:nvSpPr>
          <p:spPr>
            <a:xfrm>
              <a:off x="6792868" y="3764944"/>
              <a:ext cx="232808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Consolas"/>
                  <a:cs typeface="Consolas"/>
                </a:rPr>
                <a:t>%</a:t>
              </a:r>
              <a:r>
                <a:rPr lang="en-US" altLang="zh-CN" sz="1600" dirty="0" err="1" smtClean="0">
                  <a:latin typeface="Consolas"/>
                  <a:cs typeface="Consolas"/>
                </a:rPr>
                <a:t>eax</a:t>
              </a:r>
              <a:r>
                <a:rPr lang="en-US" altLang="zh-CN" sz="1600" dirty="0" smtClean="0">
                  <a:latin typeface="Consolas"/>
                  <a:cs typeface="Consolas"/>
                </a:rPr>
                <a:t>=accounts[1]=10</a:t>
              </a:r>
              <a:endParaRPr lang="zh-CN" altLang="en-US" sz="1600" dirty="0"/>
            </a:p>
          </p:txBody>
        </p:sp>
        <p:sp>
          <p:nvSpPr>
            <p:cNvPr id="11" name="矩形 28"/>
            <p:cNvSpPr/>
            <p:nvPr/>
          </p:nvSpPr>
          <p:spPr>
            <a:xfrm>
              <a:off x="4525614" y="4068224"/>
              <a:ext cx="176402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Consolas"/>
                  <a:cs typeface="Consolas"/>
                </a:rPr>
                <a:t>%</a:t>
              </a:r>
              <a:r>
                <a:rPr lang="en-US" altLang="zh-CN" sz="1600" dirty="0" err="1" smtClean="0">
                  <a:latin typeface="Consolas"/>
                  <a:cs typeface="Consolas"/>
                </a:rPr>
                <a:t>eax</a:t>
              </a:r>
              <a:r>
                <a:rPr lang="en-US" altLang="zh-CN" sz="1600" dirty="0" smtClean="0">
                  <a:latin typeface="Consolas"/>
                  <a:cs typeface="Consolas"/>
                </a:rPr>
                <a:t>=%eax-10=0</a:t>
              </a:r>
              <a:endParaRPr lang="zh-CN" altLang="en-US" sz="1600" dirty="0"/>
            </a:p>
          </p:txBody>
        </p:sp>
        <p:sp>
          <p:nvSpPr>
            <p:cNvPr id="12" name="矩形 28"/>
            <p:cNvSpPr/>
            <p:nvPr/>
          </p:nvSpPr>
          <p:spPr>
            <a:xfrm>
              <a:off x="6842515" y="4335776"/>
              <a:ext cx="187683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Consolas"/>
                  <a:cs typeface="Consolas"/>
                </a:rPr>
                <a:t>%</a:t>
              </a:r>
              <a:r>
                <a:rPr lang="en-US" altLang="zh-CN" sz="1600" dirty="0" err="1" smtClean="0">
                  <a:latin typeface="Consolas"/>
                  <a:cs typeface="Consolas"/>
                </a:rPr>
                <a:t>eax</a:t>
              </a:r>
              <a:r>
                <a:rPr lang="en-US" altLang="zh-CN" sz="1600" dirty="0" smtClean="0">
                  <a:latin typeface="Consolas"/>
                  <a:cs typeface="Consolas"/>
                </a:rPr>
                <a:t>=%eax-10= 0</a:t>
              </a:r>
              <a:endParaRPr lang="zh-CN" altLang="en-US" sz="1600" dirty="0"/>
            </a:p>
          </p:txBody>
        </p:sp>
        <p:sp>
          <p:nvSpPr>
            <p:cNvPr id="13" name="矩形 28"/>
            <p:cNvSpPr/>
            <p:nvPr/>
          </p:nvSpPr>
          <p:spPr>
            <a:xfrm>
              <a:off x="4523582" y="4544992"/>
              <a:ext cx="221527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Consolas"/>
                  <a:cs typeface="Consolas"/>
                </a:rPr>
                <a:t>accounts[1]=%</a:t>
              </a:r>
              <a:r>
                <a:rPr lang="en-US" altLang="zh-CN" sz="1600" dirty="0" err="1" smtClean="0">
                  <a:latin typeface="Consolas"/>
                  <a:cs typeface="Consolas"/>
                </a:rPr>
                <a:t>eax</a:t>
              </a:r>
              <a:r>
                <a:rPr lang="en-US" altLang="zh-CN" sz="1600" dirty="0" smtClean="0">
                  <a:latin typeface="Consolas"/>
                  <a:cs typeface="Consolas"/>
                </a:rPr>
                <a:t>=0</a:t>
              </a:r>
              <a:endParaRPr lang="zh-CN" altLang="en-US" sz="1600" dirty="0"/>
            </a:p>
          </p:txBody>
        </p:sp>
        <p:sp>
          <p:nvSpPr>
            <p:cNvPr id="14" name="矩形 28"/>
            <p:cNvSpPr/>
            <p:nvPr/>
          </p:nvSpPr>
          <p:spPr>
            <a:xfrm>
              <a:off x="6827859" y="4865877"/>
              <a:ext cx="221527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Consolas"/>
                  <a:cs typeface="Consolas"/>
                </a:rPr>
                <a:t>accounts[1]=%</a:t>
              </a:r>
              <a:r>
                <a:rPr lang="en-US" altLang="zh-CN" sz="1600" dirty="0" err="1" smtClean="0">
                  <a:latin typeface="Consolas"/>
                  <a:cs typeface="Consolas"/>
                </a:rPr>
                <a:t>eax</a:t>
              </a:r>
              <a:r>
                <a:rPr lang="en-US" altLang="zh-CN" sz="1600" dirty="0" smtClean="0">
                  <a:latin typeface="Consolas"/>
                  <a:cs typeface="Consolas"/>
                </a:rPr>
                <a:t>=0</a:t>
              </a:r>
              <a:endParaRPr lang="zh-CN" altLang="en-US" sz="1600" dirty="0"/>
            </a:p>
          </p:txBody>
        </p:sp>
        <p:sp>
          <p:nvSpPr>
            <p:cNvPr id="15" name="矩形 28"/>
            <p:cNvSpPr/>
            <p:nvPr/>
          </p:nvSpPr>
          <p:spPr>
            <a:xfrm>
              <a:off x="4464787" y="5200385"/>
              <a:ext cx="2328081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Consolas"/>
                  <a:cs typeface="Consolas"/>
                </a:rPr>
                <a:t>%</a:t>
              </a:r>
              <a:r>
                <a:rPr lang="en-US" altLang="zh-CN" sz="1600" dirty="0" err="1" smtClean="0">
                  <a:latin typeface="Consolas"/>
                  <a:cs typeface="Consolas"/>
                </a:rPr>
                <a:t>eax</a:t>
              </a:r>
              <a:r>
                <a:rPr lang="en-US" altLang="zh-CN" sz="1600" dirty="0" smtClean="0">
                  <a:latin typeface="Consolas"/>
                  <a:cs typeface="Consolas"/>
                </a:rPr>
                <a:t>=accounts[2]=10</a:t>
              </a:r>
            </a:p>
            <a:p>
              <a:r>
                <a:rPr lang="en-US" altLang="zh-CN" sz="1600" dirty="0" smtClean="0">
                  <a:latin typeface="Consolas"/>
                  <a:cs typeface="Consolas"/>
                </a:rPr>
                <a:t>%</a:t>
              </a:r>
              <a:r>
                <a:rPr lang="en-US" altLang="zh-CN" sz="1600" dirty="0" err="1" smtClean="0">
                  <a:latin typeface="Consolas"/>
                  <a:cs typeface="Consolas"/>
                </a:rPr>
                <a:t>eax</a:t>
              </a:r>
              <a:r>
                <a:rPr lang="en-US" altLang="zh-CN" sz="1600" dirty="0" smtClean="0">
                  <a:latin typeface="Consolas"/>
                  <a:cs typeface="Consolas"/>
                </a:rPr>
                <a:t>=%eax+10=20</a:t>
              </a:r>
            </a:p>
            <a:p>
              <a:r>
                <a:rPr lang="en-US" altLang="zh-CN" sz="1600" dirty="0" smtClean="0">
                  <a:latin typeface="Consolas"/>
                  <a:cs typeface="Consolas"/>
                </a:rPr>
                <a:t>accounts[2]=%</a:t>
              </a:r>
              <a:r>
                <a:rPr lang="en-US" altLang="zh-CN" sz="1600" dirty="0" err="1" smtClean="0">
                  <a:latin typeface="Consolas"/>
                  <a:cs typeface="Consolas"/>
                </a:rPr>
                <a:t>eax</a:t>
              </a:r>
              <a:r>
                <a:rPr lang="en-US" altLang="zh-CN" sz="1600" dirty="0" smtClean="0">
                  <a:latin typeface="Consolas"/>
                  <a:cs typeface="Consolas"/>
                </a:rPr>
                <a:t>=20</a:t>
              </a:r>
              <a:endParaRPr lang="zh-CN" altLang="en-US" sz="1600" dirty="0"/>
            </a:p>
          </p:txBody>
        </p:sp>
        <p:sp>
          <p:nvSpPr>
            <p:cNvPr id="17" name="矩形 28"/>
            <p:cNvSpPr/>
            <p:nvPr/>
          </p:nvSpPr>
          <p:spPr>
            <a:xfrm>
              <a:off x="6655073" y="5905423"/>
              <a:ext cx="2328081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Consolas"/>
                  <a:cs typeface="Consolas"/>
                </a:rPr>
                <a:t>%</a:t>
              </a:r>
              <a:r>
                <a:rPr lang="en-US" altLang="zh-CN" sz="1600" dirty="0" err="1" smtClean="0">
                  <a:latin typeface="Consolas"/>
                  <a:cs typeface="Consolas"/>
                </a:rPr>
                <a:t>eax</a:t>
              </a:r>
              <a:r>
                <a:rPr lang="en-US" altLang="zh-CN" sz="1600" dirty="0" smtClean="0">
                  <a:latin typeface="Consolas"/>
                  <a:cs typeface="Consolas"/>
                </a:rPr>
                <a:t>=accounts[2]=20</a:t>
              </a:r>
            </a:p>
            <a:p>
              <a:r>
                <a:rPr lang="en-US" altLang="zh-CN" sz="1600" dirty="0" smtClean="0">
                  <a:latin typeface="Consolas"/>
                  <a:cs typeface="Consolas"/>
                </a:rPr>
                <a:t>%</a:t>
              </a:r>
              <a:r>
                <a:rPr lang="en-US" altLang="zh-CN" sz="1600" dirty="0" err="1" smtClean="0">
                  <a:latin typeface="Consolas"/>
                  <a:cs typeface="Consolas"/>
                </a:rPr>
                <a:t>eax</a:t>
              </a:r>
              <a:r>
                <a:rPr lang="en-US" altLang="zh-CN" sz="1600" dirty="0" smtClean="0">
                  <a:latin typeface="Consolas"/>
                  <a:cs typeface="Consolas"/>
                </a:rPr>
                <a:t>=%eax+10=30</a:t>
              </a:r>
            </a:p>
            <a:p>
              <a:r>
                <a:rPr lang="en-US" altLang="zh-CN" sz="1600" dirty="0" smtClean="0">
                  <a:latin typeface="Consolas"/>
                  <a:cs typeface="Consolas"/>
                </a:rPr>
                <a:t>accounts[2]=%</a:t>
              </a:r>
              <a:r>
                <a:rPr lang="en-US" altLang="zh-CN" sz="1600" dirty="0" err="1" smtClean="0">
                  <a:latin typeface="Consolas"/>
                  <a:cs typeface="Consolas"/>
                </a:rPr>
                <a:t>eax</a:t>
              </a:r>
              <a:r>
                <a:rPr lang="en-US" altLang="zh-CN" sz="1600" dirty="0" smtClean="0">
                  <a:latin typeface="Consolas"/>
                  <a:cs typeface="Consolas"/>
                </a:rPr>
                <a:t>=30</a:t>
              </a:r>
              <a:endParaRPr lang="zh-CN" altLang="en-US" sz="16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291992" y="2904288"/>
              <a:ext cx="4828957" cy="3832132"/>
            </a:xfrm>
            <a:prstGeom prst="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57674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real hack</a:t>
            </a:r>
            <a:endParaRPr lang="en-US" dirty="0"/>
          </a:p>
        </p:txBody>
      </p:sp>
      <p:pic>
        <p:nvPicPr>
          <p:cNvPr id="4" name="Picture 3" descr="Screen Shot 2018-12-03 at 1.44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8023"/>
            <a:ext cx="9144000" cy="1948543"/>
          </a:xfrm>
          <a:prstGeom prst="rect">
            <a:avLst/>
          </a:prstGeom>
        </p:spPr>
      </p:pic>
      <p:pic>
        <p:nvPicPr>
          <p:cNvPr id="7" name="Picture 6" descr="Screen Shot 2018-12-03 at 1.45.4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" y="3990032"/>
            <a:ext cx="8407400" cy="16637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962248" y="5267697"/>
            <a:ext cx="3410075" cy="482088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79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Lock granularity: an example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7642" y="1545709"/>
            <a:ext cx="708582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latin typeface="Consolas"/>
                <a:cs typeface="Consolas"/>
              </a:rPr>
              <a:t>const</a:t>
            </a:r>
            <a:r>
              <a:rPr lang="en-US" altLang="zh-CN" dirty="0" smtClean="0">
                <a:latin typeface="Consolas"/>
                <a:cs typeface="Consolas"/>
              </a:rPr>
              <a:t> </a:t>
            </a:r>
            <a:r>
              <a:rPr lang="en-US" altLang="zh-CN" dirty="0" err="1" smtClean="0">
                <a:latin typeface="Consolas"/>
                <a:cs typeface="Consolas"/>
              </a:rPr>
              <a:t>int</a:t>
            </a:r>
            <a:r>
              <a:rPr lang="en-US" altLang="zh-CN" dirty="0" smtClean="0">
                <a:latin typeface="Consolas"/>
                <a:cs typeface="Consolas"/>
              </a:rPr>
              <a:t> n</a:t>
            </a:r>
            <a:r>
              <a:rPr lang="en-US" altLang="zh-CN" dirty="0" smtClean="0">
                <a:latin typeface="Consolas"/>
                <a:cs typeface="Consolas"/>
              </a:rPr>
              <a:t>=10;</a:t>
            </a:r>
            <a:endParaRPr lang="en-US" altLang="zh-CN" dirty="0">
              <a:latin typeface="Consolas"/>
              <a:cs typeface="Consolas"/>
            </a:endParaRPr>
          </a:p>
          <a:p>
            <a:r>
              <a:rPr lang="en-US" altLang="zh-CN" dirty="0" err="1" smtClean="0">
                <a:latin typeface="Consolas"/>
                <a:cs typeface="Consolas"/>
              </a:rPr>
              <a:t>int</a:t>
            </a:r>
            <a:r>
              <a:rPr lang="en-US" altLang="zh-CN" dirty="0" smtClean="0">
                <a:latin typeface="Consolas"/>
                <a:cs typeface="Consolas"/>
              </a:rPr>
              <a:t> </a:t>
            </a:r>
            <a:r>
              <a:rPr lang="en-US" altLang="zh-CN" dirty="0" smtClean="0">
                <a:latin typeface="Consolas"/>
                <a:cs typeface="Consolas"/>
              </a:rPr>
              <a:t>accounts[total];</a:t>
            </a:r>
          </a:p>
          <a:p>
            <a:endParaRPr lang="en-US" altLang="zh-CN" dirty="0">
              <a:latin typeface="Consolas"/>
              <a:cs typeface="Consolas"/>
            </a:endParaRPr>
          </a:p>
          <a:p>
            <a:r>
              <a:rPr lang="en-US" altLang="zh-CN" dirty="0">
                <a:latin typeface="Consolas"/>
                <a:cs typeface="Consolas"/>
              </a:rPr>
              <a:t>void transfer(int x</a:t>
            </a:r>
            <a:r>
              <a:rPr lang="en-US" altLang="zh-CN" dirty="0" smtClean="0">
                <a:latin typeface="Consolas"/>
                <a:cs typeface="Consolas"/>
              </a:rPr>
              <a:t>, </a:t>
            </a:r>
            <a:r>
              <a:rPr lang="en-US" altLang="zh-CN" dirty="0" err="1" smtClean="0">
                <a:latin typeface="Consolas"/>
                <a:cs typeface="Consolas"/>
              </a:rPr>
              <a:t>int</a:t>
            </a:r>
            <a:r>
              <a:rPr lang="en-US" altLang="zh-CN" dirty="0" smtClean="0">
                <a:latin typeface="Consolas"/>
                <a:cs typeface="Consolas"/>
              </a:rPr>
              <a:t> y, </a:t>
            </a:r>
            <a:r>
              <a:rPr lang="en-US" altLang="zh-CN" dirty="0" err="1" smtClean="0">
                <a:latin typeface="Consolas"/>
                <a:cs typeface="Consolas"/>
              </a:rPr>
              <a:t>int</a:t>
            </a:r>
            <a:r>
              <a:rPr lang="en-US" altLang="zh-CN" dirty="0" smtClean="0">
                <a:latin typeface="Consolas"/>
                <a:cs typeface="Consolas"/>
              </a:rPr>
              <a:t> </a:t>
            </a:r>
            <a:r>
              <a:rPr lang="en-US" altLang="zh-CN" dirty="0">
                <a:latin typeface="Consolas"/>
                <a:cs typeface="Consolas"/>
              </a:rPr>
              <a:t>amount</a:t>
            </a:r>
            <a:r>
              <a:rPr lang="en-US" altLang="zh-CN" dirty="0" smtClean="0">
                <a:latin typeface="Consolas"/>
                <a:cs typeface="Consolas"/>
              </a:rPr>
              <a:t>) {</a:t>
            </a:r>
            <a:endParaRPr lang="en-US" altLang="zh-CN" dirty="0">
              <a:latin typeface="Consolas"/>
              <a:cs typeface="Consolas"/>
            </a:endParaRPr>
          </a:p>
          <a:p>
            <a:r>
              <a:rPr lang="en-US" altLang="zh-CN" dirty="0">
                <a:latin typeface="Consolas"/>
                <a:cs typeface="Consolas"/>
              </a:rPr>
              <a:t>	</a:t>
            </a:r>
            <a:r>
              <a:rPr lang="en-US" altLang="zh-CN" dirty="0" smtClean="0">
                <a:latin typeface="Consolas"/>
                <a:cs typeface="Consolas"/>
              </a:rPr>
              <a:t>accounts[</a:t>
            </a:r>
            <a:r>
              <a:rPr lang="en-US" altLang="zh-CN" dirty="0">
                <a:latin typeface="Consolas"/>
                <a:cs typeface="Consolas"/>
              </a:rPr>
              <a:t>x</a:t>
            </a:r>
            <a:r>
              <a:rPr lang="en-US" altLang="zh-CN" dirty="0" smtClean="0">
                <a:latin typeface="Consolas"/>
                <a:cs typeface="Consolas"/>
              </a:rPr>
              <a:t>] </a:t>
            </a:r>
            <a:r>
              <a:rPr lang="en-US" altLang="zh-CN" dirty="0">
                <a:latin typeface="Consolas"/>
                <a:cs typeface="Consolas"/>
              </a:rPr>
              <a:t>-= amount;</a:t>
            </a:r>
          </a:p>
          <a:p>
            <a:r>
              <a:rPr lang="en-US" altLang="zh-CN" dirty="0">
                <a:latin typeface="Consolas"/>
                <a:cs typeface="Consolas"/>
              </a:rPr>
              <a:t>	</a:t>
            </a:r>
            <a:r>
              <a:rPr lang="en-US" altLang="zh-CN" dirty="0" smtClean="0">
                <a:latin typeface="Consolas"/>
                <a:cs typeface="Consolas"/>
              </a:rPr>
              <a:t>accounts[</a:t>
            </a:r>
            <a:r>
              <a:rPr lang="en-US" altLang="zh-CN" dirty="0">
                <a:latin typeface="Consolas"/>
                <a:cs typeface="Consolas"/>
              </a:rPr>
              <a:t>y</a:t>
            </a:r>
            <a:r>
              <a:rPr lang="en-US" altLang="zh-CN" dirty="0" smtClean="0">
                <a:latin typeface="Consolas"/>
                <a:cs typeface="Consolas"/>
              </a:rPr>
              <a:t>] </a:t>
            </a:r>
            <a:r>
              <a:rPr lang="en-US" altLang="zh-CN" dirty="0">
                <a:latin typeface="Consolas"/>
                <a:cs typeface="Consolas"/>
              </a:rPr>
              <a:t>+= amount;</a:t>
            </a:r>
          </a:p>
          <a:p>
            <a:r>
              <a:rPr lang="en-US" altLang="zh-CN" dirty="0" smtClean="0">
                <a:latin typeface="Consolas"/>
                <a:cs typeface="Consolas"/>
              </a:rPr>
              <a:t>}</a:t>
            </a:r>
          </a:p>
          <a:p>
            <a:endParaRPr lang="en-US" altLang="zh-CN" dirty="0" smtClean="0">
              <a:latin typeface="Consolas"/>
              <a:cs typeface="Consolas"/>
            </a:endParaRPr>
          </a:p>
          <a:p>
            <a:r>
              <a:rPr lang="en-US" altLang="zh-CN" dirty="0" err="1">
                <a:latin typeface="Consolas"/>
                <a:cs typeface="Consolas"/>
              </a:rPr>
              <a:t>int</a:t>
            </a:r>
            <a:r>
              <a:rPr lang="en-US" altLang="zh-CN" dirty="0">
                <a:latin typeface="Consolas"/>
                <a:cs typeface="Consolas"/>
              </a:rPr>
              <a:t> balance(User u) {</a:t>
            </a:r>
          </a:p>
          <a:p>
            <a:r>
              <a:rPr lang="en-US" altLang="zh-CN" dirty="0">
                <a:latin typeface="Consolas"/>
                <a:cs typeface="Consolas"/>
              </a:rPr>
              <a:t>    return accounts[</a:t>
            </a:r>
            <a:r>
              <a:rPr lang="en-US" altLang="zh-CN" dirty="0" err="1">
                <a:latin typeface="Consolas"/>
                <a:cs typeface="Consolas"/>
              </a:rPr>
              <a:t>u.checking</a:t>
            </a:r>
            <a:r>
              <a:rPr lang="en-US" altLang="zh-CN" dirty="0">
                <a:latin typeface="Consolas"/>
                <a:cs typeface="Consolas"/>
              </a:rPr>
              <a:t>]+</a:t>
            </a:r>
          </a:p>
          <a:p>
            <a:r>
              <a:rPr lang="en-US" altLang="zh-CN" dirty="0">
                <a:latin typeface="Consolas"/>
                <a:cs typeface="Consolas"/>
              </a:rPr>
              <a:t>           accounts[</a:t>
            </a:r>
            <a:r>
              <a:rPr lang="en-US" altLang="zh-CN" dirty="0" err="1">
                <a:latin typeface="Consolas"/>
                <a:cs typeface="Consolas"/>
              </a:rPr>
              <a:t>u.saving</a:t>
            </a:r>
            <a:r>
              <a:rPr lang="en-US" altLang="zh-CN" dirty="0">
                <a:latin typeface="Consolas"/>
                <a:cs typeface="Consolas"/>
              </a:rPr>
              <a:t>];</a:t>
            </a:r>
          </a:p>
          <a:p>
            <a:r>
              <a:rPr lang="en-US" altLang="zh-CN" dirty="0">
                <a:latin typeface="Consolas"/>
                <a:cs typeface="Consolas"/>
              </a:rPr>
              <a:t>}</a:t>
            </a:r>
          </a:p>
          <a:p>
            <a:endParaRPr lang="en-US" altLang="zh-CN" dirty="0">
              <a:latin typeface="Consolas"/>
              <a:cs typeface="Consolas"/>
            </a:endParaRPr>
          </a:p>
          <a:p>
            <a:endParaRPr lang="en-US" altLang="zh-CN" dirty="0">
              <a:latin typeface="Consolas"/>
              <a:cs typeface="Consolas"/>
            </a:endParaRPr>
          </a:p>
          <a:p>
            <a:endParaRPr lang="en-US" altLang="zh-CN" dirty="0">
              <a:latin typeface="Consolas"/>
              <a:cs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97128" y="4003663"/>
            <a:ext cx="2079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How to lock?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551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last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79550" cy="4525963"/>
          </a:xfrm>
        </p:spPr>
        <p:txBody>
          <a:bodyPr/>
          <a:lstStyle/>
          <a:p>
            <a:r>
              <a:rPr lang="en-US" dirty="0" smtClean="0"/>
              <a:t>Create threads.</a:t>
            </a:r>
          </a:p>
          <a:p>
            <a:pPr lvl="1"/>
            <a:r>
              <a:rPr lang="en-US" altLang="zh-CN" dirty="0" err="1" smtClean="0">
                <a:solidFill>
                  <a:srgbClr val="0000FF"/>
                </a:solidFill>
                <a:latin typeface="Consolas"/>
                <a:cs typeface="Consolas"/>
              </a:rPr>
              <a:t>pthread_create</a:t>
            </a:r>
            <a:r>
              <a:rPr lang="en-US" altLang="zh-CN" dirty="0">
                <a:latin typeface="Consolas"/>
                <a:cs typeface="Consolas"/>
              </a:rPr>
              <a:t>(&amp;</a:t>
            </a:r>
            <a:r>
              <a:rPr lang="en-US" altLang="zh-CN" dirty="0" err="1">
                <a:latin typeface="Consolas"/>
                <a:cs typeface="Consolas"/>
              </a:rPr>
              <a:t>tid</a:t>
            </a:r>
            <a:r>
              <a:rPr lang="en-US" altLang="zh-CN" dirty="0">
                <a:latin typeface="Consolas"/>
                <a:cs typeface="Consolas"/>
              </a:rPr>
              <a:t>, NULL, </a:t>
            </a:r>
            <a:r>
              <a:rPr lang="en-US" altLang="zh-CN" dirty="0" smtClean="0">
                <a:latin typeface="Consolas"/>
                <a:cs typeface="Consolas"/>
              </a:rPr>
              <a:t>&amp;start, &amp;</a:t>
            </a:r>
            <a:r>
              <a:rPr lang="en-US" altLang="zh-CN" dirty="0" err="1" smtClean="0">
                <a:latin typeface="Consolas"/>
                <a:cs typeface="Consolas"/>
              </a:rPr>
              <a:t>args</a:t>
            </a:r>
            <a:r>
              <a:rPr lang="en-US" altLang="zh-CN" dirty="0" smtClean="0">
                <a:latin typeface="Consolas"/>
                <a:cs typeface="Consolas"/>
              </a:rPr>
              <a:t>);</a:t>
            </a:r>
          </a:p>
          <a:p>
            <a:r>
              <a:rPr lang="en-US" dirty="0" smtClean="0">
                <a:latin typeface="Consolas"/>
                <a:cs typeface="Consolas"/>
              </a:rPr>
              <a:t>Wait for threads to finish.</a:t>
            </a:r>
          </a:p>
          <a:p>
            <a:pPr lvl="1"/>
            <a:r>
              <a:rPr lang="en-US" altLang="zh-CN" dirty="0">
                <a:latin typeface="Consolas"/>
                <a:cs typeface="Consolas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latin typeface="Consolas"/>
                <a:cs typeface="Consolas"/>
              </a:rPr>
              <a:t>pthread_join</a:t>
            </a:r>
            <a:r>
              <a:rPr lang="en-US" altLang="zh-CN" dirty="0">
                <a:latin typeface="Consolas"/>
                <a:cs typeface="Consolas"/>
              </a:rPr>
              <a:t>(</a:t>
            </a:r>
            <a:r>
              <a:rPr lang="en-US" altLang="zh-CN" dirty="0" err="1">
                <a:latin typeface="Consolas"/>
                <a:cs typeface="Consolas"/>
              </a:rPr>
              <a:t>tid</a:t>
            </a:r>
            <a:r>
              <a:rPr lang="en-US" altLang="zh-CN" dirty="0">
                <a:latin typeface="Consolas"/>
                <a:cs typeface="Consolas"/>
              </a:rPr>
              <a:t>, &amp;res);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/>
              <a:t>The interleaving of threads are non-</a:t>
            </a:r>
            <a:r>
              <a:rPr lang="en-US" dirty="0" err="1" smtClean="0"/>
              <a:t>deterministics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399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One big lock is simple</a:t>
            </a:r>
            <a:endParaRPr kumimoji="1" lang="zh-CN" altLang="en-US" dirty="0"/>
          </a:p>
        </p:txBody>
      </p:sp>
      <p:sp>
        <p:nvSpPr>
          <p:cNvPr id="13" name="矩形 3"/>
          <p:cNvSpPr/>
          <p:nvPr/>
        </p:nvSpPr>
        <p:spPr>
          <a:xfrm>
            <a:off x="457200" y="1327680"/>
            <a:ext cx="7085828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 smtClean="0">
                <a:latin typeface="Consolas"/>
                <a:cs typeface="Consolas"/>
              </a:rPr>
              <a:t>const</a:t>
            </a:r>
            <a:r>
              <a:rPr lang="en-US" altLang="zh-CN" sz="1600" dirty="0" smtClean="0">
                <a:latin typeface="Consolas"/>
                <a:cs typeface="Consolas"/>
              </a:rPr>
              <a:t> </a:t>
            </a:r>
            <a:r>
              <a:rPr lang="en-US" altLang="zh-CN" sz="1600" dirty="0" err="1" smtClean="0">
                <a:latin typeface="Consolas"/>
                <a:cs typeface="Consolas"/>
              </a:rPr>
              <a:t>int</a:t>
            </a:r>
            <a:r>
              <a:rPr lang="en-US" altLang="zh-CN" sz="1600" dirty="0" smtClean="0">
                <a:latin typeface="Consolas"/>
                <a:cs typeface="Consolas"/>
              </a:rPr>
              <a:t> n</a:t>
            </a:r>
            <a:r>
              <a:rPr lang="en-US" altLang="zh-CN" sz="1600" dirty="0" smtClean="0">
                <a:latin typeface="Consolas"/>
                <a:cs typeface="Consolas"/>
              </a:rPr>
              <a:t>=10;</a:t>
            </a:r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1600" dirty="0" err="1" smtClean="0">
                <a:latin typeface="Consolas"/>
                <a:cs typeface="Consolas"/>
              </a:rPr>
              <a:t>int</a:t>
            </a:r>
            <a:r>
              <a:rPr lang="en-US" altLang="zh-CN" sz="1600" dirty="0" smtClean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accounts[total];</a:t>
            </a:r>
          </a:p>
          <a:p>
            <a:r>
              <a:rPr lang="en-US" altLang="zh-CN" sz="1600" dirty="0" err="1" smtClean="0">
                <a:solidFill>
                  <a:srgbClr val="0000FF"/>
                </a:solidFill>
                <a:latin typeface="Consolas"/>
                <a:cs typeface="Consolas"/>
              </a:rPr>
              <a:t>pthread_mutex_t</a:t>
            </a:r>
            <a:r>
              <a:rPr lang="en-US" altLang="zh-CN" sz="1600" dirty="0" smtClean="0">
                <a:solidFill>
                  <a:srgbClr val="0000FF"/>
                </a:solidFill>
                <a:latin typeface="Consolas"/>
                <a:cs typeface="Consolas"/>
              </a:rPr>
              <a:t> mu;</a:t>
            </a:r>
            <a:endParaRPr lang="en-US" altLang="zh-CN" sz="1600" dirty="0" smtClean="0">
              <a:solidFill>
                <a:srgbClr val="0000FF"/>
              </a:solidFill>
              <a:latin typeface="Consolas"/>
              <a:cs typeface="Consolas"/>
            </a:endParaRPr>
          </a:p>
          <a:p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1600" dirty="0" smtClean="0">
                <a:latin typeface="Consolas"/>
                <a:cs typeface="Consolas"/>
              </a:rPr>
              <a:t>void </a:t>
            </a:r>
            <a:r>
              <a:rPr lang="en-US" altLang="zh-CN" sz="1600" dirty="0">
                <a:latin typeface="Consolas"/>
                <a:cs typeface="Consolas"/>
              </a:rPr>
              <a:t>transfer(int x</a:t>
            </a:r>
            <a:r>
              <a:rPr lang="en-US" altLang="zh-CN" sz="1600" dirty="0" smtClean="0">
                <a:latin typeface="Consolas"/>
                <a:cs typeface="Consolas"/>
              </a:rPr>
              <a:t>, </a:t>
            </a:r>
            <a:r>
              <a:rPr lang="en-US" altLang="zh-CN" sz="1600" dirty="0" err="1" smtClean="0">
                <a:latin typeface="Consolas"/>
                <a:cs typeface="Consolas"/>
              </a:rPr>
              <a:t>int</a:t>
            </a:r>
            <a:r>
              <a:rPr lang="en-US" altLang="zh-CN" sz="1600" dirty="0" smtClean="0">
                <a:latin typeface="Consolas"/>
                <a:cs typeface="Consolas"/>
              </a:rPr>
              <a:t> y, </a:t>
            </a:r>
            <a:r>
              <a:rPr lang="en-US" altLang="zh-CN" sz="1600" dirty="0" err="1" smtClean="0">
                <a:latin typeface="Consolas"/>
                <a:cs typeface="Consolas"/>
              </a:rPr>
              <a:t>int</a:t>
            </a:r>
            <a:r>
              <a:rPr lang="en-US" altLang="zh-CN" sz="1600" dirty="0" smtClean="0">
                <a:latin typeface="Consolas"/>
                <a:cs typeface="Consolas"/>
              </a:rPr>
              <a:t> </a:t>
            </a:r>
            <a:r>
              <a:rPr lang="en-US" altLang="zh-CN" sz="1600" dirty="0">
                <a:latin typeface="Consolas"/>
                <a:cs typeface="Consolas"/>
              </a:rPr>
              <a:t>amount</a:t>
            </a:r>
            <a:r>
              <a:rPr lang="en-US" altLang="zh-CN" sz="1600" dirty="0" smtClean="0">
                <a:latin typeface="Consolas"/>
                <a:cs typeface="Consolas"/>
              </a:rPr>
              <a:t>) {</a:t>
            </a:r>
          </a:p>
          <a:p>
            <a:r>
              <a:rPr lang="en-US" altLang="zh-CN" sz="16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solidFill>
                  <a:srgbClr val="0000FF"/>
                </a:solidFill>
                <a:latin typeface="Consolas"/>
                <a:cs typeface="Consolas"/>
              </a:rPr>
              <a:t>   </a:t>
            </a:r>
            <a:r>
              <a:rPr lang="en-US" altLang="zh-CN" sz="1600" dirty="0" err="1" smtClean="0">
                <a:solidFill>
                  <a:srgbClr val="0000FF"/>
                </a:solidFill>
                <a:latin typeface="Consolas"/>
                <a:cs typeface="Consolas"/>
              </a:rPr>
              <a:t>pthread_mutex_lock</a:t>
            </a:r>
            <a:r>
              <a:rPr lang="en-US" altLang="zh-CN" sz="1600" dirty="0" smtClean="0">
                <a:solidFill>
                  <a:srgbClr val="0000FF"/>
                </a:solidFill>
                <a:latin typeface="Consolas"/>
                <a:cs typeface="Consolas"/>
              </a:rPr>
              <a:t>(&amp;mu);</a:t>
            </a:r>
            <a:endParaRPr lang="en-US" altLang="zh-CN" sz="1600" dirty="0">
              <a:solidFill>
                <a:srgbClr val="0000FF"/>
              </a:solidFill>
              <a:latin typeface="Consolas"/>
              <a:cs typeface="Consolas"/>
            </a:endParaRPr>
          </a:p>
          <a:p>
            <a:r>
              <a:rPr lang="en-US" altLang="zh-CN" sz="1600" dirty="0">
                <a:latin typeface="Consolas"/>
                <a:cs typeface="Consolas"/>
              </a:rPr>
              <a:t>	</a:t>
            </a:r>
            <a:r>
              <a:rPr lang="en-US" altLang="zh-CN" sz="1600" dirty="0" smtClean="0">
                <a:latin typeface="Consolas"/>
                <a:cs typeface="Consolas"/>
              </a:rPr>
              <a:t>accounts[</a:t>
            </a:r>
            <a:r>
              <a:rPr lang="en-US" altLang="zh-CN" sz="1600" dirty="0">
                <a:latin typeface="Consolas"/>
                <a:cs typeface="Consolas"/>
              </a:rPr>
              <a:t>x</a:t>
            </a:r>
            <a:r>
              <a:rPr lang="en-US" altLang="zh-CN" sz="1600" dirty="0" smtClean="0">
                <a:latin typeface="Consolas"/>
                <a:cs typeface="Consolas"/>
              </a:rPr>
              <a:t>] </a:t>
            </a:r>
            <a:r>
              <a:rPr lang="en-US" altLang="zh-CN" sz="1600" dirty="0">
                <a:latin typeface="Consolas"/>
                <a:cs typeface="Consolas"/>
              </a:rPr>
              <a:t>-= amount;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	</a:t>
            </a:r>
            <a:r>
              <a:rPr lang="en-US" altLang="zh-CN" sz="1600" dirty="0" smtClean="0">
                <a:latin typeface="Consolas"/>
                <a:cs typeface="Consolas"/>
              </a:rPr>
              <a:t>accounts[</a:t>
            </a:r>
            <a:r>
              <a:rPr lang="en-US" altLang="zh-CN" sz="1600" dirty="0">
                <a:latin typeface="Consolas"/>
                <a:cs typeface="Consolas"/>
              </a:rPr>
              <a:t>y</a:t>
            </a:r>
            <a:r>
              <a:rPr lang="en-US" altLang="zh-CN" sz="1600" dirty="0" smtClean="0">
                <a:latin typeface="Consolas"/>
                <a:cs typeface="Consolas"/>
              </a:rPr>
              <a:t>] </a:t>
            </a:r>
            <a:r>
              <a:rPr lang="en-US" altLang="zh-CN" sz="1600" dirty="0">
                <a:latin typeface="Consolas"/>
                <a:cs typeface="Consolas"/>
              </a:rPr>
              <a:t>+= amount</a:t>
            </a:r>
            <a:r>
              <a:rPr lang="en-US" altLang="zh-CN" sz="1600" dirty="0" smtClean="0">
                <a:latin typeface="Consolas"/>
                <a:cs typeface="Consolas"/>
              </a:rPr>
              <a:t>;</a:t>
            </a:r>
          </a:p>
          <a:p>
            <a:r>
              <a:rPr lang="en-US" altLang="zh-CN" sz="16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solidFill>
                  <a:srgbClr val="0000FF"/>
                </a:solidFill>
                <a:latin typeface="Consolas"/>
                <a:cs typeface="Consolas"/>
              </a:rPr>
              <a:t>   </a:t>
            </a:r>
            <a:r>
              <a:rPr lang="en-US" altLang="zh-CN" sz="1600" dirty="0" err="1" smtClean="0">
                <a:solidFill>
                  <a:srgbClr val="0000FF"/>
                </a:solidFill>
                <a:latin typeface="Consolas"/>
                <a:cs typeface="Consolas"/>
              </a:rPr>
              <a:t>pthread_mutex_unlock</a:t>
            </a:r>
            <a:r>
              <a:rPr lang="en-US" altLang="zh-CN" sz="1600" dirty="0" smtClean="0">
                <a:solidFill>
                  <a:srgbClr val="0000FF"/>
                </a:solidFill>
                <a:latin typeface="Consolas"/>
                <a:cs typeface="Consolas"/>
              </a:rPr>
              <a:t>(&amp;mu);</a:t>
            </a:r>
            <a:endParaRPr lang="en-US" altLang="zh-CN" sz="1600" dirty="0">
              <a:solidFill>
                <a:srgbClr val="0000FF"/>
              </a:solidFill>
              <a:latin typeface="Consolas"/>
              <a:cs typeface="Consolas"/>
            </a:endParaRPr>
          </a:p>
          <a:p>
            <a:r>
              <a:rPr lang="en-US" altLang="zh-CN" sz="1600" dirty="0" smtClean="0">
                <a:latin typeface="Consolas"/>
                <a:cs typeface="Consolas"/>
              </a:rPr>
              <a:t>}</a:t>
            </a:r>
          </a:p>
          <a:p>
            <a:endParaRPr lang="en-US" altLang="zh-CN" sz="1600" dirty="0" smtClean="0">
              <a:latin typeface="Consolas"/>
              <a:cs typeface="Consolas"/>
            </a:endParaRPr>
          </a:p>
          <a:p>
            <a:r>
              <a:rPr lang="en-US" altLang="zh-CN" sz="1600" dirty="0" err="1" smtClean="0">
                <a:latin typeface="Consolas"/>
                <a:cs typeface="Consolas"/>
              </a:rPr>
              <a:t>int</a:t>
            </a:r>
            <a:r>
              <a:rPr lang="en-US" altLang="zh-CN" sz="1600" dirty="0" smtClean="0">
                <a:latin typeface="Consolas"/>
                <a:cs typeface="Consolas"/>
              </a:rPr>
              <a:t> balance(User u) {</a:t>
            </a:r>
          </a:p>
          <a:p>
            <a:r>
              <a:rPr lang="en-US" altLang="zh-CN" sz="1600" dirty="0" smtClean="0">
                <a:solidFill>
                  <a:srgbClr val="0000FF"/>
                </a:solidFill>
                <a:latin typeface="Consolas"/>
                <a:cs typeface="Consolas"/>
              </a:rPr>
              <a:t>    </a:t>
            </a:r>
            <a:r>
              <a:rPr lang="en-US" altLang="zh-CN" sz="1600" dirty="0" err="1" smtClean="0">
                <a:solidFill>
                  <a:srgbClr val="0000FF"/>
                </a:solidFill>
                <a:latin typeface="Consolas"/>
                <a:cs typeface="Consolas"/>
              </a:rPr>
              <a:t>pthread_mutex_lock</a:t>
            </a:r>
            <a:r>
              <a:rPr lang="en-US" altLang="zh-CN" sz="1600" dirty="0">
                <a:solidFill>
                  <a:srgbClr val="0000FF"/>
                </a:solidFill>
                <a:latin typeface="Consolas"/>
                <a:cs typeface="Consolas"/>
              </a:rPr>
              <a:t>(&amp;mu);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	</a:t>
            </a:r>
            <a:r>
              <a:rPr lang="en-US" altLang="zh-CN" sz="1600" dirty="0" err="1" smtClean="0">
                <a:latin typeface="Consolas"/>
                <a:cs typeface="Consolas"/>
              </a:rPr>
              <a:t>int</a:t>
            </a:r>
            <a:r>
              <a:rPr lang="en-US" altLang="zh-CN" sz="1600" dirty="0" smtClean="0">
                <a:latin typeface="Consolas"/>
                <a:cs typeface="Consolas"/>
              </a:rPr>
              <a:t> </a:t>
            </a:r>
            <a:r>
              <a:rPr lang="en-US" altLang="zh-CN" sz="1600" dirty="0" err="1" smtClean="0">
                <a:latin typeface="Consolas"/>
                <a:cs typeface="Consolas"/>
              </a:rPr>
              <a:t>bal</a:t>
            </a:r>
            <a:r>
              <a:rPr lang="en-US" altLang="zh-CN" sz="1600" dirty="0" smtClean="0">
                <a:latin typeface="Consolas"/>
                <a:cs typeface="Consolas"/>
              </a:rPr>
              <a:t> = accounts[</a:t>
            </a:r>
            <a:r>
              <a:rPr lang="en-US" altLang="zh-CN" sz="1600" dirty="0" err="1" smtClean="0">
                <a:latin typeface="Consolas"/>
                <a:cs typeface="Consolas"/>
              </a:rPr>
              <a:t>u.checking</a:t>
            </a:r>
            <a:r>
              <a:rPr lang="en-US" altLang="zh-CN" sz="1600" dirty="0" smtClean="0">
                <a:latin typeface="Consolas"/>
                <a:cs typeface="Consolas"/>
              </a:rPr>
              <a:t>]+</a:t>
            </a:r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1600" dirty="0">
                <a:latin typeface="Consolas"/>
                <a:cs typeface="Consolas"/>
              </a:rPr>
              <a:t>	</a:t>
            </a:r>
            <a:r>
              <a:rPr lang="en-US" altLang="zh-CN" sz="1600" dirty="0" smtClean="0">
                <a:latin typeface="Consolas"/>
                <a:cs typeface="Consolas"/>
              </a:rPr>
              <a:t>          accounts[</a:t>
            </a:r>
            <a:r>
              <a:rPr lang="en-US" altLang="zh-CN" sz="1600" dirty="0" err="1" smtClean="0">
                <a:latin typeface="Consolas"/>
                <a:cs typeface="Consolas"/>
              </a:rPr>
              <a:t>u.saving</a:t>
            </a:r>
            <a:r>
              <a:rPr lang="en-US" altLang="zh-CN" sz="1600" dirty="0" smtClean="0">
                <a:latin typeface="Consolas"/>
                <a:cs typeface="Consolas"/>
              </a:rPr>
              <a:t>];</a:t>
            </a:r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1600" dirty="0">
                <a:solidFill>
                  <a:srgbClr val="0000FF"/>
                </a:solidFill>
                <a:latin typeface="Consolas"/>
                <a:cs typeface="Consolas"/>
              </a:rPr>
              <a:t>    </a:t>
            </a:r>
            <a:r>
              <a:rPr lang="en-US" altLang="zh-CN" sz="1600" dirty="0" err="1">
                <a:solidFill>
                  <a:srgbClr val="0000FF"/>
                </a:solidFill>
                <a:latin typeface="Consolas"/>
                <a:cs typeface="Consolas"/>
              </a:rPr>
              <a:t>pthread_mutex_unlock</a:t>
            </a:r>
            <a:r>
              <a:rPr lang="en-US" altLang="zh-CN" sz="1600" dirty="0">
                <a:solidFill>
                  <a:srgbClr val="0000FF"/>
                </a:solidFill>
                <a:latin typeface="Consolas"/>
                <a:cs typeface="Consolas"/>
              </a:rPr>
              <a:t>(&amp;mu)</a:t>
            </a:r>
            <a:r>
              <a:rPr lang="en-US" altLang="zh-CN" sz="1600" dirty="0" smtClean="0">
                <a:solidFill>
                  <a:srgbClr val="0000FF"/>
                </a:solidFill>
                <a:latin typeface="Consolas"/>
                <a:cs typeface="Consolas"/>
              </a:rPr>
              <a:t>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 return </a:t>
            </a:r>
            <a:r>
              <a:rPr lang="en-US" altLang="zh-CN" sz="1600" dirty="0" err="1" smtClean="0">
                <a:latin typeface="Consolas"/>
                <a:cs typeface="Consolas"/>
              </a:rPr>
              <a:t>bal</a:t>
            </a:r>
            <a:endParaRPr lang="en-US" altLang="zh-CN" sz="1600" dirty="0" smtClean="0">
              <a:latin typeface="Consolas"/>
              <a:cs typeface="Consolas"/>
            </a:endParaRPr>
          </a:p>
          <a:p>
            <a:r>
              <a:rPr lang="en-US" altLang="zh-CN" sz="1600" dirty="0" smtClean="0">
                <a:latin typeface="Consolas"/>
                <a:cs typeface="Consolas"/>
              </a:rPr>
              <a:t>}</a:t>
            </a:r>
            <a:endParaRPr lang="en-US" altLang="zh-CN" sz="1600" dirty="0">
              <a:latin typeface="Consolas"/>
              <a:cs typeface="Consola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02157" y="3192222"/>
            <a:ext cx="3444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What’s the downside?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02157" y="3724106"/>
            <a:ext cx="4458222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Serializes execution.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Only one thread can execute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transfer() or balance() at a time</a:t>
            </a:r>
            <a:endParaRPr lang="en-US" sz="24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2692784" y="1616161"/>
            <a:ext cx="3722242" cy="461665"/>
            <a:chOff x="2692784" y="1616161"/>
            <a:chExt cx="3722242" cy="461665"/>
          </a:xfrm>
        </p:grpSpPr>
        <p:sp>
          <p:nvSpPr>
            <p:cNvPr id="16" name="TextBox 15"/>
            <p:cNvSpPr txBox="1"/>
            <p:nvPr/>
          </p:nvSpPr>
          <p:spPr>
            <a:xfrm>
              <a:off x="3267109" y="1616161"/>
              <a:ext cx="3147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What does mu protect?</a:t>
              </a:r>
              <a:endParaRPr lang="en-US" sz="2400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>
              <a:off x="2692784" y="1869562"/>
              <a:ext cx="562566" cy="15285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8299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Fine-grained locks have better performance, but...</a:t>
            </a:r>
            <a:endParaRPr kumimoji="1" lang="zh-CN" altLang="en-US" dirty="0"/>
          </a:p>
        </p:txBody>
      </p:sp>
      <p:sp>
        <p:nvSpPr>
          <p:cNvPr id="13" name="矩形 3"/>
          <p:cNvSpPr/>
          <p:nvPr/>
        </p:nvSpPr>
        <p:spPr>
          <a:xfrm>
            <a:off x="457200" y="1327680"/>
            <a:ext cx="7085828" cy="55092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 smtClean="0">
                <a:latin typeface="Consolas"/>
                <a:cs typeface="Consolas"/>
              </a:rPr>
              <a:t>const</a:t>
            </a:r>
            <a:r>
              <a:rPr lang="en-US" altLang="zh-CN" sz="1600" dirty="0" smtClean="0">
                <a:latin typeface="Consolas"/>
                <a:cs typeface="Consolas"/>
              </a:rPr>
              <a:t> </a:t>
            </a:r>
            <a:r>
              <a:rPr lang="en-US" altLang="zh-CN" sz="1600" dirty="0" err="1" smtClean="0">
                <a:latin typeface="Consolas"/>
                <a:cs typeface="Consolas"/>
              </a:rPr>
              <a:t>int</a:t>
            </a:r>
            <a:r>
              <a:rPr lang="en-US" altLang="zh-CN" sz="1600" dirty="0" smtClean="0">
                <a:latin typeface="Consolas"/>
                <a:cs typeface="Consolas"/>
              </a:rPr>
              <a:t> n</a:t>
            </a:r>
            <a:r>
              <a:rPr lang="en-US" altLang="zh-CN" sz="1600" dirty="0" smtClean="0">
                <a:latin typeface="Consolas"/>
                <a:cs typeface="Consolas"/>
              </a:rPr>
              <a:t>=10;</a:t>
            </a:r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1600" dirty="0" err="1" smtClean="0">
                <a:latin typeface="Consolas"/>
                <a:cs typeface="Consolas"/>
              </a:rPr>
              <a:t>int</a:t>
            </a:r>
            <a:r>
              <a:rPr lang="en-US" altLang="zh-CN" sz="1600" dirty="0" smtClean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accounts[total];</a:t>
            </a:r>
          </a:p>
          <a:p>
            <a:r>
              <a:rPr lang="en-US" altLang="zh-CN" sz="1600" dirty="0" err="1" smtClean="0">
                <a:solidFill>
                  <a:srgbClr val="0000FF"/>
                </a:solidFill>
                <a:latin typeface="Consolas"/>
                <a:cs typeface="Consolas"/>
              </a:rPr>
              <a:t>pthread_mutex_t</a:t>
            </a:r>
            <a:r>
              <a:rPr lang="en-US" altLang="zh-CN" sz="1600" dirty="0" smtClean="0">
                <a:solidFill>
                  <a:srgbClr val="0000FF"/>
                </a:solidFill>
                <a:latin typeface="Consolas"/>
                <a:cs typeface="Consolas"/>
              </a:rPr>
              <a:t> mu[total];</a:t>
            </a:r>
            <a:endParaRPr lang="en-US" altLang="zh-CN" sz="1600" dirty="0" smtClean="0">
              <a:solidFill>
                <a:srgbClr val="0000FF"/>
              </a:solidFill>
              <a:latin typeface="Consolas"/>
              <a:cs typeface="Consolas"/>
            </a:endParaRPr>
          </a:p>
          <a:p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1600" dirty="0" smtClean="0">
                <a:latin typeface="Consolas"/>
                <a:cs typeface="Consolas"/>
              </a:rPr>
              <a:t>void </a:t>
            </a:r>
            <a:r>
              <a:rPr lang="en-US" altLang="zh-CN" sz="1600" dirty="0">
                <a:latin typeface="Consolas"/>
                <a:cs typeface="Consolas"/>
              </a:rPr>
              <a:t>transfer(int x</a:t>
            </a:r>
            <a:r>
              <a:rPr lang="en-US" altLang="zh-CN" sz="1600" dirty="0" smtClean="0">
                <a:latin typeface="Consolas"/>
                <a:cs typeface="Consolas"/>
              </a:rPr>
              <a:t>, </a:t>
            </a:r>
            <a:r>
              <a:rPr lang="en-US" altLang="zh-CN" sz="1600" dirty="0" err="1" smtClean="0">
                <a:latin typeface="Consolas"/>
                <a:cs typeface="Consolas"/>
              </a:rPr>
              <a:t>int</a:t>
            </a:r>
            <a:r>
              <a:rPr lang="en-US" altLang="zh-CN" sz="1600" dirty="0" smtClean="0">
                <a:latin typeface="Consolas"/>
                <a:cs typeface="Consolas"/>
              </a:rPr>
              <a:t> y, </a:t>
            </a:r>
            <a:r>
              <a:rPr lang="en-US" altLang="zh-CN" sz="1600" dirty="0" err="1" smtClean="0">
                <a:latin typeface="Consolas"/>
                <a:cs typeface="Consolas"/>
              </a:rPr>
              <a:t>int</a:t>
            </a:r>
            <a:r>
              <a:rPr lang="en-US" altLang="zh-CN" sz="1600" dirty="0" smtClean="0">
                <a:latin typeface="Consolas"/>
                <a:cs typeface="Consolas"/>
              </a:rPr>
              <a:t> </a:t>
            </a:r>
            <a:r>
              <a:rPr lang="en-US" altLang="zh-CN" sz="1600" dirty="0">
                <a:latin typeface="Consolas"/>
                <a:cs typeface="Consolas"/>
              </a:rPr>
              <a:t>amount</a:t>
            </a:r>
            <a:r>
              <a:rPr lang="en-US" altLang="zh-CN" sz="1600" dirty="0" smtClean="0">
                <a:latin typeface="Consolas"/>
                <a:cs typeface="Consolas"/>
              </a:rPr>
              <a:t>) {</a:t>
            </a:r>
          </a:p>
          <a:p>
            <a:r>
              <a:rPr lang="en-US" altLang="zh-CN" sz="16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solidFill>
                  <a:srgbClr val="0000FF"/>
                </a:solidFill>
                <a:latin typeface="Consolas"/>
                <a:cs typeface="Consolas"/>
              </a:rPr>
              <a:t>   </a:t>
            </a:r>
            <a:r>
              <a:rPr lang="en-US" altLang="zh-CN" sz="1600" dirty="0" err="1" smtClean="0">
                <a:solidFill>
                  <a:srgbClr val="0000FF"/>
                </a:solidFill>
                <a:latin typeface="Consolas"/>
                <a:cs typeface="Consolas"/>
              </a:rPr>
              <a:t>pthread_mutex_lock</a:t>
            </a:r>
            <a:r>
              <a:rPr lang="en-US" altLang="zh-CN" sz="1600" dirty="0" smtClean="0">
                <a:solidFill>
                  <a:srgbClr val="0000FF"/>
                </a:solidFill>
                <a:latin typeface="Consolas"/>
                <a:cs typeface="Consolas"/>
              </a:rPr>
              <a:t>(&amp;mu[x]);</a:t>
            </a:r>
            <a:endParaRPr lang="en-US" altLang="zh-CN" sz="1600" dirty="0">
              <a:solidFill>
                <a:srgbClr val="0000FF"/>
              </a:solidFill>
              <a:latin typeface="Consolas"/>
              <a:cs typeface="Consolas"/>
            </a:endParaRPr>
          </a:p>
          <a:p>
            <a:r>
              <a:rPr lang="en-US" altLang="zh-CN" sz="1600" dirty="0">
                <a:latin typeface="Consolas"/>
                <a:cs typeface="Consolas"/>
              </a:rPr>
              <a:t>	</a:t>
            </a:r>
            <a:r>
              <a:rPr lang="en-US" altLang="zh-CN" sz="1600" dirty="0" smtClean="0">
                <a:latin typeface="Consolas"/>
                <a:cs typeface="Consolas"/>
              </a:rPr>
              <a:t>accounts[</a:t>
            </a:r>
            <a:r>
              <a:rPr lang="en-US" altLang="zh-CN" sz="1600" dirty="0">
                <a:latin typeface="Consolas"/>
                <a:cs typeface="Consolas"/>
              </a:rPr>
              <a:t>x</a:t>
            </a:r>
            <a:r>
              <a:rPr lang="en-US" altLang="zh-CN" sz="1600" dirty="0" smtClean="0">
                <a:latin typeface="Consolas"/>
                <a:cs typeface="Consolas"/>
              </a:rPr>
              <a:t>] </a:t>
            </a:r>
            <a:r>
              <a:rPr lang="en-US" altLang="zh-CN" sz="1600" dirty="0">
                <a:latin typeface="Consolas"/>
                <a:cs typeface="Consolas"/>
              </a:rPr>
              <a:t>-= amount</a:t>
            </a:r>
            <a:r>
              <a:rPr lang="en-US" altLang="zh-CN" sz="1600" dirty="0" smtClean="0">
                <a:latin typeface="Consolas"/>
                <a:cs typeface="Consolas"/>
              </a:rPr>
              <a:t>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 </a:t>
            </a:r>
            <a:r>
              <a:rPr lang="en-US" altLang="zh-CN" sz="1600" dirty="0" err="1" smtClean="0">
                <a:solidFill>
                  <a:srgbClr val="0000FF"/>
                </a:solidFill>
                <a:latin typeface="Consolas"/>
                <a:cs typeface="Consolas"/>
              </a:rPr>
              <a:t>pthread_mutex_unlock</a:t>
            </a:r>
            <a:r>
              <a:rPr lang="en-US" altLang="zh-CN" sz="1600" dirty="0" smtClean="0">
                <a:solidFill>
                  <a:srgbClr val="0000FF"/>
                </a:solidFill>
                <a:latin typeface="Consolas"/>
                <a:cs typeface="Consolas"/>
              </a:rPr>
              <a:t>(&amp;mu[x]);</a:t>
            </a:r>
          </a:p>
          <a:p>
            <a:r>
              <a:rPr lang="en-US" altLang="zh-CN" sz="16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solidFill>
                  <a:srgbClr val="0000FF"/>
                </a:solidFill>
                <a:latin typeface="Consolas"/>
                <a:cs typeface="Consolas"/>
              </a:rPr>
              <a:t>   </a:t>
            </a:r>
            <a:r>
              <a:rPr lang="en-US" altLang="zh-CN" sz="1600" dirty="0" err="1" smtClean="0">
                <a:solidFill>
                  <a:srgbClr val="0000FF"/>
                </a:solidFill>
                <a:latin typeface="Consolas"/>
                <a:cs typeface="Consolas"/>
              </a:rPr>
              <a:t>pthread_mutex_lock</a:t>
            </a:r>
            <a:r>
              <a:rPr lang="en-US" altLang="zh-CN" sz="1600" dirty="0" smtClean="0">
                <a:solidFill>
                  <a:srgbClr val="0000FF"/>
                </a:solidFill>
                <a:latin typeface="Consolas"/>
                <a:cs typeface="Consolas"/>
              </a:rPr>
              <a:t>(&amp;mu[y]);</a:t>
            </a:r>
            <a:endParaRPr lang="en-US" altLang="zh-CN" sz="1600" dirty="0">
              <a:solidFill>
                <a:srgbClr val="0000FF"/>
              </a:solidFill>
              <a:latin typeface="Consolas"/>
              <a:cs typeface="Consolas"/>
            </a:endParaRPr>
          </a:p>
          <a:p>
            <a:r>
              <a:rPr lang="en-US" altLang="zh-CN" sz="1600" dirty="0">
                <a:latin typeface="Consolas"/>
                <a:cs typeface="Consolas"/>
              </a:rPr>
              <a:t>	</a:t>
            </a:r>
            <a:r>
              <a:rPr lang="en-US" altLang="zh-CN" sz="1600" dirty="0" smtClean="0">
                <a:latin typeface="Consolas"/>
                <a:cs typeface="Consolas"/>
              </a:rPr>
              <a:t>accounts[</a:t>
            </a:r>
            <a:r>
              <a:rPr lang="en-US" altLang="zh-CN" sz="1600" dirty="0">
                <a:latin typeface="Consolas"/>
                <a:cs typeface="Consolas"/>
              </a:rPr>
              <a:t>y</a:t>
            </a:r>
            <a:r>
              <a:rPr lang="en-US" altLang="zh-CN" sz="1600" dirty="0" smtClean="0">
                <a:latin typeface="Consolas"/>
                <a:cs typeface="Consolas"/>
              </a:rPr>
              <a:t>] </a:t>
            </a:r>
            <a:r>
              <a:rPr lang="en-US" altLang="zh-CN" sz="1600" dirty="0">
                <a:latin typeface="Consolas"/>
                <a:cs typeface="Consolas"/>
              </a:rPr>
              <a:t>+= amount</a:t>
            </a:r>
            <a:r>
              <a:rPr lang="en-US" altLang="zh-CN" sz="1600" dirty="0" smtClean="0">
                <a:latin typeface="Consolas"/>
                <a:cs typeface="Consolas"/>
              </a:rPr>
              <a:t>;</a:t>
            </a:r>
          </a:p>
          <a:p>
            <a:r>
              <a:rPr lang="en-US" altLang="zh-CN" sz="16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solidFill>
                  <a:srgbClr val="0000FF"/>
                </a:solidFill>
                <a:latin typeface="Consolas"/>
                <a:cs typeface="Consolas"/>
              </a:rPr>
              <a:t>   </a:t>
            </a:r>
            <a:r>
              <a:rPr lang="en-US" altLang="zh-CN" sz="1600" dirty="0" err="1" smtClean="0">
                <a:solidFill>
                  <a:srgbClr val="0000FF"/>
                </a:solidFill>
                <a:latin typeface="Consolas"/>
                <a:cs typeface="Consolas"/>
              </a:rPr>
              <a:t>pthread_mutex_unlock</a:t>
            </a:r>
            <a:r>
              <a:rPr lang="en-US" altLang="zh-CN" sz="1600" dirty="0" smtClean="0">
                <a:solidFill>
                  <a:srgbClr val="0000FF"/>
                </a:solidFill>
                <a:latin typeface="Consolas"/>
                <a:cs typeface="Consolas"/>
              </a:rPr>
              <a:t>(&amp;mu[y]);</a:t>
            </a:r>
            <a:endParaRPr lang="en-US" altLang="zh-CN" sz="1600" dirty="0">
              <a:solidFill>
                <a:srgbClr val="0000FF"/>
              </a:solidFill>
              <a:latin typeface="Consolas"/>
              <a:cs typeface="Consolas"/>
            </a:endParaRPr>
          </a:p>
          <a:p>
            <a:r>
              <a:rPr lang="en-US" altLang="zh-CN" sz="1600" dirty="0" smtClean="0">
                <a:latin typeface="Consolas"/>
                <a:cs typeface="Consolas"/>
              </a:rPr>
              <a:t>}</a:t>
            </a:r>
          </a:p>
          <a:p>
            <a:endParaRPr lang="en-US" altLang="zh-CN" sz="1600" dirty="0" smtClean="0">
              <a:latin typeface="Consolas"/>
              <a:cs typeface="Consolas"/>
            </a:endParaRPr>
          </a:p>
          <a:p>
            <a:r>
              <a:rPr lang="en-US" altLang="zh-CN" sz="1600" dirty="0" err="1" smtClean="0">
                <a:latin typeface="Consolas"/>
                <a:cs typeface="Consolas"/>
              </a:rPr>
              <a:t>int</a:t>
            </a:r>
            <a:r>
              <a:rPr lang="en-US" altLang="zh-CN" sz="1600" dirty="0" smtClean="0">
                <a:latin typeface="Consolas"/>
                <a:cs typeface="Consolas"/>
              </a:rPr>
              <a:t> balance(User u) {</a:t>
            </a:r>
          </a:p>
          <a:p>
            <a:r>
              <a:rPr lang="en-US" altLang="zh-CN" sz="1600" dirty="0" smtClean="0">
                <a:solidFill>
                  <a:srgbClr val="0000FF"/>
                </a:solidFill>
                <a:latin typeface="Consolas"/>
                <a:cs typeface="Consolas"/>
              </a:rPr>
              <a:t>    </a:t>
            </a:r>
            <a:r>
              <a:rPr lang="en-US" altLang="zh-CN" sz="1600" dirty="0" err="1" smtClean="0">
                <a:solidFill>
                  <a:srgbClr val="0000FF"/>
                </a:solidFill>
                <a:latin typeface="Consolas"/>
                <a:cs typeface="Consolas"/>
              </a:rPr>
              <a:t>pthread_mutex_lock</a:t>
            </a:r>
            <a:r>
              <a:rPr lang="en-US" altLang="zh-CN" sz="1600" dirty="0">
                <a:solidFill>
                  <a:srgbClr val="0000FF"/>
                </a:solidFill>
                <a:latin typeface="Consolas"/>
                <a:cs typeface="Consolas"/>
              </a:rPr>
              <a:t>(&amp;</a:t>
            </a:r>
            <a:r>
              <a:rPr lang="en-US" altLang="zh-CN" sz="1600" dirty="0" smtClean="0">
                <a:solidFill>
                  <a:srgbClr val="0000FF"/>
                </a:solidFill>
                <a:latin typeface="Consolas"/>
                <a:cs typeface="Consolas"/>
              </a:rPr>
              <a:t>mu[</a:t>
            </a:r>
            <a:r>
              <a:rPr lang="en-US" altLang="zh-CN" sz="1600" dirty="0" err="1" smtClean="0">
                <a:solidFill>
                  <a:srgbClr val="0000FF"/>
                </a:solidFill>
                <a:latin typeface="Consolas"/>
                <a:cs typeface="Consolas"/>
              </a:rPr>
              <a:t>u.checking</a:t>
            </a:r>
            <a:r>
              <a:rPr lang="en-US" altLang="zh-CN" sz="1600" dirty="0" smtClean="0">
                <a:solidFill>
                  <a:srgbClr val="0000FF"/>
                </a:solidFill>
                <a:latin typeface="Consolas"/>
                <a:cs typeface="Consolas"/>
              </a:rPr>
              <a:t>])</a:t>
            </a:r>
            <a:r>
              <a:rPr lang="en-US" altLang="zh-CN" sz="1600" dirty="0">
                <a:solidFill>
                  <a:srgbClr val="0000FF"/>
                </a:solidFill>
                <a:latin typeface="Consolas"/>
                <a:cs typeface="Consolas"/>
              </a:rPr>
              <a:t>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	</a:t>
            </a:r>
            <a:r>
              <a:rPr lang="en-US" altLang="zh-CN" sz="1600" dirty="0" err="1" smtClean="0">
                <a:latin typeface="Consolas"/>
                <a:cs typeface="Consolas"/>
              </a:rPr>
              <a:t>int</a:t>
            </a:r>
            <a:r>
              <a:rPr lang="en-US" altLang="zh-CN" sz="1600" dirty="0" smtClean="0">
                <a:latin typeface="Consolas"/>
                <a:cs typeface="Consolas"/>
              </a:rPr>
              <a:t> </a:t>
            </a:r>
            <a:r>
              <a:rPr lang="en-US" altLang="zh-CN" sz="1600" dirty="0" err="1" smtClean="0">
                <a:latin typeface="Consolas"/>
                <a:cs typeface="Consolas"/>
              </a:rPr>
              <a:t>bal</a:t>
            </a:r>
            <a:r>
              <a:rPr lang="en-US" altLang="zh-CN" sz="1600" dirty="0" smtClean="0">
                <a:latin typeface="Consolas"/>
                <a:cs typeface="Consolas"/>
              </a:rPr>
              <a:t> = accounts[</a:t>
            </a:r>
            <a:r>
              <a:rPr lang="en-US" altLang="zh-CN" sz="1600" dirty="0" err="1" smtClean="0">
                <a:latin typeface="Consolas"/>
                <a:cs typeface="Consolas"/>
              </a:rPr>
              <a:t>u.checking</a:t>
            </a:r>
            <a:r>
              <a:rPr lang="en-US" altLang="zh-CN" sz="1600" dirty="0" smtClean="0">
                <a:latin typeface="Consolas"/>
                <a:cs typeface="Consolas"/>
              </a:rPr>
              <a:t>];</a:t>
            </a:r>
          </a:p>
          <a:p>
            <a:r>
              <a:rPr lang="en-US" altLang="zh-CN" sz="1600" dirty="0" smtClean="0">
                <a:solidFill>
                  <a:srgbClr val="0000FF"/>
                </a:solidFill>
                <a:latin typeface="Consolas"/>
                <a:cs typeface="Consolas"/>
              </a:rPr>
              <a:t>    </a:t>
            </a:r>
            <a:r>
              <a:rPr lang="en-US" altLang="zh-CN" sz="1600" dirty="0" err="1" smtClean="0">
                <a:solidFill>
                  <a:srgbClr val="0000FF"/>
                </a:solidFill>
                <a:latin typeface="Consolas"/>
                <a:cs typeface="Consolas"/>
              </a:rPr>
              <a:t>pthread_mutex_unlock</a:t>
            </a:r>
            <a:r>
              <a:rPr lang="en-US" altLang="zh-CN" sz="1600" dirty="0" smtClean="0">
                <a:solidFill>
                  <a:srgbClr val="0000FF"/>
                </a:solidFill>
                <a:latin typeface="Consolas"/>
                <a:cs typeface="Consolas"/>
              </a:rPr>
              <a:t>(&amp;mu[</a:t>
            </a:r>
            <a:r>
              <a:rPr lang="en-US" altLang="zh-CN" sz="1600" dirty="0" err="1" smtClean="0">
                <a:solidFill>
                  <a:srgbClr val="0000FF"/>
                </a:solidFill>
                <a:latin typeface="Consolas"/>
                <a:cs typeface="Consolas"/>
              </a:rPr>
              <a:t>u.checking</a:t>
            </a:r>
            <a:r>
              <a:rPr lang="en-US" altLang="zh-CN" sz="1600" dirty="0" smtClean="0">
                <a:solidFill>
                  <a:srgbClr val="0000FF"/>
                </a:solidFill>
                <a:latin typeface="Consolas"/>
                <a:cs typeface="Consolas"/>
              </a:rPr>
              <a:t>]);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 </a:t>
            </a:r>
            <a:r>
              <a:rPr lang="en-US" altLang="zh-CN" sz="1600" dirty="0" err="1" smtClean="0">
                <a:solidFill>
                  <a:srgbClr val="0000FF"/>
                </a:solidFill>
                <a:latin typeface="Consolas"/>
                <a:cs typeface="Consolas"/>
              </a:rPr>
              <a:t>pthread_mutex_lock</a:t>
            </a:r>
            <a:r>
              <a:rPr lang="en-US" altLang="zh-CN" sz="1600" dirty="0">
                <a:solidFill>
                  <a:srgbClr val="0000FF"/>
                </a:solidFill>
                <a:latin typeface="Consolas"/>
                <a:cs typeface="Consolas"/>
              </a:rPr>
              <a:t>(&amp;mu</a:t>
            </a:r>
            <a:r>
              <a:rPr lang="en-US" altLang="zh-CN" sz="1600" dirty="0" smtClean="0">
                <a:solidFill>
                  <a:srgbClr val="0000FF"/>
                </a:solidFill>
                <a:latin typeface="Consolas"/>
                <a:cs typeface="Consolas"/>
              </a:rPr>
              <a:t>[</a:t>
            </a:r>
            <a:r>
              <a:rPr lang="en-US" altLang="zh-CN" sz="1600" dirty="0" err="1" smtClean="0">
                <a:solidFill>
                  <a:srgbClr val="0000FF"/>
                </a:solidFill>
                <a:latin typeface="Consolas"/>
                <a:cs typeface="Consolas"/>
              </a:rPr>
              <a:t>u.saving</a:t>
            </a:r>
            <a:r>
              <a:rPr lang="en-US" altLang="zh-CN" sz="1600" dirty="0" smtClean="0">
                <a:solidFill>
                  <a:srgbClr val="0000FF"/>
                </a:solidFill>
                <a:latin typeface="Consolas"/>
                <a:cs typeface="Consolas"/>
              </a:rPr>
              <a:t>]</a:t>
            </a:r>
            <a:r>
              <a:rPr lang="en-US" altLang="zh-CN" sz="1600" dirty="0">
                <a:solidFill>
                  <a:srgbClr val="0000FF"/>
                </a:solidFill>
                <a:latin typeface="Consolas"/>
                <a:cs typeface="Consolas"/>
              </a:rPr>
              <a:t>)</a:t>
            </a:r>
            <a:r>
              <a:rPr lang="en-US" altLang="zh-CN" sz="1600" dirty="0" smtClean="0">
                <a:solidFill>
                  <a:srgbClr val="0000FF"/>
                </a:solidFill>
                <a:latin typeface="Consolas"/>
                <a:cs typeface="Consolas"/>
              </a:rPr>
              <a:t>;</a:t>
            </a:r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1600" dirty="0">
                <a:latin typeface="Consolas"/>
                <a:cs typeface="Consolas"/>
              </a:rPr>
              <a:t>	</a:t>
            </a:r>
            <a:r>
              <a:rPr lang="en-US" altLang="zh-CN" sz="1600" dirty="0" err="1" smtClean="0">
                <a:latin typeface="Consolas"/>
                <a:cs typeface="Consolas"/>
              </a:rPr>
              <a:t>bal</a:t>
            </a:r>
            <a:r>
              <a:rPr lang="en-US" altLang="zh-CN" sz="1600" dirty="0" smtClean="0">
                <a:latin typeface="Consolas"/>
                <a:cs typeface="Consolas"/>
              </a:rPr>
              <a:t> += accounts[</a:t>
            </a:r>
            <a:r>
              <a:rPr lang="en-US" altLang="zh-CN" sz="1600" dirty="0" err="1" smtClean="0">
                <a:latin typeface="Consolas"/>
                <a:cs typeface="Consolas"/>
              </a:rPr>
              <a:t>u.saving</a:t>
            </a:r>
            <a:r>
              <a:rPr lang="en-US" altLang="zh-CN" sz="1600" dirty="0" smtClean="0">
                <a:latin typeface="Consolas"/>
                <a:cs typeface="Consolas"/>
              </a:rPr>
              <a:t>];</a:t>
            </a:r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1600" dirty="0">
                <a:solidFill>
                  <a:srgbClr val="0000FF"/>
                </a:solidFill>
                <a:latin typeface="Consolas"/>
                <a:cs typeface="Consolas"/>
              </a:rPr>
              <a:t>    </a:t>
            </a:r>
            <a:r>
              <a:rPr lang="en-US" altLang="zh-CN" sz="1600" dirty="0" err="1">
                <a:solidFill>
                  <a:srgbClr val="0000FF"/>
                </a:solidFill>
                <a:latin typeface="Consolas"/>
                <a:cs typeface="Consolas"/>
              </a:rPr>
              <a:t>pthread_mutex_unlock</a:t>
            </a:r>
            <a:r>
              <a:rPr lang="en-US" altLang="zh-CN" sz="1600" dirty="0">
                <a:solidFill>
                  <a:srgbClr val="0000FF"/>
                </a:solidFill>
                <a:latin typeface="Consolas"/>
                <a:cs typeface="Consolas"/>
              </a:rPr>
              <a:t>(&amp;</a:t>
            </a:r>
            <a:r>
              <a:rPr lang="en-US" altLang="zh-CN" sz="1600" dirty="0" smtClean="0">
                <a:solidFill>
                  <a:srgbClr val="0000FF"/>
                </a:solidFill>
                <a:latin typeface="Consolas"/>
                <a:cs typeface="Consolas"/>
              </a:rPr>
              <a:t>mu[</a:t>
            </a:r>
            <a:r>
              <a:rPr lang="en-US" altLang="zh-CN" sz="1600" dirty="0" err="1" smtClean="0">
                <a:solidFill>
                  <a:srgbClr val="0000FF"/>
                </a:solidFill>
                <a:latin typeface="Consolas"/>
                <a:cs typeface="Consolas"/>
              </a:rPr>
              <a:t>u.saving</a:t>
            </a:r>
            <a:r>
              <a:rPr lang="en-US" altLang="zh-CN" sz="1600" dirty="0" smtClean="0">
                <a:solidFill>
                  <a:srgbClr val="0000FF"/>
                </a:solidFill>
                <a:latin typeface="Consolas"/>
                <a:cs typeface="Consolas"/>
              </a:rPr>
              <a:t>]);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 return </a:t>
            </a:r>
            <a:r>
              <a:rPr lang="en-US" altLang="zh-CN" sz="1600" dirty="0" err="1" smtClean="0">
                <a:latin typeface="Consolas"/>
                <a:cs typeface="Consolas"/>
              </a:rPr>
              <a:t>bal</a:t>
            </a:r>
            <a:r>
              <a:rPr lang="en-US" altLang="zh-CN" sz="1600" dirty="0" smtClean="0">
                <a:latin typeface="Consolas"/>
                <a:cs typeface="Consolas"/>
              </a:rPr>
              <a:t>;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}</a:t>
            </a:r>
            <a:endParaRPr lang="en-US" altLang="zh-CN" sz="1600" dirty="0">
              <a:latin typeface="Consolas"/>
              <a:cs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20845" y="3433410"/>
            <a:ext cx="3533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Easy to lock incorrectly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095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Fine-grained locks have better performance, but...</a:t>
            </a:r>
            <a:endParaRPr kumimoji="1" lang="zh-CN" altLang="en-US" dirty="0"/>
          </a:p>
        </p:txBody>
      </p:sp>
      <p:sp>
        <p:nvSpPr>
          <p:cNvPr id="13" name="矩形 3"/>
          <p:cNvSpPr/>
          <p:nvPr/>
        </p:nvSpPr>
        <p:spPr>
          <a:xfrm>
            <a:off x="457200" y="1327680"/>
            <a:ext cx="3799515" cy="4154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latin typeface="Consolas"/>
                <a:cs typeface="Consolas"/>
              </a:rPr>
              <a:t>const</a:t>
            </a:r>
            <a:r>
              <a:rPr lang="en-US" altLang="zh-CN" sz="1200" dirty="0" smtClean="0">
                <a:latin typeface="Consolas"/>
                <a:cs typeface="Consolas"/>
              </a:rPr>
              <a:t> </a:t>
            </a:r>
            <a:r>
              <a:rPr lang="en-US" altLang="zh-CN" sz="1200" dirty="0" err="1" smtClean="0">
                <a:latin typeface="Consolas"/>
                <a:cs typeface="Consolas"/>
              </a:rPr>
              <a:t>int</a:t>
            </a:r>
            <a:r>
              <a:rPr lang="en-US" altLang="zh-CN" sz="1200" dirty="0" smtClean="0">
                <a:latin typeface="Consolas"/>
                <a:cs typeface="Consolas"/>
              </a:rPr>
              <a:t> n</a:t>
            </a:r>
            <a:r>
              <a:rPr lang="en-US" altLang="zh-CN" sz="1200" dirty="0" smtClean="0">
                <a:latin typeface="Consolas"/>
                <a:cs typeface="Consolas"/>
              </a:rPr>
              <a:t>=10;</a:t>
            </a:r>
            <a:endParaRPr lang="en-US" altLang="zh-CN" sz="1200" dirty="0">
              <a:latin typeface="Consolas"/>
              <a:cs typeface="Consolas"/>
            </a:endParaRPr>
          </a:p>
          <a:p>
            <a:r>
              <a:rPr lang="en-US" altLang="zh-CN" sz="1200" dirty="0" err="1" smtClean="0">
                <a:latin typeface="Consolas"/>
                <a:cs typeface="Consolas"/>
              </a:rPr>
              <a:t>int</a:t>
            </a:r>
            <a:r>
              <a:rPr lang="en-US" altLang="zh-CN" sz="1200" dirty="0" smtClean="0">
                <a:latin typeface="Consolas"/>
                <a:cs typeface="Consolas"/>
              </a:rPr>
              <a:t> </a:t>
            </a:r>
            <a:r>
              <a:rPr lang="en-US" altLang="zh-CN" sz="1200" dirty="0" smtClean="0">
                <a:latin typeface="Consolas"/>
                <a:cs typeface="Consolas"/>
              </a:rPr>
              <a:t>accounts[total];</a:t>
            </a:r>
          </a:p>
          <a:p>
            <a:r>
              <a:rPr lang="en-US" altLang="zh-CN" sz="1200" dirty="0" err="1" smtClean="0">
                <a:solidFill>
                  <a:srgbClr val="0000FF"/>
                </a:solidFill>
                <a:latin typeface="Consolas"/>
                <a:cs typeface="Consolas"/>
              </a:rPr>
              <a:t>pthread_mutex_t</a:t>
            </a:r>
            <a:r>
              <a:rPr lang="en-US" altLang="zh-CN" sz="1200" dirty="0" smtClean="0">
                <a:solidFill>
                  <a:srgbClr val="0000FF"/>
                </a:solidFill>
                <a:latin typeface="Consolas"/>
                <a:cs typeface="Consolas"/>
              </a:rPr>
              <a:t> mu[total];</a:t>
            </a:r>
            <a:endParaRPr lang="en-US" altLang="zh-CN" sz="1200" dirty="0" smtClean="0">
              <a:solidFill>
                <a:srgbClr val="0000FF"/>
              </a:solidFill>
              <a:latin typeface="Consolas"/>
              <a:cs typeface="Consolas"/>
            </a:endParaRPr>
          </a:p>
          <a:p>
            <a:endParaRPr lang="en-US" altLang="zh-CN" sz="1200" dirty="0">
              <a:latin typeface="Consolas"/>
              <a:cs typeface="Consolas"/>
            </a:endParaRPr>
          </a:p>
          <a:p>
            <a:r>
              <a:rPr lang="en-US" altLang="zh-CN" sz="1200" dirty="0" smtClean="0">
                <a:latin typeface="Consolas"/>
                <a:cs typeface="Consolas"/>
              </a:rPr>
              <a:t>void </a:t>
            </a:r>
            <a:r>
              <a:rPr lang="en-US" altLang="zh-CN" sz="1200" dirty="0">
                <a:latin typeface="Consolas"/>
                <a:cs typeface="Consolas"/>
              </a:rPr>
              <a:t>transfer(int x</a:t>
            </a:r>
            <a:r>
              <a:rPr lang="en-US" altLang="zh-CN" sz="1200" dirty="0" smtClean="0">
                <a:latin typeface="Consolas"/>
                <a:cs typeface="Consolas"/>
              </a:rPr>
              <a:t>, </a:t>
            </a:r>
            <a:r>
              <a:rPr lang="en-US" altLang="zh-CN" sz="1200" dirty="0" err="1" smtClean="0">
                <a:latin typeface="Consolas"/>
                <a:cs typeface="Consolas"/>
              </a:rPr>
              <a:t>int</a:t>
            </a:r>
            <a:r>
              <a:rPr lang="en-US" altLang="zh-CN" sz="1200" dirty="0" smtClean="0">
                <a:latin typeface="Consolas"/>
                <a:cs typeface="Consolas"/>
              </a:rPr>
              <a:t> y, </a:t>
            </a:r>
            <a:r>
              <a:rPr lang="en-US" altLang="zh-CN" sz="1200" dirty="0" err="1" smtClean="0">
                <a:latin typeface="Consolas"/>
                <a:cs typeface="Consolas"/>
              </a:rPr>
              <a:t>int</a:t>
            </a:r>
            <a:r>
              <a:rPr lang="en-US" altLang="zh-CN" sz="1200" dirty="0" smtClean="0">
                <a:latin typeface="Consolas"/>
                <a:cs typeface="Consolas"/>
              </a:rPr>
              <a:t> </a:t>
            </a:r>
            <a:r>
              <a:rPr lang="en-US" altLang="zh-CN" sz="1200" dirty="0">
                <a:latin typeface="Consolas"/>
                <a:cs typeface="Consolas"/>
              </a:rPr>
              <a:t>amount</a:t>
            </a:r>
            <a:r>
              <a:rPr lang="en-US" altLang="zh-CN" sz="1200" dirty="0" smtClean="0">
                <a:latin typeface="Consolas"/>
                <a:cs typeface="Consolas"/>
              </a:rPr>
              <a:t>) {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Consolas"/>
                <a:cs typeface="Consolas"/>
              </a:rPr>
              <a:t>   </a:t>
            </a:r>
            <a:r>
              <a:rPr lang="en-US" altLang="zh-CN" sz="1200" dirty="0" err="1" smtClean="0">
                <a:solidFill>
                  <a:srgbClr val="0000FF"/>
                </a:solidFill>
                <a:latin typeface="Consolas"/>
                <a:cs typeface="Consolas"/>
              </a:rPr>
              <a:t>pthread_mutex_lock</a:t>
            </a:r>
            <a:r>
              <a:rPr lang="en-US" altLang="zh-CN" sz="1200" dirty="0" smtClean="0">
                <a:solidFill>
                  <a:srgbClr val="0000FF"/>
                </a:solidFill>
                <a:latin typeface="Consolas"/>
                <a:cs typeface="Consolas"/>
              </a:rPr>
              <a:t>(&amp;mu[x]);</a:t>
            </a:r>
            <a:endParaRPr lang="en-US" altLang="zh-CN" sz="1200" dirty="0">
              <a:solidFill>
                <a:srgbClr val="0000FF"/>
              </a:solidFill>
              <a:latin typeface="Consolas"/>
              <a:cs typeface="Consolas"/>
            </a:endParaRPr>
          </a:p>
          <a:p>
            <a:r>
              <a:rPr lang="en-US" altLang="zh-CN" sz="1200" dirty="0">
                <a:latin typeface="Consolas"/>
                <a:cs typeface="Consolas"/>
              </a:rPr>
              <a:t>	</a:t>
            </a:r>
            <a:r>
              <a:rPr lang="en-US" altLang="zh-CN" sz="1200" dirty="0" smtClean="0">
                <a:latin typeface="Consolas"/>
                <a:cs typeface="Consolas"/>
              </a:rPr>
              <a:t>accounts[</a:t>
            </a:r>
            <a:r>
              <a:rPr lang="en-US" altLang="zh-CN" sz="1200" dirty="0">
                <a:latin typeface="Consolas"/>
                <a:cs typeface="Consolas"/>
              </a:rPr>
              <a:t>x</a:t>
            </a:r>
            <a:r>
              <a:rPr lang="en-US" altLang="zh-CN" sz="1200" dirty="0" smtClean="0">
                <a:latin typeface="Consolas"/>
                <a:cs typeface="Consolas"/>
              </a:rPr>
              <a:t>] </a:t>
            </a:r>
            <a:r>
              <a:rPr lang="en-US" altLang="zh-CN" sz="1200" dirty="0">
                <a:latin typeface="Consolas"/>
                <a:cs typeface="Consolas"/>
              </a:rPr>
              <a:t>-= amount</a:t>
            </a:r>
            <a:r>
              <a:rPr lang="en-US" altLang="zh-CN" sz="1200" dirty="0" smtClean="0">
                <a:latin typeface="Consolas"/>
                <a:cs typeface="Consolas"/>
              </a:rPr>
              <a:t>;</a:t>
            </a:r>
          </a:p>
          <a:p>
            <a:r>
              <a:rPr lang="en-US" altLang="zh-CN" sz="1200" dirty="0">
                <a:latin typeface="Consolas"/>
                <a:cs typeface="Consolas"/>
              </a:rPr>
              <a:t> </a:t>
            </a:r>
            <a:r>
              <a:rPr lang="en-US" altLang="zh-CN" sz="1200" dirty="0" smtClean="0">
                <a:latin typeface="Consolas"/>
                <a:cs typeface="Consolas"/>
              </a:rPr>
              <a:t>   </a:t>
            </a:r>
            <a:r>
              <a:rPr lang="en-US" altLang="zh-CN" sz="1200" dirty="0" err="1" smtClean="0">
                <a:solidFill>
                  <a:srgbClr val="0000FF"/>
                </a:solidFill>
                <a:latin typeface="Consolas"/>
                <a:cs typeface="Consolas"/>
              </a:rPr>
              <a:t>pthread_mutex_unlock</a:t>
            </a:r>
            <a:r>
              <a:rPr lang="en-US" altLang="zh-CN" sz="1200" dirty="0" smtClean="0">
                <a:solidFill>
                  <a:srgbClr val="0000FF"/>
                </a:solidFill>
                <a:latin typeface="Consolas"/>
                <a:cs typeface="Consolas"/>
              </a:rPr>
              <a:t>(&amp;mu[x]);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Consolas"/>
                <a:cs typeface="Consolas"/>
              </a:rPr>
              <a:t>   </a:t>
            </a:r>
            <a:r>
              <a:rPr lang="en-US" altLang="zh-CN" sz="1200" dirty="0" err="1" smtClean="0">
                <a:solidFill>
                  <a:srgbClr val="0000FF"/>
                </a:solidFill>
                <a:latin typeface="Consolas"/>
                <a:cs typeface="Consolas"/>
              </a:rPr>
              <a:t>pthread_mutex_lock</a:t>
            </a:r>
            <a:r>
              <a:rPr lang="en-US" altLang="zh-CN" sz="1200" dirty="0" smtClean="0">
                <a:solidFill>
                  <a:srgbClr val="0000FF"/>
                </a:solidFill>
                <a:latin typeface="Consolas"/>
                <a:cs typeface="Consolas"/>
              </a:rPr>
              <a:t>(&amp;mu[y]);</a:t>
            </a:r>
            <a:endParaRPr lang="en-US" altLang="zh-CN" sz="1200" dirty="0">
              <a:solidFill>
                <a:srgbClr val="0000FF"/>
              </a:solidFill>
              <a:latin typeface="Consolas"/>
              <a:cs typeface="Consolas"/>
            </a:endParaRPr>
          </a:p>
          <a:p>
            <a:r>
              <a:rPr lang="en-US" altLang="zh-CN" sz="1200" dirty="0">
                <a:latin typeface="Consolas"/>
                <a:cs typeface="Consolas"/>
              </a:rPr>
              <a:t>	</a:t>
            </a:r>
            <a:r>
              <a:rPr lang="en-US" altLang="zh-CN" sz="1200" dirty="0" smtClean="0">
                <a:latin typeface="Consolas"/>
                <a:cs typeface="Consolas"/>
              </a:rPr>
              <a:t>accounts[</a:t>
            </a:r>
            <a:r>
              <a:rPr lang="en-US" altLang="zh-CN" sz="1200" dirty="0">
                <a:latin typeface="Consolas"/>
                <a:cs typeface="Consolas"/>
              </a:rPr>
              <a:t>y</a:t>
            </a:r>
            <a:r>
              <a:rPr lang="en-US" altLang="zh-CN" sz="1200" dirty="0" smtClean="0">
                <a:latin typeface="Consolas"/>
                <a:cs typeface="Consolas"/>
              </a:rPr>
              <a:t>] </a:t>
            </a:r>
            <a:r>
              <a:rPr lang="en-US" altLang="zh-CN" sz="1200" dirty="0">
                <a:latin typeface="Consolas"/>
                <a:cs typeface="Consolas"/>
              </a:rPr>
              <a:t>+= amount</a:t>
            </a:r>
            <a:r>
              <a:rPr lang="en-US" altLang="zh-CN" sz="1200" dirty="0" smtClean="0">
                <a:latin typeface="Consolas"/>
                <a:cs typeface="Consolas"/>
              </a:rPr>
              <a:t>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Consolas"/>
                <a:cs typeface="Consolas"/>
              </a:rPr>
              <a:t>   </a:t>
            </a:r>
            <a:r>
              <a:rPr lang="en-US" altLang="zh-CN" sz="1200" dirty="0" err="1" smtClean="0">
                <a:solidFill>
                  <a:srgbClr val="0000FF"/>
                </a:solidFill>
                <a:latin typeface="Consolas"/>
                <a:cs typeface="Consolas"/>
              </a:rPr>
              <a:t>pthread_mutex_unlock</a:t>
            </a:r>
            <a:r>
              <a:rPr lang="en-US" altLang="zh-CN" sz="1200" dirty="0" smtClean="0">
                <a:solidFill>
                  <a:srgbClr val="0000FF"/>
                </a:solidFill>
                <a:latin typeface="Consolas"/>
                <a:cs typeface="Consolas"/>
              </a:rPr>
              <a:t>(&amp;mu[y]);</a:t>
            </a:r>
            <a:endParaRPr lang="en-US" altLang="zh-CN" sz="1200" dirty="0">
              <a:solidFill>
                <a:srgbClr val="0000FF"/>
              </a:solidFill>
              <a:latin typeface="Consolas"/>
              <a:cs typeface="Consolas"/>
            </a:endParaRPr>
          </a:p>
          <a:p>
            <a:r>
              <a:rPr lang="en-US" altLang="zh-CN" sz="1200" dirty="0" smtClean="0">
                <a:latin typeface="Consolas"/>
                <a:cs typeface="Consolas"/>
              </a:rPr>
              <a:t>}</a:t>
            </a:r>
          </a:p>
          <a:p>
            <a:endParaRPr lang="en-US" altLang="zh-CN" sz="1200" dirty="0" smtClean="0">
              <a:latin typeface="Consolas"/>
              <a:cs typeface="Consolas"/>
            </a:endParaRPr>
          </a:p>
          <a:p>
            <a:r>
              <a:rPr lang="en-US" altLang="zh-CN" sz="1200" dirty="0" err="1" smtClean="0">
                <a:latin typeface="Consolas"/>
                <a:cs typeface="Consolas"/>
              </a:rPr>
              <a:t>int</a:t>
            </a:r>
            <a:r>
              <a:rPr lang="en-US" altLang="zh-CN" sz="1200" dirty="0" smtClean="0">
                <a:latin typeface="Consolas"/>
                <a:cs typeface="Consolas"/>
              </a:rPr>
              <a:t> balance(User u) {</a:t>
            </a:r>
          </a:p>
          <a:p>
            <a:r>
              <a:rPr lang="en-US" altLang="zh-CN" sz="1200" dirty="0" smtClean="0">
                <a:solidFill>
                  <a:srgbClr val="0000FF"/>
                </a:solidFill>
                <a:latin typeface="Consolas"/>
                <a:cs typeface="Consolas"/>
              </a:rPr>
              <a:t>    </a:t>
            </a:r>
            <a:r>
              <a:rPr lang="en-US" altLang="zh-CN" sz="1200" dirty="0" err="1" smtClean="0">
                <a:solidFill>
                  <a:srgbClr val="0000FF"/>
                </a:solidFill>
                <a:latin typeface="Consolas"/>
                <a:cs typeface="Consolas"/>
              </a:rPr>
              <a:t>pthread_mutex_lock</a:t>
            </a:r>
            <a:r>
              <a:rPr lang="en-US" altLang="zh-CN" sz="1200" dirty="0">
                <a:solidFill>
                  <a:srgbClr val="0000FF"/>
                </a:solidFill>
                <a:latin typeface="Consolas"/>
                <a:cs typeface="Consolas"/>
              </a:rPr>
              <a:t>(&amp;</a:t>
            </a:r>
            <a:r>
              <a:rPr lang="en-US" altLang="zh-CN" sz="1200" dirty="0" smtClean="0">
                <a:solidFill>
                  <a:srgbClr val="0000FF"/>
                </a:solidFill>
                <a:latin typeface="Consolas"/>
                <a:cs typeface="Consolas"/>
              </a:rPr>
              <a:t>mu[</a:t>
            </a:r>
            <a:r>
              <a:rPr lang="en-US" altLang="zh-CN" sz="1200" dirty="0" err="1" smtClean="0">
                <a:solidFill>
                  <a:srgbClr val="0000FF"/>
                </a:solidFill>
                <a:latin typeface="Consolas"/>
                <a:cs typeface="Consolas"/>
              </a:rPr>
              <a:t>u.checking</a:t>
            </a:r>
            <a:r>
              <a:rPr lang="en-US" altLang="zh-CN" sz="1200" dirty="0" smtClean="0">
                <a:solidFill>
                  <a:srgbClr val="0000FF"/>
                </a:solidFill>
                <a:latin typeface="Consolas"/>
                <a:cs typeface="Consolas"/>
              </a:rPr>
              <a:t>])</a:t>
            </a:r>
            <a:r>
              <a:rPr lang="en-US" altLang="zh-CN" sz="1200" dirty="0">
                <a:solidFill>
                  <a:srgbClr val="0000FF"/>
                </a:solidFill>
                <a:latin typeface="Consolas"/>
                <a:cs typeface="Consolas"/>
              </a:rPr>
              <a:t>;</a:t>
            </a:r>
          </a:p>
          <a:p>
            <a:r>
              <a:rPr lang="en-US" altLang="zh-CN" sz="1200" dirty="0">
                <a:latin typeface="Consolas"/>
                <a:cs typeface="Consolas"/>
              </a:rPr>
              <a:t>	</a:t>
            </a:r>
            <a:r>
              <a:rPr lang="en-US" altLang="zh-CN" sz="1200" dirty="0" err="1" smtClean="0">
                <a:latin typeface="Consolas"/>
                <a:cs typeface="Consolas"/>
              </a:rPr>
              <a:t>int</a:t>
            </a:r>
            <a:r>
              <a:rPr lang="en-US" altLang="zh-CN" sz="1200" dirty="0" smtClean="0">
                <a:latin typeface="Consolas"/>
                <a:cs typeface="Consolas"/>
              </a:rPr>
              <a:t> </a:t>
            </a:r>
            <a:r>
              <a:rPr lang="en-US" altLang="zh-CN" sz="1200" dirty="0" err="1" smtClean="0">
                <a:latin typeface="Consolas"/>
                <a:cs typeface="Consolas"/>
              </a:rPr>
              <a:t>bal</a:t>
            </a:r>
            <a:r>
              <a:rPr lang="en-US" altLang="zh-CN" sz="1200" dirty="0" smtClean="0">
                <a:latin typeface="Consolas"/>
                <a:cs typeface="Consolas"/>
              </a:rPr>
              <a:t> = accounts[</a:t>
            </a:r>
            <a:r>
              <a:rPr lang="en-US" altLang="zh-CN" sz="1200" dirty="0" err="1" smtClean="0">
                <a:latin typeface="Consolas"/>
                <a:cs typeface="Consolas"/>
              </a:rPr>
              <a:t>u.checking</a:t>
            </a:r>
            <a:r>
              <a:rPr lang="en-US" altLang="zh-CN" sz="1200" dirty="0" smtClean="0">
                <a:latin typeface="Consolas"/>
                <a:cs typeface="Consolas"/>
              </a:rPr>
              <a:t>];</a:t>
            </a:r>
          </a:p>
          <a:p>
            <a:r>
              <a:rPr lang="en-US" altLang="zh-CN" sz="1200" dirty="0" smtClean="0">
                <a:solidFill>
                  <a:srgbClr val="0000FF"/>
                </a:solidFill>
                <a:latin typeface="Consolas"/>
                <a:cs typeface="Consolas"/>
              </a:rPr>
              <a:t>    </a:t>
            </a:r>
            <a:r>
              <a:rPr lang="en-US" altLang="zh-CN" sz="1200" dirty="0" err="1" smtClean="0">
                <a:solidFill>
                  <a:srgbClr val="0000FF"/>
                </a:solidFill>
                <a:latin typeface="Consolas"/>
                <a:cs typeface="Consolas"/>
              </a:rPr>
              <a:t>pthread_mutex_unlock</a:t>
            </a:r>
            <a:r>
              <a:rPr lang="en-US" altLang="zh-CN" sz="1200" dirty="0" smtClean="0">
                <a:solidFill>
                  <a:srgbClr val="0000FF"/>
                </a:solidFill>
                <a:latin typeface="Consolas"/>
                <a:cs typeface="Consolas"/>
              </a:rPr>
              <a:t>(&amp;mu[</a:t>
            </a:r>
            <a:r>
              <a:rPr lang="en-US" altLang="zh-CN" sz="1200" dirty="0" err="1" smtClean="0">
                <a:solidFill>
                  <a:srgbClr val="0000FF"/>
                </a:solidFill>
                <a:latin typeface="Consolas"/>
                <a:cs typeface="Consolas"/>
              </a:rPr>
              <a:t>u.checking</a:t>
            </a:r>
            <a:r>
              <a:rPr lang="en-US" altLang="zh-CN" sz="1200" dirty="0" smtClean="0">
                <a:solidFill>
                  <a:srgbClr val="0000FF"/>
                </a:solidFill>
                <a:latin typeface="Consolas"/>
                <a:cs typeface="Consolas"/>
              </a:rPr>
              <a:t>]);</a:t>
            </a:r>
          </a:p>
          <a:p>
            <a:r>
              <a:rPr lang="en-US" altLang="zh-CN" sz="1200" dirty="0">
                <a:latin typeface="Consolas"/>
                <a:cs typeface="Consolas"/>
              </a:rPr>
              <a:t> </a:t>
            </a:r>
            <a:r>
              <a:rPr lang="en-US" altLang="zh-CN" sz="1200" dirty="0" smtClean="0">
                <a:latin typeface="Consolas"/>
                <a:cs typeface="Consolas"/>
              </a:rPr>
              <a:t>   </a:t>
            </a:r>
            <a:r>
              <a:rPr lang="en-US" altLang="zh-CN" sz="1200" dirty="0" err="1" smtClean="0">
                <a:solidFill>
                  <a:srgbClr val="0000FF"/>
                </a:solidFill>
                <a:latin typeface="Consolas"/>
                <a:cs typeface="Consolas"/>
              </a:rPr>
              <a:t>pthread_mutex_lock</a:t>
            </a:r>
            <a:r>
              <a:rPr lang="en-US" altLang="zh-CN" sz="1200" dirty="0">
                <a:solidFill>
                  <a:srgbClr val="0000FF"/>
                </a:solidFill>
                <a:latin typeface="Consolas"/>
                <a:cs typeface="Consolas"/>
              </a:rPr>
              <a:t>(&amp;mu</a:t>
            </a:r>
            <a:r>
              <a:rPr lang="en-US" altLang="zh-CN" sz="1200" dirty="0" smtClean="0">
                <a:solidFill>
                  <a:srgbClr val="0000FF"/>
                </a:solidFill>
                <a:latin typeface="Consolas"/>
                <a:cs typeface="Consolas"/>
              </a:rPr>
              <a:t>[</a:t>
            </a:r>
            <a:r>
              <a:rPr lang="en-US" altLang="zh-CN" sz="1200" dirty="0" err="1" smtClean="0">
                <a:solidFill>
                  <a:srgbClr val="0000FF"/>
                </a:solidFill>
                <a:latin typeface="Consolas"/>
                <a:cs typeface="Consolas"/>
              </a:rPr>
              <a:t>u.saving</a:t>
            </a:r>
            <a:r>
              <a:rPr lang="en-US" altLang="zh-CN" sz="1200" dirty="0" smtClean="0">
                <a:solidFill>
                  <a:srgbClr val="0000FF"/>
                </a:solidFill>
                <a:latin typeface="Consolas"/>
                <a:cs typeface="Consolas"/>
              </a:rPr>
              <a:t>]</a:t>
            </a:r>
            <a:r>
              <a:rPr lang="en-US" altLang="zh-CN" sz="1200" dirty="0">
                <a:solidFill>
                  <a:srgbClr val="0000FF"/>
                </a:solidFill>
                <a:latin typeface="Consolas"/>
                <a:cs typeface="Consolas"/>
              </a:rPr>
              <a:t>)</a:t>
            </a:r>
            <a:r>
              <a:rPr lang="en-US" altLang="zh-CN" sz="1200" dirty="0" smtClean="0">
                <a:solidFill>
                  <a:srgbClr val="0000FF"/>
                </a:solidFill>
                <a:latin typeface="Consolas"/>
                <a:cs typeface="Consolas"/>
              </a:rPr>
              <a:t>;</a:t>
            </a:r>
            <a:endParaRPr lang="en-US" altLang="zh-CN" sz="1200" dirty="0">
              <a:latin typeface="Consolas"/>
              <a:cs typeface="Consolas"/>
            </a:endParaRPr>
          </a:p>
          <a:p>
            <a:r>
              <a:rPr lang="en-US" altLang="zh-CN" sz="1200" dirty="0">
                <a:latin typeface="Consolas"/>
                <a:cs typeface="Consolas"/>
              </a:rPr>
              <a:t>	</a:t>
            </a:r>
            <a:r>
              <a:rPr lang="en-US" altLang="zh-CN" sz="1200" dirty="0" err="1" smtClean="0">
                <a:latin typeface="Consolas"/>
                <a:cs typeface="Consolas"/>
              </a:rPr>
              <a:t>bal</a:t>
            </a:r>
            <a:r>
              <a:rPr lang="en-US" altLang="zh-CN" sz="1200" dirty="0" smtClean="0">
                <a:latin typeface="Consolas"/>
                <a:cs typeface="Consolas"/>
              </a:rPr>
              <a:t> += accounts[</a:t>
            </a:r>
            <a:r>
              <a:rPr lang="en-US" altLang="zh-CN" sz="1200" dirty="0" err="1" smtClean="0">
                <a:latin typeface="Consolas"/>
                <a:cs typeface="Consolas"/>
              </a:rPr>
              <a:t>u.saving</a:t>
            </a:r>
            <a:r>
              <a:rPr lang="en-US" altLang="zh-CN" sz="1200" dirty="0" smtClean="0">
                <a:latin typeface="Consolas"/>
                <a:cs typeface="Consolas"/>
              </a:rPr>
              <a:t>];</a:t>
            </a:r>
            <a:endParaRPr lang="en-US" altLang="zh-CN" sz="1200" dirty="0">
              <a:latin typeface="Consolas"/>
              <a:cs typeface="Consolas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Consolas"/>
                <a:cs typeface="Consolas"/>
              </a:rPr>
              <a:t>    </a:t>
            </a:r>
            <a:r>
              <a:rPr lang="en-US" altLang="zh-CN" sz="1200" dirty="0" err="1">
                <a:solidFill>
                  <a:srgbClr val="0000FF"/>
                </a:solidFill>
                <a:latin typeface="Consolas"/>
                <a:cs typeface="Consolas"/>
              </a:rPr>
              <a:t>pthread_mutex_unlock</a:t>
            </a:r>
            <a:r>
              <a:rPr lang="en-US" altLang="zh-CN" sz="1200" dirty="0">
                <a:solidFill>
                  <a:srgbClr val="0000FF"/>
                </a:solidFill>
                <a:latin typeface="Consolas"/>
                <a:cs typeface="Consolas"/>
              </a:rPr>
              <a:t>(&amp;</a:t>
            </a:r>
            <a:r>
              <a:rPr lang="en-US" altLang="zh-CN" sz="1200" dirty="0" smtClean="0">
                <a:solidFill>
                  <a:srgbClr val="0000FF"/>
                </a:solidFill>
                <a:latin typeface="Consolas"/>
                <a:cs typeface="Consolas"/>
              </a:rPr>
              <a:t>mu[</a:t>
            </a:r>
            <a:r>
              <a:rPr lang="en-US" altLang="zh-CN" sz="1200" dirty="0" err="1" smtClean="0">
                <a:solidFill>
                  <a:srgbClr val="0000FF"/>
                </a:solidFill>
                <a:latin typeface="Consolas"/>
                <a:cs typeface="Consolas"/>
              </a:rPr>
              <a:t>u.saving</a:t>
            </a:r>
            <a:r>
              <a:rPr lang="en-US" altLang="zh-CN" sz="1200" dirty="0" smtClean="0">
                <a:solidFill>
                  <a:srgbClr val="0000FF"/>
                </a:solidFill>
                <a:latin typeface="Consolas"/>
                <a:cs typeface="Consolas"/>
              </a:rPr>
              <a:t>]);</a:t>
            </a:r>
          </a:p>
          <a:p>
            <a:r>
              <a:rPr lang="en-US" altLang="zh-CN" sz="1200" dirty="0">
                <a:latin typeface="Consolas"/>
                <a:cs typeface="Consolas"/>
              </a:rPr>
              <a:t> </a:t>
            </a:r>
            <a:r>
              <a:rPr lang="en-US" altLang="zh-CN" sz="1200" dirty="0" smtClean="0">
                <a:latin typeface="Consolas"/>
                <a:cs typeface="Consolas"/>
              </a:rPr>
              <a:t>   return </a:t>
            </a:r>
            <a:r>
              <a:rPr lang="en-US" altLang="zh-CN" sz="1200" dirty="0" err="1" smtClean="0">
                <a:latin typeface="Consolas"/>
                <a:cs typeface="Consolas"/>
              </a:rPr>
              <a:t>bal</a:t>
            </a:r>
            <a:r>
              <a:rPr lang="en-US" altLang="zh-CN" sz="1200" dirty="0" smtClean="0">
                <a:latin typeface="Consolas"/>
                <a:cs typeface="Consolas"/>
              </a:rPr>
              <a:t>;</a:t>
            </a:r>
          </a:p>
          <a:p>
            <a:r>
              <a:rPr lang="en-US" altLang="zh-CN" sz="1200" dirty="0" smtClean="0">
                <a:latin typeface="Consolas"/>
                <a:cs typeface="Consolas"/>
              </a:rPr>
              <a:t>}</a:t>
            </a:r>
            <a:endParaRPr lang="en-US" altLang="zh-CN" sz="1200" dirty="0">
              <a:latin typeface="Consolas"/>
              <a:cs typeface="Consolas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021798" y="1616257"/>
            <a:ext cx="2954910" cy="365797"/>
            <a:chOff x="5021798" y="1616257"/>
            <a:chExt cx="2954910" cy="365797"/>
          </a:xfrm>
        </p:grpSpPr>
        <p:sp>
          <p:nvSpPr>
            <p:cNvPr id="5" name="矩形 24"/>
            <p:cNvSpPr/>
            <p:nvPr/>
          </p:nvSpPr>
          <p:spPr>
            <a:xfrm>
              <a:off x="5021798" y="1616257"/>
              <a:ext cx="100590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600" dirty="0">
                  <a:latin typeface="Arial"/>
                  <a:cs typeface="Arial"/>
                </a:rPr>
                <a:t>Thread </a:t>
              </a:r>
              <a:r>
                <a:rPr kumimoji="1" lang="en-US" altLang="zh-CN" sz="1600" dirty="0" smtClean="0">
                  <a:latin typeface="Arial"/>
                  <a:cs typeface="Arial"/>
                </a:rPr>
                <a:t>1</a:t>
              </a:r>
              <a:endParaRPr lang="zh-CN" altLang="en-US" sz="1600" dirty="0">
                <a:latin typeface="Arial"/>
                <a:cs typeface="Arial"/>
              </a:endParaRPr>
            </a:p>
          </p:txBody>
        </p:sp>
        <p:sp>
          <p:nvSpPr>
            <p:cNvPr id="6" name="任意形状 25"/>
            <p:cNvSpPr/>
            <p:nvPr/>
          </p:nvSpPr>
          <p:spPr>
            <a:xfrm>
              <a:off x="6048044" y="1630031"/>
              <a:ext cx="157594" cy="324780"/>
            </a:xfrm>
            <a:custGeom>
              <a:avLst/>
              <a:gdLst>
                <a:gd name="connsiteX0" fmla="*/ 0 w 477642"/>
                <a:gd name="connsiteY0" fmla="*/ 0 h 711200"/>
                <a:gd name="connsiteX1" fmla="*/ 477520 w 477642"/>
                <a:gd name="connsiteY1" fmla="*/ 172720 h 711200"/>
                <a:gd name="connsiteX2" fmla="*/ 50800 w 477642"/>
                <a:gd name="connsiteY2" fmla="*/ 487680 h 711200"/>
                <a:gd name="connsiteX3" fmla="*/ 457200 w 477642"/>
                <a:gd name="connsiteY3" fmla="*/ 711200 h 711200"/>
                <a:gd name="connsiteX4" fmla="*/ 457200 w 477642"/>
                <a:gd name="connsiteY4" fmla="*/ 711200 h 711200"/>
                <a:gd name="connsiteX5" fmla="*/ 457200 w 477642"/>
                <a:gd name="connsiteY5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7642" h="711200">
                  <a:moveTo>
                    <a:pt x="0" y="0"/>
                  </a:moveTo>
                  <a:cubicBezTo>
                    <a:pt x="234526" y="45720"/>
                    <a:pt x="469053" y="91440"/>
                    <a:pt x="477520" y="172720"/>
                  </a:cubicBezTo>
                  <a:cubicBezTo>
                    <a:pt x="485987" y="254000"/>
                    <a:pt x="54187" y="397933"/>
                    <a:pt x="50800" y="487680"/>
                  </a:cubicBezTo>
                  <a:cubicBezTo>
                    <a:pt x="47413" y="577427"/>
                    <a:pt x="457200" y="711200"/>
                    <a:pt x="457200" y="711200"/>
                  </a:cubicBezTo>
                  <a:lnTo>
                    <a:pt x="457200" y="711200"/>
                  </a:lnTo>
                  <a:lnTo>
                    <a:pt x="457200" y="711200"/>
                  </a:lnTo>
                </a:path>
              </a:pathLst>
            </a:custGeom>
            <a:ln w="38100" cmpd="sng">
              <a:solidFill>
                <a:srgbClr val="8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7" name="矩形 26"/>
            <p:cNvSpPr/>
            <p:nvPr/>
          </p:nvSpPr>
          <p:spPr>
            <a:xfrm>
              <a:off x="6792868" y="1643500"/>
              <a:ext cx="100590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600" dirty="0">
                  <a:latin typeface="Arial"/>
                  <a:cs typeface="Arial"/>
                </a:rPr>
                <a:t>Thread 2</a:t>
              </a:r>
              <a:endParaRPr lang="zh-CN" altLang="en-US" sz="1600" dirty="0">
                <a:latin typeface="Arial"/>
                <a:cs typeface="Arial"/>
              </a:endParaRPr>
            </a:p>
          </p:txBody>
        </p:sp>
        <p:sp>
          <p:nvSpPr>
            <p:cNvPr id="8" name="任意形状 27"/>
            <p:cNvSpPr/>
            <p:nvPr/>
          </p:nvSpPr>
          <p:spPr>
            <a:xfrm>
              <a:off x="7819114" y="1657274"/>
              <a:ext cx="157594" cy="324780"/>
            </a:xfrm>
            <a:custGeom>
              <a:avLst/>
              <a:gdLst>
                <a:gd name="connsiteX0" fmla="*/ 0 w 477642"/>
                <a:gd name="connsiteY0" fmla="*/ 0 h 711200"/>
                <a:gd name="connsiteX1" fmla="*/ 477520 w 477642"/>
                <a:gd name="connsiteY1" fmla="*/ 172720 h 711200"/>
                <a:gd name="connsiteX2" fmla="*/ 50800 w 477642"/>
                <a:gd name="connsiteY2" fmla="*/ 487680 h 711200"/>
                <a:gd name="connsiteX3" fmla="*/ 457200 w 477642"/>
                <a:gd name="connsiteY3" fmla="*/ 711200 h 711200"/>
                <a:gd name="connsiteX4" fmla="*/ 457200 w 477642"/>
                <a:gd name="connsiteY4" fmla="*/ 711200 h 711200"/>
                <a:gd name="connsiteX5" fmla="*/ 457200 w 477642"/>
                <a:gd name="connsiteY5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7642" h="711200">
                  <a:moveTo>
                    <a:pt x="0" y="0"/>
                  </a:moveTo>
                  <a:cubicBezTo>
                    <a:pt x="234526" y="45720"/>
                    <a:pt x="469053" y="91440"/>
                    <a:pt x="477520" y="172720"/>
                  </a:cubicBezTo>
                  <a:cubicBezTo>
                    <a:pt x="485987" y="254000"/>
                    <a:pt x="54187" y="397933"/>
                    <a:pt x="50800" y="487680"/>
                  </a:cubicBezTo>
                  <a:cubicBezTo>
                    <a:pt x="47413" y="577427"/>
                    <a:pt x="457200" y="711200"/>
                    <a:pt x="457200" y="711200"/>
                  </a:cubicBezTo>
                  <a:lnTo>
                    <a:pt x="457200" y="711200"/>
                  </a:lnTo>
                  <a:lnTo>
                    <a:pt x="457200" y="711200"/>
                  </a:lnTo>
                </a:path>
              </a:pathLst>
            </a:custGeom>
            <a:ln w="38100" cmpd="sng">
              <a:solidFill>
                <a:srgbClr val="8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679349" y="5683491"/>
            <a:ext cx="1957191" cy="669211"/>
            <a:chOff x="7141236" y="3619497"/>
            <a:chExt cx="1957191" cy="669211"/>
          </a:xfrm>
        </p:grpSpPr>
        <p:pic>
          <p:nvPicPr>
            <p:cNvPr id="14" name="Picture 13" descr="download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1236" y="3631172"/>
              <a:ext cx="657536" cy="657536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7798772" y="3619497"/>
              <a:ext cx="1299655" cy="584776"/>
            </a:xfrm>
            <a:prstGeom prst="rect">
              <a:avLst/>
            </a:prstGeom>
            <a:solidFill>
              <a:srgbClr val="FCD5B5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bal</a:t>
              </a:r>
              <a:r>
                <a:rPr lang="en-US" sz="1600" dirty="0" smtClean="0"/>
                <a:t>=10 </a:t>
              </a:r>
            </a:p>
            <a:p>
              <a:r>
                <a:rPr lang="en-US" sz="1600" dirty="0" smtClean="0"/>
                <a:t>missing $10!!</a:t>
              </a:r>
              <a:endParaRPr lang="en-US" sz="16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756518" y="529799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4842809" y="1982054"/>
            <a:ext cx="1862734" cy="840024"/>
            <a:chOff x="4842809" y="2031550"/>
            <a:chExt cx="1862734" cy="840024"/>
          </a:xfrm>
        </p:grpSpPr>
        <p:sp>
          <p:nvSpPr>
            <p:cNvPr id="11" name="矩形 24"/>
            <p:cNvSpPr/>
            <p:nvPr/>
          </p:nvSpPr>
          <p:spPr>
            <a:xfrm>
              <a:off x="4842809" y="2259611"/>
              <a:ext cx="186273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 smtClean="0">
                  <a:latin typeface="Consolas"/>
                  <a:cs typeface="Consolas"/>
                </a:rPr>
                <a:t>accounts[1] -= 10</a:t>
              </a:r>
              <a:endParaRPr lang="zh-CN" altLang="en-US" sz="1400" dirty="0">
                <a:latin typeface="Consolas"/>
                <a:cs typeface="Consolas"/>
              </a:endParaRPr>
            </a:p>
          </p:txBody>
        </p:sp>
        <p:pic>
          <p:nvPicPr>
            <p:cNvPr id="19" name="图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15324" y="2031550"/>
              <a:ext cx="267527" cy="311706"/>
            </a:xfrm>
            <a:prstGeom prst="rect">
              <a:avLst/>
            </a:prstGeom>
          </p:spPr>
        </p:pic>
        <p:pic>
          <p:nvPicPr>
            <p:cNvPr id="22" name="图片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15324" y="2551897"/>
              <a:ext cx="388838" cy="319677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/>
        </p:nvGrpSpPr>
        <p:grpSpPr>
          <a:xfrm>
            <a:off x="6705543" y="2789164"/>
            <a:ext cx="2257574" cy="840024"/>
            <a:chOff x="6705543" y="2789164"/>
            <a:chExt cx="2257574" cy="840024"/>
          </a:xfrm>
        </p:grpSpPr>
        <p:sp>
          <p:nvSpPr>
            <p:cNvPr id="10" name="矩形 24"/>
            <p:cNvSpPr/>
            <p:nvPr/>
          </p:nvSpPr>
          <p:spPr>
            <a:xfrm>
              <a:off x="6705543" y="3036186"/>
              <a:ext cx="22575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 err="1" smtClean="0">
                  <a:latin typeface="Consolas"/>
                  <a:cs typeface="Consolas"/>
                </a:rPr>
                <a:t>bal</a:t>
              </a:r>
              <a:r>
                <a:rPr kumimoji="1" lang="en-US" altLang="zh-CN" sz="1400" dirty="0" smtClean="0">
                  <a:latin typeface="Consolas"/>
                  <a:cs typeface="Consolas"/>
                </a:rPr>
                <a:t> = accounts[1] = 0</a:t>
              </a:r>
              <a:endParaRPr lang="zh-CN" altLang="en-US" sz="1400" dirty="0">
                <a:latin typeface="Consolas"/>
                <a:cs typeface="Consolas"/>
              </a:endParaRPr>
            </a:p>
          </p:txBody>
        </p:sp>
        <p:pic>
          <p:nvPicPr>
            <p:cNvPr id="24" name="图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92868" y="2789164"/>
              <a:ext cx="267527" cy="311706"/>
            </a:xfrm>
            <a:prstGeom prst="rect">
              <a:avLst/>
            </a:prstGeom>
          </p:spPr>
        </p:pic>
        <p:pic>
          <p:nvPicPr>
            <p:cNvPr id="25" name="图片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92868" y="3309511"/>
              <a:ext cx="388838" cy="319677"/>
            </a:xfrm>
            <a:prstGeom prst="rect">
              <a:avLst/>
            </a:prstGeom>
          </p:spPr>
        </p:pic>
      </p:grpSp>
      <p:grpSp>
        <p:nvGrpSpPr>
          <p:cNvPr id="32" name="Group 31"/>
          <p:cNvGrpSpPr/>
          <p:nvPr/>
        </p:nvGrpSpPr>
        <p:grpSpPr>
          <a:xfrm>
            <a:off x="6638653" y="3763071"/>
            <a:ext cx="2454994" cy="851782"/>
            <a:chOff x="6638653" y="3763071"/>
            <a:chExt cx="2454994" cy="851782"/>
          </a:xfrm>
        </p:grpSpPr>
        <p:sp>
          <p:nvSpPr>
            <p:cNvPr id="12" name="矩形 24"/>
            <p:cNvSpPr/>
            <p:nvPr/>
          </p:nvSpPr>
          <p:spPr>
            <a:xfrm>
              <a:off x="6638653" y="4019190"/>
              <a:ext cx="245499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 err="1" smtClean="0">
                  <a:latin typeface="Consolas"/>
                  <a:cs typeface="Consolas"/>
                </a:rPr>
                <a:t>bal</a:t>
              </a:r>
              <a:r>
                <a:rPr kumimoji="1" lang="en-US" altLang="zh-CN" sz="1400" dirty="0" smtClean="0">
                  <a:latin typeface="Consolas"/>
                  <a:cs typeface="Consolas"/>
                </a:rPr>
                <a:t> += accounts[2] = 10</a:t>
              </a:r>
              <a:endParaRPr lang="zh-CN" altLang="en-US" sz="1400" dirty="0">
                <a:latin typeface="Consolas"/>
                <a:cs typeface="Consolas"/>
              </a:endParaRPr>
            </a:p>
          </p:txBody>
        </p:sp>
        <p:pic>
          <p:nvPicPr>
            <p:cNvPr id="26" name="图片 10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761522" y="3763071"/>
              <a:ext cx="267527" cy="311706"/>
            </a:xfrm>
            <a:prstGeom prst="rect">
              <a:avLst/>
            </a:prstGeom>
          </p:spPr>
        </p:pic>
        <p:pic>
          <p:nvPicPr>
            <p:cNvPr id="27" name="图片 11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749763" y="4295176"/>
              <a:ext cx="388838" cy="319677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4915324" y="4579125"/>
            <a:ext cx="1764025" cy="851782"/>
            <a:chOff x="4915324" y="4579125"/>
            <a:chExt cx="1764025" cy="851782"/>
          </a:xfrm>
        </p:grpSpPr>
        <p:sp>
          <p:nvSpPr>
            <p:cNvPr id="9" name="矩形 24"/>
            <p:cNvSpPr/>
            <p:nvPr/>
          </p:nvSpPr>
          <p:spPr>
            <a:xfrm>
              <a:off x="4915324" y="4854030"/>
              <a:ext cx="176402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 smtClean="0">
                  <a:latin typeface="Consolas"/>
                  <a:cs typeface="Consolas"/>
                </a:rPr>
                <a:t>accounts[2] </a:t>
              </a:r>
              <a:r>
                <a:rPr kumimoji="1" lang="en-US" altLang="zh-CN" sz="1400" dirty="0">
                  <a:latin typeface="Consolas"/>
                  <a:cs typeface="Consolas"/>
                </a:rPr>
                <a:t>+</a:t>
              </a:r>
              <a:r>
                <a:rPr kumimoji="1" lang="en-US" altLang="zh-CN" sz="1400" dirty="0" smtClean="0">
                  <a:latin typeface="Consolas"/>
                  <a:cs typeface="Consolas"/>
                </a:rPr>
                <a:t>=10</a:t>
              </a:r>
              <a:endParaRPr lang="zh-CN" altLang="en-US" sz="1400" dirty="0">
                <a:latin typeface="Consolas"/>
                <a:cs typeface="Consolas"/>
              </a:endParaRPr>
            </a:p>
          </p:txBody>
        </p:sp>
        <p:pic>
          <p:nvPicPr>
            <p:cNvPr id="28" name="图片 10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021798" y="4579125"/>
              <a:ext cx="267527" cy="311706"/>
            </a:xfrm>
            <a:prstGeom prst="rect">
              <a:avLst/>
            </a:prstGeom>
          </p:spPr>
        </p:pic>
        <p:pic>
          <p:nvPicPr>
            <p:cNvPr id="29" name="图片 11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010039" y="5111230"/>
              <a:ext cx="388838" cy="3196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7338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Fixing Fine-grained locks</a:t>
            </a:r>
            <a:endParaRPr kumimoji="1" lang="zh-CN" altLang="en-US" dirty="0"/>
          </a:p>
        </p:txBody>
      </p:sp>
      <p:sp>
        <p:nvSpPr>
          <p:cNvPr id="13" name="矩形 3"/>
          <p:cNvSpPr/>
          <p:nvPr/>
        </p:nvSpPr>
        <p:spPr>
          <a:xfrm>
            <a:off x="457200" y="1327680"/>
            <a:ext cx="7085828" cy="55092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 smtClean="0">
                <a:latin typeface="Consolas"/>
                <a:cs typeface="Consolas"/>
              </a:rPr>
              <a:t>int</a:t>
            </a:r>
            <a:r>
              <a:rPr lang="en-US" altLang="zh-CN" sz="1600" dirty="0" smtClean="0">
                <a:latin typeface="Consolas"/>
                <a:cs typeface="Consolas"/>
              </a:rPr>
              <a:t> n</a:t>
            </a:r>
            <a:r>
              <a:rPr lang="en-US" altLang="zh-CN" sz="1600" dirty="0" smtClean="0">
                <a:latin typeface="Consolas"/>
                <a:cs typeface="Consolas"/>
              </a:rPr>
              <a:t>=10;</a:t>
            </a:r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1600" dirty="0" err="1" smtClean="0">
                <a:latin typeface="Consolas"/>
                <a:cs typeface="Consolas"/>
              </a:rPr>
              <a:t>int</a:t>
            </a:r>
            <a:r>
              <a:rPr lang="en-US" altLang="zh-CN" sz="1600" dirty="0" smtClean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accounts[total];</a:t>
            </a:r>
          </a:p>
          <a:p>
            <a:r>
              <a:rPr lang="en-US" altLang="zh-CN" sz="1600" dirty="0" err="1" smtClean="0">
                <a:solidFill>
                  <a:srgbClr val="0000FF"/>
                </a:solidFill>
                <a:latin typeface="Consolas"/>
                <a:cs typeface="Consolas"/>
              </a:rPr>
              <a:t>pthread_mutex_t</a:t>
            </a:r>
            <a:r>
              <a:rPr lang="en-US" altLang="zh-CN" sz="1600" dirty="0" smtClean="0">
                <a:solidFill>
                  <a:srgbClr val="0000FF"/>
                </a:solidFill>
                <a:latin typeface="Consolas"/>
                <a:cs typeface="Consolas"/>
              </a:rPr>
              <a:t> mu[total];</a:t>
            </a:r>
            <a:endParaRPr lang="en-US" altLang="zh-CN" sz="1600" dirty="0" smtClean="0">
              <a:solidFill>
                <a:srgbClr val="0000FF"/>
              </a:solidFill>
              <a:latin typeface="Consolas"/>
              <a:cs typeface="Consolas"/>
            </a:endParaRPr>
          </a:p>
          <a:p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1600" dirty="0" smtClean="0">
                <a:latin typeface="Consolas"/>
                <a:cs typeface="Consolas"/>
              </a:rPr>
              <a:t>void </a:t>
            </a:r>
            <a:r>
              <a:rPr lang="en-US" altLang="zh-CN" sz="1600" dirty="0">
                <a:latin typeface="Consolas"/>
                <a:cs typeface="Consolas"/>
              </a:rPr>
              <a:t>transfer(int x</a:t>
            </a:r>
            <a:r>
              <a:rPr lang="en-US" altLang="zh-CN" sz="1600" dirty="0" smtClean="0">
                <a:latin typeface="Consolas"/>
                <a:cs typeface="Consolas"/>
              </a:rPr>
              <a:t>, </a:t>
            </a:r>
            <a:r>
              <a:rPr lang="en-US" altLang="zh-CN" sz="1600" dirty="0" err="1" smtClean="0">
                <a:latin typeface="Consolas"/>
                <a:cs typeface="Consolas"/>
              </a:rPr>
              <a:t>int</a:t>
            </a:r>
            <a:r>
              <a:rPr lang="en-US" altLang="zh-CN" sz="1600" dirty="0" smtClean="0">
                <a:latin typeface="Consolas"/>
                <a:cs typeface="Consolas"/>
              </a:rPr>
              <a:t> y, </a:t>
            </a:r>
            <a:r>
              <a:rPr lang="en-US" altLang="zh-CN" sz="1600" dirty="0" err="1" smtClean="0">
                <a:latin typeface="Consolas"/>
                <a:cs typeface="Consolas"/>
              </a:rPr>
              <a:t>int</a:t>
            </a:r>
            <a:r>
              <a:rPr lang="en-US" altLang="zh-CN" sz="1600" dirty="0" smtClean="0">
                <a:latin typeface="Consolas"/>
                <a:cs typeface="Consolas"/>
              </a:rPr>
              <a:t> </a:t>
            </a:r>
            <a:r>
              <a:rPr lang="en-US" altLang="zh-CN" sz="1600" dirty="0">
                <a:latin typeface="Consolas"/>
                <a:cs typeface="Consolas"/>
              </a:rPr>
              <a:t>amount</a:t>
            </a:r>
            <a:r>
              <a:rPr lang="en-US" altLang="zh-CN" sz="1600" dirty="0" smtClean="0">
                <a:latin typeface="Consolas"/>
                <a:cs typeface="Consolas"/>
              </a:rPr>
              <a:t>) {</a:t>
            </a:r>
          </a:p>
          <a:p>
            <a:r>
              <a:rPr lang="en-US" altLang="zh-CN" sz="16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solidFill>
                  <a:srgbClr val="0000FF"/>
                </a:solidFill>
                <a:latin typeface="Consolas"/>
                <a:cs typeface="Consolas"/>
              </a:rPr>
              <a:t>   </a:t>
            </a:r>
            <a:r>
              <a:rPr lang="en-US" altLang="zh-CN" sz="1600" dirty="0" err="1" smtClean="0">
                <a:solidFill>
                  <a:srgbClr val="0000FF"/>
                </a:solidFill>
                <a:latin typeface="Consolas"/>
                <a:cs typeface="Consolas"/>
              </a:rPr>
              <a:t>pthread_mutex_lock</a:t>
            </a:r>
            <a:r>
              <a:rPr lang="en-US" altLang="zh-CN" sz="1600" dirty="0" smtClean="0">
                <a:solidFill>
                  <a:srgbClr val="0000FF"/>
                </a:solidFill>
                <a:latin typeface="Consolas"/>
                <a:cs typeface="Consolas"/>
              </a:rPr>
              <a:t>(&amp;mu[x]);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	</a:t>
            </a:r>
            <a:r>
              <a:rPr lang="en-US" altLang="zh-CN" sz="1600" dirty="0" smtClean="0">
                <a:latin typeface="Consolas"/>
                <a:cs typeface="Consolas"/>
              </a:rPr>
              <a:t>accounts[</a:t>
            </a:r>
            <a:r>
              <a:rPr lang="en-US" altLang="zh-CN" sz="1600" dirty="0">
                <a:latin typeface="Consolas"/>
                <a:cs typeface="Consolas"/>
              </a:rPr>
              <a:t>x</a:t>
            </a:r>
            <a:r>
              <a:rPr lang="en-US" altLang="zh-CN" sz="1600" dirty="0" smtClean="0">
                <a:latin typeface="Consolas"/>
                <a:cs typeface="Consolas"/>
              </a:rPr>
              <a:t>] </a:t>
            </a:r>
            <a:r>
              <a:rPr lang="en-US" altLang="zh-CN" sz="1600" dirty="0">
                <a:latin typeface="Consolas"/>
                <a:cs typeface="Consolas"/>
              </a:rPr>
              <a:t>-= amount</a:t>
            </a:r>
            <a:r>
              <a:rPr lang="en-US" altLang="zh-CN" sz="1600" dirty="0" smtClean="0">
                <a:latin typeface="Consolas"/>
                <a:cs typeface="Consolas"/>
              </a:rPr>
              <a:t>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 </a:t>
            </a:r>
            <a:r>
              <a:rPr lang="en-US" altLang="zh-CN" sz="1600" dirty="0" err="1" smtClean="0">
                <a:solidFill>
                  <a:srgbClr val="0000FF"/>
                </a:solidFill>
                <a:latin typeface="Consolas"/>
                <a:cs typeface="Consolas"/>
              </a:rPr>
              <a:t>pthread_mutex_lock</a:t>
            </a:r>
            <a:r>
              <a:rPr lang="en-US" altLang="zh-CN" sz="1600" dirty="0">
                <a:solidFill>
                  <a:srgbClr val="0000FF"/>
                </a:solidFill>
                <a:latin typeface="Consolas"/>
                <a:cs typeface="Consolas"/>
              </a:rPr>
              <a:t>(&amp;mu[y]);</a:t>
            </a:r>
            <a:endParaRPr lang="en-US" altLang="zh-CN" sz="1600" dirty="0" smtClean="0">
              <a:latin typeface="Consolas"/>
              <a:cs typeface="Consolas"/>
            </a:endParaRPr>
          </a:p>
          <a:p>
            <a:r>
              <a:rPr lang="en-US" altLang="zh-CN" sz="1600" dirty="0">
                <a:latin typeface="Consolas"/>
                <a:cs typeface="Consolas"/>
              </a:rPr>
              <a:t>	</a:t>
            </a:r>
            <a:r>
              <a:rPr lang="en-US" altLang="zh-CN" sz="1600" dirty="0" smtClean="0">
                <a:latin typeface="Consolas"/>
                <a:cs typeface="Consolas"/>
              </a:rPr>
              <a:t>accounts[</a:t>
            </a:r>
            <a:r>
              <a:rPr lang="en-US" altLang="zh-CN" sz="1600" dirty="0">
                <a:latin typeface="Consolas"/>
                <a:cs typeface="Consolas"/>
              </a:rPr>
              <a:t>y</a:t>
            </a:r>
            <a:r>
              <a:rPr lang="en-US" altLang="zh-CN" sz="1600" dirty="0" smtClean="0">
                <a:latin typeface="Consolas"/>
                <a:cs typeface="Consolas"/>
              </a:rPr>
              <a:t>] </a:t>
            </a:r>
            <a:r>
              <a:rPr lang="en-US" altLang="zh-CN" sz="1600" dirty="0">
                <a:latin typeface="Consolas"/>
                <a:cs typeface="Consolas"/>
              </a:rPr>
              <a:t>+= amount</a:t>
            </a:r>
            <a:r>
              <a:rPr lang="en-US" altLang="zh-CN" sz="1600" dirty="0" smtClean="0">
                <a:latin typeface="Consolas"/>
                <a:cs typeface="Consolas"/>
              </a:rPr>
              <a:t>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 </a:t>
            </a:r>
            <a:r>
              <a:rPr lang="en-US" altLang="zh-CN" sz="1600" dirty="0" err="1" smtClean="0">
                <a:solidFill>
                  <a:srgbClr val="0000FF"/>
                </a:solidFill>
                <a:latin typeface="Consolas"/>
                <a:cs typeface="Consolas"/>
              </a:rPr>
              <a:t>pthread_mutex_unlock</a:t>
            </a:r>
            <a:r>
              <a:rPr lang="en-US" altLang="zh-CN" sz="1600" dirty="0">
                <a:solidFill>
                  <a:srgbClr val="0000FF"/>
                </a:solidFill>
                <a:latin typeface="Consolas"/>
                <a:cs typeface="Consolas"/>
              </a:rPr>
              <a:t>(&amp;mu[x]);</a:t>
            </a:r>
            <a:endParaRPr lang="en-US" altLang="zh-CN" sz="1600" dirty="0" smtClean="0">
              <a:latin typeface="Consolas"/>
              <a:cs typeface="Consolas"/>
            </a:endParaRPr>
          </a:p>
          <a:p>
            <a:r>
              <a:rPr lang="en-US" altLang="zh-CN" sz="16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solidFill>
                  <a:srgbClr val="0000FF"/>
                </a:solidFill>
                <a:latin typeface="Consolas"/>
                <a:cs typeface="Consolas"/>
              </a:rPr>
              <a:t>   </a:t>
            </a:r>
            <a:r>
              <a:rPr lang="en-US" altLang="zh-CN" sz="1600" dirty="0" err="1" smtClean="0">
                <a:solidFill>
                  <a:srgbClr val="0000FF"/>
                </a:solidFill>
                <a:latin typeface="Consolas"/>
                <a:cs typeface="Consolas"/>
              </a:rPr>
              <a:t>pthread_mutex_unlock</a:t>
            </a:r>
            <a:r>
              <a:rPr lang="en-US" altLang="zh-CN" sz="1600" dirty="0" smtClean="0">
                <a:solidFill>
                  <a:srgbClr val="0000FF"/>
                </a:solidFill>
                <a:latin typeface="Consolas"/>
                <a:cs typeface="Consolas"/>
              </a:rPr>
              <a:t>(&amp;mu[y]);</a:t>
            </a:r>
            <a:endParaRPr lang="en-US" altLang="zh-CN" sz="1600" dirty="0">
              <a:solidFill>
                <a:srgbClr val="0000FF"/>
              </a:solidFill>
              <a:latin typeface="Consolas"/>
              <a:cs typeface="Consolas"/>
            </a:endParaRPr>
          </a:p>
          <a:p>
            <a:r>
              <a:rPr lang="en-US" altLang="zh-CN" sz="1600" dirty="0" smtClean="0">
                <a:latin typeface="Consolas"/>
                <a:cs typeface="Consolas"/>
              </a:rPr>
              <a:t>}</a:t>
            </a:r>
          </a:p>
          <a:p>
            <a:endParaRPr lang="en-US" altLang="zh-CN" sz="1600" dirty="0" smtClean="0">
              <a:latin typeface="Consolas"/>
              <a:cs typeface="Consolas"/>
            </a:endParaRPr>
          </a:p>
          <a:p>
            <a:r>
              <a:rPr lang="en-US" altLang="zh-CN" sz="1600" dirty="0" err="1" smtClean="0">
                <a:latin typeface="Consolas"/>
                <a:cs typeface="Consolas"/>
              </a:rPr>
              <a:t>int</a:t>
            </a:r>
            <a:r>
              <a:rPr lang="en-US" altLang="zh-CN" sz="1600" dirty="0" smtClean="0">
                <a:latin typeface="Consolas"/>
                <a:cs typeface="Consolas"/>
              </a:rPr>
              <a:t> balance(User u) {</a:t>
            </a:r>
          </a:p>
          <a:p>
            <a:r>
              <a:rPr lang="en-US" altLang="zh-CN" sz="1600" dirty="0" smtClean="0">
                <a:solidFill>
                  <a:srgbClr val="0000FF"/>
                </a:solidFill>
                <a:latin typeface="Consolas"/>
                <a:cs typeface="Consolas"/>
              </a:rPr>
              <a:t>    </a:t>
            </a:r>
            <a:r>
              <a:rPr lang="en-US" altLang="zh-CN" sz="1600" dirty="0" err="1" smtClean="0">
                <a:solidFill>
                  <a:srgbClr val="0000FF"/>
                </a:solidFill>
                <a:latin typeface="Consolas"/>
                <a:cs typeface="Consolas"/>
              </a:rPr>
              <a:t>pthread_mutex_lock</a:t>
            </a:r>
            <a:r>
              <a:rPr lang="en-US" altLang="zh-CN" sz="1600" dirty="0">
                <a:solidFill>
                  <a:srgbClr val="0000FF"/>
                </a:solidFill>
                <a:latin typeface="Consolas"/>
                <a:cs typeface="Consolas"/>
              </a:rPr>
              <a:t>(&amp;</a:t>
            </a:r>
            <a:r>
              <a:rPr lang="en-US" altLang="zh-CN" sz="1600" dirty="0" smtClean="0">
                <a:solidFill>
                  <a:srgbClr val="0000FF"/>
                </a:solidFill>
                <a:latin typeface="Consolas"/>
                <a:cs typeface="Consolas"/>
              </a:rPr>
              <a:t>mu[</a:t>
            </a:r>
            <a:r>
              <a:rPr lang="en-US" altLang="zh-CN" sz="1600" dirty="0" err="1" smtClean="0">
                <a:solidFill>
                  <a:srgbClr val="0000FF"/>
                </a:solidFill>
                <a:latin typeface="Consolas"/>
                <a:cs typeface="Consolas"/>
              </a:rPr>
              <a:t>u.checking</a:t>
            </a:r>
            <a:r>
              <a:rPr lang="en-US" altLang="zh-CN" sz="1600" dirty="0" smtClean="0">
                <a:solidFill>
                  <a:srgbClr val="0000FF"/>
                </a:solidFill>
                <a:latin typeface="Consolas"/>
                <a:cs typeface="Consolas"/>
              </a:rPr>
              <a:t>]);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	</a:t>
            </a:r>
            <a:r>
              <a:rPr lang="en-US" altLang="zh-CN" sz="1600" dirty="0" err="1" smtClean="0">
                <a:latin typeface="Consolas"/>
                <a:cs typeface="Consolas"/>
              </a:rPr>
              <a:t>int</a:t>
            </a:r>
            <a:r>
              <a:rPr lang="en-US" altLang="zh-CN" sz="1600" dirty="0" smtClean="0">
                <a:latin typeface="Consolas"/>
                <a:cs typeface="Consolas"/>
              </a:rPr>
              <a:t> </a:t>
            </a:r>
            <a:r>
              <a:rPr lang="en-US" altLang="zh-CN" sz="1600" dirty="0" err="1" smtClean="0">
                <a:latin typeface="Consolas"/>
                <a:cs typeface="Consolas"/>
              </a:rPr>
              <a:t>bal</a:t>
            </a:r>
            <a:r>
              <a:rPr lang="en-US" altLang="zh-CN" sz="1600" dirty="0" smtClean="0">
                <a:latin typeface="Consolas"/>
                <a:cs typeface="Consolas"/>
              </a:rPr>
              <a:t> = accounts[</a:t>
            </a:r>
            <a:r>
              <a:rPr lang="en-US" altLang="zh-CN" sz="1600" dirty="0" err="1" smtClean="0">
                <a:latin typeface="Consolas"/>
                <a:cs typeface="Consolas"/>
              </a:rPr>
              <a:t>u.checking</a:t>
            </a:r>
            <a:r>
              <a:rPr lang="en-US" altLang="zh-CN" sz="1600" dirty="0" smtClean="0">
                <a:latin typeface="Consolas"/>
                <a:cs typeface="Consolas"/>
              </a:rPr>
              <a:t>];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 </a:t>
            </a:r>
            <a:r>
              <a:rPr lang="en-US" altLang="zh-CN" sz="1600" dirty="0" err="1" smtClean="0">
                <a:solidFill>
                  <a:srgbClr val="0000FF"/>
                </a:solidFill>
                <a:latin typeface="Consolas"/>
                <a:cs typeface="Consolas"/>
              </a:rPr>
              <a:t>pthread_mutex_lock</a:t>
            </a:r>
            <a:r>
              <a:rPr lang="en-US" altLang="zh-CN" sz="1600" dirty="0">
                <a:solidFill>
                  <a:srgbClr val="0000FF"/>
                </a:solidFill>
                <a:latin typeface="Consolas"/>
                <a:cs typeface="Consolas"/>
              </a:rPr>
              <a:t>(&amp;mu[</a:t>
            </a:r>
            <a:r>
              <a:rPr lang="en-US" altLang="zh-CN" sz="1600" dirty="0" err="1">
                <a:solidFill>
                  <a:srgbClr val="0000FF"/>
                </a:solidFill>
                <a:latin typeface="Consolas"/>
                <a:cs typeface="Consolas"/>
              </a:rPr>
              <a:t>u.saving</a:t>
            </a:r>
            <a:r>
              <a:rPr lang="en-US" altLang="zh-CN" sz="1600" dirty="0">
                <a:solidFill>
                  <a:srgbClr val="0000FF"/>
                </a:solidFill>
                <a:latin typeface="Consolas"/>
                <a:cs typeface="Consolas"/>
              </a:rPr>
              <a:t>]);</a:t>
            </a:r>
            <a:endParaRPr lang="en-US" altLang="zh-CN" sz="1600" dirty="0" smtClean="0">
              <a:latin typeface="Consolas"/>
              <a:cs typeface="Consolas"/>
            </a:endParaRPr>
          </a:p>
          <a:p>
            <a:r>
              <a:rPr lang="en-US" altLang="zh-CN" sz="1600" dirty="0">
                <a:latin typeface="Consolas"/>
                <a:cs typeface="Consolas"/>
              </a:rPr>
              <a:t>	</a:t>
            </a:r>
            <a:r>
              <a:rPr lang="en-US" altLang="zh-CN" sz="1600" dirty="0" err="1" smtClean="0">
                <a:latin typeface="Consolas"/>
                <a:cs typeface="Consolas"/>
              </a:rPr>
              <a:t>bal</a:t>
            </a:r>
            <a:r>
              <a:rPr lang="en-US" altLang="zh-CN" sz="1600" dirty="0" smtClean="0">
                <a:latin typeface="Consolas"/>
                <a:cs typeface="Consolas"/>
              </a:rPr>
              <a:t> += accounts[</a:t>
            </a:r>
            <a:r>
              <a:rPr lang="en-US" altLang="zh-CN" sz="1600" dirty="0" err="1" smtClean="0">
                <a:latin typeface="Consolas"/>
                <a:cs typeface="Consolas"/>
              </a:rPr>
              <a:t>u.saving</a:t>
            </a:r>
            <a:r>
              <a:rPr lang="en-US" altLang="zh-CN" sz="1600" dirty="0" smtClean="0">
                <a:latin typeface="Consolas"/>
                <a:cs typeface="Consolas"/>
              </a:rPr>
              <a:t>];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 </a:t>
            </a:r>
            <a:r>
              <a:rPr lang="en-US" altLang="zh-CN" sz="1600" dirty="0" err="1" smtClean="0">
                <a:solidFill>
                  <a:srgbClr val="0000FF"/>
                </a:solidFill>
                <a:latin typeface="Consolas"/>
                <a:cs typeface="Consolas"/>
              </a:rPr>
              <a:t>pthread_mutex_unlock</a:t>
            </a:r>
            <a:r>
              <a:rPr lang="en-US" altLang="zh-CN" sz="1600" dirty="0">
                <a:solidFill>
                  <a:srgbClr val="0000FF"/>
                </a:solidFill>
                <a:latin typeface="Consolas"/>
                <a:cs typeface="Consolas"/>
              </a:rPr>
              <a:t>(&amp;mu[</a:t>
            </a:r>
            <a:r>
              <a:rPr lang="en-US" altLang="zh-CN" sz="1600" dirty="0" err="1">
                <a:solidFill>
                  <a:srgbClr val="0000FF"/>
                </a:solidFill>
                <a:latin typeface="Consolas"/>
                <a:cs typeface="Consolas"/>
              </a:rPr>
              <a:t>u.checking</a:t>
            </a:r>
            <a:r>
              <a:rPr lang="en-US" altLang="zh-CN" sz="1600" dirty="0">
                <a:solidFill>
                  <a:srgbClr val="0000FF"/>
                </a:solidFill>
                <a:latin typeface="Consolas"/>
                <a:cs typeface="Consolas"/>
              </a:rPr>
              <a:t>]);</a:t>
            </a:r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1600" dirty="0">
                <a:solidFill>
                  <a:srgbClr val="0000FF"/>
                </a:solidFill>
                <a:latin typeface="Consolas"/>
                <a:cs typeface="Consolas"/>
              </a:rPr>
              <a:t>    </a:t>
            </a:r>
            <a:r>
              <a:rPr lang="en-US" altLang="zh-CN" sz="1600" dirty="0" err="1">
                <a:solidFill>
                  <a:srgbClr val="0000FF"/>
                </a:solidFill>
                <a:latin typeface="Consolas"/>
                <a:cs typeface="Consolas"/>
              </a:rPr>
              <a:t>pthread_mutex_unlock</a:t>
            </a:r>
            <a:r>
              <a:rPr lang="en-US" altLang="zh-CN" sz="1600" dirty="0">
                <a:solidFill>
                  <a:srgbClr val="0000FF"/>
                </a:solidFill>
                <a:latin typeface="Consolas"/>
                <a:cs typeface="Consolas"/>
              </a:rPr>
              <a:t>(&amp;</a:t>
            </a:r>
            <a:r>
              <a:rPr lang="en-US" altLang="zh-CN" sz="1600" dirty="0" smtClean="0">
                <a:solidFill>
                  <a:srgbClr val="0000FF"/>
                </a:solidFill>
                <a:latin typeface="Consolas"/>
                <a:cs typeface="Consolas"/>
              </a:rPr>
              <a:t>mu[</a:t>
            </a:r>
            <a:r>
              <a:rPr lang="en-US" altLang="zh-CN" sz="1600" dirty="0" err="1" smtClean="0">
                <a:solidFill>
                  <a:srgbClr val="0000FF"/>
                </a:solidFill>
                <a:latin typeface="Consolas"/>
                <a:cs typeface="Consolas"/>
              </a:rPr>
              <a:t>u.saving</a:t>
            </a:r>
            <a:r>
              <a:rPr lang="en-US" altLang="zh-CN" sz="1600" dirty="0" smtClean="0">
                <a:solidFill>
                  <a:srgbClr val="0000FF"/>
                </a:solidFill>
                <a:latin typeface="Consolas"/>
                <a:cs typeface="Consolas"/>
              </a:rPr>
              <a:t>]);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 return </a:t>
            </a:r>
            <a:r>
              <a:rPr lang="en-US" altLang="zh-CN" sz="1600" dirty="0" err="1" smtClean="0">
                <a:latin typeface="Consolas"/>
                <a:cs typeface="Consolas"/>
              </a:rPr>
              <a:t>bal</a:t>
            </a:r>
            <a:r>
              <a:rPr lang="en-US" altLang="zh-CN" sz="1600" dirty="0" smtClean="0">
                <a:latin typeface="Consolas"/>
                <a:cs typeface="Consolas"/>
              </a:rPr>
              <a:t>;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}</a:t>
            </a:r>
            <a:endParaRPr lang="en-US" altLang="zh-CN" sz="16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75281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Fixing Fine-grained locks</a:t>
            </a:r>
            <a:endParaRPr kumimoji="1" lang="zh-CN" altLang="en-US" dirty="0"/>
          </a:p>
        </p:txBody>
      </p:sp>
      <p:sp>
        <p:nvSpPr>
          <p:cNvPr id="13" name="矩形 3"/>
          <p:cNvSpPr/>
          <p:nvPr/>
        </p:nvSpPr>
        <p:spPr>
          <a:xfrm>
            <a:off x="457200" y="1327680"/>
            <a:ext cx="3881827" cy="4154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latin typeface="Consolas"/>
                <a:cs typeface="Consolas"/>
              </a:rPr>
              <a:t>const</a:t>
            </a:r>
            <a:r>
              <a:rPr lang="en-US" altLang="zh-CN" sz="1200" dirty="0" smtClean="0">
                <a:latin typeface="Consolas"/>
                <a:cs typeface="Consolas"/>
              </a:rPr>
              <a:t> </a:t>
            </a:r>
            <a:r>
              <a:rPr lang="en-US" altLang="zh-CN" sz="1200" dirty="0" err="1" smtClean="0">
                <a:latin typeface="Consolas"/>
                <a:cs typeface="Consolas"/>
              </a:rPr>
              <a:t>int</a:t>
            </a:r>
            <a:r>
              <a:rPr lang="en-US" altLang="zh-CN" sz="1200" dirty="0" smtClean="0">
                <a:latin typeface="Consolas"/>
                <a:cs typeface="Consolas"/>
              </a:rPr>
              <a:t> n</a:t>
            </a:r>
            <a:r>
              <a:rPr lang="en-US" altLang="zh-CN" sz="1200" dirty="0" smtClean="0">
                <a:latin typeface="Consolas"/>
                <a:cs typeface="Consolas"/>
              </a:rPr>
              <a:t>=10;</a:t>
            </a:r>
            <a:endParaRPr lang="en-US" altLang="zh-CN" sz="1200" dirty="0">
              <a:latin typeface="Consolas"/>
              <a:cs typeface="Consolas"/>
            </a:endParaRPr>
          </a:p>
          <a:p>
            <a:r>
              <a:rPr lang="en-US" altLang="zh-CN" sz="1200" dirty="0" err="1" smtClean="0">
                <a:latin typeface="Consolas"/>
                <a:cs typeface="Consolas"/>
              </a:rPr>
              <a:t>int</a:t>
            </a:r>
            <a:r>
              <a:rPr lang="en-US" altLang="zh-CN" sz="1200" dirty="0" smtClean="0">
                <a:latin typeface="Consolas"/>
                <a:cs typeface="Consolas"/>
              </a:rPr>
              <a:t> </a:t>
            </a:r>
            <a:r>
              <a:rPr lang="en-US" altLang="zh-CN" sz="1200" dirty="0" smtClean="0">
                <a:latin typeface="Consolas"/>
                <a:cs typeface="Consolas"/>
              </a:rPr>
              <a:t>accounts[total];</a:t>
            </a:r>
          </a:p>
          <a:p>
            <a:r>
              <a:rPr lang="en-US" altLang="zh-CN" sz="1200" dirty="0" err="1" smtClean="0">
                <a:solidFill>
                  <a:srgbClr val="0000FF"/>
                </a:solidFill>
                <a:latin typeface="Consolas"/>
                <a:cs typeface="Consolas"/>
              </a:rPr>
              <a:t>pthread_mutex_t</a:t>
            </a:r>
            <a:r>
              <a:rPr lang="en-US" altLang="zh-CN" sz="1200" dirty="0" smtClean="0">
                <a:solidFill>
                  <a:srgbClr val="0000FF"/>
                </a:solidFill>
                <a:latin typeface="Consolas"/>
                <a:cs typeface="Consolas"/>
              </a:rPr>
              <a:t> mu[total];</a:t>
            </a:r>
            <a:endParaRPr lang="en-US" altLang="zh-CN" sz="1200" dirty="0" smtClean="0">
              <a:solidFill>
                <a:srgbClr val="0000FF"/>
              </a:solidFill>
              <a:latin typeface="Consolas"/>
              <a:cs typeface="Consolas"/>
            </a:endParaRPr>
          </a:p>
          <a:p>
            <a:endParaRPr lang="en-US" altLang="zh-CN" sz="1200" dirty="0">
              <a:latin typeface="Consolas"/>
              <a:cs typeface="Consolas"/>
            </a:endParaRPr>
          </a:p>
          <a:p>
            <a:r>
              <a:rPr lang="en-US" altLang="zh-CN" sz="1200" dirty="0" smtClean="0">
                <a:latin typeface="Consolas"/>
                <a:cs typeface="Consolas"/>
              </a:rPr>
              <a:t>void </a:t>
            </a:r>
            <a:r>
              <a:rPr lang="en-US" altLang="zh-CN" sz="1200" dirty="0">
                <a:latin typeface="Consolas"/>
                <a:cs typeface="Consolas"/>
              </a:rPr>
              <a:t>transfer(int x</a:t>
            </a:r>
            <a:r>
              <a:rPr lang="en-US" altLang="zh-CN" sz="1200" dirty="0" smtClean="0">
                <a:latin typeface="Consolas"/>
                <a:cs typeface="Consolas"/>
              </a:rPr>
              <a:t>, </a:t>
            </a:r>
            <a:r>
              <a:rPr lang="en-US" altLang="zh-CN" sz="1200" dirty="0" err="1" smtClean="0">
                <a:latin typeface="Consolas"/>
                <a:cs typeface="Consolas"/>
              </a:rPr>
              <a:t>int</a:t>
            </a:r>
            <a:r>
              <a:rPr lang="en-US" altLang="zh-CN" sz="1200" dirty="0" smtClean="0">
                <a:latin typeface="Consolas"/>
                <a:cs typeface="Consolas"/>
              </a:rPr>
              <a:t> y, </a:t>
            </a:r>
            <a:r>
              <a:rPr lang="en-US" altLang="zh-CN" sz="1200" dirty="0" err="1" smtClean="0">
                <a:latin typeface="Consolas"/>
                <a:cs typeface="Consolas"/>
              </a:rPr>
              <a:t>int</a:t>
            </a:r>
            <a:r>
              <a:rPr lang="en-US" altLang="zh-CN" sz="1200" dirty="0" smtClean="0">
                <a:latin typeface="Consolas"/>
                <a:cs typeface="Consolas"/>
              </a:rPr>
              <a:t> </a:t>
            </a:r>
            <a:r>
              <a:rPr lang="en-US" altLang="zh-CN" sz="1200" dirty="0">
                <a:latin typeface="Consolas"/>
                <a:cs typeface="Consolas"/>
              </a:rPr>
              <a:t>amount</a:t>
            </a:r>
            <a:r>
              <a:rPr lang="en-US" altLang="zh-CN" sz="1200" dirty="0" smtClean="0">
                <a:latin typeface="Consolas"/>
                <a:cs typeface="Consolas"/>
              </a:rPr>
              <a:t>) {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Consolas"/>
                <a:cs typeface="Consolas"/>
              </a:rPr>
              <a:t>   </a:t>
            </a:r>
            <a:r>
              <a:rPr lang="en-US" altLang="zh-CN" sz="1200" dirty="0" err="1" smtClean="0">
                <a:solidFill>
                  <a:srgbClr val="0000FF"/>
                </a:solidFill>
                <a:latin typeface="Consolas"/>
                <a:cs typeface="Consolas"/>
              </a:rPr>
              <a:t>pthread_mutex_lock</a:t>
            </a:r>
            <a:r>
              <a:rPr lang="en-US" altLang="zh-CN" sz="1200" dirty="0" smtClean="0">
                <a:solidFill>
                  <a:srgbClr val="0000FF"/>
                </a:solidFill>
                <a:latin typeface="Consolas"/>
                <a:cs typeface="Consolas"/>
              </a:rPr>
              <a:t>(&amp;mu[x]);</a:t>
            </a:r>
          </a:p>
          <a:p>
            <a:r>
              <a:rPr lang="en-US" altLang="zh-CN" sz="1200" dirty="0">
                <a:latin typeface="Consolas"/>
                <a:cs typeface="Consolas"/>
              </a:rPr>
              <a:t> </a:t>
            </a:r>
            <a:r>
              <a:rPr lang="en-US" altLang="zh-CN" sz="1200" dirty="0" smtClean="0">
                <a:latin typeface="Consolas"/>
                <a:cs typeface="Consolas"/>
              </a:rPr>
              <a:t>   </a:t>
            </a:r>
            <a:r>
              <a:rPr lang="en-US" altLang="zh-CN" sz="1200" dirty="0" smtClean="0">
                <a:latin typeface="Consolas"/>
                <a:cs typeface="Consolas"/>
              </a:rPr>
              <a:t>accounts[</a:t>
            </a:r>
            <a:r>
              <a:rPr lang="en-US" altLang="zh-CN" sz="1200" dirty="0">
                <a:latin typeface="Consolas"/>
                <a:cs typeface="Consolas"/>
              </a:rPr>
              <a:t>x</a:t>
            </a:r>
            <a:r>
              <a:rPr lang="en-US" altLang="zh-CN" sz="1200" dirty="0" smtClean="0">
                <a:latin typeface="Consolas"/>
                <a:cs typeface="Consolas"/>
              </a:rPr>
              <a:t>] </a:t>
            </a:r>
            <a:r>
              <a:rPr lang="en-US" altLang="zh-CN" sz="1200" dirty="0">
                <a:latin typeface="Consolas"/>
                <a:cs typeface="Consolas"/>
              </a:rPr>
              <a:t>-= amount</a:t>
            </a:r>
            <a:r>
              <a:rPr lang="en-US" altLang="zh-CN" sz="1200" dirty="0" smtClean="0">
                <a:latin typeface="Consolas"/>
                <a:cs typeface="Consolas"/>
              </a:rPr>
              <a:t>;</a:t>
            </a:r>
          </a:p>
          <a:p>
            <a:r>
              <a:rPr lang="en-US" altLang="zh-CN" sz="1200" dirty="0">
                <a:latin typeface="Consolas"/>
                <a:cs typeface="Consolas"/>
              </a:rPr>
              <a:t> </a:t>
            </a:r>
            <a:r>
              <a:rPr lang="en-US" altLang="zh-CN" sz="1200" dirty="0" smtClean="0">
                <a:latin typeface="Consolas"/>
                <a:cs typeface="Consolas"/>
              </a:rPr>
              <a:t>   </a:t>
            </a:r>
            <a:r>
              <a:rPr lang="en-US" altLang="zh-CN" sz="1200" dirty="0" err="1" smtClean="0">
                <a:solidFill>
                  <a:srgbClr val="0000FF"/>
                </a:solidFill>
                <a:latin typeface="Consolas"/>
                <a:cs typeface="Consolas"/>
              </a:rPr>
              <a:t>pthread_mutex_lock</a:t>
            </a:r>
            <a:r>
              <a:rPr lang="en-US" altLang="zh-CN" sz="1200" dirty="0">
                <a:solidFill>
                  <a:srgbClr val="0000FF"/>
                </a:solidFill>
                <a:latin typeface="Consolas"/>
                <a:cs typeface="Consolas"/>
              </a:rPr>
              <a:t>(&amp;mu[y]);</a:t>
            </a:r>
            <a:endParaRPr lang="en-US" altLang="zh-CN" sz="1200" dirty="0" smtClean="0">
              <a:latin typeface="Consolas"/>
              <a:cs typeface="Consolas"/>
            </a:endParaRPr>
          </a:p>
          <a:p>
            <a:r>
              <a:rPr lang="en-US" altLang="zh-CN" sz="1200" dirty="0">
                <a:latin typeface="Consolas"/>
                <a:cs typeface="Consolas"/>
              </a:rPr>
              <a:t> </a:t>
            </a:r>
            <a:r>
              <a:rPr lang="en-US" altLang="zh-CN" sz="1200" dirty="0" smtClean="0">
                <a:latin typeface="Consolas"/>
                <a:cs typeface="Consolas"/>
              </a:rPr>
              <a:t>   </a:t>
            </a:r>
            <a:r>
              <a:rPr lang="en-US" altLang="zh-CN" sz="1200" dirty="0" smtClean="0">
                <a:latin typeface="Consolas"/>
                <a:cs typeface="Consolas"/>
              </a:rPr>
              <a:t>accounts[</a:t>
            </a:r>
            <a:r>
              <a:rPr lang="en-US" altLang="zh-CN" sz="1200" dirty="0">
                <a:latin typeface="Consolas"/>
                <a:cs typeface="Consolas"/>
              </a:rPr>
              <a:t>y</a:t>
            </a:r>
            <a:r>
              <a:rPr lang="en-US" altLang="zh-CN" sz="1200" dirty="0" smtClean="0">
                <a:latin typeface="Consolas"/>
                <a:cs typeface="Consolas"/>
              </a:rPr>
              <a:t>] </a:t>
            </a:r>
            <a:r>
              <a:rPr lang="en-US" altLang="zh-CN" sz="1200" dirty="0">
                <a:latin typeface="Consolas"/>
                <a:cs typeface="Consolas"/>
              </a:rPr>
              <a:t>+= amount</a:t>
            </a:r>
            <a:r>
              <a:rPr lang="en-US" altLang="zh-CN" sz="1200" dirty="0" smtClean="0">
                <a:latin typeface="Consolas"/>
                <a:cs typeface="Consolas"/>
              </a:rPr>
              <a:t>;</a:t>
            </a:r>
          </a:p>
          <a:p>
            <a:r>
              <a:rPr lang="en-US" altLang="zh-CN" sz="1200" dirty="0">
                <a:latin typeface="Consolas"/>
                <a:cs typeface="Consolas"/>
              </a:rPr>
              <a:t> </a:t>
            </a:r>
            <a:r>
              <a:rPr lang="en-US" altLang="zh-CN" sz="1200" dirty="0" smtClean="0">
                <a:latin typeface="Consolas"/>
                <a:cs typeface="Consolas"/>
              </a:rPr>
              <a:t>   </a:t>
            </a:r>
            <a:r>
              <a:rPr lang="en-US" altLang="zh-CN" sz="1200" dirty="0" err="1" smtClean="0">
                <a:solidFill>
                  <a:srgbClr val="0000FF"/>
                </a:solidFill>
                <a:latin typeface="Consolas"/>
                <a:cs typeface="Consolas"/>
              </a:rPr>
              <a:t>pthread_mutex_unlock</a:t>
            </a:r>
            <a:r>
              <a:rPr lang="en-US" altLang="zh-CN" sz="1200" dirty="0">
                <a:solidFill>
                  <a:srgbClr val="0000FF"/>
                </a:solidFill>
                <a:latin typeface="Consolas"/>
                <a:cs typeface="Consolas"/>
              </a:rPr>
              <a:t>(&amp;mu[x]);</a:t>
            </a:r>
            <a:endParaRPr lang="en-US" altLang="zh-CN" sz="1200" dirty="0" smtClean="0">
              <a:latin typeface="Consolas"/>
              <a:cs typeface="Consolas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Consolas"/>
                <a:cs typeface="Consolas"/>
              </a:rPr>
              <a:t>   </a:t>
            </a:r>
            <a:r>
              <a:rPr lang="en-US" altLang="zh-CN" sz="1200" dirty="0" err="1" smtClean="0">
                <a:solidFill>
                  <a:srgbClr val="0000FF"/>
                </a:solidFill>
                <a:latin typeface="Consolas"/>
                <a:cs typeface="Consolas"/>
              </a:rPr>
              <a:t>pthread_mutex_unlock</a:t>
            </a:r>
            <a:r>
              <a:rPr lang="en-US" altLang="zh-CN" sz="1200" dirty="0" smtClean="0">
                <a:solidFill>
                  <a:srgbClr val="0000FF"/>
                </a:solidFill>
                <a:latin typeface="Consolas"/>
                <a:cs typeface="Consolas"/>
              </a:rPr>
              <a:t>(&amp;mu[y]);</a:t>
            </a:r>
            <a:endParaRPr lang="en-US" altLang="zh-CN" sz="1200" dirty="0">
              <a:solidFill>
                <a:srgbClr val="0000FF"/>
              </a:solidFill>
              <a:latin typeface="Consolas"/>
              <a:cs typeface="Consolas"/>
            </a:endParaRPr>
          </a:p>
          <a:p>
            <a:r>
              <a:rPr lang="en-US" altLang="zh-CN" sz="1200" dirty="0" smtClean="0">
                <a:latin typeface="Consolas"/>
                <a:cs typeface="Consolas"/>
              </a:rPr>
              <a:t>}</a:t>
            </a:r>
          </a:p>
          <a:p>
            <a:endParaRPr lang="en-US" altLang="zh-CN" sz="1200" dirty="0" smtClean="0">
              <a:latin typeface="Consolas"/>
              <a:cs typeface="Consolas"/>
            </a:endParaRPr>
          </a:p>
          <a:p>
            <a:r>
              <a:rPr lang="en-US" altLang="zh-CN" sz="1200" dirty="0" err="1" smtClean="0">
                <a:latin typeface="Consolas"/>
                <a:cs typeface="Consolas"/>
              </a:rPr>
              <a:t>int</a:t>
            </a:r>
            <a:r>
              <a:rPr lang="en-US" altLang="zh-CN" sz="1200" dirty="0" smtClean="0">
                <a:latin typeface="Consolas"/>
                <a:cs typeface="Consolas"/>
              </a:rPr>
              <a:t> balance(User u) {</a:t>
            </a:r>
          </a:p>
          <a:p>
            <a:r>
              <a:rPr lang="en-US" altLang="zh-CN" sz="1200" dirty="0" smtClean="0">
                <a:solidFill>
                  <a:srgbClr val="0000FF"/>
                </a:solidFill>
                <a:latin typeface="Consolas"/>
                <a:cs typeface="Consolas"/>
              </a:rPr>
              <a:t>    </a:t>
            </a:r>
            <a:r>
              <a:rPr lang="en-US" altLang="zh-CN" sz="1200" dirty="0" err="1" smtClean="0">
                <a:solidFill>
                  <a:srgbClr val="0000FF"/>
                </a:solidFill>
                <a:latin typeface="Consolas"/>
                <a:cs typeface="Consolas"/>
              </a:rPr>
              <a:t>pthread_mutex_lock</a:t>
            </a:r>
            <a:r>
              <a:rPr lang="en-US" altLang="zh-CN" sz="1200" dirty="0">
                <a:solidFill>
                  <a:srgbClr val="0000FF"/>
                </a:solidFill>
                <a:latin typeface="Consolas"/>
                <a:cs typeface="Consolas"/>
              </a:rPr>
              <a:t>(&amp;</a:t>
            </a:r>
            <a:r>
              <a:rPr lang="en-US" altLang="zh-CN" sz="1200" dirty="0" smtClean="0">
                <a:solidFill>
                  <a:srgbClr val="0000FF"/>
                </a:solidFill>
                <a:latin typeface="Consolas"/>
                <a:cs typeface="Consolas"/>
              </a:rPr>
              <a:t>mu[</a:t>
            </a:r>
            <a:r>
              <a:rPr lang="en-US" altLang="zh-CN" sz="1200" dirty="0" err="1" smtClean="0">
                <a:solidFill>
                  <a:srgbClr val="0000FF"/>
                </a:solidFill>
                <a:latin typeface="Consolas"/>
                <a:cs typeface="Consolas"/>
              </a:rPr>
              <a:t>u.checking</a:t>
            </a:r>
            <a:r>
              <a:rPr lang="en-US" altLang="zh-CN" sz="1200" dirty="0" smtClean="0">
                <a:solidFill>
                  <a:srgbClr val="0000FF"/>
                </a:solidFill>
                <a:latin typeface="Consolas"/>
                <a:cs typeface="Consolas"/>
              </a:rPr>
              <a:t>]);</a:t>
            </a:r>
          </a:p>
          <a:p>
            <a:r>
              <a:rPr lang="en-US" altLang="zh-CN" sz="1200" dirty="0" smtClean="0">
                <a:latin typeface="Consolas"/>
                <a:cs typeface="Consolas"/>
              </a:rPr>
              <a:t>    </a:t>
            </a:r>
            <a:r>
              <a:rPr lang="en-US" altLang="zh-CN" sz="1200" dirty="0" err="1" smtClean="0">
                <a:latin typeface="Consolas"/>
                <a:cs typeface="Consolas"/>
              </a:rPr>
              <a:t>int</a:t>
            </a:r>
            <a:r>
              <a:rPr lang="en-US" altLang="zh-CN" sz="1200" dirty="0" smtClean="0">
                <a:latin typeface="Consolas"/>
                <a:cs typeface="Consolas"/>
              </a:rPr>
              <a:t> </a:t>
            </a:r>
            <a:r>
              <a:rPr lang="en-US" altLang="zh-CN" sz="1200" dirty="0" err="1" smtClean="0">
                <a:latin typeface="Consolas"/>
                <a:cs typeface="Consolas"/>
              </a:rPr>
              <a:t>bal</a:t>
            </a:r>
            <a:r>
              <a:rPr lang="en-US" altLang="zh-CN" sz="1200" dirty="0" smtClean="0">
                <a:latin typeface="Consolas"/>
                <a:cs typeface="Consolas"/>
              </a:rPr>
              <a:t> = accounts[</a:t>
            </a:r>
            <a:r>
              <a:rPr lang="en-US" altLang="zh-CN" sz="1200" dirty="0" err="1" smtClean="0">
                <a:latin typeface="Consolas"/>
                <a:cs typeface="Consolas"/>
              </a:rPr>
              <a:t>u.checking</a:t>
            </a:r>
            <a:r>
              <a:rPr lang="en-US" altLang="zh-CN" sz="1200" dirty="0" smtClean="0">
                <a:latin typeface="Consolas"/>
                <a:cs typeface="Consolas"/>
              </a:rPr>
              <a:t>];</a:t>
            </a:r>
          </a:p>
          <a:p>
            <a:r>
              <a:rPr lang="en-US" altLang="zh-CN" sz="1200" dirty="0">
                <a:latin typeface="Consolas"/>
                <a:cs typeface="Consolas"/>
              </a:rPr>
              <a:t> </a:t>
            </a:r>
            <a:r>
              <a:rPr lang="en-US" altLang="zh-CN" sz="1200" dirty="0" smtClean="0">
                <a:latin typeface="Consolas"/>
                <a:cs typeface="Consolas"/>
              </a:rPr>
              <a:t>   </a:t>
            </a:r>
            <a:r>
              <a:rPr lang="en-US" altLang="zh-CN" sz="1200" dirty="0" err="1" smtClean="0">
                <a:solidFill>
                  <a:srgbClr val="0000FF"/>
                </a:solidFill>
                <a:latin typeface="Consolas"/>
                <a:cs typeface="Consolas"/>
              </a:rPr>
              <a:t>pthread_mutex_lock</a:t>
            </a:r>
            <a:r>
              <a:rPr lang="en-US" altLang="zh-CN" sz="1200" dirty="0">
                <a:solidFill>
                  <a:srgbClr val="0000FF"/>
                </a:solidFill>
                <a:latin typeface="Consolas"/>
                <a:cs typeface="Consolas"/>
              </a:rPr>
              <a:t>(&amp;mu[</a:t>
            </a:r>
            <a:r>
              <a:rPr lang="en-US" altLang="zh-CN" sz="1200" dirty="0" err="1">
                <a:solidFill>
                  <a:srgbClr val="0000FF"/>
                </a:solidFill>
                <a:latin typeface="Consolas"/>
                <a:cs typeface="Consolas"/>
              </a:rPr>
              <a:t>u.saving</a:t>
            </a:r>
            <a:r>
              <a:rPr lang="en-US" altLang="zh-CN" sz="1200" dirty="0">
                <a:solidFill>
                  <a:srgbClr val="0000FF"/>
                </a:solidFill>
                <a:latin typeface="Consolas"/>
                <a:cs typeface="Consolas"/>
              </a:rPr>
              <a:t>]);</a:t>
            </a:r>
            <a:endParaRPr lang="en-US" altLang="zh-CN" sz="1200" dirty="0" smtClean="0">
              <a:latin typeface="Consolas"/>
              <a:cs typeface="Consolas"/>
            </a:endParaRPr>
          </a:p>
          <a:p>
            <a:r>
              <a:rPr lang="en-US" altLang="zh-CN" sz="1200" dirty="0" smtClean="0">
                <a:latin typeface="Consolas"/>
                <a:cs typeface="Consolas"/>
              </a:rPr>
              <a:t>    </a:t>
            </a:r>
            <a:r>
              <a:rPr lang="en-US" altLang="zh-CN" sz="1200" dirty="0" err="1" smtClean="0">
                <a:latin typeface="Consolas"/>
                <a:cs typeface="Consolas"/>
              </a:rPr>
              <a:t>bal</a:t>
            </a:r>
            <a:r>
              <a:rPr lang="en-US" altLang="zh-CN" sz="1200" dirty="0" smtClean="0">
                <a:latin typeface="Consolas"/>
                <a:cs typeface="Consolas"/>
              </a:rPr>
              <a:t> += accounts[</a:t>
            </a:r>
            <a:r>
              <a:rPr lang="en-US" altLang="zh-CN" sz="1200" dirty="0" err="1" smtClean="0">
                <a:latin typeface="Consolas"/>
                <a:cs typeface="Consolas"/>
              </a:rPr>
              <a:t>u.saving</a:t>
            </a:r>
            <a:r>
              <a:rPr lang="en-US" altLang="zh-CN" sz="1200" dirty="0" smtClean="0">
                <a:latin typeface="Consolas"/>
                <a:cs typeface="Consolas"/>
              </a:rPr>
              <a:t>];</a:t>
            </a:r>
          </a:p>
          <a:p>
            <a:r>
              <a:rPr lang="en-US" altLang="zh-CN" sz="1200" dirty="0">
                <a:latin typeface="Consolas"/>
                <a:cs typeface="Consolas"/>
              </a:rPr>
              <a:t> </a:t>
            </a:r>
            <a:r>
              <a:rPr lang="en-US" altLang="zh-CN" sz="1200" dirty="0" smtClean="0">
                <a:latin typeface="Consolas"/>
                <a:cs typeface="Consolas"/>
              </a:rPr>
              <a:t>   </a:t>
            </a:r>
            <a:r>
              <a:rPr lang="en-US" altLang="zh-CN" sz="1200" dirty="0" err="1" smtClean="0">
                <a:solidFill>
                  <a:srgbClr val="0000FF"/>
                </a:solidFill>
                <a:latin typeface="Consolas"/>
                <a:cs typeface="Consolas"/>
              </a:rPr>
              <a:t>pthread_mutex_unlock</a:t>
            </a:r>
            <a:r>
              <a:rPr lang="en-US" altLang="zh-CN" sz="1200" dirty="0">
                <a:solidFill>
                  <a:srgbClr val="0000FF"/>
                </a:solidFill>
                <a:latin typeface="Consolas"/>
                <a:cs typeface="Consolas"/>
              </a:rPr>
              <a:t>(&amp;mu[</a:t>
            </a:r>
            <a:r>
              <a:rPr lang="en-US" altLang="zh-CN" sz="1200" dirty="0" err="1">
                <a:solidFill>
                  <a:srgbClr val="0000FF"/>
                </a:solidFill>
                <a:latin typeface="Consolas"/>
                <a:cs typeface="Consolas"/>
              </a:rPr>
              <a:t>u.checking</a:t>
            </a:r>
            <a:r>
              <a:rPr lang="en-US" altLang="zh-CN" sz="1200" dirty="0">
                <a:solidFill>
                  <a:srgbClr val="0000FF"/>
                </a:solidFill>
                <a:latin typeface="Consolas"/>
                <a:cs typeface="Consolas"/>
              </a:rPr>
              <a:t>]);</a:t>
            </a:r>
            <a:endParaRPr lang="en-US" altLang="zh-CN" sz="1200" dirty="0">
              <a:latin typeface="Consolas"/>
              <a:cs typeface="Consolas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Consolas"/>
                <a:cs typeface="Consolas"/>
              </a:rPr>
              <a:t>    </a:t>
            </a:r>
            <a:r>
              <a:rPr lang="en-US" altLang="zh-CN" sz="1200" dirty="0" err="1">
                <a:solidFill>
                  <a:srgbClr val="0000FF"/>
                </a:solidFill>
                <a:latin typeface="Consolas"/>
                <a:cs typeface="Consolas"/>
              </a:rPr>
              <a:t>pthread_mutex_unlock</a:t>
            </a:r>
            <a:r>
              <a:rPr lang="en-US" altLang="zh-CN" sz="1200" dirty="0">
                <a:solidFill>
                  <a:srgbClr val="0000FF"/>
                </a:solidFill>
                <a:latin typeface="Consolas"/>
                <a:cs typeface="Consolas"/>
              </a:rPr>
              <a:t>(&amp;</a:t>
            </a:r>
            <a:r>
              <a:rPr lang="en-US" altLang="zh-CN" sz="1200" dirty="0" smtClean="0">
                <a:solidFill>
                  <a:srgbClr val="0000FF"/>
                </a:solidFill>
                <a:latin typeface="Consolas"/>
                <a:cs typeface="Consolas"/>
              </a:rPr>
              <a:t>mu[</a:t>
            </a:r>
            <a:r>
              <a:rPr lang="en-US" altLang="zh-CN" sz="1200" dirty="0" err="1" smtClean="0">
                <a:solidFill>
                  <a:srgbClr val="0000FF"/>
                </a:solidFill>
                <a:latin typeface="Consolas"/>
                <a:cs typeface="Consolas"/>
              </a:rPr>
              <a:t>u.saving</a:t>
            </a:r>
            <a:r>
              <a:rPr lang="en-US" altLang="zh-CN" sz="1200" dirty="0" smtClean="0">
                <a:solidFill>
                  <a:srgbClr val="0000FF"/>
                </a:solidFill>
                <a:latin typeface="Consolas"/>
                <a:cs typeface="Consolas"/>
              </a:rPr>
              <a:t>]);</a:t>
            </a:r>
          </a:p>
          <a:p>
            <a:r>
              <a:rPr lang="en-US" altLang="zh-CN" sz="1200" dirty="0">
                <a:latin typeface="Consolas"/>
                <a:cs typeface="Consolas"/>
              </a:rPr>
              <a:t> </a:t>
            </a:r>
            <a:r>
              <a:rPr lang="en-US" altLang="zh-CN" sz="1200" dirty="0" smtClean="0">
                <a:latin typeface="Consolas"/>
                <a:cs typeface="Consolas"/>
              </a:rPr>
              <a:t>   return </a:t>
            </a:r>
            <a:r>
              <a:rPr lang="en-US" altLang="zh-CN" sz="1200" dirty="0" err="1" smtClean="0">
                <a:latin typeface="Consolas"/>
                <a:cs typeface="Consolas"/>
              </a:rPr>
              <a:t>bal</a:t>
            </a:r>
            <a:r>
              <a:rPr lang="en-US" altLang="zh-CN" sz="1200" dirty="0" smtClean="0">
                <a:latin typeface="Consolas"/>
                <a:cs typeface="Consolas"/>
              </a:rPr>
              <a:t>;</a:t>
            </a:r>
          </a:p>
          <a:p>
            <a:r>
              <a:rPr lang="en-US" altLang="zh-CN" sz="1200" dirty="0" smtClean="0">
                <a:latin typeface="Consolas"/>
                <a:cs typeface="Consolas"/>
              </a:rPr>
              <a:t>}</a:t>
            </a:r>
            <a:endParaRPr lang="en-US" altLang="zh-CN" sz="1200" dirty="0">
              <a:latin typeface="Consolas"/>
              <a:cs typeface="Consola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021798" y="1616257"/>
            <a:ext cx="2954910" cy="365797"/>
            <a:chOff x="5021798" y="1616257"/>
            <a:chExt cx="2954910" cy="365797"/>
          </a:xfrm>
        </p:grpSpPr>
        <p:sp>
          <p:nvSpPr>
            <p:cNvPr id="5" name="矩形 24"/>
            <p:cNvSpPr/>
            <p:nvPr/>
          </p:nvSpPr>
          <p:spPr>
            <a:xfrm>
              <a:off x="5021798" y="1616257"/>
              <a:ext cx="100590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600" dirty="0">
                  <a:latin typeface="Arial"/>
                  <a:cs typeface="Arial"/>
                </a:rPr>
                <a:t>Thread </a:t>
              </a:r>
              <a:r>
                <a:rPr kumimoji="1" lang="en-US" altLang="zh-CN" sz="1600" dirty="0" smtClean="0">
                  <a:latin typeface="Arial"/>
                  <a:cs typeface="Arial"/>
                </a:rPr>
                <a:t>1</a:t>
              </a:r>
              <a:endParaRPr lang="zh-CN" altLang="en-US" sz="1600" dirty="0">
                <a:latin typeface="Arial"/>
                <a:cs typeface="Arial"/>
              </a:endParaRPr>
            </a:p>
          </p:txBody>
        </p:sp>
        <p:sp>
          <p:nvSpPr>
            <p:cNvPr id="6" name="任意形状 25"/>
            <p:cNvSpPr/>
            <p:nvPr/>
          </p:nvSpPr>
          <p:spPr>
            <a:xfrm>
              <a:off x="6048044" y="1630031"/>
              <a:ext cx="157594" cy="324780"/>
            </a:xfrm>
            <a:custGeom>
              <a:avLst/>
              <a:gdLst>
                <a:gd name="connsiteX0" fmla="*/ 0 w 477642"/>
                <a:gd name="connsiteY0" fmla="*/ 0 h 711200"/>
                <a:gd name="connsiteX1" fmla="*/ 477520 w 477642"/>
                <a:gd name="connsiteY1" fmla="*/ 172720 h 711200"/>
                <a:gd name="connsiteX2" fmla="*/ 50800 w 477642"/>
                <a:gd name="connsiteY2" fmla="*/ 487680 h 711200"/>
                <a:gd name="connsiteX3" fmla="*/ 457200 w 477642"/>
                <a:gd name="connsiteY3" fmla="*/ 711200 h 711200"/>
                <a:gd name="connsiteX4" fmla="*/ 457200 w 477642"/>
                <a:gd name="connsiteY4" fmla="*/ 711200 h 711200"/>
                <a:gd name="connsiteX5" fmla="*/ 457200 w 477642"/>
                <a:gd name="connsiteY5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7642" h="711200">
                  <a:moveTo>
                    <a:pt x="0" y="0"/>
                  </a:moveTo>
                  <a:cubicBezTo>
                    <a:pt x="234526" y="45720"/>
                    <a:pt x="469053" y="91440"/>
                    <a:pt x="477520" y="172720"/>
                  </a:cubicBezTo>
                  <a:cubicBezTo>
                    <a:pt x="485987" y="254000"/>
                    <a:pt x="54187" y="397933"/>
                    <a:pt x="50800" y="487680"/>
                  </a:cubicBezTo>
                  <a:cubicBezTo>
                    <a:pt x="47413" y="577427"/>
                    <a:pt x="457200" y="711200"/>
                    <a:pt x="457200" y="711200"/>
                  </a:cubicBezTo>
                  <a:lnTo>
                    <a:pt x="457200" y="711200"/>
                  </a:lnTo>
                  <a:lnTo>
                    <a:pt x="457200" y="711200"/>
                  </a:lnTo>
                </a:path>
              </a:pathLst>
            </a:custGeom>
            <a:ln w="38100" cmpd="sng">
              <a:solidFill>
                <a:srgbClr val="8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7" name="矩形 26"/>
            <p:cNvSpPr/>
            <p:nvPr/>
          </p:nvSpPr>
          <p:spPr>
            <a:xfrm>
              <a:off x="6792868" y="1643500"/>
              <a:ext cx="100590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600" dirty="0">
                  <a:latin typeface="Arial"/>
                  <a:cs typeface="Arial"/>
                </a:rPr>
                <a:t>Thread 2</a:t>
              </a:r>
              <a:endParaRPr lang="zh-CN" altLang="en-US" sz="1600" dirty="0">
                <a:latin typeface="Arial"/>
                <a:cs typeface="Arial"/>
              </a:endParaRPr>
            </a:p>
          </p:txBody>
        </p:sp>
        <p:sp>
          <p:nvSpPr>
            <p:cNvPr id="8" name="任意形状 27"/>
            <p:cNvSpPr/>
            <p:nvPr/>
          </p:nvSpPr>
          <p:spPr>
            <a:xfrm>
              <a:off x="7819114" y="1657274"/>
              <a:ext cx="157594" cy="324780"/>
            </a:xfrm>
            <a:custGeom>
              <a:avLst/>
              <a:gdLst>
                <a:gd name="connsiteX0" fmla="*/ 0 w 477642"/>
                <a:gd name="connsiteY0" fmla="*/ 0 h 711200"/>
                <a:gd name="connsiteX1" fmla="*/ 477520 w 477642"/>
                <a:gd name="connsiteY1" fmla="*/ 172720 h 711200"/>
                <a:gd name="connsiteX2" fmla="*/ 50800 w 477642"/>
                <a:gd name="connsiteY2" fmla="*/ 487680 h 711200"/>
                <a:gd name="connsiteX3" fmla="*/ 457200 w 477642"/>
                <a:gd name="connsiteY3" fmla="*/ 711200 h 711200"/>
                <a:gd name="connsiteX4" fmla="*/ 457200 w 477642"/>
                <a:gd name="connsiteY4" fmla="*/ 711200 h 711200"/>
                <a:gd name="connsiteX5" fmla="*/ 457200 w 477642"/>
                <a:gd name="connsiteY5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7642" h="711200">
                  <a:moveTo>
                    <a:pt x="0" y="0"/>
                  </a:moveTo>
                  <a:cubicBezTo>
                    <a:pt x="234526" y="45720"/>
                    <a:pt x="469053" y="91440"/>
                    <a:pt x="477520" y="172720"/>
                  </a:cubicBezTo>
                  <a:cubicBezTo>
                    <a:pt x="485987" y="254000"/>
                    <a:pt x="54187" y="397933"/>
                    <a:pt x="50800" y="487680"/>
                  </a:cubicBezTo>
                  <a:cubicBezTo>
                    <a:pt x="47413" y="577427"/>
                    <a:pt x="457200" y="711200"/>
                    <a:pt x="457200" y="711200"/>
                  </a:cubicBezTo>
                  <a:lnTo>
                    <a:pt x="457200" y="711200"/>
                  </a:lnTo>
                  <a:lnTo>
                    <a:pt x="457200" y="711200"/>
                  </a:lnTo>
                </a:path>
              </a:pathLst>
            </a:custGeom>
            <a:ln w="38100" cmpd="sng">
              <a:solidFill>
                <a:srgbClr val="8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</p:grpSp>
      <p:sp>
        <p:nvSpPr>
          <p:cNvPr id="14" name="矩形 24"/>
          <p:cNvSpPr/>
          <p:nvPr/>
        </p:nvSpPr>
        <p:spPr>
          <a:xfrm>
            <a:off x="4842809" y="2210115"/>
            <a:ext cx="18627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 smtClean="0">
                <a:latin typeface="Consolas"/>
                <a:cs typeface="Consolas"/>
              </a:rPr>
              <a:t>accounts[1] -= 10</a:t>
            </a:r>
            <a:endParaRPr lang="zh-CN" altLang="en-US" sz="1400" dirty="0">
              <a:latin typeface="Consolas"/>
              <a:cs typeface="Consolas"/>
            </a:endParaRPr>
          </a:p>
        </p:txBody>
      </p:sp>
      <p:sp>
        <p:nvSpPr>
          <p:cNvPr id="18" name="矩形 24"/>
          <p:cNvSpPr/>
          <p:nvPr/>
        </p:nvSpPr>
        <p:spPr>
          <a:xfrm>
            <a:off x="6642111" y="4338867"/>
            <a:ext cx="22575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 err="1" smtClean="0">
                <a:latin typeface="Consolas"/>
                <a:cs typeface="Consolas"/>
              </a:rPr>
              <a:t>bal</a:t>
            </a:r>
            <a:r>
              <a:rPr kumimoji="1" lang="en-US" altLang="zh-CN" sz="1400" dirty="0" smtClean="0">
                <a:latin typeface="Consolas"/>
                <a:cs typeface="Consolas"/>
              </a:rPr>
              <a:t> = accounts[1] = 0</a:t>
            </a:r>
            <a:endParaRPr lang="zh-CN" altLang="en-US" sz="1400" dirty="0">
              <a:latin typeface="Consolas"/>
              <a:cs typeface="Consolas"/>
            </a:endParaRPr>
          </a:p>
        </p:txBody>
      </p:sp>
      <p:pic>
        <p:nvPicPr>
          <p:cNvPr id="20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626" y="5239085"/>
            <a:ext cx="388838" cy="319677"/>
          </a:xfrm>
          <a:prstGeom prst="rect">
            <a:avLst/>
          </a:prstGeom>
        </p:spPr>
      </p:pic>
      <p:pic>
        <p:nvPicPr>
          <p:cNvPr id="24" name="图片 11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30826" y="5646625"/>
            <a:ext cx="388838" cy="319677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4842809" y="3343963"/>
            <a:ext cx="1764025" cy="572996"/>
            <a:chOff x="4842809" y="3343963"/>
            <a:chExt cx="1764025" cy="572996"/>
          </a:xfrm>
        </p:grpSpPr>
        <p:pic>
          <p:nvPicPr>
            <p:cNvPr id="15" name="图片 10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4888034" y="3343963"/>
              <a:ext cx="267527" cy="3117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矩形 24"/>
            <p:cNvSpPr/>
            <p:nvPr/>
          </p:nvSpPr>
          <p:spPr>
            <a:xfrm>
              <a:off x="4842809" y="3609182"/>
              <a:ext cx="176402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 smtClean="0">
                  <a:latin typeface="Consolas"/>
                  <a:cs typeface="Consolas"/>
                </a:rPr>
                <a:t>accounts[2] </a:t>
              </a:r>
              <a:r>
                <a:rPr kumimoji="1" lang="en-US" altLang="zh-CN" sz="1400" dirty="0">
                  <a:latin typeface="Consolas"/>
                  <a:cs typeface="Consolas"/>
                </a:rPr>
                <a:t>+</a:t>
              </a:r>
              <a:r>
                <a:rPr kumimoji="1" lang="en-US" altLang="zh-CN" sz="1400" dirty="0" smtClean="0">
                  <a:latin typeface="Consolas"/>
                  <a:cs typeface="Consolas"/>
                </a:rPr>
                <a:t>=10</a:t>
              </a:r>
              <a:endParaRPr lang="zh-CN" altLang="en-US" sz="1400" dirty="0">
                <a:latin typeface="Consolas"/>
                <a:cs typeface="Consolas"/>
              </a:endParaRPr>
            </a:p>
          </p:txBody>
        </p:sp>
      </p:grpSp>
      <p:pic>
        <p:nvPicPr>
          <p:cNvPr id="27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324" y="1953057"/>
            <a:ext cx="267527" cy="311706"/>
          </a:xfrm>
          <a:prstGeom prst="rect">
            <a:avLst/>
          </a:prstGeom>
        </p:spPr>
      </p:pic>
      <p:pic>
        <p:nvPicPr>
          <p:cNvPr id="28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324" y="4019190"/>
            <a:ext cx="388838" cy="319677"/>
          </a:xfrm>
          <a:prstGeom prst="rect">
            <a:avLst/>
          </a:prstGeom>
        </p:spPr>
      </p:pic>
      <p:pic>
        <p:nvPicPr>
          <p:cNvPr id="29" name="图片 11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916723" y="4376564"/>
            <a:ext cx="388838" cy="319677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6695549" y="2517892"/>
            <a:ext cx="677056" cy="332426"/>
            <a:chOff x="6695549" y="2517892"/>
            <a:chExt cx="677056" cy="332426"/>
          </a:xfrm>
        </p:grpSpPr>
        <p:pic>
          <p:nvPicPr>
            <p:cNvPr id="19" name="图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95549" y="2517892"/>
              <a:ext cx="267527" cy="311706"/>
            </a:xfrm>
            <a:prstGeom prst="rect">
              <a:avLst/>
            </a:prstGeom>
          </p:spPr>
        </p:pic>
        <p:pic>
          <p:nvPicPr>
            <p:cNvPr id="30" name="Picture 4" descr="C:\1. Research\slides\009559-simple-red-glossy-icon-arrows-arrow-circle-refresh-e1273553940757-300x300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0179" y="2517892"/>
              <a:ext cx="332426" cy="332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Group 32"/>
          <p:cNvGrpSpPr/>
          <p:nvPr/>
        </p:nvGrpSpPr>
        <p:grpSpPr>
          <a:xfrm>
            <a:off x="6638653" y="4657255"/>
            <a:ext cx="2454994" cy="570072"/>
            <a:chOff x="6638653" y="4657255"/>
            <a:chExt cx="2454994" cy="570072"/>
          </a:xfrm>
        </p:grpSpPr>
        <p:sp>
          <p:nvSpPr>
            <p:cNvPr id="22" name="矩形 24"/>
            <p:cNvSpPr/>
            <p:nvPr/>
          </p:nvSpPr>
          <p:spPr>
            <a:xfrm>
              <a:off x="6638653" y="4919550"/>
              <a:ext cx="245499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 err="1" smtClean="0">
                  <a:latin typeface="Consolas"/>
                  <a:cs typeface="Consolas"/>
                </a:rPr>
                <a:t>bal</a:t>
              </a:r>
              <a:r>
                <a:rPr kumimoji="1" lang="en-US" altLang="zh-CN" sz="1400" dirty="0" smtClean="0">
                  <a:latin typeface="Consolas"/>
                  <a:cs typeface="Consolas"/>
                </a:rPr>
                <a:t> += accounts[2] = 20</a:t>
              </a:r>
              <a:endParaRPr lang="zh-CN" altLang="en-US" sz="1400" dirty="0">
                <a:latin typeface="Consolas"/>
                <a:cs typeface="Consolas"/>
              </a:endParaRPr>
            </a:p>
          </p:txBody>
        </p:sp>
        <p:pic>
          <p:nvPicPr>
            <p:cNvPr id="31" name="图片 10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708038" y="4657255"/>
              <a:ext cx="267527" cy="311706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582203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46937" y="274638"/>
            <a:ext cx="9489417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Fine-grained locks may have deadlocks</a:t>
            </a:r>
            <a:endParaRPr kumimoji="1" lang="zh-CN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021798" y="1616257"/>
            <a:ext cx="2954910" cy="365797"/>
            <a:chOff x="5021798" y="1616257"/>
            <a:chExt cx="2954910" cy="365797"/>
          </a:xfrm>
        </p:grpSpPr>
        <p:sp>
          <p:nvSpPr>
            <p:cNvPr id="5" name="矩形 24"/>
            <p:cNvSpPr/>
            <p:nvPr/>
          </p:nvSpPr>
          <p:spPr>
            <a:xfrm>
              <a:off x="5021798" y="1616257"/>
              <a:ext cx="100590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600" dirty="0">
                  <a:latin typeface="Arial"/>
                  <a:cs typeface="Arial"/>
                </a:rPr>
                <a:t>Thread </a:t>
              </a:r>
              <a:r>
                <a:rPr kumimoji="1" lang="en-US" altLang="zh-CN" sz="1600" dirty="0" smtClean="0">
                  <a:latin typeface="Arial"/>
                  <a:cs typeface="Arial"/>
                </a:rPr>
                <a:t>1</a:t>
              </a:r>
              <a:endParaRPr lang="zh-CN" altLang="en-US" sz="1600" dirty="0">
                <a:latin typeface="Arial"/>
                <a:cs typeface="Arial"/>
              </a:endParaRPr>
            </a:p>
          </p:txBody>
        </p:sp>
        <p:sp>
          <p:nvSpPr>
            <p:cNvPr id="6" name="任意形状 25"/>
            <p:cNvSpPr/>
            <p:nvPr/>
          </p:nvSpPr>
          <p:spPr>
            <a:xfrm>
              <a:off x="6048044" y="1630031"/>
              <a:ext cx="157594" cy="324780"/>
            </a:xfrm>
            <a:custGeom>
              <a:avLst/>
              <a:gdLst>
                <a:gd name="connsiteX0" fmla="*/ 0 w 477642"/>
                <a:gd name="connsiteY0" fmla="*/ 0 h 711200"/>
                <a:gd name="connsiteX1" fmla="*/ 477520 w 477642"/>
                <a:gd name="connsiteY1" fmla="*/ 172720 h 711200"/>
                <a:gd name="connsiteX2" fmla="*/ 50800 w 477642"/>
                <a:gd name="connsiteY2" fmla="*/ 487680 h 711200"/>
                <a:gd name="connsiteX3" fmla="*/ 457200 w 477642"/>
                <a:gd name="connsiteY3" fmla="*/ 711200 h 711200"/>
                <a:gd name="connsiteX4" fmla="*/ 457200 w 477642"/>
                <a:gd name="connsiteY4" fmla="*/ 711200 h 711200"/>
                <a:gd name="connsiteX5" fmla="*/ 457200 w 477642"/>
                <a:gd name="connsiteY5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7642" h="711200">
                  <a:moveTo>
                    <a:pt x="0" y="0"/>
                  </a:moveTo>
                  <a:cubicBezTo>
                    <a:pt x="234526" y="45720"/>
                    <a:pt x="469053" y="91440"/>
                    <a:pt x="477520" y="172720"/>
                  </a:cubicBezTo>
                  <a:cubicBezTo>
                    <a:pt x="485987" y="254000"/>
                    <a:pt x="54187" y="397933"/>
                    <a:pt x="50800" y="487680"/>
                  </a:cubicBezTo>
                  <a:cubicBezTo>
                    <a:pt x="47413" y="577427"/>
                    <a:pt x="457200" y="711200"/>
                    <a:pt x="457200" y="711200"/>
                  </a:cubicBezTo>
                  <a:lnTo>
                    <a:pt x="457200" y="711200"/>
                  </a:lnTo>
                  <a:lnTo>
                    <a:pt x="457200" y="711200"/>
                  </a:lnTo>
                </a:path>
              </a:pathLst>
            </a:custGeom>
            <a:ln w="38100" cmpd="sng">
              <a:solidFill>
                <a:srgbClr val="8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7" name="矩形 26"/>
            <p:cNvSpPr/>
            <p:nvPr/>
          </p:nvSpPr>
          <p:spPr>
            <a:xfrm>
              <a:off x="6792868" y="1643500"/>
              <a:ext cx="100590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600" dirty="0">
                  <a:latin typeface="Arial"/>
                  <a:cs typeface="Arial"/>
                </a:rPr>
                <a:t>Thread 2</a:t>
              </a:r>
              <a:endParaRPr lang="zh-CN" altLang="en-US" sz="1600" dirty="0">
                <a:latin typeface="Arial"/>
                <a:cs typeface="Arial"/>
              </a:endParaRPr>
            </a:p>
          </p:txBody>
        </p:sp>
        <p:sp>
          <p:nvSpPr>
            <p:cNvPr id="8" name="任意形状 27"/>
            <p:cNvSpPr/>
            <p:nvPr/>
          </p:nvSpPr>
          <p:spPr>
            <a:xfrm>
              <a:off x="7819114" y="1657274"/>
              <a:ext cx="157594" cy="324780"/>
            </a:xfrm>
            <a:custGeom>
              <a:avLst/>
              <a:gdLst>
                <a:gd name="connsiteX0" fmla="*/ 0 w 477642"/>
                <a:gd name="connsiteY0" fmla="*/ 0 h 711200"/>
                <a:gd name="connsiteX1" fmla="*/ 477520 w 477642"/>
                <a:gd name="connsiteY1" fmla="*/ 172720 h 711200"/>
                <a:gd name="connsiteX2" fmla="*/ 50800 w 477642"/>
                <a:gd name="connsiteY2" fmla="*/ 487680 h 711200"/>
                <a:gd name="connsiteX3" fmla="*/ 457200 w 477642"/>
                <a:gd name="connsiteY3" fmla="*/ 711200 h 711200"/>
                <a:gd name="connsiteX4" fmla="*/ 457200 w 477642"/>
                <a:gd name="connsiteY4" fmla="*/ 711200 h 711200"/>
                <a:gd name="connsiteX5" fmla="*/ 457200 w 477642"/>
                <a:gd name="connsiteY5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7642" h="711200">
                  <a:moveTo>
                    <a:pt x="0" y="0"/>
                  </a:moveTo>
                  <a:cubicBezTo>
                    <a:pt x="234526" y="45720"/>
                    <a:pt x="469053" y="91440"/>
                    <a:pt x="477520" y="172720"/>
                  </a:cubicBezTo>
                  <a:cubicBezTo>
                    <a:pt x="485987" y="254000"/>
                    <a:pt x="54187" y="397933"/>
                    <a:pt x="50800" y="487680"/>
                  </a:cubicBezTo>
                  <a:cubicBezTo>
                    <a:pt x="47413" y="577427"/>
                    <a:pt x="457200" y="711200"/>
                    <a:pt x="457200" y="711200"/>
                  </a:cubicBezTo>
                  <a:lnTo>
                    <a:pt x="457200" y="711200"/>
                  </a:lnTo>
                  <a:lnTo>
                    <a:pt x="457200" y="711200"/>
                  </a:lnTo>
                </a:path>
              </a:pathLst>
            </a:custGeom>
            <a:ln w="38100" cmpd="sng">
              <a:solidFill>
                <a:srgbClr val="8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</p:grpSp>
      <p:sp>
        <p:nvSpPr>
          <p:cNvPr id="14" name="矩形 24"/>
          <p:cNvSpPr/>
          <p:nvPr/>
        </p:nvSpPr>
        <p:spPr>
          <a:xfrm>
            <a:off x="4842809" y="2210115"/>
            <a:ext cx="18627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 smtClean="0">
                <a:latin typeface="Consolas"/>
                <a:cs typeface="Consolas"/>
              </a:rPr>
              <a:t>accounts[1] -= 10</a:t>
            </a:r>
            <a:endParaRPr lang="zh-CN" altLang="en-US" sz="1400" dirty="0">
              <a:latin typeface="Consolas"/>
              <a:cs typeface="Consolas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746588" y="2529049"/>
            <a:ext cx="2356284" cy="572996"/>
            <a:chOff x="4842809" y="3343963"/>
            <a:chExt cx="2356284" cy="572996"/>
          </a:xfrm>
        </p:grpSpPr>
        <p:pic>
          <p:nvPicPr>
            <p:cNvPr id="15" name="图片 10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4888034" y="3343963"/>
              <a:ext cx="267527" cy="3117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矩形 24"/>
            <p:cNvSpPr/>
            <p:nvPr/>
          </p:nvSpPr>
          <p:spPr>
            <a:xfrm>
              <a:off x="4842809" y="3609182"/>
              <a:ext cx="23562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 err="1" smtClean="0">
                  <a:latin typeface="Consolas"/>
                  <a:cs typeface="Consolas"/>
                </a:rPr>
                <a:t>bal</a:t>
              </a:r>
              <a:r>
                <a:rPr kumimoji="1" lang="en-US" altLang="zh-CN" sz="1400" dirty="0" smtClean="0">
                  <a:latin typeface="Consolas"/>
                  <a:cs typeface="Consolas"/>
                </a:rPr>
                <a:t> = accounts[2] = 10</a:t>
              </a:r>
              <a:endParaRPr lang="zh-CN" altLang="en-US" sz="1400" dirty="0">
                <a:latin typeface="Consolas"/>
                <a:cs typeface="Consolas"/>
              </a:endParaRPr>
            </a:p>
          </p:txBody>
        </p:sp>
      </p:grpSp>
      <p:pic>
        <p:nvPicPr>
          <p:cNvPr id="27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324" y="1953057"/>
            <a:ext cx="267527" cy="311706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6764936" y="3852977"/>
            <a:ext cx="677056" cy="332426"/>
            <a:chOff x="6695549" y="2517892"/>
            <a:chExt cx="677056" cy="332426"/>
          </a:xfrm>
        </p:grpSpPr>
        <p:pic>
          <p:nvPicPr>
            <p:cNvPr id="19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95549" y="2517892"/>
              <a:ext cx="267527" cy="311706"/>
            </a:xfrm>
            <a:prstGeom prst="rect">
              <a:avLst/>
            </a:prstGeom>
          </p:spPr>
        </p:pic>
        <p:pic>
          <p:nvPicPr>
            <p:cNvPr id="30" name="Picture 4" descr="C:\1. Research\slides\009559-simple-red-glossy-icon-arrows-arrow-circle-refresh-e1273553940757-300x3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0179" y="2517892"/>
              <a:ext cx="332426" cy="332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Group 24"/>
          <p:cNvGrpSpPr/>
          <p:nvPr/>
        </p:nvGrpSpPr>
        <p:grpSpPr>
          <a:xfrm>
            <a:off x="4930209" y="3353915"/>
            <a:ext cx="677056" cy="332426"/>
            <a:chOff x="6695549" y="2517892"/>
            <a:chExt cx="677056" cy="332426"/>
          </a:xfrm>
        </p:grpSpPr>
        <p:pic>
          <p:nvPicPr>
            <p:cNvPr id="34" name="图片 10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695549" y="2517892"/>
              <a:ext cx="267527" cy="311706"/>
            </a:xfrm>
            <a:prstGeom prst="rect">
              <a:avLst/>
            </a:prstGeom>
          </p:spPr>
        </p:pic>
        <p:pic>
          <p:nvPicPr>
            <p:cNvPr id="35" name="Picture 4" descr="C:\1. Research\slides\009559-simple-red-glossy-icon-arrows-arrow-circle-refresh-e1273553940757-300x3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0179" y="2517892"/>
              <a:ext cx="332426" cy="332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6" name="矩形 3"/>
          <p:cNvSpPr/>
          <p:nvPr/>
        </p:nvSpPr>
        <p:spPr>
          <a:xfrm>
            <a:off x="457200" y="1327680"/>
            <a:ext cx="3881827" cy="4154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latin typeface="Consolas"/>
                <a:cs typeface="Consolas"/>
              </a:rPr>
              <a:t>const</a:t>
            </a:r>
            <a:r>
              <a:rPr lang="en-US" altLang="zh-CN" sz="1200" dirty="0" smtClean="0">
                <a:latin typeface="Consolas"/>
                <a:cs typeface="Consolas"/>
              </a:rPr>
              <a:t> </a:t>
            </a:r>
            <a:r>
              <a:rPr lang="en-US" altLang="zh-CN" sz="1200" dirty="0" err="1" smtClean="0">
                <a:latin typeface="Consolas"/>
                <a:cs typeface="Consolas"/>
              </a:rPr>
              <a:t>int</a:t>
            </a:r>
            <a:r>
              <a:rPr lang="en-US" altLang="zh-CN" sz="1200" dirty="0" smtClean="0">
                <a:latin typeface="Consolas"/>
                <a:cs typeface="Consolas"/>
              </a:rPr>
              <a:t> n</a:t>
            </a:r>
            <a:r>
              <a:rPr lang="en-US" altLang="zh-CN" sz="1200" dirty="0" smtClean="0">
                <a:latin typeface="Consolas"/>
                <a:cs typeface="Consolas"/>
              </a:rPr>
              <a:t>=10;</a:t>
            </a:r>
            <a:endParaRPr lang="en-US" altLang="zh-CN" sz="1200" dirty="0">
              <a:latin typeface="Consolas"/>
              <a:cs typeface="Consolas"/>
            </a:endParaRPr>
          </a:p>
          <a:p>
            <a:r>
              <a:rPr lang="en-US" altLang="zh-CN" sz="1200" dirty="0" err="1" smtClean="0">
                <a:latin typeface="Consolas"/>
                <a:cs typeface="Consolas"/>
              </a:rPr>
              <a:t>int</a:t>
            </a:r>
            <a:r>
              <a:rPr lang="en-US" altLang="zh-CN" sz="1200" dirty="0" smtClean="0">
                <a:latin typeface="Consolas"/>
                <a:cs typeface="Consolas"/>
              </a:rPr>
              <a:t> </a:t>
            </a:r>
            <a:r>
              <a:rPr lang="en-US" altLang="zh-CN" sz="1200" dirty="0" smtClean="0">
                <a:latin typeface="Consolas"/>
                <a:cs typeface="Consolas"/>
              </a:rPr>
              <a:t>accounts[total];</a:t>
            </a:r>
          </a:p>
          <a:p>
            <a:r>
              <a:rPr lang="en-US" altLang="zh-CN" sz="1200" dirty="0" err="1" smtClean="0">
                <a:solidFill>
                  <a:srgbClr val="0000FF"/>
                </a:solidFill>
                <a:latin typeface="Consolas"/>
                <a:cs typeface="Consolas"/>
              </a:rPr>
              <a:t>pthread_mutex_t</a:t>
            </a:r>
            <a:r>
              <a:rPr lang="en-US" altLang="zh-CN" sz="1200" dirty="0" smtClean="0">
                <a:solidFill>
                  <a:srgbClr val="0000FF"/>
                </a:solidFill>
                <a:latin typeface="Consolas"/>
                <a:cs typeface="Consolas"/>
              </a:rPr>
              <a:t> mu[total];</a:t>
            </a:r>
            <a:endParaRPr lang="en-US" altLang="zh-CN" sz="1200" dirty="0" smtClean="0">
              <a:solidFill>
                <a:srgbClr val="0000FF"/>
              </a:solidFill>
              <a:latin typeface="Consolas"/>
              <a:cs typeface="Consolas"/>
            </a:endParaRPr>
          </a:p>
          <a:p>
            <a:endParaRPr lang="en-US" altLang="zh-CN" sz="1200" dirty="0">
              <a:latin typeface="Consolas"/>
              <a:cs typeface="Consolas"/>
            </a:endParaRPr>
          </a:p>
          <a:p>
            <a:r>
              <a:rPr lang="en-US" altLang="zh-CN" sz="1200" dirty="0" smtClean="0">
                <a:latin typeface="Consolas"/>
                <a:cs typeface="Consolas"/>
              </a:rPr>
              <a:t>void </a:t>
            </a:r>
            <a:r>
              <a:rPr lang="en-US" altLang="zh-CN" sz="1200" dirty="0">
                <a:latin typeface="Consolas"/>
                <a:cs typeface="Consolas"/>
              </a:rPr>
              <a:t>transfer(int x</a:t>
            </a:r>
            <a:r>
              <a:rPr lang="en-US" altLang="zh-CN" sz="1200" dirty="0" smtClean="0">
                <a:latin typeface="Consolas"/>
                <a:cs typeface="Consolas"/>
              </a:rPr>
              <a:t>, </a:t>
            </a:r>
            <a:r>
              <a:rPr lang="en-US" altLang="zh-CN" sz="1200" dirty="0" err="1" smtClean="0">
                <a:latin typeface="Consolas"/>
                <a:cs typeface="Consolas"/>
              </a:rPr>
              <a:t>int</a:t>
            </a:r>
            <a:r>
              <a:rPr lang="en-US" altLang="zh-CN" sz="1200" dirty="0" smtClean="0">
                <a:latin typeface="Consolas"/>
                <a:cs typeface="Consolas"/>
              </a:rPr>
              <a:t> y, </a:t>
            </a:r>
            <a:r>
              <a:rPr lang="en-US" altLang="zh-CN" sz="1200" dirty="0" err="1" smtClean="0">
                <a:latin typeface="Consolas"/>
                <a:cs typeface="Consolas"/>
              </a:rPr>
              <a:t>int</a:t>
            </a:r>
            <a:r>
              <a:rPr lang="en-US" altLang="zh-CN" sz="1200" dirty="0" smtClean="0">
                <a:latin typeface="Consolas"/>
                <a:cs typeface="Consolas"/>
              </a:rPr>
              <a:t> </a:t>
            </a:r>
            <a:r>
              <a:rPr lang="en-US" altLang="zh-CN" sz="1200" dirty="0">
                <a:latin typeface="Consolas"/>
                <a:cs typeface="Consolas"/>
              </a:rPr>
              <a:t>amount</a:t>
            </a:r>
            <a:r>
              <a:rPr lang="en-US" altLang="zh-CN" sz="1200" dirty="0" smtClean="0">
                <a:latin typeface="Consolas"/>
                <a:cs typeface="Consolas"/>
              </a:rPr>
              <a:t>) {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Consolas"/>
                <a:cs typeface="Consolas"/>
              </a:rPr>
              <a:t>   </a:t>
            </a:r>
            <a:r>
              <a:rPr lang="en-US" altLang="zh-CN" sz="1200" dirty="0" err="1" smtClean="0">
                <a:solidFill>
                  <a:srgbClr val="0000FF"/>
                </a:solidFill>
                <a:latin typeface="Consolas"/>
                <a:cs typeface="Consolas"/>
              </a:rPr>
              <a:t>pthread_mutex_lock</a:t>
            </a:r>
            <a:r>
              <a:rPr lang="en-US" altLang="zh-CN" sz="1200" dirty="0" smtClean="0">
                <a:solidFill>
                  <a:srgbClr val="0000FF"/>
                </a:solidFill>
                <a:latin typeface="Consolas"/>
                <a:cs typeface="Consolas"/>
              </a:rPr>
              <a:t>(&amp;mu[x]);</a:t>
            </a:r>
          </a:p>
          <a:p>
            <a:r>
              <a:rPr lang="en-US" altLang="zh-CN" sz="1200" dirty="0">
                <a:latin typeface="Consolas"/>
                <a:cs typeface="Consolas"/>
              </a:rPr>
              <a:t> </a:t>
            </a:r>
            <a:r>
              <a:rPr lang="en-US" altLang="zh-CN" sz="1200" dirty="0" smtClean="0">
                <a:latin typeface="Consolas"/>
                <a:cs typeface="Consolas"/>
              </a:rPr>
              <a:t>   </a:t>
            </a:r>
            <a:r>
              <a:rPr lang="en-US" altLang="zh-CN" sz="1200" dirty="0" smtClean="0">
                <a:latin typeface="Consolas"/>
                <a:cs typeface="Consolas"/>
              </a:rPr>
              <a:t>accounts[</a:t>
            </a:r>
            <a:r>
              <a:rPr lang="en-US" altLang="zh-CN" sz="1200" dirty="0">
                <a:latin typeface="Consolas"/>
                <a:cs typeface="Consolas"/>
              </a:rPr>
              <a:t>x</a:t>
            </a:r>
            <a:r>
              <a:rPr lang="en-US" altLang="zh-CN" sz="1200" dirty="0" smtClean="0">
                <a:latin typeface="Consolas"/>
                <a:cs typeface="Consolas"/>
              </a:rPr>
              <a:t>] </a:t>
            </a:r>
            <a:r>
              <a:rPr lang="en-US" altLang="zh-CN" sz="1200" dirty="0">
                <a:latin typeface="Consolas"/>
                <a:cs typeface="Consolas"/>
              </a:rPr>
              <a:t>-= amount</a:t>
            </a:r>
            <a:r>
              <a:rPr lang="en-US" altLang="zh-CN" sz="1200" dirty="0" smtClean="0">
                <a:latin typeface="Consolas"/>
                <a:cs typeface="Consolas"/>
              </a:rPr>
              <a:t>;</a:t>
            </a:r>
          </a:p>
          <a:p>
            <a:r>
              <a:rPr lang="en-US" altLang="zh-CN" sz="1200" dirty="0">
                <a:latin typeface="Consolas"/>
                <a:cs typeface="Consolas"/>
              </a:rPr>
              <a:t> </a:t>
            </a:r>
            <a:r>
              <a:rPr lang="en-US" altLang="zh-CN" sz="1200" dirty="0" smtClean="0">
                <a:latin typeface="Consolas"/>
                <a:cs typeface="Consolas"/>
              </a:rPr>
              <a:t>   </a:t>
            </a:r>
            <a:r>
              <a:rPr lang="en-US" altLang="zh-CN" sz="1200" dirty="0" err="1" smtClean="0">
                <a:solidFill>
                  <a:srgbClr val="0000FF"/>
                </a:solidFill>
                <a:latin typeface="Consolas"/>
                <a:cs typeface="Consolas"/>
              </a:rPr>
              <a:t>pthread_mutex_lock</a:t>
            </a:r>
            <a:r>
              <a:rPr lang="en-US" altLang="zh-CN" sz="1200" dirty="0">
                <a:solidFill>
                  <a:srgbClr val="0000FF"/>
                </a:solidFill>
                <a:latin typeface="Consolas"/>
                <a:cs typeface="Consolas"/>
              </a:rPr>
              <a:t>(&amp;mu[y]);</a:t>
            </a:r>
            <a:endParaRPr lang="en-US" altLang="zh-CN" sz="1200" dirty="0" smtClean="0">
              <a:latin typeface="Consolas"/>
              <a:cs typeface="Consolas"/>
            </a:endParaRPr>
          </a:p>
          <a:p>
            <a:r>
              <a:rPr lang="en-US" altLang="zh-CN" sz="1200" dirty="0">
                <a:latin typeface="Consolas"/>
                <a:cs typeface="Consolas"/>
              </a:rPr>
              <a:t> </a:t>
            </a:r>
            <a:r>
              <a:rPr lang="en-US" altLang="zh-CN" sz="1200" dirty="0" smtClean="0">
                <a:latin typeface="Consolas"/>
                <a:cs typeface="Consolas"/>
              </a:rPr>
              <a:t>   </a:t>
            </a:r>
            <a:r>
              <a:rPr lang="en-US" altLang="zh-CN" sz="1200" dirty="0" smtClean="0">
                <a:latin typeface="Consolas"/>
                <a:cs typeface="Consolas"/>
              </a:rPr>
              <a:t>accounts[</a:t>
            </a:r>
            <a:r>
              <a:rPr lang="en-US" altLang="zh-CN" sz="1200" dirty="0">
                <a:latin typeface="Consolas"/>
                <a:cs typeface="Consolas"/>
              </a:rPr>
              <a:t>y</a:t>
            </a:r>
            <a:r>
              <a:rPr lang="en-US" altLang="zh-CN" sz="1200" dirty="0" smtClean="0">
                <a:latin typeface="Consolas"/>
                <a:cs typeface="Consolas"/>
              </a:rPr>
              <a:t>] </a:t>
            </a:r>
            <a:r>
              <a:rPr lang="en-US" altLang="zh-CN" sz="1200" dirty="0">
                <a:latin typeface="Consolas"/>
                <a:cs typeface="Consolas"/>
              </a:rPr>
              <a:t>+= amount</a:t>
            </a:r>
            <a:r>
              <a:rPr lang="en-US" altLang="zh-CN" sz="1200" dirty="0" smtClean="0">
                <a:latin typeface="Consolas"/>
                <a:cs typeface="Consolas"/>
              </a:rPr>
              <a:t>;</a:t>
            </a:r>
          </a:p>
          <a:p>
            <a:r>
              <a:rPr lang="en-US" altLang="zh-CN" sz="1200" dirty="0">
                <a:latin typeface="Consolas"/>
                <a:cs typeface="Consolas"/>
              </a:rPr>
              <a:t> </a:t>
            </a:r>
            <a:r>
              <a:rPr lang="en-US" altLang="zh-CN" sz="1200" dirty="0" smtClean="0">
                <a:latin typeface="Consolas"/>
                <a:cs typeface="Consolas"/>
              </a:rPr>
              <a:t>   </a:t>
            </a:r>
            <a:r>
              <a:rPr lang="en-US" altLang="zh-CN" sz="1200" dirty="0" err="1" smtClean="0">
                <a:solidFill>
                  <a:srgbClr val="0000FF"/>
                </a:solidFill>
                <a:latin typeface="Consolas"/>
                <a:cs typeface="Consolas"/>
              </a:rPr>
              <a:t>pthread_mutex_unlock</a:t>
            </a:r>
            <a:r>
              <a:rPr lang="en-US" altLang="zh-CN" sz="1200" dirty="0">
                <a:solidFill>
                  <a:srgbClr val="0000FF"/>
                </a:solidFill>
                <a:latin typeface="Consolas"/>
                <a:cs typeface="Consolas"/>
              </a:rPr>
              <a:t>(&amp;mu[x]);</a:t>
            </a:r>
            <a:endParaRPr lang="en-US" altLang="zh-CN" sz="1200" dirty="0" smtClean="0">
              <a:latin typeface="Consolas"/>
              <a:cs typeface="Consolas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Consolas"/>
                <a:cs typeface="Consolas"/>
              </a:rPr>
              <a:t>   </a:t>
            </a:r>
            <a:r>
              <a:rPr lang="en-US" altLang="zh-CN" sz="1200" dirty="0" err="1" smtClean="0">
                <a:solidFill>
                  <a:srgbClr val="0000FF"/>
                </a:solidFill>
                <a:latin typeface="Consolas"/>
                <a:cs typeface="Consolas"/>
              </a:rPr>
              <a:t>pthread_mutex_unlock</a:t>
            </a:r>
            <a:r>
              <a:rPr lang="en-US" altLang="zh-CN" sz="1200" dirty="0" smtClean="0">
                <a:solidFill>
                  <a:srgbClr val="0000FF"/>
                </a:solidFill>
                <a:latin typeface="Consolas"/>
                <a:cs typeface="Consolas"/>
              </a:rPr>
              <a:t>(&amp;mu[y]);</a:t>
            </a:r>
            <a:endParaRPr lang="en-US" altLang="zh-CN" sz="1200" dirty="0">
              <a:solidFill>
                <a:srgbClr val="0000FF"/>
              </a:solidFill>
              <a:latin typeface="Consolas"/>
              <a:cs typeface="Consolas"/>
            </a:endParaRPr>
          </a:p>
          <a:p>
            <a:r>
              <a:rPr lang="en-US" altLang="zh-CN" sz="1200" dirty="0" smtClean="0">
                <a:latin typeface="Consolas"/>
                <a:cs typeface="Consolas"/>
              </a:rPr>
              <a:t>}</a:t>
            </a:r>
          </a:p>
          <a:p>
            <a:endParaRPr lang="en-US" altLang="zh-CN" sz="1200" dirty="0" smtClean="0">
              <a:latin typeface="Consolas"/>
              <a:cs typeface="Consolas"/>
            </a:endParaRPr>
          </a:p>
          <a:p>
            <a:r>
              <a:rPr lang="en-US" altLang="zh-CN" sz="1200" dirty="0" err="1" smtClean="0">
                <a:latin typeface="Consolas"/>
                <a:cs typeface="Consolas"/>
              </a:rPr>
              <a:t>int</a:t>
            </a:r>
            <a:r>
              <a:rPr lang="en-US" altLang="zh-CN" sz="1200" dirty="0" smtClean="0">
                <a:latin typeface="Consolas"/>
                <a:cs typeface="Consolas"/>
              </a:rPr>
              <a:t> balance(User u) {</a:t>
            </a:r>
          </a:p>
          <a:p>
            <a:r>
              <a:rPr lang="en-US" altLang="zh-CN" sz="1200" dirty="0" smtClean="0">
                <a:solidFill>
                  <a:srgbClr val="0000FF"/>
                </a:solidFill>
                <a:latin typeface="Consolas"/>
                <a:cs typeface="Consolas"/>
              </a:rPr>
              <a:t>    </a:t>
            </a:r>
            <a:r>
              <a:rPr lang="en-US" altLang="zh-CN" sz="1200" dirty="0" err="1" smtClean="0">
                <a:solidFill>
                  <a:srgbClr val="0000FF"/>
                </a:solidFill>
                <a:latin typeface="Consolas"/>
                <a:cs typeface="Consolas"/>
              </a:rPr>
              <a:t>pthread_mutex_lock</a:t>
            </a:r>
            <a:r>
              <a:rPr lang="en-US" altLang="zh-CN" sz="1200" dirty="0">
                <a:solidFill>
                  <a:srgbClr val="0000FF"/>
                </a:solidFill>
                <a:latin typeface="Consolas"/>
                <a:cs typeface="Consolas"/>
              </a:rPr>
              <a:t>(&amp;</a:t>
            </a:r>
            <a:r>
              <a:rPr lang="en-US" altLang="zh-CN" sz="1200" dirty="0" smtClean="0">
                <a:solidFill>
                  <a:srgbClr val="0000FF"/>
                </a:solidFill>
                <a:latin typeface="Consolas"/>
                <a:cs typeface="Consolas"/>
              </a:rPr>
              <a:t>mu[</a:t>
            </a:r>
            <a:r>
              <a:rPr lang="en-US" altLang="zh-CN" sz="1200" dirty="0" err="1" smtClean="0">
                <a:solidFill>
                  <a:srgbClr val="0000FF"/>
                </a:solidFill>
                <a:latin typeface="Consolas"/>
                <a:cs typeface="Consolas"/>
              </a:rPr>
              <a:t>u.checking</a:t>
            </a:r>
            <a:r>
              <a:rPr lang="en-US" altLang="zh-CN" sz="1200" dirty="0" smtClean="0">
                <a:solidFill>
                  <a:srgbClr val="0000FF"/>
                </a:solidFill>
                <a:latin typeface="Consolas"/>
                <a:cs typeface="Consolas"/>
              </a:rPr>
              <a:t>]);</a:t>
            </a:r>
          </a:p>
          <a:p>
            <a:r>
              <a:rPr lang="en-US" altLang="zh-CN" sz="1200" dirty="0" smtClean="0">
                <a:latin typeface="Consolas"/>
                <a:cs typeface="Consolas"/>
              </a:rPr>
              <a:t>    </a:t>
            </a:r>
            <a:r>
              <a:rPr lang="en-US" altLang="zh-CN" sz="1200" dirty="0" err="1" smtClean="0">
                <a:latin typeface="Consolas"/>
                <a:cs typeface="Consolas"/>
              </a:rPr>
              <a:t>int</a:t>
            </a:r>
            <a:r>
              <a:rPr lang="en-US" altLang="zh-CN" sz="1200" dirty="0" smtClean="0">
                <a:latin typeface="Consolas"/>
                <a:cs typeface="Consolas"/>
              </a:rPr>
              <a:t> </a:t>
            </a:r>
            <a:r>
              <a:rPr lang="en-US" altLang="zh-CN" sz="1200" dirty="0" err="1" smtClean="0">
                <a:latin typeface="Consolas"/>
                <a:cs typeface="Consolas"/>
              </a:rPr>
              <a:t>bal</a:t>
            </a:r>
            <a:r>
              <a:rPr lang="en-US" altLang="zh-CN" sz="1200" dirty="0" smtClean="0">
                <a:latin typeface="Consolas"/>
                <a:cs typeface="Consolas"/>
              </a:rPr>
              <a:t> = accounts[</a:t>
            </a:r>
            <a:r>
              <a:rPr lang="en-US" altLang="zh-CN" sz="1200" dirty="0" err="1" smtClean="0">
                <a:latin typeface="Consolas"/>
                <a:cs typeface="Consolas"/>
              </a:rPr>
              <a:t>u.checking</a:t>
            </a:r>
            <a:r>
              <a:rPr lang="en-US" altLang="zh-CN" sz="1200" dirty="0" smtClean="0">
                <a:latin typeface="Consolas"/>
                <a:cs typeface="Consolas"/>
              </a:rPr>
              <a:t>];</a:t>
            </a:r>
          </a:p>
          <a:p>
            <a:r>
              <a:rPr lang="en-US" altLang="zh-CN" sz="1200" dirty="0">
                <a:latin typeface="Consolas"/>
                <a:cs typeface="Consolas"/>
              </a:rPr>
              <a:t> </a:t>
            </a:r>
            <a:r>
              <a:rPr lang="en-US" altLang="zh-CN" sz="1200" dirty="0" smtClean="0">
                <a:latin typeface="Consolas"/>
                <a:cs typeface="Consolas"/>
              </a:rPr>
              <a:t>   </a:t>
            </a:r>
            <a:r>
              <a:rPr lang="en-US" altLang="zh-CN" sz="1200" dirty="0" err="1" smtClean="0">
                <a:solidFill>
                  <a:srgbClr val="0000FF"/>
                </a:solidFill>
                <a:latin typeface="Consolas"/>
                <a:cs typeface="Consolas"/>
              </a:rPr>
              <a:t>pthread_mutex_lock</a:t>
            </a:r>
            <a:r>
              <a:rPr lang="en-US" altLang="zh-CN" sz="1200" dirty="0">
                <a:solidFill>
                  <a:srgbClr val="0000FF"/>
                </a:solidFill>
                <a:latin typeface="Consolas"/>
                <a:cs typeface="Consolas"/>
              </a:rPr>
              <a:t>(&amp;mu[</a:t>
            </a:r>
            <a:r>
              <a:rPr lang="en-US" altLang="zh-CN" sz="1200" dirty="0" err="1">
                <a:solidFill>
                  <a:srgbClr val="0000FF"/>
                </a:solidFill>
                <a:latin typeface="Consolas"/>
                <a:cs typeface="Consolas"/>
              </a:rPr>
              <a:t>u.saving</a:t>
            </a:r>
            <a:r>
              <a:rPr lang="en-US" altLang="zh-CN" sz="1200" dirty="0">
                <a:solidFill>
                  <a:srgbClr val="0000FF"/>
                </a:solidFill>
                <a:latin typeface="Consolas"/>
                <a:cs typeface="Consolas"/>
              </a:rPr>
              <a:t>]);</a:t>
            </a:r>
            <a:endParaRPr lang="en-US" altLang="zh-CN" sz="1200" dirty="0" smtClean="0">
              <a:latin typeface="Consolas"/>
              <a:cs typeface="Consolas"/>
            </a:endParaRPr>
          </a:p>
          <a:p>
            <a:r>
              <a:rPr lang="en-US" altLang="zh-CN" sz="1200" dirty="0" smtClean="0">
                <a:latin typeface="Consolas"/>
                <a:cs typeface="Consolas"/>
              </a:rPr>
              <a:t>    </a:t>
            </a:r>
            <a:r>
              <a:rPr lang="en-US" altLang="zh-CN" sz="1200" dirty="0" err="1" smtClean="0">
                <a:latin typeface="Consolas"/>
                <a:cs typeface="Consolas"/>
              </a:rPr>
              <a:t>bal</a:t>
            </a:r>
            <a:r>
              <a:rPr lang="en-US" altLang="zh-CN" sz="1200" dirty="0" smtClean="0">
                <a:latin typeface="Consolas"/>
                <a:cs typeface="Consolas"/>
              </a:rPr>
              <a:t> += accounts[</a:t>
            </a:r>
            <a:r>
              <a:rPr lang="en-US" altLang="zh-CN" sz="1200" dirty="0" err="1" smtClean="0">
                <a:latin typeface="Consolas"/>
                <a:cs typeface="Consolas"/>
              </a:rPr>
              <a:t>u.saving</a:t>
            </a:r>
            <a:r>
              <a:rPr lang="en-US" altLang="zh-CN" sz="1200" dirty="0" smtClean="0">
                <a:latin typeface="Consolas"/>
                <a:cs typeface="Consolas"/>
              </a:rPr>
              <a:t>];</a:t>
            </a:r>
          </a:p>
          <a:p>
            <a:r>
              <a:rPr lang="en-US" altLang="zh-CN" sz="1200" dirty="0">
                <a:latin typeface="Consolas"/>
                <a:cs typeface="Consolas"/>
              </a:rPr>
              <a:t> </a:t>
            </a:r>
            <a:r>
              <a:rPr lang="en-US" altLang="zh-CN" sz="1200" dirty="0" smtClean="0">
                <a:latin typeface="Consolas"/>
                <a:cs typeface="Consolas"/>
              </a:rPr>
              <a:t>   </a:t>
            </a:r>
            <a:r>
              <a:rPr lang="en-US" altLang="zh-CN" sz="1200" dirty="0" err="1" smtClean="0">
                <a:solidFill>
                  <a:srgbClr val="0000FF"/>
                </a:solidFill>
                <a:latin typeface="Consolas"/>
                <a:cs typeface="Consolas"/>
              </a:rPr>
              <a:t>pthread_mutex_unlock</a:t>
            </a:r>
            <a:r>
              <a:rPr lang="en-US" altLang="zh-CN" sz="1200" dirty="0">
                <a:solidFill>
                  <a:srgbClr val="0000FF"/>
                </a:solidFill>
                <a:latin typeface="Consolas"/>
                <a:cs typeface="Consolas"/>
              </a:rPr>
              <a:t>(&amp;mu[</a:t>
            </a:r>
            <a:r>
              <a:rPr lang="en-US" altLang="zh-CN" sz="1200" dirty="0" err="1">
                <a:solidFill>
                  <a:srgbClr val="0000FF"/>
                </a:solidFill>
                <a:latin typeface="Consolas"/>
                <a:cs typeface="Consolas"/>
              </a:rPr>
              <a:t>u.checking</a:t>
            </a:r>
            <a:r>
              <a:rPr lang="en-US" altLang="zh-CN" sz="1200" dirty="0">
                <a:solidFill>
                  <a:srgbClr val="0000FF"/>
                </a:solidFill>
                <a:latin typeface="Consolas"/>
                <a:cs typeface="Consolas"/>
              </a:rPr>
              <a:t>]);</a:t>
            </a:r>
            <a:endParaRPr lang="en-US" altLang="zh-CN" sz="1200" dirty="0">
              <a:latin typeface="Consolas"/>
              <a:cs typeface="Consolas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Consolas"/>
                <a:cs typeface="Consolas"/>
              </a:rPr>
              <a:t>    </a:t>
            </a:r>
            <a:r>
              <a:rPr lang="en-US" altLang="zh-CN" sz="1200" dirty="0" err="1">
                <a:solidFill>
                  <a:srgbClr val="0000FF"/>
                </a:solidFill>
                <a:latin typeface="Consolas"/>
                <a:cs typeface="Consolas"/>
              </a:rPr>
              <a:t>pthread_mutex_unlock</a:t>
            </a:r>
            <a:r>
              <a:rPr lang="en-US" altLang="zh-CN" sz="1200" dirty="0">
                <a:solidFill>
                  <a:srgbClr val="0000FF"/>
                </a:solidFill>
                <a:latin typeface="Consolas"/>
                <a:cs typeface="Consolas"/>
              </a:rPr>
              <a:t>(&amp;</a:t>
            </a:r>
            <a:r>
              <a:rPr lang="en-US" altLang="zh-CN" sz="1200" dirty="0" smtClean="0">
                <a:solidFill>
                  <a:srgbClr val="0000FF"/>
                </a:solidFill>
                <a:latin typeface="Consolas"/>
                <a:cs typeface="Consolas"/>
              </a:rPr>
              <a:t>mu[</a:t>
            </a:r>
            <a:r>
              <a:rPr lang="en-US" altLang="zh-CN" sz="1200" dirty="0" err="1" smtClean="0">
                <a:solidFill>
                  <a:srgbClr val="0000FF"/>
                </a:solidFill>
                <a:latin typeface="Consolas"/>
                <a:cs typeface="Consolas"/>
              </a:rPr>
              <a:t>u.saving</a:t>
            </a:r>
            <a:r>
              <a:rPr lang="en-US" altLang="zh-CN" sz="1200" dirty="0" smtClean="0">
                <a:solidFill>
                  <a:srgbClr val="0000FF"/>
                </a:solidFill>
                <a:latin typeface="Consolas"/>
                <a:cs typeface="Consolas"/>
              </a:rPr>
              <a:t>]);</a:t>
            </a:r>
          </a:p>
          <a:p>
            <a:r>
              <a:rPr lang="en-US" altLang="zh-CN" sz="1200" dirty="0">
                <a:latin typeface="Consolas"/>
                <a:cs typeface="Consolas"/>
              </a:rPr>
              <a:t> </a:t>
            </a:r>
            <a:r>
              <a:rPr lang="en-US" altLang="zh-CN" sz="1200" dirty="0" smtClean="0">
                <a:latin typeface="Consolas"/>
                <a:cs typeface="Consolas"/>
              </a:rPr>
              <a:t>   return </a:t>
            </a:r>
            <a:r>
              <a:rPr lang="en-US" altLang="zh-CN" sz="1200" dirty="0" err="1" smtClean="0">
                <a:latin typeface="Consolas"/>
                <a:cs typeface="Consolas"/>
              </a:rPr>
              <a:t>bal</a:t>
            </a:r>
            <a:r>
              <a:rPr lang="en-US" altLang="zh-CN" sz="1200" dirty="0" smtClean="0">
                <a:latin typeface="Consolas"/>
                <a:cs typeface="Consolas"/>
              </a:rPr>
              <a:t>;</a:t>
            </a:r>
          </a:p>
          <a:p>
            <a:r>
              <a:rPr lang="en-US" altLang="zh-CN" sz="1200" dirty="0" smtClean="0">
                <a:latin typeface="Consolas"/>
                <a:cs typeface="Consolas"/>
              </a:rPr>
              <a:t>}</a:t>
            </a:r>
            <a:endParaRPr lang="en-US" altLang="zh-CN" sz="12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19176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865" y="-31079"/>
            <a:ext cx="9296865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Deadlocks sound scary, but they are not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973" y="935552"/>
            <a:ext cx="8229600" cy="1068923"/>
          </a:xfrm>
        </p:spPr>
        <p:txBody>
          <a:bodyPr/>
          <a:lstStyle/>
          <a:p>
            <a:r>
              <a:rPr lang="en-US" dirty="0" smtClean="0"/>
              <a:t>Stack traces indicate why deadlocks happen</a:t>
            </a:r>
          </a:p>
          <a:p>
            <a:pPr lvl="1"/>
            <a:r>
              <a:rPr lang="en-US" dirty="0" smtClean="0"/>
              <a:t>no data corruption</a:t>
            </a:r>
            <a:endParaRPr lang="en-US" dirty="0"/>
          </a:p>
        </p:txBody>
      </p:sp>
      <p:pic>
        <p:nvPicPr>
          <p:cNvPr id="4" name="Picture 3" descr="Screen Shot 2018-12-03 at 12.27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02" y="2004475"/>
            <a:ext cx="11170937" cy="431274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0" y="1916595"/>
            <a:ext cx="3127862" cy="470330"/>
          </a:xfrm>
          <a:prstGeom prst="ellipse">
            <a:avLst/>
          </a:prstGeom>
          <a:noFill/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66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8-12-03 at 12.32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59" y="1893078"/>
            <a:ext cx="9430623" cy="48326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865" y="-31079"/>
            <a:ext cx="9296865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Deadlocks sound scary, but they are not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973" y="935552"/>
            <a:ext cx="8229600" cy="1068923"/>
          </a:xfrm>
        </p:spPr>
        <p:txBody>
          <a:bodyPr/>
          <a:lstStyle/>
          <a:p>
            <a:r>
              <a:rPr lang="en-US" dirty="0" smtClean="0"/>
              <a:t>Stack traces indicate why deadlocks happen</a:t>
            </a:r>
          </a:p>
          <a:p>
            <a:pPr lvl="1"/>
            <a:r>
              <a:rPr lang="en-US" dirty="0" smtClean="0"/>
              <a:t>no data corruption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4071" y="1875134"/>
            <a:ext cx="3127862" cy="303967"/>
          </a:xfrm>
          <a:prstGeom prst="ellipse">
            <a:avLst/>
          </a:prstGeom>
          <a:noFill/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73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8-12-03 at 12.34.2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84" y="1875134"/>
            <a:ext cx="9461490" cy="46624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865" y="-31079"/>
            <a:ext cx="9296865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Deadlocks sound scary, but they are not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973" y="935552"/>
            <a:ext cx="8229600" cy="1068923"/>
          </a:xfrm>
        </p:spPr>
        <p:txBody>
          <a:bodyPr/>
          <a:lstStyle/>
          <a:p>
            <a:r>
              <a:rPr lang="en-US" dirty="0" smtClean="0"/>
              <a:t>Stack traces indicate why deadlocks happen</a:t>
            </a:r>
          </a:p>
          <a:p>
            <a:pPr lvl="1"/>
            <a:r>
              <a:rPr lang="en-US" dirty="0" smtClean="0"/>
              <a:t>no data corruption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4071" y="1875134"/>
            <a:ext cx="3127862" cy="303967"/>
          </a:xfrm>
          <a:prstGeom prst="ellipse">
            <a:avLst/>
          </a:prstGeom>
          <a:noFill/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57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Use lock ordering to prevent deadlock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334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/>
              <a:t>Observation:</a:t>
            </a:r>
            <a:endParaRPr kumimoji="1" lang="en-US" altLang="zh-CN" dirty="0" smtClean="0"/>
          </a:p>
          <a:p>
            <a:pPr lvl="1"/>
            <a:r>
              <a:rPr kumimoji="1" lang="en-US" altLang="zh-CN" dirty="0"/>
              <a:t>D</a:t>
            </a:r>
            <a:r>
              <a:rPr kumimoji="1" lang="en-US" altLang="zh-CN" dirty="0" smtClean="0"/>
              <a:t>eadlock </a:t>
            </a:r>
            <a:r>
              <a:rPr kumimoji="1" lang="en-US" altLang="zh-CN" dirty="0" smtClean="0"/>
              <a:t>occurs only if concurrent threads try to acquire locks in different order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7200" y="5299412"/>
            <a:ext cx="8229600" cy="108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kumimoji="1" lang="en-US" altLang="zh-CN" dirty="0" smtClean="0"/>
              <a:t>Technique:</a:t>
            </a:r>
          </a:p>
          <a:p>
            <a:pPr lvl="1"/>
            <a:r>
              <a:rPr kumimoji="1" lang="en-US" altLang="zh-CN" dirty="0" smtClean="0">
                <a:solidFill>
                  <a:prstClr val="black"/>
                </a:solidFill>
              </a:rPr>
              <a:t>Each thread acquires lock in the same order</a:t>
            </a:r>
            <a:endParaRPr kumimoji="1" lang="en-US" altLang="zh-CN" dirty="0" smtClean="0"/>
          </a:p>
        </p:txBody>
      </p:sp>
      <p:grpSp>
        <p:nvGrpSpPr>
          <p:cNvPr id="17" name="Group 16"/>
          <p:cNvGrpSpPr/>
          <p:nvPr/>
        </p:nvGrpSpPr>
        <p:grpSpPr>
          <a:xfrm>
            <a:off x="2057804" y="3492315"/>
            <a:ext cx="1514103" cy="1306906"/>
            <a:chOff x="2057804" y="3492315"/>
            <a:chExt cx="1514103" cy="1306906"/>
          </a:xfrm>
        </p:grpSpPr>
        <p:sp>
          <p:nvSpPr>
            <p:cNvPr id="4" name="Oval 3"/>
            <p:cNvSpPr/>
            <p:nvPr/>
          </p:nvSpPr>
          <p:spPr>
            <a:xfrm>
              <a:off x="2057804" y="3492315"/>
              <a:ext cx="1514103" cy="9144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376092"/>
                  </a:solidFill>
                </a:rPr>
                <a:t>thread</a:t>
              </a:r>
            </a:p>
            <a:p>
              <a:pPr algn="ctr"/>
              <a:r>
                <a:rPr lang="en-US" dirty="0">
                  <a:solidFill>
                    <a:srgbClr val="376092"/>
                  </a:solidFill>
                </a:rPr>
                <a:t>T</a:t>
              </a:r>
              <a:r>
                <a:rPr lang="en-US" dirty="0" smtClean="0">
                  <a:solidFill>
                    <a:srgbClr val="376092"/>
                  </a:solidFill>
                </a:rPr>
                <a:t>1</a:t>
              </a:r>
              <a:endParaRPr lang="en-US" dirty="0">
                <a:solidFill>
                  <a:srgbClr val="376092"/>
                </a:solidFill>
              </a:endParaRPr>
            </a:p>
          </p:txBody>
        </p:sp>
        <p:sp>
          <p:nvSpPr>
            <p:cNvPr id="6" name="任意形状 7"/>
            <p:cNvSpPr/>
            <p:nvPr/>
          </p:nvSpPr>
          <p:spPr>
            <a:xfrm>
              <a:off x="2629589" y="3492315"/>
              <a:ext cx="157594" cy="324780"/>
            </a:xfrm>
            <a:custGeom>
              <a:avLst/>
              <a:gdLst>
                <a:gd name="connsiteX0" fmla="*/ 0 w 477642"/>
                <a:gd name="connsiteY0" fmla="*/ 0 h 711200"/>
                <a:gd name="connsiteX1" fmla="*/ 477520 w 477642"/>
                <a:gd name="connsiteY1" fmla="*/ 172720 h 711200"/>
                <a:gd name="connsiteX2" fmla="*/ 50800 w 477642"/>
                <a:gd name="connsiteY2" fmla="*/ 487680 h 711200"/>
                <a:gd name="connsiteX3" fmla="*/ 457200 w 477642"/>
                <a:gd name="connsiteY3" fmla="*/ 711200 h 711200"/>
                <a:gd name="connsiteX4" fmla="*/ 457200 w 477642"/>
                <a:gd name="connsiteY4" fmla="*/ 711200 h 711200"/>
                <a:gd name="connsiteX5" fmla="*/ 457200 w 477642"/>
                <a:gd name="connsiteY5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7642" h="711200">
                  <a:moveTo>
                    <a:pt x="0" y="0"/>
                  </a:moveTo>
                  <a:cubicBezTo>
                    <a:pt x="234526" y="45720"/>
                    <a:pt x="469053" y="91440"/>
                    <a:pt x="477520" y="172720"/>
                  </a:cubicBezTo>
                  <a:cubicBezTo>
                    <a:pt x="485987" y="254000"/>
                    <a:pt x="54187" y="397933"/>
                    <a:pt x="50800" y="487680"/>
                  </a:cubicBezTo>
                  <a:cubicBezTo>
                    <a:pt x="47413" y="577427"/>
                    <a:pt x="457200" y="711200"/>
                    <a:pt x="457200" y="711200"/>
                  </a:cubicBezTo>
                  <a:lnTo>
                    <a:pt x="457200" y="711200"/>
                  </a:lnTo>
                  <a:lnTo>
                    <a:pt x="457200" y="711200"/>
                  </a:lnTo>
                </a:path>
              </a:pathLst>
            </a:custGeom>
            <a:ln w="38100" cmpd="sng">
              <a:solidFill>
                <a:srgbClr val="8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88582" y="4429889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held lock X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632039" y="3515489"/>
            <a:ext cx="1514103" cy="1245371"/>
            <a:chOff x="5632039" y="3515489"/>
            <a:chExt cx="1514103" cy="1245371"/>
          </a:xfrm>
        </p:grpSpPr>
        <p:sp>
          <p:nvSpPr>
            <p:cNvPr id="7" name="Oval 6"/>
            <p:cNvSpPr/>
            <p:nvPr/>
          </p:nvSpPr>
          <p:spPr>
            <a:xfrm>
              <a:off x="5632039" y="3515489"/>
              <a:ext cx="1514103" cy="9144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376092"/>
                  </a:solidFill>
                </a:rPr>
                <a:t>thread</a:t>
              </a:r>
            </a:p>
            <a:p>
              <a:pPr algn="ctr"/>
              <a:r>
                <a:rPr lang="en-US" dirty="0">
                  <a:solidFill>
                    <a:srgbClr val="376092"/>
                  </a:solidFill>
                </a:rPr>
                <a:t>T</a:t>
              </a:r>
              <a:r>
                <a:rPr lang="en-US" dirty="0" smtClean="0">
                  <a:solidFill>
                    <a:srgbClr val="376092"/>
                  </a:solidFill>
                </a:rPr>
                <a:t>2</a:t>
              </a:r>
              <a:endParaRPr lang="en-US" dirty="0">
                <a:solidFill>
                  <a:srgbClr val="376092"/>
                </a:solidFill>
              </a:endParaRPr>
            </a:p>
          </p:txBody>
        </p:sp>
        <p:sp>
          <p:nvSpPr>
            <p:cNvPr id="8" name="任意形状 7"/>
            <p:cNvSpPr/>
            <p:nvPr/>
          </p:nvSpPr>
          <p:spPr>
            <a:xfrm>
              <a:off x="6203824" y="3515489"/>
              <a:ext cx="157594" cy="324780"/>
            </a:xfrm>
            <a:custGeom>
              <a:avLst/>
              <a:gdLst>
                <a:gd name="connsiteX0" fmla="*/ 0 w 477642"/>
                <a:gd name="connsiteY0" fmla="*/ 0 h 711200"/>
                <a:gd name="connsiteX1" fmla="*/ 477520 w 477642"/>
                <a:gd name="connsiteY1" fmla="*/ 172720 h 711200"/>
                <a:gd name="connsiteX2" fmla="*/ 50800 w 477642"/>
                <a:gd name="connsiteY2" fmla="*/ 487680 h 711200"/>
                <a:gd name="connsiteX3" fmla="*/ 457200 w 477642"/>
                <a:gd name="connsiteY3" fmla="*/ 711200 h 711200"/>
                <a:gd name="connsiteX4" fmla="*/ 457200 w 477642"/>
                <a:gd name="connsiteY4" fmla="*/ 711200 h 711200"/>
                <a:gd name="connsiteX5" fmla="*/ 457200 w 477642"/>
                <a:gd name="connsiteY5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7642" h="711200">
                  <a:moveTo>
                    <a:pt x="0" y="0"/>
                  </a:moveTo>
                  <a:cubicBezTo>
                    <a:pt x="234526" y="45720"/>
                    <a:pt x="469053" y="91440"/>
                    <a:pt x="477520" y="172720"/>
                  </a:cubicBezTo>
                  <a:cubicBezTo>
                    <a:pt x="485987" y="254000"/>
                    <a:pt x="54187" y="397933"/>
                    <a:pt x="50800" y="487680"/>
                  </a:cubicBezTo>
                  <a:cubicBezTo>
                    <a:pt x="47413" y="577427"/>
                    <a:pt x="457200" y="711200"/>
                    <a:pt x="457200" y="711200"/>
                  </a:cubicBezTo>
                  <a:lnTo>
                    <a:pt x="457200" y="711200"/>
                  </a:lnTo>
                  <a:lnTo>
                    <a:pt x="457200" y="711200"/>
                  </a:lnTo>
                </a:path>
              </a:pathLst>
            </a:custGeom>
            <a:ln w="38100" cmpd="sng">
              <a:solidFill>
                <a:srgbClr val="8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62536" y="4391528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held lock Y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345673" y="3225227"/>
            <a:ext cx="2483973" cy="422915"/>
            <a:chOff x="3345673" y="3225227"/>
            <a:chExt cx="2483973" cy="422915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3486346" y="3648142"/>
              <a:ext cx="227619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345673" y="3225227"/>
              <a:ext cx="2483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wait for T2 (to release Y)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345673" y="4061850"/>
            <a:ext cx="2491300" cy="384099"/>
            <a:chOff x="3345673" y="4061850"/>
            <a:chExt cx="2491300" cy="384099"/>
          </a:xfrm>
        </p:grpSpPr>
        <p:cxnSp>
          <p:nvCxnSpPr>
            <p:cNvPr id="14" name="Straight Arrow Connector 13"/>
            <p:cNvCxnSpPr/>
            <p:nvPr/>
          </p:nvCxnSpPr>
          <p:spPr>
            <a:xfrm flipH="1">
              <a:off x="3571907" y="4061850"/>
              <a:ext cx="20601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345673" y="4076617"/>
              <a:ext cx="2491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wait for T1 (to release X)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82746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Races</a:t>
            </a:r>
            <a:r>
              <a:rPr lang="en-US" dirty="0" smtClean="0"/>
              <a:t> lead to buggy execution</a:t>
            </a:r>
          </a:p>
          <a:p>
            <a:r>
              <a:rPr lang="en-US" dirty="0" smtClean="0"/>
              <a:t>Preventing races using </a:t>
            </a:r>
            <a:r>
              <a:rPr lang="en-US" dirty="0" smtClean="0">
                <a:solidFill>
                  <a:srgbClr val="0000FF"/>
                </a:solidFill>
              </a:rPr>
              <a:t>locks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479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64525" y="2057694"/>
            <a:ext cx="4315510" cy="1422748"/>
          </a:xfrm>
          <a:prstGeom prst="rect">
            <a:avLst/>
          </a:prstGeom>
          <a:solidFill>
            <a:srgbClr val="FCD5B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Fine</a:t>
            </a:r>
            <a:r>
              <a:rPr kumimoji="1" lang="en-US" altLang="zh-CN" dirty="0"/>
              <a:t>-grained </a:t>
            </a:r>
            <a:r>
              <a:rPr kumimoji="1" lang="en-US" altLang="zh-CN" dirty="0" smtClean="0"/>
              <a:t>locking with no deadlocks</a:t>
            </a:r>
            <a:endParaRPr kumimoji="1" lang="zh-CN" altLang="en-US" dirty="0"/>
          </a:p>
        </p:txBody>
      </p:sp>
      <p:sp>
        <p:nvSpPr>
          <p:cNvPr id="5" name="矩形 3"/>
          <p:cNvSpPr/>
          <p:nvPr/>
        </p:nvSpPr>
        <p:spPr>
          <a:xfrm>
            <a:off x="457200" y="1198342"/>
            <a:ext cx="7085828" cy="5693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 smtClean="0">
                <a:latin typeface="Consolas"/>
                <a:cs typeface="Consolas"/>
              </a:rPr>
              <a:t>const</a:t>
            </a:r>
            <a:r>
              <a:rPr lang="en-US" altLang="zh-CN" sz="1400" dirty="0" smtClean="0">
                <a:latin typeface="Consolas"/>
                <a:cs typeface="Consolas"/>
              </a:rPr>
              <a:t> </a:t>
            </a:r>
            <a:r>
              <a:rPr lang="en-US" altLang="zh-CN" sz="1400" dirty="0" err="1" smtClean="0">
                <a:latin typeface="Consolas"/>
                <a:cs typeface="Consolas"/>
              </a:rPr>
              <a:t>int</a:t>
            </a:r>
            <a:r>
              <a:rPr lang="en-US" altLang="zh-CN" sz="1400" dirty="0" smtClean="0">
                <a:latin typeface="Consolas"/>
                <a:cs typeface="Consolas"/>
              </a:rPr>
              <a:t> n</a:t>
            </a:r>
            <a:r>
              <a:rPr lang="en-US" altLang="zh-CN" sz="1400" dirty="0" smtClean="0">
                <a:latin typeface="Consolas"/>
                <a:cs typeface="Consolas"/>
              </a:rPr>
              <a:t>=10;</a:t>
            </a:r>
            <a:endParaRPr lang="en-US" altLang="zh-CN" sz="1400" dirty="0">
              <a:latin typeface="Consolas"/>
              <a:cs typeface="Consolas"/>
            </a:endParaRPr>
          </a:p>
          <a:p>
            <a:r>
              <a:rPr lang="en-US" altLang="zh-CN" sz="1400" dirty="0" err="1" smtClean="0">
                <a:latin typeface="Consolas"/>
                <a:cs typeface="Consolas"/>
              </a:rPr>
              <a:t>int</a:t>
            </a:r>
            <a:r>
              <a:rPr lang="en-US" altLang="zh-CN" sz="1400" dirty="0" smtClean="0">
                <a:latin typeface="Consolas"/>
                <a:cs typeface="Consolas"/>
              </a:rPr>
              <a:t> </a:t>
            </a:r>
            <a:r>
              <a:rPr lang="en-US" altLang="zh-CN" sz="1400" dirty="0" smtClean="0">
                <a:latin typeface="Consolas"/>
                <a:cs typeface="Consolas"/>
              </a:rPr>
              <a:t>accounts[total];</a:t>
            </a:r>
          </a:p>
          <a:p>
            <a:r>
              <a:rPr lang="en-US" altLang="zh-CN" sz="1400" dirty="0" err="1" smtClean="0">
                <a:solidFill>
                  <a:srgbClr val="0000FF"/>
                </a:solidFill>
                <a:latin typeface="Consolas"/>
                <a:cs typeface="Consolas"/>
              </a:rPr>
              <a:t>pthread_mutex_t</a:t>
            </a:r>
            <a:r>
              <a:rPr lang="en-US" altLang="zh-CN" sz="1400" dirty="0" smtClean="0">
                <a:solidFill>
                  <a:srgbClr val="0000FF"/>
                </a:solidFill>
                <a:latin typeface="Consolas"/>
                <a:cs typeface="Consolas"/>
              </a:rPr>
              <a:t> mu[total];</a:t>
            </a:r>
          </a:p>
          <a:p>
            <a:endParaRPr lang="en-US" altLang="zh-CN" sz="1400" dirty="0" smtClean="0">
              <a:solidFill>
                <a:srgbClr val="0000FF"/>
              </a:solidFill>
              <a:latin typeface="Consolas"/>
              <a:cs typeface="Consolas"/>
            </a:endParaRPr>
          </a:p>
          <a:p>
            <a:r>
              <a:rPr lang="en-US" altLang="zh-CN" sz="1400" dirty="0" smtClean="0">
                <a:latin typeface="Consolas"/>
                <a:cs typeface="Consolas"/>
              </a:rPr>
              <a:t>void </a:t>
            </a:r>
            <a:r>
              <a:rPr lang="en-US" altLang="zh-CN" sz="1400" dirty="0" err="1" smtClean="0">
                <a:latin typeface="Consolas"/>
                <a:cs typeface="Consolas"/>
              </a:rPr>
              <a:t>lock_in_order</a:t>
            </a:r>
            <a:r>
              <a:rPr lang="en-US" altLang="zh-CN" sz="1400" dirty="0" smtClean="0">
                <a:latin typeface="Consolas"/>
                <a:cs typeface="Consolas"/>
              </a:rPr>
              <a:t>(</a:t>
            </a:r>
            <a:r>
              <a:rPr lang="en-US" altLang="zh-CN" sz="1400" dirty="0" err="1" smtClean="0">
                <a:latin typeface="Consolas"/>
                <a:cs typeface="Consolas"/>
              </a:rPr>
              <a:t>int</a:t>
            </a:r>
            <a:r>
              <a:rPr lang="en-US" altLang="zh-CN" sz="1400" dirty="0" smtClean="0">
                <a:latin typeface="Consolas"/>
                <a:cs typeface="Consolas"/>
              </a:rPr>
              <a:t> x, </a:t>
            </a:r>
            <a:r>
              <a:rPr lang="en-US" altLang="zh-CN" sz="1400" dirty="0" err="1" smtClean="0">
                <a:latin typeface="Consolas"/>
                <a:cs typeface="Consolas"/>
              </a:rPr>
              <a:t>int</a:t>
            </a:r>
            <a:r>
              <a:rPr lang="en-US" altLang="zh-CN" sz="1400" dirty="0" smtClean="0">
                <a:latin typeface="Consolas"/>
                <a:cs typeface="Consolas"/>
              </a:rPr>
              <a:t> y) {</a:t>
            </a:r>
          </a:p>
          <a:p>
            <a:r>
              <a:rPr lang="en-US" altLang="zh-CN" sz="1400" dirty="0">
                <a:latin typeface="Consolas"/>
                <a:cs typeface="Consolas"/>
              </a:rPr>
              <a:t> </a:t>
            </a:r>
            <a:r>
              <a:rPr lang="en-US" altLang="zh-CN" sz="1400" dirty="0" smtClean="0">
                <a:latin typeface="Consolas"/>
                <a:cs typeface="Consolas"/>
              </a:rPr>
              <a:t>   if (x &gt; y) </a:t>
            </a:r>
          </a:p>
          <a:p>
            <a:r>
              <a:rPr lang="en-US" altLang="zh-CN" sz="1400" dirty="0">
                <a:latin typeface="Consolas"/>
                <a:cs typeface="Consolas"/>
              </a:rPr>
              <a:t> </a:t>
            </a:r>
            <a:r>
              <a:rPr lang="en-US" altLang="zh-CN" sz="1400" dirty="0" smtClean="0">
                <a:latin typeface="Consolas"/>
                <a:cs typeface="Consolas"/>
              </a:rPr>
              <a:t>      swap(&amp;x, &amp;y);</a:t>
            </a:r>
          </a:p>
          <a:p>
            <a:r>
              <a:rPr lang="en-US" altLang="zh-CN" sz="1400" dirty="0">
                <a:latin typeface="Consolas"/>
                <a:cs typeface="Consolas"/>
              </a:rPr>
              <a:t> </a:t>
            </a:r>
            <a:r>
              <a:rPr lang="en-US" altLang="zh-CN" sz="1400" dirty="0" smtClean="0">
                <a:latin typeface="Consolas"/>
                <a:cs typeface="Consolas"/>
              </a:rPr>
              <a:t>   </a:t>
            </a:r>
            <a:r>
              <a:rPr lang="en-US" altLang="zh-CN" sz="1400" dirty="0" err="1" smtClean="0">
                <a:latin typeface="Consolas"/>
                <a:cs typeface="Consolas"/>
              </a:rPr>
              <a:t>pthread_mutex_lock</a:t>
            </a:r>
            <a:r>
              <a:rPr lang="en-US" altLang="zh-CN" sz="1400" dirty="0" smtClean="0">
                <a:latin typeface="Consolas"/>
                <a:cs typeface="Consolas"/>
              </a:rPr>
              <a:t>(&amp;mu[x));</a:t>
            </a:r>
          </a:p>
          <a:p>
            <a:r>
              <a:rPr lang="en-US" altLang="zh-CN" sz="1400" dirty="0">
                <a:latin typeface="Consolas"/>
                <a:cs typeface="Consolas"/>
              </a:rPr>
              <a:t> </a:t>
            </a:r>
            <a:r>
              <a:rPr lang="en-US" altLang="zh-CN" sz="1400" dirty="0" smtClean="0">
                <a:latin typeface="Consolas"/>
                <a:cs typeface="Consolas"/>
              </a:rPr>
              <a:t>   </a:t>
            </a:r>
            <a:r>
              <a:rPr lang="en-US" altLang="zh-CN" sz="1400" dirty="0" err="1" smtClean="0">
                <a:latin typeface="Consolas"/>
                <a:cs typeface="Consolas"/>
              </a:rPr>
              <a:t>pthread_mutex_lock</a:t>
            </a:r>
            <a:r>
              <a:rPr lang="en-US" altLang="zh-CN" sz="1400" dirty="0">
                <a:latin typeface="Consolas"/>
                <a:cs typeface="Consolas"/>
              </a:rPr>
              <a:t>(&amp;mu</a:t>
            </a:r>
            <a:r>
              <a:rPr lang="en-US" altLang="zh-CN" sz="1400" dirty="0" smtClean="0">
                <a:latin typeface="Consolas"/>
                <a:cs typeface="Consolas"/>
              </a:rPr>
              <a:t>[y])</a:t>
            </a:r>
            <a:r>
              <a:rPr lang="en-US" altLang="zh-CN" sz="1400" dirty="0">
                <a:latin typeface="Consolas"/>
                <a:cs typeface="Consolas"/>
              </a:rPr>
              <a:t>;</a:t>
            </a:r>
            <a:endParaRPr lang="en-US" altLang="zh-CN" sz="1400" dirty="0" smtClean="0">
              <a:latin typeface="Consolas"/>
              <a:cs typeface="Consolas"/>
            </a:endParaRPr>
          </a:p>
          <a:p>
            <a:r>
              <a:rPr lang="en-US" altLang="zh-CN" sz="1400" dirty="0" smtClean="0">
                <a:latin typeface="Consolas"/>
                <a:cs typeface="Consolas"/>
              </a:rPr>
              <a:t>}</a:t>
            </a:r>
          </a:p>
          <a:p>
            <a:endParaRPr lang="en-US" altLang="zh-CN" sz="1400" dirty="0">
              <a:latin typeface="Consolas"/>
              <a:cs typeface="Consolas"/>
            </a:endParaRPr>
          </a:p>
          <a:p>
            <a:r>
              <a:rPr lang="en-US" altLang="zh-CN" sz="1400" dirty="0" smtClean="0">
                <a:latin typeface="Consolas"/>
                <a:cs typeface="Consolas"/>
              </a:rPr>
              <a:t>void </a:t>
            </a:r>
            <a:r>
              <a:rPr lang="en-US" altLang="zh-CN" sz="1400" dirty="0">
                <a:latin typeface="Consolas"/>
                <a:cs typeface="Consolas"/>
              </a:rPr>
              <a:t>transfer(int x</a:t>
            </a:r>
            <a:r>
              <a:rPr lang="en-US" altLang="zh-CN" sz="1400" dirty="0" smtClean="0">
                <a:latin typeface="Consolas"/>
                <a:cs typeface="Consolas"/>
              </a:rPr>
              <a:t>, </a:t>
            </a:r>
            <a:r>
              <a:rPr lang="en-US" altLang="zh-CN" sz="1400" dirty="0" err="1" smtClean="0">
                <a:latin typeface="Consolas"/>
                <a:cs typeface="Consolas"/>
              </a:rPr>
              <a:t>int</a:t>
            </a:r>
            <a:r>
              <a:rPr lang="en-US" altLang="zh-CN" sz="1400" dirty="0" smtClean="0">
                <a:latin typeface="Consolas"/>
                <a:cs typeface="Consolas"/>
              </a:rPr>
              <a:t> y, </a:t>
            </a:r>
            <a:r>
              <a:rPr lang="en-US" altLang="zh-CN" sz="1400" dirty="0" err="1" smtClean="0">
                <a:latin typeface="Consolas"/>
                <a:cs typeface="Consolas"/>
              </a:rPr>
              <a:t>int</a:t>
            </a:r>
            <a:r>
              <a:rPr lang="en-US" altLang="zh-CN" sz="1400" dirty="0" smtClean="0">
                <a:latin typeface="Consolas"/>
                <a:cs typeface="Consolas"/>
              </a:rPr>
              <a:t> </a:t>
            </a:r>
            <a:r>
              <a:rPr lang="en-US" altLang="zh-CN" sz="1400" dirty="0">
                <a:latin typeface="Consolas"/>
                <a:cs typeface="Consolas"/>
              </a:rPr>
              <a:t>amount</a:t>
            </a:r>
            <a:r>
              <a:rPr lang="en-US" altLang="zh-CN" sz="1400" dirty="0" smtClean="0">
                <a:latin typeface="Consolas"/>
                <a:cs typeface="Consolas"/>
              </a:rPr>
              <a:t>) {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 smtClean="0">
                <a:solidFill>
                  <a:srgbClr val="0000FF"/>
                </a:solidFill>
                <a:latin typeface="Consolas"/>
                <a:cs typeface="Consolas"/>
              </a:rPr>
              <a:t>   </a:t>
            </a:r>
            <a:r>
              <a:rPr lang="en-US" altLang="zh-CN" sz="1400" dirty="0" err="1" smtClean="0">
                <a:solidFill>
                  <a:srgbClr val="0000FF"/>
                </a:solidFill>
                <a:latin typeface="Consolas"/>
                <a:cs typeface="Consolas"/>
              </a:rPr>
              <a:t>lock_in_order</a:t>
            </a:r>
            <a:r>
              <a:rPr lang="en-US" altLang="zh-CN" sz="1400" dirty="0" smtClean="0">
                <a:solidFill>
                  <a:srgbClr val="0000FF"/>
                </a:solidFill>
                <a:latin typeface="Consolas"/>
                <a:cs typeface="Consolas"/>
              </a:rPr>
              <a:t>(</a:t>
            </a:r>
            <a:r>
              <a:rPr lang="en-US" altLang="zh-CN" sz="1400" dirty="0" err="1" smtClean="0">
                <a:solidFill>
                  <a:srgbClr val="0000FF"/>
                </a:solidFill>
                <a:latin typeface="Consolas"/>
                <a:cs typeface="Consolas"/>
              </a:rPr>
              <a:t>x,y</a:t>
            </a:r>
            <a:r>
              <a:rPr lang="en-US" altLang="zh-CN" sz="1400" dirty="0" smtClean="0">
                <a:solidFill>
                  <a:srgbClr val="0000FF"/>
                </a:solidFill>
                <a:latin typeface="Consolas"/>
                <a:cs typeface="Consolas"/>
              </a:rPr>
              <a:t>);</a:t>
            </a:r>
            <a:endParaRPr lang="en-US" altLang="zh-CN" sz="1400" dirty="0" smtClean="0">
              <a:solidFill>
                <a:srgbClr val="0000FF"/>
              </a:solidFill>
              <a:latin typeface="Consolas"/>
              <a:cs typeface="Consolas"/>
            </a:endParaRPr>
          </a:p>
          <a:p>
            <a:r>
              <a:rPr lang="en-US" altLang="zh-CN" sz="1400" dirty="0">
                <a:latin typeface="Consolas"/>
                <a:cs typeface="Consolas"/>
              </a:rPr>
              <a:t>	</a:t>
            </a:r>
            <a:r>
              <a:rPr lang="en-US" altLang="zh-CN" sz="1400" dirty="0" smtClean="0">
                <a:latin typeface="Consolas"/>
                <a:cs typeface="Consolas"/>
              </a:rPr>
              <a:t>accounts[</a:t>
            </a:r>
            <a:r>
              <a:rPr lang="en-US" altLang="zh-CN" sz="1400" dirty="0">
                <a:latin typeface="Consolas"/>
                <a:cs typeface="Consolas"/>
              </a:rPr>
              <a:t>x</a:t>
            </a:r>
            <a:r>
              <a:rPr lang="en-US" altLang="zh-CN" sz="1400" dirty="0" smtClean="0">
                <a:latin typeface="Consolas"/>
                <a:cs typeface="Consolas"/>
              </a:rPr>
              <a:t>] </a:t>
            </a:r>
            <a:r>
              <a:rPr lang="en-US" altLang="zh-CN" sz="1400" dirty="0">
                <a:latin typeface="Consolas"/>
                <a:cs typeface="Consolas"/>
              </a:rPr>
              <a:t>-= amount</a:t>
            </a:r>
            <a:r>
              <a:rPr lang="en-US" altLang="zh-CN" sz="1400" dirty="0" smtClean="0">
                <a:latin typeface="Consolas"/>
                <a:cs typeface="Consolas"/>
              </a:rPr>
              <a:t>;</a:t>
            </a:r>
          </a:p>
          <a:p>
            <a:r>
              <a:rPr lang="en-US" altLang="zh-CN" sz="1400" dirty="0">
                <a:latin typeface="Consolas"/>
                <a:cs typeface="Consolas"/>
              </a:rPr>
              <a:t>	</a:t>
            </a:r>
            <a:r>
              <a:rPr lang="en-US" altLang="zh-CN" sz="1400" dirty="0" smtClean="0">
                <a:latin typeface="Consolas"/>
                <a:cs typeface="Consolas"/>
              </a:rPr>
              <a:t>accounts[</a:t>
            </a:r>
            <a:r>
              <a:rPr lang="en-US" altLang="zh-CN" sz="1400" dirty="0">
                <a:latin typeface="Consolas"/>
                <a:cs typeface="Consolas"/>
              </a:rPr>
              <a:t>y</a:t>
            </a:r>
            <a:r>
              <a:rPr lang="en-US" altLang="zh-CN" sz="1400" dirty="0" smtClean="0">
                <a:latin typeface="Consolas"/>
                <a:cs typeface="Consolas"/>
              </a:rPr>
              <a:t>] </a:t>
            </a:r>
            <a:r>
              <a:rPr lang="en-US" altLang="zh-CN" sz="1400" dirty="0">
                <a:latin typeface="Consolas"/>
                <a:cs typeface="Consolas"/>
              </a:rPr>
              <a:t>+= amount</a:t>
            </a:r>
            <a:r>
              <a:rPr lang="en-US" altLang="zh-CN" sz="1400" dirty="0" smtClean="0">
                <a:latin typeface="Consolas"/>
                <a:cs typeface="Consolas"/>
              </a:rPr>
              <a:t>;</a:t>
            </a:r>
          </a:p>
          <a:p>
            <a:r>
              <a:rPr lang="en-US" altLang="zh-CN" sz="1400" dirty="0">
                <a:latin typeface="Consolas"/>
                <a:cs typeface="Consolas"/>
              </a:rPr>
              <a:t> </a:t>
            </a:r>
            <a:r>
              <a:rPr lang="en-US" altLang="zh-CN" sz="1400" dirty="0" smtClean="0">
                <a:latin typeface="Consolas"/>
                <a:cs typeface="Consolas"/>
              </a:rPr>
              <a:t>   </a:t>
            </a:r>
            <a:r>
              <a:rPr lang="en-US" altLang="zh-CN" sz="1400" dirty="0" err="1" smtClean="0">
                <a:solidFill>
                  <a:srgbClr val="0000FF"/>
                </a:solidFill>
                <a:latin typeface="Consolas"/>
                <a:cs typeface="Consolas"/>
              </a:rPr>
              <a:t>pthread_mutex_unlock</a:t>
            </a:r>
            <a:r>
              <a:rPr lang="en-US" altLang="zh-CN" sz="1400" dirty="0">
                <a:solidFill>
                  <a:srgbClr val="0000FF"/>
                </a:solidFill>
                <a:latin typeface="Consolas"/>
                <a:cs typeface="Consolas"/>
              </a:rPr>
              <a:t>(&amp;mu[x]);</a:t>
            </a:r>
            <a:endParaRPr lang="en-US" altLang="zh-CN" sz="1400" dirty="0" smtClean="0">
              <a:latin typeface="Consolas"/>
              <a:cs typeface="Consolas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 smtClean="0">
                <a:solidFill>
                  <a:srgbClr val="0000FF"/>
                </a:solidFill>
                <a:latin typeface="Consolas"/>
                <a:cs typeface="Consolas"/>
              </a:rPr>
              <a:t>   </a:t>
            </a:r>
            <a:r>
              <a:rPr lang="en-US" altLang="zh-CN" sz="1400" dirty="0" err="1" smtClean="0">
                <a:solidFill>
                  <a:srgbClr val="0000FF"/>
                </a:solidFill>
                <a:latin typeface="Consolas"/>
                <a:cs typeface="Consolas"/>
              </a:rPr>
              <a:t>pthread_mutex_unlock</a:t>
            </a:r>
            <a:r>
              <a:rPr lang="en-US" altLang="zh-CN" sz="1400" dirty="0" smtClean="0">
                <a:solidFill>
                  <a:srgbClr val="0000FF"/>
                </a:solidFill>
                <a:latin typeface="Consolas"/>
                <a:cs typeface="Consolas"/>
              </a:rPr>
              <a:t>(&amp;mu[y]);</a:t>
            </a:r>
            <a:endParaRPr lang="en-US" altLang="zh-CN" sz="1400" dirty="0">
              <a:solidFill>
                <a:srgbClr val="0000FF"/>
              </a:solidFill>
              <a:latin typeface="Consolas"/>
              <a:cs typeface="Consolas"/>
            </a:endParaRPr>
          </a:p>
          <a:p>
            <a:r>
              <a:rPr lang="en-US" altLang="zh-CN" sz="1400" dirty="0" smtClean="0">
                <a:latin typeface="Consolas"/>
                <a:cs typeface="Consolas"/>
              </a:rPr>
              <a:t>}</a:t>
            </a:r>
          </a:p>
          <a:p>
            <a:endParaRPr lang="en-US" altLang="zh-CN" sz="1400" dirty="0" smtClean="0">
              <a:latin typeface="Consolas"/>
              <a:cs typeface="Consolas"/>
            </a:endParaRPr>
          </a:p>
          <a:p>
            <a:r>
              <a:rPr lang="en-US" altLang="zh-CN" sz="1400" dirty="0" err="1" smtClean="0">
                <a:latin typeface="Consolas"/>
                <a:cs typeface="Consolas"/>
              </a:rPr>
              <a:t>int</a:t>
            </a:r>
            <a:r>
              <a:rPr lang="en-US" altLang="zh-CN" sz="1400" dirty="0" smtClean="0">
                <a:latin typeface="Consolas"/>
                <a:cs typeface="Consolas"/>
              </a:rPr>
              <a:t> balance(User u) {</a:t>
            </a:r>
          </a:p>
          <a:p>
            <a:r>
              <a:rPr lang="en-US" altLang="zh-CN" sz="1400" dirty="0" smtClean="0">
                <a:solidFill>
                  <a:srgbClr val="0000FF"/>
                </a:solidFill>
                <a:latin typeface="Consolas"/>
                <a:cs typeface="Consolas"/>
              </a:rPr>
              <a:t>    </a:t>
            </a:r>
            <a:r>
              <a:rPr lang="en-US" altLang="zh-CN" sz="1400" dirty="0" err="1" smtClean="0">
                <a:solidFill>
                  <a:srgbClr val="0000FF"/>
                </a:solidFill>
                <a:latin typeface="Consolas"/>
                <a:cs typeface="Consolas"/>
              </a:rPr>
              <a:t>lock_in_order</a:t>
            </a:r>
            <a:r>
              <a:rPr lang="en-US" altLang="zh-CN" sz="1400" dirty="0" smtClean="0">
                <a:solidFill>
                  <a:srgbClr val="0000FF"/>
                </a:solidFill>
                <a:latin typeface="Consolas"/>
                <a:cs typeface="Consolas"/>
              </a:rPr>
              <a:t>(</a:t>
            </a:r>
            <a:r>
              <a:rPr lang="en-US" altLang="zh-CN" sz="1400" dirty="0" err="1" smtClean="0">
                <a:solidFill>
                  <a:srgbClr val="0000FF"/>
                </a:solidFill>
                <a:latin typeface="Consolas"/>
                <a:cs typeface="Consolas"/>
              </a:rPr>
              <a:t>u.checking</a:t>
            </a:r>
            <a:r>
              <a:rPr lang="en-US" altLang="zh-CN" sz="1400" dirty="0" smtClean="0">
                <a:solidFill>
                  <a:srgbClr val="0000FF"/>
                </a:solidFill>
                <a:latin typeface="Consolas"/>
                <a:cs typeface="Consolas"/>
              </a:rPr>
              <a:t>, </a:t>
            </a:r>
            <a:r>
              <a:rPr lang="en-US" altLang="zh-CN" sz="1400" dirty="0" err="1" smtClean="0">
                <a:solidFill>
                  <a:srgbClr val="0000FF"/>
                </a:solidFill>
                <a:latin typeface="Consolas"/>
                <a:cs typeface="Consolas"/>
              </a:rPr>
              <a:t>u.saving</a:t>
            </a:r>
            <a:r>
              <a:rPr lang="en-US" altLang="zh-CN" sz="1400" dirty="0" smtClean="0">
                <a:solidFill>
                  <a:srgbClr val="0000FF"/>
                </a:solidFill>
                <a:latin typeface="Consolas"/>
                <a:cs typeface="Consolas"/>
              </a:rPr>
              <a:t>);</a:t>
            </a:r>
            <a:endParaRPr lang="en-US" altLang="zh-CN" sz="1400" dirty="0">
              <a:solidFill>
                <a:srgbClr val="0000FF"/>
              </a:solidFill>
              <a:latin typeface="Consolas"/>
              <a:cs typeface="Consolas"/>
            </a:endParaRPr>
          </a:p>
          <a:p>
            <a:r>
              <a:rPr lang="en-US" altLang="zh-CN" sz="1400" dirty="0">
                <a:latin typeface="Consolas"/>
                <a:cs typeface="Consolas"/>
              </a:rPr>
              <a:t>	</a:t>
            </a:r>
            <a:r>
              <a:rPr lang="en-US" altLang="zh-CN" sz="1400" dirty="0" err="1" smtClean="0">
                <a:latin typeface="Consolas"/>
                <a:cs typeface="Consolas"/>
              </a:rPr>
              <a:t>int</a:t>
            </a:r>
            <a:r>
              <a:rPr lang="en-US" altLang="zh-CN" sz="1400" dirty="0" smtClean="0">
                <a:latin typeface="Consolas"/>
                <a:cs typeface="Consolas"/>
              </a:rPr>
              <a:t> </a:t>
            </a:r>
            <a:r>
              <a:rPr lang="en-US" altLang="zh-CN" sz="1400" dirty="0" err="1" smtClean="0">
                <a:latin typeface="Consolas"/>
                <a:cs typeface="Consolas"/>
              </a:rPr>
              <a:t>bal</a:t>
            </a:r>
            <a:r>
              <a:rPr lang="en-US" altLang="zh-CN" sz="1400" dirty="0" smtClean="0">
                <a:latin typeface="Consolas"/>
                <a:cs typeface="Consolas"/>
              </a:rPr>
              <a:t> = accounts[</a:t>
            </a:r>
            <a:r>
              <a:rPr lang="en-US" altLang="zh-CN" sz="1400" dirty="0" err="1" smtClean="0">
                <a:latin typeface="Consolas"/>
                <a:cs typeface="Consolas"/>
              </a:rPr>
              <a:t>u.checking</a:t>
            </a:r>
            <a:r>
              <a:rPr lang="en-US" altLang="zh-CN" sz="1400" dirty="0" smtClean="0">
                <a:latin typeface="Consolas"/>
                <a:cs typeface="Consolas"/>
              </a:rPr>
              <a:t>] += accounts[</a:t>
            </a:r>
            <a:r>
              <a:rPr lang="en-US" altLang="zh-CN" sz="1400" dirty="0" err="1" smtClean="0">
                <a:latin typeface="Consolas"/>
                <a:cs typeface="Consolas"/>
              </a:rPr>
              <a:t>u.saving</a:t>
            </a:r>
            <a:r>
              <a:rPr lang="en-US" altLang="zh-CN" sz="1400" dirty="0" smtClean="0">
                <a:latin typeface="Consolas"/>
                <a:cs typeface="Consolas"/>
              </a:rPr>
              <a:t>];</a:t>
            </a:r>
          </a:p>
          <a:p>
            <a:r>
              <a:rPr lang="en-US" altLang="zh-CN" sz="1400" dirty="0">
                <a:latin typeface="Consolas"/>
                <a:cs typeface="Consolas"/>
              </a:rPr>
              <a:t> </a:t>
            </a:r>
            <a:r>
              <a:rPr lang="en-US" altLang="zh-CN" sz="1400" dirty="0" smtClean="0">
                <a:latin typeface="Consolas"/>
                <a:cs typeface="Consolas"/>
              </a:rPr>
              <a:t>   </a:t>
            </a:r>
            <a:r>
              <a:rPr lang="en-US" altLang="zh-CN" sz="1400" dirty="0" err="1" smtClean="0">
                <a:solidFill>
                  <a:srgbClr val="0000FF"/>
                </a:solidFill>
                <a:latin typeface="Consolas"/>
                <a:cs typeface="Consolas"/>
              </a:rPr>
              <a:t>pthread_mutex_unlock</a:t>
            </a:r>
            <a:r>
              <a:rPr lang="en-US" altLang="zh-CN" sz="1400" dirty="0">
                <a:solidFill>
                  <a:srgbClr val="0000FF"/>
                </a:solidFill>
                <a:latin typeface="Consolas"/>
                <a:cs typeface="Consolas"/>
              </a:rPr>
              <a:t>(&amp;mu[</a:t>
            </a:r>
            <a:r>
              <a:rPr lang="en-US" altLang="zh-CN" sz="1400" dirty="0" err="1">
                <a:solidFill>
                  <a:srgbClr val="0000FF"/>
                </a:solidFill>
                <a:latin typeface="Consolas"/>
                <a:cs typeface="Consolas"/>
              </a:rPr>
              <a:t>u.checking</a:t>
            </a:r>
            <a:r>
              <a:rPr lang="en-US" altLang="zh-CN" sz="1400" dirty="0">
                <a:solidFill>
                  <a:srgbClr val="0000FF"/>
                </a:solidFill>
                <a:latin typeface="Consolas"/>
                <a:cs typeface="Consolas"/>
              </a:rPr>
              <a:t>]);</a:t>
            </a:r>
            <a:endParaRPr lang="en-US" altLang="zh-CN" sz="1400" dirty="0">
              <a:latin typeface="Consolas"/>
              <a:cs typeface="Consolas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Consolas"/>
                <a:cs typeface="Consolas"/>
              </a:rPr>
              <a:t>    </a:t>
            </a:r>
            <a:r>
              <a:rPr lang="en-US" altLang="zh-CN" sz="1400" dirty="0" err="1">
                <a:solidFill>
                  <a:srgbClr val="0000FF"/>
                </a:solidFill>
                <a:latin typeface="Consolas"/>
                <a:cs typeface="Consolas"/>
              </a:rPr>
              <a:t>pthread_mutex_unlock</a:t>
            </a:r>
            <a:r>
              <a:rPr lang="en-US" altLang="zh-CN" sz="1400" dirty="0">
                <a:solidFill>
                  <a:srgbClr val="0000FF"/>
                </a:solidFill>
                <a:latin typeface="Consolas"/>
                <a:cs typeface="Consolas"/>
              </a:rPr>
              <a:t>(&amp;</a:t>
            </a:r>
            <a:r>
              <a:rPr lang="en-US" altLang="zh-CN" sz="1400" dirty="0" smtClean="0">
                <a:solidFill>
                  <a:srgbClr val="0000FF"/>
                </a:solidFill>
                <a:latin typeface="Consolas"/>
                <a:cs typeface="Consolas"/>
              </a:rPr>
              <a:t>mu[</a:t>
            </a:r>
            <a:r>
              <a:rPr lang="en-US" altLang="zh-CN" sz="1400" dirty="0" err="1" smtClean="0">
                <a:solidFill>
                  <a:srgbClr val="0000FF"/>
                </a:solidFill>
                <a:latin typeface="Consolas"/>
                <a:cs typeface="Consolas"/>
              </a:rPr>
              <a:t>u.saving</a:t>
            </a:r>
            <a:r>
              <a:rPr lang="en-US" altLang="zh-CN" sz="1400" dirty="0" smtClean="0">
                <a:solidFill>
                  <a:srgbClr val="0000FF"/>
                </a:solidFill>
                <a:latin typeface="Consolas"/>
                <a:cs typeface="Consolas"/>
              </a:rPr>
              <a:t>]);</a:t>
            </a:r>
          </a:p>
          <a:p>
            <a:r>
              <a:rPr lang="en-US" altLang="zh-CN" sz="1400" dirty="0">
                <a:latin typeface="Consolas"/>
                <a:cs typeface="Consolas"/>
              </a:rPr>
              <a:t> </a:t>
            </a:r>
            <a:r>
              <a:rPr lang="en-US" altLang="zh-CN" sz="1400" dirty="0" smtClean="0">
                <a:latin typeface="Consolas"/>
                <a:cs typeface="Consolas"/>
              </a:rPr>
              <a:t>   return </a:t>
            </a:r>
            <a:r>
              <a:rPr lang="en-US" altLang="zh-CN" sz="1400" dirty="0" err="1" smtClean="0">
                <a:latin typeface="Consolas"/>
                <a:cs typeface="Consolas"/>
              </a:rPr>
              <a:t>bal</a:t>
            </a:r>
            <a:r>
              <a:rPr lang="en-US" altLang="zh-CN" sz="1400" dirty="0" smtClean="0">
                <a:latin typeface="Consolas"/>
                <a:cs typeface="Consolas"/>
              </a:rPr>
              <a:t>;</a:t>
            </a:r>
          </a:p>
          <a:p>
            <a:r>
              <a:rPr lang="en-US" altLang="zh-CN" sz="1400" dirty="0" smtClean="0">
                <a:latin typeface="Consolas"/>
                <a:cs typeface="Consolas"/>
              </a:rPr>
              <a:t>}</a:t>
            </a:r>
            <a:endParaRPr lang="en-US" altLang="zh-CN" sz="1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03030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 are races? An example</a:t>
            </a:r>
            <a:endParaRPr kumimoji="1"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91440" y="1750814"/>
            <a:ext cx="1239520" cy="4404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>
                <a:solidFill>
                  <a:schemeClr val="tx1"/>
                </a:solidFill>
                <a:latin typeface="Consolas"/>
                <a:cs typeface="Consolas"/>
              </a:rPr>
              <a:t>global++</a:t>
            </a:r>
            <a:endParaRPr kumimoji="1" lang="zh-CN" altLang="en-US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cxnSp>
        <p:nvCxnSpPr>
          <p:cNvPr id="26" name="直线箭头连接符 25"/>
          <p:cNvCxnSpPr/>
          <p:nvPr/>
        </p:nvCxnSpPr>
        <p:spPr>
          <a:xfrm>
            <a:off x="1452880" y="1971040"/>
            <a:ext cx="447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1937832" y="2744267"/>
            <a:ext cx="1108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Thread </a:t>
            </a:r>
            <a:r>
              <a:rPr kumimoji="1" lang="en-US" altLang="zh-CN" dirty="0" smtClean="0">
                <a:latin typeface="Arial"/>
                <a:cs typeface="Arial"/>
              </a:rPr>
              <a:t>1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371912" y="2752919"/>
            <a:ext cx="1108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Thread 2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30" name="任意形状 29"/>
          <p:cNvSpPr/>
          <p:nvPr/>
        </p:nvSpPr>
        <p:spPr>
          <a:xfrm>
            <a:off x="3046391" y="2758041"/>
            <a:ext cx="157594" cy="36421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任意形状 30"/>
          <p:cNvSpPr/>
          <p:nvPr/>
        </p:nvSpPr>
        <p:spPr>
          <a:xfrm>
            <a:off x="6480471" y="2758041"/>
            <a:ext cx="157594" cy="36421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956788" y="3349161"/>
            <a:ext cx="1199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Consolas"/>
                <a:cs typeface="Consolas"/>
              </a:rPr>
              <a:t>g</a:t>
            </a:r>
            <a:r>
              <a:rPr kumimoji="1" lang="en-US" altLang="zh-CN" dirty="0" smtClean="0">
                <a:latin typeface="Consolas"/>
                <a:cs typeface="Consolas"/>
              </a:rPr>
              <a:t>lobal++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371912" y="3387069"/>
            <a:ext cx="1199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Consolas"/>
                <a:cs typeface="Consolas"/>
              </a:rPr>
              <a:t>g</a:t>
            </a:r>
            <a:r>
              <a:rPr kumimoji="1" lang="en-US" altLang="zh-CN" dirty="0" smtClean="0">
                <a:latin typeface="Consolas"/>
                <a:cs typeface="Consolas"/>
              </a:rPr>
              <a:t>lobal++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062480" y="1447800"/>
            <a:ext cx="6532880" cy="10464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>
                <a:solidFill>
                  <a:srgbClr val="000000"/>
                </a:solidFill>
                <a:latin typeface="Consolas"/>
                <a:cs typeface="Consolas"/>
              </a:rPr>
              <a:t>m</a:t>
            </a:r>
            <a:r>
              <a:rPr kumimoji="1" lang="mr-IN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ov 0x20072d</a:t>
            </a:r>
            <a:r>
              <a:rPr kumimoji="1" lang="mr-IN" altLang="zh-CN" dirty="0">
                <a:solidFill>
                  <a:srgbClr val="000000"/>
                </a:solidFill>
                <a:latin typeface="Consolas"/>
                <a:cs typeface="Consolas"/>
              </a:rPr>
              <a:t>(%rip),%</a:t>
            </a:r>
            <a:r>
              <a:rPr kumimoji="1" lang="mr-IN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eax</a:t>
            </a:r>
            <a:r>
              <a:rPr kumimoji="1"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/</a:t>
            </a:r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/ load global into %</a:t>
            </a:r>
            <a:r>
              <a:rPr kumimoji="1" lang="en-US" altLang="zh-CN" dirty="0" err="1" smtClean="0">
                <a:solidFill>
                  <a:srgbClr val="000000"/>
                </a:solidFill>
                <a:latin typeface="Arial"/>
                <a:cs typeface="Arial"/>
              </a:rPr>
              <a:t>eax</a:t>
            </a:r>
            <a:endParaRPr kumimoji="1" lang="en-US" altLang="zh-CN" dirty="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kumimoji="1" lang="en-US" altLang="zh-CN" dirty="0">
                <a:solidFill>
                  <a:srgbClr val="000000"/>
                </a:solidFill>
                <a:latin typeface="Consolas"/>
                <a:cs typeface="Consolas"/>
              </a:rPr>
              <a:t>a</a:t>
            </a:r>
            <a:r>
              <a:rPr kumimoji="1"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dd $</a:t>
            </a:r>
            <a:r>
              <a:rPr kumimoji="1" lang="en-US" altLang="zh-CN" dirty="0">
                <a:solidFill>
                  <a:srgbClr val="000000"/>
                </a:solidFill>
                <a:latin typeface="Consolas"/>
                <a:cs typeface="Consolas"/>
              </a:rPr>
              <a:t>0x1,%eax </a:t>
            </a:r>
            <a:r>
              <a:rPr kumimoji="1"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          </a:t>
            </a:r>
            <a:r>
              <a:rPr kumimoji="1"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/</a:t>
            </a:r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/ update %</a:t>
            </a:r>
            <a:r>
              <a:rPr kumimoji="1" lang="en-US" altLang="zh-CN" dirty="0" err="1" smtClean="0">
                <a:solidFill>
                  <a:srgbClr val="000000"/>
                </a:solidFill>
                <a:latin typeface="Arial"/>
                <a:cs typeface="Arial"/>
              </a:rPr>
              <a:t>eax</a:t>
            </a:r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 by 1</a:t>
            </a:r>
            <a:endParaRPr kumimoji="1" lang="en-US" altLang="zh-CN" dirty="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kumimoji="1"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m</a:t>
            </a:r>
            <a:r>
              <a:rPr kumimoji="1" lang="mr-IN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ov %</a:t>
            </a:r>
            <a:r>
              <a:rPr kumimoji="1" lang="mr-IN" altLang="zh-CN" dirty="0">
                <a:solidFill>
                  <a:srgbClr val="000000"/>
                </a:solidFill>
                <a:latin typeface="Consolas"/>
                <a:cs typeface="Consolas"/>
              </a:rPr>
              <a:t>eax,0x200724(%rip</a:t>
            </a:r>
            <a:r>
              <a:rPr kumimoji="1" lang="mr-IN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r>
              <a:rPr kumimoji="1"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/</a:t>
            </a:r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/ restore global with %</a:t>
            </a:r>
            <a:r>
              <a:rPr kumimoji="1" lang="en-US" altLang="zh-CN" dirty="0" err="1" smtClean="0">
                <a:solidFill>
                  <a:srgbClr val="000000"/>
                </a:solidFill>
                <a:latin typeface="Arial"/>
                <a:cs typeface="Arial"/>
              </a:rPr>
              <a:t>eax</a:t>
            </a:r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99920" y="4096079"/>
            <a:ext cx="48028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should be the value of </a:t>
            </a:r>
            <a:r>
              <a:rPr lang="en-US" sz="2400" dirty="0" smtClean="0">
                <a:solidFill>
                  <a:srgbClr val="FF0000"/>
                </a:solidFill>
                <a:latin typeface="Consolas"/>
                <a:cs typeface="Consolas"/>
              </a:rPr>
              <a:t>global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after both threads finish? 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3" name="矩形 5"/>
          <p:cNvSpPr/>
          <p:nvPr/>
        </p:nvSpPr>
        <p:spPr>
          <a:xfrm>
            <a:off x="3662049" y="2582852"/>
            <a:ext cx="1326881" cy="369332"/>
          </a:xfrm>
          <a:prstGeom prst="rect">
            <a:avLst/>
          </a:prstGeom>
          <a:solidFill>
            <a:srgbClr val="FCD5B5"/>
          </a:solidFill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Consolas"/>
                <a:cs typeface="Consolas"/>
              </a:rPr>
              <a:t>g</a:t>
            </a:r>
            <a:r>
              <a:rPr kumimoji="1" lang="en-US" altLang="zh-CN" dirty="0" smtClean="0">
                <a:latin typeface="Consolas"/>
                <a:cs typeface="Consolas"/>
              </a:rPr>
              <a:t>lobal: 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5658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 are races? An example</a:t>
            </a:r>
            <a:endParaRPr kumimoji="1"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91440" y="1750814"/>
            <a:ext cx="1239520" cy="4404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>
                <a:solidFill>
                  <a:schemeClr val="tx1"/>
                </a:solidFill>
                <a:latin typeface="Consolas"/>
                <a:cs typeface="Consolas"/>
              </a:rPr>
              <a:t>global++</a:t>
            </a:r>
            <a:endParaRPr kumimoji="1" lang="zh-CN" altLang="en-US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062480" y="1447800"/>
            <a:ext cx="6532880" cy="10464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>
                <a:solidFill>
                  <a:srgbClr val="000000"/>
                </a:solidFill>
                <a:latin typeface="Consolas"/>
                <a:cs typeface="Consolas"/>
              </a:rPr>
              <a:t>m</a:t>
            </a:r>
            <a:r>
              <a:rPr kumimoji="1" lang="mr-IN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ov 0x20072d</a:t>
            </a:r>
            <a:r>
              <a:rPr kumimoji="1" lang="mr-IN" altLang="zh-CN" dirty="0">
                <a:solidFill>
                  <a:srgbClr val="000000"/>
                </a:solidFill>
                <a:latin typeface="Consolas"/>
                <a:cs typeface="Consolas"/>
              </a:rPr>
              <a:t>(%rip),%</a:t>
            </a:r>
            <a:r>
              <a:rPr kumimoji="1" lang="mr-IN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eax</a:t>
            </a:r>
            <a:r>
              <a:rPr kumimoji="1"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// load global into %</a:t>
            </a:r>
            <a:r>
              <a:rPr kumimoji="1" lang="en-US" altLang="zh-CN" dirty="0" err="1" smtClean="0">
                <a:solidFill>
                  <a:srgbClr val="000000"/>
                </a:solidFill>
                <a:latin typeface="Arial"/>
                <a:cs typeface="Arial"/>
              </a:rPr>
              <a:t>eax</a:t>
            </a:r>
            <a:endParaRPr kumimoji="1" lang="en-US" altLang="zh-CN" dirty="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kumimoji="1" lang="en-US" altLang="zh-CN" dirty="0">
                <a:solidFill>
                  <a:srgbClr val="000000"/>
                </a:solidFill>
                <a:latin typeface="Consolas"/>
                <a:cs typeface="Consolas"/>
              </a:rPr>
              <a:t>a</a:t>
            </a:r>
            <a:r>
              <a:rPr kumimoji="1"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dd $</a:t>
            </a:r>
            <a:r>
              <a:rPr kumimoji="1" lang="en-US" altLang="zh-CN" dirty="0">
                <a:solidFill>
                  <a:srgbClr val="000000"/>
                </a:solidFill>
                <a:latin typeface="Consolas"/>
                <a:cs typeface="Consolas"/>
              </a:rPr>
              <a:t>0x1,%eax </a:t>
            </a:r>
            <a:r>
              <a:rPr kumimoji="1"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          </a:t>
            </a:r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// update %</a:t>
            </a:r>
            <a:r>
              <a:rPr kumimoji="1" lang="en-US" altLang="zh-CN" dirty="0" err="1" smtClean="0">
                <a:solidFill>
                  <a:srgbClr val="000000"/>
                </a:solidFill>
                <a:latin typeface="Arial"/>
                <a:cs typeface="Arial"/>
              </a:rPr>
              <a:t>eax</a:t>
            </a:r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 by 1</a:t>
            </a:r>
            <a:endParaRPr kumimoji="1" lang="en-US" altLang="zh-CN" dirty="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kumimoji="1"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m</a:t>
            </a:r>
            <a:r>
              <a:rPr kumimoji="1" lang="mr-IN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ov %</a:t>
            </a:r>
            <a:r>
              <a:rPr kumimoji="1" lang="mr-IN" altLang="zh-CN" dirty="0">
                <a:solidFill>
                  <a:srgbClr val="000000"/>
                </a:solidFill>
                <a:latin typeface="Consolas"/>
                <a:cs typeface="Consolas"/>
              </a:rPr>
              <a:t>eax,0x200724(%rip</a:t>
            </a:r>
            <a:r>
              <a:rPr kumimoji="1" lang="mr-IN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r>
              <a:rPr kumimoji="1"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// restore global with %</a:t>
            </a:r>
            <a:r>
              <a:rPr kumimoji="1" lang="en-US" altLang="zh-CN" dirty="0" err="1" smtClean="0">
                <a:solidFill>
                  <a:srgbClr val="000000"/>
                </a:solidFill>
                <a:latin typeface="Arial"/>
                <a:cs typeface="Arial"/>
              </a:rPr>
              <a:t>eax</a:t>
            </a:r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26" name="直线箭头连接符 25"/>
          <p:cNvCxnSpPr/>
          <p:nvPr/>
        </p:nvCxnSpPr>
        <p:spPr>
          <a:xfrm>
            <a:off x="1452880" y="1971040"/>
            <a:ext cx="447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937832" y="2744267"/>
            <a:ext cx="1108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Thread </a:t>
            </a:r>
            <a:r>
              <a:rPr kumimoji="1" lang="en-US" altLang="zh-CN" dirty="0" smtClean="0">
                <a:latin typeface="Arial"/>
                <a:cs typeface="Arial"/>
              </a:rPr>
              <a:t>1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71912" y="2752919"/>
            <a:ext cx="1108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Thread 2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10" name="任意形状 9"/>
          <p:cNvSpPr/>
          <p:nvPr/>
        </p:nvSpPr>
        <p:spPr>
          <a:xfrm>
            <a:off x="3046391" y="2758041"/>
            <a:ext cx="157594" cy="36421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任意形状 10"/>
          <p:cNvSpPr/>
          <p:nvPr/>
        </p:nvSpPr>
        <p:spPr>
          <a:xfrm>
            <a:off x="6480471" y="2758041"/>
            <a:ext cx="157594" cy="36421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828800" y="3294971"/>
            <a:ext cx="1337273" cy="775176"/>
          </a:xfrm>
          <a:prstGeom prst="roundRect">
            <a:avLst>
              <a:gd name="adj" fmla="val 8803"/>
            </a:avLst>
          </a:prstGeom>
          <a:solidFill>
            <a:srgbClr val="00B0F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62049" y="2582852"/>
            <a:ext cx="1326881" cy="369332"/>
          </a:xfrm>
          <a:prstGeom prst="rect">
            <a:avLst/>
          </a:prstGeom>
          <a:solidFill>
            <a:srgbClr val="FCD5B5"/>
          </a:solidFill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Consolas"/>
                <a:cs typeface="Consolas"/>
              </a:rPr>
              <a:t>g</a:t>
            </a:r>
            <a:r>
              <a:rPr kumimoji="1" lang="en-US" altLang="zh-CN" dirty="0" smtClean="0">
                <a:latin typeface="Consolas"/>
                <a:cs typeface="Consolas"/>
              </a:rPr>
              <a:t>lobal: 0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062480" y="3294971"/>
            <a:ext cx="864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CPU 0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467020" y="3380264"/>
            <a:ext cx="864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CPU 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813152" y="3703743"/>
            <a:ext cx="4925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" dirty="0" smtClean="0">
                <a:latin typeface="Arial"/>
                <a:cs typeface="Arial"/>
              </a:rPr>
              <a:t>EAX</a:t>
            </a:r>
            <a:endParaRPr lang="zh-CN" altLang="en-US" sz="1200" dirty="0">
              <a:latin typeface="Arial"/>
              <a:cs typeface="Arial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366358" y="3703743"/>
            <a:ext cx="642121" cy="276999"/>
          </a:xfrm>
          <a:prstGeom prst="roundRect">
            <a:avLst/>
          </a:prstGeom>
          <a:solidFill>
            <a:srgbClr val="FFFFFF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226513" y="3294971"/>
            <a:ext cx="1337273" cy="775176"/>
          </a:xfrm>
          <a:prstGeom prst="roundRect">
            <a:avLst>
              <a:gd name="adj" fmla="val 8803"/>
            </a:avLst>
          </a:prstGeom>
          <a:solidFill>
            <a:srgbClr val="00B0F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460193" y="3294971"/>
            <a:ext cx="864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CPU 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210865" y="3703743"/>
            <a:ext cx="4925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" dirty="0" smtClean="0">
                <a:latin typeface="Arial"/>
                <a:cs typeface="Arial"/>
              </a:rPr>
              <a:t>EAX</a:t>
            </a:r>
            <a:endParaRPr lang="zh-CN" altLang="en-US" sz="1200" dirty="0">
              <a:latin typeface="Arial"/>
              <a:cs typeface="Arial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5764071" y="3703743"/>
            <a:ext cx="642121" cy="276999"/>
          </a:xfrm>
          <a:prstGeom prst="roundRect">
            <a:avLst/>
          </a:prstGeom>
          <a:solidFill>
            <a:srgbClr val="FFFFFF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0" name="直线箭头连接符 29"/>
          <p:cNvCxnSpPr/>
          <p:nvPr/>
        </p:nvCxnSpPr>
        <p:spPr>
          <a:xfrm flipH="1">
            <a:off x="973078" y="4331119"/>
            <a:ext cx="50559" cy="21323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 rot="16200000">
            <a:off x="443888" y="4991147"/>
            <a:ext cx="68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Time</a:t>
            </a:r>
            <a:endParaRPr lang="zh-CN" altLang="en-US" dirty="0">
              <a:latin typeface="Arial"/>
              <a:cs typeface="Arial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220540" y="3703743"/>
            <a:ext cx="2892138" cy="956453"/>
            <a:chOff x="1225408" y="3703743"/>
            <a:chExt cx="2892138" cy="956453"/>
          </a:xfrm>
        </p:grpSpPr>
        <p:sp>
          <p:nvSpPr>
            <p:cNvPr id="32" name="矩形 31"/>
            <p:cNvSpPr/>
            <p:nvPr/>
          </p:nvSpPr>
          <p:spPr>
            <a:xfrm>
              <a:off x="1225408" y="4321642"/>
              <a:ext cx="289213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 smtClean="0">
                  <a:solidFill>
                    <a:srgbClr val="000000"/>
                  </a:solidFill>
                  <a:latin typeface="Consolas"/>
                  <a:cs typeface="Consolas"/>
                </a:rPr>
                <a:t>m</a:t>
              </a:r>
              <a:r>
                <a:rPr kumimoji="1" lang="mr-IN" altLang="zh-CN" sz="1600" b="1" dirty="0" smtClean="0">
                  <a:solidFill>
                    <a:srgbClr val="000000"/>
                  </a:solidFill>
                  <a:latin typeface="Consolas"/>
                  <a:cs typeface="Consolas"/>
                </a:rPr>
                <a:t>ov</a:t>
              </a:r>
              <a:r>
                <a:rPr kumimoji="1" lang="en-US" altLang="zh-CN" sz="1600" dirty="0" smtClean="0">
                  <a:solidFill>
                    <a:srgbClr val="000000"/>
                  </a:solidFill>
                  <a:latin typeface="Consolas"/>
                  <a:cs typeface="Consolas"/>
                </a:rPr>
                <a:t> </a:t>
              </a:r>
              <a:r>
                <a:rPr kumimoji="1" lang="mr-IN" altLang="zh-CN" sz="1600" dirty="0" smtClean="0">
                  <a:solidFill>
                    <a:srgbClr val="000000"/>
                  </a:solidFill>
                  <a:latin typeface="Consolas"/>
                  <a:cs typeface="Consolas"/>
                </a:rPr>
                <a:t>0x20072d</a:t>
              </a:r>
              <a:r>
                <a:rPr kumimoji="1" lang="mr-IN" altLang="zh-CN" sz="1600" dirty="0">
                  <a:solidFill>
                    <a:srgbClr val="000000"/>
                  </a:solidFill>
                  <a:latin typeface="Consolas"/>
                  <a:cs typeface="Consolas"/>
                </a:rPr>
                <a:t>(%rip</a:t>
              </a:r>
              <a:r>
                <a:rPr kumimoji="1" lang="mr-IN" altLang="zh-CN" sz="1600" dirty="0" smtClean="0">
                  <a:solidFill>
                    <a:srgbClr val="000000"/>
                  </a:solidFill>
                  <a:latin typeface="Consolas"/>
                  <a:cs typeface="Consolas"/>
                </a:rPr>
                <a:t>),</a:t>
              </a:r>
              <a:r>
                <a:rPr kumimoji="1" lang="en-US" altLang="zh-CN" sz="1600" dirty="0" smtClean="0">
                  <a:solidFill>
                    <a:srgbClr val="000000"/>
                  </a:solidFill>
                  <a:latin typeface="Consolas"/>
                  <a:cs typeface="Consolas"/>
                </a:rPr>
                <a:t> </a:t>
              </a:r>
              <a:r>
                <a:rPr kumimoji="1" lang="mr-IN" altLang="zh-CN" sz="1600" dirty="0" smtClean="0">
                  <a:solidFill>
                    <a:srgbClr val="000000"/>
                  </a:solidFill>
                  <a:latin typeface="Consolas"/>
                  <a:cs typeface="Consolas"/>
                </a:rPr>
                <a:t>%</a:t>
              </a:r>
              <a:r>
                <a:rPr kumimoji="1" lang="mr-IN" altLang="zh-CN" sz="1600" dirty="0">
                  <a:solidFill>
                    <a:srgbClr val="000000"/>
                  </a:solidFill>
                  <a:latin typeface="Consolas"/>
                  <a:cs typeface="Consolas"/>
                </a:rPr>
                <a:t>eax</a:t>
              </a:r>
              <a:endParaRPr lang="zh-CN" altLang="en-US" sz="1600" dirty="0"/>
            </a:p>
          </p:txBody>
        </p:sp>
        <p:sp>
          <p:nvSpPr>
            <p:cNvPr id="25" name="圆角矩形 11"/>
            <p:cNvSpPr/>
            <p:nvPr/>
          </p:nvSpPr>
          <p:spPr>
            <a:xfrm>
              <a:off x="2366358" y="3703743"/>
              <a:ext cx="642121" cy="276999"/>
            </a:xfrm>
            <a:prstGeom prst="roundRect">
              <a:avLst/>
            </a:prstGeom>
            <a:solidFill>
              <a:srgbClr val="FFFFFF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0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704619" y="3703743"/>
            <a:ext cx="2892138" cy="1161638"/>
            <a:chOff x="4704619" y="3703743"/>
            <a:chExt cx="2892138" cy="1161638"/>
          </a:xfrm>
        </p:grpSpPr>
        <p:sp>
          <p:nvSpPr>
            <p:cNvPr id="28" name="圆角矩形 23"/>
            <p:cNvSpPr/>
            <p:nvPr/>
          </p:nvSpPr>
          <p:spPr>
            <a:xfrm>
              <a:off x="5764071" y="3703743"/>
              <a:ext cx="642121" cy="276999"/>
            </a:xfrm>
            <a:prstGeom prst="roundRect">
              <a:avLst/>
            </a:prstGeom>
            <a:solidFill>
              <a:srgbClr val="FFFFFF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0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4"/>
            <p:cNvSpPr/>
            <p:nvPr/>
          </p:nvSpPr>
          <p:spPr>
            <a:xfrm>
              <a:off x="4704619" y="4526827"/>
              <a:ext cx="289213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 smtClean="0">
                  <a:solidFill>
                    <a:srgbClr val="000000"/>
                  </a:solidFill>
                  <a:latin typeface="Consolas"/>
                  <a:cs typeface="Consolas"/>
                </a:rPr>
                <a:t>m</a:t>
              </a:r>
              <a:r>
                <a:rPr kumimoji="1" lang="mr-IN" altLang="zh-CN" sz="1600" b="1" dirty="0" smtClean="0">
                  <a:solidFill>
                    <a:srgbClr val="000000"/>
                  </a:solidFill>
                  <a:latin typeface="Consolas"/>
                  <a:cs typeface="Consolas"/>
                </a:rPr>
                <a:t>ov</a:t>
              </a:r>
              <a:r>
                <a:rPr kumimoji="1" lang="en-US" altLang="zh-CN" sz="1600" dirty="0" smtClean="0">
                  <a:solidFill>
                    <a:srgbClr val="000000"/>
                  </a:solidFill>
                  <a:latin typeface="Consolas"/>
                  <a:cs typeface="Consolas"/>
                </a:rPr>
                <a:t> </a:t>
              </a:r>
              <a:r>
                <a:rPr kumimoji="1" lang="mr-IN" altLang="zh-CN" sz="1600" dirty="0" smtClean="0">
                  <a:solidFill>
                    <a:srgbClr val="000000"/>
                  </a:solidFill>
                  <a:latin typeface="Consolas"/>
                  <a:cs typeface="Consolas"/>
                </a:rPr>
                <a:t>0x20072d</a:t>
              </a:r>
              <a:r>
                <a:rPr kumimoji="1" lang="mr-IN" altLang="zh-CN" sz="1600" dirty="0">
                  <a:solidFill>
                    <a:srgbClr val="000000"/>
                  </a:solidFill>
                  <a:latin typeface="Consolas"/>
                  <a:cs typeface="Consolas"/>
                </a:rPr>
                <a:t>(%rip</a:t>
              </a:r>
              <a:r>
                <a:rPr kumimoji="1" lang="mr-IN" altLang="zh-CN" sz="1600" dirty="0" smtClean="0">
                  <a:solidFill>
                    <a:srgbClr val="000000"/>
                  </a:solidFill>
                  <a:latin typeface="Consolas"/>
                  <a:cs typeface="Consolas"/>
                </a:rPr>
                <a:t>),</a:t>
              </a:r>
              <a:r>
                <a:rPr kumimoji="1" lang="en-US" altLang="zh-CN" sz="1600" dirty="0" smtClean="0">
                  <a:solidFill>
                    <a:srgbClr val="000000"/>
                  </a:solidFill>
                  <a:latin typeface="Consolas"/>
                  <a:cs typeface="Consolas"/>
                </a:rPr>
                <a:t> </a:t>
              </a:r>
              <a:r>
                <a:rPr kumimoji="1" lang="mr-IN" altLang="zh-CN" sz="1600" dirty="0" smtClean="0">
                  <a:solidFill>
                    <a:srgbClr val="000000"/>
                  </a:solidFill>
                  <a:latin typeface="Consolas"/>
                  <a:cs typeface="Consolas"/>
                </a:rPr>
                <a:t>%</a:t>
              </a:r>
              <a:r>
                <a:rPr kumimoji="1" lang="mr-IN" altLang="zh-CN" sz="1600" dirty="0">
                  <a:solidFill>
                    <a:srgbClr val="000000"/>
                  </a:solidFill>
                  <a:latin typeface="Consolas"/>
                  <a:cs typeface="Consolas"/>
                </a:rPr>
                <a:t>eax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03677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 are races? An example</a:t>
            </a:r>
            <a:endParaRPr kumimoji="1"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91440" y="1750814"/>
            <a:ext cx="1239520" cy="4404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>
                <a:solidFill>
                  <a:schemeClr val="tx1"/>
                </a:solidFill>
                <a:latin typeface="Consolas"/>
                <a:cs typeface="Consolas"/>
              </a:rPr>
              <a:t>global++</a:t>
            </a:r>
            <a:endParaRPr kumimoji="1" lang="zh-CN" altLang="en-US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062480" y="1447800"/>
            <a:ext cx="6532880" cy="10464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>
                <a:solidFill>
                  <a:srgbClr val="000000"/>
                </a:solidFill>
                <a:latin typeface="Consolas"/>
                <a:cs typeface="Consolas"/>
              </a:rPr>
              <a:t>m</a:t>
            </a:r>
            <a:r>
              <a:rPr kumimoji="1" lang="mr-IN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ov 0x20072d</a:t>
            </a:r>
            <a:r>
              <a:rPr kumimoji="1" lang="mr-IN" altLang="zh-CN" dirty="0">
                <a:solidFill>
                  <a:srgbClr val="000000"/>
                </a:solidFill>
                <a:latin typeface="Consolas"/>
                <a:cs typeface="Consolas"/>
              </a:rPr>
              <a:t>(%rip),%</a:t>
            </a:r>
            <a:r>
              <a:rPr kumimoji="1" lang="mr-IN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eax</a:t>
            </a:r>
            <a:r>
              <a:rPr kumimoji="1"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// load global into %</a:t>
            </a:r>
            <a:r>
              <a:rPr kumimoji="1" lang="en-US" altLang="zh-CN" dirty="0" err="1" smtClean="0">
                <a:solidFill>
                  <a:srgbClr val="000000"/>
                </a:solidFill>
                <a:latin typeface="Arial"/>
                <a:cs typeface="Arial"/>
              </a:rPr>
              <a:t>eax</a:t>
            </a:r>
            <a:endParaRPr kumimoji="1" lang="en-US" altLang="zh-CN" dirty="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kumimoji="1" lang="en-US" altLang="zh-CN" dirty="0">
                <a:solidFill>
                  <a:srgbClr val="000000"/>
                </a:solidFill>
                <a:latin typeface="Consolas"/>
                <a:cs typeface="Consolas"/>
              </a:rPr>
              <a:t>a</a:t>
            </a:r>
            <a:r>
              <a:rPr kumimoji="1"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dd $</a:t>
            </a:r>
            <a:r>
              <a:rPr kumimoji="1" lang="en-US" altLang="zh-CN" dirty="0">
                <a:solidFill>
                  <a:srgbClr val="000000"/>
                </a:solidFill>
                <a:latin typeface="Consolas"/>
                <a:cs typeface="Consolas"/>
              </a:rPr>
              <a:t>0x1,%eax </a:t>
            </a:r>
            <a:r>
              <a:rPr kumimoji="1"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          </a:t>
            </a:r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// update %</a:t>
            </a:r>
            <a:r>
              <a:rPr kumimoji="1" lang="en-US" altLang="zh-CN" dirty="0" err="1" smtClean="0">
                <a:solidFill>
                  <a:srgbClr val="000000"/>
                </a:solidFill>
                <a:latin typeface="Arial"/>
                <a:cs typeface="Arial"/>
              </a:rPr>
              <a:t>eax</a:t>
            </a:r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 by 1</a:t>
            </a:r>
            <a:endParaRPr kumimoji="1" lang="en-US" altLang="zh-CN" dirty="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kumimoji="1"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m</a:t>
            </a:r>
            <a:r>
              <a:rPr kumimoji="1" lang="mr-IN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ov %</a:t>
            </a:r>
            <a:r>
              <a:rPr kumimoji="1" lang="mr-IN" altLang="zh-CN" dirty="0">
                <a:solidFill>
                  <a:srgbClr val="000000"/>
                </a:solidFill>
                <a:latin typeface="Consolas"/>
                <a:cs typeface="Consolas"/>
              </a:rPr>
              <a:t>eax,0x200724(%rip</a:t>
            </a:r>
            <a:r>
              <a:rPr kumimoji="1" lang="mr-IN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r>
              <a:rPr kumimoji="1"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// restore global with %</a:t>
            </a:r>
            <a:r>
              <a:rPr kumimoji="1" lang="en-US" altLang="zh-CN" dirty="0" err="1" smtClean="0">
                <a:solidFill>
                  <a:srgbClr val="000000"/>
                </a:solidFill>
                <a:latin typeface="Arial"/>
                <a:cs typeface="Arial"/>
              </a:rPr>
              <a:t>eax</a:t>
            </a:r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26" name="直线箭头连接符 25"/>
          <p:cNvCxnSpPr/>
          <p:nvPr/>
        </p:nvCxnSpPr>
        <p:spPr>
          <a:xfrm>
            <a:off x="1452880" y="1971040"/>
            <a:ext cx="447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937832" y="2744267"/>
            <a:ext cx="1108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Thread </a:t>
            </a:r>
            <a:r>
              <a:rPr kumimoji="1" lang="en-US" altLang="zh-CN" dirty="0" smtClean="0">
                <a:latin typeface="Arial"/>
                <a:cs typeface="Arial"/>
              </a:rPr>
              <a:t>1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71912" y="2752919"/>
            <a:ext cx="1108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Thread 2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10" name="任意形状 9"/>
          <p:cNvSpPr/>
          <p:nvPr/>
        </p:nvSpPr>
        <p:spPr>
          <a:xfrm>
            <a:off x="3046391" y="2758041"/>
            <a:ext cx="157594" cy="36421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任意形状 10"/>
          <p:cNvSpPr/>
          <p:nvPr/>
        </p:nvSpPr>
        <p:spPr>
          <a:xfrm>
            <a:off x="6480471" y="2758041"/>
            <a:ext cx="157594" cy="36421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828800" y="3294971"/>
            <a:ext cx="1337273" cy="775176"/>
          </a:xfrm>
          <a:prstGeom prst="roundRect">
            <a:avLst>
              <a:gd name="adj" fmla="val 8803"/>
            </a:avLst>
          </a:prstGeom>
          <a:solidFill>
            <a:srgbClr val="00B0F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62049" y="2582852"/>
            <a:ext cx="1326881" cy="369332"/>
          </a:xfrm>
          <a:prstGeom prst="rect">
            <a:avLst/>
          </a:prstGeom>
          <a:solidFill>
            <a:srgbClr val="FCD5B5"/>
          </a:solidFill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Consolas"/>
                <a:cs typeface="Consolas"/>
              </a:rPr>
              <a:t>g</a:t>
            </a:r>
            <a:r>
              <a:rPr kumimoji="1" lang="en-US" altLang="zh-CN" dirty="0" smtClean="0">
                <a:latin typeface="Consolas"/>
                <a:cs typeface="Consolas"/>
              </a:rPr>
              <a:t>lobal: 0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062480" y="3294971"/>
            <a:ext cx="864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CPU 0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467020" y="3380264"/>
            <a:ext cx="864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CPU 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813152" y="3703743"/>
            <a:ext cx="4925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" dirty="0" smtClean="0">
                <a:latin typeface="Arial"/>
                <a:cs typeface="Arial"/>
              </a:rPr>
              <a:t>EAX</a:t>
            </a:r>
            <a:endParaRPr lang="zh-CN" altLang="en-US" sz="1200" dirty="0">
              <a:latin typeface="Arial"/>
              <a:cs typeface="Arial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366358" y="3703743"/>
            <a:ext cx="642121" cy="276999"/>
          </a:xfrm>
          <a:prstGeom prst="roundRect">
            <a:avLst/>
          </a:prstGeom>
          <a:solidFill>
            <a:srgbClr val="FFFFFF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226513" y="3294971"/>
            <a:ext cx="1337273" cy="775176"/>
          </a:xfrm>
          <a:prstGeom prst="roundRect">
            <a:avLst>
              <a:gd name="adj" fmla="val 8803"/>
            </a:avLst>
          </a:prstGeom>
          <a:solidFill>
            <a:srgbClr val="00B0F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460193" y="3294971"/>
            <a:ext cx="864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CPU 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210865" y="3703743"/>
            <a:ext cx="4925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" dirty="0" smtClean="0">
                <a:latin typeface="Arial"/>
                <a:cs typeface="Arial"/>
              </a:rPr>
              <a:t>EAX</a:t>
            </a:r>
            <a:endParaRPr lang="zh-CN" altLang="en-US" sz="1200" dirty="0">
              <a:latin typeface="Arial"/>
              <a:cs typeface="Arial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5764071" y="3703743"/>
            <a:ext cx="642121" cy="276999"/>
          </a:xfrm>
          <a:prstGeom prst="roundRect">
            <a:avLst/>
          </a:prstGeom>
          <a:solidFill>
            <a:srgbClr val="FFFFFF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0" name="直线箭头连接符 29"/>
          <p:cNvCxnSpPr/>
          <p:nvPr/>
        </p:nvCxnSpPr>
        <p:spPr>
          <a:xfrm flipH="1">
            <a:off x="973078" y="4331119"/>
            <a:ext cx="50559" cy="21323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 rot="16200000">
            <a:off x="443888" y="4991147"/>
            <a:ext cx="68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Time</a:t>
            </a:r>
            <a:endParaRPr lang="zh-CN" altLang="en-US" dirty="0">
              <a:latin typeface="Arial"/>
              <a:cs typeface="Arial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220540" y="3703743"/>
            <a:ext cx="2892138" cy="956453"/>
            <a:chOff x="1225408" y="3703743"/>
            <a:chExt cx="2892138" cy="956453"/>
          </a:xfrm>
        </p:grpSpPr>
        <p:sp>
          <p:nvSpPr>
            <p:cNvPr id="32" name="矩形 31"/>
            <p:cNvSpPr/>
            <p:nvPr/>
          </p:nvSpPr>
          <p:spPr>
            <a:xfrm>
              <a:off x="1225408" y="4321642"/>
              <a:ext cx="289213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 smtClean="0">
                  <a:solidFill>
                    <a:srgbClr val="000000"/>
                  </a:solidFill>
                  <a:latin typeface="Consolas"/>
                  <a:cs typeface="Consolas"/>
                </a:rPr>
                <a:t>m</a:t>
              </a:r>
              <a:r>
                <a:rPr kumimoji="1" lang="mr-IN" altLang="zh-CN" sz="1600" b="1" dirty="0" smtClean="0">
                  <a:solidFill>
                    <a:srgbClr val="000000"/>
                  </a:solidFill>
                  <a:latin typeface="Consolas"/>
                  <a:cs typeface="Consolas"/>
                </a:rPr>
                <a:t>ov</a:t>
              </a:r>
              <a:r>
                <a:rPr kumimoji="1" lang="en-US" altLang="zh-CN" sz="1600" dirty="0" smtClean="0">
                  <a:solidFill>
                    <a:srgbClr val="000000"/>
                  </a:solidFill>
                  <a:latin typeface="Consolas"/>
                  <a:cs typeface="Consolas"/>
                </a:rPr>
                <a:t> </a:t>
              </a:r>
              <a:r>
                <a:rPr kumimoji="1" lang="mr-IN" altLang="zh-CN" sz="1600" dirty="0" smtClean="0">
                  <a:solidFill>
                    <a:srgbClr val="000000"/>
                  </a:solidFill>
                  <a:latin typeface="Consolas"/>
                  <a:cs typeface="Consolas"/>
                </a:rPr>
                <a:t>0x20072d</a:t>
              </a:r>
              <a:r>
                <a:rPr kumimoji="1" lang="mr-IN" altLang="zh-CN" sz="1600" dirty="0">
                  <a:solidFill>
                    <a:srgbClr val="000000"/>
                  </a:solidFill>
                  <a:latin typeface="Consolas"/>
                  <a:cs typeface="Consolas"/>
                </a:rPr>
                <a:t>(%rip</a:t>
              </a:r>
              <a:r>
                <a:rPr kumimoji="1" lang="mr-IN" altLang="zh-CN" sz="1600" dirty="0" smtClean="0">
                  <a:solidFill>
                    <a:srgbClr val="000000"/>
                  </a:solidFill>
                  <a:latin typeface="Consolas"/>
                  <a:cs typeface="Consolas"/>
                </a:rPr>
                <a:t>),</a:t>
              </a:r>
              <a:r>
                <a:rPr kumimoji="1" lang="en-US" altLang="zh-CN" sz="1600" dirty="0" smtClean="0">
                  <a:solidFill>
                    <a:srgbClr val="000000"/>
                  </a:solidFill>
                  <a:latin typeface="Consolas"/>
                  <a:cs typeface="Consolas"/>
                </a:rPr>
                <a:t> </a:t>
              </a:r>
              <a:r>
                <a:rPr kumimoji="1" lang="mr-IN" altLang="zh-CN" sz="1600" dirty="0" smtClean="0">
                  <a:solidFill>
                    <a:srgbClr val="000000"/>
                  </a:solidFill>
                  <a:latin typeface="Consolas"/>
                  <a:cs typeface="Consolas"/>
                </a:rPr>
                <a:t>%</a:t>
              </a:r>
              <a:r>
                <a:rPr kumimoji="1" lang="mr-IN" altLang="zh-CN" sz="1600" dirty="0">
                  <a:solidFill>
                    <a:srgbClr val="000000"/>
                  </a:solidFill>
                  <a:latin typeface="Consolas"/>
                  <a:cs typeface="Consolas"/>
                </a:rPr>
                <a:t>eax</a:t>
              </a:r>
              <a:endParaRPr lang="zh-CN" altLang="en-US" sz="1600" dirty="0"/>
            </a:p>
          </p:txBody>
        </p:sp>
        <p:sp>
          <p:nvSpPr>
            <p:cNvPr id="25" name="圆角矩形 11"/>
            <p:cNvSpPr/>
            <p:nvPr/>
          </p:nvSpPr>
          <p:spPr>
            <a:xfrm>
              <a:off x="2366358" y="3703743"/>
              <a:ext cx="642121" cy="276999"/>
            </a:xfrm>
            <a:prstGeom prst="roundRect">
              <a:avLst/>
            </a:prstGeom>
            <a:solidFill>
              <a:srgbClr val="FFFFFF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0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704619" y="3703743"/>
            <a:ext cx="2892138" cy="1161638"/>
            <a:chOff x="4704619" y="3703743"/>
            <a:chExt cx="2892138" cy="1161638"/>
          </a:xfrm>
        </p:grpSpPr>
        <p:sp>
          <p:nvSpPr>
            <p:cNvPr id="28" name="圆角矩形 23"/>
            <p:cNvSpPr/>
            <p:nvPr/>
          </p:nvSpPr>
          <p:spPr>
            <a:xfrm>
              <a:off x="5764071" y="3703743"/>
              <a:ext cx="642121" cy="276999"/>
            </a:xfrm>
            <a:prstGeom prst="roundRect">
              <a:avLst/>
            </a:prstGeom>
            <a:solidFill>
              <a:srgbClr val="FFFFFF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0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4"/>
            <p:cNvSpPr/>
            <p:nvPr/>
          </p:nvSpPr>
          <p:spPr>
            <a:xfrm>
              <a:off x="4704619" y="4526827"/>
              <a:ext cx="289213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 smtClean="0">
                  <a:solidFill>
                    <a:srgbClr val="000000"/>
                  </a:solidFill>
                  <a:latin typeface="Consolas"/>
                  <a:cs typeface="Consolas"/>
                </a:rPr>
                <a:t>m</a:t>
              </a:r>
              <a:r>
                <a:rPr kumimoji="1" lang="mr-IN" altLang="zh-CN" sz="1600" b="1" dirty="0" smtClean="0">
                  <a:solidFill>
                    <a:srgbClr val="000000"/>
                  </a:solidFill>
                  <a:latin typeface="Consolas"/>
                  <a:cs typeface="Consolas"/>
                </a:rPr>
                <a:t>ov</a:t>
              </a:r>
              <a:r>
                <a:rPr kumimoji="1" lang="en-US" altLang="zh-CN" sz="1600" dirty="0" smtClean="0">
                  <a:solidFill>
                    <a:srgbClr val="000000"/>
                  </a:solidFill>
                  <a:latin typeface="Consolas"/>
                  <a:cs typeface="Consolas"/>
                </a:rPr>
                <a:t> </a:t>
              </a:r>
              <a:r>
                <a:rPr kumimoji="1" lang="mr-IN" altLang="zh-CN" sz="1600" dirty="0" smtClean="0">
                  <a:solidFill>
                    <a:srgbClr val="000000"/>
                  </a:solidFill>
                  <a:latin typeface="Consolas"/>
                  <a:cs typeface="Consolas"/>
                </a:rPr>
                <a:t>0x20072d</a:t>
              </a:r>
              <a:r>
                <a:rPr kumimoji="1" lang="mr-IN" altLang="zh-CN" sz="1600" dirty="0">
                  <a:solidFill>
                    <a:srgbClr val="000000"/>
                  </a:solidFill>
                  <a:latin typeface="Consolas"/>
                  <a:cs typeface="Consolas"/>
                </a:rPr>
                <a:t>(%rip</a:t>
              </a:r>
              <a:r>
                <a:rPr kumimoji="1" lang="mr-IN" altLang="zh-CN" sz="1600" dirty="0" smtClean="0">
                  <a:solidFill>
                    <a:srgbClr val="000000"/>
                  </a:solidFill>
                  <a:latin typeface="Consolas"/>
                  <a:cs typeface="Consolas"/>
                </a:rPr>
                <a:t>),</a:t>
              </a:r>
              <a:r>
                <a:rPr kumimoji="1" lang="en-US" altLang="zh-CN" sz="1600" dirty="0" smtClean="0">
                  <a:solidFill>
                    <a:srgbClr val="000000"/>
                  </a:solidFill>
                  <a:latin typeface="Consolas"/>
                  <a:cs typeface="Consolas"/>
                </a:rPr>
                <a:t> </a:t>
              </a:r>
              <a:r>
                <a:rPr kumimoji="1" lang="mr-IN" altLang="zh-CN" sz="1600" dirty="0" smtClean="0">
                  <a:solidFill>
                    <a:srgbClr val="000000"/>
                  </a:solidFill>
                  <a:latin typeface="Consolas"/>
                  <a:cs typeface="Consolas"/>
                </a:rPr>
                <a:t>%</a:t>
              </a:r>
              <a:r>
                <a:rPr kumimoji="1" lang="mr-IN" altLang="zh-CN" sz="1600" dirty="0">
                  <a:solidFill>
                    <a:srgbClr val="000000"/>
                  </a:solidFill>
                  <a:latin typeface="Consolas"/>
                  <a:cs typeface="Consolas"/>
                </a:rPr>
                <a:t>eax</a:t>
              </a:r>
              <a:endParaRPr lang="zh-CN" altLang="en-US" sz="16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230037" y="3691985"/>
            <a:ext cx="1766683" cy="1474840"/>
            <a:chOff x="1241796" y="3703743"/>
            <a:chExt cx="1766683" cy="1474840"/>
          </a:xfrm>
        </p:grpSpPr>
        <p:sp>
          <p:nvSpPr>
            <p:cNvPr id="34" name="圆角矩形 11"/>
            <p:cNvSpPr/>
            <p:nvPr/>
          </p:nvSpPr>
          <p:spPr>
            <a:xfrm>
              <a:off x="2366358" y="3703743"/>
              <a:ext cx="642121" cy="276999"/>
            </a:xfrm>
            <a:prstGeom prst="roundRect">
              <a:avLst/>
            </a:prstGeom>
            <a:solidFill>
              <a:srgbClr val="FFFFFF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1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"/>
            <p:cNvSpPr/>
            <p:nvPr/>
          </p:nvSpPr>
          <p:spPr>
            <a:xfrm>
              <a:off x="1241796" y="4840029"/>
              <a:ext cx="165942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solidFill>
                    <a:srgbClr val="000000"/>
                  </a:solidFill>
                  <a:latin typeface="Consolas"/>
                  <a:cs typeface="Consolas"/>
                </a:rPr>
                <a:t>add</a:t>
              </a:r>
              <a:r>
                <a:rPr kumimoji="1" lang="en-US" altLang="zh-CN" sz="1600" dirty="0">
                  <a:solidFill>
                    <a:srgbClr val="000000"/>
                  </a:solidFill>
                  <a:latin typeface="Consolas"/>
                  <a:cs typeface="Consolas"/>
                </a:rPr>
                <a:t> $0x1,%eax</a:t>
              </a:r>
              <a:endParaRPr lang="zh-CN" altLang="en-US" sz="16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711835" y="3691985"/>
            <a:ext cx="1682598" cy="1729088"/>
            <a:chOff x="4723594" y="3703743"/>
            <a:chExt cx="1682598" cy="1729088"/>
          </a:xfrm>
        </p:grpSpPr>
        <p:sp>
          <p:nvSpPr>
            <p:cNvPr id="37" name="圆角矩形 23"/>
            <p:cNvSpPr/>
            <p:nvPr/>
          </p:nvSpPr>
          <p:spPr>
            <a:xfrm>
              <a:off x="5764071" y="3703743"/>
              <a:ext cx="642121" cy="276999"/>
            </a:xfrm>
            <a:prstGeom prst="roundRect">
              <a:avLst/>
            </a:prstGeom>
            <a:solidFill>
              <a:srgbClr val="FFFFFF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1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26"/>
            <p:cNvSpPr/>
            <p:nvPr/>
          </p:nvSpPr>
          <p:spPr>
            <a:xfrm>
              <a:off x="4723594" y="5094277"/>
              <a:ext cx="165942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solidFill>
                    <a:srgbClr val="000000"/>
                  </a:solidFill>
                  <a:latin typeface="Consolas"/>
                  <a:cs typeface="Consolas"/>
                </a:rPr>
                <a:t>add</a:t>
              </a:r>
              <a:r>
                <a:rPr kumimoji="1" lang="en-US" altLang="zh-CN" sz="1600" dirty="0">
                  <a:solidFill>
                    <a:srgbClr val="000000"/>
                  </a:solidFill>
                  <a:latin typeface="Consolas"/>
                  <a:cs typeface="Consolas"/>
                </a:rPr>
                <a:t> $0x1,%eax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05625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5"/>
          <p:cNvSpPr/>
          <p:nvPr/>
        </p:nvSpPr>
        <p:spPr>
          <a:xfrm>
            <a:off x="3662049" y="2582852"/>
            <a:ext cx="1326881" cy="369332"/>
          </a:xfrm>
          <a:prstGeom prst="rect">
            <a:avLst/>
          </a:prstGeom>
          <a:solidFill>
            <a:srgbClr val="FCD5B5"/>
          </a:solidFill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Consolas"/>
                <a:cs typeface="Consolas"/>
              </a:rPr>
              <a:t>g</a:t>
            </a:r>
            <a:r>
              <a:rPr kumimoji="1" lang="en-US" altLang="zh-CN" dirty="0" smtClean="0">
                <a:latin typeface="Consolas"/>
                <a:cs typeface="Consolas"/>
              </a:rPr>
              <a:t>lobal: 0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 are races? An example</a:t>
            </a:r>
            <a:endParaRPr kumimoji="1"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91440" y="1750814"/>
            <a:ext cx="1239520" cy="4404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>
                <a:solidFill>
                  <a:schemeClr val="tx1"/>
                </a:solidFill>
                <a:latin typeface="Consolas"/>
                <a:cs typeface="Consolas"/>
              </a:rPr>
              <a:t>global++</a:t>
            </a:r>
            <a:endParaRPr kumimoji="1" lang="zh-CN" altLang="en-US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062480" y="1447800"/>
            <a:ext cx="6532880" cy="10464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>
                <a:solidFill>
                  <a:srgbClr val="000000"/>
                </a:solidFill>
                <a:latin typeface="Consolas"/>
                <a:cs typeface="Consolas"/>
              </a:rPr>
              <a:t>m</a:t>
            </a:r>
            <a:r>
              <a:rPr kumimoji="1" lang="mr-IN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ov 0x20072d</a:t>
            </a:r>
            <a:r>
              <a:rPr kumimoji="1" lang="mr-IN" altLang="zh-CN" dirty="0">
                <a:solidFill>
                  <a:srgbClr val="000000"/>
                </a:solidFill>
                <a:latin typeface="Consolas"/>
                <a:cs typeface="Consolas"/>
              </a:rPr>
              <a:t>(%rip),%</a:t>
            </a:r>
            <a:r>
              <a:rPr kumimoji="1" lang="mr-IN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eax</a:t>
            </a:r>
            <a:r>
              <a:rPr kumimoji="1"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// load global into %</a:t>
            </a:r>
            <a:r>
              <a:rPr kumimoji="1" lang="en-US" altLang="zh-CN" dirty="0" err="1" smtClean="0">
                <a:solidFill>
                  <a:srgbClr val="000000"/>
                </a:solidFill>
                <a:latin typeface="Arial"/>
                <a:cs typeface="Arial"/>
              </a:rPr>
              <a:t>eax</a:t>
            </a:r>
            <a:endParaRPr kumimoji="1" lang="en-US" altLang="zh-CN" dirty="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kumimoji="1" lang="en-US" altLang="zh-CN" dirty="0">
                <a:solidFill>
                  <a:srgbClr val="000000"/>
                </a:solidFill>
                <a:latin typeface="Consolas"/>
                <a:cs typeface="Consolas"/>
              </a:rPr>
              <a:t>a</a:t>
            </a:r>
            <a:r>
              <a:rPr kumimoji="1"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dd $</a:t>
            </a:r>
            <a:r>
              <a:rPr kumimoji="1" lang="en-US" altLang="zh-CN" dirty="0">
                <a:solidFill>
                  <a:srgbClr val="000000"/>
                </a:solidFill>
                <a:latin typeface="Consolas"/>
                <a:cs typeface="Consolas"/>
              </a:rPr>
              <a:t>0x1,%eax </a:t>
            </a:r>
            <a:r>
              <a:rPr kumimoji="1"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          </a:t>
            </a:r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// update %</a:t>
            </a:r>
            <a:r>
              <a:rPr kumimoji="1" lang="en-US" altLang="zh-CN" dirty="0" err="1" smtClean="0">
                <a:solidFill>
                  <a:srgbClr val="000000"/>
                </a:solidFill>
                <a:latin typeface="Arial"/>
                <a:cs typeface="Arial"/>
              </a:rPr>
              <a:t>eax</a:t>
            </a:r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 by 1</a:t>
            </a:r>
            <a:endParaRPr kumimoji="1" lang="en-US" altLang="zh-CN" dirty="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kumimoji="1"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m</a:t>
            </a:r>
            <a:r>
              <a:rPr kumimoji="1" lang="mr-IN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ov %</a:t>
            </a:r>
            <a:r>
              <a:rPr kumimoji="1" lang="mr-IN" altLang="zh-CN" dirty="0">
                <a:solidFill>
                  <a:srgbClr val="000000"/>
                </a:solidFill>
                <a:latin typeface="Consolas"/>
                <a:cs typeface="Consolas"/>
              </a:rPr>
              <a:t>eax,0x200724(%rip</a:t>
            </a:r>
            <a:r>
              <a:rPr kumimoji="1" lang="mr-IN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r>
              <a:rPr kumimoji="1"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// restore global with %</a:t>
            </a:r>
            <a:r>
              <a:rPr kumimoji="1" lang="en-US" altLang="zh-CN" dirty="0" err="1" smtClean="0">
                <a:solidFill>
                  <a:srgbClr val="000000"/>
                </a:solidFill>
                <a:latin typeface="Arial"/>
                <a:cs typeface="Arial"/>
              </a:rPr>
              <a:t>eax</a:t>
            </a:r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26" name="直线箭头连接符 25"/>
          <p:cNvCxnSpPr/>
          <p:nvPr/>
        </p:nvCxnSpPr>
        <p:spPr>
          <a:xfrm>
            <a:off x="1452880" y="1971040"/>
            <a:ext cx="447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937832" y="2744267"/>
            <a:ext cx="1108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Thread </a:t>
            </a:r>
            <a:r>
              <a:rPr kumimoji="1" lang="en-US" altLang="zh-CN" dirty="0" smtClean="0">
                <a:latin typeface="Arial"/>
                <a:cs typeface="Arial"/>
              </a:rPr>
              <a:t>1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71912" y="2752919"/>
            <a:ext cx="1108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Thread 2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10" name="任意形状 9"/>
          <p:cNvSpPr/>
          <p:nvPr/>
        </p:nvSpPr>
        <p:spPr>
          <a:xfrm>
            <a:off x="3046391" y="2758041"/>
            <a:ext cx="157594" cy="36421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任意形状 10"/>
          <p:cNvSpPr/>
          <p:nvPr/>
        </p:nvSpPr>
        <p:spPr>
          <a:xfrm>
            <a:off x="6480471" y="2758041"/>
            <a:ext cx="157594" cy="36421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828800" y="3294971"/>
            <a:ext cx="1337273" cy="775176"/>
          </a:xfrm>
          <a:prstGeom prst="roundRect">
            <a:avLst>
              <a:gd name="adj" fmla="val 8803"/>
            </a:avLst>
          </a:prstGeom>
          <a:solidFill>
            <a:srgbClr val="00B0F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62049" y="2582852"/>
            <a:ext cx="1326881" cy="369332"/>
          </a:xfrm>
          <a:prstGeom prst="rect">
            <a:avLst/>
          </a:prstGeom>
          <a:solidFill>
            <a:srgbClr val="FCD5B5"/>
          </a:solidFill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Consolas"/>
                <a:cs typeface="Consolas"/>
              </a:rPr>
              <a:t>g</a:t>
            </a:r>
            <a:r>
              <a:rPr kumimoji="1" lang="en-US" altLang="zh-CN" dirty="0" smtClean="0">
                <a:latin typeface="Consolas"/>
                <a:cs typeface="Consolas"/>
              </a:rPr>
              <a:t>lobal: 1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062480" y="3294971"/>
            <a:ext cx="864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CPU 0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467020" y="3380264"/>
            <a:ext cx="864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CPU 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813152" y="3703743"/>
            <a:ext cx="4925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" dirty="0" smtClean="0">
                <a:latin typeface="Arial"/>
                <a:cs typeface="Arial"/>
              </a:rPr>
              <a:t>EAX</a:t>
            </a:r>
            <a:endParaRPr lang="zh-CN" altLang="en-US" sz="1200" dirty="0">
              <a:latin typeface="Arial"/>
              <a:cs typeface="Arial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366358" y="3703743"/>
            <a:ext cx="642121" cy="276999"/>
          </a:xfrm>
          <a:prstGeom prst="roundRect">
            <a:avLst/>
          </a:prstGeom>
          <a:solidFill>
            <a:srgbClr val="FFFFFF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226513" y="3294971"/>
            <a:ext cx="1337273" cy="775176"/>
          </a:xfrm>
          <a:prstGeom prst="roundRect">
            <a:avLst>
              <a:gd name="adj" fmla="val 8803"/>
            </a:avLst>
          </a:prstGeom>
          <a:solidFill>
            <a:srgbClr val="00B0F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460193" y="3294971"/>
            <a:ext cx="864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CPU 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210865" y="3703743"/>
            <a:ext cx="4925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" dirty="0" smtClean="0">
                <a:latin typeface="Arial"/>
                <a:cs typeface="Arial"/>
              </a:rPr>
              <a:t>EAX</a:t>
            </a:r>
            <a:endParaRPr lang="zh-CN" altLang="en-US" sz="1200" dirty="0">
              <a:latin typeface="Arial"/>
              <a:cs typeface="Arial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5764071" y="3703743"/>
            <a:ext cx="642121" cy="276999"/>
          </a:xfrm>
          <a:prstGeom prst="roundRect">
            <a:avLst/>
          </a:prstGeom>
          <a:solidFill>
            <a:srgbClr val="FFFFFF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线箭头连接符 13"/>
          <p:cNvCxnSpPr/>
          <p:nvPr/>
        </p:nvCxnSpPr>
        <p:spPr>
          <a:xfrm flipH="1">
            <a:off x="973078" y="4331119"/>
            <a:ext cx="50559" cy="21323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 rot="16200000">
            <a:off x="443888" y="4991147"/>
            <a:ext cx="68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Time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274530" y="4321642"/>
            <a:ext cx="28921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b="1" dirty="0" smtClean="0">
                <a:solidFill>
                  <a:srgbClr val="000000"/>
                </a:solidFill>
                <a:latin typeface="Consolas"/>
                <a:cs typeface="Consolas"/>
              </a:rPr>
              <a:t>m</a:t>
            </a:r>
            <a:r>
              <a:rPr kumimoji="1" lang="mr-IN" altLang="zh-CN" sz="1600" b="1" dirty="0" smtClean="0">
                <a:solidFill>
                  <a:srgbClr val="000000"/>
                </a:solidFill>
                <a:latin typeface="Consolas"/>
                <a:cs typeface="Consolas"/>
              </a:rPr>
              <a:t>ov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kumimoji="1" lang="mr-IN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0x20072d</a:t>
            </a:r>
            <a:r>
              <a:rPr kumimoji="1" lang="mr-IN" altLang="zh-CN" sz="1600" dirty="0">
                <a:solidFill>
                  <a:srgbClr val="000000"/>
                </a:solidFill>
                <a:latin typeface="Consolas"/>
                <a:cs typeface="Consolas"/>
              </a:rPr>
              <a:t>(%rip</a:t>
            </a:r>
            <a:r>
              <a:rPr kumimoji="1" lang="mr-IN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),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kumimoji="1" lang="mr-IN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%</a:t>
            </a:r>
            <a:r>
              <a:rPr kumimoji="1" lang="mr-IN" altLang="zh-CN" sz="1600" dirty="0">
                <a:solidFill>
                  <a:srgbClr val="000000"/>
                </a:solidFill>
                <a:latin typeface="Consolas"/>
                <a:cs typeface="Consolas"/>
              </a:rPr>
              <a:t>eax</a:t>
            </a:r>
            <a:endParaRPr lang="zh-CN" altLang="en-US" sz="1600" dirty="0"/>
          </a:p>
        </p:txBody>
      </p:sp>
      <p:sp>
        <p:nvSpPr>
          <p:cNvPr id="25" name="矩形 24"/>
          <p:cNvSpPr/>
          <p:nvPr/>
        </p:nvSpPr>
        <p:spPr>
          <a:xfrm>
            <a:off x="4704619" y="4515069"/>
            <a:ext cx="28921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b="1" dirty="0" smtClean="0">
                <a:solidFill>
                  <a:srgbClr val="000000"/>
                </a:solidFill>
                <a:latin typeface="Consolas"/>
                <a:cs typeface="Consolas"/>
              </a:rPr>
              <a:t>m</a:t>
            </a:r>
            <a:r>
              <a:rPr kumimoji="1" lang="mr-IN" altLang="zh-CN" sz="1600" b="1" dirty="0" smtClean="0">
                <a:solidFill>
                  <a:srgbClr val="000000"/>
                </a:solidFill>
                <a:latin typeface="Consolas"/>
                <a:cs typeface="Consolas"/>
              </a:rPr>
              <a:t>ov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kumimoji="1" lang="mr-IN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0x20072d</a:t>
            </a:r>
            <a:r>
              <a:rPr kumimoji="1" lang="mr-IN" altLang="zh-CN" sz="1600" dirty="0">
                <a:solidFill>
                  <a:srgbClr val="000000"/>
                </a:solidFill>
                <a:latin typeface="Consolas"/>
                <a:cs typeface="Consolas"/>
              </a:rPr>
              <a:t>(%rip</a:t>
            </a:r>
            <a:r>
              <a:rPr kumimoji="1" lang="mr-IN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),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kumimoji="1" lang="mr-IN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%</a:t>
            </a:r>
            <a:r>
              <a:rPr kumimoji="1" lang="mr-IN" altLang="zh-CN" sz="1600" dirty="0">
                <a:solidFill>
                  <a:srgbClr val="000000"/>
                </a:solidFill>
                <a:latin typeface="Consolas"/>
                <a:cs typeface="Consolas"/>
              </a:rPr>
              <a:t>eax</a:t>
            </a:r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1241796" y="4863545"/>
            <a:ext cx="16594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b="1" dirty="0">
                <a:solidFill>
                  <a:srgbClr val="000000"/>
                </a:solidFill>
                <a:latin typeface="Consolas"/>
                <a:cs typeface="Consolas"/>
              </a:rPr>
              <a:t>add</a:t>
            </a:r>
            <a:r>
              <a:rPr kumimoji="1" lang="en-US" altLang="zh-CN" sz="1600" dirty="0">
                <a:solidFill>
                  <a:srgbClr val="000000"/>
                </a:solidFill>
                <a:latin typeface="Consolas"/>
                <a:cs typeface="Consolas"/>
              </a:rPr>
              <a:t> $0x1,%eax</a:t>
            </a:r>
            <a:endParaRPr lang="zh-CN" altLang="en-US" sz="1600" dirty="0"/>
          </a:p>
        </p:txBody>
      </p:sp>
      <p:sp>
        <p:nvSpPr>
          <p:cNvPr id="27" name="矩形 26"/>
          <p:cNvSpPr/>
          <p:nvPr/>
        </p:nvSpPr>
        <p:spPr>
          <a:xfrm>
            <a:off x="4704619" y="5032822"/>
            <a:ext cx="16594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b="1" dirty="0">
                <a:solidFill>
                  <a:srgbClr val="000000"/>
                </a:solidFill>
                <a:latin typeface="Consolas"/>
                <a:cs typeface="Consolas"/>
              </a:rPr>
              <a:t>add</a:t>
            </a:r>
            <a:r>
              <a:rPr kumimoji="1" lang="en-US" altLang="zh-CN" sz="1600" dirty="0">
                <a:solidFill>
                  <a:srgbClr val="000000"/>
                </a:solidFill>
                <a:latin typeface="Consolas"/>
                <a:cs typeface="Consolas"/>
              </a:rPr>
              <a:t> $0x1,%eax</a:t>
            </a:r>
            <a:endParaRPr lang="zh-CN" altLang="en-US" sz="1600" dirty="0"/>
          </a:p>
        </p:txBody>
      </p:sp>
      <p:sp>
        <p:nvSpPr>
          <p:cNvPr id="30" name="矩形 29"/>
          <p:cNvSpPr/>
          <p:nvPr/>
        </p:nvSpPr>
        <p:spPr>
          <a:xfrm>
            <a:off x="1253555" y="5311355"/>
            <a:ext cx="28921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b="1" dirty="0" smtClean="0">
                <a:solidFill>
                  <a:srgbClr val="000000"/>
                </a:solidFill>
                <a:latin typeface="Consolas"/>
                <a:cs typeface="Consolas"/>
              </a:rPr>
              <a:t>m</a:t>
            </a:r>
            <a:r>
              <a:rPr kumimoji="1" lang="mr-IN" altLang="zh-CN" sz="1600" b="1" dirty="0" smtClean="0">
                <a:solidFill>
                  <a:srgbClr val="000000"/>
                </a:solidFill>
                <a:latin typeface="Consolas"/>
                <a:cs typeface="Consolas"/>
              </a:rPr>
              <a:t>ov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kumimoji="1" lang="mr-IN" altLang="zh-CN" sz="1600" dirty="0">
                <a:solidFill>
                  <a:srgbClr val="000000"/>
                </a:solidFill>
                <a:latin typeface="Consolas"/>
                <a:cs typeface="Consolas"/>
              </a:rPr>
              <a:t>%</a:t>
            </a:r>
            <a:r>
              <a:rPr kumimoji="1" lang="mr-IN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eax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, </a:t>
            </a:r>
            <a:r>
              <a:rPr kumimoji="1" lang="mr-IN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0x20072d</a:t>
            </a:r>
            <a:r>
              <a:rPr kumimoji="1" lang="mr-IN" altLang="zh-CN" sz="1600" dirty="0">
                <a:solidFill>
                  <a:srgbClr val="000000"/>
                </a:solidFill>
                <a:latin typeface="Consolas"/>
                <a:cs typeface="Consolas"/>
              </a:rPr>
              <a:t>(%rip</a:t>
            </a:r>
            <a:r>
              <a:rPr kumimoji="1" lang="mr-IN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endParaRPr lang="zh-CN" altLang="en-US" sz="1600" dirty="0"/>
          </a:p>
        </p:txBody>
      </p:sp>
      <p:sp>
        <p:nvSpPr>
          <p:cNvPr id="31" name="矩形 30"/>
          <p:cNvSpPr/>
          <p:nvPr/>
        </p:nvSpPr>
        <p:spPr>
          <a:xfrm>
            <a:off x="4716378" y="5572771"/>
            <a:ext cx="28921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b="1" dirty="0" smtClean="0">
                <a:solidFill>
                  <a:srgbClr val="000000"/>
                </a:solidFill>
                <a:latin typeface="Consolas"/>
                <a:cs typeface="Consolas"/>
              </a:rPr>
              <a:t>m</a:t>
            </a:r>
            <a:r>
              <a:rPr kumimoji="1" lang="mr-IN" altLang="zh-CN" sz="1600" b="1" dirty="0" smtClean="0">
                <a:solidFill>
                  <a:srgbClr val="000000"/>
                </a:solidFill>
                <a:latin typeface="Consolas"/>
                <a:cs typeface="Consolas"/>
              </a:rPr>
              <a:t>ov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kumimoji="1" lang="mr-IN" altLang="zh-CN" sz="1600" dirty="0">
                <a:solidFill>
                  <a:srgbClr val="000000"/>
                </a:solidFill>
                <a:latin typeface="Consolas"/>
                <a:cs typeface="Consolas"/>
              </a:rPr>
              <a:t>%</a:t>
            </a:r>
            <a:r>
              <a:rPr kumimoji="1" lang="mr-IN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eax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, </a:t>
            </a:r>
            <a:r>
              <a:rPr kumimoji="1" lang="mr-IN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0x20072d</a:t>
            </a:r>
            <a:r>
              <a:rPr kumimoji="1" lang="mr-IN" altLang="zh-CN" sz="1600" dirty="0">
                <a:solidFill>
                  <a:srgbClr val="000000"/>
                </a:solidFill>
                <a:latin typeface="Consolas"/>
                <a:cs typeface="Consolas"/>
              </a:rPr>
              <a:t>(%rip</a:t>
            </a:r>
            <a:r>
              <a:rPr kumimoji="1" lang="mr-IN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endParaRPr lang="zh-CN" altLang="en-US" sz="16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1535118" y="6075921"/>
            <a:ext cx="2501198" cy="657536"/>
            <a:chOff x="1535118" y="6075921"/>
            <a:chExt cx="2501198" cy="657536"/>
          </a:xfrm>
        </p:grpSpPr>
        <p:sp>
          <p:nvSpPr>
            <p:cNvPr id="9" name="TextBox 8"/>
            <p:cNvSpPr txBox="1"/>
            <p:nvPr/>
          </p:nvSpPr>
          <p:spPr>
            <a:xfrm>
              <a:off x="1535118" y="6142139"/>
              <a:ext cx="1803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</a:t>
              </a:r>
              <a:r>
                <a:rPr lang="en-US" sz="2400" dirty="0" smtClean="0"/>
                <a:t>lobal = 1</a:t>
              </a:r>
              <a:r>
                <a:rPr lang="en-US" sz="2400" dirty="0"/>
                <a:t> </a:t>
              </a:r>
              <a:r>
                <a:rPr lang="en-US" sz="2400" dirty="0" smtClean="0"/>
                <a:t>?!! </a:t>
              </a:r>
              <a:endParaRPr lang="en-US" sz="2400" dirty="0"/>
            </a:p>
          </p:txBody>
        </p:sp>
        <p:pic>
          <p:nvPicPr>
            <p:cNvPr id="13" name="Picture 12" descr="download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8780" y="6075921"/>
              <a:ext cx="657536" cy="657536"/>
            </a:xfrm>
            <a:prstGeom prst="rect">
              <a:avLst/>
            </a:prstGeom>
          </p:spPr>
        </p:pic>
      </p:grpSp>
      <p:sp>
        <p:nvSpPr>
          <p:cNvPr id="15" name="TextBox 14"/>
          <p:cNvSpPr txBox="1"/>
          <p:nvPr/>
        </p:nvSpPr>
        <p:spPr>
          <a:xfrm>
            <a:off x="4036316" y="5953378"/>
            <a:ext cx="37556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Worse. Sometimes global=2,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 sometimes global=1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257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0" grpId="0"/>
      <p:bldP spid="31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8730" y="3492201"/>
            <a:ext cx="3495021" cy="587912"/>
          </a:xfrm>
          <a:prstGeom prst="rect">
            <a:avLst/>
          </a:prstGeom>
          <a:solidFill>
            <a:srgbClr val="FCD5B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How to prevent race conditions?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21780"/>
          </a:xfrm>
        </p:spPr>
        <p:txBody>
          <a:bodyPr/>
          <a:lstStyle/>
          <a:p>
            <a:r>
              <a:rPr kumimoji="1" lang="en-US" altLang="zh-CN" dirty="0" smtClean="0"/>
              <a:t>Mutual exclusion: only one thread enters critical section at any time. 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 smtClean="0"/>
          </a:p>
        </p:txBody>
      </p:sp>
      <p:sp>
        <p:nvSpPr>
          <p:cNvPr id="13" name="矩形 20"/>
          <p:cNvSpPr/>
          <p:nvPr/>
        </p:nvSpPr>
        <p:spPr>
          <a:xfrm>
            <a:off x="726418" y="2726748"/>
            <a:ext cx="6858059" cy="399015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>
                <a:solidFill>
                  <a:schemeClr val="tx1"/>
                </a:solidFill>
                <a:latin typeface="Consolas"/>
                <a:cs typeface="Consolas"/>
              </a:rPr>
              <a:t>void *</a:t>
            </a:r>
            <a:r>
              <a:rPr kumimoji="1" lang="en-US" altLang="zh-CN" dirty="0" err="1" smtClean="0">
                <a:solidFill>
                  <a:schemeClr val="tx1"/>
                </a:solidFill>
                <a:latin typeface="Consolas"/>
                <a:cs typeface="Consolas"/>
              </a:rPr>
              <a:t>thread_start</a:t>
            </a:r>
            <a:r>
              <a:rPr kumimoji="1" lang="en-US" altLang="zh-CN" dirty="0" smtClean="0">
                <a:solidFill>
                  <a:schemeClr val="tx1"/>
                </a:solidFill>
                <a:latin typeface="Consolas"/>
                <a:cs typeface="Consolas"/>
              </a:rPr>
              <a:t>(void *</a:t>
            </a:r>
            <a:r>
              <a:rPr kumimoji="1" lang="en-US" altLang="zh-CN" dirty="0" err="1" smtClean="0">
                <a:solidFill>
                  <a:schemeClr val="tx1"/>
                </a:solidFill>
                <a:latin typeface="Consolas"/>
                <a:cs typeface="Consolas"/>
              </a:rPr>
              <a:t>args</a:t>
            </a:r>
            <a:r>
              <a:rPr kumimoji="1" lang="en-US" altLang="zh-CN" dirty="0" smtClean="0">
                <a:solidFill>
                  <a:schemeClr val="tx1"/>
                </a:solidFill>
                <a:latin typeface="Consolas"/>
                <a:cs typeface="Consolas"/>
              </a:rPr>
              <a:t>) {</a:t>
            </a:r>
          </a:p>
          <a:p>
            <a:endParaRPr kumimoji="1" lang="en-US" altLang="zh-CN" dirty="0" smtClean="0">
              <a:solidFill>
                <a:schemeClr val="tx1"/>
              </a:solidFill>
              <a:latin typeface="Consolas"/>
              <a:cs typeface="Consolas"/>
            </a:endParaRPr>
          </a:p>
          <a:p>
            <a:r>
              <a:rPr kumimoji="1" lang="en-US" altLang="zh-CN" dirty="0" smtClean="0">
                <a:solidFill>
                  <a:schemeClr val="tx1"/>
                </a:solidFill>
                <a:latin typeface="Consolas"/>
                <a:cs typeface="Consolas"/>
              </a:rPr>
              <a:t>   global++;</a:t>
            </a:r>
          </a:p>
          <a:p>
            <a:endParaRPr kumimoji="1" lang="en-US" altLang="zh-CN" dirty="0" smtClean="0">
              <a:solidFill>
                <a:schemeClr val="tx1"/>
              </a:solidFill>
              <a:latin typeface="Consolas"/>
              <a:cs typeface="Consolas"/>
            </a:endParaRPr>
          </a:p>
          <a:p>
            <a:r>
              <a:rPr kumimoji="1" lang="en-US" altLang="zh-CN" dirty="0" smtClean="0">
                <a:solidFill>
                  <a:schemeClr val="tx1"/>
                </a:solidFill>
                <a:latin typeface="Consolas"/>
                <a:cs typeface="Consolas"/>
              </a:rPr>
              <a:t>}</a:t>
            </a:r>
          </a:p>
          <a:p>
            <a:endParaRPr kumimoji="1" lang="en-US" altLang="zh-CN" dirty="0">
              <a:solidFill>
                <a:schemeClr val="tx1"/>
              </a:solidFill>
              <a:latin typeface="Consolas"/>
              <a:cs typeface="Consolas"/>
            </a:endParaRPr>
          </a:p>
          <a:p>
            <a:r>
              <a:rPr kumimoji="1" lang="en-US" altLang="zh-CN" dirty="0" smtClean="0">
                <a:solidFill>
                  <a:schemeClr val="tx1"/>
                </a:solidFill>
                <a:latin typeface="Consolas"/>
                <a:cs typeface="Consolas"/>
              </a:rPr>
              <a:t>void main() </a:t>
            </a:r>
            <a:r>
              <a:rPr kumimoji="1" lang="en-US" altLang="zh-CN" dirty="0" smtClean="0">
                <a:solidFill>
                  <a:schemeClr val="tx1"/>
                </a:solidFill>
                <a:latin typeface="Consolas"/>
                <a:cs typeface="Consolas"/>
              </a:rPr>
              <a:t>{</a:t>
            </a:r>
          </a:p>
          <a:p>
            <a:r>
              <a:rPr kumimoji="1" lang="en-US" altLang="zh-CN" dirty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  <a:latin typeface="Consolas"/>
                <a:cs typeface="Consolas"/>
              </a:rPr>
              <a:t>  for (</a:t>
            </a:r>
            <a:r>
              <a:rPr kumimoji="1" lang="en-US" altLang="zh-CN" dirty="0" err="1" smtClean="0">
                <a:solidFill>
                  <a:schemeClr val="tx1"/>
                </a:solidFill>
                <a:latin typeface="Consolas"/>
                <a:cs typeface="Consolas"/>
              </a:rPr>
              <a:t>int</a:t>
            </a:r>
            <a:r>
              <a:rPr kumimoji="1" lang="en-US" altLang="zh-CN" dirty="0" smtClean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kumimoji="1" lang="en-US" altLang="zh-CN" dirty="0" err="1" smtClean="0">
                <a:solidFill>
                  <a:schemeClr val="tx1"/>
                </a:solidFill>
                <a:latin typeface="Consolas"/>
                <a:cs typeface="Consolas"/>
              </a:rPr>
              <a:t>i</a:t>
            </a:r>
            <a:r>
              <a:rPr kumimoji="1" lang="en-US" altLang="zh-CN" dirty="0" smtClean="0">
                <a:solidFill>
                  <a:schemeClr val="tx1"/>
                </a:solidFill>
                <a:latin typeface="Consolas"/>
                <a:cs typeface="Consolas"/>
              </a:rPr>
              <a:t> = 0; </a:t>
            </a:r>
            <a:r>
              <a:rPr kumimoji="1" lang="en-US" altLang="zh-CN" dirty="0" err="1" smtClean="0">
                <a:solidFill>
                  <a:schemeClr val="tx1"/>
                </a:solidFill>
                <a:latin typeface="Consolas"/>
                <a:cs typeface="Consolas"/>
              </a:rPr>
              <a:t>i</a:t>
            </a:r>
            <a:r>
              <a:rPr kumimoji="1" lang="en-US" altLang="zh-CN" dirty="0" smtClean="0">
                <a:solidFill>
                  <a:schemeClr val="tx1"/>
                </a:solidFill>
                <a:latin typeface="Consolas"/>
                <a:cs typeface="Consolas"/>
              </a:rPr>
              <a:t> &lt; 10; </a:t>
            </a:r>
            <a:r>
              <a:rPr kumimoji="1" lang="en-US" altLang="zh-CN" dirty="0" err="1" smtClean="0">
                <a:solidFill>
                  <a:schemeClr val="tx1"/>
                </a:solidFill>
                <a:latin typeface="Consolas"/>
                <a:cs typeface="Consolas"/>
              </a:rPr>
              <a:t>i</a:t>
            </a:r>
            <a:r>
              <a:rPr kumimoji="1" lang="en-US" altLang="zh-CN" dirty="0" smtClean="0">
                <a:solidFill>
                  <a:schemeClr val="tx1"/>
                </a:solidFill>
                <a:latin typeface="Consolas"/>
                <a:cs typeface="Consolas"/>
              </a:rPr>
              <a:t>++) {</a:t>
            </a:r>
            <a:endParaRPr kumimoji="1" lang="en-US" altLang="zh-CN" dirty="0" smtClean="0">
              <a:solidFill>
                <a:schemeClr val="tx1"/>
              </a:solidFill>
              <a:latin typeface="Consolas"/>
              <a:cs typeface="Consolas"/>
            </a:endParaRPr>
          </a:p>
          <a:p>
            <a:r>
              <a:rPr kumimoji="1" lang="en-US" altLang="zh-CN" dirty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  <a:latin typeface="Consolas"/>
                <a:cs typeface="Consolas"/>
              </a:rPr>
              <a:t>     </a:t>
            </a:r>
            <a:r>
              <a:rPr kumimoji="1" lang="en-US" altLang="zh-CN" dirty="0" err="1" smtClean="0">
                <a:solidFill>
                  <a:schemeClr val="tx1"/>
                </a:solidFill>
                <a:latin typeface="Consolas"/>
                <a:cs typeface="Consolas"/>
              </a:rPr>
              <a:t>pthread_create</a:t>
            </a:r>
            <a:r>
              <a:rPr kumimoji="1" lang="en-US" altLang="zh-CN" dirty="0" smtClean="0">
                <a:solidFill>
                  <a:schemeClr val="tx1"/>
                </a:solidFill>
                <a:latin typeface="Consolas"/>
                <a:cs typeface="Consolas"/>
              </a:rPr>
              <a:t>(.., </a:t>
            </a:r>
            <a:r>
              <a:rPr kumimoji="1" lang="en-US" altLang="zh-CN" dirty="0" err="1" smtClean="0">
                <a:solidFill>
                  <a:schemeClr val="tx1"/>
                </a:solidFill>
                <a:latin typeface="Consolas"/>
                <a:cs typeface="Consolas"/>
              </a:rPr>
              <a:t>thread_start</a:t>
            </a:r>
            <a:r>
              <a:rPr kumimoji="1" lang="en-US" altLang="zh-CN" dirty="0" smtClean="0">
                <a:solidFill>
                  <a:schemeClr val="tx1"/>
                </a:solidFill>
                <a:latin typeface="Consolas"/>
                <a:cs typeface="Consolas"/>
              </a:rPr>
              <a:t>, NULL);</a:t>
            </a:r>
          </a:p>
          <a:p>
            <a:r>
              <a:rPr kumimoji="1" lang="en-US" altLang="zh-CN" dirty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  <a:latin typeface="Consolas"/>
                <a:cs typeface="Consolas"/>
              </a:rPr>
              <a:t>  }</a:t>
            </a:r>
          </a:p>
          <a:p>
            <a:r>
              <a:rPr kumimoji="1" lang="en-US" altLang="zh-CN" dirty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  <a:latin typeface="Consolas"/>
                <a:cs typeface="Consolas"/>
              </a:rPr>
              <a:t>  </a:t>
            </a:r>
            <a:r>
              <a:rPr kumimoji="1" lang="en-US" altLang="zh-CN" dirty="0" err="1" smtClean="0">
                <a:solidFill>
                  <a:schemeClr val="tx1"/>
                </a:solidFill>
                <a:latin typeface="Consolas"/>
                <a:cs typeface="Consolas"/>
              </a:rPr>
              <a:t>pthread_join</a:t>
            </a:r>
            <a:r>
              <a:rPr kumimoji="1" lang="en-US" altLang="zh-CN" dirty="0" smtClean="0">
                <a:solidFill>
                  <a:schemeClr val="tx1"/>
                </a:solidFill>
                <a:latin typeface="Consolas"/>
                <a:cs typeface="Consolas"/>
              </a:rPr>
              <a:t>(...)</a:t>
            </a:r>
            <a:endParaRPr kumimoji="1" lang="en-US" altLang="zh-CN" dirty="0" smtClean="0">
              <a:solidFill>
                <a:schemeClr val="tx1"/>
              </a:solidFill>
              <a:latin typeface="Consolas"/>
              <a:cs typeface="Consolas"/>
            </a:endParaRPr>
          </a:p>
          <a:p>
            <a:r>
              <a:rPr kumimoji="1" lang="en-US" altLang="zh-CN" dirty="0">
                <a:solidFill>
                  <a:schemeClr val="tx1"/>
                </a:solidFill>
                <a:latin typeface="Consolas"/>
                <a:cs typeface="Consolas"/>
              </a:rPr>
              <a:t>}</a:t>
            </a:r>
            <a:endParaRPr kumimoji="1" lang="zh-CN" altLang="en-US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32850" y="3537243"/>
            <a:ext cx="1681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critical section</a:t>
            </a:r>
            <a:endParaRPr lang="en-US" sz="2000" dirty="0"/>
          </a:p>
        </p:txBody>
      </p:sp>
      <p:sp>
        <p:nvSpPr>
          <p:cNvPr id="16" name="右大括号 16"/>
          <p:cNvSpPr/>
          <p:nvPr/>
        </p:nvSpPr>
        <p:spPr>
          <a:xfrm>
            <a:off x="4486012" y="3537243"/>
            <a:ext cx="223419" cy="477147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155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/>
      <p:bldP spid="10" grpId="0"/>
      <p:bldP spid="16" grpId="0" animBg="1"/>
    </p:bldLst>
  </p:timing>
</p:sld>
</file>

<file path=ppt/theme/theme1.xml><?xml version="1.0" encoding="utf-8"?>
<a:theme xmlns:a="http://schemas.openxmlformats.org/drawingml/2006/main" name="CloudVisor-Aust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 w="28575">
          <a:solidFill>
            <a:schemeClr val="bg2">
              <a:lumMod val="2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CloudVisor-Austin.thmx</Template>
  <TotalTime>106457</TotalTime>
  <Words>2860</Words>
  <Application>Microsoft Macintosh PowerPoint</Application>
  <PresentationFormat>On-screen Show (4:3)</PresentationFormat>
  <Paragraphs>720</Paragraphs>
  <Slides>40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CloudVisor-Austin</vt:lpstr>
      <vt:lpstr>Concurrency – Locking</vt:lpstr>
      <vt:lpstr>Review of last lecture</vt:lpstr>
      <vt:lpstr>Review of last lecture</vt:lpstr>
      <vt:lpstr>This lecture</vt:lpstr>
      <vt:lpstr>What are races? An example</vt:lpstr>
      <vt:lpstr>What are races? An example</vt:lpstr>
      <vt:lpstr>What are races? An example</vt:lpstr>
      <vt:lpstr>What are races? An example</vt:lpstr>
      <vt:lpstr>How to prevent race conditions? </vt:lpstr>
      <vt:lpstr>How to prevent race conditions? </vt:lpstr>
      <vt:lpstr>Lock enforces mutual exclusion</vt:lpstr>
      <vt:lpstr>Lock enforces mutual exclusion</vt:lpstr>
      <vt:lpstr>Lock enforces mutual exclusion</vt:lpstr>
      <vt:lpstr>Lock enforces mutual exclusion</vt:lpstr>
      <vt:lpstr>Lock enforces mutual exclusion</vt:lpstr>
      <vt:lpstr>Lock enforces mutual exclusion</vt:lpstr>
      <vt:lpstr>Lock enforces mutual exclusion</vt:lpstr>
      <vt:lpstr>Lock enforces mutual exclusion</vt:lpstr>
      <vt:lpstr>Lock enforces mutual exclusion</vt:lpstr>
      <vt:lpstr>Lock enforces mutual exclusion</vt:lpstr>
      <vt:lpstr>Lock enforces mutual exclusion</vt:lpstr>
      <vt:lpstr>Lock enforces mutual exclusion</vt:lpstr>
      <vt:lpstr>Lock enforces mutual exclusion</vt:lpstr>
      <vt:lpstr>Lock enforces mutual exclusion</vt:lpstr>
      <vt:lpstr>How to lock?</vt:lpstr>
      <vt:lpstr>Old example: What does mu protect?</vt:lpstr>
      <vt:lpstr>Lock granularity: an example</vt:lpstr>
      <vt:lpstr>A real hack</vt:lpstr>
      <vt:lpstr>Lock granularity: an example</vt:lpstr>
      <vt:lpstr>One big lock is simple</vt:lpstr>
      <vt:lpstr>Fine-grained locks have better performance, but...</vt:lpstr>
      <vt:lpstr>Fine-grained locks have better performance, but...</vt:lpstr>
      <vt:lpstr>Fixing Fine-grained locks</vt:lpstr>
      <vt:lpstr>Fixing Fine-grained locks</vt:lpstr>
      <vt:lpstr>Fine-grained locks may have deadlocks</vt:lpstr>
      <vt:lpstr>Deadlocks sound scary, but they are not</vt:lpstr>
      <vt:lpstr>Deadlocks sound scary, but they are not</vt:lpstr>
      <vt:lpstr>Deadlocks sound scary, but they are not</vt:lpstr>
      <vt:lpstr>Use lock ordering to prevent deadlock</vt:lpstr>
      <vt:lpstr>Fine-grained locking with no deadlocks</vt:lpstr>
    </vt:vector>
  </TitlesOfParts>
  <Company>fudan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VFlash</dc:title>
  <dc:creator>xiang song</dc:creator>
  <cp:lastModifiedBy>Jinyang Li</cp:lastModifiedBy>
  <cp:revision>8510</cp:revision>
  <cp:lastPrinted>2018-12-03T17:35:36Z</cp:lastPrinted>
  <dcterms:created xsi:type="dcterms:W3CDTF">2012-08-17T04:52:30Z</dcterms:created>
  <dcterms:modified xsi:type="dcterms:W3CDTF">2018-12-03T18:47:05Z</dcterms:modified>
</cp:coreProperties>
</file>