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1" r:id="rId3"/>
    <p:sldId id="322" r:id="rId4"/>
    <p:sldId id="265" r:id="rId5"/>
    <p:sldId id="311" r:id="rId6"/>
    <p:sldId id="258" r:id="rId7"/>
    <p:sldId id="312" r:id="rId8"/>
    <p:sldId id="264" r:id="rId9"/>
    <p:sldId id="319" r:id="rId10"/>
    <p:sldId id="320" r:id="rId11"/>
    <p:sldId id="267" r:id="rId12"/>
    <p:sldId id="268" r:id="rId13"/>
    <p:sldId id="313" r:id="rId14"/>
    <p:sldId id="318" r:id="rId15"/>
    <p:sldId id="307" r:id="rId16"/>
    <p:sldId id="308" r:id="rId17"/>
    <p:sldId id="309" r:id="rId18"/>
    <p:sldId id="310" r:id="rId19"/>
    <p:sldId id="270" r:id="rId20"/>
    <p:sldId id="271" r:id="rId21"/>
    <p:sldId id="273" r:id="rId22"/>
    <p:sldId id="272" r:id="rId23"/>
    <p:sldId id="276" r:id="rId24"/>
    <p:sldId id="277" r:id="rId25"/>
    <p:sldId id="274" r:id="rId26"/>
    <p:sldId id="275" r:id="rId27"/>
    <p:sldId id="278" r:id="rId28"/>
    <p:sldId id="281" r:id="rId29"/>
    <p:sldId id="279" r:id="rId30"/>
    <p:sldId id="282" r:id="rId31"/>
    <p:sldId id="283" r:id="rId32"/>
    <p:sldId id="284" r:id="rId33"/>
    <p:sldId id="285" r:id="rId34"/>
    <p:sldId id="286" r:id="rId35"/>
    <p:sldId id="301" r:id="rId36"/>
    <p:sldId id="304" r:id="rId37"/>
    <p:sldId id="306" r:id="rId38"/>
    <p:sldId id="323" r:id="rId39"/>
    <p:sldId id="324" r:id="rId40"/>
    <p:sldId id="325" r:id="rId41"/>
    <p:sldId id="326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82BE7A-C76A-D544-9691-C2C93FE5AE01}">
          <p14:sldIdLst>
            <p14:sldId id="256"/>
            <p14:sldId id="321"/>
            <p14:sldId id="322"/>
            <p14:sldId id="265"/>
            <p14:sldId id="311"/>
            <p14:sldId id="258"/>
            <p14:sldId id="312"/>
            <p14:sldId id="264"/>
            <p14:sldId id="319"/>
            <p14:sldId id="320"/>
            <p14:sldId id="267"/>
            <p14:sldId id="268"/>
            <p14:sldId id="313"/>
            <p14:sldId id="318"/>
            <p14:sldId id="307"/>
            <p14:sldId id="308"/>
            <p14:sldId id="309"/>
            <p14:sldId id="310"/>
            <p14:sldId id="270"/>
            <p14:sldId id="271"/>
            <p14:sldId id="273"/>
            <p14:sldId id="272"/>
            <p14:sldId id="276"/>
            <p14:sldId id="277"/>
            <p14:sldId id="274"/>
            <p14:sldId id="275"/>
            <p14:sldId id="278"/>
            <p14:sldId id="281"/>
            <p14:sldId id="279"/>
            <p14:sldId id="282"/>
            <p14:sldId id="283"/>
            <p14:sldId id="284"/>
            <p14:sldId id="285"/>
            <p14:sldId id="286"/>
            <p14:sldId id="301"/>
            <p14:sldId id="304"/>
            <p14:sldId id="306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8564" autoAdjust="0"/>
  </p:normalViewPr>
  <p:slideViewPr>
    <p:cSldViewPr snapToGrid="0" snapToObjects="1">
      <p:cViewPr>
        <p:scale>
          <a:sx n="108" d="100"/>
          <a:sy n="108" d="100"/>
        </p:scale>
        <p:origin x="-31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dirty="0" smtClean="0"/>
              <a:t>Foundation and the cost of Synchronization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7449" y="4238245"/>
            <a:ext cx="6584973" cy="168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400" b="0" dirty="0" smtClean="0">
                <a:solidFill>
                  <a:srgbClr val="A6A6A6"/>
                </a:solidFill>
                <a:latin typeface="+mj-lt"/>
                <a:ea typeface="Verdana" pitchFamily="34" charset="0"/>
                <a:cs typeface="Consolas" pitchFamily="49" charset="0"/>
              </a:rPr>
              <a:t>Based on the slides of Tiger Wang</a:t>
            </a:r>
            <a:endParaRPr lang="en-US" sz="2400" b="0" dirty="0">
              <a:solidFill>
                <a:srgbClr val="A6A6A6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 add (using lock prefix)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2053828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2274054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62480" y="1750814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add $0x1,%eax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%eax,0x200724(%rip)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523831"/>
            <a:ext cx="6092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Using atomic add to increment global</a:t>
            </a:r>
            <a:endParaRPr kumimoji="1"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280" y="4594504"/>
            <a:ext cx="8514080" cy="743466"/>
            <a:chOff x="81280" y="4594504"/>
            <a:chExt cx="8514080" cy="743466"/>
          </a:xfrm>
        </p:grpSpPr>
        <p:sp>
          <p:nvSpPr>
            <p:cNvPr id="9" name="矩形 8"/>
            <p:cNvSpPr/>
            <p:nvPr/>
          </p:nvSpPr>
          <p:spPr>
            <a:xfrm>
              <a:off x="81280" y="4746011"/>
              <a:ext cx="1239520" cy="440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solidFill>
                    <a:schemeClr val="tx1"/>
                  </a:solidFill>
                  <a:latin typeface="Consolas"/>
                  <a:cs typeface="Consolas"/>
                </a:rPr>
                <a:t>global++</a:t>
              </a:r>
              <a:endParaRPr kumimoji="1" lang="zh-CN" altLang="en-US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1442720" y="4966237"/>
              <a:ext cx="447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62480" y="4594504"/>
              <a:ext cx="6532880" cy="7434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LOCK add $0x1,</a:t>
              </a:r>
              <a:r>
                <a:rPr kumimoji="1" lang="mr-IN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 0x20072d(%</a:t>
              </a:r>
              <a:r>
                <a:rPr kumimoji="1" lang="mr-IN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rip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)</a:t>
              </a:r>
              <a:r>
                <a:rPr kumimoji="1" lang="en-US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// increment 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global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 by 1</a:t>
              </a:r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6849" y="5186463"/>
            <a:ext cx="3343709" cy="1092773"/>
            <a:chOff x="1556849" y="5186463"/>
            <a:chExt cx="3343709" cy="109277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62480" y="5186463"/>
              <a:ext cx="289296" cy="645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56849" y="5879126"/>
              <a:ext cx="334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LOCK prefix makes </a:t>
              </a:r>
              <a:r>
                <a:rPr lang="en-US" sz="2000" smtClean="0">
                  <a:solidFill>
                    <a:srgbClr val="0000FF"/>
                  </a:solidFill>
                </a:rPr>
                <a:t>add atomic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4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>
                <a:latin typeface="Consolas"/>
                <a:cs typeface="Consolas"/>
              </a:rPr>
              <a:t>x</a:t>
            </a:r>
            <a:r>
              <a:rPr kumimoji="1" lang="en-US" altLang="zh-CN" sz="4400" dirty="0" smtClean="0">
                <a:latin typeface="Consolas"/>
                <a:cs typeface="Consolas"/>
              </a:rPr>
              <a:t>chg</a:t>
            </a:r>
            <a:r>
              <a:rPr kumimoji="1" lang="en-US" altLang="zh-CN" sz="4400" dirty="0" smtClean="0"/>
              <a:t> </a:t>
            </a:r>
            <a:r>
              <a:rPr kumimoji="1" lang="en-US" altLang="zh-CN" dirty="0" smtClean="0"/>
              <a:t>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691705" cy="306782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Consolas"/>
                <a:cs typeface="Consolas"/>
              </a:rPr>
              <a:t>xchg op1, op2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S</a:t>
            </a:r>
            <a:r>
              <a:rPr kumimoji="1" lang="en-US" altLang="zh-CN" dirty="0" smtClean="0"/>
              <a:t>wap </a:t>
            </a:r>
            <a:r>
              <a:rPr kumimoji="1" lang="en-US" altLang="zh-CN" dirty="0" smtClean="0">
                <a:latin typeface="Consolas"/>
                <a:cs typeface="Consolas"/>
              </a:rPr>
              <a:t>op1</a:t>
            </a:r>
            <a:r>
              <a:rPr kumimoji="1" lang="en-US" altLang="zh-CN" dirty="0" smtClean="0"/>
              <a:t> with </a:t>
            </a:r>
            <a:r>
              <a:rPr kumimoji="1" lang="en-US" altLang="zh-CN" dirty="0" smtClean="0">
                <a:latin typeface="Consolas"/>
                <a:cs typeface="Consolas"/>
              </a:rPr>
              <a:t>op2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xchg </a:t>
            </a:r>
            <a:r>
              <a:rPr kumimoji="1" lang="en-US" altLang="zh-CN" sz="2400" i="1" dirty="0">
                <a:latin typeface="Consolas"/>
                <a:cs typeface="Consolas"/>
              </a:rPr>
              <a:t>reg, </a:t>
            </a:r>
            <a:r>
              <a:rPr kumimoji="1" lang="en-US" altLang="zh-CN" sz="2400" i="1" dirty="0" smtClean="0">
                <a:latin typeface="Consolas"/>
                <a:cs typeface="Consolas"/>
              </a:rPr>
              <a:t>reg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xchg </a:t>
            </a:r>
            <a:r>
              <a:rPr kumimoji="1" lang="en-US" altLang="zh-CN" sz="2400" i="1" dirty="0">
                <a:latin typeface="Consolas"/>
                <a:cs typeface="Consolas"/>
              </a:rPr>
              <a:t>reg, mem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xchg </a:t>
            </a:r>
            <a:r>
              <a:rPr kumimoji="1" lang="en-US" altLang="zh-CN" sz="2400" i="1" dirty="0">
                <a:latin typeface="Consolas"/>
                <a:cs typeface="Consolas"/>
              </a:rPr>
              <a:t>mem, reg</a:t>
            </a:r>
            <a:endParaRPr kumimoji="1" lang="en-US" altLang="zh-CN" sz="2400" i="1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90" y="5138357"/>
            <a:ext cx="2722921" cy="400110"/>
          </a:xfrm>
          <a:prstGeom prst="rect">
            <a:avLst/>
          </a:prstGeom>
          <a:solidFill>
            <a:srgbClr val="DDD9C3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xchgq</a:t>
            </a:r>
            <a:r>
              <a:rPr lang="en-US" sz="2000" dirty="0" smtClean="0">
                <a:latin typeface="Consolas"/>
                <a:cs typeface="Consolas"/>
              </a:rPr>
              <a:t> %</a:t>
            </a:r>
            <a:r>
              <a:rPr lang="en-US" sz="2000" dirty="0" err="1">
                <a:latin typeface="Consolas"/>
                <a:cs typeface="Consolas"/>
              </a:rPr>
              <a:t>r</a:t>
            </a:r>
            <a:r>
              <a:rPr lang="en-US" sz="2000" dirty="0" err="1" smtClean="0">
                <a:latin typeface="Consolas"/>
                <a:cs typeface="Consolas"/>
              </a:rPr>
              <a:t>ax</a:t>
            </a:r>
            <a:r>
              <a:rPr lang="en-US" sz="2000" dirty="0" smtClean="0">
                <a:latin typeface="Consolas"/>
                <a:cs typeface="Consolas"/>
              </a:rPr>
              <a:t>, (%</a:t>
            </a:r>
            <a:r>
              <a:rPr lang="en-US" sz="2000" dirty="0" err="1" smtClean="0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62941" y="4749878"/>
            <a:ext cx="3512913" cy="1015663"/>
            <a:chOff x="3562941" y="4749878"/>
            <a:chExt cx="3512913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4493947" y="4749878"/>
              <a:ext cx="2581907" cy="1015663"/>
            </a:xfrm>
            <a:prstGeom prst="rect">
              <a:avLst/>
            </a:prstGeom>
            <a:solidFill>
              <a:srgbClr val="DDD9C3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nsolas"/>
                  <a:cs typeface="Consolas"/>
                </a:rPr>
                <a:t>movq</a:t>
              </a:r>
              <a:r>
                <a:rPr lang="en-US" sz="2000" dirty="0" smtClean="0">
                  <a:latin typeface="Consolas"/>
                  <a:cs typeface="Consolas"/>
                </a:rPr>
                <a:t> %</a:t>
              </a:r>
              <a:r>
                <a:rPr lang="en-US" sz="2000" dirty="0" err="1" smtClean="0">
                  <a:latin typeface="Consolas"/>
                  <a:cs typeface="Consolas"/>
                </a:rPr>
                <a:t>rax</a:t>
              </a:r>
              <a:r>
                <a:rPr lang="en-US" sz="2000" dirty="0" smtClean="0">
                  <a:latin typeface="Consolas"/>
                  <a:cs typeface="Consolas"/>
                </a:rPr>
                <a:t>, %r10</a:t>
              </a:r>
            </a:p>
            <a:p>
              <a:r>
                <a:rPr lang="en-US" sz="2000" dirty="0" err="1">
                  <a:latin typeface="Consolas"/>
                  <a:cs typeface="Consolas"/>
                </a:rPr>
                <a:t>movq</a:t>
              </a:r>
              <a:r>
                <a:rPr lang="en-US" sz="2000" dirty="0">
                  <a:latin typeface="Consolas"/>
                  <a:cs typeface="Consolas"/>
                </a:rPr>
                <a:t> (%</a:t>
              </a:r>
              <a:r>
                <a:rPr lang="en-US" sz="2000" dirty="0" err="1" smtClean="0">
                  <a:latin typeface="Consolas"/>
                  <a:cs typeface="Consolas"/>
                </a:rPr>
                <a:t>rdi</a:t>
              </a:r>
              <a:r>
                <a:rPr lang="en-US" sz="2000" dirty="0" smtClean="0">
                  <a:latin typeface="Consolas"/>
                  <a:cs typeface="Consolas"/>
                </a:rPr>
                <a:t>)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rax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 err="1" smtClean="0">
                  <a:latin typeface="Consolas"/>
                  <a:cs typeface="Consolas"/>
                </a:rPr>
                <a:t>movq</a:t>
              </a:r>
              <a:r>
                <a:rPr lang="en-US" sz="2000" dirty="0" smtClean="0">
                  <a:latin typeface="Consolas"/>
                  <a:cs typeface="Consolas"/>
                </a:rPr>
                <a:t> %r10, (%</a:t>
              </a:r>
              <a:r>
                <a:rPr lang="en-US" sz="2000" dirty="0" err="1" smtClean="0">
                  <a:latin typeface="Consolas"/>
                  <a:cs typeface="Consolas"/>
                </a:rPr>
                <a:t>rdi</a:t>
              </a:r>
              <a:r>
                <a:rPr lang="en-US" sz="200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62941" y="5044622"/>
              <a:ext cx="729051" cy="49384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86731" y="4844399"/>
            <a:ext cx="1753056" cy="921142"/>
            <a:chOff x="7186731" y="4844399"/>
            <a:chExt cx="1753056" cy="921142"/>
          </a:xfrm>
        </p:grpSpPr>
        <p:sp>
          <p:nvSpPr>
            <p:cNvPr id="15" name="Left Brace 14"/>
            <p:cNvSpPr/>
            <p:nvPr/>
          </p:nvSpPr>
          <p:spPr>
            <a:xfrm flipH="1">
              <a:off x="7186731" y="4844399"/>
              <a:ext cx="456538" cy="92114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7339" y="4979805"/>
              <a:ext cx="1202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executes</a:t>
              </a:r>
            </a:p>
            <a:p>
              <a:r>
                <a:rPr lang="en-US" dirty="0" smtClean="0"/>
                <a:t> atomically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46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Wrap </a:t>
            </a:r>
            <a:r>
              <a:rPr kumimoji="1" lang="en-US" altLang="zh-CN" sz="4400" dirty="0" err="1" smtClean="0">
                <a:latin typeface="Consolas"/>
                <a:cs typeface="Consolas"/>
              </a:rPr>
              <a:t>xchg</a:t>
            </a:r>
            <a:r>
              <a:rPr kumimoji="1" lang="en-US" altLang="zh-CN" sz="4400" dirty="0" smtClean="0"/>
              <a:t> </a:t>
            </a:r>
            <a:r>
              <a:rPr kumimoji="1" lang="en-US" altLang="zh-CN" dirty="0" smtClean="0"/>
              <a:t>in a C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2716" y="1901915"/>
            <a:ext cx="5195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mr-IN" altLang="zh-CN" dirty="0" smtClean="0">
                <a:latin typeface="Consolas"/>
                <a:cs typeface="Consolas"/>
              </a:rPr>
              <a:t>xchg(</a:t>
            </a:r>
            <a:r>
              <a:rPr lang="en-US" altLang="zh-CN" dirty="0" smtClean="0">
                <a:latin typeface="Consolas"/>
                <a:cs typeface="Consolas"/>
              </a:rPr>
              <a:t>int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*ptr, </a:t>
            </a:r>
            <a:r>
              <a:rPr lang="en-US" altLang="zh-CN" dirty="0" smtClean="0">
                <a:latin typeface="Consolas"/>
                <a:cs typeface="Consolas"/>
              </a:rPr>
              <a:t>int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x</a:t>
            </a:r>
            <a:r>
              <a:rPr lang="mr-IN" altLang="zh-CN" dirty="0" smtClean="0">
                <a:latin typeface="Consolas"/>
                <a:cs typeface="Consolas"/>
              </a:rPr>
              <a:t>)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mr-IN" altLang="zh-CN" dirty="0" smtClean="0">
                <a:latin typeface="Consolas"/>
                <a:cs typeface="Consolas"/>
              </a:rPr>
              <a:t>{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asm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mr-IN" altLang="zh-CN" dirty="0" smtClean="0">
                <a:latin typeface="Consolas"/>
                <a:cs typeface="Consolas"/>
              </a:rPr>
              <a:t>volatile(</a:t>
            </a:r>
            <a:r>
              <a:rPr lang="mr-IN" altLang="zh-CN" dirty="0">
                <a:latin typeface="Consolas"/>
                <a:cs typeface="Consolas"/>
              </a:rPr>
              <a:t>"</a:t>
            </a:r>
            <a:r>
              <a:rPr lang="mr-IN" altLang="zh-CN" dirty="0" smtClean="0">
                <a:latin typeface="Consolas"/>
                <a:cs typeface="Consolas"/>
              </a:rPr>
              <a:t>xchg</a:t>
            </a:r>
            <a:r>
              <a:rPr lang="en-US" altLang="zh-CN" dirty="0" smtClean="0">
                <a:latin typeface="Consolas"/>
                <a:cs typeface="Consolas"/>
              </a:rPr>
              <a:t>l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%0,%1"</a:t>
            </a:r>
          </a:p>
          <a:p>
            <a:r>
              <a:rPr lang="mr-IN" altLang="zh-CN" dirty="0">
                <a:latin typeface="Consolas"/>
                <a:cs typeface="Consolas"/>
              </a:rPr>
              <a:t>              </a:t>
            </a:r>
            <a:r>
              <a:rPr lang="mr-IN" altLang="zh-CN" dirty="0" smtClean="0">
                <a:latin typeface="Consolas"/>
                <a:cs typeface="Consolas"/>
              </a:rPr>
              <a:t>:</a:t>
            </a:r>
            <a:r>
              <a:rPr lang="mr-IN" altLang="zh-CN" dirty="0">
                <a:latin typeface="Consolas"/>
                <a:cs typeface="Consolas"/>
              </a:rPr>
              <a:t>"=r" (x)</a:t>
            </a:r>
          </a:p>
          <a:p>
            <a:r>
              <a:rPr lang="mr-IN" altLang="zh-CN" dirty="0">
                <a:latin typeface="Consolas"/>
                <a:cs typeface="Consolas"/>
              </a:rPr>
              <a:t>              </a:t>
            </a:r>
            <a:r>
              <a:rPr lang="mr-IN" altLang="zh-CN" dirty="0" smtClean="0">
                <a:latin typeface="Consolas"/>
                <a:cs typeface="Consolas"/>
              </a:rPr>
              <a:t>:</a:t>
            </a:r>
            <a:r>
              <a:rPr lang="mr-IN" altLang="zh-CN" dirty="0">
                <a:latin typeface="Consolas"/>
                <a:cs typeface="Consolas"/>
              </a:rPr>
              <a:t>"m" </a:t>
            </a:r>
            <a:r>
              <a:rPr lang="mr-IN" altLang="zh-CN" dirty="0" smtClean="0">
                <a:latin typeface="Consolas"/>
                <a:cs typeface="Consolas"/>
              </a:rPr>
              <a:t>(ptr)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          </a:t>
            </a:r>
            <a:r>
              <a:rPr lang="mr-IN" altLang="zh-CN" dirty="0" smtClean="0">
                <a:latin typeface="Consolas"/>
                <a:cs typeface="Consolas"/>
              </a:rPr>
              <a:t>:</a:t>
            </a:r>
            <a:r>
              <a:rPr lang="mr-IN" altLang="zh-CN" dirty="0">
                <a:latin typeface="Consolas"/>
                <a:cs typeface="Consolas"/>
              </a:rPr>
              <a:t>"memory")</a:t>
            </a:r>
            <a:r>
              <a:rPr lang="mr-IN" altLang="zh-CN" dirty="0" smtClean="0">
                <a:latin typeface="Consolas"/>
                <a:cs typeface="Consolas"/>
              </a:rPr>
              <a:t>;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return x;</a:t>
            </a: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6325" y="4584437"/>
            <a:ext cx="6914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Atomically store x in the memory pointed by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ptr</a:t>
            </a:r>
            <a:r>
              <a:rPr kumimoji="1" lang="en-US" altLang="zh-CN" sz="2400" dirty="0" smtClean="0">
                <a:latin typeface="Arial"/>
                <a:cs typeface="Arial"/>
              </a:rPr>
              <a:t>, </a:t>
            </a:r>
          </a:p>
          <a:p>
            <a:r>
              <a:rPr kumimoji="1" lang="en-US" altLang="zh-CN" sz="2400" dirty="0">
                <a:latin typeface="Arial"/>
                <a:cs typeface="Arial"/>
              </a:rPr>
              <a:t>R</a:t>
            </a:r>
            <a:r>
              <a:rPr kumimoji="1" lang="en-US" altLang="zh-CN" sz="2400" dirty="0" smtClean="0">
                <a:latin typeface="Arial"/>
                <a:cs typeface="Arial"/>
              </a:rPr>
              <a:t>eturn the old value stored at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ptr</a:t>
            </a:r>
            <a:r>
              <a:rPr kumimoji="1" lang="en-US" altLang="zh-CN" sz="2400" dirty="0" smtClean="0">
                <a:latin typeface="Arial"/>
                <a:cs typeface="Arial"/>
              </a:rPr>
              <a:t>.</a:t>
            </a:r>
            <a:endParaRPr kumimoji="1" lang="en-US" altLang="zh-C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57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28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mplement a lock using </a:t>
            </a:r>
            <a:r>
              <a:rPr kumimoji="1" lang="en-US" altLang="zh-CN" dirty="0" err="1" smtClean="0"/>
              <a:t>xchg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5859" y="3374913"/>
            <a:ext cx="3556232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void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lock(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mu)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kumimoji="1" lang="en-US" altLang="zh-CN" sz="10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while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-&gt;busy) {}  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mu-&gt;busy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true;</a:t>
            </a:r>
          </a:p>
          <a:p>
            <a:endParaRPr kumimoji="1" lang="en-US" altLang="zh-CN" sz="1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kumimoji="1" lang="en-US" altLang="zh-CN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void unlock(int *mu) {</a:t>
            </a:r>
          </a:p>
          <a:p>
            <a:endParaRPr kumimoji="1" lang="en-US" altLang="zh-CN" sz="10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mu-&gt;busy = false;</a:t>
            </a:r>
          </a:p>
          <a:p>
            <a:endParaRPr kumimoji="1" lang="en-US" altLang="zh-CN" sz="1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kumimoji="1" lang="en-US" altLang="zh-CN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859" y="1290283"/>
            <a:ext cx="3865136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struct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busy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lock_init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*mu)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 mu-&gt;busy =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0;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908" y="3762641"/>
            <a:ext cx="483813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while (</a:t>
            </a:r>
            <a:r>
              <a:rPr lang="en-US" sz="2000" dirty="0" err="1" smtClean="0">
                <a:latin typeface="Consolas"/>
                <a:cs typeface="Consolas"/>
              </a:rPr>
              <a:t>xchg</a:t>
            </a:r>
            <a:r>
              <a:rPr lang="en-US" sz="2000" dirty="0" smtClean="0">
                <a:latin typeface="Consolas"/>
                <a:cs typeface="Consolas"/>
              </a:rPr>
              <a:t>(&amp;mu-&gt;busy, 1) !=0) {}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908" y="5501949"/>
            <a:ext cx="286393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xchg</a:t>
            </a:r>
            <a:r>
              <a:rPr lang="en-US" sz="2000" dirty="0" smtClean="0">
                <a:latin typeface="Consolas"/>
                <a:cs typeface="Consolas"/>
              </a:rPr>
              <a:t>(&amp;mu-&gt;busy, 0);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140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46" y="25532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Spin lock based on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4" name="矩形 27"/>
          <p:cNvSpPr/>
          <p:nvPr/>
        </p:nvSpPr>
        <p:spPr>
          <a:xfrm>
            <a:off x="1346906" y="1457334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" name="矩形 28"/>
          <p:cNvSpPr/>
          <p:nvPr/>
        </p:nvSpPr>
        <p:spPr>
          <a:xfrm>
            <a:off x="6690764" y="145881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3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任意形状 29"/>
          <p:cNvSpPr/>
          <p:nvPr/>
        </p:nvSpPr>
        <p:spPr>
          <a:xfrm>
            <a:off x="2455465" y="1471108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任意形状 30"/>
          <p:cNvSpPr/>
          <p:nvPr/>
        </p:nvSpPr>
        <p:spPr>
          <a:xfrm>
            <a:off x="7799323" y="1463933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27"/>
          <p:cNvSpPr/>
          <p:nvPr/>
        </p:nvSpPr>
        <p:spPr>
          <a:xfrm>
            <a:off x="3452893" y="145015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" name="任意形状 29"/>
          <p:cNvSpPr/>
          <p:nvPr/>
        </p:nvSpPr>
        <p:spPr>
          <a:xfrm>
            <a:off x="4561452" y="1463933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24" y="2259845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(&amp;mu-&gt;busy,1)=0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522" y="2629177"/>
            <a:ext cx="37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(&amp;mu-&gt;busy,1)!=0)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(..) =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0854" y="3275508"/>
            <a:ext cx="37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while(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(&amp;mu-&gt;busy,1)!=0) 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(..) =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803" y="3921839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9717" y="4463007"/>
            <a:ext cx="37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(&amp;mu-&gt;busy,1)!=0)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(..) =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67049" y="5109338"/>
            <a:ext cx="37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while(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(&amp;mu-&gt;busy,1)!=0) 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(..)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8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always use spin locks?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lock is not available, thread busy waits (spins)</a:t>
            </a:r>
          </a:p>
          <a:p>
            <a:r>
              <a:rPr lang="en-US" dirty="0" smtClean="0"/>
              <a:t>Not efficient if critical section is long.</a:t>
            </a:r>
          </a:p>
          <a:p>
            <a:r>
              <a:rPr lang="en-US" dirty="0" smtClean="0"/>
              <a:t>Better alternative: if one thread blocks, execute another thread that can make progress</a:t>
            </a:r>
          </a:p>
          <a:p>
            <a:pPr lvl="1"/>
            <a:r>
              <a:rPr lang="en-US" dirty="0" smtClean="0"/>
              <a:t>Need help from OS kernel to put one thread on hold and schedule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Futex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035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futex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 *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addr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, FUTEX_WAIT, 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, ...)</a:t>
            </a:r>
          </a:p>
          <a:p>
            <a:pPr lvl="1"/>
            <a:r>
              <a:rPr lang="en-US" dirty="0" smtClean="0"/>
              <a:t>atomically checks *</a:t>
            </a:r>
            <a:r>
              <a:rPr lang="en-US" dirty="0" err="1" smtClean="0"/>
              <a:t>addr</a:t>
            </a:r>
            <a:r>
              <a:rPr lang="en-US" dirty="0" smtClean="0"/>
              <a:t> == </a:t>
            </a:r>
            <a:r>
              <a:rPr lang="en-US" dirty="0" err="1" smtClean="0"/>
              <a:t>val</a:t>
            </a:r>
            <a:r>
              <a:rPr lang="en-US" dirty="0" smtClean="0"/>
              <a:t> and puts calling thread on OS’ wait queue for </a:t>
            </a:r>
            <a:r>
              <a:rPr lang="en-US" dirty="0" err="1" smtClean="0"/>
              <a:t>addr</a:t>
            </a:r>
            <a:r>
              <a:rPr lang="en-US" dirty="0" smtClean="0"/>
              <a:t> if equality holds.</a:t>
            </a:r>
          </a:p>
          <a:p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futex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 *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addr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, FUTEX_WAKE, n, ...)</a:t>
            </a:r>
          </a:p>
          <a:p>
            <a:pPr lvl="1"/>
            <a:r>
              <a:rPr lang="en-US" dirty="0" smtClean="0"/>
              <a:t>wakes </a:t>
            </a:r>
            <a:r>
              <a:rPr lang="en-US" dirty="0" smtClean="0">
                <a:latin typeface="Consolas"/>
                <a:cs typeface="Consolas"/>
              </a:rPr>
              <a:t>n</a:t>
            </a:r>
            <a:r>
              <a:rPr lang="en-US" dirty="0" smtClean="0"/>
              <a:t> threads on OS’ wait queue for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6279243" y="-129341"/>
            <a:ext cx="3104345" cy="188132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ill not be tested in final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3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5834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simple </a:t>
            </a:r>
            <a:r>
              <a:rPr lang="en-US" dirty="0" err="1" smtClean="0"/>
              <a:t>pthread_mutex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4991" y="1449339"/>
            <a:ext cx="3992048" cy="19697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typedef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struct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busy;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kumimoji="1"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mutex_init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*mu) {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mu-&gt;busy= 0;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711484" y="3529012"/>
            <a:ext cx="68670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void</a:t>
            </a:r>
            <a:r>
              <a:rPr kumimoji="1" lang="zh-CN" alt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mutex_lock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mu)</a:t>
            </a:r>
            <a:r>
              <a:rPr kumimoji="1" lang="zh-CN" alt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kumimoji="1" lang="en-US" altLang="zh-CN" sz="9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	while(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 1) != 0)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futex_wait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 FUTEX_WAIT, 1, ..);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  <a:p>
            <a:endParaRPr kumimoji="1" lang="en-US" altLang="zh-CN" sz="9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mutex_unlock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*mu) {</a:t>
            </a:r>
          </a:p>
          <a:p>
            <a:endParaRPr kumimoji="1" lang="en-US" altLang="zh-CN" sz="9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xchg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 0);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futex_wake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(&amp;mu-&gt;busy, FUTEX_WAKE, 1, ..);</a:t>
            </a:r>
          </a:p>
          <a:p>
            <a:endParaRPr kumimoji="1" lang="en-US" altLang="zh-CN" sz="9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782" y="1449339"/>
            <a:ext cx="4086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Actual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and conditional variable are more complex for better performance.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more information,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futexes</a:t>
            </a:r>
            <a:r>
              <a:rPr lang="en-US" dirty="0" smtClean="0"/>
              <a:t> are tricky” by Ulrich </a:t>
            </a:r>
            <a:r>
              <a:rPr lang="en-US" dirty="0" err="1" smtClean="0"/>
              <a:t>Drepper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5136" y="4327037"/>
            <a:ext cx="5397327" cy="3997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074" y="5879125"/>
            <a:ext cx="5584006" cy="36404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20548" y="4810204"/>
            <a:ext cx="2751578" cy="1432970"/>
          </a:xfrm>
          <a:prstGeom prst="wedgeRoundRectCallout">
            <a:avLst>
              <a:gd name="adj1" fmla="val -68642"/>
              <a:gd name="adj2" fmla="val 2797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Not efficient as </a:t>
            </a:r>
            <a:r>
              <a:rPr lang="en-US" dirty="0" err="1" smtClean="0">
                <a:solidFill>
                  <a:schemeClr val="tx1"/>
                </a:solidFill>
              </a:rPr>
              <a:t>futex_wake</a:t>
            </a:r>
            <a:r>
              <a:rPr lang="en-US" dirty="0" smtClean="0">
                <a:solidFill>
                  <a:schemeClr val="tx1"/>
                </a:solidFill>
              </a:rPr>
              <a:t> is called even if no thread is waiting.</a:t>
            </a:r>
          </a:p>
        </p:txBody>
      </p:sp>
    </p:spTree>
    <p:extLst>
      <p:ext uri="{BB962C8B-B14F-4D97-AF65-F5344CB8AC3E}">
        <p14:creationId xmlns:p14="http://schemas.microsoft.com/office/powerpoint/2010/main" val="33774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cost of synchronization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068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of Multi-threaded programming</a:t>
            </a:r>
          </a:p>
          <a:p>
            <a:pPr lvl="1"/>
            <a:r>
              <a:rPr lang="en-US" dirty="0" smtClean="0"/>
              <a:t>Races, deadlocks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library’s synchronization primitives: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, conditional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3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kumimoji="1" lang="zh-CN" alt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0x1,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6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30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ovq (</a:t>
            </a:r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3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ovq (</a:t>
            </a:r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8164" y="2445044"/>
            <a:ext cx="139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FFFF"/>
                </a:solidFill>
                <a:latin typeface="Arial"/>
                <a:cs typeface="Arial"/>
              </a:rPr>
              <a:t>Cache miss</a:t>
            </a:r>
            <a:endParaRPr kumimoji="1" lang="zh-CN" alt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6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ovq (</a:t>
            </a:r>
            <a:r>
              <a:rPr kumimoji="1"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4320091" y="3021870"/>
            <a:ext cx="1081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420865" y="2680432"/>
            <a:ext cx="880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transfer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6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ovq (</a:t>
            </a:r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%</a:t>
            </a:r>
            <a:r>
              <a:rPr kumimoji="1" lang="en-US" altLang="zh-CN" sz="1400" dirty="0" err="1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17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dirty="0" err="1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18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dirty="0" err="1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320091" y="3010112"/>
            <a:ext cx="1081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335205" y="2680432"/>
            <a:ext cx="1051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800000"/>
                </a:solidFill>
                <a:latin typeface="Arial"/>
                <a:cs typeface="Arial"/>
              </a:rPr>
              <a:t>invalidate</a:t>
            </a:r>
            <a:endParaRPr kumimoji="1" lang="en-US" altLang="zh-CN" sz="16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92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dirty="0" err="1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1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948A54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dirty="0" err="1">
                <a:solidFill>
                  <a:srgbClr val="948A54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rgbClr val="948A54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 smtClean="0">
                <a:solidFill>
                  <a:srgbClr val="948A54"/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rgbClr val="948A54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pthread’s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work?</a:t>
            </a:r>
          </a:p>
          <a:p>
            <a:r>
              <a:rPr lang="en-US" dirty="0" smtClean="0"/>
              <a:t>What’s the cost of synchronization?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1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ea 0x100, 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0x2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1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ea 0x100, 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0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0x2,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6204341" y="2217842"/>
            <a:ext cx="2380201" cy="27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6251377" y="2227842"/>
            <a:ext cx="2309647" cy="268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718164" y="2468560"/>
            <a:ext cx="139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/>
                <a:cs typeface="Arial"/>
              </a:rPr>
              <a:t>Cache miss</a:t>
            </a:r>
            <a:endParaRPr kumimoji="1"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66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ovq (%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b="1" dirty="0" err="1" smtClean="0">
                <a:solidFill>
                  <a:schemeClr val="tx1"/>
                </a:solidFill>
                <a:latin typeface="Arial"/>
                <a:cs typeface="Arial"/>
              </a:rPr>
              <a:t>rax</a:t>
            </a:r>
            <a:endParaRPr kumimoji="1" lang="zh-CN" alt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4343609" y="3021870"/>
            <a:ext cx="1081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444383" y="2680432"/>
            <a:ext cx="880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transfer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13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Basic Idea of Cache Coherence 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494973" y="1106183"/>
            <a:ext cx="2655911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94974" y="2123415"/>
            <a:ext cx="2655909" cy="792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6073" y="1233255"/>
            <a:ext cx="1931947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addq 1, (%</a:t>
            </a:r>
            <a:r>
              <a:rPr kumimoji="1" lang="en-US" altLang="zh-CN" sz="1400" dirty="0" err="1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28" y="109442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252" y="1215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98" y="2203315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622" y="1123105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9622" y="2229600"/>
            <a:ext cx="1168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Cache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86956" y="3569245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0x8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5586" y="476449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3268" y="2132636"/>
            <a:ext cx="2623531" cy="7834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直线连接符 34"/>
          <p:cNvCxnSpPr>
            <a:stCxn id="8" idx="2"/>
            <a:endCxn id="33" idx="2"/>
          </p:cNvCxnSpPr>
          <p:nvPr/>
        </p:nvCxnSpPr>
        <p:spPr>
          <a:xfrm rot="16200000" flipH="1">
            <a:off x="5098981" y="640002"/>
            <a:ext cx="12700" cy="4552105"/>
          </a:xfrm>
          <a:prstGeom prst="bentConnector3">
            <a:avLst>
              <a:gd name="adj1" fmla="val 180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4"/>
          <p:cNvCxnSpPr>
            <a:endCxn id="30" idx="0"/>
          </p:cNvCxnSpPr>
          <p:nvPr/>
        </p:nvCxnSpPr>
        <p:spPr>
          <a:xfrm>
            <a:off x="4861000" y="3162978"/>
            <a:ext cx="0" cy="406267"/>
          </a:xfrm>
          <a:prstGeom prst="straightConnector1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89918" y="396935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0x7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9918" y="4364384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0x6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92880" y="476449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0x5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9918" y="5143343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0x4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2880" y="5543452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918" y="5925231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0x2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92880" y="6325340"/>
            <a:ext cx="2148088" cy="400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0x1</a:t>
            </a:r>
            <a:endParaRPr kumimoji="1" lang="zh-CN" alt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65606" y="1609057"/>
            <a:ext cx="193241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6094" y="1591018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6080390" y="1111660"/>
            <a:ext cx="2606410" cy="911409"/>
            <a:chOff x="6134132" y="1398807"/>
            <a:chExt cx="2263361" cy="2524666"/>
          </a:xfrm>
          <a:solidFill>
            <a:schemeClr val="bg1"/>
          </a:solidFill>
        </p:grpSpPr>
        <p:sp>
          <p:nvSpPr>
            <p:cNvPr id="76" name="矩形 75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grpFill/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651489" y="1238732"/>
            <a:ext cx="1826664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movq (%</a:t>
            </a:r>
            <a:r>
              <a:rPr kumimoji="1" lang="en-US" altLang="zh-CN" sz="1400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), %</a:t>
            </a:r>
            <a:r>
              <a:rPr kumimoji="1" lang="en-US" altLang="zh-CN" sz="1400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rax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8668" y="122069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IR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51021" y="1614534"/>
            <a:ext cx="182713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0x3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51510" y="159649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RAX</a:t>
            </a:r>
            <a:endParaRPr kumimoji="1"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83727" y="3162978"/>
            <a:ext cx="154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  <a:latin typeface="Arial"/>
                <a:cs typeface="Arial"/>
              </a:rPr>
              <a:t>Memory bus</a:t>
            </a:r>
            <a:endParaRPr kumimoji="1" lang="en-US" altLang="zh-CN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57119" y="632922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Arial"/>
                <a:cs typeface="Arial"/>
              </a:rPr>
              <a:t>0x100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79286" y="592744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0x108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989203" y="5555899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990494" y="5144198"/>
            <a:ext cx="79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0x118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81928" y="4764493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72071" y="436438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0x128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2396" y="3959778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2071" y="3566364"/>
            <a:ext cx="81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0x138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3172" y="2221491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,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04341" y="2206084"/>
            <a:ext cx="2380201" cy="30219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 0x2, 0x3 ... 0x8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41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Update global variable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46966" y="991383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62010" y="991383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25792" y="1005907"/>
            <a:ext cx="1530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addq 1, (%</a:t>
            </a:r>
            <a:r>
              <a:rPr kumimoji="1" lang="en-US" altLang="zh-CN" sz="1600" dirty="0" err="1">
                <a:latin typeface="Arial"/>
                <a:cs typeface="Arial"/>
              </a:rPr>
              <a:t>rax</a:t>
            </a:r>
            <a:r>
              <a:rPr kumimoji="1" lang="en-US" altLang="zh-CN" sz="1600" dirty="0">
                <a:latin typeface="Arial"/>
                <a:cs typeface="Arial"/>
              </a:rPr>
              <a:t>)</a:t>
            </a:r>
            <a:endParaRPr kumimoji="1" lang="zh-CN" altLang="en-US" sz="1600" dirty="0"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7200" y="938918"/>
            <a:ext cx="1530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addq 1, (%</a:t>
            </a:r>
            <a:r>
              <a:rPr kumimoji="1" lang="en-US" altLang="zh-CN" sz="1600" dirty="0" err="1">
                <a:latin typeface="Arial"/>
                <a:cs typeface="Arial"/>
              </a:rPr>
              <a:t>rax</a:t>
            </a:r>
            <a:r>
              <a:rPr kumimoji="1" lang="en-US" altLang="zh-CN" sz="1600" dirty="0">
                <a:latin typeface="Arial"/>
                <a:cs typeface="Arial"/>
              </a:rPr>
              <a:t>)</a:t>
            </a:r>
            <a:endParaRPr kumimoji="1" lang="zh-CN" altLang="en-US" sz="1600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8789" y="1369971"/>
            <a:ext cx="1339166" cy="587943"/>
            <a:chOff x="1798789" y="1369971"/>
            <a:chExt cx="1339166" cy="587943"/>
          </a:xfrm>
        </p:grpSpPr>
        <p:sp>
          <p:nvSpPr>
            <p:cNvPr id="26" name="矩形 25"/>
            <p:cNvSpPr/>
            <p:nvPr/>
          </p:nvSpPr>
          <p:spPr>
            <a:xfrm>
              <a:off x="1798789" y="1369971"/>
              <a:ext cx="1339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FF0066"/>
                  </a:solidFill>
                  <a:latin typeface="Arial"/>
                  <a:cs typeface="Arial"/>
                </a:rPr>
                <a:t>cache miss</a:t>
              </a:r>
              <a:endParaRPr kumimoji="1" lang="zh-CN" altLang="en-US" dirty="0">
                <a:solidFill>
                  <a:srgbClr val="FF0066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直线箭头连接符 27"/>
            <p:cNvCxnSpPr>
              <a:stCxn id="26" idx="2"/>
              <a:endCxn id="7" idx="0"/>
            </p:cNvCxnSpPr>
            <p:nvPr/>
          </p:nvCxnSpPr>
          <p:spPr>
            <a:xfrm>
              <a:off x="2468372" y="1739303"/>
              <a:ext cx="1" cy="218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90316" y="1386520"/>
            <a:ext cx="1339166" cy="552669"/>
            <a:chOff x="6090316" y="1386520"/>
            <a:chExt cx="1339166" cy="552669"/>
          </a:xfrm>
        </p:grpSpPr>
        <p:sp>
          <p:nvSpPr>
            <p:cNvPr id="27" name="矩形 26"/>
            <p:cNvSpPr/>
            <p:nvPr/>
          </p:nvSpPr>
          <p:spPr>
            <a:xfrm>
              <a:off x="6090316" y="1386520"/>
              <a:ext cx="1339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FF0066"/>
                  </a:solidFill>
                  <a:latin typeface="Arial"/>
                  <a:cs typeface="Arial"/>
                </a:rPr>
                <a:t>cache miss</a:t>
              </a:r>
              <a:endParaRPr kumimoji="1" lang="zh-CN" altLang="en-US" dirty="0">
                <a:solidFill>
                  <a:srgbClr val="FF0066"/>
                </a:solidFill>
                <a:latin typeface="Arial"/>
                <a:cs typeface="Arial"/>
              </a:endParaRPr>
            </a:p>
          </p:txBody>
        </p:sp>
        <p:cxnSp>
          <p:nvCxnSpPr>
            <p:cNvPr id="32" name="直线箭头连接符 31"/>
            <p:cNvCxnSpPr>
              <a:stCxn id="27" idx="2"/>
              <a:endCxn id="8" idx="0"/>
            </p:cNvCxnSpPr>
            <p:nvPr/>
          </p:nvCxnSpPr>
          <p:spPr>
            <a:xfrm>
              <a:off x="6759899" y="1755852"/>
              <a:ext cx="1" cy="183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9115" y="3495074"/>
            <a:ext cx="6724104" cy="622731"/>
            <a:chOff x="1009115" y="3495074"/>
            <a:chExt cx="6724104" cy="622731"/>
          </a:xfrm>
        </p:grpSpPr>
        <p:sp>
          <p:nvSpPr>
            <p:cNvPr id="35" name="矩形 34"/>
            <p:cNvSpPr/>
            <p:nvPr/>
          </p:nvSpPr>
          <p:spPr>
            <a:xfrm>
              <a:off x="1009115" y="3748473"/>
              <a:ext cx="2926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C0504D"/>
                  </a:solidFill>
                  <a:latin typeface="Arial"/>
                  <a:cs typeface="Arial"/>
                </a:rPr>
                <a:t>invalidate</a:t>
              </a:r>
              <a:r>
                <a:rPr kumimoji="1" lang="en-US" altLang="zh-CN" dirty="0" smtClean="0">
                  <a:latin typeface="Arial"/>
                  <a:cs typeface="Arial"/>
                </a:rPr>
                <a:t> cpu1’s cacheline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36" name="直线箭头连接符 35"/>
            <p:cNvCxnSpPr>
              <a:stCxn id="21" idx="2"/>
              <a:endCxn id="35" idx="0"/>
            </p:cNvCxnSpPr>
            <p:nvPr/>
          </p:nvCxnSpPr>
          <p:spPr>
            <a:xfrm flipH="1">
              <a:off x="2472410" y="3495074"/>
              <a:ext cx="7723" cy="253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35" idx="3"/>
              <a:endCxn id="42" idx="1"/>
            </p:cNvCxnSpPr>
            <p:nvPr/>
          </p:nvCxnSpPr>
          <p:spPr>
            <a:xfrm flipV="1">
              <a:off x="3935705" y="3915040"/>
              <a:ext cx="1829082" cy="18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764787" y="3730374"/>
              <a:ext cx="1968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accent2"/>
                  </a:solidFill>
                  <a:latin typeface="Arial"/>
                  <a:cs typeface="Arial"/>
                </a:rPr>
                <a:t>cache </a:t>
              </a:r>
              <a:r>
                <a:rPr kumimoji="1" lang="en-US" altLang="zh-CN" dirty="0" smtClean="0">
                  <a:solidFill>
                    <a:schemeClr val="accent2"/>
                  </a:solidFill>
                  <a:latin typeface="Arial"/>
                  <a:cs typeface="Arial"/>
                </a:rPr>
                <a:t>invalidated</a:t>
              </a:r>
              <a:endParaRPr kumimoji="1" lang="zh-CN" alt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070177" y="4372274"/>
            <a:ext cx="133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66"/>
                </a:solidFill>
                <a:latin typeface="Arial"/>
                <a:cs typeface="Arial"/>
              </a:rPr>
              <a:t>cache miss</a:t>
            </a:r>
            <a:endParaRPr kumimoji="1" lang="zh-CN" altLang="en-US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6706" y="907526"/>
            <a:ext cx="105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g</a:t>
            </a:r>
            <a:r>
              <a:rPr kumimoji="1" lang="en-US" altLang="zh-CN" dirty="0" smtClean="0">
                <a:latin typeface="Arial"/>
                <a:cs typeface="Arial"/>
              </a:rPr>
              <a:t>lobal: </a:t>
            </a:r>
            <a:r>
              <a:rPr kumimoji="1" lang="en-US" altLang="zh-CN" dirty="0"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1339" y="1940908"/>
            <a:ext cx="3489057" cy="386338"/>
            <a:chOff x="521339" y="1940908"/>
            <a:chExt cx="3489057" cy="386338"/>
          </a:xfrm>
        </p:grpSpPr>
        <p:sp>
          <p:nvSpPr>
            <p:cNvPr id="7" name="矩形 6"/>
            <p:cNvSpPr/>
            <p:nvPr/>
          </p:nvSpPr>
          <p:spPr>
            <a:xfrm>
              <a:off x="926349" y="1957914"/>
              <a:ext cx="3084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cacheline from memory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1339" y="1940908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56829" y="1939189"/>
            <a:ext cx="3445094" cy="369706"/>
            <a:chOff x="4856829" y="1939189"/>
            <a:chExt cx="3445094" cy="369706"/>
          </a:xfrm>
        </p:grpSpPr>
        <p:sp>
          <p:nvSpPr>
            <p:cNvPr id="8" name="矩形 7"/>
            <p:cNvSpPr/>
            <p:nvPr/>
          </p:nvSpPr>
          <p:spPr>
            <a:xfrm>
              <a:off x="5217876" y="1939189"/>
              <a:ext cx="3084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cacheline from memory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56829" y="1939563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2631" y="2315488"/>
            <a:ext cx="3277354" cy="575700"/>
            <a:chOff x="532631" y="2315488"/>
            <a:chExt cx="3277354" cy="575700"/>
          </a:xfrm>
        </p:grpSpPr>
        <p:cxnSp>
          <p:nvCxnSpPr>
            <p:cNvPr id="4" name="直线箭头连接符 3"/>
            <p:cNvCxnSpPr>
              <a:endCxn id="15" idx="0"/>
            </p:cNvCxnSpPr>
            <p:nvPr/>
          </p:nvCxnSpPr>
          <p:spPr>
            <a:xfrm>
              <a:off x="2468373" y="2315488"/>
              <a:ext cx="11761" cy="2063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50283" y="2521856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data into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2631" y="2504838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68121" y="2296763"/>
            <a:ext cx="3221630" cy="584375"/>
            <a:chOff x="4868121" y="2296763"/>
            <a:chExt cx="3221630" cy="584375"/>
          </a:xfrm>
        </p:grpSpPr>
        <p:cxnSp>
          <p:nvCxnSpPr>
            <p:cNvPr id="12" name="直线箭头连接符 11"/>
            <p:cNvCxnSpPr>
              <a:endCxn id="17" idx="0"/>
            </p:cNvCxnSpPr>
            <p:nvPr/>
          </p:nvCxnSpPr>
          <p:spPr>
            <a:xfrm>
              <a:off x="6759900" y="2296763"/>
              <a:ext cx="0" cy="2150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430049" y="2511806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data into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868121" y="2503493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0405" y="2891188"/>
            <a:ext cx="2597414" cy="617460"/>
            <a:chOff x="520405" y="2891188"/>
            <a:chExt cx="2597414" cy="617460"/>
          </a:xfrm>
        </p:grpSpPr>
        <p:cxnSp>
          <p:nvCxnSpPr>
            <p:cNvPr id="19" name="直线箭头连接符 18"/>
            <p:cNvCxnSpPr>
              <a:stCxn id="15" idx="2"/>
              <a:endCxn id="21" idx="0"/>
            </p:cNvCxnSpPr>
            <p:nvPr/>
          </p:nvCxnSpPr>
          <p:spPr>
            <a:xfrm flipH="1">
              <a:off x="2480133" y="2891188"/>
              <a:ext cx="1" cy="234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842447" y="3125742"/>
              <a:ext cx="12753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calculation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0405" y="3139316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1</a:t>
              </a:r>
              <a:endParaRPr lang="zh-CN" alt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55895" y="2881138"/>
            <a:ext cx="2553448" cy="626165"/>
            <a:chOff x="4855895" y="2881138"/>
            <a:chExt cx="2553448" cy="626165"/>
          </a:xfrm>
        </p:grpSpPr>
        <p:cxnSp>
          <p:nvCxnSpPr>
            <p:cNvPr id="20" name="直线箭头连接符 19"/>
            <p:cNvCxnSpPr>
              <a:stCxn id="17" idx="2"/>
              <a:endCxn id="22" idx="0"/>
            </p:cNvCxnSpPr>
            <p:nvPr/>
          </p:nvCxnSpPr>
          <p:spPr>
            <a:xfrm>
              <a:off x="6759900" y="2881138"/>
              <a:ext cx="11757" cy="222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855895" y="3103934"/>
              <a:ext cx="2553448" cy="403369"/>
              <a:chOff x="4855895" y="3103934"/>
              <a:chExt cx="2553448" cy="40336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133971" y="3103934"/>
                <a:ext cx="1275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rial"/>
                    <a:cs typeface="Arial"/>
                  </a:rPr>
                  <a:t>calculation</a:t>
                </a:r>
                <a:endParaRPr kumimoji="1" lang="zh-CN" altLang="en-US" dirty="0"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855895" y="3137971"/>
                <a:ext cx="337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latin typeface="Arial"/>
                    <a:cs typeface="Arial"/>
                  </a:rPr>
                  <a:t>1</a:t>
                </a:r>
                <a:endParaRPr lang="zh-CN" alt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88667" y="4117805"/>
            <a:ext cx="4065139" cy="623801"/>
            <a:chOff x="288667" y="4117805"/>
            <a:chExt cx="4065139" cy="623801"/>
          </a:xfrm>
        </p:grpSpPr>
        <p:cxnSp>
          <p:nvCxnSpPr>
            <p:cNvPr id="25" name="直线箭头连接符 24"/>
            <p:cNvCxnSpPr>
              <a:stCxn id="35" idx="2"/>
              <a:endCxn id="29" idx="0"/>
            </p:cNvCxnSpPr>
            <p:nvPr/>
          </p:nvCxnSpPr>
          <p:spPr>
            <a:xfrm>
              <a:off x="2472410" y="4117805"/>
              <a:ext cx="7733" cy="2544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6479" y="4372274"/>
              <a:ext cx="374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write data </a:t>
              </a:r>
              <a:r>
                <a:rPr kumimoji="1" lang="en-US" altLang="zh-CN" dirty="0" smtClean="0">
                  <a:latin typeface="Arial"/>
                  <a:cs typeface="Arial"/>
                </a:rPr>
                <a:t>from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 to cache 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8667" y="4372274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1</a:t>
              </a:r>
              <a:endParaRPr lang="zh-CN" alt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4428" y="4741606"/>
            <a:ext cx="3188865" cy="892112"/>
            <a:chOff x="5024428" y="4741606"/>
            <a:chExt cx="3188865" cy="892112"/>
          </a:xfrm>
        </p:grpSpPr>
        <p:cxnSp>
          <p:nvCxnSpPr>
            <p:cNvPr id="48" name="直线箭头连接符 47"/>
            <p:cNvCxnSpPr>
              <a:stCxn id="41" idx="2"/>
              <a:endCxn id="45" idx="0"/>
            </p:cNvCxnSpPr>
            <p:nvPr/>
          </p:nvCxnSpPr>
          <p:spPr>
            <a:xfrm>
              <a:off x="6748139" y="5390117"/>
              <a:ext cx="8467" cy="243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024428" y="4741606"/>
              <a:ext cx="3188865" cy="650197"/>
              <a:chOff x="5024428" y="4741606"/>
              <a:chExt cx="3188865" cy="650197"/>
            </a:xfrm>
          </p:grpSpPr>
          <p:cxnSp>
            <p:nvCxnSpPr>
              <p:cNvPr id="38" name="直线箭头连接符 37"/>
              <p:cNvCxnSpPr>
                <a:stCxn id="33" idx="2"/>
                <a:endCxn id="41" idx="0"/>
              </p:cNvCxnSpPr>
              <p:nvPr/>
            </p:nvCxnSpPr>
            <p:spPr>
              <a:xfrm>
                <a:off x="6739760" y="4741606"/>
                <a:ext cx="8379" cy="2791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282984" y="5020785"/>
                <a:ext cx="2930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latin typeface="Arial"/>
                    <a:cs typeface="Arial"/>
                  </a:rPr>
                  <a:t>load cacheline from CPU 0</a:t>
                </a:r>
                <a:endParaRPr kumimoji="1" lang="zh-CN" altLang="en-US" dirty="0">
                  <a:latin typeface="Arial"/>
                  <a:cs typeface="Arial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24428" y="5022471"/>
                <a:ext cx="337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latin typeface="Arial"/>
                    <a:cs typeface="Arial"/>
                  </a:rPr>
                  <a:t>1</a:t>
                </a:r>
                <a:endParaRPr lang="zh-CN" altLang="en-US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787484" y="5633718"/>
            <a:ext cx="6846080" cy="1019223"/>
            <a:chOff x="1787484" y="5633718"/>
            <a:chExt cx="6846080" cy="1019223"/>
          </a:xfrm>
        </p:grpSpPr>
        <p:sp>
          <p:nvSpPr>
            <p:cNvPr id="45" name="矩形 44"/>
            <p:cNvSpPr/>
            <p:nvPr/>
          </p:nvSpPr>
          <p:spPr>
            <a:xfrm>
              <a:off x="5293311" y="5633718"/>
              <a:ext cx="2926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C0504D"/>
                  </a:solidFill>
                  <a:latin typeface="Arial"/>
                  <a:cs typeface="Arial"/>
                </a:rPr>
                <a:t>invalidate</a:t>
              </a:r>
              <a:r>
                <a:rPr kumimoji="1" lang="en-US" altLang="zh-CN" dirty="0" smtClean="0">
                  <a:latin typeface="Arial"/>
                  <a:cs typeface="Arial"/>
                </a:rPr>
                <a:t> cpu0’s cacheline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49" name="直线箭头连接符 48"/>
            <p:cNvCxnSpPr>
              <a:stCxn id="45" idx="1"/>
              <a:endCxn id="51" idx="3"/>
            </p:cNvCxnSpPr>
            <p:nvPr/>
          </p:nvCxnSpPr>
          <p:spPr>
            <a:xfrm flipH="1">
              <a:off x="3396706" y="5818384"/>
              <a:ext cx="1896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787484" y="5633718"/>
              <a:ext cx="1609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accent2"/>
                  </a:solidFill>
                  <a:latin typeface="Arial"/>
                  <a:cs typeface="Arial"/>
                </a:rPr>
                <a:t>b</a:t>
              </a:r>
              <a:r>
                <a:rPr kumimoji="1" lang="en-US" altLang="zh-CN" dirty="0" smtClean="0">
                  <a:solidFill>
                    <a:schemeClr val="accent2"/>
                  </a:solidFill>
                  <a:latin typeface="Arial"/>
                  <a:cs typeface="Arial"/>
                </a:rPr>
                <a:t>e invalidated</a:t>
              </a:r>
              <a:endParaRPr kumimoji="1" lang="zh-CN" alt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直线箭头连接符 52"/>
            <p:cNvCxnSpPr>
              <a:stCxn id="45" idx="2"/>
              <a:endCxn id="54" idx="0"/>
            </p:cNvCxnSpPr>
            <p:nvPr/>
          </p:nvCxnSpPr>
          <p:spPr>
            <a:xfrm>
              <a:off x="6756606" y="6003050"/>
              <a:ext cx="3295" cy="2805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4886237" y="6283609"/>
              <a:ext cx="374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write data </a:t>
              </a:r>
              <a:r>
                <a:rPr kumimoji="1" lang="en-US" altLang="zh-CN" dirty="0" smtClean="0">
                  <a:latin typeface="Arial"/>
                  <a:cs typeface="Arial"/>
                </a:rPr>
                <a:t>from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 to cache 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557259" y="6283609"/>
              <a:ext cx="337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1</a:t>
              </a:r>
              <a:endParaRPr lang="zh-CN" alt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53806" y="899544"/>
            <a:ext cx="512570" cy="369332"/>
            <a:chOff x="4353806" y="899544"/>
            <a:chExt cx="512570" cy="3693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4353806" y="1084210"/>
              <a:ext cx="2181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64716" y="8995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82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718" y="-2821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Update global variable with lock</a:t>
            </a:r>
            <a:endParaRPr kumimoji="1" lang="zh-CN" altLang="en-US" sz="3600" dirty="0"/>
          </a:p>
        </p:txBody>
      </p:sp>
      <p:sp>
        <p:nvSpPr>
          <p:cNvPr id="43" name="矩形 42"/>
          <p:cNvSpPr/>
          <p:nvPr/>
        </p:nvSpPr>
        <p:spPr>
          <a:xfrm>
            <a:off x="2235110" y="732707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0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0154" y="732707"/>
            <a:ext cx="940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CPU 1</a:t>
            </a:r>
            <a:endParaRPr kumimoji="1"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13551" y="679333"/>
            <a:ext cx="2009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kumimoji="1" lang="en-US" altLang="zh-CN" sz="1600" dirty="0" smtClean="0">
                <a:solidFill>
                  <a:srgbClr val="C0504D"/>
                </a:solidFill>
                <a:latin typeface="Arial"/>
                <a:cs typeface="Arial"/>
              </a:rPr>
              <a:t>ock; </a:t>
            </a:r>
            <a:r>
              <a:rPr kumimoji="1" lang="en-US" altLang="zh-CN" sz="1600" dirty="0" smtClean="0">
                <a:latin typeface="Arial"/>
                <a:cs typeface="Arial"/>
              </a:rPr>
              <a:t>addq </a:t>
            </a:r>
            <a:r>
              <a:rPr kumimoji="1" lang="en-US" altLang="zh-CN" sz="1600" dirty="0">
                <a:latin typeface="Arial"/>
                <a:cs typeface="Arial"/>
              </a:rPr>
              <a:t>1, (%</a:t>
            </a:r>
            <a:r>
              <a:rPr kumimoji="1" lang="en-US" altLang="zh-CN" sz="1600" dirty="0" err="1">
                <a:latin typeface="Arial"/>
                <a:cs typeface="Arial"/>
              </a:rPr>
              <a:t>rax</a:t>
            </a:r>
            <a:r>
              <a:rPr kumimoji="1" lang="en-US" altLang="zh-CN" sz="1600" dirty="0">
                <a:latin typeface="Arial"/>
                <a:cs typeface="Arial"/>
              </a:rPr>
              <a:t>)</a:t>
            </a:r>
            <a:endParaRPr kumimoji="1" lang="zh-CN" altLang="en-US" sz="1600" dirty="0"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7685" y="702849"/>
            <a:ext cx="2009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kumimoji="1" lang="en-US" altLang="zh-CN" sz="1600" dirty="0" smtClean="0">
                <a:solidFill>
                  <a:srgbClr val="C0504D"/>
                </a:solidFill>
                <a:latin typeface="Arial"/>
                <a:cs typeface="Arial"/>
              </a:rPr>
              <a:t>ock; </a:t>
            </a:r>
            <a:r>
              <a:rPr kumimoji="1" lang="en-US" altLang="zh-CN" sz="1600" dirty="0" smtClean="0">
                <a:latin typeface="Arial"/>
                <a:cs typeface="Arial"/>
              </a:rPr>
              <a:t>addq </a:t>
            </a:r>
            <a:r>
              <a:rPr kumimoji="1" lang="en-US" altLang="zh-CN" sz="1600" dirty="0">
                <a:latin typeface="Arial"/>
                <a:cs typeface="Arial"/>
              </a:rPr>
              <a:t>1, (%</a:t>
            </a:r>
            <a:r>
              <a:rPr kumimoji="1" lang="en-US" altLang="zh-CN" sz="1600" dirty="0" err="1">
                <a:latin typeface="Arial"/>
                <a:cs typeface="Arial"/>
              </a:rPr>
              <a:t>rax</a:t>
            </a:r>
            <a:r>
              <a:rPr kumimoji="1" lang="en-US" altLang="zh-CN" sz="1600" dirty="0">
                <a:latin typeface="Arial"/>
                <a:cs typeface="Arial"/>
              </a:rPr>
              <a:t>)</a:t>
            </a:r>
            <a:endParaRPr kumimoji="1" lang="zh-CN" altLang="en-US" sz="1600" dirty="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51561" y="2153896"/>
            <a:ext cx="3084047" cy="540426"/>
            <a:chOff x="1051561" y="2153896"/>
            <a:chExt cx="3084047" cy="540426"/>
          </a:xfrm>
        </p:grpSpPr>
        <p:sp>
          <p:nvSpPr>
            <p:cNvPr id="7" name="矩形 6"/>
            <p:cNvSpPr/>
            <p:nvPr/>
          </p:nvSpPr>
          <p:spPr>
            <a:xfrm>
              <a:off x="1051561" y="2153896"/>
              <a:ext cx="3084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cacheline from memory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4" name="直线箭头连接符 3"/>
            <p:cNvCxnSpPr>
              <a:stCxn id="7" idx="2"/>
              <a:endCxn id="15" idx="0"/>
            </p:cNvCxnSpPr>
            <p:nvPr/>
          </p:nvCxnSpPr>
          <p:spPr>
            <a:xfrm>
              <a:off x="2593585" y="2523228"/>
              <a:ext cx="7" cy="171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51813" y="2694322"/>
            <a:ext cx="3683558" cy="556854"/>
            <a:chOff x="751813" y="2694322"/>
            <a:chExt cx="3683558" cy="556854"/>
          </a:xfrm>
        </p:grpSpPr>
        <p:sp>
          <p:nvSpPr>
            <p:cNvPr id="15" name="矩形 14"/>
            <p:cNvSpPr/>
            <p:nvPr/>
          </p:nvSpPr>
          <p:spPr>
            <a:xfrm>
              <a:off x="751813" y="2694322"/>
              <a:ext cx="3683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Arial"/>
                  <a:cs typeface="Arial"/>
                </a:rPr>
                <a:t>l</a:t>
              </a:r>
              <a:r>
                <a:rPr kumimoji="1" lang="en-US" altLang="zh-CN" dirty="0" smtClean="0">
                  <a:latin typeface="Arial"/>
                  <a:cs typeface="Arial"/>
                </a:rPr>
                <a:t>oad into CPU buffer and </a:t>
              </a:r>
              <a:r>
                <a:rPr kumimoji="1" lang="en-US" altLang="zh-CN" dirty="0" smtClean="0">
                  <a:latin typeface="Arial"/>
                  <a:cs typeface="Arial"/>
                </a:rPr>
                <a:t>calculate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19" name="直线箭头连接符 18"/>
            <p:cNvCxnSpPr>
              <a:stCxn id="15" idx="2"/>
              <a:endCxn id="29" idx="0"/>
            </p:cNvCxnSpPr>
            <p:nvPr/>
          </p:nvCxnSpPr>
          <p:spPr>
            <a:xfrm>
              <a:off x="2593592" y="3063654"/>
              <a:ext cx="4136" cy="187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24001" y="1612985"/>
            <a:ext cx="1339166" cy="540911"/>
            <a:chOff x="1924001" y="1612985"/>
            <a:chExt cx="1339166" cy="540911"/>
          </a:xfrm>
        </p:grpSpPr>
        <p:sp>
          <p:nvSpPr>
            <p:cNvPr id="26" name="矩形 25"/>
            <p:cNvSpPr/>
            <p:nvPr/>
          </p:nvSpPr>
          <p:spPr>
            <a:xfrm>
              <a:off x="1924001" y="1612985"/>
              <a:ext cx="1339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C0504D"/>
                  </a:solidFill>
                  <a:latin typeface="Arial"/>
                  <a:cs typeface="Arial"/>
                </a:rPr>
                <a:t>cache miss</a:t>
              </a:r>
              <a:endParaRPr kumimoji="1" lang="zh-CN" altLang="en-US" dirty="0">
                <a:solidFill>
                  <a:srgbClr val="C0504D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直线箭头连接符 27"/>
            <p:cNvCxnSpPr>
              <a:stCxn id="26" idx="2"/>
              <a:endCxn id="7" idx="0"/>
            </p:cNvCxnSpPr>
            <p:nvPr/>
          </p:nvCxnSpPr>
          <p:spPr>
            <a:xfrm>
              <a:off x="2593584" y="1982317"/>
              <a:ext cx="1" cy="171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3405501" y="590477"/>
            <a:ext cx="105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g</a:t>
            </a:r>
            <a:r>
              <a:rPr kumimoji="1" lang="en-US" altLang="zh-CN" dirty="0" smtClean="0">
                <a:latin typeface="Arial"/>
                <a:cs typeface="Arial"/>
              </a:rPr>
              <a:t>lobal: </a:t>
            </a:r>
            <a:r>
              <a:rPr kumimoji="1" lang="en-US" altLang="zh-CN" dirty="0"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2002" y="1080812"/>
            <a:ext cx="3982242" cy="532173"/>
            <a:chOff x="602002" y="1080812"/>
            <a:chExt cx="3982242" cy="532173"/>
          </a:xfrm>
        </p:grpSpPr>
        <p:sp>
          <p:nvSpPr>
            <p:cNvPr id="40" name="矩形 39"/>
            <p:cNvSpPr/>
            <p:nvPr/>
          </p:nvSpPr>
          <p:spPr>
            <a:xfrm>
              <a:off x="602002" y="1080812"/>
              <a:ext cx="3982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FF0066"/>
                  </a:solidFill>
                  <a:latin typeface="Arial"/>
                  <a:cs typeface="Arial"/>
                </a:rPr>
                <a:t>lock cacheline/ address /memory bus</a:t>
              </a:r>
              <a:endParaRPr kumimoji="1" lang="zh-CN" altLang="en-US" dirty="0">
                <a:solidFill>
                  <a:srgbClr val="FF0066"/>
                </a:solidFill>
                <a:latin typeface="Arial"/>
                <a:cs typeface="Arial"/>
              </a:endParaRPr>
            </a:p>
          </p:txBody>
        </p:sp>
        <p:cxnSp>
          <p:nvCxnSpPr>
            <p:cNvPr id="50" name="直线箭头连接符 49"/>
            <p:cNvCxnSpPr>
              <a:stCxn id="40" idx="2"/>
              <a:endCxn id="26" idx="0"/>
            </p:cNvCxnSpPr>
            <p:nvPr/>
          </p:nvCxnSpPr>
          <p:spPr>
            <a:xfrm>
              <a:off x="2593123" y="1450144"/>
              <a:ext cx="461" cy="1628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1620427" y="3833195"/>
            <a:ext cx="196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  <a:latin typeface="Arial"/>
                <a:cs typeface="Arial"/>
              </a:rPr>
              <a:t>Instruction retired</a:t>
            </a:r>
            <a:endParaRPr kumimoji="1" lang="zh-CN" alt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4064" y="3251176"/>
            <a:ext cx="3747327" cy="582019"/>
            <a:chOff x="724064" y="3251176"/>
            <a:chExt cx="3747327" cy="582019"/>
          </a:xfrm>
        </p:grpSpPr>
        <p:sp>
          <p:nvSpPr>
            <p:cNvPr id="29" name="矩形 28"/>
            <p:cNvSpPr/>
            <p:nvPr/>
          </p:nvSpPr>
          <p:spPr>
            <a:xfrm>
              <a:off x="724064" y="3251176"/>
              <a:ext cx="374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write data </a:t>
              </a:r>
              <a:r>
                <a:rPr kumimoji="1" lang="en-US" altLang="zh-CN" dirty="0" smtClean="0">
                  <a:latin typeface="Arial"/>
                  <a:cs typeface="Arial"/>
                </a:rPr>
                <a:t>from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 to cache 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58" name="直线箭头连接符 57"/>
            <p:cNvCxnSpPr>
              <a:stCxn id="29" idx="2"/>
              <a:endCxn id="57" idx="0"/>
            </p:cNvCxnSpPr>
            <p:nvPr/>
          </p:nvCxnSpPr>
          <p:spPr>
            <a:xfrm>
              <a:off x="2597728" y="3620508"/>
              <a:ext cx="6690" cy="2126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220" y="4545713"/>
            <a:ext cx="2866177" cy="522186"/>
            <a:chOff x="5627220" y="4545713"/>
            <a:chExt cx="2866177" cy="522186"/>
          </a:xfrm>
        </p:grpSpPr>
        <p:sp>
          <p:nvSpPr>
            <p:cNvPr id="73" name="矩形 72"/>
            <p:cNvSpPr/>
            <p:nvPr/>
          </p:nvSpPr>
          <p:spPr>
            <a:xfrm>
              <a:off x="5627220" y="4545713"/>
              <a:ext cx="2866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load cacheline from CPU0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74" name="直线箭头连接符 73"/>
            <p:cNvCxnSpPr>
              <a:stCxn id="73" idx="2"/>
            </p:cNvCxnSpPr>
            <p:nvPr/>
          </p:nvCxnSpPr>
          <p:spPr>
            <a:xfrm flipH="1">
              <a:off x="7047625" y="4915045"/>
              <a:ext cx="12684" cy="152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90725" y="4004802"/>
            <a:ext cx="1339166" cy="540911"/>
            <a:chOff x="6390725" y="4004802"/>
            <a:chExt cx="1339166" cy="540911"/>
          </a:xfrm>
        </p:grpSpPr>
        <p:sp>
          <p:nvSpPr>
            <p:cNvPr id="77" name="矩形 76"/>
            <p:cNvSpPr/>
            <p:nvPr/>
          </p:nvSpPr>
          <p:spPr>
            <a:xfrm>
              <a:off x="6390725" y="4004802"/>
              <a:ext cx="1339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C0504D"/>
                  </a:solidFill>
                  <a:latin typeface="Arial"/>
                  <a:cs typeface="Arial"/>
                </a:rPr>
                <a:t>cache miss</a:t>
              </a:r>
              <a:endParaRPr kumimoji="1" lang="zh-CN" altLang="en-US" dirty="0">
                <a:solidFill>
                  <a:srgbClr val="C0504D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直线箭头连接符 77"/>
            <p:cNvCxnSpPr>
              <a:stCxn id="77" idx="2"/>
              <a:endCxn id="73" idx="0"/>
            </p:cNvCxnSpPr>
            <p:nvPr/>
          </p:nvCxnSpPr>
          <p:spPr>
            <a:xfrm>
              <a:off x="7060308" y="4374134"/>
              <a:ext cx="1" cy="171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8910" y="6400339"/>
            <a:ext cx="1967982" cy="469330"/>
            <a:chOff x="6098910" y="6400339"/>
            <a:chExt cx="1967982" cy="469330"/>
          </a:xfrm>
        </p:grpSpPr>
        <p:sp>
          <p:nvSpPr>
            <p:cNvPr id="81" name="矩形 80"/>
            <p:cNvSpPr/>
            <p:nvPr/>
          </p:nvSpPr>
          <p:spPr>
            <a:xfrm>
              <a:off x="6098910" y="6500337"/>
              <a:ext cx="1967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3366FF"/>
                  </a:solidFill>
                  <a:latin typeface="Arial"/>
                  <a:cs typeface="Arial"/>
                </a:rPr>
                <a:t>Instruction retired</a:t>
              </a:r>
              <a:endParaRPr kumimoji="1" lang="zh-CN" altLang="en-US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82" name="直线箭头连接符 81"/>
            <p:cNvCxnSpPr>
              <a:stCxn id="79" idx="2"/>
            </p:cNvCxnSpPr>
            <p:nvPr/>
          </p:nvCxnSpPr>
          <p:spPr>
            <a:xfrm>
              <a:off x="7064452" y="6400339"/>
              <a:ext cx="18449" cy="182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799062" y="5556859"/>
            <a:ext cx="7139053" cy="843480"/>
            <a:chOff x="1799062" y="5556859"/>
            <a:chExt cx="7139053" cy="843480"/>
          </a:xfrm>
        </p:grpSpPr>
        <p:cxnSp>
          <p:nvCxnSpPr>
            <p:cNvPr id="76" name="直线箭头连接符 75"/>
            <p:cNvCxnSpPr>
              <a:stCxn id="84" idx="2"/>
            </p:cNvCxnSpPr>
            <p:nvPr/>
          </p:nvCxnSpPr>
          <p:spPr>
            <a:xfrm>
              <a:off x="7053620" y="5926191"/>
              <a:ext cx="10831" cy="175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190788" y="6031007"/>
              <a:ext cx="374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Arial"/>
                  <a:cs typeface="Arial"/>
                </a:rPr>
                <a:t>write data </a:t>
              </a:r>
              <a:r>
                <a:rPr kumimoji="1" lang="en-US" altLang="zh-CN" dirty="0" smtClean="0">
                  <a:latin typeface="Arial"/>
                  <a:cs typeface="Arial"/>
                </a:rPr>
                <a:t>from </a:t>
              </a:r>
              <a:r>
                <a:rPr kumimoji="1" lang="en-US" altLang="zh-CN" dirty="0" err="1" smtClean="0">
                  <a:latin typeface="Arial"/>
                  <a:cs typeface="Arial"/>
                </a:rPr>
                <a:t>cpu</a:t>
              </a:r>
              <a:r>
                <a:rPr kumimoji="1" lang="en-US" altLang="zh-CN" dirty="0" smtClean="0">
                  <a:latin typeface="Arial"/>
                  <a:cs typeface="Arial"/>
                </a:rPr>
                <a:t> buffer to cache 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90325" y="5556859"/>
              <a:ext cx="2926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C0504D"/>
                  </a:solidFill>
                  <a:latin typeface="Arial"/>
                  <a:cs typeface="Arial"/>
                </a:rPr>
                <a:t>invalidate</a:t>
              </a:r>
              <a:r>
                <a:rPr kumimoji="1" lang="en-US" altLang="zh-CN" dirty="0" smtClean="0">
                  <a:latin typeface="Arial"/>
                  <a:cs typeface="Arial"/>
                </a:rPr>
                <a:t> cpu0’s cacheline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85" name="直线箭头连接符 84"/>
            <p:cNvCxnSpPr>
              <a:stCxn id="84" idx="1"/>
              <a:endCxn id="86" idx="3"/>
            </p:cNvCxnSpPr>
            <p:nvPr/>
          </p:nvCxnSpPr>
          <p:spPr>
            <a:xfrm flipH="1">
              <a:off x="3767494" y="5741525"/>
              <a:ext cx="1822831" cy="11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799062" y="5568617"/>
              <a:ext cx="1968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accent2"/>
                  </a:solidFill>
                  <a:latin typeface="Arial"/>
                  <a:cs typeface="Arial"/>
                </a:rPr>
                <a:t>cache invalidated</a:t>
              </a:r>
              <a:endParaRPr kumimoji="1" lang="zh-CN" alt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05845" y="5020867"/>
            <a:ext cx="3683558" cy="535992"/>
            <a:chOff x="5205845" y="5020867"/>
            <a:chExt cx="3683558" cy="535992"/>
          </a:xfrm>
        </p:grpSpPr>
        <p:sp>
          <p:nvSpPr>
            <p:cNvPr id="75" name="矩形 74"/>
            <p:cNvSpPr/>
            <p:nvPr/>
          </p:nvSpPr>
          <p:spPr>
            <a:xfrm>
              <a:off x="5205845" y="5020867"/>
              <a:ext cx="3683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Arial"/>
                  <a:cs typeface="Arial"/>
                </a:rPr>
                <a:t>l</a:t>
              </a:r>
              <a:r>
                <a:rPr kumimoji="1" lang="en-US" altLang="zh-CN" dirty="0" smtClean="0">
                  <a:latin typeface="Arial"/>
                  <a:cs typeface="Arial"/>
                </a:rPr>
                <a:t>oad into CPU buffer and </a:t>
              </a:r>
              <a:r>
                <a:rPr kumimoji="1" lang="en-US" altLang="zh-CN" dirty="0" smtClean="0">
                  <a:latin typeface="Arial"/>
                  <a:cs typeface="Arial"/>
                </a:rPr>
                <a:t>calculate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cxnSp>
          <p:nvCxnSpPr>
            <p:cNvPr id="93" name="直线箭头连接符 92"/>
            <p:cNvCxnSpPr>
              <a:stCxn id="75" idx="2"/>
              <a:endCxn id="84" idx="0"/>
            </p:cNvCxnSpPr>
            <p:nvPr/>
          </p:nvCxnSpPr>
          <p:spPr>
            <a:xfrm>
              <a:off x="7047624" y="5390199"/>
              <a:ext cx="5996" cy="166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046393" y="1112717"/>
            <a:ext cx="3982242" cy="832694"/>
            <a:chOff x="5046393" y="1112717"/>
            <a:chExt cx="3982242" cy="832694"/>
          </a:xfrm>
        </p:grpSpPr>
        <p:sp>
          <p:nvSpPr>
            <p:cNvPr id="55" name="矩形 54"/>
            <p:cNvSpPr/>
            <p:nvPr/>
          </p:nvSpPr>
          <p:spPr>
            <a:xfrm>
              <a:off x="5046393" y="1112717"/>
              <a:ext cx="3982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FF0066"/>
                  </a:solidFill>
                  <a:latin typeface="Arial"/>
                  <a:cs typeface="Arial"/>
                </a:rPr>
                <a:t>lock cacheline/ address /memory bus</a:t>
              </a:r>
              <a:endParaRPr kumimoji="1" lang="zh-CN" altLang="en-US" dirty="0">
                <a:solidFill>
                  <a:srgbClr val="FF0066"/>
                </a:solidFill>
                <a:latin typeface="Arial"/>
                <a:cs typeface="Arial"/>
              </a:endParaRPr>
            </a:p>
          </p:txBody>
        </p:sp>
        <p:pic>
          <p:nvPicPr>
            <p:cNvPr id="35" name="Picture 4" descr="C:\1. Research\slides\009559-simple-red-glossy-icon-arrows-arrow-circle-refresh-e1273553940757-300x3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266" y="1612985"/>
              <a:ext cx="332426" cy="33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 36"/>
          <p:cNvSpPr/>
          <p:nvPr/>
        </p:nvSpPr>
        <p:spPr>
          <a:xfrm>
            <a:off x="3414003" y="611821"/>
            <a:ext cx="10573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g</a:t>
            </a:r>
            <a:r>
              <a:rPr kumimoji="1" lang="en-US" altLang="zh-CN" dirty="0" smtClean="0">
                <a:latin typeface="Arial"/>
                <a:cs typeface="Arial"/>
              </a:rPr>
              <a:t>lobal: </a:t>
            </a:r>
            <a:r>
              <a:rPr kumimoji="1" lang="en-US" altLang="zh-CN" dirty="0" smtClean="0">
                <a:latin typeface="Arial"/>
                <a:cs typeface="Arial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34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Synchronization Cost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77431"/>
              </p:ext>
            </p:extLst>
          </p:nvPr>
        </p:nvGraphicFramePr>
        <p:xfrm>
          <a:off x="341005" y="1785023"/>
          <a:ext cx="8125389" cy="323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660"/>
                <a:gridCol w="1451668"/>
                <a:gridCol w="1649021"/>
                <a:gridCol w="1634485"/>
                <a:gridCol w="1728555"/>
              </a:tblGrid>
              <a:tr h="594350"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No Lock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Atomic Instruction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Spin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Lock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Pthread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err="1" smtClean="0">
                          <a:latin typeface="Arial"/>
                          <a:cs typeface="Arial"/>
                        </a:rPr>
                        <a:t>Mutex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2491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Single thread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5.5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19.3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24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50.4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435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Two threads /</a:t>
                      </a:r>
                    </a:p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 Same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3.0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2000" dirty="0" smtClean="0">
                          <a:latin typeface="Arial"/>
                          <a:cs typeface="Arial"/>
                        </a:rPr>
                        <a:t>32.9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124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2000" dirty="0" smtClean="0">
                          <a:latin typeface="Arial"/>
                          <a:cs typeface="Arial"/>
                        </a:rPr>
                        <a:t>166.8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4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Two threads /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Same cacheline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3.1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30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63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20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124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435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Two</a:t>
                      </a:r>
                      <a:r>
                        <a:rPr lang="zh-CN" alt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threads</a:t>
                      </a:r>
                      <a:r>
                        <a:rPr lang="zh-CN" alt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lang="zh-CN" altLang="en-US" sz="16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altLang="zh-CN" sz="16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Different</a:t>
                      </a:r>
                      <a:r>
                        <a:rPr lang="zh-CN" alt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600" dirty="0" err="1" smtClean="0">
                          <a:latin typeface="Arial"/>
                          <a:cs typeface="Arial"/>
                        </a:rPr>
                        <a:t>cachelines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2.9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25.8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14893" y="4988436"/>
            <a:ext cx="329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Total Cycles </a:t>
            </a:r>
            <a:r>
              <a:rPr lang="en-US" altLang="zh-CN" dirty="0" smtClean="0">
                <a:latin typeface="Arial"/>
                <a:cs typeface="Arial"/>
              </a:rPr>
              <a:t>/ </a:t>
            </a:r>
            <a:r>
              <a:rPr lang="en-US" altLang="zh-CN" dirty="0" smtClean="0">
                <a:latin typeface="Arial"/>
                <a:cs typeface="Arial"/>
              </a:rPr>
              <a:t>Total Operations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3420" y="5539441"/>
            <a:ext cx="846338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400" dirty="0" smtClean="0">
                <a:latin typeface="Arial"/>
                <a:cs typeface="Arial"/>
              </a:rPr>
              <a:t>Synchronizing per add makes multi-threading slower than single thread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400" dirty="0" smtClean="0">
                <a:latin typeface="Arial"/>
                <a:cs typeface="Arial"/>
              </a:rPr>
              <a:t>Synchronization magnifies </a:t>
            </a:r>
            <a:r>
              <a:rPr kumimoji="1" lang="en-US" altLang="zh-CN" sz="2400" dirty="0" smtClean="0">
                <a:latin typeface="Arial"/>
                <a:cs typeface="Arial"/>
              </a:rPr>
              <a:t>the cost of cache coherence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1974" y="1681430"/>
            <a:ext cx="1528655" cy="346868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0629" y="1681430"/>
            <a:ext cx="1528655" cy="346868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2888" y="1681430"/>
            <a:ext cx="1528655" cy="346868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31543" y="1681430"/>
            <a:ext cx="1834851" cy="346868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note about 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27824"/>
          </a:xfrm>
        </p:spPr>
        <p:txBody>
          <a:bodyPr/>
          <a:lstStyle/>
          <a:p>
            <a:r>
              <a:rPr lang="en-US" dirty="0" smtClean="0"/>
              <a:t>How to implement a read-write lock?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576" y="3386376"/>
            <a:ext cx="6149565" cy="1754327"/>
          </a:xfrm>
          <a:prstGeom prst="rect">
            <a:avLst/>
          </a:prstGeom>
          <a:solidFill>
            <a:srgbClr val="DDD9C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rwl_init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*l);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rwl_nwaiters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*l);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rwl_rlock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*l, </a:t>
            </a: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timespec</a:t>
            </a:r>
            <a:r>
              <a:rPr lang="en-US" dirty="0">
                <a:latin typeface="Consolas"/>
                <a:cs typeface="Consolas"/>
              </a:rPr>
              <a:t> *expire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rwl_runlock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*l);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rwl_wlock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*l, </a:t>
            </a: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timespec</a:t>
            </a:r>
            <a:r>
              <a:rPr lang="en-US" dirty="0">
                <a:latin typeface="Consolas"/>
                <a:cs typeface="Consolas"/>
              </a:rPr>
              <a:t> *expire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rwl_wunlock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3576" y="2245826"/>
            <a:ext cx="221527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typedef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...</a:t>
            </a:r>
          </a:p>
          <a:p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593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read-write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track mode of the grabbed </a:t>
            </a:r>
            <a:r>
              <a:rPr lang="en-US" dirty="0" smtClean="0"/>
              <a:t>lock?</a:t>
            </a:r>
          </a:p>
          <a:p>
            <a:pPr lvl="1"/>
            <a:r>
              <a:rPr lang="en-US" dirty="0" smtClean="0"/>
              <a:t>read (“shared”) vs. write (“exclusive”)</a:t>
            </a:r>
          </a:p>
          <a:p>
            <a:r>
              <a:rPr lang="en-US" dirty="0" smtClean="0"/>
              <a:t>Need to track how many readers have the lock?</a:t>
            </a:r>
          </a:p>
          <a:p>
            <a:pPr lvl="1"/>
            <a:r>
              <a:rPr lang="en-US" dirty="0" smtClean="0"/>
              <a:t>Multiple readers can grab lock in “read” mode </a:t>
            </a:r>
          </a:p>
          <a:p>
            <a:r>
              <a:rPr lang="en-US" dirty="0" smtClean="0"/>
              <a:t>Need to track waiting threads (waiters)?</a:t>
            </a:r>
          </a:p>
          <a:p>
            <a:pPr lvl="1"/>
            <a:r>
              <a:rPr lang="en-US" dirty="0" smtClean="0"/>
              <a:t>If there are waiters, we should wake them up upon lock release</a:t>
            </a:r>
          </a:p>
          <a:p>
            <a:pPr lvl="1"/>
            <a:r>
              <a:rPr lang="en-US" dirty="0" smtClean="0"/>
              <a:t>Shall we track waiting writers and readers separately?</a:t>
            </a:r>
          </a:p>
          <a:p>
            <a:pPr lvl="2"/>
            <a:r>
              <a:rPr lang="en-US" dirty="0" smtClean="0"/>
              <a:t>Lab requires you to prioritize writer, i.e. a waiting writer should get the lock over waiting readers</a:t>
            </a:r>
          </a:p>
        </p:txBody>
      </p:sp>
    </p:spTree>
    <p:extLst>
      <p:ext uri="{BB962C8B-B14F-4D97-AF65-F5344CB8AC3E}">
        <p14:creationId xmlns:p14="http://schemas.microsoft.com/office/powerpoint/2010/main" val="329141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28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mplement a lock: a naive attempt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5859" y="3374913"/>
            <a:ext cx="3851034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void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lock(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mu)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kumimoji="1" lang="en-US" altLang="zh-CN" sz="10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	while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-&gt;busy) {}</a:t>
            </a:r>
          </a:p>
          <a:p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mu-&gt;busy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kumimoji="1" lang="en-US" altLang="zh-CN" sz="1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kumimoji="1" lang="en-US" altLang="zh-CN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void unlock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*mu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kumimoji="1" lang="en-US" altLang="zh-CN" sz="10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mu-&gt;busy = 0;</a:t>
            </a:r>
          </a:p>
          <a:p>
            <a:endParaRPr kumimoji="1" lang="en-US" altLang="zh-CN" sz="1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kumimoji="1" lang="en-US" altLang="zh-CN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13669" y="3615848"/>
            <a:ext cx="5012673" cy="646331"/>
            <a:chOff x="3913669" y="3615848"/>
            <a:chExt cx="5012673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913669" y="3927256"/>
              <a:ext cx="966267" cy="11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97525" y="3615848"/>
              <a:ext cx="39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Busy wait</a:t>
              </a:r>
            </a:p>
            <a:p>
              <a:r>
                <a:rPr lang="en-US" dirty="0" smtClean="0"/>
                <a:t>This style of locking is called “Spin Lock”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5859" y="1290283"/>
            <a:ext cx="3865136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struct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busy; 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lock_init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dirty="0" err="1">
                <a:solidFill>
                  <a:srgbClr val="000000"/>
                </a:solidFill>
                <a:latin typeface="Consolas"/>
                <a:cs typeface="Consolas"/>
              </a:rPr>
              <a:t>mutex_t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*mu)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 mu-&gt;busy =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0;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00150" y="4967408"/>
            <a:ext cx="1876118" cy="828085"/>
            <a:chOff x="5263016" y="5471647"/>
            <a:chExt cx="1876118" cy="828085"/>
          </a:xfrm>
        </p:grpSpPr>
        <p:pic>
          <p:nvPicPr>
            <p:cNvPr id="8" name="Picture 7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16" y="5471647"/>
              <a:ext cx="828085" cy="8280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91101" y="5685635"/>
              <a:ext cx="1048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correct?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8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note about 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07" y="1600201"/>
            <a:ext cx="8545693" cy="927824"/>
          </a:xfrm>
        </p:spPr>
        <p:txBody>
          <a:bodyPr>
            <a:normAutofit/>
          </a:bodyPr>
          <a:lstStyle/>
          <a:p>
            <a:r>
              <a:rPr lang="en-US" dirty="0" smtClean="0"/>
              <a:t>How to implement a read-write lock? An example.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3575" y="2245826"/>
            <a:ext cx="5773611" cy="2862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typedef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n_waiting_readers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n_waiting_writers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n_writers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n_readers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pthread_mutex_t</a:t>
            </a:r>
            <a:r>
              <a:rPr lang="en-US" dirty="0" smtClean="0">
                <a:latin typeface="Consolas"/>
                <a:cs typeface="Consolas"/>
              </a:rPr>
              <a:t> mu;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pthread_mutex_t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74404" y="4421102"/>
            <a:ext cx="458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3000" y="4181111"/>
            <a:ext cx="366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all waiting threads block on this </a:t>
            </a:r>
            <a:r>
              <a:rPr lang="en-US" dirty="0" err="1" smtClean="0">
                <a:solidFill>
                  <a:srgbClr val="3366FF"/>
                </a:solidFill>
              </a:rPr>
              <a:t>cond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1" y="5314565"/>
            <a:ext cx="668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state of the lock if it’s locked on “exclusive” mode?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191" y="5749328"/>
            <a:ext cx="645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state of the lock if it’s locked on “shared” mode?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14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</a:t>
            </a:r>
            <a:r>
              <a:rPr lang="en-US" dirty="0" err="1" smtClean="0"/>
              <a:t>rwl_wlock</a:t>
            </a:r>
            <a:r>
              <a:rPr lang="en-US" dirty="0" smtClean="0"/>
              <a:t>: it prioritizes readers instead of writers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7192" y="1810770"/>
            <a:ext cx="6561456" cy="5078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rwl_wlock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*l, 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timespec</a:t>
            </a:r>
            <a:r>
              <a:rPr lang="en-US" dirty="0">
                <a:latin typeface="Consolas"/>
                <a:cs typeface="Consolas"/>
              </a:rPr>
              <a:t> *expire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pthread_mutex_lock</a:t>
            </a:r>
            <a:r>
              <a:rPr lang="en-US" dirty="0" smtClean="0">
                <a:latin typeface="Consolas"/>
                <a:cs typeface="Consolas"/>
              </a:rPr>
              <a:t>(&amp;l-&gt;mu);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//if lock has been locked, block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//if lock has waiting readers, also block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while (  ........ ) {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pthread_cond_wait</a:t>
            </a:r>
            <a:r>
              <a:rPr lang="en-US" dirty="0" smtClean="0">
                <a:latin typeface="Consolas"/>
                <a:cs typeface="Consolas"/>
              </a:rPr>
              <a:t>(&amp;l-&gt;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, &amp;l-&gt;mu);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//update lock state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pthread_mutex_unlock</a:t>
            </a:r>
            <a:r>
              <a:rPr lang="en-US" dirty="0" smtClean="0">
                <a:latin typeface="Consolas"/>
                <a:cs typeface="Consolas"/>
              </a:rPr>
              <a:t>(&amp;l-&gt;mu);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83" y="3186486"/>
            <a:ext cx="4385611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while (l-&gt;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n_waiting_readers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&gt; 0</a:t>
            </a:r>
          </a:p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          || 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n_writers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&gt; 0 </a:t>
            </a:r>
          </a:p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          || 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n_readers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 &gt; 0) {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8655" y="5910934"/>
            <a:ext cx="20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n_writers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++;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4583" y="2422200"/>
            <a:ext cx="31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n_waiting_writers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++;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8655" y="5560292"/>
            <a:ext cx="31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l-&gt;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n_waiting_writers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--;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5909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</a:t>
            </a:r>
            <a:r>
              <a:rPr lang="en-US" dirty="0" err="1" smtClean="0"/>
              <a:t>rwl_wlock</a:t>
            </a:r>
            <a:r>
              <a:rPr lang="en-US" dirty="0" smtClean="0"/>
              <a:t>: it prioritizes readers instead of writers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7192" y="1810770"/>
            <a:ext cx="6561456" cy="5078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rwl_wlock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rwl</a:t>
            </a:r>
            <a:r>
              <a:rPr lang="en-US" dirty="0" smtClean="0">
                <a:latin typeface="Consolas"/>
                <a:cs typeface="Consolas"/>
              </a:rPr>
              <a:t> *l, 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timespec</a:t>
            </a:r>
            <a:r>
              <a:rPr lang="en-US" dirty="0">
                <a:latin typeface="Consolas"/>
                <a:cs typeface="Consolas"/>
              </a:rPr>
              <a:t> *expire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pthread_mutex_lock</a:t>
            </a:r>
            <a:r>
              <a:rPr lang="en-US" dirty="0" smtClean="0">
                <a:latin typeface="Consolas"/>
                <a:cs typeface="Consolas"/>
              </a:rPr>
              <a:t>(&amp;l-&gt;mu);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l-&gt;</a:t>
            </a:r>
            <a:r>
              <a:rPr lang="en-US" dirty="0" err="1" smtClean="0">
                <a:latin typeface="Consolas"/>
                <a:cs typeface="Consolas"/>
              </a:rPr>
              <a:t>n_waiting_writers</a:t>
            </a:r>
            <a:r>
              <a:rPr lang="en-US" dirty="0" smtClean="0">
                <a:latin typeface="Consolas"/>
                <a:cs typeface="Consolas"/>
              </a:rPr>
              <a:t>++;</a:t>
            </a:r>
          </a:p>
          <a:p>
            <a:r>
              <a:rPr lang="en-US" dirty="0" smtClean="0">
                <a:latin typeface="Consolas"/>
                <a:cs typeface="Consolas"/>
              </a:rPr>
              <a:t>    while (</a:t>
            </a:r>
            <a:r>
              <a:rPr lang="en-US" dirty="0">
                <a:latin typeface="Consolas"/>
                <a:cs typeface="Consolas"/>
              </a:rPr>
              <a:t>l-&gt;</a:t>
            </a:r>
            <a:r>
              <a:rPr lang="en-US" dirty="0" err="1">
                <a:latin typeface="Consolas"/>
                <a:cs typeface="Consolas"/>
              </a:rPr>
              <a:t>n_waiting_readers</a:t>
            </a:r>
            <a:r>
              <a:rPr lang="en-US" dirty="0">
                <a:latin typeface="Consolas"/>
                <a:cs typeface="Consolas"/>
              </a:rPr>
              <a:t> &gt; 0</a:t>
            </a:r>
          </a:p>
          <a:p>
            <a:r>
              <a:rPr lang="en-US" dirty="0">
                <a:latin typeface="Consolas"/>
                <a:cs typeface="Consolas"/>
              </a:rPr>
              <a:t>           || l-&gt;</a:t>
            </a:r>
            <a:r>
              <a:rPr lang="en-US" dirty="0" err="1">
                <a:latin typeface="Consolas"/>
                <a:cs typeface="Consolas"/>
              </a:rPr>
              <a:t>n_writers</a:t>
            </a:r>
            <a:r>
              <a:rPr lang="en-US" dirty="0">
                <a:latin typeface="Consolas"/>
                <a:cs typeface="Consolas"/>
              </a:rPr>
              <a:t> &gt; 0 </a:t>
            </a:r>
          </a:p>
          <a:p>
            <a:r>
              <a:rPr lang="en-US" dirty="0">
                <a:latin typeface="Consolas"/>
                <a:cs typeface="Consolas"/>
              </a:rPr>
              <a:t>           || l-&gt;</a:t>
            </a:r>
            <a:r>
              <a:rPr lang="en-US" dirty="0" err="1">
                <a:latin typeface="Consolas"/>
                <a:cs typeface="Consolas"/>
              </a:rPr>
              <a:t>n_readers</a:t>
            </a:r>
            <a:r>
              <a:rPr lang="en-US" dirty="0">
                <a:latin typeface="Consolas"/>
                <a:cs typeface="Consolas"/>
              </a:rPr>
              <a:t> &gt; 0)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pthread_cond_wait</a:t>
            </a:r>
            <a:r>
              <a:rPr lang="en-US" dirty="0" smtClean="0">
                <a:latin typeface="Consolas"/>
                <a:cs typeface="Consolas"/>
              </a:rPr>
              <a:t>(&amp;l-&gt;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, &amp;l-&gt;mu);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//update lock state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l-&gt;</a:t>
            </a:r>
            <a:r>
              <a:rPr lang="en-US" dirty="0" err="1" smtClean="0">
                <a:latin typeface="Consolas"/>
                <a:cs typeface="Consolas"/>
              </a:rPr>
              <a:t>n_waiting_writers</a:t>
            </a:r>
            <a:r>
              <a:rPr lang="en-US" dirty="0" smtClean="0">
                <a:latin typeface="Consolas"/>
                <a:cs typeface="Consolas"/>
              </a:rPr>
              <a:t>--;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l-&gt;</a:t>
            </a:r>
            <a:r>
              <a:rPr lang="en-US" dirty="0" err="1" smtClean="0">
                <a:latin typeface="Consolas"/>
                <a:cs typeface="Consolas"/>
              </a:rPr>
              <a:t>n_writers</a:t>
            </a:r>
            <a:r>
              <a:rPr lang="en-US" dirty="0" smtClean="0">
                <a:latin typeface="Consolas"/>
                <a:cs typeface="Consolas"/>
              </a:rPr>
              <a:t>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pthread_mutex_unlock</a:t>
            </a:r>
            <a:r>
              <a:rPr lang="en-US" dirty="0" smtClean="0">
                <a:latin typeface="Consolas"/>
                <a:cs typeface="Consolas"/>
              </a:rPr>
              <a:t>(&amp;l-&gt;mu);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69" y="3562751"/>
            <a:ext cx="7455131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if (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cond_timedwait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(&amp;l-&gt;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cond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,&amp;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l-&gt;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mu,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expire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)==ETIMEDOUT){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-&gt;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n_waiting_writers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--;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(&amp;l-&gt;m);</a:t>
            </a:r>
          </a:p>
          <a:p>
            <a:r>
              <a:rPr lang="is-IS" dirty="0">
                <a:solidFill>
                  <a:srgbClr val="0000FF"/>
                </a:solidFill>
                <a:latin typeface="Consolas"/>
                <a:cs typeface="Consolas"/>
              </a:rPr>
              <a:t>        </a:t>
            </a:r>
            <a:r>
              <a:rPr lang="is-IS" dirty="0" smtClean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lang="is-IS" dirty="0">
                <a:solidFill>
                  <a:srgbClr val="0000FF"/>
                </a:solidFill>
                <a:latin typeface="Consolas"/>
                <a:cs typeface="Consolas"/>
              </a:rPr>
              <a:t>ETIMEDOUT;</a:t>
            </a:r>
          </a:p>
          <a:p>
            <a:r>
              <a:rPr lang="is-I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is-IS" dirty="0" smtClean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is-I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251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46" y="25532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 naive implementation correct?</a:t>
            </a:r>
            <a:endParaRPr lang="en-US" dirty="0"/>
          </a:p>
        </p:txBody>
      </p:sp>
      <p:sp>
        <p:nvSpPr>
          <p:cNvPr id="4" name="矩形 27"/>
          <p:cNvSpPr/>
          <p:nvPr/>
        </p:nvSpPr>
        <p:spPr>
          <a:xfrm>
            <a:off x="1346906" y="1457334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" name="矩形 28"/>
          <p:cNvSpPr/>
          <p:nvPr/>
        </p:nvSpPr>
        <p:spPr>
          <a:xfrm>
            <a:off x="5582205" y="1470054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3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任意形状 29"/>
          <p:cNvSpPr/>
          <p:nvPr/>
        </p:nvSpPr>
        <p:spPr>
          <a:xfrm>
            <a:off x="2455465" y="1471108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任意形状 30"/>
          <p:cNvSpPr/>
          <p:nvPr/>
        </p:nvSpPr>
        <p:spPr>
          <a:xfrm>
            <a:off x="6690764" y="1475176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27"/>
          <p:cNvSpPr/>
          <p:nvPr/>
        </p:nvSpPr>
        <p:spPr>
          <a:xfrm>
            <a:off x="3452893" y="145015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" name="任意形状 29"/>
          <p:cNvSpPr/>
          <p:nvPr/>
        </p:nvSpPr>
        <p:spPr>
          <a:xfrm>
            <a:off x="4561452" y="1463933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9803" y="2259845"/>
            <a:ext cx="17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mu-&gt;busy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632" y="2629177"/>
            <a:ext cx="222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-&gt;busy)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//mu-&gt;busy=1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0854" y="3275508"/>
            <a:ext cx="222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-&gt;busy)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//mu-&gt;busy=1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803" y="39218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mu-&gt;busy =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27198" y="4310764"/>
            <a:ext cx="222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-&gt;busy)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//mu-&gt;busy=0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07500" y="4786329"/>
            <a:ext cx="222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while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(mu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-&gt;busy)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//mu-&gt;busy=0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7198" y="5519889"/>
            <a:ext cx="17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mu-&gt;busy =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04179" y="5798622"/>
            <a:ext cx="17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mu-&gt;busy = 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07362" y="6020225"/>
            <a:ext cx="4242632" cy="681053"/>
            <a:chOff x="1707362" y="6020225"/>
            <a:chExt cx="4242632" cy="68105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845154" y="6020225"/>
              <a:ext cx="716298" cy="4938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902954" y="6167954"/>
              <a:ext cx="2047040" cy="346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707362" y="6043742"/>
              <a:ext cx="2049214" cy="657536"/>
              <a:chOff x="7352896" y="3615242"/>
              <a:chExt cx="2049214" cy="657536"/>
            </a:xfrm>
          </p:grpSpPr>
          <p:pic>
            <p:nvPicPr>
              <p:cNvPr id="23" name="Picture 22" descr="download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896" y="3615242"/>
                <a:ext cx="657536" cy="65753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138222" y="3615242"/>
                <a:ext cx="1263888" cy="584776"/>
              </a:xfrm>
              <a:prstGeom prst="rect">
                <a:avLst/>
              </a:prstGeom>
              <a:solidFill>
                <a:srgbClr val="FCD5B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Both threads</a:t>
                </a:r>
              </a:p>
              <a:p>
                <a:r>
                  <a:rPr lang="en-US" sz="1600" dirty="0" smtClean="0"/>
                  <a:t>grabbed lock 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54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are x86 instructions atomic?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2053828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2274054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62480" y="1750814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add $0x1,%eax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%eax,0x200724(%rip)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矩形 27"/>
          <p:cNvSpPr/>
          <p:nvPr/>
        </p:nvSpPr>
        <p:spPr>
          <a:xfrm>
            <a:off x="1937832" y="3238103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矩形 28"/>
          <p:cNvSpPr/>
          <p:nvPr/>
        </p:nvSpPr>
        <p:spPr>
          <a:xfrm>
            <a:off x="5371912" y="324675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" name="任意形状 29"/>
          <p:cNvSpPr/>
          <p:nvPr/>
        </p:nvSpPr>
        <p:spPr>
          <a:xfrm>
            <a:off x="3046391" y="3251877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任意形状 30"/>
          <p:cNvSpPr/>
          <p:nvPr/>
        </p:nvSpPr>
        <p:spPr>
          <a:xfrm>
            <a:off x="6480471" y="3251877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3647" y="3860172"/>
            <a:ext cx="320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0x20072d(%rip),%eax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923" y="4911483"/>
            <a:ext cx="183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add $0x1,%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247" y="5650147"/>
            <a:ext cx="31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ov %eax,0x200724(%rip)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4180" y="4229504"/>
            <a:ext cx="320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0x20072d(%rip),%eax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4180" y="4613603"/>
            <a:ext cx="183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add $0x1,%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7970" y="5280815"/>
            <a:ext cx="31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ov %eax,0x200724(%rip)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4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9034"/>
          </a:xfrm>
        </p:spPr>
        <p:txBody>
          <a:bodyPr/>
          <a:lstStyle/>
          <a:p>
            <a:r>
              <a:rPr lang="en-US" dirty="0" smtClean="0"/>
              <a:t>We need hardware support to implement locks</a:t>
            </a:r>
          </a:p>
          <a:p>
            <a:r>
              <a:rPr kumimoji="1" lang="en-US" altLang="zh-CN" dirty="0" smtClean="0"/>
              <a:t>x86 provide atomic instructions:</a:t>
            </a:r>
          </a:p>
          <a:p>
            <a:pPr lvl="1"/>
            <a:r>
              <a:rPr kumimoji="1" lang="en-US" altLang="zh-CN" dirty="0" smtClean="0"/>
              <a:t>An </a:t>
            </a:r>
            <a:r>
              <a:rPr kumimoji="1" lang="en-US" altLang="zh-CN" dirty="0"/>
              <a:t>atomic instruction performs its reads/writes on one or more memory locations atomically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91695" y="3539235"/>
            <a:ext cx="552667" cy="32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6657" y="3798342"/>
            <a:ext cx="490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instructions’ memory access</a:t>
            </a:r>
          </a:p>
          <a:p>
            <a:r>
              <a:rPr lang="en-US" dirty="0" smtClean="0"/>
              <a:t>do NOT interleave (but execute one after another)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56418" y="3421651"/>
            <a:ext cx="14463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4"/>
          <p:cNvSpPr/>
          <p:nvPr/>
        </p:nvSpPr>
        <p:spPr>
          <a:xfrm>
            <a:off x="457200" y="4625052"/>
            <a:ext cx="71971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A conceptual model for how CPU executes atomic instruction:</a:t>
            </a:r>
          </a:p>
          <a:p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freeze other CPUs’ activities for the memory address 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Load data to CPU’s local buffer 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Calculate the result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Store data back to memory</a:t>
            </a:r>
          </a:p>
          <a:p>
            <a:r>
              <a:rPr kumimoji="1" lang="en-US" altLang="zh-CN" sz="2000" b="1" dirty="0" smtClean="0">
                <a:solidFill>
                  <a:srgbClr val="000000"/>
                </a:solidFill>
                <a:latin typeface="Arial"/>
                <a:cs typeface="Arial"/>
              </a:rPr>
              <a:t>Unlock 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the memory address </a:t>
            </a:r>
          </a:p>
          <a:p>
            <a:pPr marL="457200" indent="-457200">
              <a:buAutoNum type="arabicPeriod"/>
            </a:pPr>
            <a:endParaRPr kumimoji="1" lang="zh-CN" alt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66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 types of </a:t>
            </a:r>
            <a:r>
              <a:rPr kumimoji="1" lang="en-US" altLang="zh-CN" dirty="0" smtClean="0">
                <a:latin typeface="Consolas"/>
                <a:cs typeface="Consolas"/>
              </a:rPr>
              <a:t>atomic</a:t>
            </a:r>
            <a:r>
              <a:rPr kumimoji="1" lang="en-US" altLang="zh-CN" dirty="0" smtClean="0"/>
              <a:t> instructions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26074"/>
              </p:ext>
            </p:extLst>
          </p:nvPr>
        </p:nvGraphicFramePr>
        <p:xfrm>
          <a:off x="4565141" y="1806014"/>
          <a:ext cx="2462260" cy="2036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62260"/>
              </a:tblGrid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atomic</a:t>
                      </a:r>
                      <a:r>
                        <a:rPr lang="en-US" altLang="zh-CN" sz="2000" baseline="0" dirty="0" smtClean="0"/>
                        <a:t> instructions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err="1" smtClean="0"/>
                        <a:t>mov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xchg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...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53353"/>
              </p:ext>
            </p:extLst>
          </p:nvPr>
        </p:nvGraphicFramePr>
        <p:xfrm>
          <a:off x="865036" y="1806014"/>
          <a:ext cx="2768457" cy="30546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68457"/>
              </a:tblGrid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atomic with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lock prefix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add</a:t>
                      </a:r>
                      <a:r>
                        <a:rPr lang="en-US" altLang="zh-CN" sz="2000" baseline="0" dirty="0" smtClean="0"/>
                        <a:t>, sub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err="1" smtClean="0"/>
                        <a:t>inc</a:t>
                      </a:r>
                      <a:r>
                        <a:rPr lang="en-US" altLang="zh-CN" sz="2000" baseline="0" dirty="0" smtClean="0"/>
                        <a:t>, </a:t>
                      </a:r>
                      <a:r>
                        <a:rPr lang="en-US" altLang="zh-CN" sz="2000" baseline="0" dirty="0" err="1" smtClean="0"/>
                        <a:t>dec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dirty="0" smtClean="0"/>
                        <a:t>and,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or, </a:t>
                      </a:r>
                      <a:r>
                        <a:rPr lang="en-US" altLang="zh-CN" sz="2000" dirty="0" err="1" smtClean="0"/>
                        <a:t>xor</a:t>
                      </a:r>
                      <a:endParaRPr lang="en-US" altLang="zh-CN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cmpxchg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09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...</a:t>
                      </a:r>
                      <a:endParaRPr lang="zh-CN" altLang="en-US" sz="2000" dirty="0" smtClean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7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 add (using lock prefix)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2053828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2274054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62480" y="1750814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add $0x1,%eax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%eax,0x200724(%rip)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523831"/>
            <a:ext cx="6491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ow about “directly” adding to memory?</a:t>
            </a:r>
            <a:endParaRPr kumimoji="1"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280" y="4594504"/>
            <a:ext cx="8514080" cy="743466"/>
            <a:chOff x="81280" y="4594504"/>
            <a:chExt cx="8514080" cy="743466"/>
          </a:xfrm>
        </p:grpSpPr>
        <p:sp>
          <p:nvSpPr>
            <p:cNvPr id="9" name="矩形 8"/>
            <p:cNvSpPr/>
            <p:nvPr/>
          </p:nvSpPr>
          <p:spPr>
            <a:xfrm>
              <a:off x="81280" y="4746011"/>
              <a:ext cx="1239520" cy="440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solidFill>
                    <a:schemeClr val="tx1"/>
                  </a:solidFill>
                  <a:latin typeface="Consolas"/>
                  <a:cs typeface="Consolas"/>
                </a:rPr>
                <a:t>global++</a:t>
              </a:r>
              <a:endParaRPr kumimoji="1" lang="zh-CN" altLang="en-US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1442720" y="4966237"/>
              <a:ext cx="447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62480" y="4594504"/>
              <a:ext cx="6532880" cy="7434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add $0x1,</a:t>
              </a:r>
              <a:r>
                <a:rPr kumimoji="1" lang="mr-IN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 0x20072d(%</a:t>
              </a:r>
              <a:r>
                <a:rPr kumimoji="1" lang="mr-IN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rip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)</a:t>
              </a:r>
              <a:r>
                <a:rPr kumimoji="1" lang="en-US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// increment 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global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Arial"/>
                  <a:cs typeface="Arial"/>
                </a:rPr>
                <a:t> by 1</a:t>
              </a:r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6849" y="5186463"/>
            <a:ext cx="3350722" cy="1092773"/>
            <a:chOff x="1556849" y="5186463"/>
            <a:chExt cx="3350722" cy="109277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62480" y="5186463"/>
              <a:ext cx="289296" cy="645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56849" y="5879126"/>
              <a:ext cx="3350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ordinary x86 add is not atomic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88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113363</TotalTime>
  <Words>3075</Words>
  <Application>Microsoft Macintosh PowerPoint</Application>
  <PresentationFormat>On-screen Show (4:3)</PresentationFormat>
  <Paragraphs>895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CloudVisor-Austin</vt:lpstr>
      <vt:lpstr>Foundation and the cost of Synchronization</vt:lpstr>
      <vt:lpstr>What you’ve learnt</vt:lpstr>
      <vt:lpstr>Today</vt:lpstr>
      <vt:lpstr>Implement a lock: a naive attempt</vt:lpstr>
      <vt:lpstr>Is the naive implementation correct?</vt:lpstr>
      <vt:lpstr>are x86 instructions atomic?</vt:lpstr>
      <vt:lpstr>x86 atomic instructions</vt:lpstr>
      <vt:lpstr>2 types of atomic instructions</vt:lpstr>
      <vt:lpstr>Atomic add (using lock prefix)</vt:lpstr>
      <vt:lpstr>Atomic add (using lock prefix)</vt:lpstr>
      <vt:lpstr>xchg instruction</vt:lpstr>
      <vt:lpstr>Wrap xchg in a C function</vt:lpstr>
      <vt:lpstr>Implement a lock using xchg</vt:lpstr>
      <vt:lpstr>Spin lock based on xchg</vt:lpstr>
      <vt:lpstr>Why not always use spin locks? </vt:lpstr>
      <vt:lpstr>Futex syscall</vt:lpstr>
      <vt:lpstr>A simple pthread_mutex impl.</vt:lpstr>
      <vt:lpstr>The cost of synchronization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Basic Idea of Cache Coherence </vt:lpstr>
      <vt:lpstr>Update global variable</vt:lpstr>
      <vt:lpstr>Update global variable with lock</vt:lpstr>
      <vt:lpstr>Synchronization Cost</vt:lpstr>
      <vt:lpstr>A brief note about lab 5</vt:lpstr>
      <vt:lpstr>Implementing a read-write lock</vt:lpstr>
      <vt:lpstr>A brief note about lab 5</vt:lpstr>
      <vt:lpstr>An example rwl_wlock: it prioritizes readers instead of writers</vt:lpstr>
      <vt:lpstr>An example rwl_wlock: it prioritizes readers instead of writers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10044</cp:revision>
  <cp:lastPrinted>2018-12-10T20:16:58Z</cp:lastPrinted>
  <dcterms:created xsi:type="dcterms:W3CDTF">2012-08-17T04:52:30Z</dcterms:created>
  <dcterms:modified xsi:type="dcterms:W3CDTF">2018-12-11T17:49:31Z</dcterms:modified>
</cp:coreProperties>
</file>