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8.xml" ContentType="application/inkml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3" r:id="rId5"/>
    <p:sldId id="294" r:id="rId6"/>
    <p:sldId id="295" r:id="rId7"/>
    <p:sldId id="282" r:id="rId8"/>
    <p:sldId id="283" r:id="rId9"/>
    <p:sldId id="259" r:id="rId10"/>
    <p:sldId id="260" r:id="rId11"/>
    <p:sldId id="261" r:id="rId12"/>
    <p:sldId id="264" r:id="rId13"/>
    <p:sldId id="266" r:id="rId14"/>
    <p:sldId id="267" r:id="rId15"/>
    <p:sldId id="268" r:id="rId16"/>
    <p:sldId id="269" r:id="rId17"/>
    <p:sldId id="270" r:id="rId18"/>
    <p:sldId id="273" r:id="rId19"/>
    <p:sldId id="272" r:id="rId20"/>
    <p:sldId id="284" r:id="rId21"/>
    <p:sldId id="274" r:id="rId22"/>
    <p:sldId id="288" r:id="rId23"/>
    <p:sldId id="285" r:id="rId24"/>
    <p:sldId id="292" r:id="rId25"/>
    <p:sldId id="291" r:id="rId26"/>
    <p:sldId id="287" r:id="rId27"/>
    <p:sldId id="275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9CBC9-E991-410B-AE7A-793E59F29182}" v="358" dt="2020-11-23T17:29:06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68"/>
    <p:restoredTop sz="91455" autoAdjust="0"/>
  </p:normalViewPr>
  <p:slideViewPr>
    <p:cSldViewPr snapToGrid="0" snapToObjects="1">
      <p:cViewPr varScale="1">
        <p:scale>
          <a:sx n="103" d="100"/>
          <a:sy n="103" d="100"/>
        </p:scale>
        <p:origin x="591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0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6316,'0'-12'314,"0"2"850,0 10-1108,6 0 0,2 0-33,5 0-1,2 0 1,1 0 16,1 0-39,1 0 33,1 0-33,3 0 23,2 0-1,0 0-22,3-1 6,-3 1-6,2-3 0,-2 3 0,-2-2 5,2 2 1,-4-1 0,2 1-6,9-3 22,-6 3-22,6-2 22,-7 1-22,-2 1 6,1-2-6,0 1 0,-1-1 6,4-1 16,-1 0 0,15-2-16,-11 2 0,20-1-6,-24 1 0,10 0 5,-15-1-5,0 1 6,1 0-6,-2 0 5,1-1 1,-3 0 22,3 0-22,7 1-6,-6 0 0,6 1 0,-8 0 0,3 1 11,1-2-11,2 3 5,1-3-5,2 2 0,2-2 6,0-2 0,2 2-6,1-2 0,3 2 0,-1 0 0,3 2-6,1-1 0,-1 2 6,1 0 0,-2 0 12,17 0-12,-15 0 0,11 0 0,-19 0 5,-2 0-5,-2 0 0,0 0-5,-1 0 5,12 0 0,-10 0 0,8 0 0,-13 0 0,0 0 0,-1 0 0,1 0 0,-1 0 0,-2 0 0,-1 0 0,0 0 0,-2 0 5,4 0-5,-4 0 0,7 0 0,-9 0 6,3 0-6,-6 0 0,0 0 5,-2 0-5,2 0 0,0 0-5,2 0 5,-1 0 0,1 0 0,1 0 0,0 0 0,3 0 11,5 0-11,-6 0 0,4 0 0,-8 0 0,3 0 0,-2 0-11,10 0 11,-7 2 0,8-1 0,-10 2 0,8 0 5,-9 0 1,6-1 0,-10-1-6,-2-1 0,1 0 0,-2 0 5,-2 0-5,0 0 0,0 0 0,0 2 0,2-2 6,0 3-6,-1-3 0,1 2 5,0-1 18,1-1-23,-2 2 5,0-2-5,-4 0 101,1 0-106,-1 0-12,2 0 17,-1 1 0,2-1 5,2 3 1,2-3-6,1 3 6,0-2-6,0 1 5,-1-1-5,-1 0 23,-2 0-18,-3 0 102,0 0-533,-19-1-1013,-5 0 1439,-25-6 0,22 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5.2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69 282 7458,'-10'-9'107,"1"-3"-79,-1 1-28,1-4 39,1 3 6,-1 1 5,4 3 6,0 0-22,3 3 16,1 1 1,1 1-12,0 1-39,9 1 5,7 1 1,13 0 28,10 0-12,10 0 6,9 0-28,14 0-207,5 0 213,11 0 0,4 0 16,6 0-19,-48 0 0,0 0-349,49 0 360,-49-1 0,0 1 47,49-5-38,0-1-1,0-4-16,-3 3-6,-3 0 5,-3 2 0,-29 3 1,0 0-6,33-2 3,-35 3 0,-1 0-3,20 0 6,-2 1-6,-4 0 5,-2 0 1,-7 0-6,-3 0 0,-7 0 5,44-2-5,-33-6 3,-13 2 0,0-1 201,10-13-204,3-2-5,-3 2 5,-3 3 0,-8 4 0,-11 5 0,-10 3 0,-12 4 0,-7 1 415,-7 0-202,-1 0-207,2 12 22,1 6-23,4 16 23,0 7-28,1 7 23,2 7-23,0 9 16,3 8-10,-1 12-6,3 10-385,-9-42 0,-1 0 385,2 4 0,-1 0 3,2 2 0,-1 0-3,0-1 0,1 4 2,5 21 1,1 1 8,-5-20 1,1 0-10,4 17 1,-1-2 8,-5-24 1,-1-4 10,10 47 12,-4-8 22,0-5-11,-1-10 5,-2-7-28,-2-9 30,-3 5-24,-2-25 747,-3 2-769,-1-26-6,-1-2 5,0-3-5,0 0-57,0 2-4,-3 0-1,-2-1-11,-4 1-106,-2-3-168,-1-2-129,-2-3-179,-4-3 655,-2-11 0,7 7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14 979 5919,'-7'0'33,"0"0"1026,7 0-931,13 4-10,-4-2-17,10 4-6,-5-3 28,-2 0 39,1 0-5,-1 0-6,4 0-16,2 2 10,4-1 57,45 9-157,-20-5 5,37 5-16,-31-5-6,7-3 5,1 2 23,4-2-28,3-1 0,3 2-22,4-2 33,4 1-11,2 0 3,-19-2 0,1 0-14,32 1 0,-31-3 0,-2 0-17,22-1 62,-4 0-57,-5 0 40,-4 0-39,-7 2 38,-2-2-16,-5 2 12,22-2-40,-22 0 5,18 0 1,-24 0 33,2-3-39,1 1 6,1-4-6,-1 3 5,-1 0 1,-2 0 16,14 1-22,-18-1 17,19-1-17,-29 0 0,4 1 0,-12 0 0,-2 3 0,-1-1 0,1 1 0,-2 0 0,0 0 0,0 0 6,0 0-1,-5 0-5,0 0 23,-9-2-1,0 1-22,-1-2 0,-1 0 6,0-1-6,2 1 5,1 0 1,10-2-6,-4 1 0,7-2 0,-10 3 0,0 0 0,-4 1 5,-1-1 12,-5 2 17,0-2-29,-3 1 415,-1 1-369,-1-3 44,0 1-45,0-4-44,0-1 0,0-2 27,0-4-33,0-2 0,-3 1 0,1 0 0,-3-1-5,2 1 5,-2-7-28,1 4-12,-3-16 18,2 12-6,0-8 22,0 10-33,0-1 11,1 2 28,-2 0 0,2-1-5,-2 1-23,0-2 22,-4-7-33,3 4-17,-1-7-6,3 10 12,1-4-12,2 2 29,1-1-18,1 1 23,0-2-22,0 5 5,0-8 39,0 12 6,0-5 0,0 11 0,0-1 0,0 1 0,0-1 0,0-1 6,0 0-6,0-2 0,-2-1-6,2-1-38,-5-19 16,3 14 0,-3-13 28,2 15 0,-1 2 0,1 1-6,0 0-39,-2 4-50,-1 0-102,1 4-83,2 0-145,0 4-219,-4-1 644,-2 2 0,1 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1 6708,'-7'7'353,"1"-2"-347,6-5 33,0 4 129,4 0-17,7 5 11,9 0-27,8 2 5,9 1-40,6 0 57,9-2-50,6-3 10,10-3-38,4-3 16,6-1-17,4 0-33,0-4-231,-1-3 192,-8-2 16,-8 0 0,1 2-22,-23 4 12,2 2-12,-28 1 5,-5 0 215,-5 0-198,-3-1-22,1-1 0,-2-1-112,0 0-67,-1 1-437,0 0-179,-2-2 795,-9 0 0,6 0 0,-6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8.3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 19 6703,'-11'-10'588,"2"2"-560,9 8 78,0 0 95,-4 9-38,4 9-1,-3 15 12,7 13-107,3 11-28,6 9-11,0 6 6,-1 6-17,2 2-12,-4 5 1,0 0 44,-3-22 1,-2 0 10,-1 33 14,0-36 1,-2-1 53,-2 15-17,0-10-45,0-10-33,0-10-28,0-9 5,0-2-6,0-14 19,0-2-19,0-14-907,0-2-11,0-14 913,-4-3 0,3-1 0,-4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0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0 111 8069,'25'0'263,"5"0"-213,14 0 1,7 0-46,9 0 35,5 0-35,-2 0 29,0 0-34,-5 0 5,-5 0-5,-4 0 12,-5-1 4,-4 0-16,-2 0 6,-3-1 22,0 1 0,-1-2-28,1 0 28,0-2-22,3 2 10,-1 0-16,4 0 6,-3 3 0,-1-2-1,11 2 12,-14 0-11,8 0-1,-16 0 1,-2 0-6,0 0 5,-2 0 12,3 0-17,1 0 0,3 0-5,14 0 10,-11 0-5,10 0 0,-14 0 6,-3 0-6,1 0 0,-4 0 0,2 0 0,-2 0 5,2 0 23,12 0-28,-9 0 6,21-1-6,-20-1 0,8-1 0,-12 0 0,0 0 0,-3 0 6,-1 0-6,0 1 0,-2-1 0,0 3 5,-2-3-5,0 3 0,-3-3 0,0 3 0,-4-1 0,-1 1 0,-4 0 6,0 0-6,-2 0-6,2 0 1,2 0 5,3 0 0,3 0 0,3 0 5,5 0 1,-3 0 22,-1 0-23,-6 0 18,-6 0-18,1 0 1,-5 0-12,4 0 6,0 0 0,3 0 0,0 0 0,0 0 0,-1-2 6,0 2 0,-3-1 174,-1-1-444,-2-2-190,0 0-201,-12-6-1087,-4 3 1742,-14-5 0,14 7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5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137 120 5879,'5'0'437,"0"0"868,-5 0-1305,-8 0 0,5 0 0,-5 0 5,5 0 46,3 0-51,-7-1-17,2-1 11,-8-1 6,-3 0 6,-3 0 33,0 0 0,2 1 6,5 1 0,2 1-23,6-2 762,1 2-767,15-3-11,4 3 39,12-2 5,2 2-16,2 0-12,-1 0 17,2 0-16,-3 0-23,0 0 28,-3-2-23,1-3 23,-3-1-11,1-3 5,-2 1-22,-1-1 0,3 1-5,-2 0 5,3 3 0,9 1 0,-6 2 0,7 0 0,-10 1 28,7-1-28,-4 0 0,5-1 0,-10 1 0,0-1 0,1 2 0,1-1 0,2-1 0,18 3 0,-7-1 5,13 1-5,-12 0 0,-5 0 0,1 0 0,-4 0 24,0 0-24,-2 0 22,3 0-22,0 0 0,2 0-6,23 0 1,-10 0-1,41 1 6,-31 2 0,17 2 6,-24 0-6,-2-2 0,-1-2 0,-1-1 5,-2 0-5,1 0 0,-2 0-5,22 1 5,-19 1 0,17 1 0,-25 0 22,2 0-22,-4 0 0,1-1 0,0-1 6,-2-1 16,4 0-16,12 0 11,-13 0-1,7 0-16,-18 0 0,-4 0 0,1 0 6,-4 0 16,0 0-22,-3 0 6,-2 0-6,-3 0 34,-2 0-1,-2 0-33,-3 0 6,-2 0-825,-2 0 2,-13-8 817,-4-5 0,1 2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6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6787,'9'-8'308,"-1"1"-308,-8 7 67,0 0 17,6 4 33,0 2-33,9 7 28,2 1-17,5 4 12,7 2-34,3 4-40,6 1 74,32 20-107,-29-20 5,19 12-5,-40-24 6,-4-4 16,-5-2-22,-4 0 0,-2-3 0,0 2 0,0 0 6,4 3 55,2 6 12,14 18-73,-2-5 6,5 10-1,-8-15-5,-6-4 23,-4-7 5,-3-4 11,-4-4 28,-1-2 549,0-1-577,-11-1-16,0 0-23,-9 3 0,3 1 0,-4 6-6,-1 3 1,-16 19 5,4-4 0,-11 15 0,9-11 16,0 2-4,1-1-12,2-3 23,3-2-23,5-6 5,4-4 1,6-7-6,6-4 6,2-4 10,3-2-2200,1 1 2184,13-6 0,-11 4 0,11-4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1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 7856,'31'6'241,"3"-1"-185,7-1 17,3-1-29,5-1-21,-1-1-1,2-1 1,-6 0 16,-3 0-39,-5 0 39,-7 0-39,-4 0 22,-6 0-22,-5 0 0,-4 0 0,-6 0 0,0 0 0,-4 0 0,5 0 0,-3 0 23,5 0-23,-2 0-101,3 0-95,1 0-90,1 0-61,-1 0-89,-1-2 436,-2-11 0,-3 7 0,-1-6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2.3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 55 6557,'-1'-12'655,"-1"3"-492,2 9-63,-8-11-5,5 7-5,-5-9-12,5 10-50,3 2-16,-3-1-12,-1 9 5,2 10-5,-1 12 23,3 16 21,0 10 52,0 12-18,0 12-434,0 9 361,3 8 1,4 4 16,2-2-16,3-6 11,-2-6 16,0-12 23,-1-10-17,-1-11 1,-1-11-18,-2-10-5,0-5-12,-3-13 1,0-3 434,-1-10-238,-1-1-202,2-11-6,-2 0-10,0-10 10,0 1-33,0 2 39,-2-2-6,1 3 6,-1 2 0,-1 1 0,2 3-5,0 1-18,1-2 18,0-1-12,0-4 11,0 0-16,1-1 16,4 0-50,4-1 17,4 2-11,3-1 10,3 1 35,1-1-29,4-1 12,3 1-40,4-1 1,24-6 44,-9 8-6,38-2 18,-31 13 5,11 3 0,-22 4-6,-6 7 6,-4 3 6,-4 6 16,-3 3-22,-4 1 34,-4 1 100,-4 11 1,-7-7-29,-2 11-16,-7-8-29,-8 5-5,-8 1 0,-12 2 11,-8 0 23,-6-2 39,-7 0-33,-6-2 27,-4-1 11,-28 8-72,24-13-28,-12 4-1,36-17-33,11-5 0,7-4-22,11-3-185,6-2-987,4-9 130,12-7 1064,4-11 0,-2 10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2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 7397,'0'-10'207,"0"2"-213,0 8 23,4 15 45,5 6-29,7 20-5,4 6-5,1 6 10,1 4-16,-2 3 6,-2 0-18,-2-1 23,-4-3-22,-1-7 16,-2 5-16,-3-23-6,1 6 5,-6-22 1,2 0 0,-1-2-6,2-1 0,-1 4 0,1 0 0,-1-1 0,0 0 0,1-6 0,-1 0 5,-1-5 79,1-2-84,-2-14 0,0-1 0,-1-14 0,0 3 0,0-4-22,2-1 22,2 1-28,7 1 22,3 1-11,3 3-11,1 1 28,1 4 0,2 2-11,22-11 11,-14 11 0,18-9-11,-20 14-6,2 1 17,-1 4-5,2 3 5,-2 2-6,2 1 6,-3 0-6,2 0 6,-2 3 0,-2 0 0,-2 5 0,-5-2 0,-2 1 0,-4 0 6,-2-1-6,-1 0 0,-5-1 0,-1-2-17,-3-1 17,0 7 17,0 1-11,0 11 10,-5 1-10,-2 5 22,-7 3 6,-1-2-1,-2-3 12,1-3-17,1-4 39,-3 0-50,3-5-11,-3-1 22,6-4-23,-3-2 1,1 1-1,-4 2-5,-1 1 23,-2 2-18,1-3 46,-7 5-29,8-6 1,-2 1-18,9-4-5,5-2 6,-1 0-1,3 1 1,-3 1 22,-1 1-6,-1 1 18,0 0-24,-1 0 68,1 0-84,4-4-22,2 0-1148,4-3 604,0-14 566,6-4 0,-5 0 0,5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0 3712,'0'0'1682,"-4"11"-1630,-11 35-18,14-44-7,0 1-1,1-1 1,-1 1 0,0-1 0,1 1 0,-1-1 0,1 0 0,0 1 0,0-1 0,0 1 0,1 3 0,0 3 1802,-1-9-1749,0 0 0,0 0 0,0 0 0,5 2 1842,-5-1-1842,0-1 0,0 0 0,0 0 0,0 0 0,0 1 0,0-1 0,0 0 0,0 0 1,0 0-1,1 1 0,-1-1 0,0 0 0,0 0 0,0 1 0,-1-1 0,1 0 0,0 0 0,0 0 0,0 1 0,0 21 9,-2-1 0,0 0 0,-2 1 0,0-1 0,-13 36 0,-44 160-37,15-48-31,-110 440 66,148-563-199,3 1 0,-1 54 0,6-100 66,0 0-1,0 0 1,0 0 0,0 0 0,0 0 0,0 0 0,0-1 0,1 1 0,-1 0 0,0 0-1,0 0 1,1 0 0,-1 0 0,1 1 0,0-2 18,-1 0 0,0 0 0,0 0 0,1 0 0,-1 0 0,0 0 0,1 0-1,-1 0 1,0 0 0,0 0 0,1 0 0,-1 0 0,0 0 0,0 0 0,1 0 0,-1 0 0,0 0 0,0 0 0,1 0 0,-1-1 0,0 1 0,0 0 0,1 0 0,-1 0-1,0 0 1,0-1 0,0 1 0,0 0 0,1 0 0,-1-1 0,0 1 0,0 0 0,4-5-192,-1 0 0,1-1 0,-1 1 1,3-10-1,63-190-2280,-67 199 2394,32-105-2388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1616,'0'0'3418,"0"-3"-2918,0 1-242,2-17 3400,12 44-3364,-1 1 1,13 32-1,15 58-28,-36-101-243,119 347 77,-119-347-157,1 0 0,1 0 0,0 0 0,1-1 0,1 0 0,0 0 0,19 20 0,-26-31-316,2 1 436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3880,'0'0'3302,"21"-6"-2763,138-34 209,-83 20-412,-51 12-305,0 1 0,1 1 1,0 1-1,44-2 0,-63 7-62,4 0-3125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55 2960,'0'0'5117,"-3"0"-5033,-6-1 409,20 0-97,26-3 271,288-37 495,-146 34-2419,-178 7 1165,-1 0-1,0 0 1,1 0 0,-1 0 0,1 0-1,-1 0 1,1 1 0,-1-1 0,0 0 0,1 0-1,-1 0 1,0 1 0,1-1 0,-1 0-1,0 1 1,1-1 0,-1 0 0,0 1 0,0-1-1,0 0 1,1 1 0,-1-1 0,0 1-1,0-1 1,0 0 0,0 1 0,1-1 0,-1 1-1,0-1 1,0 0 0,0 1 0,0-1-1,0 1 1,0-1 0,0 1 0,0-1 0,0 0-1,-1 1 1,1-1 0,0 1 0,0-1-1,0 0 1,0 1 0,-1-1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5841,'0'0'4220,"-3"10"-4115,0 2-40,0 1 0,0-1 0,1 1 0,1-1 1,0 22-1,6 15 198,1 0 0,23 80 0,-25-116-350,1 1 0,0-1 0,1 0 1,1 0-1,0-1 0,13 18 0,-19-29-55,0 1 1,0-1-1,0 0 0,0 1 1,0-1-1,0 0 0,0 0 1,1 0-1,-1 0 0,0 0 1,1 0-1,-1 0 0,0 0 0,1 0 1,-1-1-1,1 1 0,-1-1 1,1 1-1,0-1 0,-1 0 1,1 1-1,0-1 0,-1 0 1,1 0-1,-1 0 0,1 0 1,0 0-1,-1-1 0,1 1 1,0 0-1,-1-1 0,1 1 1,2-2-1,8-13-3977,-12 15 3957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6497,'0'0'2846,"0"27"-2625,-1 13-122,3 126 403,4-87-123,23 103 0,-26-165-371,26 113-268,-29-128 212,0 0 0,1 0-1,-1 0 1,1 0 0,0 0-1,0 0 1,-1 0-1,1-1 1,1 1 0,-1 0-1,0-1 1,0 1 0,0-1-1,3 2 1,-3-1-528,0-31-1239,-3-63-156,-8 19 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0 144 440,'0'0'6684,"4"-15"-6108,1-7-314,9-22 1,-13 41-225,1 1 0,-1-1 1,0 0-1,1 1 0,0-1 0,0 1 1,0 0-1,0 0 0,0-1 0,0 1 1,1 0-1,-1 1 0,0-1 0,1 0 0,0 1 1,-1 0-1,6-3 0,0 1 77,-2-1-54,1 1 0,-1 1 1,1-1-1,0 1 0,0 0 1,0 1-1,0 0 0,13-1 0,-19 2-63,0 0-1,-1 1 0,1-1 0,-1 0 1,1 0-1,0 1 0,-1-1 0,1 0 1,-1 1-1,1-1 0,-1 0 1,1 1-1,-1-1 0,1 1 0,-1-1 1,1 1-1,-1-1 0,0 1 0,1-1 1,-1 1-1,0-1 0,0 1 0,1 0 1,-1-1-1,0 1 0,0-1 0,0 1 1,0 0-1,1-1 0,-1 1 1,0 0-1,0 1 0,-1 28 48,1-18-83,0-11 30,0 12-66,0 0 0,0 0-1,-2-1 1,1 1 0,-8 24-1,5-25 14,1-6 8,1 0-1,0-1 1,1 1 0,-1 1-1,1-1 1,0 0 0,0 7-1,2-12 44,-1-1 0,0 0 0,0 0 0,0 0 0,0 0 0,1 1 0,-1-1 0,0 0 0,0 0 0,1 0-1,-1 0 1,0 0 0,0 0 0,0 0 0,1 0 0,-1 0 0,0 0 0,0 0 0,1 0 0,-1 0 0,0 0 0,0 0 0,1 0-1,-1 0 1,0 0 0,0 0 0,1 0 0,2 0-17,70-1 32,104 3 57,-170-2-63,0 1 0,0 0 0,0 0 1,0 1-1,-1 0 0,1 0 0,0 1 0,10 6 1,-13-7-5,-1 0 0,0 0 1,0 0-1,0 1 1,0 0-1,0-1 0,-1 1 1,1 0-1,-1 0 0,1 0 1,-1 0-1,0 1 1,-1-1-1,1 1 0,0-1 1,-1 1-1,0 0 1,1 4-1,0 3 69,-1 0-1,0 0 1,-1 0 0,0-1 0,0 1-1,-2 0 1,1 0 0,-1 0 0,-5 15-1,-1-13 76,1 0-1,-2 0 0,0-1 0,-11 12 1,4-4 42,-4 4 120,-2 0 0,-37 33 0,45-46-248,0-1 1,0 0-1,-1 0 0,0-2 0,0 0 0,-23 8 0,29-13-76,1-1 0,-1 0 0,0 0 0,1-1 1,-16 0-1,23-1-7,-1 0 0,1-1 1,-1 1-1,1 0 1,-1-1-1,1 1 1,0-1-1,-1 1 0,1-1 1,0 1-1,-1-1 1,1 0-1,0 0 0,0 0 1,0 0-1,0 0 1,0 0-1,0 0 1,0 0-1,0 0 0,0 0 1,0-1-1,1 1 1,-1 0-1,0 0 0,1-1 1,-1 1-1,1-1 1,-1-1-1,-1-6-481,0 0 0,1 0 0,-1-16 0,1 18-49,0-37-4229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5209,'0'0'5674,"30"1"-4980,-3 1-558,178 4 518,-138-9-260,96-16-1,-65 5-164,439-29 93,-310 28-305,21 10 27,-195 5-31,-52-2 17,-1 0-19,6 1-952,-14 12-2914,-7 5-1393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4849,'0'0'3679,"9"0"-3115,115 2 1038,98 0-735,-200-4-844,40-10 1,-16 3-386,-40 7 294,-2 1-880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5945,'0'0'4257,"203"0"-4009,-140-9-120,-7 0-128,-5 5-152,5-5-584,-10 4-921,-12 1-2712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8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1 277 7128,'11'-23'28,"3"0"-5,5-1-18,5-1-5,-2-3 0,5 2 0,-2 2 0,-2 1-5,-1 3-12,-4 1-22,-2 5 22,-5 2 11,-1 6 6,-5 0 0,0 4 34,-3 1 55,-1 8 18,1 5-51,0 14-34,1 10 1,2 8-18,-1 6 1,2 3-6,0-2 5,1 0-5,-1-7 0,1-3 6,0-6-6,0-7 5,-2-3-5,0-12 0,-3-2-33,-1-9-1098,-1-1 778,5 2 353,-2 0 0,1 1 0,-2-2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3304,'0'0'4964,"6"-1"-4019,20-4-118,0 2 0,53 0 0,-7 0-416,-11-4-232,92-25 1,16-3-659,-158 35-725,-11 1 1065,0-1 1,0 0 0,-1 1 0,1-1 0,0 1-1,0-1 1,0 0 0,0 1 0,0-1 0,0 0-1,0 1 1,-1-1 0,1 1 0,0-1 0,0 0-1,-4 3-1242,-11 10-2343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 4480,'0'0'3962,"-4"26"-3724,-31 170 265,-22 42 64,0 3-708,56-237 53,1 0 1,-1 0 0,-1-1-1,1 1 1,0 0 0,-3 4-1,3-19-1899,1-18-243,0-6-1590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0 368,'0'0'7149,"13"26"-6277,44 86-78,-42-81-251,21 63 1,-26-65-343,-1-1 1,128 344 662,-121-331-1990,-23-50-1968,-8-8 730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5249,'0'0'4209,"164"-54"-3729,-130 54-16,6 0-240,-12 0-120,6 0-104,0 0-104,11-32-656,-11 1-913,-11 4-3856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2880,'0'0'4584,"0"0"-4533,0 0 0,0 1 0,0-1 0,0 0 0,1 0 0,-1 0 0,0 0 0,0 0 0,0 0 0,1 0 0,-1 0 0,0 0 0,0 0 0,0 0 0,1 0 1,-1 0-1,0 0 0,0-1 0,0 1 0,1 0 0,-1 0 0,0 0 0,0 0 0,0 0 0,0 0 0,0 0 0,1 0 0,-1-1 0,0 1 0,0 0 0,0-42-560,0 40 602,4 2-341,-3 0 65,0 1 0,0-1-1,0 0 1,0-1 0,0 1 0,0 0 0,0 0 0,0 0-1,-1 0 1,1-1 0,0 1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1688,'0'0'8593,"13"0"-8364,347 0 1238,-283-1-1395,142-20 1,-200 17-269,0 2-1,38-1 1,-53 2-412,-8 0-781,-8-2-1094,-5 3-3082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3184,'0'0'5076,"0"9"-4654,0 13-206,6 269 1299,-1-226-1433,2 0-1,25 97 1,-30-153-131,3 11-36,-4-19 59,-1-1 0,0 1 0,0-1 0,0 1 0,1-1 0,-1 1 0,0-1 0,0 1 0,1-1 0,-1 1 0,0-1 0,1 1 0,-1-1 0,1 0 0,-1 1 0,1-1 0,-1 0 0,1 1 0,-1-1 0,1 0 0,-1 0 0,1 1 0,-1-1 0,2 0 0,-2 0-1,0 0 1,0 0-1,1 0 0,-1 0 1,0 0-1,0 0 1,1 0-1,-1 0 0,0 0 1,0-1-1,1 1 1,-1 0-1,0 0 0,0 0 1,0 0-1,1-1 1,-1 1-1,0 0 0,0 0 1,0 0-1,0-1 1,1 1-1,-1 0 1,0 0-1,0-1 0,0 1 1,0 0-1,0 0 1,0-1-1,0 1 0,0 0 1,0 0-1,0-1 1,1-14-341,-2 5 108,1-117-2971,0 60-852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4849,'0'0'5253,"29"-9"-5133,92-20-108,-119 29-16,0-1 0,1 1 0,-1 0 1,0-1-1,1 1 0,-1 0 0,0 1 0,1-1 0,-1 0 1,0 1-1,1-1 0,-1 1 0,0 0 0,0-1 0,0 1 1,1 0-1,-1 1 0,0-1 0,3 2 0,-4-1-13,1 0-1,-1 0 1,0 0-1,1 0 1,-1 1-1,0-1 1,0 0-1,0 0 1,-1 1-1,1-1 1,0 3-1,0-1-26,0 5-53,0 0-1,0 0 1,0 1-1,-2 10 1,1 0-41,-1-14 103,1 1-1,-1 0 1,0 0-1,0-1 0,-1 1 1,0-1-1,0 1 1,-3 6-1,-2 1 9,-1-1 0,-12 17 0,-35 39-294,52-61 7,4-10 303,-1 1-1,0-1 1,1 1-1,0-1 1,-1 1-1,1-1 1,0 1-1,0-1 1,-1 1-1,1 0 1,0 0-1,1-1 1,-1 1-1,0 0 1,0 0-1,0 0 1,1 0-1,-1 0 1,2-1-1,3-2 2,5-4 37,0 1 0,1 0 0,0 0-1,0 1 1,1 1 0,0 0 0,24-6-1,-13 6 30,1 1-1,-1 1 1,38 0-1,-56 3-51,1 0 0,-1 0 0,1 1-1,-1-1 1,1 2 0,-1-1 0,1 1-1,-1 0 1,0 0 0,0 1 0,0-1-1,0 1 1,-1 1 0,1-1 0,-1 1-1,0 0 1,0 0 0,0 1 0,0-1-1,-1 1 1,6 8 0,-8-8-3,1-1 0,-1 1 0,0 1 0,0-1 0,0 0 0,-1 0 0,0 1 0,0-1-1,0 1 1,-1 5 0,1 6 78,-5 33-1,3-44-21,-1 0 1,0 1 0,0-1-1,0 0 1,-1 0 0,0 0-1,0-1 1,0 1-1,-1-1 1,0 1 0,0-1-1,0 0 1,-10 8 0,2-3 23,0 0 0,0-1-1,-1-1 1,-27 14 0,25-16-53,0-1-1,0-1 1,0 0 0,0-1-1,-1 0 1,1-1-1,-1-1 1,-19-1-1,30 0-75,0 0 0,0 0-1,0-1 1,0 0 0,0 0 0,0 0-1,0 0 1,1-1 0,-1 0-1,0 0 1,1 0 0,-1-1 0,1 0-1,0 1 1,0-1 0,0-1-1,0 1 1,0-1 0,1 1 0,0-1-1,0 0 1,0 0 0,0 0-1,0-1 1,-3-8 0,2 4-430,0-1-1,-2-11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9.1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27 234 5958,'-15'0'386,"3"0"-268,12 0 223,0 0-201,24-11 23,-4 7-23,26-12 5,-7 7-16,10-6-11,6-7-57,7-2-16,1-3-6,-3 3-33,-2 4-6,-12 3 5,-7 7-5,-10 3 0,-10 6 34,-7-1 33,-7 2-235,-4 0-380,-1-7 548,-3 2 0,2-3 0,-2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4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24 212 6070,'-7'-5'381,"1"1"-325,6 4 112,-3-16-45,2 10-28,-2-12 17,2 15 73,0 1-163,0-3-22,1 0 0,0-6 6,0-1-1,0-2 12,0-1 34,0 1 38,0 1 1,0 4-34,0 2-12,0 2-27,0 0 17,0 1-29,0 1 18,0-3-23,0 0 45,0-2-6,0 0-17,0 3-72,0 3 72,3 10-22,2 5 34,5 10-1,2 7 46,2 4-23,-2 9 0,1 3-17,-1 8 0,0 4-5,-1 3-12,-1 5 1,-5 2-7,3 1-2,-5-19 0,-1 2 9,4 25-23,-1 21 5,-2-32-5,0-2 12,2 1-12,-1-1 0,3 2 0,-2 0 0,2 3 0,0-19 0,0 1-1221,3 28 1221,-2-27 0,1-1-789,1 20 789,0-3 0,0 0 6,-1-3-6,1-2-540,-5-4 540,3-5-297,-4-5 302,3-3 1016,1 29-1021,0-26 6,0 20-6,-2-37 0,-2-6 808,-1-5-802,1-6 652,-4-8-658,1-2 426,-1-3-426,2-1 0,-2 3 0,2-2 0,-2 4 6,1-2-1,0 3 12,2 0-17,-3-3 6,2 0 263,-2-3-269,4 0 22,2-5-22,6-7 39,1-9-39,6-8 6,2-3-6,4-4 0,2-1 0,4-2 0,2-2 0,2-1 0,3-3-6,1-1 6,5 0-5,23-18 5,-13 14-6,-7 8 0,0-1 6,10-8 0,-19 16 0,0 1 0,15-13 0,1-1 0,-3 1 0,2 1 0,-5 3 0,-1 6-5,-5 5-18,-5 5 1,-6 7 5,-7 4-5,-7 6 22,-6 3 5,-4 2 12,1-1-11,-2 2-6,1-2 0,-3 2 11,0 0-5,-1 0 16,-1 2-22,0-2 0,-1 0 6,3-3 10,1-4-16,2-2 0,0 0 0,-1-1 0,1 4 0,-1 2 0,-2 3 12,-2 0-1692,0 4 1680,-8-2 0,4 2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5.8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 28 5857,'-18'-15'448,"2"2"-342,16 13 197,0 0-174,44 7 11,-30-2 5,37 5-10,-40-4 4,5 0-43,3 3-24,7 1 29,3 3 11,6 4-28,5 2-22,4 3-23,2 2 17,2 1 28,1 0-11,1 3-6,1-4-45,-2 2 6,1-3-22,-3 0 22,3-1-22,-1-2 72,29 9-44,-15-8-32,-7-3 1,1 0 3,13 1-6,19 7 22,-27-9-22,-3 2 6,0-1-1,-3 2 1,-1-1-6,-4 0 0,-5 1 0,-2-1 0,-5 1 0,-1-2 0,-2 0 6,-4 2-1,0-3 12,-3 3-17,-1-4 6,-5-2-1,-4-3-5,-3-3 0,-6 0 6,-2-4-6,2 5 5,1-1 1,1 4 22,2 3-28,-1 0 0,2 1 11,-1 0-11,-4-4 6,0-1-6,-5-4 11,0-2-5,-3-2-6,1-1 0,-2-1 0,2 1 0,-1 1 0,1 1 0,0 0 0,1 1 0,-1-3 22,-1 2-392,1-3-156,-15 0-353,-3-1 879,-15-4 0,12 3 0,3-3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8.2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0 767 5986,'0'7'375,"0"-2"-45,0-5-206,6 0-46,0-3 34,6 0-56,1-3-22,1 1-29,5-1 12,0 0-11,3 0-6,0-3 0,2 1 5,0-3 18,1 2-18,-1-4 23,5 1 0,-3-4 23,19-8-1,-10 4-28,13-8 1,-13 8-6,0-2-12,2 1-5,-3 1 0,0 0 0,-3 3 0,-2 0 6,4-5-6,-9 6 5,4-4-5,-13 8 6,6-2-1,-7 4-5,4 0 0,-9 4 6,-1 1-6,-1-1 23,0 2 4,-1-1-4,1-1-18,2 1 51,1-4-22,-1 3-17,-1-3 11,-4 4-28,-1 2 61,-3 0 1570,3 3-1654,-3-4-33,2 2 12,-4-4 16,1 3-12,-4-3 18,-1 1 16,1 0 1,0 1 5,2 1-6,1 0-22,-1 0-34,1 0-22,-2-2 11,0 2-11,0-3 11,-1 1-61,1 0-141,-1-2 219,3 5 622,-1-2-566,2 2-50,-1-1 44,-2-4-11,1-3-16,1-2-1,-1 0-33,3-7 16,-2 5-5,2-7 6,0 9 33,2-2-5,4 2 11,9-2 5,2 4-16,6 2 22,-4 3-6,1 2 6,2 0 0,2 0-6,0 0 6,14-2 0,-11 3 0,10 0-5,-10 2 5,1 0-6,2 0 6,0 0-5,0 0 5,-1 2 0,0 3 0,-2 4 5,-1 1 12,-2 2-17,-2-3 0,-5 2 0,2-2 0,-1 4 6,-3-2-6,0 2 5,-7-3 51,0 7-22,-2-2-1,-1 4-5,-4-2 0,-1 0-5,0 3-6,0 1 5,-3 1 6,-2 3-28,-5-1 22,-5 13-16,3-10-6,-1 6 6,7-12 22,-1-4-28,-1-2 22,-1 0-16,-4-2 22,-3 2-23,-3-1 1,-14 6 22,8-3-11,-9 1-17,10-5 22,0-4-16,1-1 33,0-3-17,1-2 6,2-1-28,-1-2-17,-1 0 12,2-7-29,-17-14 34,15 4-5,-8-10 5,20 13 0,2-3-6,1-1-28,1-5-33,1-3 28,2-5 11,1-1 22,1 1-10,1 2 10,0 6 0,0 3 6,0 6-33,0 3 10,0 4 1,0 2 0,1 1 16,3 1 0,7-3 6,-1 1 0,9-4 0,-8 4 0,3 0 0,-8 3 0,-1 1 0,-1 0-583,-2 1 1,-1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2.4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25 129 5930,'-14'0'218,"4"0"-162,10 0 1590,0 0-1629,7 0-11,4 0-6,11 0 22,3 0 12,3 0 5,5 0-22,1-3 33,5 0-22,0-2 11,2-1-39,-1 3 12,0-2-12,0 1 22,-1-1 6,0 0-28,-2-1 22,1 2-22,-2-2 17,-1-1-17,-1 3 6,2-2-1,1 2-5,3 0 23,1 1-23,37 0 0,-24 1 5,27 1 1,-35 1-6,-4 0 0,1 0 0,-4 0 6,0 0-6,-1 0 0,-1 0 0,1 0 5,2 0 12,42-4-17,-27 0 0,28-2 0,-40 2 0,-2 0 0,-2 3 0,0-1 0,-2 2 0,2 0 6,1 0-6,1 0 0,0 0 0,0 0 0,-2 0 5,1 0-5,-2 0 0,3 0 0,-2 0 6,23 0-6,-13 0 5,17 0-5,-16 0 0,23 0 0,-14 0 0,17 0 6,-24-1 11,-2 1-17,-1-3 0,-3 1 0,-3-1 0,-2 0-6,-7 1 6,13 1-5,-14 1 5,9 0 0,-16 0 0,-2 0 0,-2 0-6,-5 0 0,0 0 6,-6 0 0,-2 0 12,-3 0 16,-3 0-695,-1 0-145,-14 0 812,-2 0 0,-1 0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3.6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5902,'-8'0'84,"2"0"487,6 0-493,0 12-44,0 1 11,3 14-17,2-2-6,6 3 129,5 18-83,-3-6 10,4 14-5,-9-7 5,2 4-33,-3 4-23,3 6 1,-3 1 5,2 2 28,-1 1 22,-2-1 12,2-1-18,-4 0 18,-1-5-45,0-1 39,-1 17-67,0-17 5,-1 17-22,1-19 22,-2 36-22,2-18 0,-2 27 0,1-27 0,3-3 0,-1 0 0,5-3-5,-2 1 5,4-1 0,-1 0 5,1 1-5,0-1 6,-1 1-6,1-1 0,-5 1 6,3 0-6,-5-1 0,0 0 0,-3-15 0,0 1 0,0 12-6,0 27 6,0-51-6,0-4 1,0 1 5,0-4 0,0 0 0,0-3 0,1-4 0,1-2 0,1-5-6,1 1-27,-2-11-35,-1 1-21,-1-9-152,0-1-235,0-16-274,0-7 750,0-20 0,0 18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9773-866F-6D4F-AC4E-B3746BF9C1A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EED3-1C52-3742-8435-1D4A86E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CE5B-8E23-654A-A66A-37B10DBFFD7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3.png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Relationship Id="rId3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ALU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68102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4446604" y="2780562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0365" y="303125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221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63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96609" y="2708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36926" y="3691076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22009" y="31906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33800" y="2130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9200" y="271465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9200" y="322265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  <a:stCxn id="31" idx="1"/>
          </p:cNvCxnSpPr>
          <p:nvPr/>
        </p:nvCxnSpPr>
        <p:spPr>
          <a:xfrm>
            <a:off x="5515287" y="1935759"/>
            <a:ext cx="0" cy="66258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5287" y="1674149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989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721335" y="1519707"/>
            <a:ext cx="0" cy="77830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1335" y="1266286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5" name="Delay 4"/>
          <p:cNvSpPr/>
          <p:nvPr/>
        </p:nvSpPr>
        <p:spPr>
          <a:xfrm>
            <a:off x="2540802" y="1960028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932" y="541361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E737C6-31BA-EE4A-88DE-667EC9D7A0FB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715C183-9666-EE47-8A61-9BCBFDE7B340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OR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8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682699" y="1596980"/>
            <a:ext cx="0" cy="64467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82699" y="1354668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5" name="Delay 4"/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35" name="Chevron 34"/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DD927E-EE96-5E47-A684-11C89F3E12D2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85ABEA-973C-4D47-A40A-E8CF62A5F86D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580FF8-BA7D-9040-A688-D7E8F0458B0A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1F5A10-7E3D-6946-AFDA-56DF29ED6CA1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EA6E62-4738-8F4F-A93B-315D337CE329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DEF2FB-2B3A-3347-AD4C-1C1D6433F015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646AC-6717-4F4C-B958-D2561943789C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FD3513-E267-314B-88E5-A2CFF89FBFA5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ALU: adder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479637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708456" y="1596980"/>
            <a:ext cx="1718" cy="68383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8456" y="1415677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92AD5F6D-4421-8844-BB7A-8D68C41B3B85}"/>
              </a:ext>
            </a:extLst>
          </p:cNvPr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0C7338-8051-0E4C-B799-F6B9BE209C6A}"/>
              </a:ext>
            </a:extLst>
          </p:cNvPr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2009DE-9472-2340-8793-5F72F4935B57}"/>
              </a:ext>
            </a:extLst>
          </p:cNvPr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8F4C7590-96AB-6946-817D-124736533031}"/>
              </a:ext>
            </a:extLst>
          </p:cNvPr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412A9A-D534-4040-BF34-F526CCFDBBEB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8A74D1-763E-814E-99A0-7CEBC5B19689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20D5818-36F2-364D-9B00-32446E8FB586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266B04-3893-144E-99E7-D05902C632EA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B85544-7345-9D43-80D1-0FC8F7D09DAB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9A7C18-3C3A-6444-96B8-8E6CBBC2E91A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81BD3A-3DD3-7643-BA0A-CB534742BE61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F06153A-6F19-4F44-A71D-E252E03CE7C6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45CED6-279D-9E45-A38B-B70BAAEB802E}"/>
              </a:ext>
            </a:extLst>
          </p:cNvPr>
          <p:cNvSpPr/>
          <p:nvPr/>
        </p:nvSpPr>
        <p:spPr>
          <a:xfrm>
            <a:off x="2586364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857946-7D09-5542-B548-BBA226A64784}"/>
              </a:ext>
            </a:extLst>
          </p:cNvPr>
          <p:cNvCxnSpPr>
            <a:cxnSpLocks/>
          </p:cNvCxnSpPr>
          <p:nvPr/>
        </p:nvCxnSpPr>
        <p:spPr>
          <a:xfrm>
            <a:off x="1885720" y="4367486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480B43F-D129-2B44-BC14-BF0834CF14D9}"/>
              </a:ext>
            </a:extLst>
          </p:cNvPr>
          <p:cNvCxnSpPr>
            <a:cxnSpLocks/>
          </p:cNvCxnSpPr>
          <p:nvPr/>
        </p:nvCxnSpPr>
        <p:spPr>
          <a:xfrm>
            <a:off x="1737882" y="4737027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FB27FF-5ECC-BC40-9523-05E54A420EB4}"/>
              </a:ext>
            </a:extLst>
          </p:cNvPr>
          <p:cNvCxnSpPr/>
          <p:nvPr/>
        </p:nvCxnSpPr>
        <p:spPr>
          <a:xfrm>
            <a:off x="1891690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655513-A48B-3B41-931F-B8F676F47D16}"/>
              </a:ext>
            </a:extLst>
          </p:cNvPr>
          <p:cNvSpPr/>
          <p:nvPr/>
        </p:nvSpPr>
        <p:spPr>
          <a:xfrm>
            <a:off x="1815555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80A77B-35F0-784B-932F-FCB235E24599}"/>
              </a:ext>
            </a:extLst>
          </p:cNvPr>
          <p:cNvSpPr/>
          <p:nvPr/>
        </p:nvSpPr>
        <p:spPr>
          <a:xfrm>
            <a:off x="1686765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215" y="1696009"/>
            <a:ext cx="4714348" cy="4345049"/>
            <a:chOff x="1754215" y="1696009"/>
            <a:chExt cx="4714348" cy="4345049"/>
          </a:xfrm>
        </p:grpSpPr>
        <p:sp>
          <p:nvSpPr>
            <p:cNvPr id="4" name="Rectangle 3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76971" y="1823009"/>
              <a:ext cx="1541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CarryIn</a:t>
              </a:r>
              <a:endParaRPr lang="en-US" sz="4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4215" y="2777789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215" y="3852468"/>
              <a:ext cx="435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60429" y="3292250"/>
              <a:ext cx="1008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Sum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1" y="5127165"/>
              <a:ext cx="1885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CarryOut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29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295" y="229533"/>
            <a:ext cx="2236264" cy="1764748"/>
            <a:chOff x="1754215" y="1696009"/>
            <a:chExt cx="5538830" cy="4437166"/>
          </a:xfrm>
        </p:grpSpPr>
        <p:sp>
          <p:nvSpPr>
            <p:cNvPr id="5" name="Rectangle 4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76970" y="1823008"/>
              <a:ext cx="2324691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CarryIn</a:t>
              </a:r>
              <a:endParaRPr lang="en-US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4215" y="2266876"/>
              <a:ext cx="902064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2165" y="4546776"/>
              <a:ext cx="872040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00138" y="3951261"/>
              <a:ext cx="1592907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Sum</a:t>
              </a:r>
              <a:endParaRPr lang="en-US" sz="3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0" y="5127165"/>
              <a:ext cx="2798032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CarryOut</a:t>
              </a:r>
              <a:endParaRPr lang="en-US" sz="4000" dirty="0"/>
            </a:p>
          </p:txBody>
        </p:sp>
      </p:grpSp>
      <p:pic>
        <p:nvPicPr>
          <p:cNvPr id="16" name="Picture 15" descr="Screen Shot 2019-08-05 at 5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7BEBB-2032-394E-897D-89163D612D74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E0F26-FCC0-FF4B-BB4D-057FEB28F3B1}"/>
              </a:ext>
            </a:extLst>
          </p:cNvPr>
          <p:cNvSpPr/>
          <p:nvPr/>
        </p:nvSpPr>
        <p:spPr>
          <a:xfrm>
            <a:off x="6996230" y="3839951"/>
            <a:ext cx="1796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Brute force PLA</a:t>
            </a:r>
          </a:p>
        </p:txBody>
      </p:sp>
    </p:spTree>
    <p:extLst>
      <p:ext uri="{BB962C8B-B14F-4D97-AF65-F5344CB8AC3E}">
        <p14:creationId xmlns:p14="http://schemas.microsoft.com/office/powerpoint/2010/main" val="14256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8-05 at 5.2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9" y="1925638"/>
            <a:ext cx="5892800" cy="63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17638"/>
            <a:ext cx="8229600" cy="1244600"/>
          </a:xfrm>
        </p:spPr>
        <p:txBody>
          <a:bodyPr/>
          <a:lstStyle/>
          <a:p>
            <a:r>
              <a:rPr lang="en-US" dirty="0"/>
              <a:t>We can do better than PLA for </a:t>
            </a:r>
            <a:r>
              <a:rPr lang="en-US" dirty="0" err="1"/>
              <a:t>CarryOut</a:t>
            </a:r>
            <a:endParaRPr lang="en-US" dirty="0"/>
          </a:p>
        </p:txBody>
      </p:sp>
      <p:pic>
        <p:nvPicPr>
          <p:cNvPr id="5" name="Picture 4" descr="Screen Shot 2019-08-05 at 5.2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2238"/>
            <a:ext cx="518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pic>
        <p:nvPicPr>
          <p:cNvPr id="6" name="Content Placeholder 5" descr="Screen Shot 2019-08-05 at 5.29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382" b="-41382"/>
          <a:stretch>
            <a:fillRect/>
          </a:stretch>
        </p:blipFill>
        <p:spPr>
          <a:xfrm>
            <a:off x="177800" y="1417638"/>
            <a:ext cx="8229600" cy="1244600"/>
          </a:xfrm>
        </p:spPr>
      </p:pic>
      <p:pic>
        <p:nvPicPr>
          <p:cNvPr id="4" name="Picture 3" descr="Screen Shot 2019-08-05 at 5.23.41 PM.png">
            <a:extLst>
              <a:ext uri="{FF2B5EF4-FFF2-40B4-BE49-F238E27FC236}">
                <a16:creationId xmlns:a16="http://schemas.microsoft.com/office/drawing/2014/main" id="{9FE2DA5A-2AF3-6348-9739-76B41063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3A1A-2E36-C243-A719-67E4EBC89333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E5BC9-FD9A-F34B-9A5E-DDB030D5F99B}"/>
              </a:ext>
            </a:extLst>
          </p:cNvPr>
          <p:cNvCxnSpPr/>
          <p:nvPr/>
        </p:nvCxnSpPr>
        <p:spPr>
          <a:xfrm>
            <a:off x="2238233" y="2169994"/>
            <a:ext cx="3712191" cy="267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64809-568C-9849-A8B4-58DACF9CF433}"/>
              </a:ext>
            </a:extLst>
          </p:cNvPr>
          <p:cNvCxnSpPr>
            <a:cxnSpLocks/>
          </p:cNvCxnSpPr>
          <p:nvPr/>
        </p:nvCxnSpPr>
        <p:spPr>
          <a:xfrm>
            <a:off x="3715414" y="2205819"/>
            <a:ext cx="2235010" cy="188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6BA47-649D-224F-9F1A-8453B95919AC}"/>
              </a:ext>
            </a:extLst>
          </p:cNvPr>
          <p:cNvCxnSpPr>
            <a:cxnSpLocks/>
          </p:cNvCxnSpPr>
          <p:nvPr/>
        </p:nvCxnSpPr>
        <p:spPr>
          <a:xfrm>
            <a:off x="5054886" y="2169994"/>
            <a:ext cx="1006521" cy="163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ABAD0-802F-1249-AC94-E353924EF5A1}"/>
              </a:ext>
            </a:extLst>
          </p:cNvPr>
          <p:cNvCxnSpPr>
            <a:cxnSpLocks/>
          </p:cNvCxnSpPr>
          <p:nvPr/>
        </p:nvCxnSpPr>
        <p:spPr>
          <a:xfrm flipH="1">
            <a:off x="6373504" y="2169994"/>
            <a:ext cx="927342" cy="368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1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97561-A3CB-0A4F-8375-411EE11F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a – b = a + (-b)</a:t>
            </a:r>
          </a:p>
          <a:p>
            <a:r>
              <a:rPr lang="en-US" dirty="0"/>
              <a:t>How to calculate 2’s complement?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57A134-1289-C444-89E5-2D3A3D56B65F}"/>
              </a:ext>
            </a:extLst>
          </p:cNvPr>
          <p:cNvGrpSpPr/>
          <p:nvPr/>
        </p:nvGrpSpPr>
        <p:grpSpPr>
          <a:xfrm>
            <a:off x="1224180" y="3429000"/>
            <a:ext cx="6695640" cy="1608840"/>
            <a:chOff x="1528522" y="3771381"/>
            <a:chExt cx="6695640" cy="16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14:cNvPr>
                <p14:cNvContentPartPr/>
                <p14:nvPr/>
              </p14:nvContentPartPr>
              <p14:xfrm>
                <a:off x="1947922" y="4604421"/>
                <a:ext cx="100908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7322" y="4573461"/>
                  <a:ext cx="1070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14:cNvPr>
                <p14:cNvContentPartPr/>
                <p14:nvPr/>
              </p14:nvContentPartPr>
              <p14:xfrm>
                <a:off x="1528522" y="4154061"/>
                <a:ext cx="298440" cy="30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7922" y="4123461"/>
                  <a:ext cx="359640" cy="368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293C23-F332-A544-AA8D-0CD7EEFECE06}"/>
                </a:ext>
              </a:extLst>
            </p:cNvPr>
            <p:cNvGrpSpPr/>
            <p:nvPr/>
          </p:nvGrpSpPr>
          <p:grpSpPr>
            <a:xfrm>
              <a:off x="2811562" y="4039221"/>
              <a:ext cx="4657320" cy="1341000"/>
              <a:chOff x="2811562" y="4039221"/>
              <a:chExt cx="4657320" cy="13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14:cNvPr>
                  <p14:cNvContentPartPr/>
                  <p14:nvPr/>
                </p14:nvContentPartPr>
                <p14:xfrm>
                  <a:off x="3852682" y="5113821"/>
                  <a:ext cx="124200" cy="195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22082" y="5083221"/>
                    <a:ext cx="185400" cy="25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14:cNvPr>
                  <p14:cNvContentPartPr/>
                  <p14:nvPr/>
                </p14:nvContentPartPr>
                <p14:xfrm>
                  <a:off x="3889762" y="5295981"/>
                  <a:ext cx="226080" cy="84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58802" y="5265381"/>
                    <a:ext cx="28728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14:cNvPr>
                  <p14:cNvContentPartPr/>
                  <p14:nvPr/>
                </p14:nvContentPartPr>
                <p14:xfrm>
                  <a:off x="2869162" y="4203741"/>
                  <a:ext cx="576720" cy="892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38562" y="4173141"/>
                    <a:ext cx="638280" cy="9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14:cNvPr>
                  <p14:cNvContentPartPr/>
                  <p14:nvPr/>
                </p14:nvContentPartPr>
                <p14:xfrm>
                  <a:off x="2811562" y="4150821"/>
                  <a:ext cx="763920" cy="35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780962" y="4120221"/>
                    <a:ext cx="825120" cy="41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14:cNvPr>
                  <p14:cNvContentPartPr/>
                  <p14:nvPr/>
                </p14:nvContentPartPr>
                <p14:xfrm>
                  <a:off x="3314482" y="4459701"/>
                  <a:ext cx="540000" cy="2804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83882" y="4429101"/>
                    <a:ext cx="601560" cy="34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14:cNvPr>
                  <p14:cNvContentPartPr/>
                  <p14:nvPr/>
                </p14:nvContentPartPr>
                <p14:xfrm>
                  <a:off x="3906682" y="4552581"/>
                  <a:ext cx="1157040" cy="46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876082" y="4521621"/>
                    <a:ext cx="12182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14:cNvPr>
                  <p14:cNvContentPartPr/>
                  <p14:nvPr/>
                </p14:nvContentPartPr>
                <p14:xfrm>
                  <a:off x="5097562" y="4039221"/>
                  <a:ext cx="97200" cy="11145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66962" y="4008621"/>
                    <a:ext cx="158760" cy="11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14:cNvPr>
                  <p14:cNvContentPartPr/>
                  <p14:nvPr/>
                </p14:nvContentPartPr>
                <p14:xfrm>
                  <a:off x="5160202" y="4092501"/>
                  <a:ext cx="1204920" cy="8064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29602" y="4061541"/>
                    <a:ext cx="1266120" cy="86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14:cNvPr>
                  <p14:cNvContentPartPr/>
                  <p14:nvPr/>
                </p14:nvContentPartPr>
                <p14:xfrm>
                  <a:off x="5289082" y="4790541"/>
                  <a:ext cx="1111680" cy="4010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258482" y="4759941"/>
                    <a:ext cx="1172880" cy="46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14:cNvPr>
                  <p14:cNvContentPartPr/>
                  <p14:nvPr/>
                </p14:nvContentPartPr>
                <p14:xfrm>
                  <a:off x="5522002" y="4550061"/>
                  <a:ext cx="383040" cy="345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491402" y="4519461"/>
                    <a:ext cx="444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14:cNvPr>
                  <p14:cNvContentPartPr/>
                  <p14:nvPr/>
                </p14:nvContentPartPr>
                <p14:xfrm>
                  <a:off x="5720722" y="4426581"/>
                  <a:ext cx="38520" cy="473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690122" y="4395981"/>
                    <a:ext cx="99720" cy="53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14:cNvPr>
                  <p14:cNvContentPartPr/>
                  <p14:nvPr/>
                </p14:nvContentPartPr>
                <p14:xfrm>
                  <a:off x="4366762" y="4968381"/>
                  <a:ext cx="793800" cy="39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336162" y="4937781"/>
                    <a:ext cx="85536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14:cNvPr>
                  <p14:cNvContentPartPr/>
                  <p14:nvPr/>
                </p14:nvContentPartPr>
                <p14:xfrm>
                  <a:off x="6352522" y="4559061"/>
                  <a:ext cx="995760" cy="435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321922" y="4528461"/>
                    <a:ext cx="10569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14:cNvPr>
                  <p14:cNvContentPartPr/>
                  <p14:nvPr/>
                </p14:nvContentPartPr>
                <p14:xfrm>
                  <a:off x="7261162" y="4413261"/>
                  <a:ext cx="207720" cy="298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30562" y="4382661"/>
                    <a:ext cx="268920" cy="36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265B3-CE8C-C741-9FF3-46216AD02AB3}"/>
                </a:ext>
              </a:extLst>
            </p:cNvPr>
            <p:cNvGrpSpPr/>
            <p:nvPr/>
          </p:nvGrpSpPr>
          <p:grpSpPr>
            <a:xfrm>
              <a:off x="7545922" y="3771381"/>
              <a:ext cx="678240" cy="479160"/>
              <a:chOff x="7545922" y="3771381"/>
              <a:chExt cx="678240" cy="47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14:cNvPr>
                  <p14:cNvContentPartPr/>
                  <p14:nvPr/>
                </p14:nvContentPartPr>
                <p14:xfrm>
                  <a:off x="7545922" y="4068021"/>
                  <a:ext cx="214920" cy="126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515322" y="4037421"/>
                    <a:ext cx="2764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14:cNvPr>
                  <p14:cNvContentPartPr/>
                  <p14:nvPr/>
                </p14:nvContentPartPr>
                <p14:xfrm>
                  <a:off x="7945522" y="3771381"/>
                  <a:ext cx="278640" cy="479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914922" y="3740781"/>
                    <a:ext cx="340200" cy="540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4EEB68-F361-374A-96B2-43357A714B3F}"/>
              </a:ext>
            </a:extLst>
          </p:cNvPr>
          <p:cNvSpPr/>
          <p:nvPr/>
        </p:nvSpPr>
        <p:spPr>
          <a:xfrm>
            <a:off x="-187608" y="3077934"/>
            <a:ext cx="9331608" cy="2179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 dirty="0"/>
              <a:t>Subtraction in1-bit ALU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276857" y="1589956"/>
            <a:ext cx="0" cy="5360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289222" y="1380844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carryOut</a:t>
            </a:r>
            <a:endParaRPr lang="en-US" sz="3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  <a:endParaRPr lang="en-US" sz="28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BInvert</a:t>
            </a:r>
            <a:endParaRPr lang="en-US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carryIn</a:t>
            </a:r>
            <a:endParaRPr lang="en-US" sz="3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3CC081-A5DF-3943-96E1-6996FF473B90}"/>
              </a:ext>
            </a:extLst>
          </p:cNvPr>
          <p:cNvSpPr txBox="1"/>
          <p:nvPr/>
        </p:nvSpPr>
        <p:spPr>
          <a:xfrm>
            <a:off x="106825" y="802517"/>
            <a:ext cx="1812099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dirty="0" err="1"/>
              <a:t>Binvert</a:t>
            </a:r>
            <a:r>
              <a:rPr lang="en-US" sz="2000" dirty="0"/>
              <a:t>=1 </a:t>
            </a:r>
          </a:p>
          <a:p>
            <a:r>
              <a:rPr lang="en-US" sz="2000" dirty="0" err="1"/>
              <a:t>carryIn</a:t>
            </a:r>
            <a:r>
              <a:rPr lang="en-US" sz="2000" dirty="0"/>
              <a:t>=1</a:t>
            </a:r>
          </a:p>
          <a:p>
            <a:r>
              <a:rPr lang="en-US" sz="2000" dirty="0"/>
              <a:t>Op=(10)</a:t>
            </a:r>
            <a:r>
              <a:rPr lang="en-US" sz="2000" baseline="-25000" dirty="0"/>
              <a:t>2</a:t>
            </a:r>
          </a:p>
          <a:p>
            <a:r>
              <a:rPr lang="en-US" sz="2000" dirty="0"/>
              <a:t>to compute A-B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id="{A3ABC5F6-2C13-A944-B000-F1718C5E2BCB}"/>
              </a:ext>
            </a:extLst>
          </p:cNvPr>
          <p:cNvSpPr/>
          <p:nvPr/>
        </p:nvSpPr>
        <p:spPr>
          <a:xfrm>
            <a:off x="4530143" y="5366113"/>
            <a:ext cx="1403299" cy="1178705"/>
          </a:xfrm>
          <a:prstGeom prst="wedgeRoundRectCallout">
            <a:avLst>
              <a:gd name="adj1" fmla="val -95481"/>
              <a:gd name="adj2" fmla="val -7528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Subtraction reuses hardware for addition</a:t>
            </a:r>
          </a:p>
        </p:txBody>
      </p:sp>
    </p:spTree>
    <p:extLst>
      <p:ext uri="{BB962C8B-B14F-4D97-AF65-F5344CB8AC3E}">
        <p14:creationId xmlns:p14="http://schemas.microsoft.com/office/powerpoint/2010/main" val="8850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83"/>
            <a:ext cx="8229600" cy="1143000"/>
          </a:xfrm>
        </p:spPr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8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Basic logic design</a:t>
            </a:r>
          </a:p>
          <a:p>
            <a:pPr lvl="1"/>
            <a:r>
              <a:rPr lang="en-US" sz="2400" dirty="0"/>
              <a:t>Logic circuits == Boolean expressions</a:t>
            </a:r>
          </a:p>
          <a:p>
            <a:r>
              <a:rPr lang="en-US" sz="2800" dirty="0"/>
              <a:t>How to build a combinatorial logic circuit</a:t>
            </a:r>
          </a:p>
          <a:p>
            <a:pPr lvl="1"/>
            <a:r>
              <a:rPr lang="en-US" sz="2400" dirty="0"/>
              <a:t>Specify the truth table</a:t>
            </a:r>
          </a:p>
          <a:p>
            <a:pPr lvl="1"/>
            <a:r>
              <a:rPr lang="en-US" sz="2400" dirty="0"/>
              <a:t>Output is the sum of products</a:t>
            </a:r>
          </a:p>
          <a:p>
            <a:r>
              <a:rPr lang="en-US" sz="2800" dirty="0"/>
              <a:t>Common CL</a:t>
            </a:r>
          </a:p>
          <a:p>
            <a:pPr lvl="1"/>
            <a:r>
              <a:rPr lang="en-US" sz="2400" dirty="0"/>
              <a:t>Decoder</a:t>
            </a:r>
          </a:p>
          <a:p>
            <a:pPr lvl="1"/>
            <a:r>
              <a:rPr lang="en-US" sz="2400" dirty="0"/>
              <a:t>Multiplexer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7A2EE-1611-4E01-AD8F-C27A7A8C4B38}"/>
              </a:ext>
            </a:extLst>
          </p:cNvPr>
          <p:cNvGrpSpPr/>
          <p:nvPr/>
        </p:nvGrpSpPr>
        <p:grpSpPr>
          <a:xfrm>
            <a:off x="3528189" y="4256554"/>
            <a:ext cx="2051044" cy="2274211"/>
            <a:chOff x="1713313" y="2437037"/>
            <a:chExt cx="2603483" cy="2922526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40CA870D-59C6-4FD6-AD14-4458F29A45F2}"/>
                </a:ext>
              </a:extLst>
            </p:cNvPr>
            <p:cNvSpPr/>
            <p:nvPr/>
          </p:nvSpPr>
          <p:spPr>
            <a:xfrm rot="16200000">
              <a:off x="1294043" y="2856307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EDA30B-7C4D-42EF-A928-00C20E055ADD}"/>
                </a:ext>
              </a:extLst>
            </p:cNvPr>
            <p:cNvSpPr txBox="1"/>
            <p:nvPr/>
          </p:nvSpPr>
          <p:spPr>
            <a:xfrm>
              <a:off x="1722479" y="3253788"/>
              <a:ext cx="1214754" cy="474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585DA90-DFDA-4B08-8B2C-2AEDC1E499E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H="1" flipV="1">
              <a:off x="2321390" y="4170380"/>
              <a:ext cx="8467" cy="11891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52FFB7-3AC5-4B09-9593-8C9A98CD392D}"/>
                </a:ext>
              </a:extLst>
            </p:cNvPr>
            <p:cNvCxnSpPr/>
            <p:nvPr/>
          </p:nvCxnSpPr>
          <p:spPr>
            <a:xfrm>
              <a:off x="2139357" y="4661063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A5250-F4F3-4CBB-BA3D-5F805C2FB772}"/>
                </a:ext>
              </a:extLst>
            </p:cNvPr>
            <p:cNvSpPr txBox="1"/>
            <p:nvPr/>
          </p:nvSpPr>
          <p:spPr>
            <a:xfrm>
              <a:off x="1779754" y="449172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C7902A-15DA-4F1E-BE25-49C37D8FD90D}"/>
                </a:ext>
              </a:extLst>
            </p:cNvPr>
            <p:cNvCxnSpPr/>
            <p:nvPr/>
          </p:nvCxnSpPr>
          <p:spPr>
            <a:xfrm flipH="1">
              <a:off x="2929467" y="271180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B01014-1ACE-460C-B613-74515B038F92}"/>
                </a:ext>
              </a:extLst>
            </p:cNvPr>
            <p:cNvCxnSpPr/>
            <p:nvPr/>
          </p:nvCxnSpPr>
          <p:spPr>
            <a:xfrm flipH="1">
              <a:off x="2929467" y="3181702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296724-B0AE-475A-BD95-6EE6DBC2F74B}"/>
                </a:ext>
              </a:extLst>
            </p:cNvPr>
            <p:cNvCxnSpPr/>
            <p:nvPr/>
          </p:nvCxnSpPr>
          <p:spPr>
            <a:xfrm flipH="1">
              <a:off x="2929466" y="3666479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FF1914-ACFE-4751-817D-661313A7CC78}"/>
                </a:ext>
              </a:extLst>
            </p:cNvPr>
            <p:cNvCxnSpPr/>
            <p:nvPr/>
          </p:nvCxnSpPr>
          <p:spPr>
            <a:xfrm flipH="1">
              <a:off x="2929467" y="413035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7F66A8-A2FE-45DC-B716-68755FF7F567}"/>
                </a:ext>
              </a:extLst>
            </p:cNvPr>
            <p:cNvSpPr txBox="1"/>
            <p:nvPr/>
          </p:nvSpPr>
          <p:spPr>
            <a:xfrm>
              <a:off x="3642189" y="2484805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256C4-ADEE-4563-B2C5-19B0E07CEF5C}"/>
                </a:ext>
              </a:extLst>
            </p:cNvPr>
            <p:cNvSpPr txBox="1"/>
            <p:nvPr/>
          </p:nvSpPr>
          <p:spPr>
            <a:xfrm>
              <a:off x="3646420" y="2912376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9D246E-6930-4357-862A-B2DCF11C4381}"/>
                </a:ext>
              </a:extLst>
            </p:cNvPr>
            <p:cNvSpPr txBox="1"/>
            <p:nvPr/>
          </p:nvSpPr>
          <p:spPr>
            <a:xfrm>
              <a:off x="3646420" y="3399217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4FB5EB-EB7E-40D4-9C80-34C43509DE21}"/>
                </a:ext>
              </a:extLst>
            </p:cNvPr>
            <p:cNvSpPr txBox="1"/>
            <p:nvPr/>
          </p:nvSpPr>
          <p:spPr>
            <a:xfrm>
              <a:off x="3646420" y="3843724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019E5-D6DC-4F91-B026-BB0C0703E880}"/>
              </a:ext>
            </a:extLst>
          </p:cNvPr>
          <p:cNvGrpSpPr/>
          <p:nvPr/>
        </p:nvGrpSpPr>
        <p:grpSpPr>
          <a:xfrm>
            <a:off x="5892805" y="4128642"/>
            <a:ext cx="3251195" cy="2794216"/>
            <a:chOff x="1927696" y="3511910"/>
            <a:chExt cx="3251195" cy="2794216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3A3FD360-9592-4CE6-980F-00E691A54D61}"/>
                </a:ext>
              </a:extLst>
            </p:cNvPr>
            <p:cNvSpPr/>
            <p:nvPr/>
          </p:nvSpPr>
          <p:spPr>
            <a:xfrm rot="5400000">
              <a:off x="2830745" y="3931180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B93D7B-7C28-4646-B352-E51142D02D7F}"/>
                </a:ext>
              </a:extLst>
            </p:cNvPr>
            <p:cNvSpPr txBox="1"/>
            <p:nvPr/>
          </p:nvSpPr>
          <p:spPr>
            <a:xfrm>
              <a:off x="3450168" y="424689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Mux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606D09-F732-4500-A1ED-49674F9982AF}"/>
                </a:ext>
              </a:extLst>
            </p:cNvPr>
            <p:cNvCxnSpPr/>
            <p:nvPr/>
          </p:nvCxnSpPr>
          <p:spPr>
            <a:xfrm flipV="1">
              <a:off x="3815759" y="5220327"/>
              <a:ext cx="1" cy="86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E5010-5F11-4539-A3B8-1000E4A8373A}"/>
                </a:ext>
              </a:extLst>
            </p:cNvPr>
            <p:cNvCxnSpPr/>
            <p:nvPr/>
          </p:nvCxnSpPr>
          <p:spPr>
            <a:xfrm>
              <a:off x="3633726" y="5711010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8A6DB-4C02-4A57-B2FD-1FBF9EFE409A}"/>
                </a:ext>
              </a:extLst>
            </p:cNvPr>
            <p:cNvSpPr txBox="1"/>
            <p:nvPr/>
          </p:nvSpPr>
          <p:spPr>
            <a:xfrm>
              <a:off x="3365499" y="55840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A51E64-744D-4FB6-B186-51E438E7F71E}"/>
                </a:ext>
              </a:extLst>
            </p:cNvPr>
            <p:cNvSpPr txBox="1"/>
            <p:nvPr/>
          </p:nvSpPr>
          <p:spPr>
            <a:xfrm>
              <a:off x="3772521" y="584446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9E93B7-CD2B-448E-A8AC-ACB60E379965}"/>
                </a:ext>
              </a:extLst>
            </p:cNvPr>
            <p:cNvCxnSpPr/>
            <p:nvPr/>
          </p:nvCxnSpPr>
          <p:spPr>
            <a:xfrm flipH="1">
              <a:off x="2537293" y="376988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466A0-D579-4265-B44D-C4C8DF768CFE}"/>
                </a:ext>
              </a:extLst>
            </p:cNvPr>
            <p:cNvCxnSpPr/>
            <p:nvPr/>
          </p:nvCxnSpPr>
          <p:spPr>
            <a:xfrm flipH="1">
              <a:off x="2537293" y="4239781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A28D58-8BE3-4219-99F7-7DA38EEEA4CA}"/>
                </a:ext>
              </a:extLst>
            </p:cNvPr>
            <p:cNvCxnSpPr/>
            <p:nvPr/>
          </p:nvCxnSpPr>
          <p:spPr>
            <a:xfrm flipH="1">
              <a:off x="2537292" y="4724558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119C7D-D0F1-4BB3-963D-117B44761492}"/>
                </a:ext>
              </a:extLst>
            </p:cNvPr>
            <p:cNvCxnSpPr/>
            <p:nvPr/>
          </p:nvCxnSpPr>
          <p:spPr>
            <a:xfrm flipH="1">
              <a:off x="2537293" y="518843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1C303-4676-4273-95F0-1AE6CC152E7B}"/>
                </a:ext>
              </a:extLst>
            </p:cNvPr>
            <p:cNvSpPr txBox="1"/>
            <p:nvPr/>
          </p:nvSpPr>
          <p:spPr>
            <a:xfrm>
              <a:off x="1927696" y="3529067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2BB457-A9A6-42A9-8AB9-BD101FDC693B}"/>
                </a:ext>
              </a:extLst>
            </p:cNvPr>
            <p:cNvSpPr txBox="1"/>
            <p:nvPr/>
          </p:nvSpPr>
          <p:spPr>
            <a:xfrm>
              <a:off x="1931927" y="3956638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CFAA1A-2A09-42D3-9EE8-1A9598D85E1B}"/>
                </a:ext>
              </a:extLst>
            </p:cNvPr>
            <p:cNvSpPr txBox="1"/>
            <p:nvPr/>
          </p:nvSpPr>
          <p:spPr>
            <a:xfrm>
              <a:off x="1931927" y="4443479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937295-8A09-4470-8056-897F571112FF}"/>
                </a:ext>
              </a:extLst>
            </p:cNvPr>
            <p:cNvSpPr txBox="1"/>
            <p:nvPr/>
          </p:nvSpPr>
          <p:spPr>
            <a:xfrm>
              <a:off x="1931927" y="4887986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in0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DC8CC9-4C90-4562-9A9E-69A4D93E1530}"/>
                </a:ext>
              </a:extLst>
            </p:cNvPr>
            <p:cNvCxnSpPr/>
            <p:nvPr/>
          </p:nvCxnSpPr>
          <p:spPr>
            <a:xfrm flipH="1">
              <a:off x="4466168" y="4441956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771F69-F9E2-4E44-B677-63E1749C0C5E}"/>
                </a:ext>
              </a:extLst>
            </p:cNvPr>
            <p:cNvSpPr txBox="1"/>
            <p:nvPr/>
          </p:nvSpPr>
          <p:spPr>
            <a:xfrm>
              <a:off x="4567124" y="395663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 dirty="0"/>
              <a:t>Extend 1-bit ALU to 64-bit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328373" y="1589956"/>
            <a:ext cx="0" cy="551303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346640" y="1332855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operation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carryOut</a:t>
            </a:r>
            <a:endParaRPr lang="en-US" sz="3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  <a:endParaRPr lang="en-US" sz="28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BInvert</a:t>
            </a:r>
            <a:endParaRPr lang="en-US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carryIn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508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/>
          <a:lstStyle/>
          <a:p>
            <a:r>
              <a:rPr lang="en-US" dirty="0"/>
              <a:t>Extend 1-bit ALU to 64-bit ALU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31" y="958298"/>
            <a:ext cx="4610100" cy="558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9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4932355" y="5845160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a63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4932355" y="6152937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b63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7994311" y="5980173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Result63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5765869" y="6017731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ALU63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E38E7-1A24-4B30-ADDF-52A33FD87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132" y="2147863"/>
            <a:ext cx="3769863" cy="28520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42DF2D-FA15-489C-9F0D-1084E10C2E65}"/>
              </a:ext>
            </a:extLst>
          </p:cNvPr>
          <p:cNvSpPr/>
          <p:nvPr/>
        </p:nvSpPr>
        <p:spPr>
          <a:xfrm>
            <a:off x="3824264" y="3202276"/>
            <a:ext cx="936922" cy="743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8AF4-1101-425C-9507-A4F75570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ALU to include NOR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F35C-5E44-4938-8752-D04DB176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53" y="2277631"/>
            <a:ext cx="6396296" cy="4508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21CA7-7EAE-4753-8A9D-57122124620F}"/>
              </a:ext>
            </a:extLst>
          </p:cNvPr>
          <p:cNvSpPr txBox="1"/>
          <p:nvPr/>
        </p:nvSpPr>
        <p:spPr>
          <a:xfrm>
            <a:off x="306302" y="3026106"/>
            <a:ext cx="2715423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dirty="0" err="1"/>
              <a:t>Binvert</a:t>
            </a:r>
            <a:r>
              <a:rPr lang="en-US" sz="2000" dirty="0"/>
              <a:t>=1, </a:t>
            </a:r>
            <a:r>
              <a:rPr lang="en-US" sz="2000" dirty="0" err="1"/>
              <a:t>Ainvert</a:t>
            </a:r>
            <a:r>
              <a:rPr lang="en-US" sz="2000" dirty="0"/>
              <a:t>=1</a:t>
            </a:r>
          </a:p>
          <a:p>
            <a:r>
              <a:rPr lang="en-US" sz="2000" dirty="0"/>
              <a:t>Op=(00)</a:t>
            </a:r>
            <a:r>
              <a:rPr lang="en-US" sz="2000" baseline="-25000" dirty="0"/>
              <a:t>2</a:t>
            </a:r>
          </a:p>
          <a:p>
            <a:r>
              <a:rPr lang="en-US" sz="2000" dirty="0"/>
              <a:t>to compute a NOR 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33E1B8-4F12-4AAC-80A5-60DF4E83A010}"/>
              </a:ext>
            </a:extLst>
          </p:cNvPr>
          <p:cNvGrpSpPr/>
          <p:nvPr/>
        </p:nvGrpSpPr>
        <p:grpSpPr>
          <a:xfrm>
            <a:off x="1990573" y="1635391"/>
            <a:ext cx="1436760" cy="749880"/>
            <a:chOff x="1990573" y="1635391"/>
            <a:chExt cx="1436760" cy="7498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E4EF59-AD95-4F45-BA86-22E4182D0876}"/>
                </a:ext>
              </a:extLst>
            </p:cNvPr>
            <p:cNvGrpSpPr/>
            <p:nvPr/>
          </p:nvGrpSpPr>
          <p:grpSpPr>
            <a:xfrm>
              <a:off x="1990573" y="1854271"/>
              <a:ext cx="861840" cy="531000"/>
              <a:chOff x="1990573" y="1854271"/>
              <a:chExt cx="861840" cy="531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14:cNvPr>
                  <p14:cNvContentPartPr/>
                  <p14:nvPr/>
                </p14:nvContentPartPr>
                <p14:xfrm>
                  <a:off x="1990573" y="1854271"/>
                  <a:ext cx="118440" cy="53100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72573" y="1836271"/>
                    <a:ext cx="154080" cy="56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14:cNvPr>
                  <p14:cNvContentPartPr/>
                  <p14:nvPr/>
                </p14:nvContentPartPr>
                <p14:xfrm>
                  <a:off x="2110453" y="1908631"/>
                  <a:ext cx="111960" cy="26856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092813" y="1890991"/>
                    <a:ext cx="147600" cy="30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14:cNvPr>
                  <p14:cNvContentPartPr/>
                  <p14:nvPr/>
                </p14:nvContentPartPr>
                <p14:xfrm>
                  <a:off x="2016853" y="2031031"/>
                  <a:ext cx="161280" cy="3600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999213" y="2013031"/>
                    <a:ext cx="19692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14:cNvPr>
                  <p14:cNvContentPartPr/>
                  <p14:nvPr/>
                </p14:nvContentPartPr>
                <p14:xfrm>
                  <a:off x="2323933" y="2019511"/>
                  <a:ext cx="202320" cy="1980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06293" y="2001871"/>
                    <a:ext cx="23796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14:cNvPr>
                  <p14:cNvContentPartPr/>
                  <p14:nvPr/>
                </p14:nvContentPartPr>
                <p14:xfrm>
                  <a:off x="2436613" y="1935271"/>
                  <a:ext cx="56880" cy="16632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18613" y="1917271"/>
                    <a:ext cx="925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14:cNvPr>
                  <p14:cNvContentPartPr/>
                  <p14:nvPr/>
                </p14:nvContentPartPr>
                <p14:xfrm>
                  <a:off x="2672053" y="1894591"/>
                  <a:ext cx="30960" cy="24192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654053" y="1876951"/>
                    <a:ext cx="6660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14:cNvPr>
                  <p14:cNvContentPartPr/>
                  <p14:nvPr/>
                </p14:nvContentPartPr>
                <p14:xfrm>
                  <a:off x="2668093" y="1873711"/>
                  <a:ext cx="184320" cy="25992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50093" y="1855711"/>
                    <a:ext cx="219960" cy="295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14:cNvPr>
                <p14:cNvContentPartPr/>
                <p14:nvPr/>
              </p14:nvContentPartPr>
              <p14:xfrm>
                <a:off x="2138893" y="1635391"/>
                <a:ext cx="5986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1253" y="1617391"/>
                  <a:ext cx="634320" cy="73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D3BC47-AD53-40DB-B919-687099D08D2E}"/>
                </a:ext>
              </a:extLst>
            </p:cNvPr>
            <p:cNvGrpSpPr/>
            <p:nvPr/>
          </p:nvGrpSpPr>
          <p:grpSpPr>
            <a:xfrm>
              <a:off x="3229693" y="1915831"/>
              <a:ext cx="197640" cy="118800"/>
              <a:chOff x="3229693" y="1915831"/>
              <a:chExt cx="197640" cy="118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14:cNvPr>
                  <p14:cNvContentPartPr/>
                  <p14:nvPr/>
                </p14:nvContentPartPr>
                <p14:xfrm>
                  <a:off x="3229693" y="1915831"/>
                  <a:ext cx="178200" cy="972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211693" y="1898191"/>
                    <a:ext cx="21384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14:cNvPr>
                  <p14:cNvContentPartPr/>
                  <p14:nvPr/>
                </p14:nvContentPartPr>
                <p14:xfrm>
                  <a:off x="3243733" y="2019511"/>
                  <a:ext cx="183600" cy="1512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226093" y="2001871"/>
                    <a:ext cx="219240" cy="50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E4323B-EAC8-410B-826D-B3A36AC26AA1}"/>
              </a:ext>
            </a:extLst>
          </p:cNvPr>
          <p:cNvGrpSpPr/>
          <p:nvPr/>
        </p:nvGrpSpPr>
        <p:grpSpPr>
          <a:xfrm>
            <a:off x="3768973" y="1723231"/>
            <a:ext cx="956160" cy="415080"/>
            <a:chOff x="3768973" y="1723231"/>
            <a:chExt cx="95616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14:cNvPr>
                <p14:cNvContentPartPr/>
                <p14:nvPr/>
              </p14:nvContentPartPr>
              <p14:xfrm>
                <a:off x="3768973" y="1723231"/>
                <a:ext cx="217080" cy="3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0973" y="1705231"/>
                  <a:ext cx="252720" cy="68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BD4E58-2F70-47F5-A3CD-0DE5141203A8}"/>
                </a:ext>
              </a:extLst>
            </p:cNvPr>
            <p:cNvGrpSpPr/>
            <p:nvPr/>
          </p:nvGrpSpPr>
          <p:grpSpPr>
            <a:xfrm>
              <a:off x="3819733" y="1862191"/>
              <a:ext cx="352440" cy="269280"/>
              <a:chOff x="3819733" y="1862191"/>
              <a:chExt cx="352440" cy="26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14:cNvPr>
                  <p14:cNvContentPartPr/>
                  <p14:nvPr/>
                </p14:nvContentPartPr>
                <p14:xfrm>
                  <a:off x="3823693" y="1862191"/>
                  <a:ext cx="59400" cy="2642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806053" y="1844551"/>
                    <a:ext cx="9504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14:cNvPr>
                  <p14:cNvContentPartPr/>
                  <p14:nvPr/>
                </p14:nvContentPartPr>
                <p14:xfrm>
                  <a:off x="3898933" y="1867231"/>
                  <a:ext cx="105840" cy="2642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881293" y="1849231"/>
                    <a:ext cx="14148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14:cNvPr>
                  <p14:cNvContentPartPr/>
                  <p14:nvPr/>
                </p14:nvContentPartPr>
                <p14:xfrm>
                  <a:off x="3819733" y="1982071"/>
                  <a:ext cx="156960" cy="5220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01733" y="1964431"/>
                    <a:ext cx="1926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14:cNvPr>
                  <p14:cNvContentPartPr/>
                  <p14:nvPr/>
                </p14:nvContentPartPr>
                <p14:xfrm>
                  <a:off x="4163533" y="1921591"/>
                  <a:ext cx="8640" cy="1764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145893" y="1903591"/>
                    <a:ext cx="44280" cy="53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14:cNvPr>
                <p14:cNvContentPartPr/>
                <p14:nvPr/>
              </p14:nvContentPartPr>
              <p14:xfrm>
                <a:off x="4448293" y="1745551"/>
                <a:ext cx="276840" cy="1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30653" y="1727551"/>
                  <a:ext cx="312480" cy="48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4126A3-7858-41DE-8C24-A2F59C28A3E5}"/>
                </a:ext>
              </a:extLst>
            </p:cNvPr>
            <p:cNvGrpSpPr/>
            <p:nvPr/>
          </p:nvGrpSpPr>
          <p:grpSpPr>
            <a:xfrm>
              <a:off x="4488973" y="1890271"/>
              <a:ext cx="206640" cy="248040"/>
              <a:chOff x="4488973" y="1890271"/>
              <a:chExt cx="206640" cy="248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14:cNvPr>
                  <p14:cNvContentPartPr/>
                  <p14:nvPr/>
                </p14:nvContentPartPr>
                <p14:xfrm>
                  <a:off x="4488973" y="1902871"/>
                  <a:ext cx="27000" cy="23544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471333" y="1884871"/>
                    <a:ext cx="6264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14:cNvPr>
                  <p14:cNvContentPartPr/>
                  <p14:nvPr/>
                </p14:nvContentPartPr>
                <p14:xfrm>
                  <a:off x="4501213" y="1890271"/>
                  <a:ext cx="194400" cy="21240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483573" y="1872271"/>
                    <a:ext cx="230040" cy="248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304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 dirty="0"/>
              <a:t>Extend ALU to include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CBCC-FC3D-7043-8F61-6D85773D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77" y="1226362"/>
            <a:ext cx="8686800" cy="12460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RISC-V </a:t>
            </a:r>
            <a:r>
              <a:rPr lang="en-US" dirty="0" err="1"/>
              <a:t>slt</a:t>
            </a:r>
            <a:r>
              <a:rPr lang="en-US" dirty="0"/>
              <a:t> (set-less-than) instruction</a:t>
            </a:r>
          </a:p>
          <a:p>
            <a:pPr lvl="1"/>
            <a:r>
              <a:rPr lang="en-US" dirty="0"/>
              <a:t>Result = (A &lt; B) ? 1 : 0 Signed</a:t>
            </a:r>
          </a:p>
          <a:p>
            <a:pPr lvl="1"/>
            <a:r>
              <a:rPr lang="en-US" dirty="0"/>
              <a:t>X86 equivalent: </a:t>
            </a:r>
            <a:r>
              <a:rPr lang="en-US" dirty="0" err="1"/>
              <a:t>cmpq</a:t>
            </a:r>
            <a:r>
              <a:rPr lang="en-US" dirty="0"/>
              <a:t> %</a:t>
            </a:r>
            <a:r>
              <a:rPr lang="en-US" dirty="0" err="1"/>
              <a:t>rbx</a:t>
            </a:r>
            <a:r>
              <a:rPr lang="en-US" dirty="0"/>
              <a:t>,%</a:t>
            </a:r>
            <a:r>
              <a:rPr lang="en-US" dirty="0" err="1"/>
              <a:t>rax</a:t>
            </a:r>
            <a:r>
              <a:rPr lang="en-US" dirty="0"/>
              <a:t>   </a:t>
            </a:r>
            <a:r>
              <a:rPr lang="en-US" dirty="0" err="1"/>
              <a:t>setl</a:t>
            </a:r>
            <a:r>
              <a:rPr lang="en-US" dirty="0"/>
              <a:t> %</a:t>
            </a:r>
            <a:r>
              <a:rPr lang="en-US" dirty="0" err="1"/>
              <a:t>rcx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0F138B2-F154-4B57-985B-BDD1610E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03" y="2281252"/>
            <a:ext cx="6396296" cy="450856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7A7A8BE-9A90-4C86-9E28-998B805DC800}"/>
              </a:ext>
            </a:extLst>
          </p:cNvPr>
          <p:cNvGrpSpPr/>
          <p:nvPr/>
        </p:nvGrpSpPr>
        <p:grpSpPr>
          <a:xfrm>
            <a:off x="2829562" y="5658472"/>
            <a:ext cx="4286469" cy="523220"/>
            <a:chOff x="894004" y="5713143"/>
            <a:chExt cx="4286469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60CC13-FC92-4D50-BFAB-E1A7E46F6BF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624" y="6164078"/>
              <a:ext cx="3796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11CE6C-D4B1-4BDD-B4D6-28DEA919319B}"/>
                </a:ext>
              </a:extLst>
            </p:cNvPr>
            <p:cNvSpPr txBox="1"/>
            <p:nvPr/>
          </p:nvSpPr>
          <p:spPr>
            <a:xfrm>
              <a:off x="894004" y="5713143"/>
              <a:ext cx="905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Less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01F115-CEE9-46EB-A5DD-2992B4AE9A57}"/>
              </a:ext>
            </a:extLst>
          </p:cNvPr>
          <p:cNvGrpSpPr/>
          <p:nvPr/>
        </p:nvGrpSpPr>
        <p:grpSpPr>
          <a:xfrm>
            <a:off x="7041833" y="3491708"/>
            <a:ext cx="500807" cy="2746915"/>
            <a:chOff x="5106275" y="3544222"/>
            <a:chExt cx="500807" cy="2746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4A43A6-7E3C-4DF3-A1B1-78FA45B5EE33}"/>
                </a:ext>
              </a:extLst>
            </p:cNvPr>
            <p:cNvSpPr/>
            <p:nvPr/>
          </p:nvSpPr>
          <p:spPr>
            <a:xfrm>
              <a:off x="5106275" y="3544222"/>
              <a:ext cx="500807" cy="27246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1BF2F7-B5F2-4C21-9647-21F7B5512F7F}"/>
                </a:ext>
              </a:extLst>
            </p:cNvPr>
            <p:cNvSpPr txBox="1"/>
            <p:nvPr/>
          </p:nvSpPr>
          <p:spPr>
            <a:xfrm>
              <a:off x="5106275" y="37338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6FFB70-D884-444D-B716-C50069FB1AEC}"/>
                </a:ext>
              </a:extLst>
            </p:cNvPr>
            <p:cNvSpPr txBox="1"/>
            <p:nvPr/>
          </p:nvSpPr>
          <p:spPr>
            <a:xfrm>
              <a:off x="5106275" y="45332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8627B0-4C54-481A-86A4-C2008825C4AF}"/>
                </a:ext>
              </a:extLst>
            </p:cNvPr>
            <p:cNvSpPr txBox="1"/>
            <p:nvPr/>
          </p:nvSpPr>
          <p:spPr>
            <a:xfrm>
              <a:off x="5126955" y="534867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5CA52C-E6FE-488C-91DB-3AFD9D0815AB}"/>
                </a:ext>
              </a:extLst>
            </p:cNvPr>
            <p:cNvSpPr txBox="1"/>
            <p:nvPr/>
          </p:nvSpPr>
          <p:spPr>
            <a:xfrm>
              <a:off x="5126955" y="592180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7" name="Rounded Rectangular Callout 74">
            <a:extLst>
              <a:ext uri="{FF2B5EF4-FFF2-40B4-BE49-F238E27FC236}">
                <a16:creationId xmlns:a16="http://schemas.microsoft.com/office/drawing/2014/main" id="{47DB7C52-3CAB-49AA-9A07-75DF6F6B993C}"/>
              </a:ext>
            </a:extLst>
          </p:cNvPr>
          <p:cNvSpPr/>
          <p:nvPr/>
        </p:nvSpPr>
        <p:spPr>
          <a:xfrm>
            <a:off x="540748" y="3546482"/>
            <a:ext cx="2778434" cy="1328153"/>
          </a:xfrm>
          <a:prstGeom prst="wedgeRoundRectCallout">
            <a:avLst>
              <a:gd name="adj1" fmla="val 40731"/>
              <a:gd name="adj2" fmla="val 1112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New input “Less”: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0 for bits1:63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 to 1 for bit0 if a&lt;b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271FD-E190-4201-98A1-8AD1F2591056}"/>
              </a:ext>
            </a:extLst>
          </p:cNvPr>
          <p:cNvSpPr txBox="1"/>
          <p:nvPr/>
        </p:nvSpPr>
        <p:spPr>
          <a:xfrm>
            <a:off x="2757546" y="6396335"/>
            <a:ext cx="282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ALU unit for bits 0-62</a:t>
            </a:r>
          </a:p>
        </p:txBody>
      </p:sp>
    </p:spTree>
    <p:extLst>
      <p:ext uri="{BB962C8B-B14F-4D97-AF65-F5344CB8AC3E}">
        <p14:creationId xmlns:p14="http://schemas.microsoft.com/office/powerpoint/2010/main" val="14872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D8715-FEC9-469A-B0ED-41043AB1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50" y="2022375"/>
            <a:ext cx="5043513" cy="42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 dirty="0"/>
              <a:t>Extend ALU to include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D9E71-89BC-4E2E-9707-8F0ED61BA57E}"/>
              </a:ext>
            </a:extLst>
          </p:cNvPr>
          <p:cNvSpPr txBox="1"/>
          <p:nvPr/>
        </p:nvSpPr>
        <p:spPr>
          <a:xfrm>
            <a:off x="2964155" y="6311201"/>
            <a:ext cx="321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ALU unit for MSB(bit63)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BD1024-A060-4B06-AF6C-64677D875D03}"/>
              </a:ext>
            </a:extLst>
          </p:cNvPr>
          <p:cNvSpPr txBox="1">
            <a:spLocks/>
          </p:cNvSpPr>
          <p:nvPr/>
        </p:nvSpPr>
        <p:spPr>
          <a:xfrm>
            <a:off x="228600" y="1012638"/>
            <a:ext cx="8686800" cy="174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&lt; B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(A-B) is negative (MSB is 1)  </a:t>
            </a:r>
          </a:p>
          <a:p>
            <a:pPr lvl="1"/>
            <a:r>
              <a:rPr lang="en-US" sz="2000" dirty="0"/>
              <a:t>(A-B) overflowed</a:t>
            </a:r>
          </a:p>
          <a:p>
            <a:pPr lvl="1"/>
            <a:r>
              <a:rPr lang="en-US" sz="2000" dirty="0"/>
              <a:t>But not both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64BC-C101-4608-BA5E-7178D00E4D03}"/>
              </a:ext>
            </a:extLst>
          </p:cNvPr>
          <p:cNvSpPr txBox="1"/>
          <p:nvPr/>
        </p:nvSpPr>
        <p:spPr>
          <a:xfrm>
            <a:off x="6231795" y="5231110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07AE1-F3D2-418C-9C2B-F2FC780D294F}"/>
              </a:ext>
            </a:extLst>
          </p:cNvPr>
          <p:cNvGrpSpPr/>
          <p:nvPr/>
        </p:nvGrpSpPr>
        <p:grpSpPr>
          <a:xfrm>
            <a:off x="6844463" y="5013587"/>
            <a:ext cx="1905000" cy="1241907"/>
            <a:chOff x="6844463" y="5013587"/>
            <a:chExt cx="1905000" cy="12419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9272F3-6BE3-4118-A089-82ECF6E09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463" y="5013587"/>
              <a:ext cx="1905000" cy="12419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B466BB-D8E0-496F-9064-AC02D6448A0B}"/>
                </a:ext>
              </a:extLst>
            </p:cNvPr>
            <p:cNvSpPr txBox="1"/>
            <p:nvPr/>
          </p:nvSpPr>
          <p:spPr>
            <a:xfrm>
              <a:off x="7509063" y="541577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XOR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505ECC-E9A2-47D9-921F-DC354429B0C2}"/>
              </a:ext>
            </a:extLst>
          </p:cNvPr>
          <p:cNvSpPr txBox="1"/>
          <p:nvPr/>
        </p:nvSpPr>
        <p:spPr>
          <a:xfrm>
            <a:off x="8217636" y="5198844"/>
            <a:ext cx="481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29" name="Rounded Rectangular Callout 87">
            <a:extLst>
              <a:ext uri="{FF2B5EF4-FFF2-40B4-BE49-F238E27FC236}">
                <a16:creationId xmlns:a16="http://schemas.microsoft.com/office/drawing/2014/main" id="{AE00FF28-4101-4B6D-B829-34F2D6607526}"/>
              </a:ext>
            </a:extLst>
          </p:cNvPr>
          <p:cNvSpPr/>
          <p:nvPr/>
        </p:nvSpPr>
        <p:spPr>
          <a:xfrm>
            <a:off x="6987769" y="2619139"/>
            <a:ext cx="1859322" cy="1730362"/>
          </a:xfrm>
          <a:prstGeom prst="wedgeRoundRectCallout">
            <a:avLst>
              <a:gd name="adj1" fmla="val 34156"/>
              <a:gd name="adj2" fmla="val 9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Wire to “Less” input of the least significant bit ALU </a:t>
            </a:r>
          </a:p>
        </p:txBody>
      </p:sp>
    </p:spTree>
    <p:extLst>
      <p:ext uri="{BB962C8B-B14F-4D97-AF65-F5344CB8AC3E}">
        <p14:creationId xmlns:p14="http://schemas.microsoft.com/office/powerpoint/2010/main" val="3658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31051"/>
            <a:ext cx="8229600" cy="1143000"/>
          </a:xfrm>
        </p:spPr>
        <p:txBody>
          <a:bodyPr/>
          <a:lstStyle/>
          <a:p>
            <a:r>
              <a:rPr lang="en-US" dirty="0"/>
              <a:t>Extend ALU to include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988FD-DFD9-4C22-ADAB-CD10CD0D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13" y="901580"/>
            <a:ext cx="5187328" cy="5812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F946C-0E41-4BBC-B93C-A2388665AE6B}"/>
              </a:ext>
            </a:extLst>
          </p:cNvPr>
          <p:cNvSpPr txBox="1"/>
          <p:nvPr/>
        </p:nvSpPr>
        <p:spPr>
          <a:xfrm>
            <a:off x="3078003" y="5966380"/>
            <a:ext cx="5597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ALU63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3953B-DCF1-422A-A31F-948CDF1F6CBA}"/>
              </a:ext>
            </a:extLst>
          </p:cNvPr>
          <p:cNvSpPr txBox="1"/>
          <p:nvPr/>
        </p:nvSpPr>
        <p:spPr>
          <a:xfrm>
            <a:off x="4980296" y="5769076"/>
            <a:ext cx="6832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Result63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0EF65-C848-4D7E-8D7C-786843AD9F3D}"/>
              </a:ext>
            </a:extLst>
          </p:cNvPr>
          <p:cNvSpPr txBox="1"/>
          <p:nvPr/>
        </p:nvSpPr>
        <p:spPr>
          <a:xfrm>
            <a:off x="2427513" y="5750936"/>
            <a:ext cx="4106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a63</a:t>
            </a:r>
          </a:p>
          <a:p>
            <a:r>
              <a:rPr lang="en-US" sz="1100" dirty="0"/>
              <a:t>b63</a:t>
            </a:r>
          </a:p>
        </p:txBody>
      </p:sp>
    </p:spTree>
    <p:extLst>
      <p:ext uri="{BB962C8B-B14F-4D97-AF65-F5344CB8AC3E}">
        <p14:creationId xmlns:p14="http://schemas.microsoft.com/office/powerpoint/2010/main" val="634149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Downside of ripple carry? 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030287"/>
            <a:ext cx="4610100" cy="5588000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9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1828800" y="5930744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a63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1828800" y="6238521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b63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4853189" y="6084632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Result63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2662314" y="6103315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ALU63</a:t>
            </a:r>
            <a:endParaRPr lang="en-US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5DC34E3-8993-F649-B4A2-430C452F8960}"/>
              </a:ext>
            </a:extLst>
          </p:cNvPr>
          <p:cNvSpPr/>
          <p:nvPr/>
        </p:nvSpPr>
        <p:spPr>
          <a:xfrm>
            <a:off x="5962918" y="4043966"/>
            <a:ext cx="2723882" cy="1700011"/>
          </a:xfrm>
          <a:prstGeom prst="wedgeRoundRectCallout">
            <a:avLst>
              <a:gd name="adj1" fmla="val -80451"/>
              <a:gd name="adj2" fmla="val 663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Must wait for sequential evaluation of all 64 1-bit adders</a:t>
            </a:r>
          </a:p>
        </p:txBody>
      </p:sp>
    </p:spTree>
    <p:extLst>
      <p:ext uri="{BB962C8B-B14F-4D97-AF65-F5344CB8AC3E}">
        <p14:creationId xmlns:p14="http://schemas.microsoft.com/office/powerpoint/2010/main" val="54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a faster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3667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Ripple carry:</a:t>
            </a:r>
          </a:p>
          <a:p>
            <a:pPr lvl="1"/>
            <a:r>
              <a:rPr lang="en-US" dirty="0">
                <a:sym typeface="Wingdings" pitchFamily="2" charset="2"/>
              </a:rPr>
              <a:t>Delay: 64, Gate count: 64*c</a:t>
            </a:r>
          </a:p>
          <a:p>
            <a:r>
              <a:rPr lang="en-US" dirty="0">
                <a:sym typeface="Wingdings" pitchFamily="2" charset="2"/>
              </a:rPr>
              <a:t>Brute-force  (truth table-&gt;PLA) </a:t>
            </a:r>
          </a:p>
          <a:p>
            <a:pPr lvl="1"/>
            <a:r>
              <a:rPr lang="en-US" dirty="0">
                <a:sym typeface="Wingdings" pitchFamily="2" charset="2"/>
              </a:rPr>
              <a:t>Delay: 2, Gate count: O(2</a:t>
            </a:r>
            <a:r>
              <a:rPr lang="en-US" baseline="30000" dirty="0">
                <a:sym typeface="Wingdings" pitchFamily="2" charset="2"/>
              </a:rPr>
              <a:t>64+64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/>
              <a:t>Clever designs in between?</a:t>
            </a:r>
          </a:p>
          <a:p>
            <a:r>
              <a:rPr lang="en-US" dirty="0"/>
              <a:t>Idea #1: (Carry lookahead) compute multiple carry-bits at a time </a:t>
            </a:r>
          </a:p>
        </p:txBody>
      </p:sp>
    </p:spTree>
    <p:extLst>
      <p:ext uri="{BB962C8B-B14F-4D97-AF65-F5344CB8AC3E}">
        <p14:creationId xmlns:p14="http://schemas.microsoft.com/office/powerpoint/2010/main" val="34754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 dirty="0"/>
              <a:t>Idea #1: (Carry lookahead) compute multiple carry-bits at a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26B59-E638-B047-A753-8C09F3A7B540}"/>
              </a:ext>
            </a:extLst>
          </p:cNvPr>
          <p:cNvSpPr txBox="1">
            <a:spLocks/>
          </p:cNvSpPr>
          <p:nvPr/>
        </p:nvSpPr>
        <p:spPr>
          <a:xfrm>
            <a:off x="2100263" y="3625852"/>
            <a:ext cx="4057650" cy="728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c</a:t>
            </a:r>
            <a:r>
              <a:rPr lang="en-US" baseline="-25000" dirty="0"/>
              <a:t>i+1 </a:t>
            </a:r>
            <a:r>
              <a:rPr lang="en-US" dirty="0"/>
              <a:t>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+ (a</a:t>
            </a:r>
            <a:r>
              <a:rPr lang="en-US" baseline="-25000" dirty="0"/>
              <a:t>i </a:t>
            </a:r>
            <a:r>
              <a:rPr lang="en-US" dirty="0"/>
              <a:t>+ b</a:t>
            </a:r>
            <a:r>
              <a:rPr lang="en-US" baseline="-25000" dirty="0"/>
              <a:t>i</a:t>
            </a:r>
            <a:r>
              <a:rPr lang="en-US" dirty="0"/>
              <a:t>)c</a:t>
            </a:r>
            <a:r>
              <a:rPr lang="en-US" baseline="-25000" dirty="0"/>
              <a:t>i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2D4DB-E264-3441-A645-E13E47F73698}"/>
              </a:ext>
            </a:extLst>
          </p:cNvPr>
          <p:cNvGrpSpPr/>
          <p:nvPr/>
        </p:nvGrpSpPr>
        <p:grpSpPr>
          <a:xfrm>
            <a:off x="5693527" y="2525459"/>
            <a:ext cx="2578936" cy="1292747"/>
            <a:chOff x="5693527" y="2525459"/>
            <a:chExt cx="2578936" cy="1292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2BA5C-BBFB-894A-AF99-48D056148E06}"/>
                </a:ext>
              </a:extLst>
            </p:cNvPr>
            <p:cNvCxnSpPr/>
            <p:nvPr/>
          </p:nvCxnSpPr>
          <p:spPr>
            <a:xfrm flipH="1">
              <a:off x="5693527" y="3160981"/>
              <a:ext cx="714375" cy="657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F1617-0C9F-954A-A353-79C600097795}"/>
                </a:ext>
              </a:extLst>
            </p:cNvPr>
            <p:cNvSpPr txBox="1"/>
            <p:nvPr/>
          </p:nvSpPr>
          <p:spPr>
            <a:xfrm>
              <a:off x="5815187" y="2525459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CarryIn</a:t>
              </a:r>
              <a:r>
                <a:rPr lang="en-US" dirty="0"/>
                <a:t> to </a:t>
              </a:r>
              <a:r>
                <a:rPr lang="en-US" dirty="0" err="1"/>
                <a:t>i-th</a:t>
              </a:r>
              <a:r>
                <a:rPr lang="en-US" dirty="0"/>
                <a:t> bit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BA201F-0A84-6248-B562-5AF92856EED7}"/>
                </a:ext>
              </a:extLst>
            </p:cNvPr>
            <p:cNvSpPr txBox="1"/>
            <p:nvPr/>
          </p:nvSpPr>
          <p:spPr>
            <a:xfrm>
              <a:off x="5815187" y="2790584"/>
              <a:ext cx="245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</a:t>
              </a:r>
              <a:r>
                <a:rPr lang="en-US" dirty="0" err="1"/>
                <a:t>CarryOut</a:t>
              </a:r>
              <a:r>
                <a:rPr lang="en-US" dirty="0"/>
                <a:t> of (i-1)-</a:t>
              </a:r>
              <a:r>
                <a:rPr lang="en-US" dirty="0" err="1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D07BB-B160-DD48-8F43-4D0A654F4FC6}"/>
              </a:ext>
            </a:extLst>
          </p:cNvPr>
          <p:cNvGrpSpPr/>
          <p:nvPr/>
        </p:nvGrpSpPr>
        <p:grpSpPr>
          <a:xfrm>
            <a:off x="2795588" y="2718877"/>
            <a:ext cx="2435500" cy="1135575"/>
            <a:chOff x="2795588" y="2718877"/>
            <a:chExt cx="2435500" cy="11355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F2B95E-C2FF-0749-AE64-800D68507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5588" y="3313917"/>
              <a:ext cx="654887" cy="540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490F-EC87-EE4F-9D2E-FB327DE08A83}"/>
                </a:ext>
              </a:extLst>
            </p:cNvPr>
            <p:cNvSpPr txBox="1"/>
            <p:nvPr/>
          </p:nvSpPr>
          <p:spPr>
            <a:xfrm>
              <a:off x="2921813" y="2718877"/>
              <a:ext cx="196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CarryOut</a:t>
              </a:r>
              <a:r>
                <a:rPr lang="en-US" dirty="0"/>
                <a:t> of </a:t>
              </a:r>
              <a:r>
                <a:rPr lang="en-US" dirty="0" err="1"/>
                <a:t>i-th</a:t>
              </a:r>
              <a:r>
                <a:rPr lang="en-US" dirty="0"/>
                <a:t> bit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6C749-B551-5E4B-8BD6-86C8E872511C}"/>
                </a:ext>
              </a:extLst>
            </p:cNvPr>
            <p:cNvSpPr txBox="1"/>
            <p:nvPr/>
          </p:nvSpPr>
          <p:spPr>
            <a:xfrm>
              <a:off x="2900450" y="2968908"/>
              <a:ext cx="233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</a:t>
              </a:r>
              <a:r>
                <a:rPr lang="en-US" dirty="0" err="1"/>
                <a:t>CarryIn</a:t>
              </a:r>
              <a:r>
                <a:rPr lang="en-US" dirty="0"/>
                <a:t> of (i+1)-</a:t>
              </a:r>
              <a:r>
                <a:rPr lang="en-US" dirty="0" err="1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E6A12-0030-BA46-A7C3-26AD695DFB5E}"/>
              </a:ext>
            </a:extLst>
          </p:cNvPr>
          <p:cNvGrpSpPr/>
          <p:nvPr/>
        </p:nvGrpSpPr>
        <p:grpSpPr>
          <a:xfrm>
            <a:off x="2100263" y="4454002"/>
            <a:ext cx="6172200" cy="1105432"/>
            <a:chOff x="2100263" y="4454002"/>
            <a:chExt cx="6172200" cy="110543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4841E41-699F-A640-8854-D667D60695C7}"/>
                </a:ext>
              </a:extLst>
            </p:cNvPr>
            <p:cNvSpPr txBox="1">
              <a:spLocks/>
            </p:cNvSpPr>
            <p:nvPr/>
          </p:nvSpPr>
          <p:spPr>
            <a:xfrm>
              <a:off x="2100263" y="4830771"/>
              <a:ext cx="2614612" cy="728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    c</a:t>
              </a:r>
              <a:r>
                <a:rPr lang="en-US" baseline="-25000" dirty="0"/>
                <a:t>i+1 </a:t>
              </a:r>
              <a:r>
                <a:rPr lang="en-US" dirty="0"/>
                <a:t>= </a:t>
              </a:r>
              <a:r>
                <a:rPr lang="en-US" dirty="0" err="1"/>
                <a:t>g</a:t>
              </a:r>
              <a:r>
                <a:rPr lang="en-US" baseline="-25000" dirty="0" err="1"/>
                <a:t>i</a:t>
              </a:r>
              <a:r>
                <a:rPr lang="en-US" baseline="-25000" dirty="0"/>
                <a:t> </a:t>
              </a:r>
              <a:r>
                <a:rPr lang="en-US" dirty="0"/>
                <a:t>+ </a:t>
              </a:r>
              <a:r>
                <a:rPr lang="en-US" dirty="0" err="1"/>
                <a:t>p</a:t>
              </a:r>
              <a:r>
                <a:rPr lang="en-US" baseline="-25000" dirty="0" err="1"/>
                <a:t>i</a:t>
              </a:r>
              <a:r>
                <a:rPr lang="en-US" dirty="0" err="1"/>
                <a:t>c</a:t>
              </a:r>
              <a:r>
                <a:rPr lang="en-US" baseline="-25000" dirty="0" err="1"/>
                <a:t>i</a:t>
              </a:r>
              <a:endParaRPr lang="en-US" dirty="0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A7DB785-2595-634D-A38A-02CEB98D559F}"/>
                </a:ext>
              </a:extLst>
            </p:cNvPr>
            <p:cNvSpPr txBox="1">
              <a:spLocks/>
            </p:cNvSpPr>
            <p:nvPr/>
          </p:nvSpPr>
          <p:spPr>
            <a:xfrm>
              <a:off x="4850607" y="4805371"/>
              <a:ext cx="3421856" cy="72866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    </a:t>
              </a:r>
              <a:r>
                <a:rPr lang="en-US" dirty="0" err="1"/>
                <a:t>g</a:t>
              </a:r>
              <a:r>
                <a:rPr lang="en-US" baseline="-25000" dirty="0" err="1"/>
                <a:t>i</a:t>
              </a:r>
              <a:r>
                <a:rPr lang="en-US" baseline="-25000" dirty="0"/>
                <a:t> </a:t>
              </a:r>
              <a:r>
                <a:rPr lang="en-US" dirty="0"/>
                <a:t>=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b</a:t>
              </a:r>
              <a:r>
                <a:rPr lang="en-US" baseline="-25000" dirty="0" err="1"/>
                <a:t>i</a:t>
              </a:r>
              <a:r>
                <a:rPr lang="en-US" baseline="-25000" dirty="0"/>
                <a:t> </a:t>
              </a:r>
              <a:r>
                <a:rPr lang="en-US" dirty="0"/>
                <a:t>, p</a:t>
              </a:r>
              <a:r>
                <a:rPr lang="en-US" baseline="-25000" dirty="0"/>
                <a:t>i</a:t>
              </a:r>
              <a:r>
                <a:rPr lang="en-US" dirty="0"/>
                <a:t>= a</a:t>
              </a:r>
              <a:r>
                <a:rPr lang="en-US" baseline="-25000" dirty="0"/>
                <a:t>i </a:t>
              </a:r>
              <a:r>
                <a:rPr lang="en-US" dirty="0"/>
                <a:t>+ b</a:t>
              </a:r>
              <a:r>
                <a:rPr lang="en-US" baseline="-25000" dirty="0"/>
                <a:t>i</a:t>
              </a:r>
              <a:r>
                <a:rPr lang="en-US" dirty="0"/>
                <a:t> 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715FD15-61D4-D746-A5C6-413E370B0BAA}"/>
                </a:ext>
              </a:extLst>
            </p:cNvPr>
            <p:cNvSpPr/>
            <p:nvPr/>
          </p:nvSpPr>
          <p:spPr>
            <a:xfrm>
              <a:off x="3904069" y="4454002"/>
              <a:ext cx="357187" cy="29052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8477D-90D7-44C4-8045-188BB079780B}"/>
              </a:ext>
            </a:extLst>
          </p:cNvPr>
          <p:cNvGrpSpPr/>
          <p:nvPr/>
        </p:nvGrpSpPr>
        <p:grpSpPr>
          <a:xfrm>
            <a:off x="3964920" y="5714664"/>
            <a:ext cx="2329738" cy="1182640"/>
            <a:chOff x="3964920" y="5714664"/>
            <a:chExt cx="2329738" cy="11826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D65A93-A62D-CC47-9033-F7A33576FF0E}"/>
                </a:ext>
              </a:extLst>
            </p:cNvPr>
            <p:cNvSpPr txBox="1"/>
            <p:nvPr/>
          </p:nvSpPr>
          <p:spPr>
            <a:xfrm>
              <a:off x="3964920" y="6223035"/>
              <a:ext cx="3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</a:t>
              </a:r>
              <a:r>
                <a:rPr lang="en-US" baseline="-25000" dirty="0" err="1"/>
                <a:t>i</a:t>
              </a:r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F0F76B-9F06-0843-AD69-2AA89B7A086E}"/>
                </a:ext>
              </a:extLst>
            </p:cNvPr>
            <p:cNvGrpSpPr/>
            <p:nvPr/>
          </p:nvGrpSpPr>
          <p:grpSpPr>
            <a:xfrm>
              <a:off x="4165106" y="5714664"/>
              <a:ext cx="2129552" cy="1182640"/>
              <a:chOff x="4165106" y="5714664"/>
              <a:chExt cx="2129552" cy="1182640"/>
            </a:xfrm>
          </p:grpSpPr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4446086D-08EF-1D4F-96BD-70878B982478}"/>
                  </a:ext>
                </a:extLst>
              </p:cNvPr>
              <p:cNvSpPr/>
              <p:nvPr/>
            </p:nvSpPr>
            <p:spPr>
              <a:xfrm>
                <a:off x="4944574" y="5714664"/>
                <a:ext cx="1350084" cy="502276"/>
              </a:xfrm>
              <a:prstGeom prst="wedgeRoundRectCallout">
                <a:avLst>
                  <a:gd name="adj1" fmla="val -20739"/>
                  <a:gd name="adj2" fmla="val -99040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Generate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249CE8-5308-7B49-A1FA-6AA41A913441}"/>
                  </a:ext>
                </a:extLst>
              </p:cNvPr>
              <p:cNvSpPr txBox="1"/>
              <p:nvPr/>
            </p:nvSpPr>
            <p:spPr>
              <a:xfrm>
                <a:off x="4165106" y="6250973"/>
                <a:ext cx="2089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generates </a:t>
                </a:r>
                <a:r>
                  <a:rPr lang="en-US" dirty="0" err="1"/>
                  <a:t>carryOut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regardless of </a:t>
                </a:r>
                <a:r>
                  <a:rPr lang="en-US" dirty="0" err="1"/>
                  <a:t>carryIn</a:t>
                </a:r>
                <a:endParaRPr lang="en-US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98491E-9B15-4278-B1EE-A8275456D5E2}"/>
              </a:ext>
            </a:extLst>
          </p:cNvPr>
          <p:cNvGrpSpPr/>
          <p:nvPr/>
        </p:nvGrpSpPr>
        <p:grpSpPr>
          <a:xfrm>
            <a:off x="6810368" y="5641365"/>
            <a:ext cx="2187653" cy="1202999"/>
            <a:chOff x="6810368" y="5641365"/>
            <a:chExt cx="2187653" cy="1202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2908B2-2750-4C49-B595-AC6A9FE2D157}"/>
                </a:ext>
              </a:extLst>
            </p:cNvPr>
            <p:cNvSpPr txBox="1"/>
            <p:nvPr/>
          </p:nvSpPr>
          <p:spPr>
            <a:xfrm>
              <a:off x="6810368" y="6170095"/>
              <a:ext cx="46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4DC04C-023D-8746-9096-7641C30F8AB4}"/>
                </a:ext>
              </a:extLst>
            </p:cNvPr>
            <p:cNvGrpSpPr/>
            <p:nvPr/>
          </p:nvGrpSpPr>
          <p:grpSpPr>
            <a:xfrm>
              <a:off x="7010554" y="5641365"/>
              <a:ext cx="1987467" cy="1202999"/>
              <a:chOff x="7010554" y="5641365"/>
              <a:chExt cx="1987467" cy="1202999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F44974D3-AFBE-F145-8011-EF593CFD2066}"/>
                  </a:ext>
                </a:extLst>
              </p:cNvPr>
              <p:cNvSpPr/>
              <p:nvPr/>
            </p:nvSpPr>
            <p:spPr>
              <a:xfrm>
                <a:off x="7274426" y="5641365"/>
                <a:ext cx="1350084" cy="502276"/>
              </a:xfrm>
              <a:prstGeom prst="wedgeRoundRectCallout">
                <a:avLst>
                  <a:gd name="adj1" fmla="val -67481"/>
                  <a:gd name="adj2" fmla="val -96475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Propagate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B2B509-94C6-EB4F-B87F-E51CF907EA80}"/>
                  </a:ext>
                </a:extLst>
              </p:cNvPr>
              <p:cNvSpPr txBox="1"/>
              <p:nvPr/>
            </p:nvSpPr>
            <p:spPr>
              <a:xfrm>
                <a:off x="7010554" y="6198033"/>
                <a:ext cx="1987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propagates </a:t>
                </a:r>
                <a:r>
                  <a:rPr lang="en-US" dirty="0" err="1"/>
                  <a:t>carryIn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to </a:t>
                </a:r>
                <a:r>
                  <a:rPr lang="en-US" dirty="0" err="1"/>
                  <a:t>carryOut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 dirty="0"/>
              <a:t>Idea #1: (Carry lookahead) compute multiple carry-bits at a time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0FF9B-659B-CD44-8AFF-4B7F0F3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" y="3182938"/>
            <a:ext cx="7454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16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Computing all carry-bits of a 4-bit adder: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95882-FC44-DA4D-8A11-3C7DDEFBF357}"/>
              </a:ext>
            </a:extLst>
          </p:cNvPr>
          <p:cNvSpPr txBox="1"/>
          <p:nvPr/>
        </p:nvSpPr>
        <p:spPr>
          <a:xfrm>
            <a:off x="793027" y="5907700"/>
            <a:ext cx="124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Delay?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097D-5C12-7447-948F-C5C594CD5FB9}"/>
              </a:ext>
            </a:extLst>
          </p:cNvPr>
          <p:cNvSpPr txBox="1"/>
          <p:nvPr/>
        </p:nvSpPr>
        <p:spPr>
          <a:xfrm>
            <a:off x="2860438" y="5841780"/>
            <a:ext cx="233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4-bit ripple carry delay: 2 *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7E227-C0AD-AE49-BE4B-435672A69531}"/>
              </a:ext>
            </a:extLst>
          </p:cNvPr>
          <p:cNvSpPr txBox="1"/>
          <p:nvPr/>
        </p:nvSpPr>
        <p:spPr>
          <a:xfrm>
            <a:off x="1896015" y="59006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</a:t>
            </a:r>
          </a:p>
          <a:p>
            <a:r>
              <a:rPr lang="en-US" dirty="0"/>
              <a:t>ALU </a:t>
            </a:r>
          </a:p>
          <a:p>
            <a:pPr lvl="1"/>
            <a:r>
              <a:rPr lang="en-US" dirty="0"/>
              <a:t>Logical ops: AND/OR</a:t>
            </a:r>
          </a:p>
          <a:p>
            <a:pPr lvl="1"/>
            <a:r>
              <a:rPr lang="en-US" dirty="0"/>
              <a:t>Arithmetic ops: addition, subtraction…</a:t>
            </a:r>
          </a:p>
        </p:txBody>
      </p:sp>
    </p:spTree>
    <p:extLst>
      <p:ext uri="{BB962C8B-B14F-4D97-AF65-F5344CB8AC3E}">
        <p14:creationId xmlns:p14="http://schemas.microsoft.com/office/powerpoint/2010/main" val="214480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 dirty="0"/>
              <a:t>Idea #1: (Carry lookahead) compute multiple carry-bits at a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21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Computing all result bits in a 4-bit adder: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0D47F-38DB-C441-9A30-C97BF2D7ADF4}"/>
                  </a:ext>
                </a:extLst>
              </p:cNvPr>
              <p:cNvSpPr txBox="1"/>
              <p:nvPr/>
            </p:nvSpPr>
            <p:spPr>
              <a:xfrm>
                <a:off x="1222535" y="3524997"/>
                <a:ext cx="7092790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=0,..,3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F0D47F-38DB-C441-9A30-C97BF2D7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535" y="3524997"/>
                <a:ext cx="7092790" cy="469809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88-0C82-A54F-B8FE-90325AE2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725"/>
            <a:ext cx="8229600" cy="1143000"/>
          </a:xfrm>
        </p:spPr>
        <p:txBody>
          <a:bodyPr/>
          <a:lstStyle/>
          <a:p>
            <a:r>
              <a:rPr lang="en-US" dirty="0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1A56-1245-4A4D-B22A-15259C39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4" y="1095610"/>
            <a:ext cx="8809149" cy="5657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 16-bit adder with carry-ahead 4-bit adders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99F345-F114-4D49-B3B5-0C2287E638E1}"/>
              </a:ext>
            </a:extLst>
          </p:cNvPr>
          <p:cNvGrpSpPr/>
          <p:nvPr/>
        </p:nvGrpSpPr>
        <p:grpSpPr>
          <a:xfrm>
            <a:off x="3683357" y="1514321"/>
            <a:ext cx="1337152" cy="707916"/>
            <a:chOff x="3683357" y="1514321"/>
            <a:chExt cx="1337152" cy="7079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A1146A-FEDA-6D4D-8D30-061C7C02F93D}"/>
                </a:ext>
              </a:extLst>
            </p:cNvPr>
            <p:cNvCxnSpPr/>
            <p:nvPr/>
          </p:nvCxnSpPr>
          <p:spPr>
            <a:xfrm>
              <a:off x="3683357" y="1857805"/>
              <a:ext cx="0" cy="36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3B0C12-1732-0949-8895-5E6802FCB36C}"/>
                </a:ext>
              </a:extLst>
            </p:cNvPr>
            <p:cNvSpPr txBox="1"/>
            <p:nvPr/>
          </p:nvSpPr>
          <p:spPr>
            <a:xfrm>
              <a:off x="3749777" y="1514321"/>
              <a:ext cx="127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carryIn</a:t>
              </a:r>
              <a:r>
                <a:rPr lang="en-US" dirty="0"/>
                <a:t> (C0)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CB3C87-3278-9D47-BE88-FA6572E92770}"/>
              </a:ext>
            </a:extLst>
          </p:cNvPr>
          <p:cNvGrpSpPr/>
          <p:nvPr/>
        </p:nvGrpSpPr>
        <p:grpSpPr>
          <a:xfrm>
            <a:off x="1854212" y="2050450"/>
            <a:ext cx="2382937" cy="4627237"/>
            <a:chOff x="1854212" y="2050450"/>
            <a:chExt cx="2382937" cy="46272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2B920C-53F9-4B4D-88F9-D510F45A8784}"/>
                </a:ext>
              </a:extLst>
            </p:cNvPr>
            <p:cNvSpPr/>
            <p:nvPr/>
          </p:nvSpPr>
          <p:spPr>
            <a:xfrm>
              <a:off x="3129565" y="2249701"/>
              <a:ext cx="1107584" cy="76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8CF952-BE58-A946-AB99-5B8105E7497A}"/>
                </a:ext>
              </a:extLst>
            </p:cNvPr>
            <p:cNvCxnSpPr/>
            <p:nvPr/>
          </p:nvCxnSpPr>
          <p:spPr>
            <a:xfrm>
              <a:off x="1867437" y="2431492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3E8DE5-5955-E24E-82B4-EB476279281E}"/>
                </a:ext>
              </a:extLst>
            </p:cNvPr>
            <p:cNvCxnSpPr/>
            <p:nvPr/>
          </p:nvCxnSpPr>
          <p:spPr>
            <a:xfrm>
              <a:off x="1867437" y="2841827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9C1D9-37E0-CD43-AFB4-C2D2FC2AEE22}"/>
                </a:ext>
              </a:extLst>
            </p:cNvPr>
            <p:cNvSpPr txBox="1"/>
            <p:nvPr/>
          </p:nvSpPr>
          <p:spPr>
            <a:xfrm>
              <a:off x="2095076" y="205045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a[0:3]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10FD75-1B66-0A42-8E63-670880E16847}"/>
                </a:ext>
              </a:extLst>
            </p:cNvPr>
            <p:cNvSpPr txBox="1"/>
            <p:nvPr/>
          </p:nvSpPr>
          <p:spPr>
            <a:xfrm>
              <a:off x="2107616" y="247238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b[0:3]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66B55-13BA-CD4B-8BCA-BDADEE1CA184}"/>
                </a:ext>
              </a:extLst>
            </p:cNvPr>
            <p:cNvSpPr/>
            <p:nvPr/>
          </p:nvSpPr>
          <p:spPr>
            <a:xfrm>
              <a:off x="3129565" y="3457984"/>
              <a:ext cx="1107584" cy="72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FA66D-FF7D-3F42-B08B-FAC93DBD37FD}"/>
                </a:ext>
              </a:extLst>
            </p:cNvPr>
            <p:cNvSpPr/>
            <p:nvPr/>
          </p:nvSpPr>
          <p:spPr>
            <a:xfrm>
              <a:off x="3129565" y="4704950"/>
              <a:ext cx="1107584" cy="725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A61270-A8E8-CF47-AF92-E22758EFD12F}"/>
                </a:ext>
              </a:extLst>
            </p:cNvPr>
            <p:cNvSpPr/>
            <p:nvPr/>
          </p:nvSpPr>
          <p:spPr>
            <a:xfrm>
              <a:off x="3129565" y="5951917"/>
              <a:ext cx="1107584" cy="725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ALU3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7BC5C0-EB45-C14B-ACD3-CA05C31DDBF2}"/>
                </a:ext>
              </a:extLst>
            </p:cNvPr>
            <p:cNvCxnSpPr/>
            <p:nvPr/>
          </p:nvCxnSpPr>
          <p:spPr>
            <a:xfrm>
              <a:off x="1879977" y="370888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9DBF2A-F630-2E46-8E5F-91A5E438B7EA}"/>
                </a:ext>
              </a:extLst>
            </p:cNvPr>
            <p:cNvCxnSpPr/>
            <p:nvPr/>
          </p:nvCxnSpPr>
          <p:spPr>
            <a:xfrm>
              <a:off x="1879977" y="411921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D2FCE-20BB-B74A-90FD-0251880A3C47}"/>
                </a:ext>
              </a:extLst>
            </p:cNvPr>
            <p:cNvSpPr txBox="1"/>
            <p:nvPr/>
          </p:nvSpPr>
          <p:spPr>
            <a:xfrm>
              <a:off x="2107616" y="33278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a[4:7]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D29334-9F5A-894E-90D2-9C2BBE9945D3}"/>
                </a:ext>
              </a:extLst>
            </p:cNvPr>
            <p:cNvSpPr txBox="1"/>
            <p:nvPr/>
          </p:nvSpPr>
          <p:spPr>
            <a:xfrm>
              <a:off x="2120156" y="374977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b[4:7]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4BD883-6945-274B-94AF-76EE93ADACE8}"/>
                </a:ext>
              </a:extLst>
            </p:cNvPr>
            <p:cNvCxnSpPr/>
            <p:nvPr/>
          </p:nvCxnSpPr>
          <p:spPr>
            <a:xfrm>
              <a:off x="1854212" y="4941823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55F67C-F593-3C46-94A2-281EBCFAD714}"/>
                </a:ext>
              </a:extLst>
            </p:cNvPr>
            <p:cNvCxnSpPr/>
            <p:nvPr/>
          </p:nvCxnSpPr>
          <p:spPr>
            <a:xfrm>
              <a:off x="1854212" y="5352158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DA811-246B-4D4D-8054-E9C342820FFA}"/>
                </a:ext>
              </a:extLst>
            </p:cNvPr>
            <p:cNvSpPr txBox="1"/>
            <p:nvPr/>
          </p:nvSpPr>
          <p:spPr>
            <a:xfrm>
              <a:off x="2081851" y="456078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a[8:11]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AFF85A-D784-8E41-9C53-D4F550CDD355}"/>
                </a:ext>
              </a:extLst>
            </p:cNvPr>
            <p:cNvSpPr txBox="1"/>
            <p:nvPr/>
          </p:nvSpPr>
          <p:spPr>
            <a:xfrm>
              <a:off x="2094391" y="498271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b[8:11]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49949B-22BA-CA40-9955-10A4A773C58D}"/>
                </a:ext>
              </a:extLst>
            </p:cNvPr>
            <p:cNvCxnSpPr/>
            <p:nvPr/>
          </p:nvCxnSpPr>
          <p:spPr>
            <a:xfrm>
              <a:off x="1866752" y="612577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0F8F98-EA5F-8D42-9DDA-5EAD4DE398CF}"/>
                </a:ext>
              </a:extLst>
            </p:cNvPr>
            <p:cNvCxnSpPr/>
            <p:nvPr/>
          </p:nvCxnSpPr>
          <p:spPr>
            <a:xfrm>
              <a:off x="1866752" y="653611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52269C-7490-4048-9827-198E412B1412}"/>
                </a:ext>
              </a:extLst>
            </p:cNvPr>
            <p:cNvSpPr txBox="1"/>
            <p:nvPr/>
          </p:nvSpPr>
          <p:spPr>
            <a:xfrm>
              <a:off x="2094391" y="57447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a[12:15]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25C867-3571-A048-88A1-11712EC5022C}"/>
                </a:ext>
              </a:extLst>
            </p:cNvPr>
            <p:cNvSpPr txBox="1"/>
            <p:nvPr/>
          </p:nvSpPr>
          <p:spPr>
            <a:xfrm>
              <a:off x="2106931" y="6166669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b[12:15]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39DDFB-521F-0D4B-96D9-FFE11FB5973B}"/>
              </a:ext>
            </a:extLst>
          </p:cNvPr>
          <p:cNvGrpSpPr/>
          <p:nvPr/>
        </p:nvGrpSpPr>
        <p:grpSpPr>
          <a:xfrm>
            <a:off x="3664039" y="1979846"/>
            <a:ext cx="3408327" cy="4882507"/>
            <a:chOff x="3664039" y="1979846"/>
            <a:chExt cx="3408327" cy="4882507"/>
          </a:xfrm>
        </p:grpSpPr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18A17ABA-4E4A-174F-B58C-8C8BCB762C4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10800000" flipV="1">
              <a:off x="3683357" y="3193960"/>
              <a:ext cx="1146220" cy="2640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6B45AA2-B4CB-FB45-A8AA-9020CFF238B0}"/>
                </a:ext>
              </a:extLst>
            </p:cNvPr>
            <p:cNvCxnSpPr/>
            <p:nvPr/>
          </p:nvCxnSpPr>
          <p:spPr>
            <a:xfrm rot="10800000" flipV="1">
              <a:off x="3664039" y="445360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04EE793B-BF81-F142-BF88-B421F2E0229E}"/>
                </a:ext>
              </a:extLst>
            </p:cNvPr>
            <p:cNvCxnSpPr/>
            <p:nvPr/>
          </p:nvCxnSpPr>
          <p:spPr>
            <a:xfrm rot="10800000" flipV="1">
              <a:off x="3664039" y="570934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A64930-E126-4D4B-B65C-B9BFE5F95164}"/>
                </a:ext>
              </a:extLst>
            </p:cNvPr>
            <p:cNvSpPr txBox="1"/>
            <p:nvPr/>
          </p:nvSpPr>
          <p:spPr>
            <a:xfrm>
              <a:off x="4385143" y="282462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058C4-189E-B147-B3AB-5A85202BE632}"/>
                </a:ext>
              </a:extLst>
            </p:cNvPr>
            <p:cNvSpPr txBox="1"/>
            <p:nvPr/>
          </p:nvSpPr>
          <p:spPr>
            <a:xfrm>
              <a:off x="4398024" y="41296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B0A10B-2ADC-7A47-B1B1-AB21BE90ADF1}"/>
                </a:ext>
              </a:extLst>
            </p:cNvPr>
            <p:cNvSpPr txBox="1"/>
            <p:nvPr/>
          </p:nvSpPr>
          <p:spPr>
            <a:xfrm>
              <a:off x="4398024" y="535204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CACC528-D851-4A46-A6F6-C3605A130B5E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683357" y="1979846"/>
              <a:ext cx="1836734" cy="2423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652DAE-B61E-9940-BE7F-A5A7FCDC6C47}"/>
                </a:ext>
              </a:extLst>
            </p:cNvPr>
            <p:cNvSpPr/>
            <p:nvPr/>
          </p:nvSpPr>
          <p:spPr>
            <a:xfrm>
              <a:off x="4842480" y="2222236"/>
              <a:ext cx="1355222" cy="43137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carry</a:t>
              </a:r>
            </a:p>
            <a:p>
              <a:pPr algn="ctr"/>
              <a:r>
                <a:rPr lang="en-US" dirty="0"/>
                <a:t>lookahead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16B56C-9EDD-DA41-B5F9-513B3AC25CB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237149" y="263092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361676-20F5-5B48-A005-4B4FB9747438}"/>
                </a:ext>
              </a:extLst>
            </p:cNvPr>
            <p:cNvCxnSpPr/>
            <p:nvPr/>
          </p:nvCxnSpPr>
          <p:spPr>
            <a:xfrm flipV="1">
              <a:off x="4259700" y="276741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CDA08A-F228-0C47-97DE-7423D4EA4D82}"/>
                </a:ext>
              </a:extLst>
            </p:cNvPr>
            <p:cNvCxnSpPr/>
            <p:nvPr/>
          </p:nvCxnSpPr>
          <p:spPr>
            <a:xfrm flipV="1">
              <a:off x="4235533" y="3786891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08292C-6051-7A43-8E1D-5B9983B1E2F2}"/>
                </a:ext>
              </a:extLst>
            </p:cNvPr>
            <p:cNvCxnSpPr/>
            <p:nvPr/>
          </p:nvCxnSpPr>
          <p:spPr>
            <a:xfrm flipV="1">
              <a:off x="4258084" y="3923383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5C516C-9BE9-434E-B3D9-F32E58ABDD81}"/>
                </a:ext>
              </a:extLst>
            </p:cNvPr>
            <p:cNvCxnSpPr/>
            <p:nvPr/>
          </p:nvCxnSpPr>
          <p:spPr>
            <a:xfrm flipV="1">
              <a:off x="4259719" y="502430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AF39B7-7B41-A449-8D7F-39E53967C8AE}"/>
                </a:ext>
              </a:extLst>
            </p:cNvPr>
            <p:cNvCxnSpPr/>
            <p:nvPr/>
          </p:nvCxnSpPr>
          <p:spPr>
            <a:xfrm flipV="1">
              <a:off x="4282270" y="516079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0901AD6-1CF9-1645-9D8E-5600704FADB7}"/>
                </a:ext>
              </a:extLst>
            </p:cNvPr>
            <p:cNvCxnSpPr/>
            <p:nvPr/>
          </p:nvCxnSpPr>
          <p:spPr>
            <a:xfrm flipV="1">
              <a:off x="4258152" y="614626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915451-3246-CC46-9F90-2F8FFA854C69}"/>
                </a:ext>
              </a:extLst>
            </p:cNvPr>
            <p:cNvCxnSpPr/>
            <p:nvPr/>
          </p:nvCxnSpPr>
          <p:spPr>
            <a:xfrm flipV="1">
              <a:off x="4280703" y="6282756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B4E4B2-6933-8A46-AAC7-2A0851EDFC6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5520091" y="6535977"/>
              <a:ext cx="0" cy="30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C0259F-BB4B-F247-8059-0D3DDFB7B9D3}"/>
                </a:ext>
              </a:extLst>
            </p:cNvPr>
            <p:cNvSpPr txBox="1"/>
            <p:nvPr/>
          </p:nvSpPr>
          <p:spPr>
            <a:xfrm>
              <a:off x="5630112" y="6493021"/>
              <a:ext cx="144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carryOut</a:t>
              </a:r>
              <a:r>
                <a:rPr lang="en-US" dirty="0"/>
                <a:t> (C4)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463326-5833-F645-B809-DFC1C5BF4B01}"/>
                </a:ext>
              </a:extLst>
            </p:cNvPr>
            <p:cNvSpPr txBox="1"/>
            <p:nvPr/>
          </p:nvSpPr>
          <p:spPr>
            <a:xfrm>
              <a:off x="4829577" y="237064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E45E62-38B7-2942-818C-97BA659F5531}"/>
                </a:ext>
              </a:extLst>
            </p:cNvPr>
            <p:cNvSpPr txBox="1"/>
            <p:nvPr/>
          </p:nvSpPr>
          <p:spPr>
            <a:xfrm>
              <a:off x="4839228" y="262481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0BA167-1496-1948-8794-5A218AE8216D}"/>
                </a:ext>
              </a:extLst>
            </p:cNvPr>
            <p:cNvSpPr txBox="1"/>
            <p:nvPr/>
          </p:nvSpPr>
          <p:spPr>
            <a:xfrm>
              <a:off x="4826404" y="35300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B81ECE-5F5E-AD45-AF85-4279B04CB3F2}"/>
                </a:ext>
              </a:extLst>
            </p:cNvPr>
            <p:cNvSpPr txBox="1"/>
            <p:nvPr/>
          </p:nvSpPr>
          <p:spPr>
            <a:xfrm>
              <a:off x="4836055" y="378425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A37236-6E7D-0E4F-BFCF-AFE3ED3D705F}"/>
                </a:ext>
              </a:extLst>
            </p:cNvPr>
            <p:cNvSpPr txBox="1"/>
            <p:nvPr/>
          </p:nvSpPr>
          <p:spPr>
            <a:xfrm>
              <a:off x="4862893" y="46999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A972C9-B181-8647-9756-FDC06AD61B62}"/>
                </a:ext>
              </a:extLst>
            </p:cNvPr>
            <p:cNvSpPr txBox="1"/>
            <p:nvPr/>
          </p:nvSpPr>
          <p:spPr>
            <a:xfrm>
              <a:off x="4872544" y="495408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693968-757F-354A-86EE-2B48262EDA6D}"/>
                </a:ext>
              </a:extLst>
            </p:cNvPr>
            <p:cNvSpPr txBox="1"/>
            <p:nvPr/>
          </p:nvSpPr>
          <p:spPr>
            <a:xfrm>
              <a:off x="4888651" y="58203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5D45CC-67D0-F745-9D86-C24590B122FE}"/>
                </a:ext>
              </a:extLst>
            </p:cNvPr>
            <p:cNvSpPr txBox="1"/>
            <p:nvPr/>
          </p:nvSpPr>
          <p:spPr>
            <a:xfrm>
              <a:off x="4898302" y="607455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g3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0C50A5-6788-3240-BDFB-7B91BC36ABA1}"/>
              </a:ext>
            </a:extLst>
          </p:cNvPr>
          <p:cNvSpPr txBox="1"/>
          <p:nvPr/>
        </p:nvSpPr>
        <p:spPr>
          <a:xfrm>
            <a:off x="3900155" y="2407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1837C-D1CC-FB40-A270-884E1CA1C838}"/>
              </a:ext>
            </a:extLst>
          </p:cNvPr>
          <p:cNvSpPr txBox="1"/>
          <p:nvPr/>
        </p:nvSpPr>
        <p:spPr>
          <a:xfrm>
            <a:off x="3909806" y="26613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7029C-298B-CF4C-996D-9BCB7AA6313C}"/>
              </a:ext>
            </a:extLst>
          </p:cNvPr>
          <p:cNvSpPr txBox="1"/>
          <p:nvPr/>
        </p:nvSpPr>
        <p:spPr>
          <a:xfrm>
            <a:off x="3898007" y="35254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C24A1E-932B-F14C-A64D-61BCA530FAD8}"/>
              </a:ext>
            </a:extLst>
          </p:cNvPr>
          <p:cNvSpPr txBox="1"/>
          <p:nvPr/>
        </p:nvSpPr>
        <p:spPr>
          <a:xfrm>
            <a:off x="3907658" y="37796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BE27F-7E4E-744C-8370-3659831028D4}"/>
              </a:ext>
            </a:extLst>
          </p:cNvPr>
          <p:cNvSpPr txBox="1"/>
          <p:nvPr/>
        </p:nvSpPr>
        <p:spPr>
          <a:xfrm>
            <a:off x="3897686" y="48009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96BAFB-E42A-8B47-8B8A-37E1049185E6}"/>
              </a:ext>
            </a:extLst>
          </p:cNvPr>
          <p:cNvSpPr txBox="1"/>
          <p:nvPr/>
        </p:nvSpPr>
        <p:spPr>
          <a:xfrm>
            <a:off x="3907337" y="50550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C221D3-38FC-944C-A8F2-54F6B35E449D}"/>
              </a:ext>
            </a:extLst>
          </p:cNvPr>
          <p:cNvSpPr txBox="1"/>
          <p:nvPr/>
        </p:nvSpPr>
        <p:spPr>
          <a:xfrm>
            <a:off x="3881785" y="59456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314C4-CA92-8645-BBCB-FFDA938BEB72}"/>
              </a:ext>
            </a:extLst>
          </p:cNvPr>
          <p:cNvSpPr txBox="1"/>
          <p:nvPr/>
        </p:nvSpPr>
        <p:spPr>
          <a:xfrm>
            <a:off x="3891436" y="61997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B8DE9-2548-C741-A6E5-5456A52594D6}"/>
              </a:ext>
            </a:extLst>
          </p:cNvPr>
          <p:cNvSpPr txBox="1"/>
          <p:nvPr/>
        </p:nvSpPr>
        <p:spPr>
          <a:xfrm>
            <a:off x="6477517" y="204925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 = p3· p2· p1· p0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E80F34-FC99-B645-A16F-D33342CABE8F}"/>
              </a:ext>
            </a:extLst>
          </p:cNvPr>
          <p:cNvSpPr txBox="1"/>
          <p:nvPr/>
        </p:nvSpPr>
        <p:spPr>
          <a:xfrm>
            <a:off x="6456838" y="236569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= p7· p6· p5· p4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D650C-A448-D84C-87F3-D6FD2C369414}"/>
              </a:ext>
            </a:extLst>
          </p:cNvPr>
          <p:cNvSpPr txBox="1"/>
          <p:nvPr/>
        </p:nvSpPr>
        <p:spPr>
          <a:xfrm>
            <a:off x="6436159" y="273719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 = p11· p10· p9· p8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A44AB5-6250-A941-B3F7-A95B7F6789D4}"/>
              </a:ext>
            </a:extLst>
          </p:cNvPr>
          <p:cNvSpPr txBox="1"/>
          <p:nvPr/>
        </p:nvSpPr>
        <p:spPr>
          <a:xfrm>
            <a:off x="6434011" y="305701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 = p15· p14· p13· p12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73940-DFB4-E14E-8894-A69CB53A6DE4}"/>
              </a:ext>
            </a:extLst>
          </p:cNvPr>
          <p:cNvSpPr txBox="1"/>
          <p:nvPr/>
        </p:nvSpPr>
        <p:spPr>
          <a:xfrm>
            <a:off x="6331419" y="3663888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 = g3+ p3·g2 + </a:t>
            </a:r>
          </a:p>
          <a:p>
            <a:r>
              <a:rPr lang="en-US" dirty="0"/>
              <a:t>p3· p2·g1+ p3· p2·p1 ·g0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2488C9-1AE0-3B4C-9A61-17346D69DFA7}"/>
              </a:ext>
            </a:extLst>
          </p:cNvPr>
          <p:cNvSpPr txBox="1"/>
          <p:nvPr/>
        </p:nvSpPr>
        <p:spPr>
          <a:xfrm>
            <a:off x="6313410" y="429549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 = g7+ p7·g6 + </a:t>
            </a:r>
          </a:p>
          <a:p>
            <a:r>
              <a:rPr lang="en-US" dirty="0"/>
              <a:t>p7· p6·g5+ p7· p6·p5 ·g4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98F058-BA51-9942-9747-99FBD6A3BDBA}"/>
              </a:ext>
            </a:extLst>
          </p:cNvPr>
          <p:cNvSpPr txBox="1"/>
          <p:nvPr/>
        </p:nvSpPr>
        <p:spPr>
          <a:xfrm>
            <a:off x="6331419" y="4968375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 = g11+ p11·g10 + </a:t>
            </a:r>
          </a:p>
          <a:p>
            <a:r>
              <a:rPr lang="en-US" dirty="0"/>
              <a:t>p11· p10·g9+ p11· p10·p9·g8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C69E6-4F01-E040-80C0-84E1BAE33D34}"/>
              </a:ext>
            </a:extLst>
          </p:cNvPr>
          <p:cNvSpPr txBox="1"/>
          <p:nvPr/>
        </p:nvSpPr>
        <p:spPr>
          <a:xfrm>
            <a:off x="6155890" y="5718921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 = g15+ p15·g14 + </a:t>
            </a:r>
          </a:p>
          <a:p>
            <a:r>
              <a:rPr lang="en-US" dirty="0"/>
              <a:t>p15·p14·g13+ p15·p14·p13·g12 </a:t>
            </a:r>
          </a:p>
        </p:txBody>
      </p:sp>
    </p:spTree>
    <p:extLst>
      <p:ext uri="{BB962C8B-B14F-4D97-AF65-F5344CB8AC3E}">
        <p14:creationId xmlns:p14="http://schemas.microsoft.com/office/powerpoint/2010/main" val="1072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  <p:bldP spid="86" grpId="0"/>
      <p:bldP spid="87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3" y="1600200"/>
            <a:ext cx="9059334" cy="1320800"/>
          </a:xfrm>
        </p:spPr>
        <p:txBody>
          <a:bodyPr>
            <a:normAutofit/>
          </a:bodyPr>
          <a:lstStyle/>
          <a:p>
            <a:r>
              <a:rPr lang="en-US" dirty="0"/>
              <a:t>A combinatorial component for storing (fixed) data</a:t>
            </a:r>
          </a:p>
          <a:p>
            <a:r>
              <a:rPr lang="en-US" dirty="0"/>
              <a:t>Programmed in the factory or field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0167" y="397933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 x m ROM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439830" y="4148674"/>
            <a:ext cx="613834" cy="18838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7165" y="4880007"/>
            <a:ext cx="226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Height: n entries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53419" y="2731591"/>
            <a:ext cx="613834" cy="1820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0873" y="2873175"/>
            <a:ext cx="310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Width: m bits per entry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18833" y="5736167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8833" y="4364567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8833" y="4665134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2667004" y="4995331"/>
            <a:ext cx="54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833" y="4417199"/>
            <a:ext cx="1986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n inputs</a:t>
            </a:r>
          </a:p>
          <a:p>
            <a:r>
              <a:rPr lang="en-US" sz="2800" dirty="0"/>
              <a:t>for address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042834" y="614257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5234" y="617009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6134" y="6138338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02665" y="6171801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172" y="6334780"/>
            <a:ext cx="168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outputs</a:t>
            </a:r>
          </a:p>
        </p:txBody>
      </p:sp>
    </p:spTree>
    <p:extLst>
      <p:ext uri="{BB962C8B-B14F-4D97-AF65-F5344CB8AC3E}">
        <p14:creationId xmlns:p14="http://schemas.microsoft.com/office/powerpoint/2010/main" val="42875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39" y="1275098"/>
            <a:ext cx="9059334" cy="13208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n x m </a:t>
            </a:r>
            <a:r>
              <a:rPr lang="en-US" dirty="0"/>
              <a:t>ROM can store the truth table for m functions defined on log</a:t>
            </a:r>
            <a:r>
              <a:rPr lang="en-US" baseline="-25000" dirty="0"/>
              <a:t>2</a:t>
            </a:r>
            <a:r>
              <a:rPr lang="en-US" dirty="0"/>
              <a:t>n variables.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7333" y="38311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82782"/>
              </p:ext>
            </p:extLst>
          </p:nvPr>
        </p:nvGraphicFramePr>
        <p:xfrm>
          <a:off x="2563946" y="2428198"/>
          <a:ext cx="2967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92200" imgH="457200" progId="Equation.3">
                  <p:embed/>
                </p:oleObj>
              </mc:Choice>
              <mc:Fallback>
                <p:oleObj name="Equation" r:id="rId3" imgW="1092200" imgH="457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3946" y="2428198"/>
                        <a:ext cx="2967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4200499"/>
          <a:ext cx="4000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2457450" y="4253642"/>
            <a:ext cx="0" cy="2286856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42000" y="404072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 x 2 ROM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47571" y="4793819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6595" y="5145443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34667" y="620396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92902" y="623148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21946"/>
              </p:ext>
            </p:extLst>
          </p:nvPr>
        </p:nvGraphicFramePr>
        <p:xfrm>
          <a:off x="5981238" y="4240200"/>
          <a:ext cx="1531736" cy="18288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35936"/>
              </p:ext>
            </p:extLst>
          </p:nvPr>
        </p:nvGraphicFramePr>
        <p:xfrm>
          <a:off x="5263441" y="4200499"/>
          <a:ext cx="590551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9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40">
                <a:tc>
                  <a:txBody>
                    <a:bodyPr/>
                    <a:lstStyle/>
                    <a:p>
                      <a:r>
                        <a:rPr lang="en-US" sz="2400" dirty="0"/>
                        <a:t>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 dirty="0"/>
                        <a:t>01: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 dirty="0"/>
                        <a:t>10: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19">
                <a:tc>
                  <a:txBody>
                    <a:bodyPr/>
                    <a:lstStyle/>
                    <a:p>
                      <a:r>
                        <a:rPr lang="en-US" sz="2400" dirty="0"/>
                        <a:t>11: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5F493-B8A6-4310-A571-B3F25F157889}"/>
              </a:ext>
            </a:extLst>
          </p:cNvPr>
          <p:cNvSpPr txBox="1"/>
          <p:nvPr/>
        </p:nvSpPr>
        <p:spPr>
          <a:xfrm>
            <a:off x="4949183" y="4467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4BC13-AF5D-4FF1-BE20-2A01FDA5439D}"/>
              </a:ext>
            </a:extLst>
          </p:cNvPr>
          <p:cNvSpPr txBox="1"/>
          <p:nvPr/>
        </p:nvSpPr>
        <p:spPr>
          <a:xfrm>
            <a:off x="4937401" y="51396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2FF5E-D72E-49ED-93C6-984C220073D4}"/>
              </a:ext>
            </a:extLst>
          </p:cNvPr>
          <p:cNvSpPr txBox="1"/>
          <p:nvPr/>
        </p:nvSpPr>
        <p:spPr>
          <a:xfrm>
            <a:off x="6086601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35EDC-0F44-4457-A89F-ACB008AA6B88}"/>
              </a:ext>
            </a:extLst>
          </p:cNvPr>
          <p:cNvSpPr txBox="1"/>
          <p:nvPr/>
        </p:nvSpPr>
        <p:spPr>
          <a:xfrm>
            <a:off x="6701514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0229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2" y="1600200"/>
            <a:ext cx="9419167" cy="2675468"/>
          </a:xfrm>
        </p:spPr>
        <p:txBody>
          <a:bodyPr>
            <a:normAutofit/>
          </a:bodyPr>
          <a:lstStyle/>
          <a:p>
            <a:r>
              <a:rPr lang="en-US" dirty="0"/>
              <a:t>Both ROM and PLA can </a:t>
            </a:r>
            <a:r>
              <a:rPr lang="en-US" dirty="0" err="1"/>
              <a:t>impl</a:t>
            </a:r>
            <a:r>
              <a:rPr lang="en-US" dirty="0"/>
              <a:t>. </a:t>
            </a:r>
            <a:r>
              <a:rPr lang="en-US" dirty="0" err="1"/>
              <a:t>boolean</a:t>
            </a:r>
            <a:r>
              <a:rPr lang="en-US" dirty="0"/>
              <a:t> functions</a:t>
            </a:r>
          </a:p>
          <a:p>
            <a:r>
              <a:rPr lang="en-US" dirty="0"/>
              <a:t>ROM is not as efficient for sparse functions</a:t>
            </a:r>
          </a:p>
          <a:p>
            <a:pPr lvl="1"/>
            <a:r>
              <a:rPr lang="en-US" dirty="0"/>
              <a:t># of entries grows exponentially with inputs</a:t>
            </a:r>
          </a:p>
          <a:p>
            <a:r>
              <a:rPr lang="en-US" dirty="0"/>
              <a:t>ROM is easier to change if function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643A-E860-8443-9FF4-520A8901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8D69-E0E7-6646-A922-F7F90136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00" y="1600201"/>
            <a:ext cx="8666328" cy="1347716"/>
          </a:xfrm>
        </p:spPr>
        <p:txBody>
          <a:bodyPr/>
          <a:lstStyle/>
          <a:p>
            <a:r>
              <a:rPr lang="en-US" dirty="0"/>
              <a:t>So far, our circuits work on 1-bit inputs/outputs</a:t>
            </a:r>
          </a:p>
          <a:p>
            <a:r>
              <a:rPr lang="en-US" dirty="0"/>
              <a:t>How to build circuits with n-bit inputs/outputs?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F8593F2B-E61E-FF40-98FE-761DDAA95B64}"/>
              </a:ext>
            </a:extLst>
          </p:cNvPr>
          <p:cNvSpPr/>
          <p:nvPr/>
        </p:nvSpPr>
        <p:spPr>
          <a:xfrm rot="5400000">
            <a:off x="2830745" y="3931180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2D478-7F97-3743-A574-E8EDC7815E17}"/>
              </a:ext>
            </a:extLst>
          </p:cNvPr>
          <p:cNvSpPr txBox="1"/>
          <p:nvPr/>
        </p:nvSpPr>
        <p:spPr>
          <a:xfrm>
            <a:off x="3533322" y="43545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460FF-D3F3-0242-97DC-A9357540FFCF}"/>
              </a:ext>
            </a:extLst>
          </p:cNvPr>
          <p:cNvCxnSpPr/>
          <p:nvPr/>
        </p:nvCxnSpPr>
        <p:spPr>
          <a:xfrm flipV="1">
            <a:off x="3834808" y="5361705"/>
            <a:ext cx="1" cy="860014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3AF7D3-3233-B545-8096-DD849D46D0B4}"/>
              </a:ext>
            </a:extLst>
          </p:cNvPr>
          <p:cNvCxnSpPr/>
          <p:nvPr/>
        </p:nvCxnSpPr>
        <p:spPr>
          <a:xfrm>
            <a:off x="3633726" y="5711010"/>
            <a:ext cx="402167" cy="148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06E57-D66C-0549-ADA3-9F4A13EF87FC}"/>
              </a:ext>
            </a:extLst>
          </p:cNvPr>
          <p:cNvSpPr txBox="1"/>
          <p:nvPr/>
        </p:nvSpPr>
        <p:spPr>
          <a:xfrm>
            <a:off x="3365499" y="55840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1DE3-C2E2-A343-9948-0A59B6D6DC88}"/>
              </a:ext>
            </a:extLst>
          </p:cNvPr>
          <p:cNvSpPr txBox="1"/>
          <p:nvPr/>
        </p:nvSpPr>
        <p:spPr>
          <a:xfrm>
            <a:off x="3584623" y="617844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919CD8-319C-2E4F-A597-C39768A3BA45}"/>
              </a:ext>
            </a:extLst>
          </p:cNvPr>
          <p:cNvCxnSpPr>
            <a:cxnSpLocks/>
          </p:cNvCxnSpPr>
          <p:nvPr/>
        </p:nvCxnSpPr>
        <p:spPr>
          <a:xfrm>
            <a:off x="2172055" y="3935902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2FFDB-B77D-C442-8C81-3DEDCB7EED70}"/>
              </a:ext>
            </a:extLst>
          </p:cNvPr>
          <p:cNvCxnSpPr>
            <a:cxnSpLocks/>
          </p:cNvCxnSpPr>
          <p:nvPr/>
        </p:nvCxnSpPr>
        <p:spPr>
          <a:xfrm>
            <a:off x="2172055" y="4299998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88EBD-FB6A-E644-95A3-5D73A275C72F}"/>
              </a:ext>
            </a:extLst>
          </p:cNvPr>
          <p:cNvCxnSpPr>
            <a:cxnSpLocks/>
          </p:cNvCxnSpPr>
          <p:nvPr/>
        </p:nvCxnSpPr>
        <p:spPr>
          <a:xfrm>
            <a:off x="2172055" y="4669330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4E80E2-5DFB-7142-A4C7-B3F8A9BFB8B5}"/>
              </a:ext>
            </a:extLst>
          </p:cNvPr>
          <p:cNvCxnSpPr>
            <a:cxnSpLocks/>
          </p:cNvCxnSpPr>
          <p:nvPr/>
        </p:nvCxnSpPr>
        <p:spPr>
          <a:xfrm>
            <a:off x="2172055" y="5043645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113669-D05E-E04F-BFAD-00514690A8D8}"/>
              </a:ext>
            </a:extLst>
          </p:cNvPr>
          <p:cNvSpPr txBox="1"/>
          <p:nvPr/>
        </p:nvSpPr>
        <p:spPr>
          <a:xfrm>
            <a:off x="1450023" y="3570011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E6C1B-E05E-9F4D-846C-31E341063BA8}"/>
              </a:ext>
            </a:extLst>
          </p:cNvPr>
          <p:cNvSpPr txBox="1"/>
          <p:nvPr/>
        </p:nvSpPr>
        <p:spPr>
          <a:xfrm>
            <a:off x="1454254" y="3997582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C761F-B230-2E4B-A1A6-B57A18FCFD66}"/>
              </a:ext>
            </a:extLst>
          </p:cNvPr>
          <p:cNvSpPr txBox="1"/>
          <p:nvPr/>
        </p:nvSpPr>
        <p:spPr>
          <a:xfrm>
            <a:off x="1454254" y="4484423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B7F52-BFEC-D64B-BDD9-F839779BBB0F}"/>
              </a:ext>
            </a:extLst>
          </p:cNvPr>
          <p:cNvSpPr txBox="1"/>
          <p:nvPr/>
        </p:nvSpPr>
        <p:spPr>
          <a:xfrm>
            <a:off x="1454254" y="4928930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138EA-1C50-504E-BF0D-E5E5276B486C}"/>
              </a:ext>
            </a:extLst>
          </p:cNvPr>
          <p:cNvCxnSpPr>
            <a:cxnSpLocks/>
          </p:cNvCxnSpPr>
          <p:nvPr/>
        </p:nvCxnSpPr>
        <p:spPr>
          <a:xfrm>
            <a:off x="2492460" y="3822952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438C04-C3EE-FA4D-91AF-42144FC2BBFE}"/>
              </a:ext>
            </a:extLst>
          </p:cNvPr>
          <p:cNvCxnSpPr>
            <a:cxnSpLocks/>
          </p:cNvCxnSpPr>
          <p:nvPr/>
        </p:nvCxnSpPr>
        <p:spPr>
          <a:xfrm>
            <a:off x="2484235" y="417863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FEA38-3F7A-4C40-B3AD-EA97440AD9D4}"/>
              </a:ext>
            </a:extLst>
          </p:cNvPr>
          <p:cNvCxnSpPr>
            <a:cxnSpLocks/>
          </p:cNvCxnSpPr>
          <p:nvPr/>
        </p:nvCxnSpPr>
        <p:spPr>
          <a:xfrm>
            <a:off x="2520413" y="456285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2D9430-2460-B34A-B346-93A8EBC7F8ED}"/>
              </a:ext>
            </a:extLst>
          </p:cNvPr>
          <p:cNvCxnSpPr>
            <a:cxnSpLocks/>
          </p:cNvCxnSpPr>
          <p:nvPr/>
        </p:nvCxnSpPr>
        <p:spPr>
          <a:xfrm>
            <a:off x="2521071" y="4947146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C4F2C9-90F3-8642-B39A-83C31C9ABA5B}"/>
              </a:ext>
            </a:extLst>
          </p:cNvPr>
          <p:cNvSpPr txBox="1"/>
          <p:nvPr/>
        </p:nvSpPr>
        <p:spPr>
          <a:xfrm>
            <a:off x="2331474" y="3468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00D9B-5832-6C46-8358-D372C58952E3}"/>
              </a:ext>
            </a:extLst>
          </p:cNvPr>
          <p:cNvSpPr txBox="1"/>
          <p:nvPr/>
        </p:nvSpPr>
        <p:spPr>
          <a:xfrm>
            <a:off x="2320284" y="3920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5D618-A93C-9A49-9D4D-284FC2042CD8}"/>
              </a:ext>
            </a:extLst>
          </p:cNvPr>
          <p:cNvSpPr txBox="1"/>
          <p:nvPr/>
        </p:nvSpPr>
        <p:spPr>
          <a:xfrm>
            <a:off x="2365100" y="4261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886704-FA61-C645-8B6E-F8919D6CF68F}"/>
              </a:ext>
            </a:extLst>
          </p:cNvPr>
          <p:cNvSpPr txBox="1"/>
          <p:nvPr/>
        </p:nvSpPr>
        <p:spPr>
          <a:xfrm>
            <a:off x="2345422" y="4671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92B30-01C6-4E4E-AD0E-603430802596}"/>
              </a:ext>
            </a:extLst>
          </p:cNvPr>
          <p:cNvCxnSpPr>
            <a:cxnSpLocks/>
          </p:cNvCxnSpPr>
          <p:nvPr/>
        </p:nvCxnSpPr>
        <p:spPr>
          <a:xfrm>
            <a:off x="4504468" y="4541747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1F0861-EC9C-3642-A17C-A060AA153A88}"/>
              </a:ext>
            </a:extLst>
          </p:cNvPr>
          <p:cNvCxnSpPr>
            <a:cxnSpLocks/>
          </p:cNvCxnSpPr>
          <p:nvPr/>
        </p:nvCxnSpPr>
        <p:spPr>
          <a:xfrm>
            <a:off x="4853484" y="4445248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D0310D-AC00-F048-A250-13322C2010B5}"/>
              </a:ext>
            </a:extLst>
          </p:cNvPr>
          <p:cNvSpPr txBox="1"/>
          <p:nvPr/>
        </p:nvSpPr>
        <p:spPr>
          <a:xfrm>
            <a:off x="4677835" y="4169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FDDEF-5AE0-C34B-AC95-D9D10DA97294}"/>
              </a:ext>
            </a:extLst>
          </p:cNvPr>
          <p:cNvSpPr txBox="1"/>
          <p:nvPr/>
        </p:nvSpPr>
        <p:spPr>
          <a:xfrm>
            <a:off x="5721823" y="428910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36F8811C-DA4B-4B46-AB84-05BA515C6665}"/>
              </a:ext>
            </a:extLst>
          </p:cNvPr>
          <p:cNvSpPr/>
          <p:nvPr/>
        </p:nvSpPr>
        <p:spPr>
          <a:xfrm>
            <a:off x="5166125" y="2941389"/>
            <a:ext cx="2523621" cy="1056194"/>
          </a:xfrm>
          <a:prstGeom prst="wedgeRoundRectCallout">
            <a:avLst>
              <a:gd name="adj1" fmla="val -51092"/>
              <a:gd name="adj2" fmla="val 84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Bus</a:t>
            </a:r>
            <a:r>
              <a:rPr lang="en-US" dirty="0">
                <a:solidFill>
                  <a:schemeClr val="tx1"/>
                </a:solidFill>
              </a:rPr>
              <a:t>: a collection of data lines treated together as a single signal</a:t>
            </a:r>
          </a:p>
        </p:txBody>
      </p:sp>
    </p:spTree>
    <p:extLst>
      <p:ext uri="{BB962C8B-B14F-4D97-AF65-F5344CB8AC3E}">
        <p14:creationId xmlns:p14="http://schemas.microsoft.com/office/powerpoint/2010/main" val="19197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B241-5A25-3D40-9296-794EAED1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6E32-C0DF-3145-B83E-E78B73D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997"/>
            <a:ext cx="8229600" cy="8154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64-bit multiplexor: an array of 64 1-bit multiplexors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069A02F-5F0C-7446-A31F-B661A7AFCEAD}"/>
              </a:ext>
            </a:extLst>
          </p:cNvPr>
          <p:cNvSpPr/>
          <p:nvPr/>
        </p:nvSpPr>
        <p:spPr>
          <a:xfrm rot="5400000">
            <a:off x="3568108" y="2476222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08AFF-AC01-114C-B662-88A4B1BBF010}"/>
              </a:ext>
            </a:extLst>
          </p:cNvPr>
          <p:cNvSpPr txBox="1"/>
          <p:nvPr/>
        </p:nvSpPr>
        <p:spPr>
          <a:xfrm>
            <a:off x="3809575" y="259821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CBDEDB8-D363-9E40-973D-785C2BC0D8E3}"/>
              </a:ext>
            </a:extLst>
          </p:cNvPr>
          <p:cNvSpPr/>
          <p:nvPr/>
        </p:nvSpPr>
        <p:spPr>
          <a:xfrm rot="5400000">
            <a:off x="3643942" y="3823649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31B9-03C2-D54E-9183-6F1B09E58CF2}"/>
              </a:ext>
            </a:extLst>
          </p:cNvPr>
          <p:cNvSpPr txBox="1"/>
          <p:nvPr/>
        </p:nvSpPr>
        <p:spPr>
          <a:xfrm>
            <a:off x="3839716" y="3931547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DDF6EB7-89A3-D44F-B66E-26E408FAB95D}"/>
              </a:ext>
            </a:extLst>
          </p:cNvPr>
          <p:cNvSpPr/>
          <p:nvPr/>
        </p:nvSpPr>
        <p:spPr>
          <a:xfrm rot="5400000">
            <a:off x="3601170" y="5415690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4682B-E1B3-D646-9820-A2D348495ED0}"/>
              </a:ext>
            </a:extLst>
          </p:cNvPr>
          <p:cNvSpPr txBox="1"/>
          <p:nvPr/>
        </p:nvSpPr>
        <p:spPr>
          <a:xfrm>
            <a:off x="3842637" y="553768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794BD-6DC1-2B4A-B5F8-B7311A7B6607}"/>
              </a:ext>
            </a:extLst>
          </p:cNvPr>
          <p:cNvSpPr txBox="1"/>
          <p:nvPr/>
        </p:nvSpPr>
        <p:spPr>
          <a:xfrm>
            <a:off x="3718243" y="463497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BB1E7-A691-D245-BE34-BC5927846539}"/>
              </a:ext>
            </a:extLst>
          </p:cNvPr>
          <p:cNvCxnSpPr>
            <a:cxnSpLocks/>
          </p:cNvCxnSpPr>
          <p:nvPr/>
        </p:nvCxnSpPr>
        <p:spPr>
          <a:xfrm flipV="1">
            <a:off x="4119224" y="6101819"/>
            <a:ext cx="0" cy="671239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5A0C2-80B7-8641-AF4B-979684F0E25D}"/>
              </a:ext>
            </a:extLst>
          </p:cNvPr>
          <p:cNvCxnSpPr>
            <a:cxnSpLocks/>
          </p:cNvCxnSpPr>
          <p:nvPr/>
        </p:nvCxnSpPr>
        <p:spPr>
          <a:xfrm>
            <a:off x="4000910" y="6355167"/>
            <a:ext cx="198933" cy="62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EC901-FE6A-3C45-B54B-A7BB369589F7}"/>
              </a:ext>
            </a:extLst>
          </p:cNvPr>
          <p:cNvSpPr txBox="1"/>
          <p:nvPr/>
        </p:nvSpPr>
        <p:spPr>
          <a:xfrm>
            <a:off x="3658058" y="645789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sel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385C51-8078-5748-8A7F-F86365ED1172}"/>
              </a:ext>
            </a:extLst>
          </p:cNvPr>
          <p:cNvCxnSpPr>
            <a:cxnSpLocks/>
          </p:cNvCxnSpPr>
          <p:nvPr/>
        </p:nvCxnSpPr>
        <p:spPr>
          <a:xfrm>
            <a:off x="2671751" y="530561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3EDDB-AAA0-5E42-8BC9-D9D805C55D67}"/>
              </a:ext>
            </a:extLst>
          </p:cNvPr>
          <p:cNvCxnSpPr>
            <a:cxnSpLocks/>
          </p:cNvCxnSpPr>
          <p:nvPr/>
        </p:nvCxnSpPr>
        <p:spPr>
          <a:xfrm>
            <a:off x="2671751" y="556306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0A034-9BD0-9F4C-96F5-21C4FF1783C6}"/>
              </a:ext>
            </a:extLst>
          </p:cNvPr>
          <p:cNvCxnSpPr>
            <a:cxnSpLocks/>
          </p:cNvCxnSpPr>
          <p:nvPr/>
        </p:nvCxnSpPr>
        <p:spPr>
          <a:xfrm>
            <a:off x="2671751" y="5827325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98874-7BD0-9341-8269-E6F77B0DF09A}"/>
              </a:ext>
            </a:extLst>
          </p:cNvPr>
          <p:cNvCxnSpPr>
            <a:cxnSpLocks/>
          </p:cNvCxnSpPr>
          <p:nvPr/>
        </p:nvCxnSpPr>
        <p:spPr>
          <a:xfrm>
            <a:off x="2671751" y="609148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5321B-F385-5549-A07F-D1158920B35D}"/>
              </a:ext>
            </a:extLst>
          </p:cNvPr>
          <p:cNvSpPr txBox="1"/>
          <p:nvPr/>
        </p:nvSpPr>
        <p:spPr>
          <a:xfrm>
            <a:off x="2155017" y="501662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In3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A66F9-2342-1548-B68A-93676321CE8B}"/>
              </a:ext>
            </a:extLst>
          </p:cNvPr>
          <p:cNvSpPr txBox="1"/>
          <p:nvPr/>
        </p:nvSpPr>
        <p:spPr>
          <a:xfrm>
            <a:off x="2155018" y="532440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In2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45BB4-2573-8540-9B32-7F2CBB4B43D5}"/>
              </a:ext>
            </a:extLst>
          </p:cNvPr>
          <p:cNvSpPr txBox="1"/>
          <p:nvPr/>
        </p:nvSpPr>
        <p:spPr>
          <a:xfrm>
            <a:off x="2163283" y="56176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In1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348DD-2EA4-EC4F-9308-9FEA20974127}"/>
              </a:ext>
            </a:extLst>
          </p:cNvPr>
          <p:cNvSpPr txBox="1"/>
          <p:nvPr/>
        </p:nvSpPr>
        <p:spPr>
          <a:xfrm>
            <a:off x="2146752" y="592543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In0</a:t>
            </a:r>
            <a:r>
              <a:rPr lang="en-US" sz="1400" baseline="-25000" dirty="0"/>
              <a:t>63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105559-7FC6-414D-9EB3-79C9786F9FE9}"/>
              </a:ext>
            </a:extLst>
          </p:cNvPr>
          <p:cNvCxnSpPr>
            <a:cxnSpLocks/>
          </p:cNvCxnSpPr>
          <p:nvPr/>
        </p:nvCxnSpPr>
        <p:spPr>
          <a:xfrm>
            <a:off x="2809817" y="371839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D8572-9413-5544-B469-2335F2CED9CE}"/>
              </a:ext>
            </a:extLst>
          </p:cNvPr>
          <p:cNvCxnSpPr>
            <a:cxnSpLocks/>
          </p:cNvCxnSpPr>
          <p:nvPr/>
        </p:nvCxnSpPr>
        <p:spPr>
          <a:xfrm>
            <a:off x="2809817" y="397584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3F6F-3788-3A47-8D47-A058BF0F5EAA}"/>
              </a:ext>
            </a:extLst>
          </p:cNvPr>
          <p:cNvCxnSpPr>
            <a:cxnSpLocks/>
          </p:cNvCxnSpPr>
          <p:nvPr/>
        </p:nvCxnSpPr>
        <p:spPr>
          <a:xfrm>
            <a:off x="2809817" y="424010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5E5F0C-7F83-AA48-8CC9-5E1A1311FF93}"/>
              </a:ext>
            </a:extLst>
          </p:cNvPr>
          <p:cNvCxnSpPr>
            <a:cxnSpLocks/>
          </p:cNvCxnSpPr>
          <p:nvPr/>
        </p:nvCxnSpPr>
        <p:spPr>
          <a:xfrm>
            <a:off x="2809817" y="45042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C8ECA4-45A1-5E4B-9066-82CE79DA686D}"/>
              </a:ext>
            </a:extLst>
          </p:cNvPr>
          <p:cNvSpPr txBox="1"/>
          <p:nvPr/>
        </p:nvSpPr>
        <p:spPr>
          <a:xfrm>
            <a:off x="2293083" y="342940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In3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6E8B2-4C46-5B4A-B314-2F9BE62776AB}"/>
              </a:ext>
            </a:extLst>
          </p:cNvPr>
          <p:cNvSpPr txBox="1"/>
          <p:nvPr/>
        </p:nvSpPr>
        <p:spPr>
          <a:xfrm>
            <a:off x="2293084" y="37371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In2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DECA3-529D-BC44-901B-62267C0E7240}"/>
              </a:ext>
            </a:extLst>
          </p:cNvPr>
          <p:cNvSpPr txBox="1"/>
          <p:nvPr/>
        </p:nvSpPr>
        <p:spPr>
          <a:xfrm>
            <a:off x="2301349" y="403043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In1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F6861-A613-0443-AA1F-79A782547D2B}"/>
              </a:ext>
            </a:extLst>
          </p:cNvPr>
          <p:cNvSpPr txBox="1"/>
          <p:nvPr/>
        </p:nvSpPr>
        <p:spPr>
          <a:xfrm>
            <a:off x="2284818" y="433821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In0</a:t>
            </a:r>
            <a:r>
              <a:rPr lang="en-US" sz="1400" baseline="-250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3F5746-B22F-1045-892D-B58020953951}"/>
              </a:ext>
            </a:extLst>
          </p:cNvPr>
          <p:cNvCxnSpPr>
            <a:cxnSpLocks/>
          </p:cNvCxnSpPr>
          <p:nvPr/>
        </p:nvCxnSpPr>
        <p:spPr>
          <a:xfrm>
            <a:off x="2693545" y="23207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7B21E4-B136-9343-9F4A-F93268E1EB23}"/>
              </a:ext>
            </a:extLst>
          </p:cNvPr>
          <p:cNvCxnSpPr>
            <a:cxnSpLocks/>
          </p:cNvCxnSpPr>
          <p:nvPr/>
        </p:nvCxnSpPr>
        <p:spPr>
          <a:xfrm>
            <a:off x="2693545" y="257821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97DAB1-D5C7-8746-AA3F-B92BF550B08C}"/>
              </a:ext>
            </a:extLst>
          </p:cNvPr>
          <p:cNvCxnSpPr>
            <a:cxnSpLocks/>
          </p:cNvCxnSpPr>
          <p:nvPr/>
        </p:nvCxnSpPr>
        <p:spPr>
          <a:xfrm>
            <a:off x="2693545" y="284247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730AEE-0516-A846-9F01-65161DE013D5}"/>
              </a:ext>
            </a:extLst>
          </p:cNvPr>
          <p:cNvCxnSpPr>
            <a:cxnSpLocks/>
          </p:cNvCxnSpPr>
          <p:nvPr/>
        </p:nvCxnSpPr>
        <p:spPr>
          <a:xfrm>
            <a:off x="2693545" y="310663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7B753-A469-3E40-8B24-9311A4B916F3}"/>
              </a:ext>
            </a:extLst>
          </p:cNvPr>
          <p:cNvSpPr txBox="1"/>
          <p:nvPr/>
        </p:nvSpPr>
        <p:spPr>
          <a:xfrm>
            <a:off x="2176811" y="203177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In3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A076D-00D6-E847-94B8-F636FBF34B70}"/>
              </a:ext>
            </a:extLst>
          </p:cNvPr>
          <p:cNvSpPr txBox="1"/>
          <p:nvPr/>
        </p:nvSpPr>
        <p:spPr>
          <a:xfrm>
            <a:off x="2176812" y="233955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In2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1745E-AA05-6740-8924-3736BD94B372}"/>
              </a:ext>
            </a:extLst>
          </p:cNvPr>
          <p:cNvSpPr txBox="1"/>
          <p:nvPr/>
        </p:nvSpPr>
        <p:spPr>
          <a:xfrm>
            <a:off x="2185077" y="263280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In1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D03050-1FAC-CE4E-AB14-B5A671B43083}"/>
              </a:ext>
            </a:extLst>
          </p:cNvPr>
          <p:cNvSpPr txBox="1"/>
          <p:nvPr/>
        </p:nvSpPr>
        <p:spPr>
          <a:xfrm>
            <a:off x="2168546" y="294058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In0</a:t>
            </a:r>
            <a:r>
              <a:rPr lang="en-US" sz="1400" baseline="-25000" dirty="0"/>
              <a:t>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78AAA-2EC2-9C45-9FB1-72BE581EA31B}"/>
              </a:ext>
            </a:extLst>
          </p:cNvPr>
          <p:cNvCxnSpPr>
            <a:cxnSpLocks/>
          </p:cNvCxnSpPr>
          <p:nvPr/>
        </p:nvCxnSpPr>
        <p:spPr>
          <a:xfrm flipV="1">
            <a:off x="4157360" y="4458724"/>
            <a:ext cx="0" cy="707451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EA56C-4371-784B-86C7-34C978937D6A}"/>
              </a:ext>
            </a:extLst>
          </p:cNvPr>
          <p:cNvCxnSpPr>
            <a:cxnSpLocks/>
          </p:cNvCxnSpPr>
          <p:nvPr/>
        </p:nvCxnSpPr>
        <p:spPr>
          <a:xfrm flipV="1">
            <a:off x="4119224" y="3069984"/>
            <a:ext cx="0" cy="352502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55EAF1-FBD6-E345-AB90-37094947259D}"/>
              </a:ext>
            </a:extLst>
          </p:cNvPr>
          <p:cNvCxnSpPr>
            <a:stCxn id="17" idx="3"/>
          </p:cNvCxnSpPr>
          <p:nvPr/>
        </p:nvCxnSpPr>
        <p:spPr>
          <a:xfrm>
            <a:off x="4131264" y="665794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3587B1-92A0-CC48-9D5D-8E14D3075595}"/>
              </a:ext>
            </a:extLst>
          </p:cNvPr>
          <p:cNvCxnSpPr/>
          <p:nvPr/>
        </p:nvCxnSpPr>
        <p:spPr>
          <a:xfrm>
            <a:off x="4134084" y="516617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51ADAA-739C-C948-A289-1D72DF370B8B}"/>
              </a:ext>
            </a:extLst>
          </p:cNvPr>
          <p:cNvCxnSpPr/>
          <p:nvPr/>
        </p:nvCxnSpPr>
        <p:spPr>
          <a:xfrm>
            <a:off x="4116109" y="3422486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154173-E0FD-B646-B68D-7FF9B3CFA7D6}"/>
              </a:ext>
            </a:extLst>
          </p:cNvPr>
          <p:cNvCxnSpPr>
            <a:cxnSpLocks/>
          </p:cNvCxnSpPr>
          <p:nvPr/>
        </p:nvCxnSpPr>
        <p:spPr>
          <a:xfrm>
            <a:off x="4612944" y="3422486"/>
            <a:ext cx="0" cy="3229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87B1A7-4DEA-A245-AC9F-8593C8663832}"/>
              </a:ext>
            </a:extLst>
          </p:cNvPr>
          <p:cNvCxnSpPr>
            <a:cxnSpLocks/>
          </p:cNvCxnSpPr>
          <p:nvPr/>
        </p:nvCxnSpPr>
        <p:spPr>
          <a:xfrm>
            <a:off x="4356520" y="5764522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00DD7B-78C4-E546-8214-335E7F748E0D}"/>
              </a:ext>
            </a:extLst>
          </p:cNvPr>
          <p:cNvSpPr txBox="1"/>
          <p:nvPr/>
        </p:nvSpPr>
        <p:spPr>
          <a:xfrm>
            <a:off x="5434480" y="253470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C9925E-7889-C640-9D8F-8E1AAF138251}"/>
              </a:ext>
            </a:extLst>
          </p:cNvPr>
          <p:cNvCxnSpPr>
            <a:cxnSpLocks/>
          </p:cNvCxnSpPr>
          <p:nvPr/>
        </p:nvCxnSpPr>
        <p:spPr>
          <a:xfrm>
            <a:off x="4396979" y="4403677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D2DEB-ECC2-5F48-BC25-1CEE249DD512}"/>
              </a:ext>
            </a:extLst>
          </p:cNvPr>
          <p:cNvSpPr txBox="1"/>
          <p:nvPr/>
        </p:nvSpPr>
        <p:spPr>
          <a:xfrm>
            <a:off x="5471379" y="424978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ABB294-5CD6-A94E-9C52-630C250C6D06}"/>
              </a:ext>
            </a:extLst>
          </p:cNvPr>
          <p:cNvCxnSpPr>
            <a:cxnSpLocks/>
          </p:cNvCxnSpPr>
          <p:nvPr/>
        </p:nvCxnSpPr>
        <p:spPr>
          <a:xfrm>
            <a:off x="4367709" y="2716543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1110F2-4BB5-3C49-B57A-567C76D828C5}"/>
              </a:ext>
            </a:extLst>
          </p:cNvPr>
          <p:cNvSpPr txBox="1"/>
          <p:nvPr/>
        </p:nvSpPr>
        <p:spPr>
          <a:xfrm>
            <a:off x="5445669" y="56385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</a:t>
            </a:r>
            <a:r>
              <a:rPr lang="en-US" sz="1400" baseline="-25000" dirty="0"/>
              <a:t>63</a:t>
            </a:r>
            <a:endParaRPr lang="en-US" sz="1400" dirty="0"/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B276C10A-D948-FE49-B26F-8B4A3C1DE639}"/>
              </a:ext>
            </a:extLst>
          </p:cNvPr>
          <p:cNvSpPr/>
          <p:nvPr/>
        </p:nvSpPr>
        <p:spPr>
          <a:xfrm>
            <a:off x="233674" y="187004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bit (LSB) of input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E343213-02D1-494D-97BA-2D0C03A203EF}"/>
              </a:ext>
            </a:extLst>
          </p:cNvPr>
          <p:cNvSpPr/>
          <p:nvPr/>
        </p:nvSpPr>
        <p:spPr>
          <a:xfrm>
            <a:off x="273044" y="331438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bit of input</a:t>
            </a:r>
          </a:p>
        </p:txBody>
      </p:sp>
      <p:sp>
        <p:nvSpPr>
          <p:cNvPr id="59" name="Rounded Rectangular Callout 57">
            <a:extLst>
              <a:ext uri="{FF2B5EF4-FFF2-40B4-BE49-F238E27FC236}">
                <a16:creationId xmlns:a16="http://schemas.microsoft.com/office/drawing/2014/main" id="{7416ADC0-9468-42E2-9B09-66EC4228E19D}"/>
              </a:ext>
            </a:extLst>
          </p:cNvPr>
          <p:cNvSpPr/>
          <p:nvPr/>
        </p:nvSpPr>
        <p:spPr>
          <a:xfrm>
            <a:off x="147089" y="4892015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bit of input (MSB)</a:t>
            </a:r>
          </a:p>
        </p:txBody>
      </p:sp>
    </p:spTree>
    <p:extLst>
      <p:ext uri="{BB962C8B-B14F-4D97-AF65-F5344CB8AC3E}">
        <p14:creationId xmlns:p14="http://schemas.microsoft.com/office/powerpoint/2010/main" val="17828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389" y="4083102"/>
            <a:ext cx="2615240" cy="2390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37171" y="2365101"/>
            <a:ext cx="0" cy="17180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7171" y="2719044"/>
            <a:ext cx="223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operation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61523" y="4643320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1840" y="580411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523" y="408310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523" y="5157781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42128" y="519872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6293" y="4552394"/>
            <a:ext cx="134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Result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1642"/>
              </p:ext>
            </p:extLst>
          </p:nvPr>
        </p:nvGraphicFramePr>
        <p:xfrm>
          <a:off x="6585551" y="1543888"/>
          <a:ext cx="2025258" cy="245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358">
                <a:tc>
                  <a:txBody>
                    <a:bodyPr/>
                    <a:lstStyle/>
                    <a:p>
                      <a:r>
                        <a:rPr lang="en-US" sz="36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5551" y="915341"/>
            <a:ext cx="14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5667420" y="1773238"/>
            <a:ext cx="918097" cy="2026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1129</Words>
  <Application>Microsoft Office PowerPoint</Application>
  <PresentationFormat>On-screen Show (4:3)</PresentationFormat>
  <Paragraphs>357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Office Theme</vt:lpstr>
      <vt:lpstr>Equation</vt:lpstr>
      <vt:lpstr>Building an ALU</vt:lpstr>
      <vt:lpstr>What we’ve learnt so far</vt:lpstr>
      <vt:lpstr>Lesson plan</vt:lpstr>
      <vt:lpstr>ROM (read-only memory)</vt:lpstr>
      <vt:lpstr>ROM (read-only memory)</vt:lpstr>
      <vt:lpstr>ROM (read-only memory)</vt:lpstr>
      <vt:lpstr>Array of logic elements</vt:lpstr>
      <vt:lpstr>Array of logic elements</vt:lpstr>
      <vt:lpstr>ALU overview</vt:lpstr>
      <vt:lpstr>Implementing ALU: AND</vt:lpstr>
      <vt:lpstr>Implementing ALU: AND</vt:lpstr>
      <vt:lpstr>Implementing ALU: OR</vt:lpstr>
      <vt:lpstr>Implementing ALU: adder</vt:lpstr>
      <vt:lpstr>1-bit adder</vt:lpstr>
      <vt:lpstr>1-bit adder</vt:lpstr>
      <vt:lpstr>1-bit adder</vt:lpstr>
      <vt:lpstr>1-bit adder</vt:lpstr>
      <vt:lpstr>Subtraction</vt:lpstr>
      <vt:lpstr>Subtraction in1-bit ALU</vt:lpstr>
      <vt:lpstr>Extend 1-bit ALU to 64-bit</vt:lpstr>
      <vt:lpstr>Extend 1-bit ALU to 64-bit ALU</vt:lpstr>
      <vt:lpstr>Extend ALU to include NOR</vt:lpstr>
      <vt:lpstr>Extend ALU to include slt</vt:lpstr>
      <vt:lpstr>Extend ALU to include slt</vt:lpstr>
      <vt:lpstr>Extend ALU to include slt</vt:lpstr>
      <vt:lpstr> Downside of ripple carry? </vt:lpstr>
      <vt:lpstr>In search of a faster adder</vt:lpstr>
      <vt:lpstr>Faster adder: carry lookahead</vt:lpstr>
      <vt:lpstr>Faster adder: carry lookahead</vt:lpstr>
      <vt:lpstr>Faster adder: carry lookahead</vt:lpstr>
      <vt:lpstr>Faster adder: carry lookahead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ALU</dc:title>
  <dc:creator>Jinyang Li</dc:creator>
  <cp:lastModifiedBy>Jinyang Li</cp:lastModifiedBy>
  <cp:revision>178</cp:revision>
  <cp:lastPrinted>2019-11-18T17:20:45Z</cp:lastPrinted>
  <dcterms:created xsi:type="dcterms:W3CDTF">2019-08-05T20:42:28Z</dcterms:created>
  <dcterms:modified xsi:type="dcterms:W3CDTF">2020-11-23T19:12:00Z</dcterms:modified>
</cp:coreProperties>
</file>