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4"/>
  </p:notesMasterIdLst>
  <p:sldIdLst>
    <p:sldId id="256" r:id="rId5"/>
    <p:sldId id="1054" r:id="rId6"/>
    <p:sldId id="1056" r:id="rId7"/>
    <p:sldId id="889" r:id="rId8"/>
    <p:sldId id="1007" r:id="rId9"/>
    <p:sldId id="1050" r:id="rId10"/>
    <p:sldId id="1051" r:id="rId11"/>
    <p:sldId id="958" r:id="rId12"/>
    <p:sldId id="1057" r:id="rId13"/>
    <p:sldId id="962" r:id="rId14"/>
    <p:sldId id="269" r:id="rId15"/>
    <p:sldId id="273" r:id="rId16"/>
    <p:sldId id="272" r:id="rId17"/>
    <p:sldId id="274" r:id="rId18"/>
    <p:sldId id="275" r:id="rId19"/>
    <p:sldId id="277" r:id="rId20"/>
    <p:sldId id="276" r:id="rId21"/>
    <p:sldId id="283" r:id="rId22"/>
    <p:sldId id="282" r:id="rId23"/>
    <p:sldId id="1058" r:id="rId24"/>
    <p:sldId id="970" r:id="rId25"/>
    <p:sldId id="870" r:id="rId26"/>
    <p:sldId id="872" r:id="rId27"/>
    <p:sldId id="971" r:id="rId28"/>
    <p:sldId id="873" r:id="rId29"/>
    <p:sldId id="1059" r:id="rId30"/>
    <p:sldId id="1060" r:id="rId31"/>
    <p:sldId id="910" r:id="rId32"/>
    <p:sldId id="911" r:id="rId33"/>
    <p:sldId id="914" r:id="rId34"/>
    <p:sldId id="941" r:id="rId35"/>
    <p:sldId id="961" r:id="rId36"/>
    <p:sldId id="964" r:id="rId37"/>
    <p:sldId id="960" r:id="rId38"/>
    <p:sldId id="965" r:id="rId39"/>
    <p:sldId id="918" r:id="rId40"/>
    <p:sldId id="966" r:id="rId41"/>
    <p:sldId id="919" r:id="rId42"/>
    <p:sldId id="920" r:id="rId43"/>
    <p:sldId id="921" r:id="rId44"/>
    <p:sldId id="922" r:id="rId45"/>
    <p:sldId id="924" r:id="rId46"/>
    <p:sldId id="976" r:id="rId47"/>
    <p:sldId id="947" r:id="rId48"/>
    <p:sldId id="975" r:id="rId49"/>
    <p:sldId id="985" r:id="rId50"/>
    <p:sldId id="986" r:id="rId51"/>
    <p:sldId id="980" r:id="rId52"/>
    <p:sldId id="98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16DDD-2BD7-4106-B2A2-4F59F1CF5FCE}" v="437" dt="2020-09-21T02:41:43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BEA0-1188-45AF-8F1F-3D80AA75320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A7874-9078-4B57-BBCE-0FA0D52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9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not represent</a:t>
            </a:r>
            <a:r>
              <a:rPr lang="en-US" baseline="0" dirty="0"/>
              <a:t> 0.1 exactly in floating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8C08A-33DE-B14E-B2DE-046DC596C9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0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8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Thompson</a:t>
            </a:r>
          </a:p>
          <a:p>
            <a:r>
              <a:rPr lang="en-US" dirty="0"/>
              <a:t>Dennis Richie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xxd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-b hello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3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92A-8218-4DC8-8292-17581D61FF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Floats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FEE37-984D-4FF9-8627-5DC059EB5A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Jinyang 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C44-FA88-40C3-B7EF-A93D9C38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2024-0BF0-4FB3-80F0-61D4479F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E263-1D71-4325-BB18-48199F1D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5C9B-4D94-4196-AA6E-3948AB80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967E-E3BB-4CD8-A3F0-B93A02A1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DD4BB-FA5D-4B07-86EF-A9CBE113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612BE-264D-4DB3-820B-2D879E08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20687-72D4-4C47-9BBD-62E41805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B9D85-1E34-4828-85ED-02E00C805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9A3B2-5707-4E0A-8F6A-433766D11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527DA-8026-4EBE-9A7C-C2684C5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2FBCD-CE32-493B-B310-202CA0D66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CF5B-A97B-48CB-A407-5DF3410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52A0-5B64-4A1F-8840-27D793A8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BAEA-A334-4DE5-912B-0234FDEB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7127A-3F7B-425D-9A32-24715165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0A61-E69F-4EE6-B657-C954582C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3713F-8B75-47D7-ACCD-A484460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CAA4-0EBF-4F56-B330-4D0BE76B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03EE-3A5C-47B4-AB80-3D7D11B8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5E8A-0C96-482E-AF9D-1BF69FD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7FF3-F572-43F7-9CF5-CD08D11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054B-C68F-47A7-8073-2E9A8DC4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1120-605D-4DD7-B8F4-242A2FED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73CE0-7342-488D-9409-E583B336F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D121A-7CE0-4E28-AEDC-80253D236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E4EF5-0C23-4447-BA96-35A90419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6A28-BAF2-4528-88C8-3D987E84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3177-C812-4DC0-91D5-C43D417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0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8CA2-2196-4EE2-B329-5FF9CE57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6C8B-FC03-486A-A93B-7A95C678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2E06B-A3BF-4AD4-9812-715111057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678E-2E5B-4C2C-AA52-3AD3FC4B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B0B7A-054C-43D3-A887-EC7F5FC2A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52A3D-36D0-400A-AE69-CF262C61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24AE6-5728-4F8B-B60E-B770C800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458C0-74AF-4C49-8AE5-F0AA94EE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91DD-78E4-468D-9FB3-8666E76B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86EB6-E14E-4CE0-80EF-5875BCE5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2CA7E-2486-4970-9D17-95784324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E6A9E-84D9-46C7-BFBB-3803EC9C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592AE-7D19-4161-812F-D8789599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DB215-D79B-4AC2-B1D2-F8ABDC9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1F90F-D612-4783-9EB6-97E61A07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7803-093C-4198-9BC1-4551436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4384-AA96-45DE-8628-A4C1D1A4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E98E-CBE6-445B-B332-CB755248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B383-C1C1-4258-9A80-534DD806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CCC0-29A1-494E-B11A-9CD891C3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4C0BD-FB1D-4EEA-9680-BECB3579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666-5BA3-47A9-8C31-67BB2BBC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42EBA-5848-4C02-8DEF-F1113D430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06F94-FC75-4F38-92B7-B73195232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8177-9380-4EB7-AE9F-858BC9C3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1DCE5-DB79-4E3A-97D5-63657190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84D0-D797-449C-A846-2709B42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B943-723B-477C-B32B-822F0EA1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478E-0DA0-4755-904D-D14C78FE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5E-FFFC-4CF1-8D06-9D6E1135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7EF2-3E36-4E16-9B00-4C80AEAC65E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010-DAFE-433E-AA0A-23B08A8F9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AD364-66A8-48B3-9DE9-D1A10B5AF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E2F35-14B2-48D6-AC75-605187ED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17B3-824A-4566-A017-D27FDBD1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036" y="1108578"/>
            <a:ext cx="9144000" cy="2387600"/>
          </a:xfrm>
        </p:spPr>
        <p:txBody>
          <a:bodyPr/>
          <a:lstStyle/>
          <a:p>
            <a:r>
              <a:rPr lang="en-US" dirty="0"/>
              <a:t>Floats (continued)</a:t>
            </a:r>
            <a:br>
              <a:rPr lang="en-US" dirty="0"/>
            </a:br>
            <a:r>
              <a:rPr lang="en-US" dirty="0"/>
              <a:t>Intro to 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1FFDF-2D02-49CC-912A-12678E5A2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How does CPU know if data is FP or integer ?</a:t>
            </a:r>
            <a:endParaRPr kumimoji="1" lang="zh-CN" alt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BD8240A-E866-40EC-AA3A-AC3B50504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60" y="3525494"/>
            <a:ext cx="10970885" cy="2747963"/>
          </a:xfrm>
        </p:spPr>
        <p:txBody>
          <a:bodyPr/>
          <a:lstStyle/>
          <a:p>
            <a:r>
              <a:rPr kumimoji="1" lang="en-US" altLang="zh-CN" dirty="0"/>
              <a:t>CPU has separate registers for FPs and integers.</a:t>
            </a:r>
          </a:p>
          <a:p>
            <a:r>
              <a:rPr kumimoji="1" lang="en-US" altLang="zh-CN" dirty="0"/>
              <a:t>CPU uses different instructions for FPs and integer operations.</a:t>
            </a:r>
            <a:endParaRPr kumimoji="1" lang="zh-CN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3A1FB-B3C0-449B-9FBD-B0EBA6F927F0}"/>
              </a:ext>
            </a:extLst>
          </p:cNvPr>
          <p:cNvSpPr txBox="1"/>
          <p:nvPr/>
        </p:nvSpPr>
        <p:spPr>
          <a:xfrm>
            <a:off x="939289" y="2429900"/>
            <a:ext cx="298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signed int: -2</a:t>
            </a:r>
            <a:r>
              <a:rPr lang="en-US" baseline="30000" dirty="0"/>
              <a:t>31</a:t>
            </a:r>
            <a:r>
              <a:rPr lang="en-US" dirty="0"/>
              <a:t>+1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6FBDC-1C9B-4149-B6D7-BFA98019BAD0}"/>
              </a:ext>
            </a:extLst>
          </p:cNvPr>
          <p:cNvSpPr txBox="1"/>
          <p:nvPr/>
        </p:nvSpPr>
        <p:spPr>
          <a:xfrm>
            <a:off x="939289" y="2050633"/>
            <a:ext cx="205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4-byte data: 0x8001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CABCF-4365-43B2-B0AB-1AA860F7BEC2}"/>
              </a:ext>
            </a:extLst>
          </p:cNvPr>
          <p:cNvSpPr txBox="1"/>
          <p:nvPr/>
        </p:nvSpPr>
        <p:spPr>
          <a:xfrm>
            <a:off x="939289" y="2796216"/>
            <a:ext cx="4154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 as IEEE single-precision FP: -2</a:t>
            </a:r>
            <a:r>
              <a:rPr lang="en-US" baseline="30000" dirty="0"/>
              <a:t>-149</a:t>
            </a:r>
            <a:r>
              <a:rPr lang="en-US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13DBF-6824-4BCC-A5EB-377E19C90E6C}"/>
              </a:ext>
            </a:extLst>
          </p:cNvPr>
          <p:cNvSpPr/>
          <p:nvPr/>
        </p:nvSpPr>
        <p:spPr>
          <a:xfrm>
            <a:off x="3136270" y="2386296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1309A1-92D4-499C-94B8-EA8B4BC87BC9}"/>
              </a:ext>
            </a:extLst>
          </p:cNvPr>
          <p:cNvSpPr/>
          <p:nvPr/>
        </p:nvSpPr>
        <p:spPr>
          <a:xfrm>
            <a:off x="4384916" y="2772622"/>
            <a:ext cx="850070" cy="4435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26" y="1652386"/>
            <a:ext cx="9868474" cy="4783784"/>
          </a:xfrm>
        </p:spPr>
        <p:txBody>
          <a:bodyPr>
            <a:normAutofit/>
          </a:bodyPr>
          <a:lstStyle/>
          <a:p>
            <a:r>
              <a:rPr lang="en-US" dirty="0"/>
              <a:t>Addition, subtraction, multiplication, division etc.</a:t>
            </a:r>
          </a:p>
          <a:p>
            <a:r>
              <a:rPr lang="en-US" dirty="0"/>
              <a:t>Invalid operations (resulting in </a:t>
            </a:r>
            <a:r>
              <a:rPr lang="en-US" dirty="0" err="1"/>
              <a:t>NaN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0/0</a:t>
            </a:r>
          </a:p>
          <a:p>
            <a:pPr lvl="1"/>
            <a:r>
              <a:rPr lang="en-US" dirty="0"/>
              <a:t>sqrt(-1)</a:t>
            </a:r>
          </a:p>
          <a:p>
            <a:pPr lvl="1"/>
            <a:r>
              <a:rPr lang="en-US" dirty="0">
                <a:sym typeface="Symbol"/>
              </a:rPr>
              <a:t>+</a:t>
            </a:r>
            <a:endParaRPr lang="en-US" dirty="0"/>
          </a:p>
          <a:p>
            <a:r>
              <a:rPr lang="en-US" dirty="0"/>
              <a:t>Divide by zero: x/0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Symbol"/>
              </a:rPr>
              <a:t></a:t>
            </a:r>
          </a:p>
          <a:p>
            <a:r>
              <a:rPr lang="en-US" dirty="0">
                <a:sym typeface="Symbol"/>
              </a:rPr>
              <a:t>Caveats:</a:t>
            </a:r>
            <a:endParaRPr lang="en-US" dirty="0"/>
          </a:p>
          <a:p>
            <a:pPr lvl="1"/>
            <a:r>
              <a:rPr lang="en-US" dirty="0">
                <a:solidFill>
                  <a:srgbClr val="3333FF"/>
                </a:solidFill>
              </a:rPr>
              <a:t>Overflow</a:t>
            </a:r>
            <a:r>
              <a:rPr lang="en-US" dirty="0"/>
              <a:t>: Outside the range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Underflow</a:t>
            </a:r>
            <a:r>
              <a:rPr lang="en-US" dirty="0"/>
              <a:t>: 0 &lt; result &lt; smallest denormalized value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Inexact</a:t>
            </a:r>
            <a:r>
              <a:rPr lang="en-US" dirty="0"/>
              <a:t>: due to rounding</a:t>
            </a:r>
          </a:p>
        </p:txBody>
      </p:sp>
    </p:spTree>
    <p:extLst>
      <p:ext uri="{BB962C8B-B14F-4D97-AF65-F5344CB8AC3E}">
        <p14:creationId xmlns:p14="http://schemas.microsoft.com/office/powerpoint/2010/main" val="21486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divide by zero = </a:t>
            </a:r>
            <a:r>
              <a:rPr lang="en-US" dirty="0">
                <a:sym typeface="Symbol"/>
              </a:rPr>
              <a:t>?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137" y="1417639"/>
            <a:ext cx="8663422" cy="4844581"/>
          </a:xfrm>
        </p:spPr>
        <p:txBody>
          <a:bodyPr>
            <a:normAutofit/>
          </a:bodyPr>
          <a:lstStyle/>
          <a:p>
            <a:r>
              <a:rPr lang="en-US" dirty="0"/>
              <a:t>Allow a calculation to continue and produce a valid result 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R1 or R2 is 0,  overall resistance should be 0</a:t>
            </a:r>
          </a:p>
        </p:txBody>
      </p:sp>
      <p:pic>
        <p:nvPicPr>
          <p:cNvPr id="5" name="Picture 4" descr="image_thumb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24" y="3360506"/>
            <a:ext cx="4445510" cy="1513130"/>
          </a:xfrm>
          <a:prstGeom prst="rect">
            <a:avLst/>
          </a:prstGeom>
        </p:spPr>
      </p:pic>
      <p:pic>
        <p:nvPicPr>
          <p:cNvPr id="6" name="Picture 5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24" y="3051288"/>
            <a:ext cx="28194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8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41" y="1600200"/>
            <a:ext cx="9516959" cy="4975130"/>
          </a:xfrm>
        </p:spPr>
        <p:txBody>
          <a:bodyPr>
            <a:normAutofit/>
          </a:bodyPr>
          <a:lstStyle/>
          <a:p>
            <a:r>
              <a:rPr lang="en-US" dirty="0"/>
              <a:t>Commutative? </a:t>
            </a:r>
            <a:r>
              <a:rPr lang="en-US" dirty="0" err="1"/>
              <a:t>x+y</a:t>
            </a:r>
            <a:r>
              <a:rPr lang="en-US" dirty="0"/>
              <a:t> == </a:t>
            </a:r>
            <a:r>
              <a:rPr lang="en-US" dirty="0" err="1"/>
              <a:t>y+x</a:t>
            </a:r>
            <a:r>
              <a:rPr lang="en-US" dirty="0"/>
              <a:t>?</a:t>
            </a:r>
          </a:p>
          <a:p>
            <a:r>
              <a:rPr lang="en-US" dirty="0"/>
              <a:t>Associative? (</a:t>
            </a:r>
            <a:r>
              <a:rPr lang="en-US" dirty="0" err="1"/>
              <a:t>x+y</a:t>
            </a:r>
            <a:r>
              <a:rPr lang="en-US" dirty="0"/>
              <a:t>)+z = x + (</a:t>
            </a:r>
            <a:r>
              <a:rPr lang="en-US" dirty="0" err="1"/>
              <a:t>y+z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Rounding: 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(3.14+1e10)-1e10 = 0</a:t>
            </a:r>
          </a:p>
          <a:p>
            <a:pPr marL="514350" lvl="1" indent="0">
              <a:buNone/>
            </a:pPr>
            <a:r>
              <a:rPr lang="en-US" dirty="0">
                <a:latin typeface="Courier New"/>
                <a:cs typeface="Courier New"/>
              </a:rPr>
              <a:t> 3.14+(1e10-1e10) = 3.14</a:t>
            </a:r>
            <a:endParaRPr lang="en-US" dirty="0"/>
          </a:p>
          <a:p>
            <a:pPr lvl="1"/>
            <a:r>
              <a:rPr lang="en-US" dirty="0"/>
              <a:t>Overflow</a:t>
            </a:r>
          </a:p>
          <a:p>
            <a:r>
              <a:rPr lang="en-US" dirty="0"/>
              <a:t>Every number has an additive inverse? </a:t>
            </a:r>
          </a:p>
          <a:p>
            <a:pPr lvl="1"/>
            <a:r>
              <a:rPr lang="en-US" dirty="0"/>
              <a:t>Yes, by flipping the sign.</a:t>
            </a:r>
            <a:endParaRPr lang="en-US" dirty="0">
              <a:sym typeface="Symbol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Commutative? x* y == y*x?</a:t>
            </a:r>
          </a:p>
          <a:p>
            <a:r>
              <a:rPr lang="en-US" dirty="0"/>
              <a:t>Associative? (x*y)*z = x * (y*z)?</a:t>
            </a:r>
          </a:p>
          <a:p>
            <a:pPr lvl="1"/>
            <a:r>
              <a:rPr lang="en-US" dirty="0"/>
              <a:t>Overflow: 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  <a:endParaRPr lang="en-US" dirty="0"/>
          </a:p>
          <a:p>
            <a:pPr lvl="1"/>
            <a:r>
              <a:rPr lang="en-US" dirty="0"/>
              <a:t>Rounding</a:t>
            </a:r>
          </a:p>
          <a:p>
            <a:r>
              <a:rPr lang="en-US" dirty="0">
                <a:sym typeface="Symbol"/>
              </a:rPr>
              <a:t>Distributive? (</a:t>
            </a:r>
            <a:r>
              <a:rPr lang="en-US" dirty="0" err="1">
                <a:sym typeface="Symbol"/>
              </a:rPr>
              <a:t>x+y</a:t>
            </a:r>
            <a:r>
              <a:rPr lang="en-US" dirty="0">
                <a:sym typeface="Symbol"/>
              </a:rPr>
              <a:t>)*z = x*z + y*z?</a:t>
            </a:r>
          </a:p>
          <a:p>
            <a:pPr lvl="1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4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precision decreases as value gets larger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11" y="1690688"/>
            <a:ext cx="8229600" cy="1409143"/>
          </a:xfrm>
        </p:spPr>
        <p:txBody>
          <a:bodyPr>
            <a:normAutofit/>
          </a:bodyPr>
          <a:lstStyle/>
          <a:p>
            <a:r>
              <a:rPr lang="en-US" dirty="0"/>
              <a:t>Storing time in computer games as a FP?</a:t>
            </a:r>
          </a:p>
          <a:p>
            <a:r>
              <a:rPr lang="en-US" dirty="0"/>
              <a:t>Precision diminishes as time gets bigger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34843"/>
              </p:ext>
            </p:extLst>
          </p:nvPr>
        </p:nvGraphicFramePr>
        <p:xfrm>
          <a:off x="1182053" y="3099828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 (decimal)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119 nanoseconds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7.63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.976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~11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62.5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71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535" y="1690688"/>
            <a:ext cx="8229600" cy="661157"/>
          </a:xfrm>
        </p:spPr>
        <p:txBody>
          <a:bodyPr/>
          <a:lstStyle/>
          <a:p>
            <a:r>
              <a:rPr lang="en-US" dirty="0"/>
              <a:t>Using floating point to measure distances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6530"/>
              </p:ext>
            </p:extLst>
          </p:nvPr>
        </p:nvGraphicFramePr>
        <p:xfrm>
          <a:off x="1126535" y="2713851"/>
          <a:ext cx="7921360" cy="27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0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1.19E-07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7.63E-06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 blood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toenail thickness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146">
                <a:tc>
                  <a:txBody>
                    <a:bodyPr/>
                    <a:lstStyle/>
                    <a:p>
                      <a:r>
                        <a:rPr lang="en-US" dirty="0"/>
                        <a:t>1000 000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.16x earth 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credit card 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82338" y="6262219"/>
            <a:ext cx="28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source: Random ASCII </a:t>
            </a:r>
          </a:p>
        </p:txBody>
      </p:sp>
    </p:spTree>
    <p:extLst>
      <p:ext uri="{BB962C8B-B14F-4D97-AF65-F5344CB8AC3E}">
        <p14:creationId xmlns:p14="http://schemas.microsoft.com/office/powerpoint/2010/main" val="233744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4293"/>
            <a:ext cx="8229600" cy="748132"/>
          </a:xfrm>
        </p:spPr>
        <p:txBody>
          <a:bodyPr/>
          <a:lstStyle/>
          <a:p>
            <a:r>
              <a:rPr lang="en-US" dirty="0"/>
              <a:t>Comparing floats for equality is a bad idea!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5200" y="3229906"/>
            <a:ext cx="5810409" cy="1846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nsolas" panose="020B0609020204030204" pitchFamily="49" charset="0"/>
              </a:rPr>
              <a:t>float f 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while (f != 1.0)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f += 0.1;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is-IS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trouble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560" y="1816165"/>
            <a:ext cx="8229600" cy="748132"/>
          </a:xfrm>
        </p:spPr>
        <p:txBody>
          <a:bodyPr/>
          <a:lstStyle/>
          <a:p>
            <a:r>
              <a:rPr lang="en-US" dirty="0"/>
              <a:t>Never count using floating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3560" y="2866904"/>
            <a:ext cx="6735467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Consolas" panose="020B0609020204030204" pitchFamily="49" charset="0"/>
              </a:rPr>
              <a:t>count = 0;</a:t>
            </a:r>
          </a:p>
          <a:p>
            <a:r>
              <a:rPr lang="ro-RO" sz="2400" dirty="0">
                <a:latin typeface="Consolas" panose="020B0609020204030204" pitchFamily="49" charset="0"/>
              </a:rPr>
              <a:t>for (float f = 0.0; f &lt; 1.0; f += 0.1) {</a:t>
            </a:r>
          </a:p>
          <a:p>
            <a:r>
              <a:rPr lang="ro-RO" sz="2400" dirty="0">
                <a:latin typeface="Consolas" panose="020B0609020204030204" pitchFamily="49" charset="0"/>
              </a:rPr>
              <a:t>     count++;</a:t>
            </a:r>
          </a:p>
          <a:p>
            <a:r>
              <a:rPr lang="ro-RO" sz="2400" dirty="0">
                <a:latin typeface="Consolas" panose="020B0609020204030204" pitchFamily="49" charset="0"/>
              </a:rPr>
              <a:t>}</a:t>
            </a:r>
            <a:r>
              <a:rPr lang="is-IS" sz="1400" dirty="0">
                <a:latin typeface="Consolas" panose="020B0609020204030204" pitchFamily="49" charset="0"/>
              </a:rPr>
              <a:t>       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5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374"/>
            <a:ext cx="10378134" cy="4708525"/>
          </a:xfrm>
        </p:spPr>
        <p:txBody>
          <a:bodyPr/>
          <a:lstStyle/>
          <a:p>
            <a:r>
              <a:rPr lang="en-US" dirty="0"/>
              <a:t>FP format is based on normalized exponential notation</a:t>
            </a:r>
          </a:p>
          <a:p>
            <a:r>
              <a:rPr lang="en-US" dirty="0"/>
              <a:t>Floating points are tricky</a:t>
            </a:r>
          </a:p>
          <a:p>
            <a:pPr lvl="1"/>
            <a:r>
              <a:rPr lang="en-US" dirty="0"/>
              <a:t>Precision diminishes as magnitude grows</a:t>
            </a:r>
          </a:p>
          <a:p>
            <a:pPr lvl="1"/>
            <a:r>
              <a:rPr lang="en-US" dirty="0"/>
              <a:t>overflow, rounding error</a:t>
            </a:r>
          </a:p>
          <a:p>
            <a:r>
              <a:rPr lang="en-US" dirty="0"/>
              <a:t>Many real world disasters due to FP trickiness</a:t>
            </a:r>
          </a:p>
          <a:p>
            <a:pPr lvl="1"/>
            <a:r>
              <a:rPr lang="en-US" dirty="0"/>
              <a:t>Patriot Missile failed to intercept due to rounding error (1991)</a:t>
            </a:r>
          </a:p>
          <a:p>
            <a:pPr lvl="1"/>
            <a:r>
              <a:rPr lang="en-US" dirty="0" err="1"/>
              <a:t>Ariane</a:t>
            </a:r>
            <a:r>
              <a:rPr lang="en-US" dirty="0"/>
              <a:t> 5 explosion due to overflow in converting from double to </a:t>
            </a:r>
            <a:r>
              <a:rPr lang="en-US" dirty="0" err="1"/>
              <a:t>int</a:t>
            </a:r>
            <a:r>
              <a:rPr lang="en-US" dirty="0"/>
              <a:t> (1996)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9F0B3-E860-C246-8312-E8BEBE37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17" y="4594305"/>
            <a:ext cx="2857500" cy="21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Rounding</a:t>
            </a:r>
          </a:p>
          <a:p>
            <a:r>
              <a:rPr lang="en-US" dirty="0"/>
              <a:t>FP operations and caveats</a:t>
            </a:r>
          </a:p>
          <a:p>
            <a:r>
              <a:rPr lang="en-US" dirty="0"/>
              <a:t>C programming: overview</a:t>
            </a:r>
          </a:p>
          <a:p>
            <a:r>
              <a:rPr lang="en-US" dirty="0"/>
              <a:t>C programming: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83775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77F5-62F3-4267-8762-62BB6F55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0845-D3BA-42FD-94C1-C6B2C82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Rounding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operations and caveats</a:t>
            </a:r>
          </a:p>
          <a:p>
            <a:r>
              <a:rPr lang="en-US" dirty="0"/>
              <a:t>C programming: overview</a:t>
            </a:r>
          </a:p>
          <a:p>
            <a:r>
              <a:rPr lang="en-US" dirty="0"/>
              <a:t>C programming: 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2509973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ids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761" y="1417639"/>
            <a:ext cx="7329236" cy="5145895"/>
          </a:xfrm>
          <a:prstGeom prst="rect">
            <a:avLst/>
          </a:prstGeom>
        </p:spPr>
      </p:pic>
      <p:sp>
        <p:nvSpPr>
          <p:cNvPr id="5" name="矩形 11"/>
          <p:cNvSpPr/>
          <p:nvPr/>
        </p:nvSpPr>
        <p:spPr>
          <a:xfrm>
            <a:off x="2367762" y="708638"/>
            <a:ext cx="3127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halkduster"/>
                <a:cs typeface="Chalkduster"/>
              </a:rPr>
              <a:t>Python programmers</a:t>
            </a:r>
            <a:endParaRPr lang="zh-CN" altLang="en-US" sz="24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255309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825737" y="708638"/>
            <a:ext cx="2347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halkduster"/>
                <a:cs typeface="Chalkduster"/>
              </a:rPr>
              <a:t>C programmers</a:t>
            </a:r>
            <a:endParaRPr lang="zh-CN" altLang="en-US" sz="2400" dirty="0">
              <a:latin typeface="Chalkduster"/>
              <a:cs typeface="Chalkduster"/>
            </a:endParaRPr>
          </a:p>
        </p:txBody>
      </p:sp>
      <p:pic>
        <p:nvPicPr>
          <p:cNvPr id="2" name="Picture 1" descr="a34e4dfea45b48909e9cfc369f7d869e--operating-system-steve-job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736" y="1232260"/>
            <a:ext cx="8380206" cy="509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 is an old programming language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20790" y="1761508"/>
          <a:ext cx="8290011" cy="48218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60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696">
                  <a:extLst>
                    <a:ext uri="{9D8B030D-6E8A-4147-A177-3AD203B41FA5}">
                      <a16:colId xmlns:a16="http://schemas.microsoft.com/office/drawing/2014/main" val="1135328722"/>
                    </a:ext>
                  </a:extLst>
                </a:gridCol>
              </a:tblGrid>
              <a:tr h="496398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C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Java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dirty="0"/>
                        <a:t>Python</a:t>
                      </a:r>
                      <a:endParaRPr lang="zh-CN" altLang="en-US" sz="2200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4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1972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1995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2000 (2.0)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4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Procedure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Object oriented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dirty="0"/>
                        <a:t>Procedure &amp; object oriented</a:t>
                      </a:r>
                      <a:endParaRPr lang="zh-CN" altLang="en-US" sz="20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70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Compiled</a:t>
                      </a:r>
                      <a:r>
                        <a:rPr lang="en-US" altLang="zh-CN" sz="1800" baseline="0" dirty="0"/>
                        <a:t> to machine code, runs on bare machine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Compiled</a:t>
                      </a:r>
                      <a:r>
                        <a:rPr lang="en-US" altLang="zh-CN" sz="1800" baseline="0" dirty="0"/>
                        <a:t> to </a:t>
                      </a:r>
                      <a:r>
                        <a:rPr lang="en-US" altLang="zh-CN" sz="1800" baseline="0" dirty="0" err="1"/>
                        <a:t>bytecode</a:t>
                      </a:r>
                      <a:r>
                        <a:rPr lang="en-US" altLang="zh-CN" sz="1800" baseline="0" dirty="0"/>
                        <a:t>, runs by another piece of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/>
                        <a:t>Scripting</a:t>
                      </a:r>
                      <a:r>
                        <a:rPr lang="en-US" altLang="zh-CN" sz="1800" baseline="0" dirty="0"/>
                        <a:t> language, interpreted by software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98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static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static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2200" dirty="0"/>
                        <a:t>dynamic type</a:t>
                      </a:r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1734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Manual memory management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dirty="0"/>
                        <a:t>Automatic</a:t>
                      </a:r>
                      <a:r>
                        <a:rPr lang="en-US" altLang="zh-CN" sz="1800" baseline="0" dirty="0"/>
                        <a:t> memory management with GC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734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Tiny standard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Very Large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Humongous library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5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229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 for CSO?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systems language</a:t>
            </a:r>
          </a:p>
          <a:p>
            <a:pPr lvl="1"/>
            <a:r>
              <a:rPr lang="en-US" dirty="0"/>
              <a:t>Language for writing OS and low-level code</a:t>
            </a:r>
          </a:p>
          <a:p>
            <a:pPr lvl="1"/>
            <a:r>
              <a:rPr lang="en-US" dirty="0"/>
              <a:t>Systems written in C:</a:t>
            </a:r>
          </a:p>
          <a:p>
            <a:pPr lvl="2"/>
            <a:r>
              <a:rPr lang="en-US" dirty="0"/>
              <a:t>Linux,  Windows kernel, </a:t>
            </a:r>
            <a:r>
              <a:rPr lang="en-US" dirty="0" err="1"/>
              <a:t>MacOS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MySQL, </a:t>
            </a:r>
            <a:r>
              <a:rPr lang="en-US" dirty="0" err="1"/>
              <a:t>Postgres</a:t>
            </a:r>
            <a:endParaRPr lang="en-US" dirty="0"/>
          </a:p>
          <a:p>
            <a:pPr lvl="2"/>
            <a:r>
              <a:rPr lang="en-US" dirty="0"/>
              <a:t>Apache webserver, NGIX</a:t>
            </a:r>
          </a:p>
          <a:p>
            <a:pPr lvl="2"/>
            <a:r>
              <a:rPr lang="en-US" dirty="0"/>
              <a:t>Java virtual machine, Python interpreter</a:t>
            </a:r>
          </a:p>
          <a:p>
            <a:r>
              <a:rPr lang="en-US" dirty="0"/>
              <a:t>Why learning C for CSO?</a:t>
            </a:r>
          </a:p>
          <a:p>
            <a:pPr lvl="1"/>
            <a:r>
              <a:rPr lang="en-US" dirty="0"/>
              <a:t>simple, low-level, “close to the hardware”</a:t>
            </a:r>
          </a:p>
        </p:txBody>
      </p:sp>
    </p:spTree>
    <p:extLst>
      <p:ext uri="{BB962C8B-B14F-4D97-AF65-F5344CB8AC3E}">
        <p14:creationId xmlns:p14="http://schemas.microsoft.com/office/powerpoint/2010/main" val="3836434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simplest C program: “Hello World”</a:t>
            </a:r>
            <a:endParaRPr kumimoji="1"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6310" y="1606748"/>
            <a:ext cx="4879940" cy="3288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24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("hello, world\n");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 return 0;</a:t>
            </a:r>
          </a:p>
          <a:p>
            <a:pPr>
              <a:buFontTx/>
              <a:buNone/>
              <a:defRPr/>
            </a:pP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grpSp>
        <p:nvGrpSpPr>
          <p:cNvPr id="4" name="组合 26">
            <a:extLst>
              <a:ext uri="{FF2B5EF4-FFF2-40B4-BE49-F238E27FC236}">
                <a16:creationId xmlns:a16="http://schemas.microsoft.com/office/drawing/2014/main" id="{EC7B8489-717A-441B-8D01-0906535019A8}"/>
              </a:ext>
            </a:extLst>
          </p:cNvPr>
          <p:cNvGrpSpPr>
            <a:grpSpLocks/>
          </p:cNvGrpSpPr>
          <p:nvPr/>
        </p:nvGrpSpPr>
        <p:grpSpPr bwMode="auto">
          <a:xfrm>
            <a:off x="5473353" y="1600201"/>
            <a:ext cx="6456478" cy="369332"/>
            <a:chOff x="3386583" y="1600200"/>
            <a:chExt cx="6457905" cy="368870"/>
          </a:xfrm>
        </p:grpSpPr>
        <p:sp>
          <p:nvSpPr>
            <p:cNvPr id="5" name="TextBox 21">
              <a:extLst>
                <a:ext uri="{FF2B5EF4-FFF2-40B4-BE49-F238E27FC236}">
                  <a16:creationId xmlns:a16="http://schemas.microsoft.com/office/drawing/2014/main" id="{37241C40-A046-492F-8874-2700C4342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600200"/>
              <a:ext cx="5196288" cy="368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800" dirty="0">
                  <a:latin typeface="Verdana"/>
                  <a:cs typeface="Verdana"/>
                </a:rPr>
                <a:t>Equivalent to “importing” a library package</a:t>
              </a:r>
              <a:endParaRPr lang="zh-CN" altLang="en-US" sz="1800" dirty="0">
                <a:latin typeface="Verdana"/>
                <a:cs typeface="Verdana"/>
              </a:endParaRPr>
            </a:p>
          </p:txBody>
        </p:sp>
        <p:cxnSp>
          <p:nvCxnSpPr>
            <p:cNvPr id="6" name="直接箭头连接符 25">
              <a:extLst>
                <a:ext uri="{FF2B5EF4-FFF2-40B4-BE49-F238E27FC236}">
                  <a16:creationId xmlns:a16="http://schemas.microsoft.com/office/drawing/2014/main" id="{7AB15150-D168-4396-96A1-7556503889BA}"/>
                </a:ext>
              </a:extLst>
            </p:cNvPr>
            <p:cNvCxnSpPr>
              <a:cxnSpLocks noChangeShapeType="1"/>
              <a:stCxn id="5" idx="1"/>
            </p:cNvCxnSpPr>
            <p:nvPr/>
          </p:nvCxnSpPr>
          <p:spPr bwMode="auto">
            <a:xfrm flipH="1">
              <a:off x="3386583" y="1784635"/>
              <a:ext cx="1261617" cy="44166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20">
            <a:extLst>
              <a:ext uri="{FF2B5EF4-FFF2-40B4-BE49-F238E27FC236}">
                <a16:creationId xmlns:a16="http://schemas.microsoft.com/office/drawing/2014/main" id="{2C22FFD7-78E7-4DD8-8A3A-B0F880BCEB62}"/>
              </a:ext>
            </a:extLst>
          </p:cNvPr>
          <p:cNvGrpSpPr>
            <a:grpSpLocks/>
          </p:cNvGrpSpPr>
          <p:nvPr/>
        </p:nvGrpSpPr>
        <p:grpSpPr bwMode="auto">
          <a:xfrm>
            <a:off x="3593271" y="3763283"/>
            <a:ext cx="7332419" cy="611841"/>
            <a:chOff x="1676400" y="3733800"/>
            <a:chExt cx="7110504" cy="1371600"/>
          </a:xfrm>
        </p:grpSpPr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9ECB0DED-FFFA-4EE4-B8B1-4119B09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799" y="4410824"/>
              <a:ext cx="3910105" cy="369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800" dirty="0">
                  <a:latin typeface="Verdana"/>
                  <a:cs typeface="Verdana"/>
                </a:rPr>
                <a:t>A function “exported” by </a:t>
              </a:r>
              <a:r>
                <a:rPr lang="en-US" altLang="zh-CN" sz="1800" dirty="0" err="1">
                  <a:latin typeface="Verdana"/>
                  <a:cs typeface="Verdana"/>
                </a:rPr>
                <a:t>stdio.h</a:t>
              </a:r>
              <a:endParaRPr lang="zh-CN" altLang="en-US" sz="1800" dirty="0">
                <a:latin typeface="Verdana"/>
                <a:cs typeface="Verdana"/>
              </a:endParaRPr>
            </a:p>
          </p:txBody>
        </p:sp>
        <p:cxnSp>
          <p:nvCxnSpPr>
            <p:cNvPr id="9" name="曲线连接符 16">
              <a:extLst>
                <a:ext uri="{FF2B5EF4-FFF2-40B4-BE49-F238E27FC236}">
                  <a16:creationId xmlns:a16="http://schemas.microsoft.com/office/drawing/2014/main" id="{C322485D-C88C-4335-B91D-2DB96A0A0F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676400" y="3733800"/>
              <a:ext cx="3124200" cy="1371600"/>
            </a:xfrm>
            <a:prstGeom prst="curvedConnector3">
              <a:avLst>
                <a:gd name="adj1" fmla="val 99593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B04ABDA-3AC0-4995-A180-9FB5D7195017}"/>
              </a:ext>
            </a:extLst>
          </p:cNvPr>
          <p:cNvSpPr/>
          <p:nvPr/>
        </p:nvSpPr>
        <p:spPr>
          <a:xfrm>
            <a:off x="1857108" y="5419636"/>
            <a:ext cx="273414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hello.c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hello 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97255FF4-8702-4A47-B34B-F93291A46BB5}"/>
              </a:ext>
            </a:extLst>
          </p:cNvPr>
          <p:cNvSpPr/>
          <p:nvPr/>
        </p:nvSpPr>
        <p:spPr>
          <a:xfrm>
            <a:off x="1872511" y="5889968"/>
            <a:ext cx="100540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./hello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0035F-3815-4D53-B8C5-DA0D9C60EE15}"/>
              </a:ext>
            </a:extLst>
          </p:cNvPr>
          <p:cNvSpPr txBox="1"/>
          <p:nvPr/>
        </p:nvSpPr>
        <p:spPr>
          <a:xfrm>
            <a:off x="519232" y="545041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A732-4BC6-4CCA-9FBB-D12C50753C1D}"/>
              </a:ext>
            </a:extLst>
          </p:cNvPr>
          <p:cNvSpPr txBox="1"/>
          <p:nvPr/>
        </p:nvSpPr>
        <p:spPr>
          <a:xfrm>
            <a:off x="519231" y="583513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Run: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C3E418-3808-465B-859A-535987F16544}"/>
              </a:ext>
            </a:extLst>
          </p:cNvPr>
          <p:cNvSpPr/>
          <p:nvPr/>
        </p:nvSpPr>
        <p:spPr>
          <a:xfrm>
            <a:off x="4052768" y="5300867"/>
            <a:ext cx="2093482" cy="6001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20">
            <a:extLst>
              <a:ext uri="{FF2B5EF4-FFF2-40B4-BE49-F238E27FC236}">
                <a16:creationId xmlns:a16="http://schemas.microsoft.com/office/drawing/2014/main" id="{092ACA5A-94C9-45C4-9905-32D4749ACA09}"/>
              </a:ext>
            </a:extLst>
          </p:cNvPr>
          <p:cNvGrpSpPr>
            <a:grpSpLocks/>
          </p:cNvGrpSpPr>
          <p:nvPr/>
        </p:nvGrpSpPr>
        <p:grpSpPr bwMode="auto">
          <a:xfrm>
            <a:off x="5224494" y="5938523"/>
            <a:ext cx="6305545" cy="349463"/>
            <a:chOff x="1676411" y="3733810"/>
            <a:chExt cx="9913699" cy="627782"/>
          </a:xfrm>
        </p:grpSpPr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FF60110E-4F6F-47F3-8852-9B4F6C6B8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901" y="3753407"/>
              <a:ext cx="8119209" cy="608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5pPr>
              <a:lvl6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6pPr>
              <a:lvl7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7pPr>
              <a:lvl8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8pPr>
              <a:lvl9pPr>
                <a:defRPr sz="2000">
                  <a:solidFill>
                    <a:schemeClr val="tx1"/>
                  </a:solidFill>
                  <a:latin typeface="Comic Sans MS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1600" dirty="0">
                  <a:latin typeface="Verdana"/>
                  <a:cs typeface="Verdana"/>
                </a:rPr>
                <a:t>If </a:t>
              </a:r>
              <a:r>
                <a:rPr lang="en-US" altLang="zh-CN" sz="1600" dirty="0">
                  <a:latin typeface="Consolas" panose="020B0609020204030204" pitchFamily="49" charset="0"/>
                  <a:cs typeface="Verdana"/>
                </a:rPr>
                <a:t>–o </a:t>
              </a:r>
              <a:r>
                <a:rPr lang="en-US" altLang="zh-CN" sz="1600" dirty="0">
                  <a:latin typeface="Verdana"/>
                  <a:cs typeface="Verdana"/>
                </a:rPr>
                <a:t>is not given, output executable file is </a:t>
              </a:r>
              <a:r>
                <a:rPr lang="en-US" altLang="zh-CN" sz="1600" dirty="0" err="1">
                  <a:latin typeface="Verdana"/>
                  <a:cs typeface="Verdana"/>
                </a:rPr>
                <a:t>a.out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cxnSp>
          <p:nvCxnSpPr>
            <p:cNvPr id="20" name="曲线连接符 16">
              <a:extLst>
                <a:ext uri="{FF2B5EF4-FFF2-40B4-BE49-F238E27FC236}">
                  <a16:creationId xmlns:a16="http://schemas.microsoft.com/office/drawing/2014/main" id="{84E7A5E5-2DCC-40EC-B380-3BC6BD00F542}"/>
                </a:ext>
              </a:extLst>
            </p:cNvPr>
            <p:cNvCxnSpPr>
              <a:cxnSpLocks noChangeShapeType="1"/>
              <a:stCxn id="19" idx="1"/>
            </p:cNvCxnSpPr>
            <p:nvPr/>
          </p:nvCxnSpPr>
          <p:spPr bwMode="auto">
            <a:xfrm rot="10800000">
              <a:off x="1676411" y="3733810"/>
              <a:ext cx="1794490" cy="32369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FA7B39-1510-4BDA-822F-AF06596CCF20}"/>
              </a:ext>
            </a:extLst>
          </p:cNvPr>
          <p:cNvSpPr txBox="1"/>
          <p:nvPr/>
        </p:nvSpPr>
        <p:spPr>
          <a:xfrm>
            <a:off x="5295600" y="478057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6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8" y="338767"/>
            <a:ext cx="10515600" cy="1325563"/>
          </a:xfrm>
        </p:spPr>
        <p:txBody>
          <a:bodyPr/>
          <a:lstStyle/>
          <a:p>
            <a:r>
              <a:rPr lang="en-US" dirty="0"/>
              <a:t>C program with multiple files: naïve organization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67335" y="1686092"/>
            <a:ext cx="3019282" cy="1489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38CE-2D07-45F9-A203-A9B0AE201441}"/>
              </a:ext>
            </a:extLst>
          </p:cNvPr>
          <p:cNvSpPr txBox="1"/>
          <p:nvPr/>
        </p:nvSpPr>
        <p:spPr>
          <a:xfrm>
            <a:off x="2485881" y="3112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sum.c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3309887" y="1686092"/>
            <a:ext cx="3402962" cy="37957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20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20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6018685" y="5297139"/>
            <a:ext cx="69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test.c</a:t>
            </a:r>
            <a:endParaRPr 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3E5EF97F-74A2-4316-86A1-9A3EA1D41940}"/>
              </a:ext>
            </a:extLst>
          </p:cNvPr>
          <p:cNvSpPr/>
          <p:nvPr/>
        </p:nvSpPr>
        <p:spPr>
          <a:xfrm>
            <a:off x="8427923" y="4307652"/>
            <a:ext cx="3260829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 test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01B6514B-323F-4B17-88E9-70D9A0702367}"/>
              </a:ext>
            </a:extLst>
          </p:cNvPr>
          <p:cNvSpPr/>
          <p:nvPr/>
        </p:nvSpPr>
        <p:spPr>
          <a:xfrm>
            <a:off x="8392957" y="5666471"/>
            <a:ext cx="88197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./test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5E667-BE06-4315-927B-CC51F104B52C}"/>
              </a:ext>
            </a:extLst>
          </p:cNvPr>
          <p:cNvSpPr txBox="1"/>
          <p:nvPr/>
        </p:nvSpPr>
        <p:spPr>
          <a:xfrm>
            <a:off x="7090047" y="433843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AEA35D-1C45-4F85-9B85-FEA8F8665313}"/>
              </a:ext>
            </a:extLst>
          </p:cNvPr>
          <p:cNvSpPr txBox="1"/>
          <p:nvPr/>
        </p:nvSpPr>
        <p:spPr>
          <a:xfrm>
            <a:off x="7090047" y="566647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Run: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6869856" y="1686092"/>
            <a:ext cx="4980583" cy="2035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endParaRPr lang="en-US" altLang="zh-CN" sz="20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11145113" y="36529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FD9A29EA-8B1D-4F05-80AE-844DD75D36E8}"/>
              </a:ext>
            </a:extLst>
          </p:cNvPr>
          <p:cNvSpPr/>
          <p:nvPr/>
        </p:nvSpPr>
        <p:spPr>
          <a:xfrm>
            <a:off x="8427923" y="4842842"/>
            <a:ext cx="25138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矩形 2">
            <a:extLst>
              <a:ext uri="{FF2B5EF4-FFF2-40B4-BE49-F238E27FC236}">
                <a16:creationId xmlns:a16="http://schemas.microsoft.com/office/drawing/2014/main" id="{07C83CE4-033B-4B92-A562-BAB43F48D841}"/>
              </a:ext>
            </a:extLst>
          </p:cNvPr>
          <p:cNvSpPr/>
          <p:nvPr/>
        </p:nvSpPr>
        <p:spPr>
          <a:xfrm>
            <a:off x="8392957" y="6110104"/>
            <a:ext cx="1059906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./</a:t>
            </a:r>
            <a:r>
              <a:rPr lang="en-US" altLang="zh-CN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a.out</a:t>
            </a:r>
            <a:endParaRPr lang="en-US" altLang="zh-CN" sz="20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7945D2-1A84-4E3E-B8D5-4F8F6AA4D278}"/>
              </a:ext>
            </a:extLst>
          </p:cNvPr>
          <p:cNvCxnSpPr/>
          <p:nvPr/>
        </p:nvCxnSpPr>
        <p:spPr>
          <a:xfrm flipH="1" flipV="1">
            <a:off x="9415104" y="5192322"/>
            <a:ext cx="528422" cy="65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7544B9-566F-4308-8DF5-9B3804276415}"/>
              </a:ext>
            </a:extLst>
          </p:cNvPr>
          <p:cNvCxnSpPr>
            <a:cxnSpLocks/>
          </p:cNvCxnSpPr>
          <p:nvPr/>
        </p:nvCxnSpPr>
        <p:spPr>
          <a:xfrm flipH="1" flipV="1">
            <a:off x="9452863" y="4663763"/>
            <a:ext cx="568777" cy="109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D84A56-BD68-4E01-A754-6B745B053A64}"/>
              </a:ext>
            </a:extLst>
          </p:cNvPr>
          <p:cNvSpPr txBox="1"/>
          <p:nvPr/>
        </p:nvSpPr>
        <p:spPr>
          <a:xfrm>
            <a:off x="9909067" y="5791880"/>
            <a:ext cx="2343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Sum.c</a:t>
            </a:r>
            <a:r>
              <a:rPr lang="en-US" dirty="0"/>
              <a:t> compiled twice. </a:t>
            </a:r>
          </a:p>
          <a:p>
            <a:r>
              <a:rPr lang="en-US" dirty="0"/>
              <a:t>Wasteful</a:t>
            </a:r>
          </a:p>
        </p:txBody>
      </p:sp>
    </p:spTree>
    <p:extLst>
      <p:ext uri="{BB962C8B-B14F-4D97-AF65-F5344CB8AC3E}">
        <p14:creationId xmlns:p14="http://schemas.microsoft.com/office/powerpoint/2010/main" val="221008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5A23-B933-428E-9DF1-8F99E5DD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30" y="168598"/>
            <a:ext cx="10515600" cy="1325563"/>
          </a:xfrm>
        </p:spPr>
        <p:txBody>
          <a:bodyPr/>
          <a:lstStyle/>
          <a:p>
            <a:r>
              <a:rPr lang="en-US" dirty="0"/>
              <a:t>C program with multiple files: *.h vs *.c files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8DC657-956F-4A07-9D95-8D26E50C57F3}"/>
              </a:ext>
            </a:extLst>
          </p:cNvPr>
          <p:cNvSpPr txBox="1">
            <a:spLocks noChangeArrowheads="1"/>
          </p:cNvSpPr>
          <p:nvPr/>
        </p:nvSpPr>
        <p:spPr>
          <a:xfrm>
            <a:off x="167335" y="1686092"/>
            <a:ext cx="3019282" cy="14890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int sum(int x, int y) 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  return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x+y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A38CE-2D07-45F9-A203-A9B0AE201441}"/>
              </a:ext>
            </a:extLst>
          </p:cNvPr>
          <p:cNvSpPr txBox="1"/>
          <p:nvPr/>
        </p:nvSpPr>
        <p:spPr>
          <a:xfrm>
            <a:off x="2488108" y="4373678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sum.h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EB4359-2A4A-4801-B638-BEC7CB42460C}"/>
              </a:ext>
            </a:extLst>
          </p:cNvPr>
          <p:cNvSpPr txBox="1">
            <a:spLocks noChangeArrowheads="1"/>
          </p:cNvSpPr>
          <p:nvPr/>
        </p:nvSpPr>
        <p:spPr>
          <a:xfrm>
            <a:off x="3309887" y="1686092"/>
            <a:ext cx="3402962" cy="40208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assert.h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  <a:p>
            <a:pPr>
              <a:buFontTx/>
              <a:buNone/>
              <a:defRPr/>
            </a:pPr>
            <a:endParaRPr lang="en-US" altLang="zh-CN" sz="20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()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 int r = sum(1,1);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 assert(r == 2);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}</a:t>
            </a:r>
          </a:p>
          <a:p>
            <a:pPr>
              <a:buFontTx/>
              <a:buNone/>
              <a:defRPr/>
            </a:pPr>
            <a:endParaRPr lang="en-US" altLang="zh-CN" sz="20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  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test_sum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D5828-2EDB-4917-809A-7B2E2ED52558}"/>
              </a:ext>
            </a:extLst>
          </p:cNvPr>
          <p:cNvSpPr txBox="1"/>
          <p:nvPr/>
        </p:nvSpPr>
        <p:spPr>
          <a:xfrm>
            <a:off x="6000584" y="5758935"/>
            <a:ext cx="69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test.c</a:t>
            </a:r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73204C3-A248-42FD-B93D-597C9C2169E2}"/>
              </a:ext>
            </a:extLst>
          </p:cNvPr>
          <p:cNvSpPr txBox="1">
            <a:spLocks noChangeArrowheads="1"/>
          </p:cNvSpPr>
          <p:nvPr/>
        </p:nvSpPr>
        <p:spPr>
          <a:xfrm>
            <a:off x="6869856" y="1686092"/>
            <a:ext cx="4980583" cy="20358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#include &lt;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stdio.h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&gt;</a:t>
            </a:r>
          </a:p>
          <a:p>
            <a:pPr>
              <a:buFontTx/>
              <a:buNone/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#include “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sum.h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nsolas"/>
                <a:ea typeface="宋体" pitchFamily="2" charset="-122"/>
                <a:cs typeface="Consolas"/>
              </a:rPr>
              <a:t>”</a:t>
            </a:r>
          </a:p>
          <a:p>
            <a:pPr>
              <a:buFontTx/>
              <a:buNone/>
              <a:defRPr/>
            </a:pPr>
            <a:endParaRPr lang="en-US" altLang="zh-CN" sz="20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int main() 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 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(“sum=%d\n”, sum(-1,1));</a:t>
            </a:r>
          </a:p>
          <a:p>
            <a:pPr>
              <a:buFontTx/>
              <a:buNone/>
              <a:defRPr/>
            </a:pP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1ECD7-9663-4F29-95AF-D55204D4A4C6}"/>
              </a:ext>
            </a:extLst>
          </p:cNvPr>
          <p:cNvSpPr txBox="1"/>
          <p:nvPr/>
        </p:nvSpPr>
        <p:spPr>
          <a:xfrm>
            <a:off x="11145113" y="36529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main.c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F4DD433-1D69-4FE4-A9A2-BCDD403D8FC3}"/>
              </a:ext>
            </a:extLst>
          </p:cNvPr>
          <p:cNvSpPr txBox="1">
            <a:spLocks noChangeArrowheads="1"/>
          </p:cNvSpPr>
          <p:nvPr/>
        </p:nvSpPr>
        <p:spPr>
          <a:xfrm>
            <a:off x="133134" y="3878371"/>
            <a:ext cx="3019282" cy="5144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int sum(int x, int y);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71A44-AA34-465A-BCC7-91D9DA98B93E}"/>
              </a:ext>
            </a:extLst>
          </p:cNvPr>
          <p:cNvSpPr txBox="1"/>
          <p:nvPr/>
        </p:nvSpPr>
        <p:spPr>
          <a:xfrm>
            <a:off x="2483325" y="31496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sum.c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8F4CB3-621B-4A9A-BFC7-45A87A62FEFC}"/>
              </a:ext>
            </a:extLst>
          </p:cNvPr>
          <p:cNvSpPr/>
          <p:nvPr/>
        </p:nvSpPr>
        <p:spPr>
          <a:xfrm>
            <a:off x="3309887" y="2177989"/>
            <a:ext cx="2244643" cy="45798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A27F34-A8AE-4DC3-B9CC-49630CE39512}"/>
              </a:ext>
            </a:extLst>
          </p:cNvPr>
          <p:cNvCxnSpPr/>
          <p:nvPr/>
        </p:nvCxnSpPr>
        <p:spPr>
          <a:xfrm flipH="1">
            <a:off x="5366931" y="1539317"/>
            <a:ext cx="729069" cy="7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176FC53-8815-4F7B-95C9-BC215C31E616}"/>
              </a:ext>
            </a:extLst>
          </p:cNvPr>
          <p:cNvSpPr txBox="1"/>
          <p:nvPr/>
        </p:nvSpPr>
        <p:spPr>
          <a:xfrm>
            <a:off x="6096000" y="1269697"/>
            <a:ext cx="355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Equivalent to “importing” a package</a:t>
            </a:r>
          </a:p>
        </p:txBody>
      </p:sp>
    </p:spTree>
    <p:extLst>
      <p:ext uri="{BB962C8B-B14F-4D97-AF65-F5344CB8AC3E}">
        <p14:creationId xmlns:p14="http://schemas.microsoft.com/office/powerpoint/2010/main" val="1146380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846" y="52279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Compiling</a:t>
            </a:r>
            <a:endParaRPr kumimoji="1" lang="zh-CN" altLang="en-US" dirty="0"/>
          </a:p>
        </p:txBody>
      </p:sp>
      <p:sp>
        <p:nvSpPr>
          <p:cNvPr id="5" name="Vertical Scroll 5"/>
          <p:cNvSpPr/>
          <p:nvPr/>
        </p:nvSpPr>
        <p:spPr>
          <a:xfrm>
            <a:off x="1627202" y="1183354"/>
            <a:ext cx="1080745" cy="77872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40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400" b="0" i="1" kern="0" dirty="0" err="1">
                <a:solidFill>
                  <a:srgbClr val="000000"/>
                </a:solidFill>
                <a:latin typeface="Verdana"/>
                <a:cs typeface="Verdana"/>
              </a:rPr>
              <a:t>main.c</a:t>
            </a:r>
            <a:endParaRPr lang="zh-CN" altLang="en-US" sz="140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19" name="Vertical Scroll 5"/>
          <p:cNvSpPr/>
          <p:nvPr/>
        </p:nvSpPr>
        <p:spPr>
          <a:xfrm>
            <a:off x="7808308" y="1429860"/>
            <a:ext cx="1561765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(Binary) Executable</a:t>
            </a:r>
            <a:br>
              <a:rPr lang="en-US" altLang="zh-CN" sz="140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400" b="0" kern="0" dirty="0" err="1">
                <a:solidFill>
                  <a:srgbClr val="000000"/>
                </a:solidFill>
                <a:latin typeface="Verdana"/>
                <a:cs typeface="Verdana"/>
              </a:rPr>
              <a:t>a.out</a:t>
            </a:r>
            <a:endParaRPr lang="zh-CN" altLang="en-US" sz="1400" b="0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812036" y="1838567"/>
            <a:ext cx="1784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main.o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sum.o</a:t>
            </a:r>
            <a:endParaRPr lang="en-US" altLang="zh-CN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Vertical Scroll 5"/>
          <p:cNvSpPr/>
          <p:nvPr/>
        </p:nvSpPr>
        <p:spPr>
          <a:xfrm>
            <a:off x="4082209" y="1102745"/>
            <a:ext cx="1405525" cy="993716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(Binary)</a:t>
            </a:r>
          </a:p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object file</a:t>
            </a:r>
            <a:br>
              <a:rPr lang="en-US" altLang="zh-CN" sz="140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400" b="0" kern="0" dirty="0" err="1">
                <a:solidFill>
                  <a:srgbClr val="000000"/>
                </a:solidFill>
                <a:latin typeface="Verdana"/>
                <a:cs typeface="Verdana"/>
              </a:rPr>
              <a:t>main.o</a:t>
            </a:r>
            <a:endParaRPr lang="zh-CN" altLang="en-US" sz="1400" b="0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38" name="矩形 22">
            <a:extLst>
              <a:ext uri="{FF2B5EF4-FFF2-40B4-BE49-F238E27FC236}">
                <a16:creationId xmlns:a16="http://schemas.microsoft.com/office/drawing/2014/main" id="{E0D6DECD-419C-4A4D-8712-87BF0ADC3938}"/>
              </a:ext>
            </a:extLst>
          </p:cNvPr>
          <p:cNvSpPr/>
          <p:nvPr/>
        </p:nvSpPr>
        <p:spPr>
          <a:xfrm>
            <a:off x="2619673" y="2416765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sum.c</a:t>
            </a:r>
            <a:endParaRPr lang="en-US" altLang="zh-CN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矩形 22">
            <a:extLst>
              <a:ext uri="{FF2B5EF4-FFF2-40B4-BE49-F238E27FC236}">
                <a16:creationId xmlns:a16="http://schemas.microsoft.com/office/drawing/2014/main" id="{69FFF081-5BD7-48D5-89C2-E34E178067C6}"/>
              </a:ext>
            </a:extLst>
          </p:cNvPr>
          <p:cNvSpPr/>
          <p:nvPr/>
        </p:nvSpPr>
        <p:spPr>
          <a:xfrm>
            <a:off x="2533010" y="3607039"/>
            <a:ext cx="1314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test.c</a:t>
            </a:r>
            <a:endParaRPr lang="en-US" altLang="zh-CN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矩形 22">
            <a:extLst>
              <a:ext uri="{FF2B5EF4-FFF2-40B4-BE49-F238E27FC236}">
                <a16:creationId xmlns:a16="http://schemas.microsoft.com/office/drawing/2014/main" id="{604A6CA1-CDCB-4331-9FD7-1F0A3F0DA1EB}"/>
              </a:ext>
            </a:extLst>
          </p:cNvPr>
          <p:cNvSpPr/>
          <p:nvPr/>
        </p:nvSpPr>
        <p:spPr>
          <a:xfrm>
            <a:off x="2606220" y="135848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mr-IN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main.c</a:t>
            </a:r>
            <a:endParaRPr lang="en-US" altLang="zh-CN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0" name="矩形 22">
            <a:extLst>
              <a:ext uri="{FF2B5EF4-FFF2-40B4-BE49-F238E27FC236}">
                <a16:creationId xmlns:a16="http://schemas.microsoft.com/office/drawing/2014/main" id="{12CD9531-82CB-4B83-B5CD-B530BDE7B0A1}"/>
              </a:ext>
            </a:extLst>
          </p:cNvPr>
          <p:cNvSpPr/>
          <p:nvPr/>
        </p:nvSpPr>
        <p:spPr>
          <a:xfrm>
            <a:off x="5429926" y="3562865"/>
            <a:ext cx="2369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gcc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test.o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sum.o</a:t>
            </a:r>
            <a:r>
              <a:rPr lang="en-US" altLang="zh-CN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–o test</a:t>
            </a:r>
            <a:endParaRPr lang="en-US" altLang="zh-CN" sz="1400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5EBCC1-365F-4E64-A3A0-75D9867EDFB6}"/>
              </a:ext>
            </a:extLst>
          </p:cNvPr>
          <p:cNvSpPr txBox="1"/>
          <p:nvPr/>
        </p:nvSpPr>
        <p:spPr>
          <a:xfrm>
            <a:off x="1289881" y="4539667"/>
            <a:ext cx="7717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project uses the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make</a:t>
            </a:r>
            <a:r>
              <a:rPr lang="en-US" sz="2000" dirty="0"/>
              <a:t> tool to automate compiling with dependencies.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5" name="Vertical Scroll 5">
            <a:extLst>
              <a:ext uri="{FF2B5EF4-FFF2-40B4-BE49-F238E27FC236}">
                <a16:creationId xmlns:a16="http://schemas.microsoft.com/office/drawing/2014/main" id="{8DEC10D6-49F3-477C-A15D-F833B7C1F9F3}"/>
              </a:ext>
            </a:extLst>
          </p:cNvPr>
          <p:cNvSpPr/>
          <p:nvPr/>
        </p:nvSpPr>
        <p:spPr>
          <a:xfrm>
            <a:off x="1586729" y="2296191"/>
            <a:ext cx="1080745" cy="77872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40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400" b="0" i="1" kern="0" dirty="0" err="1">
                <a:solidFill>
                  <a:srgbClr val="000000"/>
                </a:solidFill>
                <a:latin typeface="Verdana"/>
                <a:cs typeface="Verdana"/>
              </a:rPr>
              <a:t>sum.c</a:t>
            </a:r>
            <a:endParaRPr lang="zh-CN" altLang="en-US" sz="140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57" name="Vertical Scroll 5">
            <a:extLst>
              <a:ext uri="{FF2B5EF4-FFF2-40B4-BE49-F238E27FC236}">
                <a16:creationId xmlns:a16="http://schemas.microsoft.com/office/drawing/2014/main" id="{A92C4AF3-1EC7-4681-8790-35D341046EA7}"/>
              </a:ext>
            </a:extLst>
          </p:cNvPr>
          <p:cNvSpPr/>
          <p:nvPr/>
        </p:nvSpPr>
        <p:spPr>
          <a:xfrm>
            <a:off x="1561700" y="3443844"/>
            <a:ext cx="1080745" cy="778721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Source Code</a:t>
            </a:r>
            <a:br>
              <a:rPr lang="en-US" altLang="zh-CN" sz="140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400" b="0" i="1" kern="0" dirty="0" err="1">
                <a:solidFill>
                  <a:srgbClr val="000000"/>
                </a:solidFill>
                <a:latin typeface="Verdana"/>
                <a:cs typeface="Verdana"/>
              </a:rPr>
              <a:t>test.c</a:t>
            </a:r>
            <a:endParaRPr lang="zh-CN" altLang="en-US" sz="1400" b="0" i="1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0EE8A9-8013-46E9-A5DE-ED41381DD7ED}"/>
              </a:ext>
            </a:extLst>
          </p:cNvPr>
          <p:cNvCxnSpPr/>
          <p:nvPr/>
        </p:nvCxnSpPr>
        <p:spPr>
          <a:xfrm>
            <a:off x="2619673" y="1694925"/>
            <a:ext cx="140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231F24-F921-44F4-988B-24238522060A}"/>
              </a:ext>
            </a:extLst>
          </p:cNvPr>
          <p:cNvCxnSpPr/>
          <p:nvPr/>
        </p:nvCxnSpPr>
        <p:spPr>
          <a:xfrm>
            <a:off x="2569006" y="2789798"/>
            <a:ext cx="140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E95C15-D19B-44E2-88F4-773F27142E16}"/>
              </a:ext>
            </a:extLst>
          </p:cNvPr>
          <p:cNvCxnSpPr/>
          <p:nvPr/>
        </p:nvCxnSpPr>
        <p:spPr>
          <a:xfrm>
            <a:off x="2533012" y="3906723"/>
            <a:ext cx="1405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Vertical Scroll 5">
            <a:extLst>
              <a:ext uri="{FF2B5EF4-FFF2-40B4-BE49-F238E27FC236}">
                <a16:creationId xmlns:a16="http://schemas.microsoft.com/office/drawing/2014/main" id="{D29C4ED8-08FF-40E5-BCD4-F5F9F0395933}"/>
              </a:ext>
            </a:extLst>
          </p:cNvPr>
          <p:cNvSpPr/>
          <p:nvPr/>
        </p:nvSpPr>
        <p:spPr>
          <a:xfrm>
            <a:off x="4024401" y="2271596"/>
            <a:ext cx="1405525" cy="993716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(Binary)</a:t>
            </a:r>
          </a:p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object file</a:t>
            </a:r>
            <a:br>
              <a:rPr lang="en-US" altLang="zh-CN" sz="140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400" b="0" kern="0" dirty="0" err="1">
                <a:solidFill>
                  <a:srgbClr val="000000"/>
                </a:solidFill>
                <a:latin typeface="Verdana"/>
                <a:cs typeface="Verdana"/>
              </a:rPr>
              <a:t>sum.o</a:t>
            </a:r>
            <a:endParaRPr lang="zh-CN" altLang="en-US" sz="1400" b="0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sp>
        <p:nvSpPr>
          <p:cNvPr id="65" name="Vertical Scroll 5">
            <a:extLst>
              <a:ext uri="{FF2B5EF4-FFF2-40B4-BE49-F238E27FC236}">
                <a16:creationId xmlns:a16="http://schemas.microsoft.com/office/drawing/2014/main" id="{87A465A6-460D-4DBE-86DF-66274AA08933}"/>
              </a:ext>
            </a:extLst>
          </p:cNvPr>
          <p:cNvSpPr/>
          <p:nvPr/>
        </p:nvSpPr>
        <p:spPr>
          <a:xfrm>
            <a:off x="3945876" y="3502612"/>
            <a:ext cx="1405525" cy="993716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(Binary)</a:t>
            </a:r>
          </a:p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object file</a:t>
            </a:r>
            <a:br>
              <a:rPr lang="en-US" altLang="zh-CN" sz="140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400" b="0" kern="0" dirty="0" err="1">
                <a:solidFill>
                  <a:srgbClr val="000000"/>
                </a:solidFill>
                <a:latin typeface="Verdana"/>
                <a:cs typeface="Verdana"/>
              </a:rPr>
              <a:t>test.o</a:t>
            </a:r>
            <a:endParaRPr lang="zh-CN" altLang="en-US" sz="1400" b="0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226E90-ED45-49BD-82B5-ADE58E18A32E}"/>
              </a:ext>
            </a:extLst>
          </p:cNvPr>
          <p:cNvCxnSpPr>
            <a:cxnSpLocks/>
          </p:cNvCxnSpPr>
          <p:nvPr/>
        </p:nvCxnSpPr>
        <p:spPr>
          <a:xfrm>
            <a:off x="5429926" y="1405557"/>
            <a:ext cx="492997" cy="46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D02EE6-4BDA-4D83-90F9-836FC583FA9C}"/>
              </a:ext>
            </a:extLst>
          </p:cNvPr>
          <p:cNvCxnSpPr>
            <a:cxnSpLocks/>
          </p:cNvCxnSpPr>
          <p:nvPr/>
        </p:nvCxnSpPr>
        <p:spPr>
          <a:xfrm flipV="1">
            <a:off x="5293690" y="2176188"/>
            <a:ext cx="624292" cy="55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DA0407-A7A4-4D76-84FA-89BAA26D2AA2}"/>
              </a:ext>
            </a:extLst>
          </p:cNvPr>
          <p:cNvCxnSpPr>
            <a:cxnSpLocks/>
          </p:cNvCxnSpPr>
          <p:nvPr/>
        </p:nvCxnSpPr>
        <p:spPr>
          <a:xfrm flipV="1">
            <a:off x="7557218" y="1983858"/>
            <a:ext cx="212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Vertical Scroll 5">
            <a:extLst>
              <a:ext uri="{FF2B5EF4-FFF2-40B4-BE49-F238E27FC236}">
                <a16:creationId xmlns:a16="http://schemas.microsoft.com/office/drawing/2014/main" id="{A669C14E-2A59-400F-91DF-16257942AF97}"/>
              </a:ext>
            </a:extLst>
          </p:cNvPr>
          <p:cNvSpPr/>
          <p:nvPr/>
        </p:nvSpPr>
        <p:spPr>
          <a:xfrm>
            <a:off x="7886422" y="3164032"/>
            <a:ext cx="1561765" cy="1058533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algn="ctr">
              <a:defRPr/>
            </a:pPr>
            <a:r>
              <a:rPr lang="en-US" altLang="zh-CN" sz="1400" kern="0" dirty="0">
                <a:solidFill>
                  <a:srgbClr val="FF0000"/>
                </a:solidFill>
                <a:latin typeface="Verdana"/>
                <a:cs typeface="Verdana"/>
              </a:rPr>
              <a:t>(Binary) Executable</a:t>
            </a:r>
            <a:br>
              <a:rPr lang="en-US" altLang="zh-CN" sz="1400" kern="0" dirty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lang="en-US" altLang="zh-CN" sz="1400" b="0" kern="0" dirty="0">
                <a:solidFill>
                  <a:srgbClr val="000000"/>
                </a:solidFill>
                <a:latin typeface="Verdana"/>
                <a:cs typeface="Verdana"/>
              </a:rPr>
              <a:t>test</a:t>
            </a:r>
            <a:endParaRPr lang="zh-CN" altLang="en-US" sz="1400" b="0" kern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35B54B-13CE-497E-8CCF-FF4D79F835D8}"/>
              </a:ext>
            </a:extLst>
          </p:cNvPr>
          <p:cNvCxnSpPr>
            <a:cxnSpLocks/>
          </p:cNvCxnSpPr>
          <p:nvPr/>
        </p:nvCxnSpPr>
        <p:spPr>
          <a:xfrm>
            <a:off x="5293690" y="2750584"/>
            <a:ext cx="624292" cy="77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96A770-368A-4004-A8AF-099A4DC516D4}"/>
              </a:ext>
            </a:extLst>
          </p:cNvPr>
          <p:cNvCxnSpPr>
            <a:cxnSpLocks/>
          </p:cNvCxnSpPr>
          <p:nvPr/>
        </p:nvCxnSpPr>
        <p:spPr>
          <a:xfrm flipV="1">
            <a:off x="5243911" y="3894561"/>
            <a:ext cx="674071" cy="37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69116F-F707-441D-8FDB-472FA299B899}"/>
              </a:ext>
            </a:extLst>
          </p:cNvPr>
          <p:cNvCxnSpPr>
            <a:cxnSpLocks/>
          </p:cNvCxnSpPr>
          <p:nvPr/>
        </p:nvCxnSpPr>
        <p:spPr>
          <a:xfrm flipV="1">
            <a:off x="7736923" y="3717244"/>
            <a:ext cx="212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3">
            <a:extLst>
              <a:ext uri="{FF2B5EF4-FFF2-40B4-BE49-F238E27FC236}">
                <a16:creationId xmlns:a16="http://schemas.microsoft.com/office/drawing/2014/main" id="{5C7523F4-C397-4F2E-99A4-A38B6720AF47}"/>
              </a:ext>
            </a:extLst>
          </p:cNvPr>
          <p:cNvSpPr txBox="1">
            <a:spLocks noChangeArrowheads="1"/>
          </p:cNvSpPr>
          <p:nvPr/>
        </p:nvSpPr>
        <p:spPr>
          <a:xfrm>
            <a:off x="3315709" y="5015180"/>
            <a:ext cx="3570417" cy="16624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all: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test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test: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test.o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9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a.out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: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main.c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sum.o</a:t>
            </a:r>
            <a:endParaRPr lang="en-US" altLang="zh-CN" sz="1900" dirty="0">
              <a:latin typeface="Consolas"/>
              <a:ea typeface="宋体" pitchFamily="2" charset="-122"/>
              <a:cs typeface="Consolas"/>
            </a:endParaRP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$^ -o $@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%.o: %.c</a:t>
            </a:r>
          </a:p>
          <a:p>
            <a:pPr>
              <a:buFontTx/>
              <a:buNone/>
              <a:defRPr/>
            </a:pP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1900" dirty="0" err="1">
                <a:latin typeface="Consolas"/>
                <a:ea typeface="宋体" pitchFamily="2" charset="-122"/>
                <a:cs typeface="Consolas"/>
              </a:rPr>
              <a:t>gcc</a:t>
            </a:r>
            <a:r>
              <a:rPr lang="en-US" altLang="zh-CN" sz="1900" dirty="0">
                <a:latin typeface="Consolas"/>
                <a:ea typeface="宋体" pitchFamily="2" charset="-122"/>
                <a:cs typeface="Consolas"/>
              </a:rPr>
              <a:t> –c $^  </a:t>
            </a:r>
          </a:p>
        </p:txBody>
      </p:sp>
    </p:spTree>
    <p:extLst>
      <p:ext uri="{BB962C8B-B14F-4D97-AF65-F5344CB8AC3E}">
        <p14:creationId xmlns:p14="http://schemas.microsoft.com/office/powerpoint/2010/main" val="880236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C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A365-34BC-429F-B0EB-7DEB7A07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613818"/>
            <a:ext cx="11004665" cy="1466215"/>
          </a:xfrm>
        </p:spPr>
        <p:txBody>
          <a:bodyPr/>
          <a:lstStyle/>
          <a:p>
            <a:r>
              <a:rPr lang="en-US" dirty="0"/>
              <a:t>C’s syntax is very similar to Java </a:t>
            </a:r>
          </a:p>
          <a:p>
            <a:pPr lvl="1"/>
            <a:r>
              <a:rPr lang="en-US" dirty="0"/>
              <a:t>Java borrowed its syntax from C </a:t>
            </a:r>
          </a:p>
        </p:txBody>
      </p:sp>
      <p:sp>
        <p:nvSpPr>
          <p:cNvPr id="4" name="矩形 3"/>
          <p:cNvSpPr/>
          <p:nvPr/>
        </p:nvSpPr>
        <p:spPr>
          <a:xfrm>
            <a:off x="943289" y="3516280"/>
            <a:ext cx="7429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Verdana"/>
                <a:cs typeface="Verdana"/>
              </a:rPr>
              <a:t>Variable declaration:    </a:t>
            </a:r>
            <a:r>
              <a:rPr lang="en-US" altLang="zh-CN" sz="2800" dirty="0">
                <a:latin typeface="Consolas"/>
                <a:ea typeface="宋体" pitchFamily="2" charset="-122"/>
                <a:cs typeface="Consolas"/>
              </a:rPr>
              <a:t>int a = 1;</a:t>
            </a:r>
          </a:p>
        </p:txBody>
      </p:sp>
      <p:cxnSp>
        <p:nvCxnSpPr>
          <p:cNvPr id="7" name="直接箭头连接符 25"/>
          <p:cNvCxnSpPr>
            <a:cxnSpLocks noChangeShapeType="1"/>
          </p:cNvCxnSpPr>
          <p:nvPr/>
        </p:nvCxnSpPr>
        <p:spPr bwMode="auto">
          <a:xfrm rot="10800000">
            <a:off x="5520404" y="3989460"/>
            <a:ext cx="516254" cy="45365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071936" y="4297730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Verdana"/>
                <a:cs typeface="Verdana"/>
              </a:rPr>
              <a:t>Name</a:t>
            </a:r>
            <a:endParaRPr lang="zh-CN" altLang="en-US" sz="2000" i="1" dirty="0"/>
          </a:p>
        </p:txBody>
      </p:sp>
      <p:cxnSp>
        <p:nvCxnSpPr>
          <p:cNvPr id="15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4566449" y="4197779"/>
            <a:ext cx="575280" cy="199903"/>
          </a:xfrm>
          <a:prstGeom prst="curvedConnector3">
            <a:avLst>
              <a:gd name="adj1" fmla="val -109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" name="矩形 20"/>
          <p:cNvSpPr/>
          <p:nvPr/>
        </p:nvSpPr>
        <p:spPr>
          <a:xfrm>
            <a:off x="3968853" y="4333255"/>
            <a:ext cx="808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Verdana"/>
                <a:cs typeface="Verdana"/>
              </a:rPr>
              <a:t>Type</a:t>
            </a:r>
            <a:endParaRPr lang="zh-CN" altLang="en-US" sz="2000" i="1" dirty="0"/>
          </a:p>
        </p:txBody>
      </p:sp>
      <p:cxnSp>
        <p:nvCxnSpPr>
          <p:cNvPr id="22" name="直接箭头连接符 25"/>
          <p:cNvCxnSpPr>
            <a:cxnSpLocks noChangeShapeType="1"/>
          </p:cNvCxnSpPr>
          <p:nvPr/>
        </p:nvCxnSpPr>
        <p:spPr bwMode="auto">
          <a:xfrm rot="5400000">
            <a:off x="5740847" y="3177121"/>
            <a:ext cx="392857" cy="317488"/>
          </a:xfrm>
          <a:prstGeom prst="curvedConnector3">
            <a:avLst>
              <a:gd name="adj1" fmla="val -6868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>
          <a:xfrm>
            <a:off x="6096020" y="2939381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Verdana"/>
                <a:cs typeface="Verdana"/>
              </a:rPr>
              <a:t>Initial value</a:t>
            </a:r>
            <a:endParaRPr lang="zh-CN" altLang="en-US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78C77-8CAB-4C3B-8040-90FA7EC6153C}"/>
              </a:ext>
            </a:extLst>
          </p:cNvPr>
          <p:cNvSpPr txBox="1"/>
          <p:nvPr/>
        </p:nvSpPr>
        <p:spPr>
          <a:xfrm>
            <a:off x="7797127" y="2808394"/>
            <a:ext cx="3031279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        If uninitialized,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variable can have any value</a:t>
            </a:r>
          </a:p>
        </p:txBody>
      </p:sp>
      <p:pic>
        <p:nvPicPr>
          <p:cNvPr id="5122" name="Picture 2" descr="5 Business Warning Signs That Signal Ethical Exposure | SmallBizClub">
            <a:extLst>
              <a:ext uri="{FF2B5EF4-FFF2-40B4-BE49-F238E27FC236}">
                <a16:creationId xmlns:a16="http://schemas.microsoft.com/office/drawing/2014/main" id="{190B56ED-4A98-4D32-9F4D-032F1F081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8810" l="9699" r="89967">
                        <a14:foregroundMark x1="51839" y1="7143" x2="77258" y2="98810"/>
                        <a14:foregroundMark x1="51839" y1="12500" x2="76589" y2="96429"/>
                        <a14:foregroundMark x1="50836" y1="30952" x2="50167" y2="59524"/>
                        <a14:foregroundMark x1="49498" y1="83929" x2="50167" y2="77976"/>
                        <a14:backgroundMark x1="82609" y1="24405" x2="82609" y2="24405"/>
                        <a14:backgroundMark x1="16388" y1="28571" x2="16388" y2="28571"/>
                        <a14:backgroundMark x1="83946" y1="29762" x2="83946" y2="29762"/>
                        <a14:backgroundMark x1="84615" y1="40476" x2="84615" y2="40476"/>
                        <a14:backgroundMark x1="19064" y1="55357" x2="19064" y2="55357"/>
                        <a14:backgroundMark x1="19064" y1="55357" x2="19064" y2="55357"/>
                        <a14:backgroundMark x1="19064" y1="55357" x2="19064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672" y="2793005"/>
            <a:ext cx="70788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4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CA61EA0-448C-41F8-B2F5-591F4596092E}"/>
              </a:ext>
            </a:extLst>
          </p:cNvPr>
          <p:cNvGrpSpPr/>
          <p:nvPr/>
        </p:nvGrpSpPr>
        <p:grpSpPr>
          <a:xfrm>
            <a:off x="66028" y="4510501"/>
            <a:ext cx="8809350" cy="2020823"/>
            <a:chOff x="66028" y="4510501"/>
            <a:chExt cx="8809350" cy="2020823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0F41DB7-4E32-4040-B8E0-CE83EFF3D41A}"/>
                </a:ext>
              </a:extLst>
            </p:cNvPr>
            <p:cNvGrpSpPr/>
            <p:nvPr/>
          </p:nvGrpSpPr>
          <p:grpSpPr>
            <a:xfrm>
              <a:off x="66028" y="4510501"/>
              <a:ext cx="8809350" cy="2020823"/>
              <a:chOff x="55140" y="4487718"/>
              <a:chExt cx="8809350" cy="202082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52C2F46-8DB1-4B69-842D-0227A98D1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40" y="4919695"/>
                <a:ext cx="8809350" cy="0"/>
              </a:xfrm>
              <a:prstGeom prst="straightConnector1">
                <a:avLst/>
              </a:prstGeom>
              <a:ln w="2222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BDDF55-A97D-4FF8-9808-BE98EC4E0BAF}"/>
                  </a:ext>
                </a:extLst>
              </p:cNvPr>
              <p:cNvSpPr txBox="1"/>
              <p:nvPr/>
            </p:nvSpPr>
            <p:spPr>
              <a:xfrm>
                <a:off x="4220253" y="4487718"/>
                <a:ext cx="4940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±0</a:t>
                </a:r>
                <a:endParaRPr lang="en-US" sz="16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7B6047-BA50-4AC0-870D-D0E01D5C4EB8}"/>
                  </a:ext>
                </a:extLst>
              </p:cNvPr>
              <p:cNvSpPr/>
              <p:nvPr/>
            </p:nvSpPr>
            <p:spPr>
              <a:xfrm>
                <a:off x="5190757" y="4857394"/>
                <a:ext cx="3457437" cy="15148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D6CA750-2326-461E-B27F-7E9A7CFAB449}"/>
                  </a:ext>
                </a:extLst>
              </p:cNvPr>
              <p:cNvSpPr/>
              <p:nvPr/>
            </p:nvSpPr>
            <p:spPr>
              <a:xfrm>
                <a:off x="4467277" y="4840557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D06CA90-9E53-4603-B7A2-792E35E669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6221" y="5204393"/>
                <a:ext cx="301056" cy="3498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5EBF7F-5C4F-4F97-ADED-49DABFD76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9511" y="5163717"/>
                <a:ext cx="229506" cy="390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2E0BF5B-F49A-4729-B6DF-4156482A3A75}"/>
                  </a:ext>
                </a:extLst>
              </p:cNvPr>
              <p:cNvSpPr txBox="1"/>
              <p:nvPr/>
            </p:nvSpPr>
            <p:spPr>
              <a:xfrm>
                <a:off x="3530510" y="5600172"/>
                <a:ext cx="237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Denormalized numbers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424F09-0B0E-4E9F-A16C-76DE0C7FADD8}"/>
                  </a:ext>
                </a:extLst>
              </p:cNvPr>
              <p:cNvSpPr txBox="1"/>
              <p:nvPr/>
            </p:nvSpPr>
            <p:spPr>
              <a:xfrm>
                <a:off x="3677145" y="6139209"/>
                <a:ext cx="2143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Normalized numbers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78E62CF-C46F-4CB0-87D3-AE48A3A375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14807" y="5161931"/>
                <a:ext cx="2219180" cy="9772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309013A-33FC-4452-B000-69BD5B9D57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94851" y="5132587"/>
                <a:ext cx="1379231" cy="10336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D8118C-97B1-49A4-A434-118BFA3EDAC1}"/>
                  </a:ext>
                </a:extLst>
              </p:cNvPr>
              <p:cNvSpPr/>
              <p:nvPr/>
            </p:nvSpPr>
            <p:spPr>
              <a:xfrm>
                <a:off x="3705190" y="4847818"/>
                <a:ext cx="723480" cy="17465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B805879-26E8-4B32-BC75-93AD7B5D0CF8}"/>
                  </a:ext>
                </a:extLst>
              </p:cNvPr>
              <p:cNvSpPr/>
              <p:nvPr/>
            </p:nvSpPr>
            <p:spPr>
              <a:xfrm rot="10800000">
                <a:off x="230270" y="4850377"/>
                <a:ext cx="3469440" cy="19029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10800000" scaled="1"/>
                <a:tileRect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839420-8DCD-4E84-96B3-2DD8828E25FC}"/>
                </a:ext>
              </a:extLst>
            </p:cNvPr>
            <p:cNvCxnSpPr>
              <a:cxnSpLocks/>
            </p:cNvCxnSpPr>
            <p:nvPr/>
          </p:nvCxnSpPr>
          <p:spPr>
            <a:xfrm>
              <a:off x="4454884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91FEDD-0D76-47BE-B53A-A84E7629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54" y="66011"/>
            <a:ext cx="10515600" cy="1325563"/>
          </a:xfrm>
        </p:spPr>
        <p:txBody>
          <a:bodyPr/>
          <a:lstStyle/>
          <a:p>
            <a:r>
              <a:rPr lang="en-US" dirty="0"/>
              <a:t>IEEE Floating Point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C142C60-A603-438D-BC13-B3710F7E486C}"/>
              </a:ext>
            </a:extLst>
          </p:cNvPr>
          <p:cNvSpPr txBox="1">
            <a:spLocks/>
          </p:cNvSpPr>
          <p:nvPr/>
        </p:nvSpPr>
        <p:spPr>
          <a:xfrm>
            <a:off x="551416" y="1492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333FF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3" name="矩形 3">
            <a:extLst>
              <a:ext uri="{FF2B5EF4-FFF2-40B4-BE49-F238E27FC236}">
                <a16:creationId xmlns:a16="http://schemas.microsoft.com/office/drawing/2014/main" id="{406E61BF-8B28-41E8-AB84-FB8E82CF4F54}"/>
              </a:ext>
            </a:extLst>
          </p:cNvPr>
          <p:cNvSpPr/>
          <p:nvPr/>
        </p:nvSpPr>
        <p:spPr>
          <a:xfrm>
            <a:off x="9754099" y="1836385"/>
            <a:ext cx="17139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latin typeface="Arial"/>
                <a:cs typeface="Arial"/>
              </a:rPr>
              <a:t>+</a:t>
            </a:r>
            <a:r>
              <a:rPr lang="en-US" altLang="zh-CN" sz="3200" dirty="0">
                <a:latin typeface="Arial"/>
                <a:cs typeface="Arial"/>
              </a:rPr>
              <a:t>M * 2</a:t>
            </a:r>
            <a:r>
              <a:rPr lang="en-US" altLang="zh-CN" sz="3200" baseline="30000" dirty="0">
                <a:latin typeface="Arial"/>
                <a:cs typeface="Arial"/>
              </a:rPr>
              <a:t>E</a:t>
            </a:r>
            <a:endParaRPr lang="en-US" altLang="zh-CN" sz="2800" dirty="0">
              <a:latin typeface="Arial"/>
              <a:cs typeface="Arial"/>
            </a:endParaRPr>
          </a:p>
        </p:txBody>
      </p:sp>
      <p:graphicFrame>
        <p:nvGraphicFramePr>
          <p:cNvPr id="44" name="表格 4">
            <a:extLst>
              <a:ext uri="{FF2B5EF4-FFF2-40B4-BE49-F238E27FC236}">
                <a16:creationId xmlns:a16="http://schemas.microsoft.com/office/drawing/2014/main" id="{02183BEA-9D54-4A2C-86FE-C88DFAC5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20534"/>
              </p:ext>
            </p:extLst>
          </p:nvPr>
        </p:nvGraphicFramePr>
        <p:xfrm>
          <a:off x="263543" y="1903899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 E +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 127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">
            <a:extLst>
              <a:ext uri="{FF2B5EF4-FFF2-40B4-BE49-F238E27FC236}">
                <a16:creationId xmlns:a16="http://schemas.microsoft.com/office/drawing/2014/main" id="{B0D80BFC-1548-4B40-8455-875745D86264}"/>
              </a:ext>
            </a:extLst>
          </p:cNvPr>
          <p:cNvSpPr txBox="1"/>
          <p:nvPr/>
        </p:nvSpPr>
        <p:spPr>
          <a:xfrm>
            <a:off x="240239" y="165540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46" name="TextBox 4">
            <a:extLst>
              <a:ext uri="{FF2B5EF4-FFF2-40B4-BE49-F238E27FC236}">
                <a16:creationId xmlns:a16="http://schemas.microsoft.com/office/drawing/2014/main" id="{0A1E11D7-6D2B-453E-A82A-F4D6A819696B}"/>
              </a:ext>
            </a:extLst>
          </p:cNvPr>
          <p:cNvSpPr txBox="1"/>
          <p:nvPr/>
        </p:nvSpPr>
        <p:spPr>
          <a:xfrm>
            <a:off x="544115" y="1656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091AC735-2B8A-4077-B589-A493C9CA953B}"/>
              </a:ext>
            </a:extLst>
          </p:cNvPr>
          <p:cNvSpPr txBox="1"/>
          <p:nvPr/>
        </p:nvSpPr>
        <p:spPr>
          <a:xfrm>
            <a:off x="2754646" y="166312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1F897262-F4E2-48FB-BD2C-17E1AB9DF3FC}"/>
              </a:ext>
            </a:extLst>
          </p:cNvPr>
          <p:cNvSpPr txBox="1"/>
          <p:nvPr/>
        </p:nvSpPr>
        <p:spPr>
          <a:xfrm>
            <a:off x="3023566" y="166406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10B5E5EC-87D4-4D3D-8F69-05D953CE003C}"/>
              </a:ext>
            </a:extLst>
          </p:cNvPr>
          <p:cNvSpPr txBox="1"/>
          <p:nvPr/>
        </p:nvSpPr>
        <p:spPr>
          <a:xfrm>
            <a:off x="8645338" y="1634157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0" name="矩形 12">
            <a:extLst>
              <a:ext uri="{FF2B5EF4-FFF2-40B4-BE49-F238E27FC236}">
                <a16:creationId xmlns:a16="http://schemas.microsoft.com/office/drawing/2014/main" id="{19DF9946-4CE6-478A-8B81-08311605BB3D}"/>
              </a:ext>
            </a:extLst>
          </p:cNvPr>
          <p:cNvSpPr/>
          <p:nvPr/>
        </p:nvSpPr>
        <p:spPr>
          <a:xfrm>
            <a:off x="229237" y="1406842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Normalized Encoding: </a:t>
            </a:r>
          </a:p>
        </p:txBody>
      </p:sp>
      <p:sp>
        <p:nvSpPr>
          <p:cNvPr id="51" name="矩形 13">
            <a:extLst>
              <a:ext uri="{FF2B5EF4-FFF2-40B4-BE49-F238E27FC236}">
                <a16:creationId xmlns:a16="http://schemas.microsoft.com/office/drawing/2014/main" id="{7CE1D843-19C9-4F00-AADD-1DDADDBAF6B6}"/>
              </a:ext>
            </a:extLst>
          </p:cNvPr>
          <p:cNvSpPr/>
          <p:nvPr/>
        </p:nvSpPr>
        <p:spPr>
          <a:xfrm>
            <a:off x="4921497" y="2319699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 &lt;= M &lt; 2, M = ( 1.F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graphicFrame>
        <p:nvGraphicFramePr>
          <p:cNvPr id="52" name="表格 11">
            <a:extLst>
              <a:ext uri="{FF2B5EF4-FFF2-40B4-BE49-F238E27FC236}">
                <a16:creationId xmlns:a16="http://schemas.microsoft.com/office/drawing/2014/main" id="{9811D67A-3DE5-447F-9B13-B5F83C89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69865"/>
              </p:ext>
            </p:extLst>
          </p:nvPr>
        </p:nvGraphicFramePr>
        <p:xfrm>
          <a:off x="257346" y="2992595"/>
          <a:ext cx="8634220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Verdana"/>
                          <a:cs typeface="Verdana"/>
                        </a:rPr>
                        <a:t>exp =0</a:t>
                      </a: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000 0000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fraction (F)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">
            <a:extLst>
              <a:ext uri="{FF2B5EF4-FFF2-40B4-BE49-F238E27FC236}">
                <a16:creationId xmlns:a16="http://schemas.microsoft.com/office/drawing/2014/main" id="{FCD22CEB-6778-4BB9-99F9-690173478B86}"/>
              </a:ext>
            </a:extLst>
          </p:cNvPr>
          <p:cNvSpPr txBox="1"/>
          <p:nvPr/>
        </p:nvSpPr>
        <p:spPr>
          <a:xfrm>
            <a:off x="193982" y="274947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54" name="TextBox 4">
            <a:extLst>
              <a:ext uri="{FF2B5EF4-FFF2-40B4-BE49-F238E27FC236}">
                <a16:creationId xmlns:a16="http://schemas.microsoft.com/office/drawing/2014/main" id="{225EE6D3-7450-49D9-AF05-4D58179295ED}"/>
              </a:ext>
            </a:extLst>
          </p:cNvPr>
          <p:cNvSpPr txBox="1"/>
          <p:nvPr/>
        </p:nvSpPr>
        <p:spPr>
          <a:xfrm>
            <a:off x="497858" y="275041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55" name="TextBox 4">
            <a:extLst>
              <a:ext uri="{FF2B5EF4-FFF2-40B4-BE49-F238E27FC236}">
                <a16:creationId xmlns:a16="http://schemas.microsoft.com/office/drawing/2014/main" id="{419A1E60-6043-41BF-960B-D1E419AB889E}"/>
              </a:ext>
            </a:extLst>
          </p:cNvPr>
          <p:cNvSpPr txBox="1"/>
          <p:nvPr/>
        </p:nvSpPr>
        <p:spPr>
          <a:xfrm>
            <a:off x="2748449" y="272253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8C1D7F7B-9B0A-4101-938F-C1FD21B0F340}"/>
              </a:ext>
            </a:extLst>
          </p:cNvPr>
          <p:cNvSpPr txBox="1"/>
          <p:nvPr/>
        </p:nvSpPr>
        <p:spPr>
          <a:xfrm>
            <a:off x="3017369" y="272347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89954719-7A80-45BE-9F3A-427FD87EF8F2}"/>
              </a:ext>
            </a:extLst>
          </p:cNvPr>
          <p:cNvSpPr txBox="1"/>
          <p:nvPr/>
        </p:nvSpPr>
        <p:spPr>
          <a:xfrm>
            <a:off x="8618962" y="2723476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58" name="矩形 19">
            <a:extLst>
              <a:ext uri="{FF2B5EF4-FFF2-40B4-BE49-F238E27FC236}">
                <a16:creationId xmlns:a16="http://schemas.microsoft.com/office/drawing/2014/main" id="{8FF903A9-3BDE-4D89-B31A-4945E5B911E6}"/>
              </a:ext>
            </a:extLst>
          </p:cNvPr>
          <p:cNvSpPr/>
          <p:nvPr/>
        </p:nvSpPr>
        <p:spPr>
          <a:xfrm>
            <a:off x="133082" y="2488657"/>
            <a:ext cx="85122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cs typeface="Arial"/>
              </a:rPr>
              <a:t>Denormalized Encoding: </a:t>
            </a:r>
            <a:endParaRPr lang="en-US" altLang="zh-CN" sz="1600" b="1" baseline="-25000" dirty="0">
              <a:cs typeface="Arial"/>
            </a:endParaRPr>
          </a:p>
        </p:txBody>
      </p:sp>
      <p:sp>
        <p:nvSpPr>
          <p:cNvPr id="59" name="矩形 20">
            <a:extLst>
              <a:ext uri="{FF2B5EF4-FFF2-40B4-BE49-F238E27FC236}">
                <a16:creationId xmlns:a16="http://schemas.microsoft.com/office/drawing/2014/main" id="{D2ACB5AF-3D40-4983-8223-0C3F866DD20E}"/>
              </a:ext>
            </a:extLst>
          </p:cNvPr>
          <p:cNvSpPr/>
          <p:nvPr/>
        </p:nvSpPr>
        <p:spPr>
          <a:xfrm>
            <a:off x="4749940" y="3409383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0 &lt;= M &lt; 1, M = ( 0.F</a:t>
            </a:r>
            <a:r>
              <a:rPr lang="en-US" altLang="zh-CN" sz="1400" baseline="-250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)</a:t>
            </a:r>
            <a:r>
              <a:rPr lang="en-US" altLang="zh-CN" sz="14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60" name="矩形 21">
            <a:extLst>
              <a:ext uri="{FF2B5EF4-FFF2-40B4-BE49-F238E27FC236}">
                <a16:creationId xmlns:a16="http://schemas.microsoft.com/office/drawing/2014/main" id="{3A391C94-FDD3-4A2F-81A3-ABBD28ACF13B}"/>
              </a:ext>
            </a:extLst>
          </p:cNvPr>
          <p:cNvSpPr/>
          <p:nvPr/>
        </p:nvSpPr>
        <p:spPr>
          <a:xfrm>
            <a:off x="827730" y="3424783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E = 1 </a:t>
            </a:r>
            <a:r>
              <a:rPr lang="mr-IN" altLang="zh-CN" sz="1600" dirty="0">
                <a:latin typeface="Arial"/>
                <a:cs typeface="Arial"/>
              </a:rPr>
              <a:t>–</a:t>
            </a:r>
            <a:r>
              <a:rPr lang="en-US" altLang="zh-CN" sz="1600" dirty="0">
                <a:latin typeface="Arial"/>
                <a:cs typeface="Arial"/>
              </a:rPr>
              <a:t> bias = -126</a:t>
            </a:r>
            <a:endParaRPr lang="en-US" altLang="zh-CN" sz="1600" baseline="-25000" dirty="0">
              <a:latin typeface="Arial"/>
              <a:cs typeface="Arial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8B0E47-CAEE-44BB-BFDF-3C6AEC491549}"/>
              </a:ext>
            </a:extLst>
          </p:cNvPr>
          <p:cNvGrpSpPr/>
          <p:nvPr/>
        </p:nvGrpSpPr>
        <p:grpSpPr>
          <a:xfrm>
            <a:off x="3526302" y="3877891"/>
            <a:ext cx="3263347" cy="1256158"/>
            <a:chOff x="3526302" y="3877891"/>
            <a:chExt cx="3263347" cy="12561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D50784-6551-42D8-9623-0006CC43B31A}"/>
                </a:ext>
              </a:extLst>
            </p:cNvPr>
            <p:cNvSpPr txBox="1"/>
            <p:nvPr/>
          </p:nvSpPr>
          <p:spPr>
            <a:xfrm>
              <a:off x="5087016" y="4431421"/>
              <a:ext cx="56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2D4A30-9E15-4CF5-8A64-40EE66744DBB}"/>
                </a:ext>
              </a:extLst>
            </p:cNvPr>
            <p:cNvSpPr txBox="1"/>
            <p:nvPr/>
          </p:nvSpPr>
          <p:spPr>
            <a:xfrm>
              <a:off x="3526302" y="4487718"/>
              <a:ext cx="639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  <a:r>
                <a:rPr kumimoji="1" lang="en-US" altLang="zh-CN" sz="1600" dirty="0">
                  <a:latin typeface="Arial"/>
                  <a:cs typeface="Arial"/>
                </a:rPr>
                <a:t>2</a:t>
              </a:r>
              <a:r>
                <a:rPr kumimoji="1" lang="en-US" altLang="zh-CN" sz="1600" baseline="30000" dirty="0">
                  <a:latin typeface="Arial"/>
                  <a:cs typeface="Arial"/>
                </a:rPr>
                <a:t>-126</a:t>
              </a:r>
              <a:endParaRPr lang="en-US" sz="1800" dirty="0"/>
            </a:p>
            <a:p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1532DC-CBE1-4353-8F52-E2023CA08A82}"/>
                </a:ext>
              </a:extLst>
            </p:cNvPr>
            <p:cNvSpPr txBox="1"/>
            <p:nvPr/>
          </p:nvSpPr>
          <p:spPr>
            <a:xfrm>
              <a:off x="5304947" y="3877891"/>
              <a:ext cx="1484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0….01 </a:t>
              </a:r>
              <a:r>
                <a:rPr lang="en-US" dirty="0">
                  <a:solidFill>
                    <a:schemeClr val="accent1"/>
                  </a:solidFill>
                </a:rPr>
                <a:t>0…00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21DBC2B-2D19-4852-83C6-646C4DA77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4895" y="4226359"/>
              <a:ext cx="410846" cy="217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39583C8-864E-4473-A8C0-5BF58EEE1C7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645" y="4840557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C6075F-7246-4CD1-B1B9-9F4AD407FD36}"/>
                </a:ext>
              </a:extLst>
            </p:cNvPr>
            <p:cNvCxnSpPr>
              <a:cxnSpLocks/>
            </p:cNvCxnSpPr>
            <p:nvPr/>
          </p:nvCxnSpPr>
          <p:spPr>
            <a:xfrm>
              <a:off x="3710599" y="4846506"/>
              <a:ext cx="0" cy="2115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27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Primitive Types (64-bit machine)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20790" y="1761506"/>
          <a:ext cx="8290011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8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type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size (bytes)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latin typeface="Verdana"/>
                          <a:cs typeface="Verdana"/>
                        </a:rPr>
                        <a:t>example</a:t>
                      </a:r>
                      <a:endParaRPr lang="zh-CN" altLang="en-US" sz="18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(unsigned) char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char c = ‘a’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(unsigned) short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2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short s = 12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(unsigned) int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int i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= 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(unsigned) long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long l = 1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float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4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float f = 1.0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double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double d</a:t>
                      </a:r>
                      <a:r>
                        <a:rPr lang="en-US" altLang="zh-CN" sz="1800" baseline="0" dirty="0">
                          <a:latin typeface="Verdana"/>
                          <a:cs typeface="Verdana"/>
                        </a:rPr>
                        <a:t> = 1.0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pointer 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8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Verdana"/>
                          <a:cs typeface="Verdana"/>
                        </a:rPr>
                        <a:t>int *x = &amp;i</a:t>
                      </a:r>
                      <a:endParaRPr lang="zh-CN" altLang="en-US" sz="18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46868" y="4918698"/>
            <a:ext cx="6921275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Old C has no native </a:t>
            </a:r>
            <a:r>
              <a:rPr lang="en-US" sz="2400" dirty="0" err="1"/>
              <a:t>boolean</a:t>
            </a:r>
            <a:r>
              <a:rPr lang="en-US" sz="2400" dirty="0"/>
              <a:t> type.  A non-zero integer represents true, a zero integer represents false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6868" y="6017311"/>
            <a:ext cx="6921275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C99 has “</a:t>
            </a:r>
            <a:r>
              <a:rPr lang="en-US" sz="2400" dirty="0" err="1"/>
              <a:t>bool</a:t>
            </a:r>
            <a:r>
              <a:rPr lang="en-US" sz="2400" dirty="0"/>
              <a:t>” type, but one needs to include &lt;</a:t>
            </a:r>
            <a:r>
              <a:rPr lang="en-US" sz="2400" dirty="0" err="1"/>
              <a:t>stdbool.h</a:t>
            </a:r>
            <a:r>
              <a:rPr lang="en-US" sz="2400" dirty="0"/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ACE366-8518-4361-AE54-AF2AFD66DB8A}"/>
              </a:ext>
            </a:extLst>
          </p:cNvPr>
          <p:cNvCxnSpPr>
            <a:cxnSpLocks/>
          </p:cNvCxnSpPr>
          <p:nvPr/>
        </p:nvCxnSpPr>
        <p:spPr>
          <a:xfrm flipH="1">
            <a:off x="3368117" y="1690688"/>
            <a:ext cx="133254" cy="47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5DB1DB-EAAE-47C0-B107-1E05B7B2F295}"/>
              </a:ext>
            </a:extLst>
          </p:cNvPr>
          <p:cNvSpPr txBox="1"/>
          <p:nvPr/>
        </p:nvSpPr>
        <p:spPr>
          <a:xfrm>
            <a:off x="2826072" y="1356765"/>
            <a:ext cx="298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a character or an </a:t>
            </a:r>
            <a:r>
              <a:rPr lang="en-US" dirty="0" err="1"/>
              <a:t>intger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4028" y="1433943"/>
            <a:ext cx="79067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Consolas"/>
                <a:cs typeface="Consolas"/>
              </a:rPr>
              <a:t>-1</a:t>
            </a:r>
            <a:r>
              <a:rPr lang="mr-IN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b = 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(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&lt; </a:t>
            </a:r>
            <a:r>
              <a:rPr lang="en-US" altLang="zh-CN" sz="2000" dirty="0">
                <a:latin typeface="Consolas"/>
                <a:cs typeface="Consolas"/>
              </a:rPr>
              <a:t>b</a:t>
            </a:r>
            <a:r>
              <a:rPr lang="mr-IN" altLang="zh-CN" sz="2000" dirty="0">
                <a:latin typeface="Consolas"/>
                <a:cs typeface="Consolas"/>
              </a:rPr>
              <a:t>) {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}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4028" y="5875851"/>
            <a:ext cx="7807756" cy="830997"/>
          </a:xfrm>
          <a:prstGeom prst="rect">
            <a:avLst/>
          </a:prstGeom>
          <a:solidFill>
            <a:srgbClr val="FCD5B5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Compiler converts types to the one with the largest data type (e.g. char </a:t>
            </a:r>
            <a:r>
              <a:rPr lang="en-US" sz="2400" dirty="0">
                <a:sym typeface="Wingdings"/>
              </a:rPr>
              <a:t> unsigned char  </a:t>
            </a:r>
            <a:r>
              <a:rPr lang="en-US" sz="2400" dirty="0" err="1">
                <a:sym typeface="Wingdings"/>
              </a:rPr>
              <a:t>int</a:t>
            </a:r>
            <a:r>
              <a:rPr lang="en-US" sz="2400" dirty="0">
                <a:sym typeface="Wingdings"/>
              </a:rPr>
              <a:t>  unsigned </a:t>
            </a:r>
            <a:r>
              <a:rPr lang="en-US" sz="2400" dirty="0" err="1">
                <a:sym typeface="Wingdings"/>
              </a:rPr>
              <a:t>int</a:t>
            </a:r>
            <a:r>
              <a:rPr lang="en-US" sz="2400" dirty="0">
                <a:sym typeface="Wingdings"/>
              </a:rPr>
              <a:t>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0769-891F-9C46-846D-21CECFB2CE53}"/>
              </a:ext>
            </a:extLst>
          </p:cNvPr>
          <p:cNvSpPr txBox="1"/>
          <p:nvPr/>
        </p:nvSpPr>
        <p:spPr>
          <a:xfrm>
            <a:off x="2304028" y="4809059"/>
            <a:ext cx="7807756" cy="9233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-1 is larger than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63EC56-0AB1-E847-BA24-D686EA70F38D}"/>
              </a:ext>
            </a:extLst>
          </p:cNvPr>
          <p:cNvGrpSpPr/>
          <p:nvPr/>
        </p:nvGrpSpPr>
        <p:grpSpPr>
          <a:xfrm>
            <a:off x="4668733" y="4809059"/>
            <a:ext cx="3078347" cy="369332"/>
            <a:chOff x="2604053" y="4809059"/>
            <a:chExt cx="3078347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7C68DE0-C11D-8042-A04C-F47E223D6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4053" y="5009322"/>
              <a:ext cx="795130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5F36AE-8BDF-FD43-ACA2-6091FFD6B9A9}"/>
                </a:ext>
              </a:extLst>
            </p:cNvPr>
            <p:cNvSpPr txBox="1"/>
            <p:nvPr/>
          </p:nvSpPr>
          <p:spPr>
            <a:xfrm>
              <a:off x="3461599" y="4809059"/>
              <a:ext cx="2220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No compiler warning!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359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 conversion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4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Consolas"/>
                <a:cs typeface="Consolas"/>
              </a:rPr>
              <a:t>-1</a:t>
            </a:r>
            <a:r>
              <a:rPr lang="mr-IN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b = 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(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&lt; </a:t>
            </a:r>
            <a:r>
              <a:rPr lang="en-US" altLang="zh-CN" sz="2000" dirty="0">
                <a:latin typeface="Consolas"/>
                <a:cs typeface="Consolas"/>
              </a:rPr>
              <a:t>b</a:t>
            </a:r>
            <a:r>
              <a:rPr lang="mr-IN" altLang="zh-CN" sz="2000" dirty="0">
                <a:latin typeface="Consolas"/>
                <a:cs typeface="Consolas"/>
              </a:rPr>
              <a:t>) {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(a &gt; 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162013" y="5822307"/>
            <a:ext cx="6710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-1  is implicitly cast to unsigned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kumimoji="1" lang="en-US" altLang="zh-CN"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kumimoji="1" lang="cs-CZ" altLang="zh-CN" sz="2000" dirty="0">
                <a:solidFill>
                  <a:srgbClr val="FF0000"/>
                </a:solidFill>
                <a:latin typeface="Arial"/>
                <a:cs typeface="Arial"/>
              </a:rPr>
              <a:t>4294967295</a:t>
            </a:r>
            <a:r>
              <a:rPr kumimoji="1"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lang="zh-CN" altLang="en-US" sz="20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12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conversion (casting)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4028" y="1433943"/>
            <a:ext cx="790677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   int 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= </a:t>
            </a:r>
            <a:r>
              <a:rPr lang="en-US" altLang="zh-CN" sz="2000" dirty="0">
                <a:latin typeface="Consolas"/>
                <a:cs typeface="Consolas"/>
              </a:rPr>
              <a:t>-1</a:t>
            </a:r>
            <a:r>
              <a:rPr lang="mr-IN" altLang="zh-CN" sz="2000" dirty="0">
                <a:latin typeface="Consolas"/>
                <a:cs typeface="Consolas"/>
              </a:rPr>
              <a:t>;</a:t>
            </a:r>
          </a:p>
          <a:p>
            <a:r>
              <a:rPr lang="en-US" altLang="zh-CN" sz="2000" dirty="0">
                <a:latin typeface="Consolas"/>
                <a:cs typeface="Consolas"/>
              </a:rPr>
              <a:t>   unsigned </a:t>
            </a:r>
            <a:r>
              <a:rPr lang="en-US" altLang="zh-CN" sz="2000" dirty="0" err="1">
                <a:latin typeface="Consolas"/>
                <a:cs typeface="Consolas"/>
              </a:rPr>
              <a:t>int</a:t>
            </a:r>
            <a:r>
              <a:rPr lang="en-US" altLang="zh-CN" sz="2000" dirty="0">
                <a:latin typeface="Consolas"/>
                <a:cs typeface="Consolas"/>
              </a:rPr>
              <a:t> b = 1;</a:t>
            </a:r>
          </a:p>
          <a:p>
            <a:endParaRPr lang="en-US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if (</a:t>
            </a:r>
            <a:r>
              <a:rPr lang="en-US" altLang="zh-CN" sz="2000" dirty="0">
                <a:latin typeface="Consolas"/>
                <a:cs typeface="Consolas"/>
              </a:rPr>
              <a:t>a</a:t>
            </a:r>
            <a:r>
              <a:rPr lang="mr-IN" altLang="zh-CN" sz="2000" dirty="0">
                <a:latin typeface="Consolas"/>
                <a:cs typeface="Consolas"/>
              </a:rPr>
              <a:t> &lt; </a:t>
            </a:r>
            <a:r>
              <a:rPr lang="en-US" altLang="zh-CN" sz="2000" dirty="0">
                <a:latin typeface="Consolas"/>
                <a:cs typeface="Consolas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2000" dirty="0">
                <a:latin typeface="Consolas"/>
                <a:cs typeface="Consolas"/>
              </a:rPr>
              <a:t> b</a:t>
            </a:r>
            <a:r>
              <a:rPr lang="mr-IN" altLang="zh-CN" sz="2000" dirty="0">
                <a:latin typeface="Consolas"/>
                <a:cs typeface="Consolas"/>
              </a:rPr>
              <a:t>) {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smaller than %d\n",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} else if (a &gt; 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)</a:t>
            </a:r>
            <a:r>
              <a:rPr lang="en-US" altLang="zh-CN" sz="2000" dirty="0">
                <a:latin typeface="Consolas"/>
                <a:cs typeface="Consolas"/>
              </a:rPr>
              <a:t> b) {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en-US" altLang="zh-CN" sz="2000" dirty="0">
                <a:latin typeface="Consolas"/>
                <a:cs typeface="Consolas"/>
              </a:rPr>
              <a:t>        printf("%d is larger than %d\n”, a, b);</a:t>
            </a:r>
          </a:p>
          <a:p>
            <a:endParaRPr lang="en-US" altLang="zh-CN" sz="6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}</a:t>
            </a:r>
            <a:endParaRPr lang="en-US" altLang="zh-CN" sz="2000" dirty="0">
              <a:latin typeface="Consolas"/>
              <a:cs typeface="Consolas"/>
            </a:endParaRPr>
          </a:p>
          <a:p>
            <a:endParaRPr lang="mr-IN" altLang="zh-CN" sz="2000" dirty="0">
              <a:latin typeface="Consolas"/>
              <a:cs typeface="Consolas"/>
            </a:endParaRPr>
          </a:p>
          <a:p>
            <a:r>
              <a:rPr lang="mr-IN" altLang="zh-CN" sz="2000" dirty="0">
                <a:latin typeface="Consolas"/>
                <a:cs typeface="Consolas"/>
              </a:rPr>
              <a:t>   return 0;</a:t>
            </a:r>
          </a:p>
          <a:p>
            <a:r>
              <a:rPr lang="mr-IN" altLang="zh-CN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948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20789" y="1761506"/>
          <a:ext cx="785794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4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3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 +,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-,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*,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/,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%,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++, </a:t>
                      </a:r>
                      <a:r>
                        <a:rPr lang="en-US" altLang="zh-CN" sz="2400" b="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b="0" dirty="0">
                          <a:latin typeface="Verdana"/>
                          <a:cs typeface="Verdana"/>
                        </a:rPr>
                        <a:t>--</a:t>
                      </a:r>
                      <a:endParaRPr lang="zh-CN" alt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Relational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==,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!=,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&gt;,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&lt;,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&gt;=,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mr-IN" altLang="zh-CN" sz="2400" dirty="0">
                          <a:latin typeface="Verdana"/>
                          <a:cs typeface="Verdana"/>
                        </a:rPr>
                        <a:t>&lt;=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sz="2400" dirty="0">
                          <a:latin typeface="Verdana"/>
                          <a:cs typeface="Verdana"/>
                        </a:rPr>
                        <a:t>&amp;&amp;,  ||,  !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Bitwise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&amp;,  |,  ^,  ~, </a:t>
                      </a:r>
                      <a:r>
                        <a:rPr lang="en-US" altLang="zh-CN" sz="2400" dirty="0">
                          <a:latin typeface="Verdana"/>
                          <a:cs typeface="Verdana"/>
                        </a:rPr>
                        <a:t>&gt;&gt;,</a:t>
                      </a:r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  &lt;&lt;</a:t>
                      </a:r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914639" y="4596533"/>
            <a:ext cx="8660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cs typeface="Verdana"/>
              </a:rPr>
              <a:t>Arithmetic, Relational and Logical operators are identical to java’s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0825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&amp;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11655" y="4350408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111656" y="4815103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734629" y="4838619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&amp;</a:t>
            </a:r>
            <a:endParaRPr lang="zh-CN" altLang="en-US" sz="2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734629" y="5362439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111656" y="5373017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0 0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81201" y="5015157"/>
            <a:ext cx="336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of 0x69 &amp; 0x55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CCB3A8-E861-3543-9963-B406924A73F8}"/>
              </a:ext>
            </a:extLst>
          </p:cNvPr>
          <p:cNvGraphicFramePr>
            <a:graphicFrameLocks noGrp="1"/>
          </p:cNvGraphicFramePr>
          <p:nvPr/>
        </p:nvGraphicFramePr>
        <p:xfrm>
          <a:off x="3647661" y="1649949"/>
          <a:ext cx="27266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78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x&amp;y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4143BC-A237-404E-84BA-57E5C567F968}"/>
              </a:ext>
            </a:extLst>
          </p:cNvPr>
          <p:cNvCxnSpPr/>
          <p:nvPr/>
        </p:nvCxnSpPr>
        <p:spPr>
          <a:xfrm>
            <a:off x="5462087" y="1550560"/>
            <a:ext cx="0" cy="24449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3280E372-65E5-7149-AA21-0C4A75031AEB}"/>
              </a:ext>
            </a:extLst>
          </p:cNvPr>
          <p:cNvSpPr/>
          <p:nvPr/>
        </p:nvSpPr>
        <p:spPr>
          <a:xfrm>
            <a:off x="8143461" y="2042898"/>
            <a:ext cx="2107096" cy="1347140"/>
          </a:xfrm>
          <a:prstGeom prst="wedgeRoundRectCallout">
            <a:avLst>
              <a:gd name="adj1" fmla="val -122720"/>
              <a:gd name="adj2" fmla="val 150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This is a truth table</a:t>
            </a:r>
          </a:p>
        </p:txBody>
      </p:sp>
    </p:spTree>
    <p:extLst>
      <p:ext uri="{BB962C8B-B14F-4D97-AF65-F5344CB8AC3E}">
        <p14:creationId xmlns:p14="http://schemas.microsoft.com/office/powerpoint/2010/main" val="8342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&amp;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398060"/>
          </a:xfrm>
        </p:spPr>
        <p:txBody>
          <a:bodyPr/>
          <a:lstStyle/>
          <a:p>
            <a:r>
              <a:rPr kumimoji="1" lang="en-US" altLang="zh-CN" dirty="0">
                <a:latin typeface="Verdana"/>
                <a:cs typeface="Verdana"/>
              </a:rPr>
              <a:t>&amp; is often used to mask off bits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any bit &amp; 0 = 0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any bit &amp; 1 = unchanged</a:t>
            </a:r>
          </a:p>
        </p:txBody>
      </p:sp>
      <p:sp>
        <p:nvSpPr>
          <p:cNvPr id="14" name="矩形 3"/>
          <p:cNvSpPr/>
          <p:nvPr/>
        </p:nvSpPr>
        <p:spPr>
          <a:xfrm>
            <a:off x="2326506" y="3763853"/>
            <a:ext cx="54798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clear_msb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6" name="矩形 3"/>
          <p:cNvSpPr/>
          <p:nvPr/>
        </p:nvSpPr>
        <p:spPr>
          <a:xfrm>
            <a:off x="3145060" y="449924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return x &amp; 0x7fffffff;</a:t>
            </a:r>
          </a:p>
        </p:txBody>
      </p:sp>
    </p:spTree>
    <p:extLst>
      <p:ext uri="{BB962C8B-B14F-4D97-AF65-F5344CB8AC3E}">
        <p14:creationId xmlns:p14="http://schemas.microsoft.com/office/powerpoint/2010/main" val="27261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|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30096" y="4404965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230097" y="4869660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5853070" y="4893176"/>
            <a:ext cx="324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|</a:t>
            </a:r>
            <a:endParaRPr lang="zh-CN" altLang="en-US" sz="2400" dirty="0"/>
          </a:p>
        </p:txBody>
      </p:sp>
      <p:cxnSp>
        <p:nvCxnSpPr>
          <p:cNvPr id="13" name="直线连接符 12"/>
          <p:cNvCxnSpPr/>
          <p:nvPr/>
        </p:nvCxnSpPr>
        <p:spPr>
          <a:xfrm>
            <a:off x="5853070" y="5416996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230097" y="5427574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1 1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981200" y="5015157"/>
            <a:ext cx="328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of 0x69 | 0x55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7993FD2-4304-204A-974D-C513784F0922}"/>
              </a:ext>
            </a:extLst>
          </p:cNvPr>
          <p:cNvGraphicFramePr>
            <a:graphicFrameLocks noGrp="1"/>
          </p:cNvGraphicFramePr>
          <p:nvPr/>
        </p:nvGraphicFramePr>
        <p:xfrm>
          <a:off x="3647661" y="1649949"/>
          <a:ext cx="27266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78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x|y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B628F-90B9-8F4B-9758-5083E752F6EE}"/>
              </a:ext>
            </a:extLst>
          </p:cNvPr>
          <p:cNvCxnSpPr/>
          <p:nvPr/>
        </p:nvCxnSpPr>
        <p:spPr>
          <a:xfrm>
            <a:off x="5462087" y="1550560"/>
            <a:ext cx="0" cy="24449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21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use of |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398060"/>
          </a:xfrm>
        </p:spPr>
        <p:txBody>
          <a:bodyPr/>
          <a:lstStyle/>
          <a:p>
            <a:r>
              <a:rPr kumimoji="1" lang="en-US" altLang="zh-CN" dirty="0">
                <a:latin typeface="Verdana"/>
                <a:cs typeface="Verdana"/>
              </a:rPr>
              <a:t>| can be used to turn some bits on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any bit | 1 = 1</a:t>
            </a:r>
          </a:p>
          <a:p>
            <a:pPr lvl="1"/>
            <a:r>
              <a:rPr kumimoji="1" lang="en-US" altLang="zh-CN" dirty="0">
                <a:latin typeface="Verdana"/>
                <a:cs typeface="Verdana"/>
              </a:rPr>
              <a:t>any bit | 0 = unchanged</a:t>
            </a: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lvl="1"/>
            <a:endParaRPr kumimoji="1" lang="en-US" altLang="zh-CN" dirty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12" name="矩形 3"/>
          <p:cNvSpPr/>
          <p:nvPr/>
        </p:nvSpPr>
        <p:spPr>
          <a:xfrm>
            <a:off x="2326506" y="3763853"/>
            <a:ext cx="547986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set_msb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x) {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 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3" name="矩形 3"/>
          <p:cNvSpPr/>
          <p:nvPr/>
        </p:nvSpPr>
        <p:spPr>
          <a:xfrm>
            <a:off x="3145060" y="4499248"/>
            <a:ext cx="5479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return x | 0x80000000;</a:t>
            </a:r>
          </a:p>
        </p:txBody>
      </p:sp>
    </p:spTree>
    <p:extLst>
      <p:ext uri="{BB962C8B-B14F-4D97-AF65-F5344CB8AC3E}">
        <p14:creationId xmlns:p14="http://schemas.microsoft.com/office/powerpoint/2010/main" val="293561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9314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Bitwise operator ~</a:t>
            </a:r>
            <a:endParaRPr kumimoji="1" lang="zh-CN" altLang="en-US" dirty="0"/>
          </a:p>
        </p:txBody>
      </p:sp>
      <p:sp>
        <p:nvSpPr>
          <p:cNvPr id="14" name="矩形 9"/>
          <p:cNvSpPr/>
          <p:nvPr/>
        </p:nvSpPr>
        <p:spPr>
          <a:xfrm>
            <a:off x="6283766" y="4153630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5" name="矩形 11"/>
          <p:cNvSpPr/>
          <p:nvPr/>
        </p:nvSpPr>
        <p:spPr>
          <a:xfrm>
            <a:off x="5906740" y="4180223"/>
            <a:ext cx="43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~</a:t>
            </a:r>
            <a:endParaRPr lang="zh-CN" altLang="en-US" sz="2400" dirty="0"/>
          </a:p>
        </p:txBody>
      </p:sp>
      <p:cxnSp>
        <p:nvCxnSpPr>
          <p:cNvPr id="17" name="直线连接符 12"/>
          <p:cNvCxnSpPr/>
          <p:nvPr/>
        </p:nvCxnSpPr>
        <p:spPr>
          <a:xfrm>
            <a:off x="5906740" y="4704043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3"/>
          <p:cNvSpPr/>
          <p:nvPr/>
        </p:nvSpPr>
        <p:spPr>
          <a:xfrm>
            <a:off x="6283767" y="4714621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( 1 0 0 1 0 1 1 0 )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2313852" y="4380277"/>
            <a:ext cx="2361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of ~0x69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0C0A06-8859-1947-95F7-BA527EDBB7BD}"/>
              </a:ext>
            </a:extLst>
          </p:cNvPr>
          <p:cNvGraphicFramePr>
            <a:graphicFrameLocks noGrp="1"/>
          </p:cNvGraphicFramePr>
          <p:nvPr/>
        </p:nvGraphicFramePr>
        <p:xfrm>
          <a:off x="4525522" y="1791923"/>
          <a:ext cx="18177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78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~x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0A91C5-42C6-0648-8AC8-531621EF2D17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5434400" y="1791923"/>
            <a:ext cx="0" cy="137160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1" y="274638"/>
            <a:ext cx="9115161" cy="11430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FP: Rounding</a:t>
            </a:r>
            <a:endParaRPr kumimoji="1" lang="zh-CN" altLang="en-US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1796902" y="1641347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8334632" imgH="1095839" progId="Excel.Sheet.8">
                  <p:embed/>
                </p:oleObj>
              </mc:Choice>
              <mc:Fallback>
                <p:oleObj name="Worksheet" r:id="rId4" imgW="8334632" imgH="1095839" progId="Excel.Sheet.8">
                  <p:embed/>
                  <p:pic>
                    <p:nvPicPr>
                      <p:cNvPr id="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02" y="1641347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内容占位符 2"/>
          <p:cNvSpPr>
            <a:spLocks noGrp="1"/>
          </p:cNvSpPr>
          <p:nvPr>
            <p:ph idx="1"/>
          </p:nvPr>
        </p:nvSpPr>
        <p:spPr>
          <a:xfrm>
            <a:off x="1754722" y="3392914"/>
            <a:ext cx="8653716" cy="488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dirty="0">
                <a:cs typeface="Verdana"/>
              </a:rPr>
              <a:t>What if the result of computation is at    ? </a:t>
            </a:r>
            <a:endParaRPr kumimoji="1" lang="zh-CN" altLang="en-US" dirty="0">
              <a:cs typeface="Verdan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078700" y="3574182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D63A2E-4195-4006-9F2F-B349EF2CEF4E}"/>
              </a:ext>
            </a:extLst>
          </p:cNvPr>
          <p:cNvSpPr/>
          <p:nvPr/>
        </p:nvSpPr>
        <p:spPr>
          <a:xfrm>
            <a:off x="1524001" y="1862291"/>
            <a:ext cx="9300249" cy="96216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4AAF7A-F37D-4155-8545-39B245002508}"/>
              </a:ext>
            </a:extLst>
          </p:cNvPr>
          <p:cNvCxnSpPr/>
          <p:nvPr/>
        </p:nvCxnSpPr>
        <p:spPr>
          <a:xfrm>
            <a:off x="1953904" y="1767385"/>
            <a:ext cx="7820168" cy="0"/>
          </a:xfrm>
          <a:prstGeom prst="straightConnector1">
            <a:avLst/>
          </a:prstGeom>
          <a:ln w="34925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3623594" y="1711554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5775A9-33D1-4819-8CD8-F744221027CC}"/>
              </a:ext>
            </a:extLst>
          </p:cNvPr>
          <p:cNvGrpSpPr/>
          <p:nvPr/>
        </p:nvGrpSpPr>
        <p:grpSpPr>
          <a:xfrm>
            <a:off x="2457630" y="1931159"/>
            <a:ext cx="3663632" cy="1287366"/>
            <a:chOff x="2457630" y="1931159"/>
            <a:chExt cx="3663632" cy="12873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48683B-F916-427D-8305-7D6FBABF91C1}"/>
                </a:ext>
              </a:extLst>
            </p:cNvPr>
            <p:cNvCxnSpPr/>
            <p:nvPr/>
          </p:nvCxnSpPr>
          <p:spPr>
            <a:xfrm flipH="1" flipV="1">
              <a:off x="2970664" y="1931159"/>
              <a:ext cx="279779" cy="900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DCE196-B7D5-4070-BFC0-9FB0353770E6}"/>
                </a:ext>
              </a:extLst>
            </p:cNvPr>
            <p:cNvSpPr txBox="1"/>
            <p:nvPr/>
          </p:nvSpPr>
          <p:spPr>
            <a:xfrm>
              <a:off x="2457630" y="2849193"/>
              <a:ext cx="3663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Values that are represented precisely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DA021-611C-4EC0-824A-49BCB58E54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4434" y="1962295"/>
              <a:ext cx="556118" cy="86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0F1BD7-3209-460C-9530-0CDC5ABF6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1118" y="1956539"/>
              <a:ext cx="106171" cy="780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A881FF3-615D-4922-96BC-58A747444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202" y="1966938"/>
              <a:ext cx="547256" cy="825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E56F2AD-5AF2-4826-B144-953609C4BB7F}"/>
              </a:ext>
            </a:extLst>
          </p:cNvPr>
          <p:cNvSpPr txBox="1"/>
          <p:nvPr/>
        </p:nvSpPr>
        <p:spPr>
          <a:xfrm>
            <a:off x="2238452" y="3881450"/>
            <a:ext cx="79518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Rounding: </a:t>
            </a:r>
            <a:r>
              <a:rPr kumimoji="1" lang="en-US" altLang="zh-CN" sz="2400" dirty="0">
                <a:cs typeface="Verdana"/>
              </a:rPr>
              <a:t>Use the “closest” representable value </a:t>
            </a:r>
            <a:r>
              <a:rPr kumimoji="1" lang="en-US" altLang="zh-CN" sz="2400" i="1" dirty="0">
                <a:cs typeface="Verdana"/>
              </a:rPr>
              <a:t>x’</a:t>
            </a:r>
            <a:r>
              <a:rPr kumimoji="1" lang="en-US" altLang="zh-CN" sz="2400" dirty="0">
                <a:cs typeface="Verdana"/>
              </a:rPr>
              <a:t> for x.</a:t>
            </a:r>
          </a:p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15371-45B7-41C1-AD1B-E216C1362024}"/>
              </a:ext>
            </a:extLst>
          </p:cNvPr>
          <p:cNvSpPr txBox="1"/>
          <p:nvPr/>
        </p:nvSpPr>
        <p:spPr>
          <a:xfrm>
            <a:off x="1754723" y="4561563"/>
            <a:ext cx="6801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sz="2400" dirty="0">
                <a:cs typeface="Verdana"/>
              </a:rPr>
              <a:t>4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Round-toward-zero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cs typeface="Verdana"/>
              </a:rPr>
              <a:t>Round-to-nearest (Round-to-even in text book)</a:t>
            </a:r>
            <a:endParaRPr kumimoji="1" lang="zh-CN" altLang="en-US" sz="2400" dirty="0"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  <p:bldP spid="40" grpId="0" animBg="1"/>
      <p:bldP spid="37" grpId="0" animBg="1"/>
      <p:bldP spid="48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^ (XOR)</a:t>
            </a:r>
            <a:endParaRPr kumimoji="1"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13851" y="4380277"/>
            <a:ext cx="3063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of 0x69^0x55</a:t>
            </a:r>
          </a:p>
        </p:txBody>
      </p:sp>
      <p:sp>
        <p:nvSpPr>
          <p:cNvPr id="17" name="矩形 9"/>
          <p:cNvSpPr/>
          <p:nvPr/>
        </p:nvSpPr>
        <p:spPr>
          <a:xfrm>
            <a:off x="6102874" y="4102342"/>
            <a:ext cx="313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1 0 1 0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</a:t>
            </a:r>
            <a:endParaRPr lang="zh-CN" altLang="en-US" sz="2400" dirty="0"/>
          </a:p>
        </p:txBody>
      </p:sp>
      <p:sp>
        <p:nvSpPr>
          <p:cNvPr id="18" name="矩形 10"/>
          <p:cNvSpPr/>
          <p:nvPr/>
        </p:nvSpPr>
        <p:spPr>
          <a:xfrm>
            <a:off x="6102875" y="4567037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1 0 1 0 1 0 1 )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sp>
        <p:nvSpPr>
          <p:cNvPr id="19" name="矩形 11"/>
          <p:cNvSpPr/>
          <p:nvPr/>
        </p:nvSpPr>
        <p:spPr>
          <a:xfrm>
            <a:off x="5725848" y="4590553"/>
            <a:ext cx="436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^</a:t>
            </a:r>
            <a:endParaRPr lang="zh-CN" altLang="en-US" sz="2400" dirty="0"/>
          </a:p>
        </p:txBody>
      </p:sp>
      <p:cxnSp>
        <p:nvCxnSpPr>
          <p:cNvPr id="20" name="直线连接符 12"/>
          <p:cNvCxnSpPr/>
          <p:nvPr/>
        </p:nvCxnSpPr>
        <p:spPr>
          <a:xfrm>
            <a:off x="5725848" y="5114373"/>
            <a:ext cx="35108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13"/>
          <p:cNvSpPr/>
          <p:nvPr/>
        </p:nvSpPr>
        <p:spPr>
          <a:xfrm>
            <a:off x="6102875" y="5124951"/>
            <a:ext cx="3211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Verdana"/>
                <a:cs typeface="Verdana"/>
              </a:rPr>
              <a:t>( 0 0 1 1 1 1 0 0 )</a:t>
            </a:r>
            <a:r>
              <a:rPr kumimoji="1" lang="en-US" altLang="zh-CN" sz="2400" baseline="-25000" dirty="0">
                <a:latin typeface="Verdana"/>
                <a:cs typeface="Verdana"/>
              </a:rPr>
              <a:t>2 </a:t>
            </a:r>
            <a:endParaRPr lang="zh-CN" alt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43FB73-6063-554E-9C69-69F446176CFD}"/>
              </a:ext>
            </a:extLst>
          </p:cNvPr>
          <p:cNvGraphicFramePr>
            <a:graphicFrameLocks noGrp="1"/>
          </p:cNvGraphicFramePr>
          <p:nvPr/>
        </p:nvGraphicFramePr>
        <p:xfrm>
          <a:off x="4652422" y="1472274"/>
          <a:ext cx="27266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78">
                  <a:extLst>
                    <a:ext uri="{9D8B030D-6E8A-4147-A177-3AD203B41FA5}">
                      <a16:colId xmlns:a16="http://schemas.microsoft.com/office/drawing/2014/main" val="3554102759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2396206722"/>
                    </a:ext>
                  </a:extLst>
                </a:gridCol>
                <a:gridCol w="908878">
                  <a:extLst>
                    <a:ext uri="{9D8B030D-6E8A-4147-A177-3AD203B41FA5}">
                      <a16:colId xmlns:a16="http://schemas.microsoft.com/office/drawing/2014/main" val="4070950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x^y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6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9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718630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0032A3-6704-6142-AB7F-F78219E1E6B8}"/>
              </a:ext>
            </a:extLst>
          </p:cNvPr>
          <p:cNvCxnSpPr/>
          <p:nvPr/>
        </p:nvCxnSpPr>
        <p:spPr>
          <a:xfrm>
            <a:off x="6466848" y="1372885"/>
            <a:ext cx="0" cy="24449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&lt;&lt;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cs typeface="Verdana"/>
              </a:rPr>
              <a:t>x &lt;&lt; y, shift bit-vector x left by y positions</a:t>
            </a:r>
          </a:p>
          <a:p>
            <a:pPr lvl="1"/>
            <a:r>
              <a:rPr kumimoji="1" lang="en-US" altLang="zh-CN" dirty="0">
                <a:cs typeface="Verdana"/>
              </a:rPr>
              <a:t>Throw away bits shifted out on the left</a:t>
            </a:r>
          </a:p>
          <a:p>
            <a:pPr lvl="1"/>
            <a:r>
              <a:rPr kumimoji="1" lang="en-US" altLang="zh-CN" dirty="0">
                <a:cs typeface="Verdana"/>
              </a:rPr>
              <a:t>Fill in 0’s on the right</a:t>
            </a:r>
          </a:p>
          <a:p>
            <a:pPr marL="57150" indent="0">
              <a:buNone/>
            </a:pPr>
            <a:endParaRPr kumimoji="1" lang="en-US" altLang="zh-CN" dirty="0">
              <a:latin typeface="Verdana"/>
              <a:cs typeface="Verdana"/>
            </a:endParaRP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2169337" y="3748723"/>
          <a:ext cx="7525136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7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Verdana"/>
                          <a:cs typeface="Verdana"/>
                        </a:rPr>
                        <a:t>0 1 1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0 1 0 0 1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result of 0x69 &lt;&lt; 3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0 1 0 0 1 </a:t>
                      </a: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41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r>
              <a:rPr kumimoji="1" lang="en-US" altLang="zh-CN" dirty="0"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>
                <a:cs typeface="Verdana"/>
              </a:rPr>
              <a:t>(Logical shift) Fill with 0’s on left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75175" y="4683901"/>
          <a:ext cx="793562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9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Logical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0 0 0 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57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Bitwise operator &gt;&gt;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r>
              <a:rPr kumimoji="1" lang="en-US" altLang="zh-CN" dirty="0">
                <a:cs typeface="Verdana"/>
              </a:rPr>
              <a:t>x &gt;&gt; y, shift bit-vector x right by y positions</a:t>
            </a:r>
          </a:p>
          <a:p>
            <a:pPr lvl="1"/>
            <a:r>
              <a:rPr kumimoji="1" lang="en-US" altLang="zh-CN" dirty="0">
                <a:cs typeface="Verdana"/>
              </a:rPr>
              <a:t>Throw away bits shifted out on the right</a:t>
            </a:r>
          </a:p>
          <a:p>
            <a:pPr lvl="1"/>
            <a:r>
              <a:rPr kumimoji="1" lang="en-US" altLang="zh-CN" dirty="0">
                <a:cs typeface="Verdana"/>
              </a:rPr>
              <a:t>(Logical shift) Fill with 0’s on the left</a:t>
            </a:r>
          </a:p>
          <a:p>
            <a:pPr lvl="1"/>
            <a:r>
              <a:rPr kumimoji="1" lang="en-US" altLang="zh-CN" dirty="0">
                <a:cs typeface="Verdana"/>
              </a:rPr>
              <a:t>(Arithmetic shift) Replicate </a:t>
            </a:r>
            <a:r>
              <a:rPr kumimoji="1" lang="en-US" altLang="zh-CN" dirty="0" err="1">
                <a:cs typeface="Verdana"/>
              </a:rPr>
              <a:t>msb</a:t>
            </a:r>
            <a:r>
              <a:rPr kumimoji="1" lang="en-US" altLang="zh-CN" dirty="0">
                <a:cs typeface="Verdana"/>
              </a:rPr>
              <a:t> on the left</a:t>
            </a:r>
          </a:p>
          <a:p>
            <a:endParaRPr kumimoji="1" lang="en-US" altLang="zh-CN" dirty="0">
              <a:latin typeface="Verdana"/>
              <a:cs typeface="Verdana"/>
            </a:endParaRPr>
          </a:p>
          <a:p>
            <a:pPr marL="457200" lvl="1" indent="0">
              <a:buNone/>
            </a:pPr>
            <a:endParaRPr kumimoji="1" lang="zh-CN" altLang="en-US" dirty="0">
              <a:latin typeface="Verdana"/>
              <a:cs typeface="Verdan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52991" y="4683901"/>
          <a:ext cx="845781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3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1 0 1 0 1 0 0 1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626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Arithmetic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Verdana"/>
                          <a:cs typeface="Verdana"/>
                        </a:rPr>
                        <a:t>result of 0xa9 &gt;&gt; 3 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1  1</a:t>
                      </a:r>
                      <a:r>
                        <a:rPr kumimoji="1" lang="en-US" altLang="zh-CN" sz="24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kumimoji="1" lang="en-US" altLang="zh-CN" sz="24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0</a:t>
                      </a:r>
                      <a:r>
                        <a:rPr kumimoji="1" lang="en-US" altLang="zh-CN" sz="24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Verdana"/>
                          <a:cs typeface="Verdana"/>
                        </a:rPr>
                        <a:t> 1 0 1  </a:t>
                      </a:r>
                      <a:endParaRPr lang="zh-CN" altLang="en-US" sz="2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22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 in C 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7926" y="2873684"/>
            <a:ext cx="8270185" cy="3108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#include &lt;</a:t>
            </a:r>
            <a:r>
              <a:rPr lang="en-US" altLang="zh-CN" sz="2800" dirty="0" err="1">
                <a:latin typeface="Consolas"/>
                <a:cs typeface="Consolas"/>
              </a:rPr>
              <a:t>stdio.h</a:t>
            </a:r>
            <a:r>
              <a:rPr lang="en-US" altLang="zh-CN" sz="28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int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>
                <a:latin typeface="Consolas"/>
                <a:cs typeface="Consolas"/>
              </a:rPr>
              <a:t>-</a:t>
            </a:r>
            <a:r>
              <a:rPr lang="mr-IN" altLang="zh-CN" sz="2800" dirty="0">
                <a:latin typeface="Consolas"/>
                <a:cs typeface="Consolas"/>
              </a:rPr>
              <a:t>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b = 1;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printf("%d  %d\n",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>
                <a:latin typeface="Consolas"/>
                <a:cs typeface="Consolas"/>
              </a:rPr>
              <a:t>&gt;&gt;10, </a:t>
            </a:r>
            <a:r>
              <a:rPr lang="en-US" altLang="zh-CN" sz="2800" dirty="0">
                <a:latin typeface="Consolas"/>
                <a:cs typeface="Consolas"/>
              </a:rPr>
              <a:t>b&gt;</a:t>
            </a:r>
            <a:r>
              <a:rPr lang="mr-IN" altLang="zh-CN" sz="2800" dirty="0">
                <a:latin typeface="Consolas"/>
                <a:cs typeface="Consolas"/>
              </a:rPr>
              <a:t>&gt;10);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3663" y="5982228"/>
            <a:ext cx="320586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Result: -1 0</a:t>
            </a:r>
          </a:p>
        </p:txBody>
      </p:sp>
    </p:spTree>
    <p:extLst>
      <p:ext uri="{BB962C8B-B14F-4D97-AF65-F5344CB8AC3E}">
        <p14:creationId xmlns:p14="http://schemas.microsoft.com/office/powerpoint/2010/main" val="22545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Which shift is used?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Arithmetic shift for signed numbers</a:t>
            </a:r>
          </a:p>
          <a:p>
            <a:pPr marL="0" indent="0">
              <a:buNone/>
            </a:pPr>
            <a:r>
              <a:rPr kumimoji="1" lang="en-US" altLang="zh-CN" dirty="0"/>
              <a:t>Logical shifting on unsigned numbers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7926" y="2873685"/>
            <a:ext cx="8270185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#include &lt;</a:t>
            </a:r>
            <a:r>
              <a:rPr lang="en-US" altLang="zh-CN" sz="2800" dirty="0" err="1">
                <a:latin typeface="Consolas"/>
                <a:cs typeface="Consolas"/>
              </a:rPr>
              <a:t>stdio.h</a:t>
            </a:r>
            <a:r>
              <a:rPr lang="en-US" altLang="zh-CN" sz="2800" dirty="0">
                <a:latin typeface="Consolas"/>
                <a:cs typeface="Consolas"/>
              </a:rPr>
              <a:t>&gt;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int main()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int </a:t>
            </a:r>
            <a:r>
              <a:rPr lang="en-US" altLang="zh-CN" sz="2800" dirty="0">
                <a:latin typeface="Consolas"/>
                <a:cs typeface="Consolas"/>
              </a:rPr>
              <a:t>a</a:t>
            </a:r>
            <a:r>
              <a:rPr lang="mr-IN" altLang="zh-CN" sz="2800" dirty="0">
                <a:latin typeface="Consolas"/>
                <a:cs typeface="Consolas"/>
              </a:rPr>
              <a:t> = </a:t>
            </a:r>
            <a:r>
              <a:rPr lang="en-US" altLang="zh-CN" sz="2800" dirty="0">
                <a:latin typeface="Consolas"/>
                <a:cs typeface="Consolas"/>
              </a:rPr>
              <a:t>-</a:t>
            </a:r>
            <a:r>
              <a:rPr lang="mr-IN" altLang="zh-CN" sz="2800" dirty="0">
                <a:latin typeface="Consolas"/>
                <a:cs typeface="Consolas"/>
              </a:rPr>
              <a:t>1;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  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b = 1;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  printf("%d  %d\n", </a:t>
            </a:r>
            <a:r>
              <a:rPr lang="en-US" altLang="zh-CN" sz="2800" dirty="0">
                <a:latin typeface="Consolas"/>
                <a:cs typeface="Consolas"/>
              </a:rPr>
              <a:t>(unsigned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)a</a:t>
            </a:r>
            <a:r>
              <a:rPr lang="mr-IN" altLang="zh-CN" sz="2800" dirty="0">
                <a:latin typeface="Consolas"/>
                <a:cs typeface="Consolas"/>
              </a:rPr>
              <a:t>&gt;&gt;10, </a:t>
            </a:r>
            <a:r>
              <a:rPr lang="en-US" altLang="zh-CN" sz="2800" dirty="0">
                <a:latin typeface="Consolas"/>
                <a:cs typeface="Consolas"/>
              </a:rPr>
              <a:t>b&gt;</a:t>
            </a:r>
            <a:r>
              <a:rPr lang="mr-IN" altLang="zh-CN" sz="2800" dirty="0">
                <a:latin typeface="Consolas"/>
                <a:cs typeface="Consolas"/>
              </a:rPr>
              <a:t>&gt;10);</a:t>
            </a:r>
          </a:p>
          <a:p>
            <a:r>
              <a:rPr lang="mr-IN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3663" y="5982228"/>
            <a:ext cx="366638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/>
                <a:cs typeface="Consolas"/>
              </a:rPr>
              <a:t>Result: </a:t>
            </a:r>
            <a:r>
              <a:rPr lang="en-US" sz="2800" dirty="0"/>
              <a:t>4194303   0</a:t>
            </a:r>
            <a:r>
              <a:rPr lang="en-US" sz="2800" dirty="0">
                <a:latin typeface="Consolas"/>
                <a:cs typeface="Consola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43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981202" y="2305615"/>
            <a:ext cx="82295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unsigned </a:t>
            </a:r>
            <a:r>
              <a:rPr lang="en-US" altLang="zh-CN" sz="2800" dirty="0" err="1">
                <a:latin typeface="Consolas"/>
                <a:cs typeface="Consolas"/>
              </a:rPr>
              <a:t>multiply_by_two</a:t>
            </a:r>
            <a:r>
              <a:rPr lang="en-US" altLang="zh-CN" sz="2800" dirty="0">
                <a:latin typeface="Consolas"/>
                <a:cs typeface="Consolas"/>
              </a:rPr>
              <a:t>(unsigned int x)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2835968" y="3167389"/>
            <a:ext cx="365759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return x &lt;&lt; 1;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3420B-B5C7-A541-8D3F-E22E5DE101F3}"/>
              </a:ext>
            </a:extLst>
          </p:cNvPr>
          <p:cNvGrpSpPr/>
          <p:nvPr/>
        </p:nvGrpSpPr>
        <p:grpSpPr>
          <a:xfrm>
            <a:off x="1842052" y="1868557"/>
            <a:ext cx="6811618" cy="1063618"/>
            <a:chOff x="318052" y="1868557"/>
            <a:chExt cx="6811618" cy="10636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990598-8317-E841-9803-5B1A34B55B0A}"/>
                </a:ext>
              </a:extLst>
            </p:cNvPr>
            <p:cNvCxnSpPr/>
            <p:nvPr/>
          </p:nvCxnSpPr>
          <p:spPr>
            <a:xfrm flipV="1">
              <a:off x="318052" y="2305615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0C4F1A-DC0B-B440-B9A5-44AA5664D736}"/>
                </a:ext>
              </a:extLst>
            </p:cNvPr>
            <p:cNvCxnSpPr/>
            <p:nvPr/>
          </p:nvCxnSpPr>
          <p:spPr>
            <a:xfrm flipV="1">
              <a:off x="5300870" y="2514468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C3C34-1F13-DC41-AA73-BBFA26051B4B}"/>
                </a:ext>
              </a:extLst>
            </p:cNvPr>
            <p:cNvSpPr txBox="1"/>
            <p:nvPr/>
          </p:nvSpPr>
          <p:spPr>
            <a:xfrm>
              <a:off x="1053548" y="186855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06D98-2A1B-5448-A7D0-DB8A69A32A76}"/>
                </a:ext>
              </a:extLst>
            </p:cNvPr>
            <p:cNvSpPr txBox="1"/>
            <p:nvPr/>
          </p:nvSpPr>
          <p:spPr>
            <a:xfrm>
              <a:off x="5868059" y="1948376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33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1FF7-F894-A74C-86A6-CD013014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1C1F24-3333-E84E-B5E0-3AA8C30C9A90}"/>
              </a:ext>
            </a:extLst>
          </p:cNvPr>
          <p:cNvSpPr/>
          <p:nvPr/>
        </p:nvSpPr>
        <p:spPr>
          <a:xfrm>
            <a:off x="1981202" y="2305615"/>
            <a:ext cx="8229599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unsigned </a:t>
            </a:r>
            <a:r>
              <a:rPr lang="en-US" altLang="zh-CN" sz="2800" dirty="0" err="1">
                <a:latin typeface="Consolas"/>
                <a:cs typeface="Consolas"/>
              </a:rPr>
              <a:t>divide_by_two</a:t>
            </a:r>
            <a:r>
              <a:rPr lang="en-US" altLang="zh-CN" sz="2800" dirty="0">
                <a:latin typeface="Consolas"/>
                <a:cs typeface="Consolas"/>
              </a:rPr>
              <a:t>(unsigned int x)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B586E551-8CD4-794A-AB56-E2F35F57F4D7}"/>
              </a:ext>
            </a:extLst>
          </p:cNvPr>
          <p:cNvSpPr/>
          <p:nvPr/>
        </p:nvSpPr>
        <p:spPr>
          <a:xfrm>
            <a:off x="2835968" y="3167389"/>
            <a:ext cx="365759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return x &gt;&gt; 1;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3420B-B5C7-A541-8D3F-E22E5DE101F3}"/>
              </a:ext>
            </a:extLst>
          </p:cNvPr>
          <p:cNvGrpSpPr/>
          <p:nvPr/>
        </p:nvGrpSpPr>
        <p:grpSpPr>
          <a:xfrm>
            <a:off x="1842052" y="1868557"/>
            <a:ext cx="6811618" cy="1063618"/>
            <a:chOff x="318052" y="1868557"/>
            <a:chExt cx="6811618" cy="10636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990598-8317-E841-9803-5B1A34B55B0A}"/>
                </a:ext>
              </a:extLst>
            </p:cNvPr>
            <p:cNvCxnSpPr/>
            <p:nvPr/>
          </p:nvCxnSpPr>
          <p:spPr>
            <a:xfrm flipV="1">
              <a:off x="318052" y="2305615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0C4F1A-DC0B-B440-B9A5-44AA5664D736}"/>
                </a:ext>
              </a:extLst>
            </p:cNvPr>
            <p:cNvCxnSpPr/>
            <p:nvPr/>
          </p:nvCxnSpPr>
          <p:spPr>
            <a:xfrm flipV="1">
              <a:off x="5300870" y="2514468"/>
              <a:ext cx="1828800" cy="417707"/>
            </a:xfrm>
            <a:prstGeom prst="line">
              <a:avLst/>
            </a:prstGeom>
            <a:ln w="38100"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5C3C34-1F13-DC41-AA73-BBFA26051B4B}"/>
                </a:ext>
              </a:extLst>
            </p:cNvPr>
            <p:cNvSpPr txBox="1"/>
            <p:nvPr/>
          </p:nvSpPr>
          <p:spPr>
            <a:xfrm>
              <a:off x="1053548" y="1868557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06D98-2A1B-5448-A7D0-DB8A69A32A76}"/>
                </a:ext>
              </a:extLst>
            </p:cNvPr>
            <p:cNvSpPr txBox="1"/>
            <p:nvPr/>
          </p:nvSpPr>
          <p:spPr>
            <a:xfrm>
              <a:off x="5868059" y="1948376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9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2180785" y="1660908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// clear bit at position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// rightmost bit is at 0</a:t>
            </a:r>
            <a:r>
              <a:rPr lang="en-US" altLang="zh-CN" sz="2800" baseline="30000" dirty="0">
                <a:latin typeface="Consolas"/>
                <a:cs typeface="Consolas"/>
              </a:rPr>
              <a:t>th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endParaRPr lang="en-US" altLang="zh-CN" sz="2800" dirty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clear_bit_at_pos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x,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r>
              <a:rPr lang="en-US" altLang="zh-CN" sz="2800" dirty="0">
                <a:latin typeface="Consolas"/>
                <a:cs typeface="Consolas"/>
              </a:rPr>
              <a:t>) 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832108" y="3747848"/>
            <a:ext cx="7378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return x &amp; (~mask);</a:t>
            </a:r>
          </a:p>
        </p:txBody>
      </p:sp>
    </p:spTree>
    <p:extLst>
      <p:ext uri="{BB962C8B-B14F-4D97-AF65-F5344CB8AC3E}">
        <p14:creationId xmlns:p14="http://schemas.microsoft.com/office/powerpoint/2010/main" val="283320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shift</a:t>
            </a:r>
          </a:p>
        </p:txBody>
      </p:sp>
      <p:sp>
        <p:nvSpPr>
          <p:cNvPr id="4" name="矩形 3"/>
          <p:cNvSpPr/>
          <p:nvPr/>
        </p:nvSpPr>
        <p:spPr>
          <a:xfrm>
            <a:off x="2180785" y="1660908"/>
            <a:ext cx="7545232" cy="3539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// set bit at position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// rightmost bit is at 0</a:t>
            </a:r>
            <a:r>
              <a:rPr lang="en-US" altLang="zh-CN" sz="2800" baseline="30000" dirty="0">
                <a:latin typeface="Consolas"/>
                <a:cs typeface="Consolas"/>
              </a:rPr>
              <a:t>th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endParaRPr lang="en-US" altLang="zh-CN" sz="2800" dirty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set_bit_at_pos</a:t>
            </a:r>
            <a:r>
              <a:rPr lang="en-US" altLang="zh-CN" sz="2800" dirty="0">
                <a:latin typeface="Consolas"/>
                <a:cs typeface="Consolas"/>
              </a:rPr>
              <a:t>(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x, </a:t>
            </a:r>
            <a:r>
              <a:rPr lang="en-US" altLang="zh-CN" sz="2800" dirty="0" err="1">
                <a:latin typeface="Consolas"/>
                <a:cs typeface="Consolas"/>
              </a:rPr>
              <a:t>int</a:t>
            </a:r>
            <a:r>
              <a:rPr lang="en-US" altLang="zh-CN" sz="2800" dirty="0">
                <a:latin typeface="Consolas"/>
                <a:cs typeface="Consolas"/>
              </a:rPr>
              <a:t> </a:t>
            </a:r>
            <a:r>
              <a:rPr lang="en-US" altLang="zh-CN" sz="2800" dirty="0" err="1">
                <a:latin typeface="Consolas"/>
                <a:cs typeface="Consolas"/>
              </a:rPr>
              <a:t>pos</a:t>
            </a:r>
            <a:r>
              <a:rPr lang="en-US" altLang="zh-CN" sz="2800" dirty="0">
                <a:latin typeface="Consolas"/>
                <a:cs typeface="Consolas"/>
              </a:rPr>
              <a:t>) 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{</a:t>
            </a:r>
          </a:p>
          <a:p>
            <a:endParaRPr lang="en-US" altLang="zh-CN" sz="2800" dirty="0">
              <a:latin typeface="Consolas"/>
              <a:cs typeface="Consolas"/>
            </a:endParaRPr>
          </a:p>
          <a:p>
            <a:endParaRPr lang="en-US" altLang="zh-CN" sz="2800" dirty="0">
              <a:latin typeface="Consolas"/>
              <a:cs typeface="Consolas"/>
            </a:endParaRPr>
          </a:p>
          <a:p>
            <a:r>
              <a:rPr lang="en-US" altLang="zh-CN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矩形 3"/>
          <p:cNvSpPr/>
          <p:nvPr/>
        </p:nvSpPr>
        <p:spPr>
          <a:xfrm>
            <a:off x="2832108" y="3747848"/>
            <a:ext cx="73786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onsolas"/>
                <a:cs typeface="Consolas"/>
              </a:rPr>
              <a:t>unsigned int mask = 1 &lt;&lt; pos;</a:t>
            </a:r>
          </a:p>
          <a:p>
            <a:r>
              <a:rPr lang="en-US" altLang="zh-CN" sz="2800" dirty="0">
                <a:latin typeface="Consolas"/>
                <a:cs typeface="Consolas"/>
              </a:rPr>
              <a:t>return x | mask;</a:t>
            </a:r>
          </a:p>
        </p:txBody>
      </p:sp>
    </p:spTree>
    <p:extLst>
      <p:ext uri="{BB962C8B-B14F-4D97-AF65-F5344CB8AC3E}">
        <p14:creationId xmlns:p14="http://schemas.microsoft.com/office/powerpoint/2010/main" val="132427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down vs. round up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工作表" r:id="rId3" imgW="8334632" imgH="1105208" progId="Excel.Sheet.8">
                    <p:embed/>
                  </p:oleObj>
                </mc:Choice>
                <mc:Fallback>
                  <p:oleObj name="工作表" r:id="rId3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249978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CF1A15-D484-45C2-8D3C-497CE536337B}"/>
              </a:ext>
            </a:extLst>
          </p:cNvPr>
          <p:cNvGrpSpPr/>
          <p:nvPr/>
        </p:nvGrpSpPr>
        <p:grpSpPr>
          <a:xfrm>
            <a:off x="2483590" y="2756851"/>
            <a:ext cx="8941498" cy="3310689"/>
            <a:chOff x="959590" y="2756850"/>
            <a:chExt cx="8941498" cy="3310689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959590" y="4956173"/>
              <a:ext cx="8941498" cy="11113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US" altLang="zh-CN" sz="2400" dirty="0">
                  <a:latin typeface="+mj-lt"/>
                  <a:cs typeface="Verdana"/>
                </a:rPr>
                <a:t>Round(x) = x</a:t>
              </a:r>
              <a:r>
                <a:rPr kumimoji="1" lang="en-US" altLang="zh-CN" sz="2400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4400" baseline="-25000" dirty="0">
                  <a:latin typeface="+mj-lt"/>
                  <a:cs typeface="Verdana"/>
                </a:rPr>
                <a:t> </a:t>
              </a:r>
              <a:r>
                <a:rPr kumimoji="1" lang="en-US" altLang="zh-CN" dirty="0">
                  <a:latin typeface="+mj-lt"/>
                  <a:cs typeface="Verdana"/>
                </a:rPr>
                <a:t>(</a:t>
              </a:r>
              <a:r>
                <a:rPr kumimoji="1" lang="en-US" altLang="zh-CN" sz="2400" dirty="0">
                  <a:latin typeface="+mj-lt"/>
                  <a:cs typeface="Verdana"/>
                </a:rPr>
                <a:t>x</a:t>
              </a:r>
              <a:r>
                <a:rPr kumimoji="1" lang="en-US" altLang="zh-CN" baseline="-25000" dirty="0">
                  <a:latin typeface="+mj-lt"/>
                  <a:cs typeface="Verdana"/>
                </a:rPr>
                <a:t>-</a:t>
              </a:r>
              <a:r>
                <a:rPr kumimoji="1" lang="en-US" altLang="zh-CN" sz="2400" dirty="0">
                  <a:latin typeface="+mj-lt"/>
                  <a:cs typeface="Verdana"/>
                </a:rPr>
                <a:t>&lt;= x)</a:t>
              </a:r>
              <a:endParaRPr kumimoji="1" lang="en-US" altLang="zh-CN" sz="2400" baseline="-25000" dirty="0">
                <a:latin typeface="+mj-lt"/>
                <a:cs typeface="Verdana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7D0D97-8DC7-497F-ABEC-05BC9EBA27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5553" y="2756850"/>
              <a:ext cx="250766" cy="1823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02FB3-8743-4206-824F-AA1D2D1AEE41}"/>
                </a:ext>
              </a:extLst>
            </p:cNvPr>
            <p:cNvSpPr txBox="1"/>
            <p:nvPr/>
          </p:nvSpPr>
          <p:spPr>
            <a:xfrm>
              <a:off x="959590" y="4661499"/>
              <a:ext cx="4010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Round down rounds to the left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3702513" y="3243587"/>
            <a:ext cx="3888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up rounds to the right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3683669" y="2677603"/>
            <a:ext cx="243804" cy="63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513" y="3632808"/>
            <a:ext cx="8690034" cy="78256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(x</a:t>
            </a:r>
            <a:r>
              <a:rPr kumimoji="1" lang="en-US" altLang="zh-CN" sz="2400" baseline="-25000" dirty="0">
                <a:cs typeface="Verdana"/>
              </a:rPr>
              <a:t>+</a:t>
            </a:r>
            <a:r>
              <a:rPr kumimoji="1" lang="en-US" altLang="zh-CN" sz="2400" dirty="0">
                <a:cs typeface="Verdana"/>
              </a:rPr>
              <a:t>&gt;= x)</a:t>
            </a:r>
            <a:endParaRPr kumimoji="1" lang="en-US" altLang="zh-CN" sz="2400" baseline="-25000" dirty="0">
              <a:cs typeface="Verdana"/>
            </a:endParaRPr>
          </a:p>
          <a:p>
            <a:pPr marL="0" indent="0">
              <a:buNone/>
            </a:pP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349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towards zero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6200280" y="4903633"/>
            <a:ext cx="4010521" cy="1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400" dirty="0">
                <a:latin typeface="+mn-lt"/>
                <a:cs typeface="Verdana"/>
              </a:rPr>
              <a:t>Round(x) = x</a:t>
            </a:r>
            <a:r>
              <a:rPr kumimoji="1" lang="en-US" altLang="zh-CN" sz="2400" baseline="-25000" dirty="0">
                <a:latin typeface="+mn-lt"/>
                <a:cs typeface="Verdana"/>
              </a:rPr>
              <a:t>- </a:t>
            </a:r>
            <a:r>
              <a:rPr kumimoji="1" lang="en-US" altLang="zh-CN" sz="2400" dirty="0">
                <a:latin typeface="+mn-lt"/>
                <a:cs typeface="Verdana"/>
              </a:rPr>
              <a:t>if x &lt; 0</a:t>
            </a:r>
            <a:endParaRPr kumimoji="1" lang="en-US" altLang="zh-CN" sz="2400" baseline="-25000" dirty="0">
              <a:latin typeface="+mn-lt"/>
              <a:cs typeface="Verdana"/>
            </a:endParaRPr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336431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 flipV="1">
            <a:off x="7925201" y="2689030"/>
            <a:ext cx="250766" cy="161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602FB3-8743-4206-824F-AA1D2D1AEE41}"/>
              </a:ext>
            </a:extLst>
          </p:cNvPr>
          <p:cNvSpPr txBox="1"/>
          <p:nvPr/>
        </p:nvSpPr>
        <p:spPr>
          <a:xfrm>
            <a:off x="6200279" y="4493169"/>
            <a:ext cx="323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left if x &gt;0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1" y="3656676"/>
            <a:ext cx="3466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Rounds to the right if x &lt; 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V="1">
            <a:off x="3298209" y="2710732"/>
            <a:ext cx="407168" cy="8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8BAFC8C5-676D-4016-A16C-F826C7E4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7677" y="4045897"/>
            <a:ext cx="4010521" cy="64954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>
                <a:cs typeface="Verdana"/>
              </a:rPr>
              <a:t>Round(x) = x</a:t>
            </a:r>
            <a:r>
              <a:rPr kumimoji="1" lang="en-US" altLang="zh-CN" baseline="-25000" dirty="0">
                <a:cs typeface="Verdana"/>
              </a:rPr>
              <a:t>+     </a:t>
            </a:r>
            <a:r>
              <a:rPr kumimoji="1" lang="en-US" altLang="zh-CN" sz="2400" dirty="0">
                <a:cs typeface="Verdana"/>
              </a:rPr>
              <a:t>if x &lt; 0</a:t>
            </a:r>
            <a:endParaRPr kumimoji="1" lang="en-US" altLang="zh-CN" sz="4800" baseline="-25000" dirty="0">
              <a:latin typeface="Verdana"/>
              <a:cs typeface="Verdana"/>
            </a:endParaRPr>
          </a:p>
          <a:p>
            <a:pPr marL="0" indent="0">
              <a:buNone/>
            </a:pPr>
            <a:endParaRPr kumimoji="1" lang="en-US" altLang="zh-CN" baseline="-25000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8114307" y="2442936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12" grpId="0"/>
      <p:bldP spid="16" grpId="0"/>
      <p:bldP spid="27" grpId="0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Round to nearest; ties to even </a:t>
            </a:r>
            <a:endParaRPr kumimoji="1" lang="zh-CN" altLang="en-US" dirty="0"/>
          </a:p>
        </p:txBody>
      </p:sp>
      <p:grpSp>
        <p:nvGrpSpPr>
          <p:cNvPr id="18" name="组 17"/>
          <p:cNvGrpSpPr/>
          <p:nvPr/>
        </p:nvGrpSpPr>
        <p:grpSpPr>
          <a:xfrm>
            <a:off x="1887635" y="1763209"/>
            <a:ext cx="8335963" cy="1744644"/>
            <a:chOff x="196271" y="3298836"/>
            <a:chExt cx="8335963" cy="1744644"/>
          </a:xfrm>
          <a:solidFill>
            <a:schemeClr val="bg1"/>
          </a:solidFill>
        </p:grpSpPr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196271" y="3938580"/>
            <a:ext cx="8335963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工作表" r:id="rId4" imgW="8334632" imgH="1105208" progId="Excel.Sheet.8">
                    <p:embed/>
                  </p:oleObj>
                </mc:Choice>
                <mc:Fallback>
                  <p:oleObj name="工作表" r:id="rId4" imgW="8334632" imgH="1105208" progId="Excel.Sheet.8">
                    <p:embed/>
                    <p:pic>
                      <p:nvPicPr>
                        <p:cNvPr id="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71" y="3938580"/>
                          <a:ext cx="8335963" cy="1104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457200" y="3323026"/>
              <a:ext cx="78805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-0.875</a:t>
              </a:r>
              <a:endParaRPr lang="zh-CN" altLang="en-US" sz="1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61996" y="3338862"/>
              <a:ext cx="673920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-0.75</a:t>
              </a:r>
              <a:endParaRPr lang="zh-CN" altLang="en-US" sz="1400" dirty="0"/>
            </a:p>
          </p:txBody>
        </p:sp>
        <p:cxnSp>
          <p:nvCxnSpPr>
            <p:cNvPr id="8" name="直线连接符 7"/>
            <p:cNvCxnSpPr>
              <a:cxnSpLocks/>
              <a:stCxn id="5" idx="2"/>
            </p:cNvCxnSpPr>
            <p:nvPr/>
          </p:nvCxnSpPr>
          <p:spPr>
            <a:xfrm>
              <a:off x="851230" y="3630803"/>
              <a:ext cx="164770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>
              <a:cxnSpLocks/>
              <a:stCxn id="6" idx="2"/>
            </p:cNvCxnSpPr>
            <p:nvPr/>
          </p:nvCxnSpPr>
          <p:spPr>
            <a:xfrm flipH="1">
              <a:off x="1548190" y="3646639"/>
              <a:ext cx="250766" cy="291941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5689600" y="3338862"/>
              <a:ext cx="478253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0.5</a:t>
              </a:r>
              <a:endParaRPr lang="zh-CN" altLang="en-US" sz="1400" dirty="0"/>
            </a:p>
          </p:txBody>
        </p:sp>
        <p:cxnSp>
          <p:nvCxnSpPr>
            <p:cNvPr id="14" name="直线连接符 13"/>
            <p:cNvCxnSpPr>
              <a:cxnSpLocks/>
              <a:stCxn id="13" idx="2"/>
            </p:cNvCxnSpPr>
            <p:nvPr/>
          </p:nvCxnSpPr>
          <p:spPr>
            <a:xfrm>
              <a:off x="5928727" y="3646639"/>
              <a:ext cx="319673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>
              <a:off x="6756759" y="3630803"/>
              <a:ext cx="125432" cy="307777"/>
            </a:xfrm>
            <a:prstGeom prst="line">
              <a:avLst/>
            </a:prstGeom>
            <a:grpFill/>
            <a:ln w="19050" cmpd="sng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6623714" y="3298836"/>
              <a:ext cx="7065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latin typeface="Verdana"/>
                  <a:cs typeface="Verdana"/>
                </a:rPr>
                <a:t>0.625</a:t>
              </a:r>
              <a:endParaRPr lang="zh-CN" altLang="en-US" sz="1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8BF1A24-10E3-43FB-BC3D-19EFEE6B71E0}"/>
              </a:ext>
            </a:extLst>
          </p:cNvPr>
          <p:cNvSpPr/>
          <p:nvPr/>
        </p:nvSpPr>
        <p:spPr>
          <a:xfrm>
            <a:off x="1305637" y="2627194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ABDCC-D8C0-45BB-A7E9-A99A79B1E015}"/>
              </a:ext>
            </a:extLst>
          </p:cNvPr>
          <p:cNvSpPr/>
          <p:nvPr/>
        </p:nvSpPr>
        <p:spPr>
          <a:xfrm>
            <a:off x="1350455" y="1230353"/>
            <a:ext cx="10078871" cy="11726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36">
            <a:extLst>
              <a:ext uri="{FF2B5EF4-FFF2-40B4-BE49-F238E27FC236}">
                <a16:creationId xmlns:a16="http://schemas.microsoft.com/office/drawing/2014/main" id="{FB874DE8-6C74-40BC-9825-FABAEEE1B6E1}"/>
              </a:ext>
            </a:extLst>
          </p:cNvPr>
          <p:cNvSpPr/>
          <p:nvPr/>
        </p:nvSpPr>
        <p:spPr>
          <a:xfrm>
            <a:off x="2513667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7D0D97-8DC7-497F-ABEC-05BC9EBA274B}"/>
              </a:ext>
            </a:extLst>
          </p:cNvPr>
          <p:cNvCxnSpPr>
            <a:cxnSpLocks/>
          </p:cNvCxnSpPr>
          <p:nvPr/>
        </p:nvCxnSpPr>
        <p:spPr>
          <a:xfrm flipH="1">
            <a:off x="3863058" y="1763210"/>
            <a:ext cx="482295" cy="6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9C0-37AB-4C70-AD5E-AAE89B3260C9}"/>
              </a:ext>
            </a:extLst>
          </p:cNvPr>
          <p:cNvSpPr txBox="1"/>
          <p:nvPr/>
        </p:nvSpPr>
        <p:spPr>
          <a:xfrm>
            <a:off x="2296520" y="3656676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Round to the right if x</a:t>
            </a:r>
            <a:r>
              <a:rPr lang="en-US" sz="2400" baseline="-25000" dirty="0"/>
              <a:t>+</a:t>
            </a:r>
            <a:r>
              <a:rPr lang="en-US" sz="2400" dirty="0"/>
              <a:t> is nearer to x than x</a:t>
            </a:r>
            <a:r>
              <a:rPr lang="en-US" sz="2400" baseline="-25000" dirty="0"/>
              <a:t>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8FF3B-D90A-49FC-8A5E-95DCC90DE3D2}"/>
              </a:ext>
            </a:extLst>
          </p:cNvPr>
          <p:cNvCxnSpPr>
            <a:cxnSpLocks/>
          </p:cNvCxnSpPr>
          <p:nvPr/>
        </p:nvCxnSpPr>
        <p:spPr>
          <a:xfrm flipH="1" flipV="1">
            <a:off x="2609684" y="2670749"/>
            <a:ext cx="433206" cy="98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2433CA-6846-4172-B28C-7B5A785F7750}"/>
              </a:ext>
            </a:extLst>
          </p:cNvPr>
          <p:cNvSpPr txBox="1"/>
          <p:nvPr/>
        </p:nvSpPr>
        <p:spPr>
          <a:xfrm>
            <a:off x="5882950" y="2080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椭圆 36">
            <a:extLst>
              <a:ext uri="{FF2B5EF4-FFF2-40B4-BE49-F238E27FC236}">
                <a16:creationId xmlns:a16="http://schemas.microsoft.com/office/drawing/2014/main" id="{0F713426-D8DF-48FB-B377-60F59182055A}"/>
              </a:ext>
            </a:extLst>
          </p:cNvPr>
          <p:cNvSpPr/>
          <p:nvPr/>
        </p:nvSpPr>
        <p:spPr>
          <a:xfrm>
            <a:off x="3764279" y="2461211"/>
            <a:ext cx="126000" cy="126000"/>
          </a:xfrm>
          <a:prstGeom prst="ellipse">
            <a:avLst/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CN" altLang="en-US" dirty="0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19A25D-14E5-42E4-9026-904FECE0FFDF}"/>
              </a:ext>
            </a:extLst>
          </p:cNvPr>
          <p:cNvSpPr txBox="1"/>
          <p:nvPr/>
        </p:nvSpPr>
        <p:spPr>
          <a:xfrm>
            <a:off x="3876924" y="1372869"/>
            <a:ext cx="543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Round to the left if x</a:t>
            </a:r>
            <a:r>
              <a:rPr lang="en-US" sz="2400" baseline="-25000" dirty="0"/>
              <a:t>-</a:t>
            </a:r>
            <a:r>
              <a:rPr lang="en-US" sz="2400" dirty="0"/>
              <a:t> is nearer to x than x</a:t>
            </a:r>
            <a:r>
              <a:rPr lang="en-US" sz="2400" baseline="-25000" dirty="0"/>
              <a:t>+</a:t>
            </a:r>
          </a:p>
        </p:txBody>
      </p:sp>
      <p:sp>
        <p:nvSpPr>
          <p:cNvPr id="31" name="矩形 2">
            <a:extLst>
              <a:ext uri="{FF2B5EF4-FFF2-40B4-BE49-F238E27FC236}">
                <a16:creationId xmlns:a16="http://schemas.microsoft.com/office/drawing/2014/main" id="{48BAB7E9-AF38-4417-B3F1-00C7FC5A5EF1}"/>
              </a:ext>
            </a:extLst>
          </p:cNvPr>
          <p:cNvSpPr/>
          <p:nvPr/>
        </p:nvSpPr>
        <p:spPr>
          <a:xfrm>
            <a:off x="2296520" y="4607442"/>
            <a:ext cx="72796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aseline="30000" dirty="0">
                <a:solidFill>
                  <a:srgbClr val="FF0000"/>
                </a:solidFill>
                <a:latin typeface="Arial"/>
                <a:cs typeface="Arial"/>
              </a:rPr>
              <a:t>In case of a tie, the one with its least significant bit equal to zero is chosen. </a:t>
            </a:r>
          </a:p>
        </p:txBody>
      </p:sp>
    </p:spTree>
    <p:extLst>
      <p:ext uri="{BB962C8B-B14F-4D97-AF65-F5344CB8AC3E}">
        <p14:creationId xmlns:p14="http://schemas.microsoft.com/office/powerpoint/2010/main" val="35808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/>
      <p:bldP spid="23" grpId="0" animBg="1"/>
      <p:bldP spid="25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7801"/>
              </p:ext>
            </p:extLst>
          </p:nvPr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58133"/>
              </p:ext>
            </p:extLst>
          </p:nvPr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CE380-3B8D-4E94-86AE-C1A7722192D2}"/>
              </a:ext>
            </a:extLst>
          </p:cNvPr>
          <p:cNvSpPr txBox="1"/>
          <p:nvPr/>
        </p:nvSpPr>
        <p:spPr>
          <a:xfrm>
            <a:off x="659396" y="5046236"/>
            <a:ext cx="10857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highest precision? (aka intervals between two denormalized numbers?)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largest positive FP? 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D28DD1F4-CD22-4480-B1C8-ABFE9839C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3" y="5091662"/>
            <a:ext cx="517766" cy="53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0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IEEE FP: single vs. double precision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527696" y="2086755"/>
          <a:ext cx="4393663" cy="365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6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Verdana"/>
                          <a:cs typeface="Verdana"/>
                        </a:rPr>
                        <a:t>exp=E+127</a:t>
                      </a:r>
                      <a:endParaRPr lang="zh-CN" altLang="en-US" sz="12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sz="16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04391" y="1690688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31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808267" y="1691625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30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3709690" y="169934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23</a:t>
            </a:r>
          </a:p>
        </p:txBody>
      </p:sp>
      <p:sp>
        <p:nvSpPr>
          <p:cNvPr id="8" name="TextBox 4"/>
          <p:cNvSpPr txBox="1"/>
          <p:nvPr/>
        </p:nvSpPr>
        <p:spPr>
          <a:xfrm flipH="1">
            <a:off x="4259082" y="1699346"/>
            <a:ext cx="466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22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22554" y="169068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11" name="矩形 10"/>
          <p:cNvSpPr/>
          <p:nvPr/>
        </p:nvSpPr>
        <p:spPr>
          <a:xfrm>
            <a:off x="200567" y="2108520"/>
            <a:ext cx="19976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Verdana"/>
                <a:cs typeface="Verdana"/>
              </a:rPr>
              <a:t>single precision</a:t>
            </a:r>
          </a:p>
          <a:p>
            <a:r>
              <a:rPr lang="en-US" altLang="zh-CN" sz="1600" dirty="0">
                <a:latin typeface="Verdana"/>
                <a:cs typeface="Verdana"/>
              </a:rPr>
              <a:t>(32 bits)</a:t>
            </a:r>
            <a:endParaRPr lang="zh-CN" altLang="en-US" sz="1600" dirty="0">
              <a:latin typeface="Verdana"/>
              <a:cs typeface="Verdana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504391" y="3609105"/>
          <a:ext cx="8659905" cy="43218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416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188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Verdana"/>
                          <a:cs typeface="Verdana"/>
                        </a:rPr>
                        <a:t>s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Verdana"/>
                          <a:cs typeface="Verdana"/>
                        </a:rPr>
                        <a:t>exp=E+1023 </a:t>
                      </a:r>
                      <a:endParaRPr lang="zh-CN" altLang="en-US" sz="1400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latin typeface="Verdana"/>
                          <a:cs typeface="Verdana"/>
                        </a:rPr>
                        <a:t>frac</a:t>
                      </a:r>
                      <a:endParaRPr lang="zh-CN" altLang="en-US" dirty="0"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4"/>
          <p:cNvSpPr txBox="1"/>
          <p:nvPr/>
        </p:nvSpPr>
        <p:spPr>
          <a:xfrm>
            <a:off x="2481087" y="3224689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63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2784963" y="3225626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62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4121584" y="3235541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52</a:t>
            </a:r>
          </a:p>
        </p:txBody>
      </p:sp>
      <p:sp>
        <p:nvSpPr>
          <p:cNvPr id="21" name="TextBox 4"/>
          <p:cNvSpPr txBox="1"/>
          <p:nvPr/>
        </p:nvSpPr>
        <p:spPr>
          <a:xfrm>
            <a:off x="4429660" y="3235680"/>
            <a:ext cx="41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51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10865492" y="3213038"/>
            <a:ext cx="298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Verdana"/>
                <a:cs typeface="Verdana"/>
              </a:rPr>
              <a:t>0</a:t>
            </a:r>
          </a:p>
        </p:txBody>
      </p:sp>
      <p:sp>
        <p:nvSpPr>
          <p:cNvPr id="24" name="矩形 23"/>
          <p:cNvSpPr/>
          <p:nvPr/>
        </p:nvSpPr>
        <p:spPr>
          <a:xfrm>
            <a:off x="143223" y="3569313"/>
            <a:ext cx="2406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Verdana"/>
                <a:cs typeface="Verdana"/>
              </a:rPr>
              <a:t>double precision </a:t>
            </a:r>
          </a:p>
          <a:p>
            <a:r>
              <a:rPr lang="en-US" altLang="zh-CN" dirty="0">
                <a:latin typeface="Verdana"/>
                <a:cs typeface="Verdana"/>
              </a:rPr>
              <a:t>(64 bits)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4873" y="2086756"/>
            <a:ext cx="208422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float f = 0.1;</a:t>
            </a:r>
          </a:p>
          <a:p>
            <a:r>
              <a:rPr lang="en-US" altLang="zh-CN" dirty="0">
                <a:latin typeface="Consolas" panose="020B0609020204030204" pitchFamily="49" charset="0"/>
                <a:cs typeface="Arial"/>
              </a:rPr>
              <a:t>double d = 0.1;</a:t>
            </a:r>
            <a:endParaRPr lang="zh-CN" altLang="en-US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A231-3587-4827-8A05-B29813B0EDB9}"/>
              </a:ext>
            </a:extLst>
          </p:cNvPr>
          <p:cNvSpPr txBox="1"/>
          <p:nvPr/>
        </p:nvSpPr>
        <p:spPr>
          <a:xfrm>
            <a:off x="7818904" y="1698249"/>
            <a:ext cx="122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program: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CE380-3B8D-4E94-86AE-C1A7722192D2}"/>
              </a:ext>
            </a:extLst>
          </p:cNvPr>
          <p:cNvSpPr txBox="1"/>
          <p:nvPr/>
        </p:nvSpPr>
        <p:spPr>
          <a:xfrm>
            <a:off x="659396" y="5046236"/>
            <a:ext cx="10857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highest precision? (aka intervals between two denormalized numbers?)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2</a:t>
            </a:r>
            <a:r>
              <a:rPr lang="en-US" sz="2400" baseline="30000" dirty="0"/>
              <a:t>-149 </a:t>
            </a:r>
            <a:r>
              <a:rPr lang="en-US" sz="2400" dirty="0"/>
              <a:t>(double) 2</a:t>
            </a:r>
            <a:r>
              <a:rPr lang="en-US" sz="2400" baseline="30000" dirty="0"/>
              <a:t>-1045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largest positive FP?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(single)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128 </a:t>
            </a:r>
            <a:r>
              <a:rPr lang="en-US" sz="2400" dirty="0"/>
              <a:t>(double) </a:t>
            </a:r>
            <a:r>
              <a:rPr lang="zh-CN" altLang="en-US" sz="2400" dirty="0">
                <a:latin typeface="Verdana"/>
                <a:cs typeface="Verdana"/>
              </a:rPr>
              <a:t>≈</a:t>
            </a:r>
            <a:r>
              <a:rPr lang="en-US" sz="2400" dirty="0"/>
              <a:t>2</a:t>
            </a:r>
            <a:r>
              <a:rPr lang="en-US" sz="2400" baseline="30000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410320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0F55FC4E86843A38ABC983CBD33D2" ma:contentTypeVersion="2" ma:contentTypeDescription="Create a new document." ma:contentTypeScope="" ma:versionID="ea51d48ed41b66d32eb63de817eecbcd">
  <xsd:schema xmlns:xsd="http://www.w3.org/2001/XMLSchema" xmlns:xs="http://www.w3.org/2001/XMLSchema" xmlns:p="http://schemas.microsoft.com/office/2006/metadata/properties" xmlns:ns3="74d6482f-e53c-4fa7-ac87-951f9f66bd4c" targetNamespace="http://schemas.microsoft.com/office/2006/metadata/properties" ma:root="true" ma:fieldsID="128b5480a780b9585a060f8329b1fff7" ns3:_="">
    <xsd:import namespace="74d6482f-e53c-4fa7-ac87-951f9f66bd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6482f-e53c-4fa7-ac87-951f9f66b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CFD7E0-F805-4B38-AE32-2A25BEADD1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6482f-e53c-4fa7-ac87-951f9f66bd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809AF-CC72-4698-8309-4381F3E18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9111C0-85A8-4495-82EC-70EDD5EB4C2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4d6482f-e53c-4fa7-ac87-951f9f66bd4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2920</Words>
  <Application>Microsoft Office PowerPoint</Application>
  <PresentationFormat>Widescreen</PresentationFormat>
  <Paragraphs>681</Paragraphs>
  <Slides>49</Slides>
  <Notes>11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Chalkduster</vt:lpstr>
      <vt:lpstr>Arial</vt:lpstr>
      <vt:lpstr>Calibri</vt:lpstr>
      <vt:lpstr>Calibri Light</vt:lpstr>
      <vt:lpstr>Consolas</vt:lpstr>
      <vt:lpstr>Courier New</vt:lpstr>
      <vt:lpstr>Verdana</vt:lpstr>
      <vt:lpstr>Office Theme</vt:lpstr>
      <vt:lpstr>Worksheet</vt:lpstr>
      <vt:lpstr>工作表</vt:lpstr>
      <vt:lpstr>Floats (continued) Intro to C programming</vt:lpstr>
      <vt:lpstr>Lesson plan</vt:lpstr>
      <vt:lpstr>IEEE Floating Point</vt:lpstr>
      <vt:lpstr>FP: Rounding</vt:lpstr>
      <vt:lpstr>Round down vs. round up</vt:lpstr>
      <vt:lpstr>Round towards zero</vt:lpstr>
      <vt:lpstr>Round to nearest; ties to even </vt:lpstr>
      <vt:lpstr>IEEE FP: single vs. double precision</vt:lpstr>
      <vt:lpstr>IEEE FP: single vs. double precision</vt:lpstr>
      <vt:lpstr>How does CPU know if data is FP or integer ?</vt:lpstr>
      <vt:lpstr>Floating point operations</vt:lpstr>
      <vt:lpstr>Why divide by zero = ? </vt:lpstr>
      <vt:lpstr>Floating point addition</vt:lpstr>
      <vt:lpstr>Floating point multiplication</vt:lpstr>
      <vt:lpstr>FP precision decreases as value gets larger</vt:lpstr>
      <vt:lpstr>Floating point in the real world</vt:lpstr>
      <vt:lpstr>Floating point trouble</vt:lpstr>
      <vt:lpstr>Floating point trouble</vt:lpstr>
      <vt:lpstr>Floating point summary</vt:lpstr>
      <vt:lpstr>Lesson plan</vt:lpstr>
      <vt:lpstr>PowerPoint Presentation</vt:lpstr>
      <vt:lpstr>PowerPoint Presentation</vt:lpstr>
      <vt:lpstr>C is an old programming language</vt:lpstr>
      <vt:lpstr>Why learn C for CSO?</vt:lpstr>
      <vt:lpstr>The simplest C program: “Hello World”</vt:lpstr>
      <vt:lpstr>C program with multiple files: naïve organization </vt:lpstr>
      <vt:lpstr>C program with multiple files: *.h vs *.c files</vt:lpstr>
      <vt:lpstr>Compiling</vt:lpstr>
      <vt:lpstr>Basic C</vt:lpstr>
      <vt:lpstr>Primitive Types (64-bit machine)</vt:lpstr>
      <vt:lpstr>Implicit conversion</vt:lpstr>
      <vt:lpstr>Implicit conversion</vt:lpstr>
      <vt:lpstr>Explicit conversion (casting)</vt:lpstr>
      <vt:lpstr>Operators</vt:lpstr>
      <vt:lpstr>Bitwise operator &amp;</vt:lpstr>
      <vt:lpstr>Example use of &amp;</vt:lpstr>
      <vt:lpstr>Bitwise operator |</vt:lpstr>
      <vt:lpstr>Example use of |</vt:lpstr>
      <vt:lpstr>Bitwise operator ~</vt:lpstr>
      <vt:lpstr>Bitwise operator ^ (XOR)</vt:lpstr>
      <vt:lpstr>Bitwise operator &lt;&lt;</vt:lpstr>
      <vt:lpstr>Bitwise operator &gt;&gt;</vt:lpstr>
      <vt:lpstr>Bitwise operator &gt;&gt;</vt:lpstr>
      <vt:lpstr>Which shift is used in C ?</vt:lpstr>
      <vt:lpstr>Which shift is used?</vt:lpstr>
      <vt:lpstr>Example use of shift</vt:lpstr>
      <vt:lpstr>Example use of shift</vt:lpstr>
      <vt:lpstr>Example use of shift</vt:lpstr>
      <vt:lpstr>Example use of 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Jinyang Li</dc:creator>
  <cp:lastModifiedBy>Jinyang Li</cp:lastModifiedBy>
  <cp:revision>2</cp:revision>
  <dcterms:created xsi:type="dcterms:W3CDTF">2020-09-18T15:17:11Z</dcterms:created>
  <dcterms:modified xsi:type="dcterms:W3CDTF">2020-09-21T02:46:50Z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0x010100F230F55FC4E86843A38ABC983CBD33D2</vt:lpwstr>
  </property>
</Properties>
</file>