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04" r:id="rId2"/>
    <p:sldId id="305" r:id="rId3"/>
    <p:sldId id="312" r:id="rId4"/>
    <p:sldId id="306" r:id="rId5"/>
    <p:sldId id="259" r:id="rId6"/>
    <p:sldId id="261" r:id="rId7"/>
    <p:sldId id="263" r:id="rId8"/>
    <p:sldId id="264" r:id="rId9"/>
    <p:sldId id="313" r:id="rId10"/>
    <p:sldId id="307" r:id="rId11"/>
    <p:sldId id="265" r:id="rId12"/>
    <p:sldId id="266" r:id="rId13"/>
    <p:sldId id="267" r:id="rId14"/>
    <p:sldId id="309" r:id="rId15"/>
    <p:sldId id="269" r:id="rId16"/>
    <p:sldId id="270" r:id="rId17"/>
    <p:sldId id="271" r:id="rId18"/>
    <p:sldId id="272" r:id="rId19"/>
    <p:sldId id="310" r:id="rId20"/>
    <p:sldId id="275" r:id="rId21"/>
    <p:sldId id="311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14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989C6-A892-4612-9EC1-34EAF8A6EEB7}" v="32" dt="2020-11-04T17:07:26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144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6.1138879999999842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30.945739999999851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35-B54D-8021-6ED8BCDB6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825128"/>
        <c:axId val="1891156328"/>
      </c:scatterChart>
      <c:valAx>
        <c:axId val="1887825128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91156328"/>
        <c:crosses val="autoZero"/>
        <c:crossBetween val="midCat"/>
      </c:valAx>
      <c:valAx>
        <c:axId val="1891156328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8782512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6.1138879999999816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30.94573999999983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D8-AE4A-B0E5-E04FDF2DADF3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D8-AE4A-B0E5-E04FDF2DA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2392936"/>
        <c:axId val="1872208328"/>
      </c:scatterChart>
      <c:valAx>
        <c:axId val="187239293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72208328"/>
        <c:crosses val="autoZero"/>
        <c:crossBetween val="midCat"/>
      </c:valAx>
      <c:valAx>
        <c:axId val="1872208328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7239293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240DA-6263-5241-A2C0-237D914F724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6ADB-806E-2541-B5E2-768473697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931D-C79E-4FCF-A524-5D38D838E344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137-2EE8-4C18-AC9C-4AF97881DBEC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2C89-CDDF-42D5-9CC2-2A4229D4BD82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ECBC-1388-449F-9513-1079E2C95AD8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8AED-8864-42C5-B255-25C0B0D18985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E360-D93B-4E6F-9BE4-736CBA5C14B6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3AEC-1628-4AB9-956C-DF362C91B31D}" type="datetime1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87ED-CC35-4B51-ACF1-0F760E3C9302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B32-6187-495A-B91C-A4AF3117D15D}" type="datetime1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4F2B-E47A-442D-A92D-BBD68CC77BDE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5DDA-14EF-4D3B-A8C0-E4EF789705DD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17E9-A8A6-4DCD-9541-BC56AF861A16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92C60-C071-3249-9DBB-404B1D19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458200" cy="1752600"/>
          </a:xfrm>
        </p:spPr>
        <p:txBody>
          <a:bodyPr/>
          <a:lstStyle/>
          <a:p>
            <a:pPr marL="0" indent="0" algn="ctr"/>
            <a:r>
              <a:rPr lang="en-US" dirty="0"/>
              <a:t>Code optimization</a:t>
            </a:r>
            <a:br>
              <a:rPr lang="en-US" dirty="0"/>
            </a:br>
            <a:r>
              <a:rPr lang="en-US" dirty="0"/>
              <a:t>&amp; linking</a:t>
            </a:r>
            <a:br>
              <a:rPr lang="en-US" dirty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4200" dirty="0">
                <a:solidFill>
                  <a:schemeClr val="tx1"/>
                </a:solidFill>
              </a:rPr>
              <a:t>Jinyang Li</a:t>
            </a:r>
          </a:p>
          <a:p>
            <a:endParaRPr lang="en-US" sz="2800" dirty="0"/>
          </a:p>
          <a:p>
            <a:r>
              <a:rPr lang="en-US" sz="2800" dirty="0"/>
              <a:t>Slides adapted from Bryant and  </a:t>
            </a:r>
            <a:r>
              <a:rPr lang="en-US" sz="2800" dirty="0" err="1"/>
              <a:t>O’Hallaron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767E8-D579-4D4B-A8B9-F785C273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390A7-F179-4B71-A490-9BB511A3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7339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prevents optimization?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F67BE-0F14-47E1-943E-43732400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FA366-B724-479F-B493-85FEF1BA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551981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void lower(char *s)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for (</a:t>
            </a:r>
            <a:r>
              <a:rPr lang="en-US" sz="2000" dirty="0" err="1">
                <a:latin typeface="Consolas"/>
                <a:cs typeface="Consolas"/>
              </a:rPr>
              <a:t>size_t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</a:t>
            </a:r>
            <a:r>
              <a:rPr lang="en-US" sz="2000" dirty="0" err="1">
                <a:latin typeface="Consolas"/>
                <a:cs typeface="Consolas"/>
              </a:rPr>
              <a:t>strlen</a:t>
            </a:r>
            <a:r>
              <a:rPr lang="en-US" sz="2000" dirty="0">
                <a:latin typeface="Consolas"/>
                <a:cs typeface="Consolas"/>
              </a:rPr>
              <a:t>(s);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if 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  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627856"/>
            <a:ext cx="84582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Optimization obstacle #1: </a:t>
            </a:r>
            <a:br>
              <a:rPr lang="en-US" dirty="0"/>
            </a:br>
            <a:r>
              <a:rPr lang="en-US" dirty="0"/>
              <a:t>Procedure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5105400"/>
            <a:ext cx="785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Question: What’s the big-O runtime of lower, O(n)?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422C4-B849-4A64-B916-39EFC33B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6D78E-C17A-482C-AF98-FFB9716D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88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/>
            <a:r>
              <a:rPr lang="en-US" sz="2400" dirty="0"/>
              <a:t>Quadratic performance!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822503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69F75-72A8-44D8-AB86-4169C68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95B63-06F9-4C9B-A155-F290CF9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94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859757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void lower(char *s)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for (</a:t>
            </a:r>
            <a:r>
              <a:rPr lang="en-US" sz="2000" dirty="0" err="1">
                <a:latin typeface="Consolas"/>
                <a:cs typeface="Consolas"/>
              </a:rPr>
              <a:t>size_t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</a:t>
            </a:r>
            <a:r>
              <a:rPr lang="en-US" sz="2000" dirty="0" err="1">
                <a:latin typeface="Consolas"/>
                <a:cs typeface="Consolas"/>
              </a:rPr>
              <a:t>strlen</a:t>
            </a:r>
            <a:r>
              <a:rPr lang="en-US" sz="2000" dirty="0">
                <a:latin typeface="Consolas"/>
                <a:cs typeface="Consolas"/>
              </a:rPr>
              <a:t>(s);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if 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  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2" y="621506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r>
              <a:rPr lang="en-US" dirty="0"/>
              <a:t> in loop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697777" y="3092824"/>
            <a:ext cx="4189269" cy="2140226"/>
            <a:chOff x="3697777" y="3092824"/>
            <a:chExt cx="4189269" cy="2140226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H="1" flipV="1">
              <a:off x="4833307" y="3092824"/>
              <a:ext cx="821765" cy="1309229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265542" y="4402053"/>
              <a:ext cx="3621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dirty="0" err="1">
                  <a:solidFill>
                    <a:srgbClr val="3366FF"/>
                  </a:solidFill>
                  <a:latin typeface="Calibri" pitchFamily="34" charset="0"/>
                </a:rPr>
                <a:t>Strlen</a:t>
              </a:r>
              <a:r>
                <a:rPr lang="en-US" sz="2400" dirty="0">
                  <a:solidFill>
                    <a:srgbClr val="3366FF"/>
                  </a:solidFill>
                  <a:latin typeface="Calibri" pitchFamily="34" charset="0"/>
                </a:rPr>
                <a:t> takes O(n) to finish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err="1">
                  <a:solidFill>
                    <a:srgbClr val="3366FF"/>
                  </a:solidFill>
                  <a:latin typeface="Calibri" pitchFamily="34" charset="0"/>
                </a:rPr>
                <a:t>Strlen</a:t>
              </a:r>
              <a:r>
                <a:rPr lang="en-US" sz="2400" dirty="0">
                  <a:solidFill>
                    <a:srgbClr val="3366FF"/>
                  </a:solidFill>
                  <a:latin typeface="Calibri" pitchFamily="34" charset="0"/>
                </a:rPr>
                <a:t> is called n times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697777" y="3092824"/>
              <a:ext cx="113553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49B1C-A890-43F8-A164-72F35923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8187-7433-40D9-BEA3-415373C9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77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2" y="621506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r>
              <a:rPr lang="en-US" dirty="0"/>
              <a:t> in loop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2471" y="1780988"/>
            <a:ext cx="7746039" cy="2859757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// convert uppercase letters in string to lowercase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void lower(char *s)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size_t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len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for (</a:t>
            </a:r>
            <a:r>
              <a:rPr lang="en-US" sz="2000" dirty="0" err="1">
                <a:latin typeface="Consolas"/>
                <a:cs typeface="Consolas"/>
              </a:rPr>
              <a:t>size_t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if (s[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&gt;= 'A' &amp;&amp;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&lt;= 'Z')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   s[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   }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FEECE-CC2F-4C45-9F6D-01F5EAE8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B7CAF-4F78-458D-B88F-82C08289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357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dirty="0"/>
              <a:t>Now performance is linear w/ length, as expected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285FA-49A0-490B-B541-5DF333A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AF5D7-0FF0-4CA7-BB0F-31808860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745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91344"/>
            <a:ext cx="88392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Optimization obstacle: </a:t>
            </a:r>
            <a:br>
              <a:rPr lang="en-US" dirty="0"/>
            </a:br>
            <a:r>
              <a:rPr lang="en-US" dirty="0"/>
              <a:t>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7894"/>
            <a:ext cx="9532471" cy="5410200"/>
          </a:xfrm>
        </p:spPr>
        <p:txBody>
          <a:bodyPr lIns="90487" tIns="44450" rIns="90487" bIns="44450">
            <a:normAutofit/>
          </a:bodyPr>
          <a:lstStyle/>
          <a:p>
            <a:pPr eaLnBrk="1" hangingPunct="1">
              <a:defRPr/>
            </a:pPr>
            <a:r>
              <a:rPr lang="en-US" dirty="0"/>
              <a:t>Why can’t compiler move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 of  inner loop?</a:t>
            </a:r>
          </a:p>
          <a:p>
            <a:pPr lvl="1" eaLnBrk="1" hangingPunct="1">
              <a:defRPr/>
            </a:pPr>
            <a:r>
              <a:rPr lang="en-US" dirty="0"/>
              <a:t>Procedure may have side effects</a:t>
            </a:r>
          </a:p>
          <a:p>
            <a:pPr lvl="2" eaLnBrk="1" hangingPunct="1">
              <a:defRPr/>
            </a:pPr>
            <a:r>
              <a:rPr lang="en-US" dirty="0"/>
              <a:t>May alter global state</a:t>
            </a:r>
          </a:p>
          <a:p>
            <a:pPr lvl="1" eaLnBrk="1" hangingPunct="1">
              <a:defRPr/>
            </a:pPr>
            <a:r>
              <a:rPr lang="en-US" dirty="0"/>
              <a:t>Procedure may not return same value given same arguments</a:t>
            </a:r>
          </a:p>
          <a:p>
            <a:pPr lvl="2" eaLnBrk="1" hangingPunct="1">
              <a:defRPr/>
            </a:pPr>
            <a:r>
              <a:rPr lang="en-US" dirty="0"/>
              <a:t>May depend on global state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Compiler optimization is conservative:</a:t>
            </a:r>
          </a:p>
          <a:p>
            <a:pPr lvl="1" eaLnBrk="1" hangingPunct="1">
              <a:defRPr/>
            </a:pPr>
            <a:r>
              <a:rPr lang="en-US" dirty="0"/>
              <a:t>Typically treat procedure call as a black box</a:t>
            </a:r>
          </a:p>
          <a:p>
            <a:pPr lvl="1" eaLnBrk="1" hangingPunct="1">
              <a:defRPr/>
            </a:pPr>
            <a:r>
              <a:rPr lang="en-US" dirty="0"/>
              <a:t>Weak optimizations near them</a:t>
            </a:r>
          </a:p>
          <a:p>
            <a:pPr eaLnBrk="1" hangingPunct="1">
              <a:defRPr/>
            </a:pPr>
            <a:r>
              <a:rPr lang="en-US" dirty="0"/>
              <a:t>Remedy:</a:t>
            </a:r>
          </a:p>
          <a:p>
            <a:pPr lvl="1" eaLnBrk="1" hangingPunct="1">
              <a:defRPr/>
            </a:pPr>
            <a:r>
              <a:rPr lang="en-US" dirty="0"/>
              <a:t>Do your own code motion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B10CD-2D0C-410F-AA2A-9DB5C22B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E5A81-92BA-4740-8B09-F677CE5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3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304800"/>
            <a:ext cx="759209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Optimization obstacle 2:</a:t>
            </a:r>
            <a:br>
              <a:rPr lang="en-US" dirty="0"/>
            </a:br>
            <a:r>
              <a:rPr lang="en-US" dirty="0"/>
              <a:t>Memory aliasing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081334" y="3742119"/>
            <a:ext cx="4062666" cy="27725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Code updates </a:t>
            </a:r>
            <a:r>
              <a:rPr lang="en-US" dirty="0">
                <a:solidFill>
                  <a:srgbClr val="3366FF"/>
                </a:solidFill>
              </a:rPr>
              <a:t>*result </a:t>
            </a:r>
            <a:r>
              <a:rPr lang="en-US" dirty="0"/>
              <a:t>on every iteration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marL="514350" indent="-457200"/>
            <a:r>
              <a:rPr lang="en-US" dirty="0"/>
              <a:t>Why not keep sum in a register and write once at the end?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85107" y="3755725"/>
            <a:ext cx="4132541" cy="2798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movq</a:t>
            </a:r>
            <a:r>
              <a:rPr lang="en-US" sz="1600" dirty="0">
                <a:latin typeface="Consolas"/>
                <a:cs typeface="Consolas"/>
              </a:rPr>
              <a:t>    $0, (%</a:t>
            </a:r>
            <a:r>
              <a:rPr lang="en-US" sz="1600" dirty="0" err="1">
                <a:latin typeface="Consolas"/>
                <a:cs typeface="Consolas"/>
              </a:rPr>
              <a:t>rdx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cs-CZ" sz="1600" dirty="0">
                <a:latin typeface="Consolas"/>
                <a:cs typeface="Consolas"/>
              </a:rPr>
              <a:t>        </a:t>
            </a:r>
            <a:r>
              <a:rPr lang="cs-CZ" sz="1600" dirty="0" err="1">
                <a:latin typeface="Consolas"/>
                <a:cs typeface="Consolas"/>
              </a:rPr>
              <a:t>movl</a:t>
            </a:r>
            <a:r>
              <a:rPr lang="cs-CZ" sz="1600" dirty="0">
                <a:latin typeface="Consolas"/>
                <a:cs typeface="Consolas"/>
              </a:rPr>
              <a:t>    $0, %</a:t>
            </a:r>
            <a:r>
              <a:rPr lang="cs-CZ" sz="1600" dirty="0" err="1">
                <a:latin typeface="Consolas"/>
                <a:cs typeface="Consolas"/>
              </a:rPr>
              <a:t>eax</a:t>
            </a:r>
            <a:endParaRPr lang="cs-CZ" sz="1600" dirty="0">
              <a:latin typeface="Consolas"/>
              <a:cs typeface="Consolas"/>
            </a:endParaRPr>
          </a:p>
          <a:p>
            <a:r>
              <a:rPr lang="cs-CZ" sz="1600" dirty="0">
                <a:latin typeface="Consolas"/>
                <a:cs typeface="Consolas"/>
              </a:rPr>
              <a:t>        </a:t>
            </a:r>
            <a:r>
              <a:rPr lang="cs-CZ" sz="1600" dirty="0" err="1">
                <a:latin typeface="Consolas"/>
                <a:cs typeface="Consolas"/>
              </a:rPr>
              <a:t>jmp</a:t>
            </a:r>
            <a:r>
              <a:rPr lang="cs-CZ" sz="1600" dirty="0">
                <a:latin typeface="Consolas"/>
                <a:cs typeface="Consolas"/>
              </a:rPr>
              <a:t>     .L2</a:t>
            </a:r>
          </a:p>
          <a:p>
            <a:r>
              <a:rPr lang="cs-CZ" sz="1600" dirty="0">
                <a:latin typeface="Consolas"/>
                <a:cs typeface="Consolas"/>
              </a:rPr>
              <a:t>.L3: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movq</a:t>
            </a:r>
            <a:r>
              <a:rPr lang="en-US" sz="1600" dirty="0">
                <a:latin typeface="Consolas"/>
                <a:cs typeface="Consolas"/>
              </a:rPr>
              <a:t>    (%rdi,%rax,8), %</a:t>
            </a:r>
            <a:r>
              <a:rPr lang="en-US" sz="1600" dirty="0" err="1">
                <a:latin typeface="Consolas"/>
                <a:cs typeface="Consolas"/>
              </a:rPr>
              <a:t>rcx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addq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rcx</a:t>
            </a:r>
            <a:r>
              <a:rPr lang="en-US" sz="1600" dirty="0">
                <a:latin typeface="Consolas"/>
                <a:cs typeface="Consolas"/>
              </a:rPr>
              <a:t>, (%</a:t>
            </a:r>
            <a:r>
              <a:rPr lang="en-US" sz="1600" dirty="0" err="1">
                <a:latin typeface="Consolas"/>
                <a:cs typeface="Consolas"/>
              </a:rPr>
              <a:t>rdx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addq</a:t>
            </a:r>
            <a:r>
              <a:rPr lang="en-US" sz="1600" dirty="0">
                <a:latin typeface="Consolas"/>
                <a:cs typeface="Consolas"/>
              </a:rPr>
              <a:t>    $1, %</a:t>
            </a:r>
            <a:r>
              <a:rPr lang="en-US" sz="1600" dirty="0" err="1">
                <a:latin typeface="Consolas"/>
                <a:cs typeface="Consolas"/>
              </a:rPr>
              <a:t>rax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.L2: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cmpq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rsi</a:t>
            </a:r>
            <a:r>
              <a:rPr lang="en-US" sz="1600" dirty="0">
                <a:latin typeface="Consolas"/>
                <a:cs typeface="Consolas"/>
              </a:rPr>
              <a:t>, %</a:t>
            </a:r>
            <a:r>
              <a:rPr lang="en-US" sz="1600" dirty="0" err="1">
                <a:latin typeface="Consolas"/>
                <a:cs typeface="Consolas"/>
              </a:rPr>
              <a:t>rax</a:t>
            </a:r>
            <a:endParaRPr lang="en-US" sz="1600" dirty="0">
              <a:latin typeface="Consolas"/>
              <a:cs typeface="Consolas"/>
            </a:endParaRPr>
          </a:p>
          <a:p>
            <a:r>
              <a:rPr lang="nl-NL" sz="1600" dirty="0">
                <a:latin typeface="Consolas"/>
                <a:cs typeface="Consolas"/>
              </a:rPr>
              <a:t>        </a:t>
            </a:r>
            <a:r>
              <a:rPr lang="nl-NL" sz="1600" dirty="0" err="1">
                <a:latin typeface="Consolas"/>
                <a:cs typeface="Consolas"/>
              </a:rPr>
              <a:t>jl</a:t>
            </a:r>
            <a:r>
              <a:rPr lang="nl-NL" sz="1600" dirty="0">
                <a:latin typeface="Consolas"/>
                <a:cs typeface="Consolas"/>
              </a:rPr>
              <a:t>      .L3</a:t>
            </a:r>
          </a:p>
          <a:p>
            <a:r>
              <a:rPr lang="nl-NL" sz="1600" dirty="0">
                <a:latin typeface="Consolas"/>
                <a:cs typeface="Consolas"/>
              </a:rPr>
              <a:t>        </a:t>
            </a:r>
            <a:r>
              <a:rPr lang="nl-NL" sz="1600" dirty="0" err="1">
                <a:latin typeface="Consolas"/>
                <a:cs typeface="Consolas"/>
              </a:rPr>
              <a:t>ret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984765" y="1299868"/>
            <a:ext cx="5964322" cy="2244204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//sum all elements of the array “a”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void sum(long *a, long n, long *result) {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   *result = 0;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   for (long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&lt; n;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        (*result) += a[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934069" y="4321586"/>
            <a:ext cx="1347496" cy="833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01CEB-9CAF-4FBE-9F7A-44A979B3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13D4D-572F-40D5-A085-A9771E8C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2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8667453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Memory aliasing: different pointers may point to the same location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91565" y="3519267"/>
            <a:ext cx="4349376" cy="3136757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long a[3] = {1, 1, 1};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long *result;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long r;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result = &amp;r;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sum(a, 3, result);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result = &amp;a[2];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sum(a, 3, result);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40941" y="3877855"/>
            <a:ext cx="4029056" cy="2487086"/>
            <a:chOff x="4840941" y="3877855"/>
            <a:chExt cx="4029056" cy="2487086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4840941" y="3877855"/>
              <a:ext cx="4029056" cy="2487086"/>
            </a:xfrm>
            <a:prstGeom prst="wedgeRoundRectCallout">
              <a:avLst>
                <a:gd name="adj1" fmla="val -89067"/>
                <a:gd name="adj2" fmla="val 408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224" name="Rectangle 8"/>
            <p:cNvSpPr>
              <a:spLocks noChangeArrowheads="1"/>
            </p:cNvSpPr>
            <p:nvPr/>
          </p:nvSpPr>
          <p:spPr bwMode="auto">
            <a:xfrm>
              <a:off x="5171141" y="47922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ourier New" pitchFamily="49" charset="0"/>
                </a:rPr>
                <a:t>after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= 0: </a:t>
              </a:r>
            </a:p>
          </p:txBody>
        </p:sp>
        <p:sp>
          <p:nvSpPr>
            <p:cNvPr id="19464" name="Rectangle 9"/>
            <p:cNvSpPr>
              <a:spLocks noChangeArrowheads="1"/>
            </p:cNvSpPr>
            <p:nvPr/>
          </p:nvSpPr>
          <p:spPr bwMode="auto">
            <a:xfrm>
              <a:off x="5171141" y="43350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ourier New" pitchFamily="49" charset="0"/>
                </a:rPr>
                <a:t>before loop:</a:t>
              </a:r>
            </a:p>
          </p:txBody>
        </p:sp>
        <p:sp>
          <p:nvSpPr>
            <p:cNvPr id="777226" name="Rectangle 10"/>
            <p:cNvSpPr>
              <a:spLocks noChangeArrowheads="1"/>
            </p:cNvSpPr>
            <p:nvPr/>
          </p:nvSpPr>
          <p:spPr bwMode="auto">
            <a:xfrm>
              <a:off x="5171141" y="5249455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ourier New" pitchFamily="49" charset="0"/>
                </a:rPr>
                <a:t>after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= 1: </a:t>
              </a:r>
            </a:p>
          </p:txBody>
        </p:sp>
        <p:sp>
          <p:nvSpPr>
            <p:cNvPr id="777227" name="Rectangle 11"/>
            <p:cNvSpPr>
              <a:spLocks noChangeArrowheads="1"/>
            </p:cNvSpPr>
            <p:nvPr/>
          </p:nvSpPr>
          <p:spPr bwMode="auto">
            <a:xfrm>
              <a:off x="5171141" y="5728880"/>
              <a:ext cx="3232524" cy="3359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ourier New" pitchFamily="49" charset="0"/>
                </a:rPr>
                <a:t>after </a:t>
              </a:r>
              <a:r>
                <a:rPr lang="en-US" sz="1600" dirty="0" err="1">
                  <a:latin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</a:rPr>
                <a:t> = 2: </a:t>
              </a:r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5044141" y="3877855"/>
              <a:ext cx="1119808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dirty="0"/>
                <a:t>Value of </a:t>
              </a:r>
              <a:r>
                <a:rPr lang="en-US" dirty="0">
                  <a:latin typeface="Courier New" pitchFamily="49" charset="0"/>
                </a:rPr>
                <a:t>a</a:t>
              </a:r>
              <a:r>
                <a:rPr lang="en-US" dirty="0"/>
                <a:t>: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1565" y="1318556"/>
            <a:ext cx="5386164" cy="1751762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sum(long *a, long n, long *result) {</a:t>
            </a:r>
          </a:p>
          <a:p>
            <a:r>
              <a:rPr lang="en-US" dirty="0">
                <a:latin typeface="Consolas"/>
                <a:cs typeface="Consolas"/>
              </a:rPr>
              <a:t>    *result = 0;</a:t>
            </a:r>
          </a:p>
          <a:p>
            <a:r>
              <a:rPr lang="en-US" dirty="0">
                <a:latin typeface="Consolas"/>
                <a:cs typeface="Consolas"/>
              </a:rPr>
              <a:t> 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   (*result) += 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r>
              <a:rPr lang="en-US" dirty="0">
                <a:latin typeface="Consolas"/>
                <a:cs typeface="Consolas"/>
              </a:rPr>
              <a:t>    }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1412" y="1686398"/>
            <a:ext cx="7958585" cy="1653411"/>
            <a:chOff x="911412" y="1686398"/>
            <a:chExt cx="7958585" cy="1653411"/>
          </a:xfrm>
        </p:grpSpPr>
        <p:sp>
          <p:nvSpPr>
            <p:cNvPr id="4" name="Oval 3"/>
            <p:cNvSpPr/>
            <p:nvPr/>
          </p:nvSpPr>
          <p:spPr>
            <a:xfrm>
              <a:off x="911412" y="1686398"/>
              <a:ext cx="1524000" cy="3436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99024" y="2191883"/>
              <a:ext cx="1072776" cy="3436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/>
            <p:cNvCxnSpPr>
              <a:endCxn id="17" idx="5"/>
            </p:cNvCxnSpPr>
            <p:nvPr/>
          </p:nvCxnSpPr>
          <p:spPr>
            <a:xfrm flipH="1" flipV="1">
              <a:off x="2814696" y="2485204"/>
              <a:ext cx="1189539" cy="306842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435413" y="1881105"/>
              <a:ext cx="1568822" cy="910941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04625" y="2631923"/>
              <a:ext cx="4765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*result may alias to some location in array a</a:t>
              </a:r>
            </a:p>
            <a:p>
              <a:r>
                <a:rPr lang="en-US" sz="2000" dirty="0">
                  <a:solidFill>
                    <a:srgbClr val="FF0000"/>
                  </a:solidFill>
                  <a:sym typeface="Wingdings"/>
                </a:rPr>
                <a:t> </a:t>
              </a:r>
              <a:r>
                <a:rPr lang="en-US" sz="2000" dirty="0">
                  <a:solidFill>
                    <a:srgbClr val="FF0000"/>
                  </a:solidFill>
                </a:rPr>
                <a:t>updates to  *result may change a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43059" y="43350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 1, 0}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3059" y="47824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 1, 1}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3059" y="522849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 1, 2}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43059" y="569553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 1, 4}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31644-C4FD-4FE6-AEAC-DCD1B05D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798B4-3085-4898-A00F-2C84227F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7" grpId="0"/>
      <p:bldP spid="12" grpId="0"/>
      <p:bldP spid="15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Optimization obstacle: </a:t>
            </a:r>
            <a:br>
              <a:rPr lang="en-US" dirty="0"/>
            </a:br>
            <a:r>
              <a:rPr lang="en-US" dirty="0"/>
              <a:t>memory aliasing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4118" y="1631576"/>
            <a:ext cx="8686800" cy="4525963"/>
          </a:xfrm>
        </p:spPr>
        <p:txBody>
          <a:bodyPr/>
          <a:lstStyle/>
          <a:p>
            <a:r>
              <a:rPr lang="en-US" dirty="0"/>
              <a:t>Compiler cannot optimize due to potential aliasing</a:t>
            </a:r>
          </a:p>
          <a:p>
            <a:r>
              <a:rPr lang="en-US" dirty="0"/>
              <a:t>Manual “optimization”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1094" y="3081615"/>
            <a:ext cx="5386164" cy="2028761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void sum(long *a, long n, long *result)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long sum = 0;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   sum += 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}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  *result = sum;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0BB7A-3E5C-4432-9F0F-E986D9DE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17A3D-8B90-4745-9EBC-8F0C4B43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1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6" name="矩形 8"/>
          <p:cNvSpPr/>
          <p:nvPr/>
        </p:nvSpPr>
        <p:spPr>
          <a:xfrm>
            <a:off x="457200" y="443312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0" dirty="0">
                <a:latin typeface="Arial"/>
                <a:cs typeface="Arial"/>
              </a:rPr>
              <a:t>Hardware</a:t>
            </a:r>
            <a:endParaRPr kumimoji="1" lang="zh-CN" altLang="en-US" sz="2000" b="0" dirty="0">
              <a:latin typeface="Arial"/>
              <a:cs typeface="Arial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457200" y="4035036"/>
            <a:ext cx="1196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0" dirty="0">
                <a:latin typeface="Arial"/>
                <a:cs typeface="Arial"/>
              </a:rPr>
              <a:t>Software</a:t>
            </a:r>
            <a:endParaRPr lang="zh-CN" altLang="en-US" sz="2400" b="0" dirty="0"/>
          </a:p>
        </p:txBody>
      </p:sp>
      <p:cxnSp>
        <p:nvCxnSpPr>
          <p:cNvPr id="8" name="直线连接符 11"/>
          <p:cNvCxnSpPr/>
          <p:nvPr/>
        </p:nvCxnSpPr>
        <p:spPr>
          <a:xfrm>
            <a:off x="533400" y="4435146"/>
            <a:ext cx="5334000" cy="0"/>
          </a:xfrm>
          <a:prstGeom prst="line">
            <a:avLst/>
          </a:prstGeom>
          <a:ln w="63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3"/>
          <p:cNvSpPr/>
          <p:nvPr/>
        </p:nvSpPr>
        <p:spPr>
          <a:xfrm>
            <a:off x="1828800" y="5501946"/>
            <a:ext cx="403860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Logical Circuits, Flip-Flops, </a:t>
            </a:r>
            <a:r>
              <a:rPr kumimoji="1" lang="mr-IN" altLang="zh-CN" sz="2400" dirty="0">
                <a:solidFill>
                  <a:srgbClr val="000000"/>
                </a:solidFill>
              </a:rPr>
              <a:t>…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1828800" y="4587546"/>
            <a:ext cx="16002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3581400" y="4587546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5181600" y="4587546"/>
            <a:ext cx="685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2"/>
          <p:cNvSpPr/>
          <p:nvPr/>
        </p:nvSpPr>
        <p:spPr>
          <a:xfrm>
            <a:off x="213510" y="3262390"/>
            <a:ext cx="1279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0" dirty="0"/>
              <a:t>System </a:t>
            </a:r>
          </a:p>
          <a:p>
            <a:r>
              <a:rPr kumimoji="1" lang="en-US" altLang="zh-CN" sz="2000" b="0" dirty="0"/>
              <a:t>Software</a:t>
            </a:r>
          </a:p>
        </p:txBody>
      </p:sp>
      <p:sp>
        <p:nvSpPr>
          <p:cNvPr id="15" name="矩形 23"/>
          <p:cNvSpPr/>
          <p:nvPr/>
        </p:nvSpPr>
        <p:spPr>
          <a:xfrm>
            <a:off x="213510" y="2365075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0" dirty="0"/>
              <a:t>User </a:t>
            </a:r>
          </a:p>
          <a:p>
            <a:r>
              <a:rPr kumimoji="1" lang="en-US" altLang="zh-CN" sz="2000" b="0" dirty="0"/>
              <a:t>Applications</a:t>
            </a:r>
            <a:endParaRPr lang="zh-CN" altLang="en-US" sz="2000" b="0" dirty="0"/>
          </a:p>
        </p:txBody>
      </p:sp>
      <p:sp>
        <p:nvSpPr>
          <p:cNvPr id="16" name="Rectangle 3"/>
          <p:cNvSpPr/>
          <p:nvPr/>
        </p:nvSpPr>
        <p:spPr>
          <a:xfrm>
            <a:off x="1828800" y="2453946"/>
            <a:ext cx="4038600" cy="762000"/>
          </a:xfrm>
          <a:prstGeom prst="rect">
            <a:avLst/>
          </a:prstGeom>
          <a:solidFill>
            <a:srgbClr val="8585E0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User App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1828800" y="3368346"/>
            <a:ext cx="1676400" cy="838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rbel" pitchFamily="34" charset="0"/>
                <a:cs typeface="Arial" pitchFamily="34" charset="0"/>
              </a:rPr>
              <a:t>Operating System</a:t>
            </a:r>
          </a:p>
        </p:txBody>
      </p:sp>
      <p:sp>
        <p:nvSpPr>
          <p:cNvPr id="18" name="Rectangle 13"/>
          <p:cNvSpPr/>
          <p:nvPr/>
        </p:nvSpPr>
        <p:spPr>
          <a:xfrm>
            <a:off x="3581400" y="3368346"/>
            <a:ext cx="2192414" cy="838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rbel" pitchFamily="34" charset="0"/>
                <a:cs typeface="Arial" pitchFamily="34" charset="0"/>
              </a:rPr>
              <a:t>Compilers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57018" y="4435146"/>
            <a:ext cx="5510382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6019800" y="4049681"/>
            <a:ext cx="2839951" cy="923330"/>
            <a:chOff x="6019800" y="4049681"/>
            <a:chExt cx="2839951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6400800" y="4049681"/>
              <a:ext cx="2458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the x86 ISA</a:t>
              </a:r>
            </a:p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(e.g. %</a:t>
              </a:r>
              <a:r>
                <a:rPr lang="en-US" sz="1800" dirty="0" err="1">
                  <a:solidFill>
                    <a:srgbClr val="FF0000"/>
                  </a:solidFill>
                  <a:latin typeface="Calibri" pitchFamily="34" charset="0"/>
                </a:rPr>
                <a:t>rax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%</a:t>
              </a:r>
              <a:r>
                <a:rPr lang="en-US" sz="1800" dirty="0" err="1">
                  <a:solidFill>
                    <a:srgbClr val="FF0000"/>
                  </a:solidFill>
                  <a:latin typeface="Calibri" pitchFamily="34" charset="0"/>
                </a:rPr>
                <a:t>rsp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...,</a:t>
              </a:r>
            </a:p>
            <a:p>
              <a:r>
                <a:rPr lang="en-US" sz="1800" dirty="0" err="1">
                  <a:solidFill>
                    <a:srgbClr val="FF0000"/>
                  </a:solidFill>
                  <a:latin typeface="Calibri" pitchFamily="34" charset="0"/>
                </a:rPr>
                <a:t>mov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add, </a:t>
              </a:r>
              <a:r>
                <a:rPr lang="en-US" sz="1800" dirty="0" err="1">
                  <a:solidFill>
                    <a:srgbClr val="FF0000"/>
                  </a:solidFill>
                  <a:latin typeface="Calibri" pitchFamily="34" charset="0"/>
                </a:rPr>
                <a:t>jmp</a:t>
              </a:r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, ret, call)</a:t>
              </a:r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 bwMode="auto">
            <a:xfrm flipH="1" flipV="1">
              <a:off x="6019800" y="4435146"/>
              <a:ext cx="381000" cy="762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6172200" y="2821790"/>
            <a:ext cx="2811546" cy="646331"/>
            <a:chOff x="6172200" y="2821790"/>
            <a:chExt cx="2811546" cy="64633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6172200" y="2895600"/>
              <a:ext cx="609600" cy="110856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6816717" y="2821790"/>
              <a:ext cx="2167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Calibri" pitchFamily="34" charset="0"/>
                </a:rPr>
                <a:t>e.g. your C programs</a:t>
              </a:r>
            </a:p>
            <a:p>
              <a:r>
                <a:rPr lang="en-US" sz="1800" dirty="0" err="1">
                  <a:solidFill>
                    <a:srgbClr val="FF0000"/>
                  </a:solidFill>
                  <a:latin typeface="Calibri" pitchFamily="34" charset="0"/>
                </a:rPr>
                <a:t>rkgrep</a:t>
              </a:r>
              <a:endParaRPr lang="en-US" sz="18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1400" y="3415525"/>
            <a:ext cx="2286000" cy="982525"/>
            <a:chOff x="6400800" y="5604737"/>
            <a:chExt cx="2070846" cy="982525"/>
          </a:xfrm>
        </p:grpSpPr>
        <p:sp>
          <p:nvSpPr>
            <p:cNvPr id="26" name="Rectangle 13"/>
            <p:cNvSpPr/>
            <p:nvPr/>
          </p:nvSpPr>
          <p:spPr>
            <a:xfrm>
              <a:off x="7575175" y="5604737"/>
              <a:ext cx="896471" cy="982525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rbel" pitchFamily="34" charset="0"/>
                  <a:cs typeface="Arial" pitchFamily="34" charset="0"/>
                </a:rPr>
                <a:t>gcc</a:t>
              </a:r>
              <a:endParaRPr lang="en-US" altLang="zh-CN" sz="2000" b="1" dirty="0">
                <a:latin typeface="Corbel" pitchFamily="34" charset="0"/>
                <a:cs typeface="Arial" pitchFamily="34" charset="0"/>
              </a:endParaRPr>
            </a:p>
          </p:txBody>
        </p:sp>
        <p:sp>
          <p:nvSpPr>
            <p:cNvPr id="28" name="Rectangle 13"/>
            <p:cNvSpPr/>
            <p:nvPr/>
          </p:nvSpPr>
          <p:spPr>
            <a:xfrm>
              <a:off x="6400800" y="5657334"/>
              <a:ext cx="1153052" cy="4386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rbel" pitchFamily="34" charset="0"/>
                  <a:cs typeface="Arial" pitchFamily="34" charset="0"/>
                </a:rPr>
                <a:t>javac</a:t>
              </a:r>
              <a:endParaRPr lang="en-US" altLang="zh-CN" sz="2000" b="1" dirty="0">
                <a:latin typeface="Corbel" pitchFamily="34" charset="0"/>
                <a:cs typeface="Arial" pitchFamily="34" charset="0"/>
              </a:endParaRPr>
            </a:p>
          </p:txBody>
        </p:sp>
        <p:sp>
          <p:nvSpPr>
            <p:cNvPr id="37" name="Rectangle 13"/>
            <p:cNvSpPr/>
            <p:nvPr/>
          </p:nvSpPr>
          <p:spPr>
            <a:xfrm>
              <a:off x="6400800" y="6148596"/>
              <a:ext cx="1153052" cy="4386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Corbel" pitchFamily="34" charset="0"/>
                  <a:cs typeface="Arial" pitchFamily="34" charset="0"/>
                </a:rPr>
                <a:t>JVM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E3BF-344A-4B23-9308-9E005916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7D4D-FBB4-4DD8-9B95-C53101CC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Use compiler optimization flags</a:t>
            </a:r>
          </a:p>
          <a:p>
            <a:pPr eaLnBrk="1" hangingPunct="1">
              <a:defRPr/>
            </a:pPr>
            <a:r>
              <a:rPr lang="en-US" dirty="0"/>
              <a:t>Watch out for:</a:t>
            </a:r>
          </a:p>
          <a:p>
            <a:pPr lvl="1" eaLnBrk="1" hangingPunct="1">
              <a:defRPr/>
            </a:pPr>
            <a:r>
              <a:rPr lang="en-US" dirty="0"/>
              <a:t>hidden algorithmic inefficiencies</a:t>
            </a:r>
          </a:p>
          <a:p>
            <a:pPr lvl="1">
              <a:defRPr/>
            </a:pPr>
            <a:r>
              <a:rPr lang="en-US" dirty="0"/>
              <a:t>Optimization obstacles: </a:t>
            </a:r>
            <a:br>
              <a:rPr lang="en-US" dirty="0"/>
            </a:br>
            <a:r>
              <a:rPr lang="en-US" dirty="0"/>
              <a:t>procedure calls &amp; memory aliasing</a:t>
            </a:r>
          </a:p>
          <a:p>
            <a:pPr>
              <a:defRPr/>
            </a:pPr>
            <a:r>
              <a:rPr lang="en-US" dirty="0"/>
              <a:t>Profile the program’s performance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ED858-4157-400F-87A8-FB39C5F0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3096-0267-46EF-808B-E703A6E9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595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code optimization (done by the compiler)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optimization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prevents optimization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 linker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5492-E58B-489A-9AE0-FF450211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E278-9848-4D3E-A4F8-E5FCE15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3738223" cy="23083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onsolas"/>
                <a:cs typeface="Consolas"/>
              </a:rPr>
              <a:t>#include “</a:t>
            </a:r>
            <a:r>
              <a:rPr lang="en-US" dirty="0" err="1">
                <a:solidFill>
                  <a:srgbClr val="0D0D0D"/>
                </a:solidFill>
                <a:latin typeface="Consolas"/>
                <a:cs typeface="Consolas"/>
              </a:rPr>
              <a:t>sum.h</a:t>
            </a:r>
            <a:r>
              <a:rPr lang="en-US" dirty="0">
                <a:solidFill>
                  <a:srgbClr val="0D0D0D"/>
                </a:solidFill>
                <a:latin typeface="Consolas"/>
                <a:cs typeface="Consolas"/>
              </a:rPr>
              <a:t>”</a:t>
            </a:r>
          </a:p>
          <a:p>
            <a:r>
              <a:rPr lang="hu-HU" sz="1800" dirty="0">
                <a:solidFill>
                  <a:srgbClr val="0D0D0D"/>
                </a:solidFill>
                <a:latin typeface="Consolas"/>
                <a:cs typeface="Consolas"/>
              </a:rPr>
              <a:t>int array[2] = {1, 2};</a:t>
            </a:r>
          </a:p>
          <a:p>
            <a:endParaRPr lang="hu-HU" sz="1800" dirty="0">
              <a:solidFill>
                <a:srgbClr val="0D0D0D"/>
              </a:solidFill>
              <a:latin typeface="Consolas"/>
              <a:cs typeface="Consolas"/>
            </a:endParaRPr>
          </a:p>
          <a:p>
            <a:r>
              <a:rPr lang="en-US" sz="1800" dirty="0" err="1">
                <a:solidFill>
                  <a:srgbClr val="0D0D0D"/>
                </a:solidFill>
                <a:latin typeface="Consolas"/>
                <a:cs typeface="Consolas"/>
              </a:rPr>
              <a:t>int</a:t>
            </a:r>
            <a:r>
              <a:rPr lang="en-US" sz="1800" dirty="0">
                <a:solidFill>
                  <a:srgbClr val="0D0D0D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sz="1800" dirty="0">
                <a:solidFill>
                  <a:srgbClr val="0D0D0D"/>
                </a:solidFill>
                <a:latin typeface="Consolas"/>
                <a:cs typeface="Consolas"/>
              </a:rPr>
              <a:t>{</a:t>
            </a:r>
          </a:p>
          <a:p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   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int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val = 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sum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(</a:t>
            </a:r>
            <a:r>
              <a:rPr lang="fr-FR" sz="1800" dirty="0" err="1">
                <a:solidFill>
                  <a:srgbClr val="0D0D0D"/>
                </a:solidFill>
                <a:latin typeface="Consolas"/>
                <a:cs typeface="Consolas"/>
              </a:rPr>
              <a:t>array</a:t>
            </a:r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, 2);</a:t>
            </a:r>
          </a:p>
          <a:p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    return val;</a:t>
            </a:r>
          </a:p>
          <a:p>
            <a:r>
              <a:rPr lang="fr-FR" sz="1800" dirty="0">
                <a:solidFill>
                  <a:srgbClr val="0D0D0D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529084" y="3413879"/>
            <a:ext cx="4450564" cy="286232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#include “</a:t>
            </a:r>
            <a:r>
              <a:rPr lang="en-US" dirty="0" err="1">
                <a:latin typeface="Consolas"/>
                <a:cs typeface="Consolas"/>
              </a:rPr>
              <a:t>sum.h</a:t>
            </a:r>
            <a:r>
              <a:rPr lang="en-US" dirty="0">
                <a:latin typeface="Consolas"/>
                <a:cs typeface="Consolas"/>
              </a:rPr>
              <a:t>”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sum(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*a,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n)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fr-FR" dirty="0">
                <a:latin typeface="Consolas"/>
                <a:cs typeface="Consolas"/>
              </a:rPr>
              <a:t>  </a:t>
            </a:r>
            <a:r>
              <a:rPr lang="fr-FR" dirty="0" err="1">
                <a:latin typeface="Consolas"/>
                <a:cs typeface="Consolas"/>
              </a:rPr>
              <a:t>int</a:t>
            </a:r>
            <a:r>
              <a:rPr lang="fr-FR" dirty="0">
                <a:latin typeface="Consolas"/>
                <a:cs typeface="Consolas"/>
              </a:rPr>
              <a:t> s = 0;</a:t>
            </a:r>
          </a:p>
          <a:p>
            <a:r>
              <a:rPr lang="fr-FR" dirty="0">
                <a:latin typeface="Consolas"/>
                <a:cs typeface="Consolas"/>
              </a:rPr>
              <a:t>  </a:t>
            </a:r>
            <a:r>
              <a:rPr lang="da-DK" dirty="0">
                <a:latin typeface="Consolas"/>
                <a:cs typeface="Consolas"/>
              </a:rPr>
              <a:t>for (</a:t>
            </a:r>
            <a:r>
              <a:rPr lang="da-DK" dirty="0" err="1">
                <a:latin typeface="Consolas"/>
                <a:cs typeface="Consolas"/>
              </a:rPr>
              <a:t>int</a:t>
            </a:r>
            <a:r>
              <a:rPr lang="da-DK" dirty="0">
                <a:latin typeface="Consolas"/>
                <a:cs typeface="Consolas"/>
              </a:rPr>
              <a:t> i = 0; i &lt; n; i++) {</a:t>
            </a:r>
          </a:p>
          <a:p>
            <a:r>
              <a:rPr lang="da-DK" dirty="0">
                <a:latin typeface="Consolas"/>
                <a:cs typeface="Consolas"/>
              </a:rPr>
              <a:t>        s += a[i];</a:t>
            </a:r>
          </a:p>
          <a:p>
            <a:r>
              <a:rPr lang="da-DK" dirty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is-IS" dirty="0">
                <a:latin typeface="Consolas"/>
                <a:cs typeface="Consolas"/>
              </a:rPr>
              <a:t>return s;</a:t>
            </a:r>
          </a:p>
          <a:p>
            <a:r>
              <a:rPr lang="is-I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700" y="428428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90943" y="1928813"/>
            <a:ext cx="3103659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sum(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*a, 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n);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65830" y="6276202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65830" y="2575144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3366FF"/>
                </a:solidFill>
                <a:latin typeface="Courier New" pitchFamily="49" charset="0"/>
                <a:ea typeface="msgothic" charset="0"/>
                <a:cs typeface="msgothic" charset="0"/>
              </a:rPr>
              <a:t>sum.h</a:t>
            </a:r>
            <a:endParaRPr lang="en-GB" sz="1800" b="1" i="1" dirty="0">
              <a:solidFill>
                <a:srgbClr val="3366FF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C5F28-F516-4EAB-B7D8-D2DC9C4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E7CE1-193F-48EC-895F-FEF00B7C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94" y="111779"/>
            <a:ext cx="8229600" cy="1143000"/>
          </a:xfrm>
        </p:spPr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72804" y="20090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322513" y="4066428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>
                <a:latin typeface="Calibri"/>
                <a:cs typeface="Calibri"/>
              </a:rPr>
              <a:t>gcc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main.o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sum.o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093913" y="2378915"/>
            <a:ext cx="17526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>
                <a:latin typeface="Calibri"/>
                <a:cs typeface="Calibri"/>
              </a:rPr>
              <a:t>gcc</a:t>
            </a:r>
            <a:r>
              <a:rPr lang="en-US" sz="1800" dirty="0">
                <a:latin typeface="Calibri"/>
                <a:cs typeface="Calibri"/>
              </a:rPr>
              <a:t> –c </a:t>
            </a:r>
            <a:r>
              <a:rPr lang="en-US" sz="1800" dirty="0" err="1">
                <a:latin typeface="Calibri"/>
                <a:cs typeface="Calibri"/>
              </a:rPr>
              <a:t>main.c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9404" y="1635965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533651" y="3312365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998913" y="2378915"/>
            <a:ext cx="179705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>
                <a:latin typeface="Calibri"/>
                <a:cs typeface="Calibri"/>
              </a:rPr>
              <a:t>gcc</a:t>
            </a:r>
            <a:r>
              <a:rPr lang="en-US" sz="1800" dirty="0">
                <a:latin typeface="Calibri"/>
                <a:cs typeface="Calibri"/>
              </a:rPr>
              <a:t> –c </a:t>
            </a:r>
            <a:r>
              <a:rPr lang="en-US" sz="1800" dirty="0" err="1">
                <a:latin typeface="Calibri"/>
                <a:cs typeface="Calibri"/>
              </a:rPr>
              <a:t>sum.c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075113" y="1635965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533413" y="3312365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65513" y="5152833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a.out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543426" y="20090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932113" y="28519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924426" y="285199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924426" y="36854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824288" y="476016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 dirty="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932113" y="36854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6208713" y="1688353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6056313" y="3232990"/>
            <a:ext cx="246696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Re-locatable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6210696" y="5090021"/>
            <a:ext cx="15917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file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179037" y="1643902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sum.h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647350" y="201696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7430" y="2328770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Compile: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7539" y="4002479"/>
            <a:ext cx="88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Link: 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056313" y="3670487"/>
            <a:ext cx="1578628" cy="608254"/>
          </a:xfrm>
          <a:prstGeom prst="wedgeRoundRectCallout">
            <a:avLst>
              <a:gd name="adj1" fmla="val -88979"/>
              <a:gd name="adj2" fmla="val -603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6056313" y="4357013"/>
            <a:ext cx="1578628" cy="608254"/>
          </a:xfrm>
          <a:prstGeom prst="wedgeRoundRectCallout">
            <a:avLst>
              <a:gd name="adj1" fmla="val -220538"/>
              <a:gd name="adj2" fmla="val -1610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</a:t>
            </a:r>
            <a:r>
              <a:rPr lang="en-US" dirty="0">
                <a:solidFill>
                  <a:srgbClr val="C00000"/>
                </a:solidFill>
              </a:rPr>
              <a:t>main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6223832" y="5779412"/>
            <a:ext cx="2486874" cy="869411"/>
          </a:xfrm>
          <a:prstGeom prst="wedgeRoundRectCallout">
            <a:avLst>
              <a:gd name="adj1" fmla="val -126681"/>
              <a:gd name="adj2" fmla="val -772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both </a:t>
            </a:r>
            <a:r>
              <a:rPr lang="en-US" dirty="0">
                <a:solidFill>
                  <a:srgbClr val="C00000"/>
                </a:solidFill>
              </a:rPr>
              <a:t>main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other library functions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56E0D307-0EF3-5542-BFB3-BEC0A4EE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487" y="1647633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sum.h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3DF1613A-FAE0-1543-8FA2-20AE640EA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3800" y="202069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BD205-C532-4899-8733-5E73D3E3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9A0D-96E6-40F7-9DE7-CF3B8598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6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separate link phase?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4000" y="1600200"/>
            <a:ext cx="8576235" cy="4525963"/>
          </a:xfrm>
        </p:spPr>
        <p:txBody>
          <a:bodyPr>
            <a:normAutofit/>
          </a:bodyPr>
          <a:lstStyle/>
          <a:p>
            <a:r>
              <a:rPr lang="en-US" dirty="0"/>
              <a:t>Modular code &amp; efficient compilation</a:t>
            </a:r>
          </a:p>
          <a:p>
            <a:pPr lvl="1"/>
            <a:r>
              <a:rPr lang="en-US" dirty="0"/>
              <a:t>Better to structure a program as smaller source files</a:t>
            </a:r>
          </a:p>
          <a:p>
            <a:pPr lvl="1"/>
            <a:r>
              <a:rPr lang="en-US" dirty="0"/>
              <a:t>Change of a source file requires only re-compile that file, and then relink.</a:t>
            </a:r>
          </a:p>
          <a:p>
            <a:pPr lvl="1"/>
            <a:endParaRPr lang="en-US" dirty="0"/>
          </a:p>
          <a:p>
            <a:r>
              <a:rPr lang="en-US" dirty="0"/>
              <a:t>Support libraries (no source needed)</a:t>
            </a:r>
          </a:p>
          <a:p>
            <a:pPr lvl="1"/>
            <a:r>
              <a:rPr lang="en-US" dirty="0"/>
              <a:t>Build libraries of common functions, other files link against libraries</a:t>
            </a:r>
          </a:p>
          <a:p>
            <a:pPr lvl="2"/>
            <a:r>
              <a:rPr lang="en-US" dirty="0"/>
              <a:t>e.g., Math library, standard C library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674FC9-14FC-4E3A-8AB3-29FB3F4A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BE4B2-08BF-4B70-AA4D-3E0ABB10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6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59765" y="457200"/>
            <a:ext cx="9084235" cy="78105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linker merge object files?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22123" y="1373188"/>
            <a:ext cx="9271840" cy="5484812"/>
          </a:xfrm>
        </p:spPr>
        <p:txBody>
          <a:bodyPr>
            <a:normAutofit/>
          </a:bodyPr>
          <a:lstStyle/>
          <a:p>
            <a:r>
              <a:rPr lang="en-US" dirty="0"/>
              <a:t>Step 1: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(global 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// define symbol swap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// reference symbol swap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count;     // define global variable (symbol) count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in object file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Each symbol table entry contains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Linker associates each symbol reference with its symbol definition (i.e. the address of that symbol)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7585B-5DBE-497F-A1BC-DB5488B9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9ED7-4BC4-4B63-9C0D-22F20BCE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0335"/>
            <a:ext cx="849256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linker merge object files?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235" y="1600200"/>
            <a:ext cx="8949765" cy="4525963"/>
          </a:xfrm>
        </p:spPr>
        <p:txBody>
          <a:bodyPr/>
          <a:lstStyle/>
          <a:p>
            <a:r>
              <a:rPr lang="en-US" dirty="0"/>
              <a:t>Step 2: Relocation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“</a:t>
            </a:r>
            <a:r>
              <a:rPr lang="en-US" dirty="0" err="1"/>
              <a:t>gcc</a:t>
            </a:r>
            <a:r>
              <a:rPr lang="en-US" dirty="0"/>
              <a:t> –c ...”, whenever compiler sees references to an unknown symbol, it uses a temporary placeholder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Linker re-locates symbols in the 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files to their final memory locations in the executable. Replace placeholders with actual addresses.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875" y="5664498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Let’s look at these two steps in more detail….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1ADBB-4D88-41B9-B0DB-CF9AC7E3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67AC-4572-43BD-BE77-E45EE676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8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of the object files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07882"/>
            <a:ext cx="8373035" cy="4318281"/>
          </a:xfrm>
        </p:spPr>
        <p:txBody>
          <a:bodyPr/>
          <a:lstStyle/>
          <a:p>
            <a:r>
              <a:rPr lang="en-US" dirty="0"/>
              <a:t>ELF is Linux’s binary format for object files, including </a:t>
            </a:r>
          </a:p>
          <a:p>
            <a:pPr lvl="1"/>
            <a:r>
              <a:rPr lang="en-US" dirty="0"/>
              <a:t>Object files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Executable object files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object files, i.e. libraries (</a:t>
            </a:r>
            <a:r>
              <a:rPr lang="en-US" dirty="0">
                <a:latin typeface="Courier New"/>
                <a:cs typeface="Courier New"/>
              </a:rPr>
              <a:t>.so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ED713-E748-4C14-BE08-E81C6FDF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3CD09-B25D-4F16-959A-8991BAA5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8401"/>
            <a:ext cx="5348287" cy="5232399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file type (.o, exec, .so)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 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5550E-C1A1-448A-9A3E-2CD896E0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4167D-A815-402A-BDAC-D01A3E63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9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 (symbol name, type, address)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–g</a:t>
            </a:r>
            <a:r>
              <a:rPr lang="en-GB" sz="1800" dirty="0"/>
              <a:t>)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6829FE-D3FB-4731-920C-C19439F3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BA4E-D6B1-41C1-BA03-C49FB2C7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43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 </a:t>
            </a:r>
            <a:r>
              <a:rPr lang="en-US" dirty="0">
                <a:sym typeface="Wingdings"/>
              </a:rPr>
              <a:t> x86 instructions</a:t>
            </a:r>
          </a:p>
          <a:p>
            <a:pPr lvl="1"/>
            <a:r>
              <a:rPr lang="en-US" dirty="0"/>
              <a:t>Memory layout</a:t>
            </a:r>
          </a:p>
          <a:p>
            <a:pPr lvl="1"/>
            <a:r>
              <a:rPr lang="en-US" dirty="0"/>
              <a:t>control flows: sequential, jumps, call/ret</a:t>
            </a:r>
          </a:p>
          <a:p>
            <a:r>
              <a:rPr lang="en-US" dirty="0"/>
              <a:t>Buffer overflow</a:t>
            </a:r>
          </a:p>
          <a:p>
            <a:pPr lvl="1"/>
            <a:r>
              <a:rPr lang="en-US" dirty="0"/>
              <a:t>Hijack control flow by overwriting a return address</a:t>
            </a:r>
          </a:p>
          <a:p>
            <a:pPr lvl="1"/>
            <a:r>
              <a:rPr lang="en-US" dirty="0"/>
              <a:t>Execute code intended by the attacker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A799-9FBE-4334-B3A9-0E7646AF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33FE-B5ED-4E30-AF56-2A7D6F7B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4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7" y="1192586"/>
            <a:ext cx="8548687" cy="503508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can be referenced by other object files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functions &amp;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can only be referenced by this object file.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 static functions &amp; global variables</a:t>
            </a:r>
          </a:p>
          <a:p>
            <a:pPr marL="0" indent="0"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referenced by this object file but defined in other object files.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7391" y="23065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Linker Symbols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29529" y="4388976"/>
            <a:ext cx="3605593" cy="461665"/>
            <a:chOff x="3929529" y="4388976"/>
            <a:chExt cx="3605593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4743823" y="4388976"/>
              <a:ext cx="2791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needs to be resolved</a:t>
              </a:r>
            </a:p>
          </p:txBody>
        </p:sp>
        <p:cxnSp>
          <p:nvCxnSpPr>
            <p:cNvPr id="9" name="Straight Arrow Connector 8"/>
            <p:cNvCxnSpPr>
              <a:stCxn id="5" idx="1"/>
            </p:cNvCxnSpPr>
            <p:nvPr/>
          </p:nvCxnSpPr>
          <p:spPr>
            <a:xfrm flipH="1">
              <a:off x="3929529" y="4619809"/>
              <a:ext cx="814294" cy="567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57CFB-391D-4A6D-8927-E62B00EF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2A61-DF1A-4FCC-AC1B-ABF6DF17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96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#include “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sum.h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”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903119" y="3342816"/>
            <a:ext cx="2256019" cy="1113129"/>
            <a:chOff x="1684554" y="2812052"/>
            <a:chExt cx="2256019" cy="1113129"/>
          </a:xfrm>
        </p:grpSpPr>
        <p:sp>
          <p:nvSpPr>
            <p:cNvPr id="7" name="TextBox 6"/>
            <p:cNvSpPr txBox="1"/>
            <p:nvPr/>
          </p:nvSpPr>
          <p:spPr>
            <a:xfrm>
              <a:off x="2601745" y="2812052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 bwMode="auto">
            <a:xfrm flipH="1">
              <a:off x="1684554" y="3269942"/>
              <a:ext cx="917191" cy="655239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75675" y="4142414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876896" y="4676254"/>
            <a:ext cx="1643599" cy="2075269"/>
            <a:chOff x="994380" y="3868331"/>
            <a:chExt cx="1643599" cy="2075269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cxnSpLocks/>
              <a:stCxn id="28" idx="0"/>
            </p:cNvCxnSpPr>
            <p:nvPr/>
          </p:nvCxnSpPr>
          <p:spPr bwMode="auto">
            <a:xfrm flipH="1" flipV="1">
              <a:off x="1067755" y="3868331"/>
              <a:ext cx="748425" cy="14289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1494086" y="4676254"/>
            <a:ext cx="1969876" cy="1380782"/>
            <a:chOff x="2503845" y="4609239"/>
            <a:chExt cx="1969876" cy="1380782"/>
          </a:xfrm>
        </p:grpSpPr>
        <p:sp>
          <p:nvSpPr>
            <p:cNvPr id="42" name="TextBox 41"/>
            <p:cNvSpPr txBox="1"/>
            <p:nvPr/>
          </p:nvSpPr>
          <p:spPr>
            <a:xfrm>
              <a:off x="3134893" y="534369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cxnSpLocks/>
              <a:stCxn id="42" idx="0"/>
            </p:cNvCxnSpPr>
            <p:nvPr/>
          </p:nvCxnSpPr>
          <p:spPr bwMode="auto">
            <a:xfrm flipH="1" flipV="1">
              <a:off x="2503845" y="4609239"/>
              <a:ext cx="1300462" cy="73445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55223"/>
            <a:ext cx="2173003" cy="3680579"/>
            <a:chOff x="3404589" y="3055223"/>
            <a:chExt cx="2173003" cy="3680579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 bwMode="auto">
            <a:xfrm flipV="1">
              <a:off x="4487848" y="3055223"/>
              <a:ext cx="620343" cy="3288249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5363448" y="3605937"/>
            <a:ext cx="3020317" cy="2774265"/>
            <a:chOff x="5363448" y="2882900"/>
            <a:chExt cx="3020317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cxnSpLocks/>
              <a:stCxn id="52" idx="0"/>
            </p:cNvCxnSpPr>
            <p:nvPr/>
          </p:nvCxnSpPr>
          <p:spPr bwMode="auto">
            <a:xfrm flipH="1" flipV="1">
              <a:off x="5363448" y="2882900"/>
              <a:ext cx="1990735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804819" y="1882523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AA50D-C931-40C0-A42B-C2333E1E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205FB-1396-4C55-814A-2E342955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322734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 linker quirks: it allows symbol name collision!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698199" cy="114018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v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oid 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698199" cy="114018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v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oid 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87D61-A067-47F2-8D12-F297B7A0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9EA2-FC6E-4983-B172-69C3D550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Symbol resolution in the face of name collision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68824"/>
            <a:ext cx="8715374" cy="502723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If there’s a strong symbol and multiple weak symbols, they all resolve to the strong symbol.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82D5F-2D4D-4C0E-B5AA-61E5FCE8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126AD-6798-4E7D-8FF8-E566A0AB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3411920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341192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3423032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1C56A-3817-4690-B46F-5AFC49F4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6A8EF-BF8C-4063-9011-DD5CF9F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7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626" grpId="0" animBg="1"/>
      <p:bldP spid="26627" grpId="0" animBg="1"/>
      <p:bldP spid="26630" grpId="0" animBg="1"/>
      <p:bldP spid="26631" grpId="0" animBg="1"/>
      <p:bldP spid="26636" grpId="0"/>
      <p:bldP spid="26637" grpId="0"/>
      <p:bldP spid="266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avoid symbol resolution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118"/>
            <a:ext cx="8229600" cy="4124045"/>
          </a:xfrm>
        </p:spPr>
        <p:txBody>
          <a:bodyPr/>
          <a:lstStyle/>
          <a:p>
            <a:r>
              <a:rPr lang="en-US" dirty="0"/>
              <a:t>Avoid global variables if you can</a:t>
            </a:r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0B58C-0F85-461D-9114-26208490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0E9A-EC98-42BA-896C-DC4DFF47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13A67-2D08-41E1-8402-5CDD0A58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67D7D-B652-4A13-A6C4-63AA8AE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9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446059" y="6513825"/>
            <a:ext cx="332685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5380169" cy="279185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r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r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94203" y="135367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95B3D-23CD-49D6-BC78-703063A5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826A5-B42A-4F31-996D-DE3BE3A2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4004d9:       bf 18 10 60 00    mov  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r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di  </a:t>
            </a:r>
            <a:r>
              <a:rPr lang="sk-SK" sz="1600" dirty="0">
                <a:latin typeface="Menlo-Regular"/>
              </a:rPr>
              <a:t># %</a:t>
            </a:r>
            <a:r>
              <a:rPr lang="en-US" sz="1600" dirty="0">
                <a:latin typeface="Menlo-Regular"/>
              </a:rPr>
              <a:t>r</a:t>
            </a:r>
            <a:r>
              <a:rPr lang="sk-SK" sz="1600" dirty="0">
                <a:latin typeface="Menlo-Regular"/>
              </a:rPr>
              <a:t>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4004de:       e8 </a:t>
            </a:r>
            <a:r>
              <a:rPr lang="en-US" sz="1600" dirty="0">
                <a:latin typeface="Menlo-Regular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4004e3: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c3                     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5539" y="5857385"/>
            <a:ext cx="2154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 </a:t>
            </a:r>
            <a:r>
              <a:rPr lang="en-US" sz="1600" dirty="0" err="1">
                <a:latin typeface="Courier New"/>
                <a:cs typeface="Courier New"/>
              </a:rPr>
              <a:t>a.out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8F1ED-5524-46DA-AF5C-8F8C614F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40A8-29AE-4A47-87F6-77031AB7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2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550922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312922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3693922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074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455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598922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2931922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4836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21792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D6188-D5B8-4FE9-B4E6-C5FB32C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39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C9BF0-8C32-4868-8E14-BF6335CB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Code optimization (done by the compiler)</a:t>
            </a:r>
          </a:p>
          <a:p>
            <a:pPr lvl="1"/>
            <a:r>
              <a:rPr lang="en-US" dirty="0"/>
              <a:t>common optimization techniques</a:t>
            </a:r>
          </a:p>
          <a:p>
            <a:pPr lvl="1"/>
            <a:r>
              <a:rPr lang="en-US" dirty="0"/>
              <a:t>what prevents optimization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 linker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B259-0A42-48E4-B339-FDF06FB8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DE37-F400-414F-ABB6-187A4BC6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9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8092-2F00-48A9-BC8F-C25755B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67D1-8C81-4BC5-B32B-F1B9E056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compiler optimization</a:t>
            </a:r>
          </a:p>
          <a:p>
            <a:pPr lvl="1"/>
            <a:r>
              <a:rPr lang="en-US" dirty="0"/>
              <a:t>What it can do:</a:t>
            </a:r>
          </a:p>
          <a:p>
            <a:pPr lvl="2"/>
            <a:r>
              <a:rPr lang="en-US" dirty="0"/>
              <a:t>Code motion</a:t>
            </a:r>
          </a:p>
          <a:p>
            <a:pPr lvl="2"/>
            <a:r>
              <a:rPr lang="en-US" dirty="0"/>
              <a:t>Common sub-expression elimination</a:t>
            </a:r>
          </a:p>
          <a:p>
            <a:pPr lvl="1"/>
            <a:r>
              <a:rPr lang="en-US" dirty="0"/>
              <a:t>What it cannot do due to:</a:t>
            </a:r>
          </a:p>
          <a:p>
            <a:pPr lvl="2"/>
            <a:r>
              <a:rPr lang="en-US" dirty="0"/>
              <a:t>Function calls</a:t>
            </a:r>
          </a:p>
          <a:p>
            <a:pPr lvl="2"/>
            <a:r>
              <a:rPr lang="en-US" dirty="0"/>
              <a:t>Memory aliasing</a:t>
            </a:r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Symbol relocation</a:t>
            </a:r>
          </a:p>
          <a:p>
            <a:pPr lvl="1"/>
            <a:r>
              <a:rPr lang="en-US" dirty="0"/>
              <a:t>Be aware of silent symbol collision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D7988-459D-40A4-8FE0-E979C6EC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D84F5-83D4-4C85-B1A1-3DBCCB70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21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linking: Shared Libraries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at program load-time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Handled automatically by the dynamic linker (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at run-time. </a:t>
            </a:r>
          </a:p>
          <a:p>
            <a:pPr lvl="1"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Linux, this is done by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dirty="0">
                <a:latin typeface="Courier New" pitchFamily="49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2F432-8CBF-4FEB-A784-118144C7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41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501EB-FBA1-44CF-8B9C-C7AE174F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0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331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compile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143830" y="1010963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20105" y="2568300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422644" y="1949175"/>
            <a:ext cx="1536195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libmysum.so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857257" y="3974825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a.out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416294" y="4844775"/>
            <a:ext cx="1536195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ibmysum.so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370423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sum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.h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343400" y="1047475"/>
            <a:ext cx="4368200" cy="559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libmysum.so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sum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myotherfunctions.c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4EB026-139D-424F-9EE2-765DE2D4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0331C-41C4-4A5D-BA7B-E5257532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35529"/>
            <a:ext cx="8991600" cy="54864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generate efficient, correct machine code</a:t>
            </a:r>
          </a:p>
          <a:p>
            <a:pPr lvl="1" eaLnBrk="1" hangingPunct="1">
              <a:defRPr/>
            </a:pPr>
            <a:r>
              <a:rPr lang="en-US" dirty="0"/>
              <a:t>allocate registers, choose instructions, ...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409773" y="1646897"/>
            <a:ext cx="125594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4633054" y="2288909"/>
            <a:ext cx="4186494" cy="2260994"/>
          </a:xfrm>
          <a:prstGeom prst="wedgeRoundRectCallout">
            <a:avLst>
              <a:gd name="adj1" fmla="val -35967"/>
              <a:gd name="adj2" fmla="val -7593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Generated code must have the same behavior as the original C program under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>
                <a:solidFill>
                  <a:schemeClr val="tx1"/>
                </a:solidFill>
              </a:rPr>
              <a:t> scenarios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85261" y="1632940"/>
            <a:ext cx="1255948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96645" y="3726454"/>
            <a:ext cx="3154929" cy="1423387"/>
          </a:xfrm>
          <a:prstGeom prst="wedgeRoundRectCallout">
            <a:avLst>
              <a:gd name="adj1" fmla="val 34393"/>
              <a:gd name="adj2" fmla="val -19614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gcc’s</a:t>
            </a:r>
            <a:r>
              <a:rPr lang="en-US" sz="2400" dirty="0">
                <a:solidFill>
                  <a:schemeClr val="tx1"/>
                </a:solidFill>
              </a:rPr>
              <a:t> optimization levels: -O1, -O2, -O3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1FD26-5932-4F8E-855F-DC2CBF7D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1807-5336-4ADE-9F37-12B50447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4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3122" y="2866464"/>
            <a:ext cx="4511562" cy="3803103"/>
            <a:chOff x="-65723" y="3226950"/>
            <a:chExt cx="4511562" cy="380310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-65723" y="3616298"/>
              <a:ext cx="4511562" cy="34137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  </a:t>
              </a:r>
              <a:r>
                <a:rPr lang="en-US" dirty="0" err="1">
                  <a:latin typeface="Calibri"/>
                  <a:cs typeface="Calibri"/>
                </a:rPr>
                <a:t>testq</a:t>
              </a:r>
              <a:r>
                <a:rPr lang="en-US" dirty="0">
                  <a:latin typeface="Calibri"/>
                  <a:cs typeface="Calibri"/>
                </a:rPr>
                <a:t>  %</a:t>
              </a:r>
              <a:r>
                <a:rPr lang="en-US" dirty="0" err="1">
                  <a:latin typeface="Calibri"/>
                  <a:cs typeface="Calibri"/>
                </a:rPr>
                <a:t>rsi</a:t>
              </a:r>
              <a:r>
                <a:rPr lang="en-US" dirty="0">
                  <a:latin typeface="Calibri"/>
                  <a:cs typeface="Calibri"/>
                </a:rPr>
                <a:t>, %</a:t>
              </a:r>
              <a:r>
                <a:rPr lang="en-US" dirty="0" err="1">
                  <a:latin typeface="Calibri"/>
                  <a:cs typeface="Calibri"/>
                </a:rPr>
                <a:t>rsi</a:t>
              </a:r>
              <a:r>
                <a:rPr lang="en-US" dirty="0">
                  <a:latin typeface="Calibri"/>
                  <a:cs typeface="Calibri"/>
                </a:rPr>
                <a:t>	               # Test n</a:t>
              </a:r>
            </a:p>
            <a:p>
              <a:r>
                <a:rPr lang="en-US" dirty="0">
                  <a:latin typeface="Calibri"/>
                  <a:cs typeface="Calibri"/>
                </a:rPr>
                <a:t>  </a:t>
              </a:r>
              <a:r>
                <a:rPr lang="en-US" dirty="0" err="1">
                  <a:latin typeface="Calibri"/>
                  <a:cs typeface="Calibri"/>
                </a:rPr>
                <a:t>jle</a:t>
              </a:r>
              <a:r>
                <a:rPr lang="en-US" dirty="0">
                  <a:latin typeface="Calibri"/>
                  <a:cs typeface="Calibri"/>
                </a:rPr>
                <a:t> 	.L1			               # If 0, </a:t>
              </a:r>
              <a:r>
                <a:rPr lang="en-US" dirty="0" err="1">
                  <a:latin typeface="Calibri"/>
                  <a:cs typeface="Calibri"/>
                </a:rPr>
                <a:t>goto</a:t>
              </a:r>
              <a:r>
                <a:rPr lang="en-US" dirty="0">
                  <a:latin typeface="Calibri"/>
                  <a:cs typeface="Calibri"/>
                </a:rPr>
                <a:t> done</a:t>
              </a:r>
            </a:p>
            <a:p>
              <a:r>
                <a:rPr lang="en-US" dirty="0">
                  <a:latin typeface="Calibri"/>
                  <a:cs typeface="Calibri"/>
                </a:rPr>
                <a:t>  </a:t>
              </a:r>
              <a:r>
                <a:rPr lang="en-US" dirty="0" err="1">
                  <a:latin typeface="Calibri"/>
                  <a:cs typeface="Calibri"/>
                </a:rPr>
                <a:t>movq</a:t>
              </a:r>
              <a:r>
                <a:rPr lang="en-US" dirty="0">
                  <a:latin typeface="Calibri"/>
                  <a:cs typeface="Calibri"/>
                </a:rPr>
                <a:t> %</a:t>
              </a:r>
              <a:r>
                <a:rPr lang="en-US" dirty="0" err="1">
                  <a:latin typeface="Calibri"/>
                  <a:cs typeface="Calibri"/>
                </a:rPr>
                <a:t>rsi</a:t>
              </a:r>
              <a:r>
                <a:rPr lang="en-US" dirty="0">
                  <a:latin typeface="Calibri"/>
                  <a:cs typeface="Calibri"/>
                </a:rPr>
                <a:t>, %</a:t>
              </a:r>
              <a:r>
                <a:rPr lang="en-US" dirty="0" err="1">
                  <a:latin typeface="Calibri"/>
                  <a:cs typeface="Calibri"/>
                </a:rPr>
                <a:t>rdx</a:t>
              </a:r>
              <a:endParaRPr lang="en-US" dirty="0">
                <a:latin typeface="Calibri"/>
                <a:cs typeface="Calibri"/>
              </a:endParaRPr>
            </a:p>
            <a:p>
              <a:r>
                <a:rPr lang="en-US" dirty="0">
                  <a:latin typeface="Calibri"/>
                  <a:cs typeface="Calibri"/>
                </a:rPr>
                <a:t>  </a:t>
              </a:r>
              <a:r>
                <a:rPr lang="en-US" dirty="0" err="1">
                  <a:latin typeface="Calibri"/>
                  <a:cs typeface="Calibri"/>
                </a:rPr>
                <a:t>leaq</a:t>
              </a:r>
              <a:r>
                <a:rPr lang="en-US" dirty="0">
                  <a:latin typeface="Calibri"/>
                  <a:cs typeface="Calibri"/>
                </a:rPr>
                <a:t> (%</a:t>
              </a:r>
              <a:r>
                <a:rPr lang="en-US" dirty="0" err="1">
                  <a:latin typeface="Calibri"/>
                  <a:cs typeface="Calibri"/>
                </a:rPr>
                <a:t>rdi</a:t>
              </a:r>
              <a:r>
                <a:rPr lang="en-US" dirty="0">
                  <a:latin typeface="Calibri"/>
                  <a:cs typeface="Calibri"/>
                </a:rPr>
                <a:t>, %</a:t>
              </a:r>
              <a:r>
                <a:rPr lang="en-US" dirty="0" err="1">
                  <a:latin typeface="Calibri"/>
                  <a:cs typeface="Calibri"/>
                </a:rPr>
                <a:t>rsi</a:t>
              </a:r>
              <a:r>
                <a:rPr lang="en-US" dirty="0">
                  <a:latin typeface="Calibri"/>
                  <a:cs typeface="Calibri"/>
                </a:rPr>
                <a:t>, 8), %</a:t>
              </a:r>
              <a:r>
                <a:rPr lang="en-US" dirty="0" err="1">
                  <a:latin typeface="Calibri"/>
                  <a:cs typeface="Calibri"/>
                </a:rPr>
                <a:t>rax</a:t>
              </a:r>
              <a:r>
                <a:rPr lang="en-US" dirty="0">
                  <a:latin typeface="Calibri"/>
                  <a:cs typeface="Calibri"/>
                </a:rPr>
                <a:t>    # </a:t>
              </a:r>
              <a:r>
                <a:rPr lang="en-US" dirty="0" err="1">
                  <a:latin typeface="Calibri"/>
                  <a:cs typeface="Calibri"/>
                </a:rPr>
                <a:t>rax</a:t>
              </a:r>
              <a:r>
                <a:rPr lang="en-US" dirty="0">
                  <a:latin typeface="Calibri"/>
                  <a:cs typeface="Calibri"/>
                </a:rPr>
                <a:t> = &amp;</a:t>
              </a:r>
              <a:r>
                <a:rPr lang="en-US" dirty="0" err="1">
                  <a:latin typeface="Calibri"/>
                  <a:cs typeface="Calibri"/>
                </a:rPr>
                <a:t>arr</a:t>
              </a:r>
              <a:r>
                <a:rPr lang="en-US" dirty="0">
                  <a:latin typeface="Calibri"/>
                  <a:cs typeface="Calibri"/>
                </a:rPr>
                <a:t>[n] </a:t>
              </a:r>
              <a:r>
                <a:rPr lang="en-US" b="1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alibri"/>
                  <a:cs typeface="Calibri"/>
                </a:rPr>
                <a:t>  </a:t>
              </a:r>
              <a:r>
                <a:rPr lang="en-US" b="1" dirty="0" err="1">
                  <a:solidFill>
                    <a:srgbClr val="FF0000"/>
                  </a:solidFill>
                  <a:latin typeface="Calibri"/>
                  <a:cs typeface="Calibri"/>
                </a:rPr>
                <a:t>imulq</a:t>
              </a:r>
              <a:r>
                <a:rPr lang="en-US" b="1" dirty="0">
                  <a:solidFill>
                    <a:srgbClr val="FF0000"/>
                  </a:solidFill>
                  <a:latin typeface="Calibri"/>
                  <a:cs typeface="Calibri"/>
                </a:rPr>
                <a:t> %</a:t>
              </a:r>
              <a:r>
                <a:rPr lang="en-US" b="1" dirty="0" err="1">
                  <a:solidFill>
                    <a:srgbClr val="FF0000"/>
                  </a:solidFill>
                  <a:latin typeface="Calibri"/>
                  <a:cs typeface="Calibri"/>
                </a:rPr>
                <a:t>rsi</a:t>
              </a:r>
              <a:r>
                <a:rPr lang="en-US" b="1" dirty="0">
                  <a:solidFill>
                    <a:srgbClr val="FF0000"/>
                  </a:solidFill>
                  <a:latin typeface="Calibri"/>
                  <a:cs typeface="Calibri"/>
                </a:rPr>
                <a:t>, %</a:t>
              </a:r>
              <a:r>
                <a:rPr lang="en-US" b="1" dirty="0" err="1">
                  <a:solidFill>
                    <a:srgbClr val="FF0000"/>
                  </a:solidFill>
                  <a:latin typeface="Calibri"/>
                  <a:cs typeface="Calibri"/>
                </a:rPr>
                <a:t>rdx</a:t>
              </a:r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	              # </a:t>
              </a:r>
              <a:r>
                <a:rPr lang="en-US" dirty="0" err="1">
                  <a:solidFill>
                    <a:srgbClr val="C00000"/>
                  </a:solidFill>
                  <a:latin typeface="Calibri"/>
                  <a:cs typeface="Calibri"/>
                </a:rPr>
                <a:t>rdx</a:t>
              </a:r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 = n*n</a:t>
              </a:r>
            </a:p>
            <a:p>
              <a:r>
                <a:rPr lang="en-US" dirty="0">
                  <a:latin typeface="Calibri"/>
                  <a:cs typeface="Calibri"/>
                </a:rPr>
                <a:t>.L3:				 </a:t>
              </a:r>
            </a:p>
            <a:p>
              <a:r>
                <a:rPr lang="en-US" dirty="0">
                  <a:latin typeface="Calibri"/>
                  <a:cs typeface="Calibri"/>
                </a:rPr>
                <a:t>  </a:t>
              </a:r>
              <a:r>
                <a:rPr lang="en-US" dirty="0" err="1">
                  <a:latin typeface="Calibri"/>
                  <a:cs typeface="Calibri"/>
                </a:rPr>
                <a:t>movq</a:t>
              </a:r>
              <a:r>
                <a:rPr lang="en-US" dirty="0">
                  <a:latin typeface="Calibri"/>
                  <a:cs typeface="Calibri"/>
                </a:rPr>
                <a:t>  %</a:t>
              </a:r>
              <a:r>
                <a:rPr lang="en-US" dirty="0" err="1">
                  <a:latin typeface="Calibri"/>
                  <a:cs typeface="Calibri"/>
                </a:rPr>
                <a:t>rdx</a:t>
              </a:r>
              <a:r>
                <a:rPr lang="en-US" dirty="0">
                  <a:latin typeface="Calibri"/>
                  <a:cs typeface="Calibri"/>
                </a:rPr>
                <a:t>, (%</a:t>
              </a:r>
              <a:r>
                <a:rPr lang="en-US" dirty="0" err="1">
                  <a:latin typeface="Calibri"/>
                  <a:cs typeface="Calibri"/>
                </a:rPr>
                <a:t>rdi</a:t>
              </a:r>
              <a:r>
                <a:rPr lang="en-US" dirty="0">
                  <a:latin typeface="Calibri"/>
                  <a:cs typeface="Calibri"/>
                </a:rPr>
                <a:t>)          # (*p) =</a:t>
              </a:r>
              <a:r>
                <a:rPr lang="en-US" dirty="0" err="1">
                  <a:latin typeface="Calibri"/>
                  <a:cs typeface="Calibri"/>
                </a:rPr>
                <a:t>rdx</a:t>
              </a:r>
              <a:r>
                <a:rPr lang="en-US" dirty="0">
                  <a:latin typeface="Calibri"/>
                  <a:cs typeface="Calibri"/>
                </a:rPr>
                <a:t> </a:t>
              </a:r>
            </a:p>
            <a:p>
              <a:r>
                <a:rPr lang="en-US" dirty="0">
                  <a:latin typeface="Calibri"/>
                  <a:cs typeface="Calibri"/>
                </a:rPr>
                <a:t>  </a:t>
              </a:r>
              <a:r>
                <a:rPr lang="en-US" dirty="0" err="1">
                  <a:latin typeface="Calibri"/>
                  <a:cs typeface="Calibri"/>
                </a:rPr>
                <a:t>addq</a:t>
              </a:r>
              <a:r>
                <a:rPr lang="en-US" dirty="0">
                  <a:latin typeface="Calibri"/>
                  <a:cs typeface="Calibri"/>
                </a:rPr>
                <a:t> $8, %</a:t>
              </a:r>
              <a:r>
                <a:rPr lang="en-US" dirty="0" err="1">
                  <a:latin typeface="Calibri"/>
                  <a:cs typeface="Calibri"/>
                </a:rPr>
                <a:t>rdi</a:t>
              </a:r>
              <a:r>
                <a:rPr lang="en-US" dirty="0">
                  <a:latin typeface="Calibri"/>
                  <a:cs typeface="Calibri"/>
                </a:rPr>
                <a:t>                  # p++; </a:t>
              </a:r>
            </a:p>
            <a:p>
              <a:r>
                <a:rPr lang="en-US" dirty="0">
                  <a:latin typeface="Calibri"/>
                  <a:cs typeface="Calibri"/>
                </a:rPr>
                <a:t>  </a:t>
              </a:r>
              <a:r>
                <a:rPr lang="en-US" dirty="0" err="1">
                  <a:latin typeface="Calibri"/>
                  <a:cs typeface="Calibri"/>
                </a:rPr>
                <a:t>cmpq</a:t>
              </a:r>
              <a:r>
                <a:rPr lang="en-US" dirty="0">
                  <a:latin typeface="Calibri"/>
                  <a:cs typeface="Calibri"/>
                </a:rPr>
                <a:t>  %</a:t>
              </a:r>
              <a:r>
                <a:rPr lang="en-US" dirty="0" err="1">
                  <a:latin typeface="Calibri"/>
                  <a:cs typeface="Calibri"/>
                </a:rPr>
                <a:t>rax</a:t>
              </a:r>
              <a:r>
                <a:rPr lang="en-US" dirty="0">
                  <a:latin typeface="Calibri"/>
                  <a:cs typeface="Calibri"/>
                </a:rPr>
                <a:t>, %</a:t>
              </a:r>
              <a:r>
                <a:rPr lang="en-US" dirty="0" err="1">
                  <a:latin typeface="Calibri"/>
                  <a:cs typeface="Calibri"/>
                </a:rPr>
                <a:t>rdi</a:t>
              </a:r>
              <a:r>
                <a:rPr lang="en-US" dirty="0">
                  <a:latin typeface="Calibri"/>
                  <a:cs typeface="Calibri"/>
                </a:rPr>
                <a:t>	         # </a:t>
              </a:r>
              <a:r>
                <a:rPr lang="en-US" dirty="0" err="1">
                  <a:latin typeface="Calibri"/>
                  <a:cs typeface="Calibri"/>
                </a:rPr>
                <a:t>cmp</a:t>
              </a:r>
              <a:r>
                <a:rPr lang="en-US" dirty="0">
                  <a:latin typeface="Calibri"/>
                  <a:cs typeface="Calibri"/>
                </a:rPr>
                <a:t> &amp;</a:t>
              </a:r>
              <a:r>
                <a:rPr lang="en-US" dirty="0" err="1">
                  <a:latin typeface="Calibri"/>
                  <a:cs typeface="Calibri"/>
                </a:rPr>
                <a:t>arr</a:t>
              </a:r>
              <a:r>
                <a:rPr lang="en-US" dirty="0">
                  <a:latin typeface="Calibri"/>
                  <a:cs typeface="Calibri"/>
                </a:rPr>
                <a:t>[n]) vs. p</a:t>
              </a:r>
            </a:p>
            <a:p>
              <a:r>
                <a:rPr lang="en-US" dirty="0">
                  <a:latin typeface="Calibri"/>
                  <a:cs typeface="Calibri"/>
                </a:rPr>
                <a:t>  </a:t>
              </a:r>
              <a:r>
                <a:rPr lang="en-US" dirty="0" err="1">
                  <a:latin typeface="Calibri"/>
                  <a:cs typeface="Calibri"/>
                </a:rPr>
                <a:t>jne</a:t>
              </a:r>
              <a:r>
                <a:rPr lang="en-US" dirty="0">
                  <a:latin typeface="Calibri"/>
                  <a:cs typeface="Calibri"/>
                </a:rPr>
                <a:t>	 .L3			         # if !=, </a:t>
              </a:r>
              <a:r>
                <a:rPr lang="en-US" dirty="0" err="1">
                  <a:latin typeface="Calibri"/>
                  <a:cs typeface="Calibri"/>
                </a:rPr>
                <a:t>goto</a:t>
              </a:r>
              <a:r>
                <a:rPr lang="en-US" dirty="0">
                  <a:latin typeface="Calibri"/>
                  <a:cs typeface="Calibri"/>
                </a:rPr>
                <a:t> Loop .L3</a:t>
              </a:r>
            </a:p>
            <a:p>
              <a:r>
                <a:rPr lang="en-US" dirty="0">
                  <a:latin typeface="Calibri"/>
                  <a:cs typeface="Calibri"/>
                </a:rPr>
                <a:t>.L1:				      	</a:t>
              </a:r>
            </a:p>
            <a:p>
              <a:r>
                <a:rPr lang="en-US" dirty="0">
                  <a:latin typeface="Calibri"/>
                  <a:cs typeface="Calibri"/>
                </a:rPr>
                <a:t>  ret</a:t>
              </a:r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1971722" y="3142769"/>
              <a:ext cx="399401" cy="5677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27" y="177115"/>
            <a:ext cx="8751047" cy="1060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Common optimization: code motion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237565"/>
            <a:ext cx="8964401" cy="794435"/>
          </a:xfrm>
          <a:ln>
            <a:noFill/>
          </a:ln>
        </p:spPr>
        <p:txBody>
          <a:bodyPr lIns="90487" tIns="44450" rIns="90487" bIns="44450">
            <a:normAutofit/>
          </a:bodyPr>
          <a:lstStyle/>
          <a:p>
            <a:pPr>
              <a:defRPr/>
            </a:pPr>
            <a:r>
              <a:rPr lang="en-US" dirty="0"/>
              <a:t>Move computation outside loop if possible.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87123" y="1748336"/>
            <a:ext cx="4235133" cy="1474763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set_arr</a:t>
            </a:r>
            <a:r>
              <a:rPr lang="en-US" dirty="0">
                <a:latin typeface="Consolas"/>
                <a:cs typeface="Consolas"/>
              </a:rPr>
              <a:t>(long *</a:t>
            </a:r>
            <a:r>
              <a:rPr lang="en-US" dirty="0" err="1">
                <a:latin typeface="Consolas"/>
                <a:cs typeface="Consolas"/>
              </a:rPr>
              <a:t>arr</a:t>
            </a:r>
            <a:r>
              <a:rPr lang="en-US" dirty="0">
                <a:latin typeface="Consolas"/>
                <a:cs typeface="Consolas"/>
              </a:rPr>
              <a:t>, long n)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arr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= n*n;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32440" y="2497132"/>
            <a:ext cx="3409565" cy="369332"/>
            <a:chOff x="-3596756" y="6407659"/>
            <a:chExt cx="2498075" cy="369332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>
              <a:off x="-3596756" y="6592325"/>
              <a:ext cx="1152859" cy="112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 flipH="1">
              <a:off x="-2382726" y="6407659"/>
              <a:ext cx="1284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done inside loop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EEFE9C-8281-4827-8C97-5507C7B45687}"/>
              </a:ext>
            </a:extLst>
          </p:cNvPr>
          <p:cNvGrpSpPr/>
          <p:nvPr/>
        </p:nvGrpSpPr>
        <p:grpSpPr>
          <a:xfrm>
            <a:off x="4908867" y="4195480"/>
            <a:ext cx="4235133" cy="2034478"/>
            <a:chOff x="4908867" y="4195480"/>
            <a:chExt cx="4235133" cy="2034478"/>
          </a:xfrm>
        </p:grpSpPr>
        <p:sp>
          <p:nvSpPr>
            <p:cNvPr id="14" name="TextBox 13"/>
            <p:cNvSpPr txBox="1"/>
            <p:nvPr/>
          </p:nvSpPr>
          <p:spPr>
            <a:xfrm flipH="1">
              <a:off x="5065723" y="5860626"/>
              <a:ext cx="211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Equivalent C code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EC429F1-67CA-48D1-A97A-82D53B23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67" y="4195480"/>
              <a:ext cx="4235133" cy="1751762"/>
            </a:xfrm>
            <a:prstGeom prst="rect">
              <a:avLst/>
            </a:prstGeom>
            <a:solidFill>
              <a:srgbClr val="FFC000"/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/>
                  <a:cs typeface="Consolas"/>
                </a:rPr>
                <a:t>void </a:t>
              </a:r>
              <a:r>
                <a:rPr lang="en-US" dirty="0" err="1">
                  <a:latin typeface="Consolas"/>
                  <a:cs typeface="Consolas"/>
                </a:rPr>
                <a:t>set_arr</a:t>
              </a:r>
              <a:r>
                <a:rPr lang="en-US" dirty="0">
                  <a:latin typeface="Consolas"/>
                  <a:cs typeface="Consolas"/>
                </a:rPr>
                <a:t>(long *</a:t>
              </a:r>
              <a:r>
                <a:rPr lang="en-US" dirty="0" err="1">
                  <a:latin typeface="Consolas"/>
                  <a:cs typeface="Consolas"/>
                </a:rPr>
                <a:t>arr</a:t>
              </a:r>
              <a:r>
                <a:rPr lang="en-US" dirty="0">
                  <a:latin typeface="Consolas"/>
                  <a:cs typeface="Consolas"/>
                </a:rPr>
                <a:t>, long n) 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/>
                  <a:cs typeface="Consolas"/>
                </a:rPr>
                <a:t>{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/>
                  <a:cs typeface="Consolas"/>
                </a:rPr>
                <a:t>  long t = n*n;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/>
                  <a:cs typeface="Consolas"/>
                </a:rPr>
                <a:t>  for (long </a:t>
              </a:r>
              <a:r>
                <a:rPr lang="en-US" dirty="0" err="1">
                  <a:latin typeface="Consolas"/>
                  <a:cs typeface="Consolas"/>
                </a:rPr>
                <a:t>i</a:t>
              </a:r>
              <a:r>
                <a:rPr lang="en-US" dirty="0">
                  <a:latin typeface="Consolas"/>
                  <a:cs typeface="Consolas"/>
                </a:rPr>
                <a:t> = 0; </a:t>
              </a:r>
              <a:r>
                <a:rPr lang="en-US" dirty="0" err="1">
                  <a:latin typeface="Consolas"/>
                  <a:cs typeface="Consolas"/>
                </a:rPr>
                <a:t>i</a:t>
              </a:r>
              <a:r>
                <a:rPr lang="en-US" dirty="0">
                  <a:latin typeface="Consolas"/>
                  <a:cs typeface="Consolas"/>
                </a:rPr>
                <a:t> &lt; n; </a:t>
              </a:r>
              <a:r>
                <a:rPr lang="en-US" dirty="0" err="1">
                  <a:latin typeface="Consolas"/>
                  <a:cs typeface="Consolas"/>
                </a:rPr>
                <a:t>i</a:t>
              </a:r>
              <a:r>
                <a:rPr lang="en-US" dirty="0">
                  <a:latin typeface="Consolas"/>
                  <a:cs typeface="Consolas"/>
                </a:rPr>
                <a:t>++)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/>
                  <a:cs typeface="Consolas"/>
                </a:rPr>
                <a:t>    </a:t>
              </a:r>
              <a:r>
                <a:rPr lang="en-US" dirty="0" err="1">
                  <a:latin typeface="Consolas"/>
                  <a:cs typeface="Consolas"/>
                </a:rPr>
                <a:t>arr</a:t>
              </a:r>
              <a:r>
                <a:rPr lang="en-US" dirty="0">
                  <a:latin typeface="Consolas"/>
                  <a:cs typeface="Consolas"/>
                </a:rPr>
                <a:t>[</a:t>
              </a:r>
              <a:r>
                <a:rPr lang="en-US" dirty="0" err="1">
                  <a:latin typeface="Consolas"/>
                  <a:cs typeface="Consolas"/>
                </a:rPr>
                <a:t>i</a:t>
              </a:r>
              <a:r>
                <a:rPr lang="en-US" dirty="0">
                  <a:latin typeface="Consolas"/>
                  <a:cs typeface="Consolas"/>
                </a:rPr>
                <a:t>] = t;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/>
                  <a:cs typeface="Consolas"/>
                </a:rPr>
                <a:t>}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36ECC-125C-483E-B3B7-C3A6B35A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DF9F9-A71D-4B48-97FF-FFFCC974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4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294" y="304800"/>
            <a:ext cx="9323293" cy="9159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Common Optimization: </a:t>
            </a:r>
            <a:br>
              <a:rPr lang="en-US" dirty="0"/>
            </a:br>
            <a:r>
              <a:rPr lang="en-US" dirty="0"/>
              <a:t>use simpler instructions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01669"/>
            <a:ext cx="8307387" cy="1797330"/>
          </a:xfrm>
          <a:noFill/>
        </p:spPr>
        <p:txBody>
          <a:bodyPr lIns="90487" tIns="44450" rIns="90487" bIns="44450"/>
          <a:lstStyle/>
          <a:p>
            <a:r>
              <a:rPr lang="en-US" sz="2800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  <a:endParaRPr lang="en-US" dirty="0"/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90513" y="3489277"/>
            <a:ext cx="4087252" cy="92076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arr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= n*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90464" y="3337856"/>
            <a:ext cx="4945530" cy="2441640"/>
            <a:chOff x="3690464" y="3188446"/>
            <a:chExt cx="4945530" cy="2441640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4757264" y="3188446"/>
              <a:ext cx="3878730" cy="1751762"/>
            </a:xfrm>
            <a:prstGeom prst="rect">
              <a:avLst/>
            </a:prstGeom>
            <a:solidFill>
              <a:srgbClr val="FFC000"/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FF0000"/>
                  </a:solidFill>
                  <a:latin typeface="Consolas" panose="020B0609020204030204" pitchFamily="49" charset="0"/>
                  <a:cs typeface="Calibri"/>
                </a:rPr>
                <a:t>long </a:t>
              </a:r>
              <a:r>
                <a:rPr lang="en-US" i="1" dirty="0" err="1">
                  <a:solidFill>
                    <a:srgbClr val="FF0000"/>
                  </a:solidFill>
                  <a:latin typeface="Consolas" panose="020B0609020204030204" pitchFamily="49" charset="0"/>
                  <a:cs typeface="Calibri"/>
                </a:rPr>
                <a:t>ni</a:t>
              </a:r>
              <a:r>
                <a:rPr lang="en-US" i="1" dirty="0">
                  <a:solidFill>
                    <a:srgbClr val="FF0000"/>
                  </a:solidFill>
                  <a:latin typeface="Consolas" panose="020B0609020204030204" pitchFamily="49" charset="0"/>
                  <a:cs typeface="Calibri"/>
                </a:rPr>
                <a:t> = 0;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endParaRP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  <a:cs typeface="Calibri"/>
                </a:rPr>
                <a:t>for (long </a:t>
              </a:r>
              <a:r>
                <a:rPr lang="en-US" dirty="0" err="1">
                  <a:latin typeface="Consolas" panose="020B0609020204030204" pitchFamily="49" charset="0"/>
                  <a:cs typeface="Calibri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 = 0; </a:t>
              </a:r>
              <a:r>
                <a:rPr lang="en-US" dirty="0" err="1">
                  <a:latin typeface="Consolas" panose="020B0609020204030204" pitchFamily="49" charset="0"/>
                  <a:cs typeface="Calibri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 &lt; n; </a:t>
              </a:r>
              <a:r>
                <a:rPr lang="en-US" dirty="0" err="1">
                  <a:latin typeface="Consolas" panose="020B0609020204030204" pitchFamily="49" charset="0"/>
                  <a:cs typeface="Calibri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++) {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  <a:cs typeface="Calibri"/>
                </a:rPr>
                <a:t>  </a:t>
              </a:r>
              <a:r>
                <a:rPr lang="en-US" dirty="0" err="1">
                  <a:latin typeface="Consolas" panose="020B0609020204030204" pitchFamily="49" charset="0"/>
                  <a:cs typeface="Calibri"/>
                </a:rPr>
                <a:t>arr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alibri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] = </a:t>
              </a:r>
              <a:r>
                <a:rPr lang="en-US" dirty="0" err="1">
                  <a:latin typeface="Consolas" panose="020B0609020204030204" pitchFamily="49" charset="0"/>
                  <a:cs typeface="Calibri"/>
                </a:rPr>
                <a:t>ni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;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FF0000"/>
                  </a:solidFill>
                  <a:latin typeface="Consolas" panose="020B0609020204030204" pitchFamily="49" charset="0"/>
                  <a:cs typeface="Calibri"/>
                </a:rPr>
                <a:t>  </a:t>
              </a:r>
              <a:r>
                <a:rPr lang="en-US" i="1" dirty="0" err="1">
                  <a:solidFill>
                    <a:srgbClr val="FF0000"/>
                  </a:solidFill>
                  <a:latin typeface="Consolas" panose="020B0609020204030204" pitchFamily="49" charset="0"/>
                  <a:cs typeface="Calibri"/>
                </a:rPr>
                <a:t>ni</a:t>
              </a:r>
              <a:r>
                <a:rPr lang="en-US" i="1" dirty="0">
                  <a:solidFill>
                    <a:srgbClr val="FF0000"/>
                  </a:solidFill>
                  <a:latin typeface="Consolas" panose="020B0609020204030204" pitchFamily="49" charset="0"/>
                  <a:cs typeface="Calibri"/>
                </a:rPr>
                <a:t> += n;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  <a:cs typeface="Calibri"/>
                </a:rPr>
                <a:t>}</a:t>
              </a:r>
            </a:p>
          </p:txBody>
        </p:sp>
        <p:sp>
          <p:nvSpPr>
            <p:cNvPr id="2" name="Right Arrow 1"/>
            <p:cNvSpPr/>
            <p:nvPr/>
          </p:nvSpPr>
          <p:spPr>
            <a:xfrm>
              <a:off x="3690464" y="4056529"/>
              <a:ext cx="911412" cy="5827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57264" y="4983755"/>
              <a:ext cx="28141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assembly not shown</a:t>
              </a:r>
            </a:p>
            <a:p>
              <a:r>
                <a:rPr lang="en-US" dirty="0"/>
                <a:t>this is the equivalent C code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FC742-F6ED-4C5C-9634-467EF3F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1E177-C93A-43EF-9766-87C1B967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2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1" y="152400"/>
            <a:ext cx="8815294" cy="1060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Common Optimization: </a:t>
            </a:r>
            <a:br>
              <a:rPr lang="en-US" dirty="0"/>
            </a:br>
            <a:r>
              <a:rPr lang="en-US" dirty="0"/>
              <a:t>reuse common sub-expressions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1861388"/>
            <a:ext cx="3679893" cy="15670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// Sum neighbors of </a:t>
            </a:r>
            <a:r>
              <a:rPr lang="en-US" sz="1600" dirty="0" err="1">
                <a:latin typeface="Consolas"/>
                <a:cs typeface="Consolas"/>
              </a:rPr>
              <a:t>i,j</a:t>
            </a:r>
            <a:r>
              <a:rPr lang="en-US" sz="1600" dirty="0">
                <a:latin typeface="Consolas"/>
                <a:cs typeface="Consolas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up =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[(i-1)*n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down =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[(i+1)*n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left = 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*n + j-1];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right = </a:t>
            </a:r>
            <a:r>
              <a:rPr lang="en-US" sz="1600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*n + j+1];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/>
                <a:cs typeface="Consolas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42844" y="4285145"/>
            <a:ext cx="2168085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3366FF"/>
                </a:solidFill>
                <a:latin typeface="Calibri"/>
                <a:cs typeface="Calibri"/>
              </a:rPr>
              <a:t>3 multiplications: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3366FF"/>
                </a:solidFill>
                <a:latin typeface="Calibri"/>
                <a:cs typeface="Calibri"/>
              </a:rPr>
              <a:t>(i-1)*n, (i+1)*n, </a:t>
            </a:r>
            <a:r>
              <a:rPr lang="en-US" sz="2000" dirty="0" err="1">
                <a:solidFill>
                  <a:srgbClr val="3366FF"/>
                </a:solidFill>
                <a:latin typeface="Calibri"/>
                <a:cs typeface="Calibri"/>
              </a:rPr>
              <a:t>i</a:t>
            </a:r>
            <a:r>
              <a:rPr lang="en-US" sz="2000" dirty="0">
                <a:solidFill>
                  <a:srgbClr val="3366FF"/>
                </a:solidFill>
                <a:latin typeface="Calibri"/>
                <a:cs typeface="Calibri"/>
              </a:rPr>
              <a:t>*n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24221" y="1861388"/>
            <a:ext cx="4388143" cy="3801318"/>
            <a:chOff x="3624221" y="1861388"/>
            <a:chExt cx="4388143" cy="380131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4654550" y="1861388"/>
              <a:ext cx="3357814" cy="1936428"/>
            </a:xfrm>
            <a:prstGeom prst="rect">
              <a:avLst/>
            </a:prstGeom>
            <a:solidFill>
              <a:srgbClr val="FFC000"/>
            </a:solidFill>
            <a:ln w="38100" cmpd="dbl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long 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= </a:t>
              </a:r>
              <a:r>
                <a:rPr lang="en-US" sz="2000" dirty="0" err="1">
                  <a:latin typeface="Calibri"/>
                  <a:cs typeface="Calibri"/>
                </a:rPr>
                <a:t>i</a:t>
              </a:r>
              <a:r>
                <a:rPr lang="en-US" sz="2000" dirty="0">
                  <a:latin typeface="Calibri"/>
                  <a:cs typeface="Calibri"/>
                </a:rPr>
                <a:t>*n + j;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up =       </a:t>
              </a:r>
              <a:r>
                <a:rPr lang="en-US" sz="2000" dirty="0" err="1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- n];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down =  </a:t>
              </a:r>
              <a:r>
                <a:rPr lang="en-US" sz="2000" dirty="0" err="1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+ n];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left =      </a:t>
              </a:r>
              <a:r>
                <a:rPr lang="en-US" sz="2000" dirty="0" err="1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- 1];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right =    </a:t>
              </a:r>
              <a:r>
                <a:rPr lang="en-US" sz="2000" dirty="0" err="1">
                  <a:latin typeface="Calibri"/>
                  <a:cs typeface="Calibri"/>
                </a:rPr>
                <a:t>val</a:t>
              </a:r>
              <a:r>
                <a:rPr lang="en-US" sz="2000" dirty="0">
                  <a:latin typeface="Calibri"/>
                  <a:cs typeface="Calibri"/>
                </a:rPr>
                <a:t>[</a:t>
              </a:r>
              <a:r>
                <a:rPr lang="en-US" sz="2000" dirty="0" err="1">
                  <a:latin typeface="Calibri"/>
                  <a:cs typeface="Calibri"/>
                </a:rPr>
                <a:t>inj</a:t>
              </a:r>
              <a:r>
                <a:rPr lang="en-US" sz="2000" dirty="0">
                  <a:latin typeface="Calibri"/>
                  <a:cs typeface="Calibri"/>
                </a:rPr>
                <a:t> + 1];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sum = up + down + left + right;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789020" y="4281877"/>
              <a:ext cx="1877416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1 multiplication: 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rgbClr val="3366FF"/>
                  </a:solidFill>
                  <a:latin typeface="Calibri"/>
                  <a:cs typeface="Calibri"/>
                </a:rPr>
                <a:t>i</a:t>
              </a: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*n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3624221" y="2413956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4550" y="5016375"/>
              <a:ext cx="2448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assembly not shown</a:t>
              </a:r>
            </a:p>
            <a:p>
              <a:r>
                <a:rPr lang="en-US" dirty="0"/>
                <a:t>this is equivalent C code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89AA3-A464-4B13-8157-D1E01645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A9849-F884-4E24-97A4-4D14C7C4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1" y="152400"/>
            <a:ext cx="8815294" cy="1060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Common Optimization: </a:t>
            </a:r>
            <a:br>
              <a:rPr lang="en-US" dirty="0"/>
            </a:br>
            <a:r>
              <a:rPr lang="en-US" dirty="0"/>
              <a:t>reuse common sub-expressions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31444" y="1895268"/>
            <a:ext cx="1702388" cy="64376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x = a*b + c;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y = a*b*d;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91822" y="3548025"/>
            <a:ext cx="198163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3366FF"/>
                </a:solidFill>
                <a:latin typeface="Calibri"/>
                <a:cs typeface="Calibri"/>
              </a:rPr>
              <a:t>3 multiplications: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3366FF"/>
                </a:solidFill>
                <a:latin typeface="Calibri"/>
                <a:cs typeface="Calibri"/>
              </a:rPr>
              <a:t>a*b, a*b*c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50499" y="1579701"/>
            <a:ext cx="4061356" cy="2699732"/>
            <a:chOff x="3325149" y="1861388"/>
            <a:chExt cx="4061356" cy="2699732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4654550" y="1861388"/>
              <a:ext cx="1702388" cy="920765"/>
            </a:xfrm>
            <a:prstGeom prst="rect">
              <a:avLst/>
            </a:prstGeom>
            <a:solidFill>
              <a:srgbClr val="FFC000"/>
            </a:solidFill>
            <a:ln w="38100" cmpd="dbl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nsolas" panose="020B0609020204030204" pitchFamily="49" charset="0"/>
                  <a:cs typeface="Calibri"/>
                </a:rPr>
                <a:t>tmp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 = a*b;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  <a:cs typeface="Calibri"/>
                </a:rPr>
                <a:t>x = </a:t>
              </a:r>
              <a:r>
                <a:rPr lang="en-US" dirty="0" err="1">
                  <a:latin typeface="Consolas" panose="020B0609020204030204" pitchFamily="49" charset="0"/>
                  <a:cs typeface="Calibri"/>
                </a:rPr>
                <a:t>tmp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 + c;</a:t>
              </a:r>
            </a:p>
            <a:p>
              <a:pPr algn="l">
                <a:lnSpc>
                  <a:spcPct val="100000"/>
                </a:lnSpc>
              </a:pPr>
              <a:r>
                <a:rPr lang="en-US" dirty="0">
                  <a:latin typeface="Consolas" panose="020B0609020204030204" pitchFamily="49" charset="0"/>
                  <a:cs typeface="Calibri"/>
                </a:rPr>
                <a:t>y = </a:t>
              </a:r>
              <a:r>
                <a:rPr lang="en-US" dirty="0" err="1">
                  <a:latin typeface="Consolas" panose="020B0609020204030204" pitchFamily="49" charset="0"/>
                  <a:cs typeface="Calibri"/>
                </a:rPr>
                <a:t>tmp</a:t>
              </a:r>
              <a:r>
                <a:rPr lang="en-US" dirty="0">
                  <a:latin typeface="Consolas" panose="020B0609020204030204" pitchFamily="49" charset="0"/>
                  <a:cs typeface="Calibri"/>
                </a:rPr>
                <a:t>*d;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572337" y="3855799"/>
              <a:ext cx="198163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2 multiplications: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a*b, </a:t>
              </a:r>
              <a:r>
                <a:rPr lang="en-US" sz="2000" dirty="0" err="1">
                  <a:solidFill>
                    <a:srgbClr val="3366FF"/>
                  </a:solidFill>
                  <a:latin typeface="Calibri"/>
                  <a:cs typeface="Calibri"/>
                </a:rPr>
                <a:t>tmp</a:t>
              </a:r>
              <a:r>
                <a:rPr lang="en-US" sz="2000" dirty="0">
                  <a:solidFill>
                    <a:srgbClr val="3366FF"/>
                  </a:solidFill>
                  <a:latin typeface="Calibri"/>
                  <a:cs typeface="Calibri"/>
                </a:rPr>
                <a:t>*d;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3325149" y="2185292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337" y="2706540"/>
              <a:ext cx="28141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assembly not shown</a:t>
              </a:r>
            </a:p>
            <a:p>
              <a:r>
                <a:rPr lang="en-US" dirty="0"/>
                <a:t>this is the equivalent C code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E073A5-3512-40B5-8AD2-0B01D5FE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2C60-C071-3249-9DBB-404B1D195F8C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5C0E6-B800-45DB-80FC-ADBB9886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9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3358</Words>
  <Application>Microsoft Office PowerPoint</Application>
  <PresentationFormat>On-screen Show (4:3)</PresentationFormat>
  <Paragraphs>657</Paragraphs>
  <Slides>42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Menlo-Regular</vt:lpstr>
      <vt:lpstr>Arial</vt:lpstr>
      <vt:lpstr>Calibri</vt:lpstr>
      <vt:lpstr>Consolas</vt:lpstr>
      <vt:lpstr>Corbel</vt:lpstr>
      <vt:lpstr>Courier New</vt:lpstr>
      <vt:lpstr>Tahoma</vt:lpstr>
      <vt:lpstr>Wingdings</vt:lpstr>
      <vt:lpstr>Office Theme</vt:lpstr>
      <vt:lpstr>Code optimization &amp; linking </vt:lpstr>
      <vt:lpstr>What we’ve learnt so far</vt:lpstr>
      <vt:lpstr>What we’ve learnt so far</vt:lpstr>
      <vt:lpstr>Today’s lesson plan</vt:lpstr>
      <vt:lpstr>Optimizing Compilers</vt:lpstr>
      <vt:lpstr>Common optimization: code motion</vt:lpstr>
      <vt:lpstr>Common Optimization:  use simpler instructions</vt:lpstr>
      <vt:lpstr>Common Optimization:  reuse common sub-expressions</vt:lpstr>
      <vt:lpstr>Common Optimization:  reuse common sub-expressions</vt:lpstr>
      <vt:lpstr>What prevents optimization?</vt:lpstr>
      <vt:lpstr>Optimization obstacle #1:  Procedure Calls</vt:lpstr>
      <vt:lpstr>Lower Case Conversion Performance</vt:lpstr>
      <vt:lpstr>Calling strlen in loop</vt:lpstr>
      <vt:lpstr>Calling strlen in loop</vt:lpstr>
      <vt:lpstr>Lower Case Conversion Performance</vt:lpstr>
      <vt:lpstr>Optimization obstacle:  Procedure Calls</vt:lpstr>
      <vt:lpstr>Optimization obstacle 2: Memory aliasing</vt:lpstr>
      <vt:lpstr>Memory aliasing: different pointers may point to the same location</vt:lpstr>
      <vt:lpstr>Optimization obstacle:  memory aliasing</vt:lpstr>
      <vt:lpstr>Getting High Performance</vt:lpstr>
      <vt:lpstr>Today’s lesson plan</vt:lpstr>
      <vt:lpstr>Example C Program</vt:lpstr>
      <vt:lpstr>Linking</vt:lpstr>
      <vt:lpstr>Why a separate link phase?</vt:lpstr>
      <vt:lpstr>How does linker merge object files?</vt:lpstr>
      <vt:lpstr>How does linker merge object files?</vt:lpstr>
      <vt:lpstr>Format of the object files</vt:lpstr>
      <vt:lpstr>ELF Object File Format</vt:lpstr>
      <vt:lpstr>ELF Object File Format (cont.)</vt:lpstr>
      <vt:lpstr>Linker Symbols</vt:lpstr>
      <vt:lpstr>Step 1: Symbol Resolution</vt:lpstr>
      <vt:lpstr>C linker quirks: it allows symbol name collision!</vt:lpstr>
      <vt:lpstr>Symbol resolution in the face of name collision</vt:lpstr>
      <vt:lpstr>Linker Puzzles</vt:lpstr>
      <vt:lpstr>How to avoid symbol resolution confusion</vt:lpstr>
      <vt:lpstr>Step 2: Relocation</vt:lpstr>
      <vt:lpstr>Relocation Entries</vt:lpstr>
      <vt:lpstr>Relocated .text section</vt:lpstr>
      <vt:lpstr>Loading Executable Object Files</vt:lpstr>
      <vt:lpstr>Summary</vt:lpstr>
      <vt:lpstr>Dynamic linking: Shared Libraries</vt:lpstr>
      <vt:lpstr>Dynamic Linking at Load-time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240</cp:revision>
  <dcterms:created xsi:type="dcterms:W3CDTF">2018-03-18T03:12:26Z</dcterms:created>
  <dcterms:modified xsi:type="dcterms:W3CDTF">2020-11-06T03:14:19Z</dcterms:modified>
</cp:coreProperties>
</file>