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81" r:id="rId3"/>
    <p:sldId id="319" r:id="rId4"/>
    <p:sldId id="320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7" r:id="rId18"/>
    <p:sldId id="295" r:id="rId19"/>
    <p:sldId id="296" r:id="rId20"/>
    <p:sldId id="312" r:id="rId21"/>
    <p:sldId id="299" r:id="rId22"/>
    <p:sldId id="300" r:id="rId23"/>
    <p:sldId id="301" r:id="rId24"/>
    <p:sldId id="302" r:id="rId25"/>
    <p:sldId id="303" r:id="rId26"/>
    <p:sldId id="306" r:id="rId27"/>
    <p:sldId id="304" r:id="rId28"/>
    <p:sldId id="307" r:id="rId29"/>
    <p:sldId id="308" r:id="rId30"/>
    <p:sldId id="309" r:id="rId31"/>
    <p:sldId id="310" r:id="rId32"/>
    <p:sldId id="311" r:id="rId33"/>
    <p:sldId id="314" r:id="rId34"/>
    <p:sldId id="316" r:id="rId35"/>
    <p:sldId id="317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13" autoAdjust="0"/>
  </p:normalViewPr>
  <p:slideViewPr>
    <p:cSldViewPr snapToGrid="0" snapToObjects="1">
      <p:cViewPr varScale="1">
        <p:scale>
          <a:sx n="89" d="100"/>
          <a:sy n="89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37BB-56F8-764F-B027-D9A1F55907E9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46591-E9EF-5B41-B3C9-A842E144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45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7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7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3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3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6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8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7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AE04-16C2-ED46-8A46-92128D0FB2E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8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Large C Program organization,</a:t>
            </a:r>
            <a:br>
              <a:rPr lang="en-US" dirty="0" smtClean="0"/>
            </a:br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Jinyang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59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 does not have explicit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417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Scope of a global variable / function by default is across all files (linked together)</a:t>
            </a:r>
          </a:p>
          <a:p>
            <a:r>
              <a:rPr lang="en-US" dirty="0" smtClean="0"/>
              <a:t>To restrict the scope of a global variable / function to this file only, prefix with “static” keyword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83699" y="4054483"/>
            <a:ext cx="7612611" cy="2246769"/>
            <a:chOff x="583699" y="4054483"/>
            <a:chExt cx="7612611" cy="2246769"/>
          </a:xfrm>
        </p:grpSpPr>
        <p:sp>
          <p:nvSpPr>
            <p:cNvPr id="4" name="矩形 3"/>
            <p:cNvSpPr/>
            <p:nvPr/>
          </p:nvSpPr>
          <p:spPr>
            <a:xfrm>
              <a:off x="583699" y="4054483"/>
              <a:ext cx="6855372" cy="22467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#include “</a:t>
              </a:r>
              <a:r>
                <a:rPr lang="en-US" altLang="zh-CN" sz="2000" dirty="0" err="1" smtClean="0">
                  <a:solidFill>
                    <a:srgbClr val="3366FF"/>
                  </a:solidFill>
                  <a:latin typeface="Consolas"/>
                  <a:cs typeface="Consolas"/>
                </a:rPr>
                <a:t>list.h</a:t>
              </a:r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”</a:t>
              </a:r>
            </a:p>
            <a:p>
              <a:r>
                <a:rPr lang="en-US" altLang="zh-CN" sz="2000" dirty="0" smtClean="0">
                  <a:solidFill>
                    <a:srgbClr val="FF0000"/>
                  </a:solidFill>
                  <a:latin typeface="Consolas"/>
                  <a:cs typeface="Consolas"/>
                </a:rPr>
                <a:t>static </a:t>
              </a:r>
              <a:r>
                <a:rPr lang="en-US" altLang="zh-CN" sz="2000" dirty="0" err="1" smtClean="0">
                  <a:solidFill>
                    <a:srgbClr val="000000"/>
                  </a:solidFill>
                  <a:latin typeface="Consolas"/>
                  <a:cs typeface="Consolas"/>
                </a:rPr>
                <a:t>int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 debug;</a:t>
              </a:r>
            </a:p>
            <a:p>
              <a:r>
                <a:rPr lang="en-US" altLang="zh-CN" sz="2000" dirty="0" smtClean="0">
                  <a:solidFill>
                    <a:srgbClr val="FF0000"/>
                  </a:solidFill>
                  <a:latin typeface="Consolas"/>
                  <a:cs typeface="Consolas"/>
                </a:rPr>
                <a:t>static</a:t>
              </a:r>
              <a:r>
                <a:rPr lang="en-US" altLang="zh-CN" sz="2000" dirty="0" smtClean="0">
                  <a:latin typeface="Consolas"/>
                  <a:cs typeface="Consolas"/>
                </a:rPr>
                <a:t> node* insert(node *head,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int</a:t>
              </a:r>
              <a:r>
                <a:rPr lang="en-US" altLang="zh-CN" sz="2000" dirty="0" smtClean="0">
                  <a:latin typeface="Consolas"/>
                  <a:cs typeface="Consolas"/>
                </a:rPr>
                <a:t>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val</a:t>
              </a:r>
              <a:r>
                <a:rPr lang="en-US" altLang="zh-CN" sz="2000" dirty="0" smtClean="0">
                  <a:latin typeface="Consolas"/>
                  <a:cs typeface="Consolas"/>
                </a:rPr>
                <a:t>) {</a:t>
              </a:r>
            </a:p>
            <a:p>
              <a:r>
                <a:rPr lang="en-US" altLang="zh-CN" sz="2000" b="1" dirty="0" smtClean="0">
                  <a:latin typeface="Consolas"/>
                  <a:cs typeface="Consolas"/>
                </a:rPr>
                <a:t>    </a:t>
              </a:r>
              <a:r>
                <a:rPr lang="en-US" altLang="zh-CN" sz="2000" dirty="0" smtClean="0">
                  <a:latin typeface="Consolas"/>
                  <a:cs typeface="Consolas"/>
                </a:rPr>
                <a:t>...</a:t>
              </a:r>
            </a:p>
            <a:p>
              <a:r>
                <a:rPr lang="en-US" altLang="zh-CN" sz="2000" dirty="0">
                  <a:latin typeface="Consolas"/>
                  <a:cs typeface="Consolas"/>
                </a:rPr>
                <a:t> </a:t>
              </a:r>
              <a:r>
                <a:rPr lang="en-US" altLang="zh-CN" sz="2000" dirty="0" smtClean="0">
                  <a:latin typeface="Consolas"/>
                  <a:cs typeface="Consolas"/>
                </a:rPr>
                <a:t>   if (debug &gt; 0) </a:t>
              </a: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      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printf</a:t>
              </a:r>
              <a:r>
                <a:rPr lang="en-US" altLang="zh-CN" sz="2000" dirty="0" smtClean="0">
                  <a:latin typeface="Consolas"/>
                  <a:cs typeface="Consolas"/>
                </a:rPr>
                <a:t>(“inserted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val</a:t>
              </a:r>
              <a:r>
                <a:rPr lang="en-US" altLang="zh-CN" sz="2000" dirty="0" smtClean="0">
                  <a:latin typeface="Consolas"/>
                  <a:cs typeface="Consolas"/>
                </a:rPr>
                <a:t> %d\n”,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val</a:t>
              </a:r>
              <a:r>
                <a:rPr lang="en-US" altLang="zh-CN" sz="2000" dirty="0" smtClean="0">
                  <a:latin typeface="Consolas"/>
                  <a:cs typeface="Consolas"/>
                </a:rPr>
                <a:t>);</a:t>
              </a: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439071" y="5832131"/>
              <a:ext cx="7572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list.c</a:t>
              </a:r>
              <a:endParaRPr lang="en-US" sz="2400" dirty="0"/>
            </a:p>
          </p:txBody>
        </p:sp>
      </p:grpSp>
      <p:sp>
        <p:nvSpPr>
          <p:cNvPr id="6" name="Rounded Rectangular Callout 5"/>
          <p:cNvSpPr/>
          <p:nvPr/>
        </p:nvSpPr>
        <p:spPr>
          <a:xfrm>
            <a:off x="5763865" y="3584727"/>
            <a:ext cx="3142994" cy="1070997"/>
          </a:xfrm>
          <a:prstGeom prst="wedgeRoundRectCallout">
            <a:avLst>
              <a:gd name="adj1" fmla="val -124885"/>
              <a:gd name="adj2" fmla="val 44983"/>
              <a:gd name="adj3" fmla="val 16667"/>
            </a:avLst>
          </a:prstGeom>
          <a:solidFill>
            <a:srgbClr val="B9CDE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other files can use the debug variable and insert function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66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static prefixing local variables means different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local variables are de-allocated upon function exit</a:t>
            </a:r>
          </a:p>
          <a:p>
            <a:r>
              <a:rPr lang="en-US" dirty="0" smtClean="0"/>
              <a:t>Static local variables are not de-allocated</a:t>
            </a:r>
          </a:p>
          <a:p>
            <a:pPr lvl="1"/>
            <a:r>
              <a:rPr lang="en-US" dirty="0" smtClean="0"/>
              <a:t>offers private, persistent storage across function invocation</a:t>
            </a:r>
          </a:p>
          <a:p>
            <a:pPr lvl="1"/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83699" y="4392058"/>
            <a:ext cx="7663988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node* 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nsolas"/>
                <a:cs typeface="Consolas"/>
              </a:rPr>
              <a:t>    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static 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n_inserts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= 0;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...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</a:t>
            </a:r>
            <a:r>
              <a:rPr lang="en-US" altLang="zh-CN" sz="2000" dirty="0" err="1" smtClean="0">
                <a:latin typeface="Consolas"/>
                <a:cs typeface="Consolas"/>
              </a:rPr>
              <a:t>n_inserts</a:t>
            </a:r>
            <a:r>
              <a:rPr lang="en-US" altLang="zh-CN" sz="2000" dirty="0" smtClean="0">
                <a:latin typeface="Consolas"/>
                <a:cs typeface="Consolas"/>
              </a:rPr>
              <a:t>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</a:t>
            </a:r>
            <a:r>
              <a:rPr lang="en-US" altLang="zh-CN" sz="2000" dirty="0" err="1" smtClean="0">
                <a:latin typeface="Consolas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cs typeface="Consolas"/>
              </a:rPr>
              <a:t>(“number of inserts %d\n”, </a:t>
            </a:r>
            <a:r>
              <a:rPr lang="en-US" altLang="zh-CN" sz="2000" dirty="0" err="1" smtClean="0">
                <a:latin typeface="Consolas"/>
                <a:cs typeface="Consolas"/>
              </a:rPr>
              <a:t>n_inserts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029011" y="3890153"/>
            <a:ext cx="2218676" cy="1462824"/>
          </a:xfrm>
          <a:prstGeom prst="wedgeRoundRectCallout">
            <a:avLst>
              <a:gd name="adj1" fmla="val -101268"/>
              <a:gd name="adj2" fmla="val 1594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initialized once, never </a:t>
            </a:r>
            <a:r>
              <a:rPr lang="en-US" dirty="0" err="1" smtClean="0">
                <a:solidFill>
                  <a:srgbClr val="000000"/>
                </a:solidFill>
              </a:rPr>
              <a:t>deallocated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(like a global variable, except with </a:t>
            </a:r>
            <a:r>
              <a:rPr lang="en-US" smtClean="0">
                <a:solidFill>
                  <a:schemeClr val="tx1"/>
                </a:solidFill>
              </a:rPr>
              <a:t>local </a:t>
            </a:r>
            <a:r>
              <a:rPr lang="en-US" smtClean="0">
                <a:solidFill>
                  <a:schemeClr val="tx1"/>
                </a:solidFill>
              </a:rPr>
              <a:t>scope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0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9012367" cy="35277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assert.h</a:t>
            </a:r>
            <a:r>
              <a:rPr lang="en-US" dirty="0" smtClean="0"/>
              <a:t>&gt; </a:t>
            </a:r>
            <a:r>
              <a:rPr lang="en-US" sz="2400" dirty="0" smtClean="0">
                <a:solidFill>
                  <a:srgbClr val="3366FF"/>
                </a:solidFill>
              </a:rPr>
              <a:t>assert</a:t>
            </a:r>
            <a:endParaRPr lang="en-US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ctype.h</a:t>
            </a:r>
            <a:r>
              <a:rPr lang="en-US" dirty="0" smtClean="0"/>
              <a:t>&gt; </a:t>
            </a:r>
            <a:r>
              <a:rPr lang="en-US" sz="2400" dirty="0" err="1" smtClean="0">
                <a:solidFill>
                  <a:srgbClr val="3366FF"/>
                </a:solidFill>
              </a:rPr>
              <a:t>isdigit</a:t>
            </a:r>
            <a:r>
              <a:rPr lang="en-US" sz="2400" dirty="0" smtClean="0">
                <a:solidFill>
                  <a:srgbClr val="3366FF"/>
                </a:solidFill>
              </a:rPr>
              <a:t>(c), </a:t>
            </a:r>
            <a:r>
              <a:rPr lang="en-US" sz="2400" dirty="0" err="1" smtClean="0">
                <a:solidFill>
                  <a:srgbClr val="3366FF"/>
                </a:solidFill>
              </a:rPr>
              <a:t>isupper</a:t>
            </a:r>
            <a:r>
              <a:rPr lang="en-US" sz="2400" dirty="0" smtClean="0">
                <a:solidFill>
                  <a:srgbClr val="3366FF"/>
                </a:solidFill>
              </a:rPr>
              <a:t>(c), </a:t>
            </a:r>
            <a:r>
              <a:rPr lang="en-US" sz="2400" dirty="0" err="1" smtClean="0">
                <a:solidFill>
                  <a:srgbClr val="3366FF"/>
                </a:solidFill>
              </a:rPr>
              <a:t>isspace</a:t>
            </a:r>
            <a:r>
              <a:rPr lang="en-US" sz="2400" dirty="0" smtClean="0">
                <a:solidFill>
                  <a:srgbClr val="3366FF"/>
                </a:solidFill>
              </a:rPr>
              <a:t>(c), </a:t>
            </a:r>
            <a:r>
              <a:rPr lang="en-US" sz="2400" dirty="0" err="1" smtClean="0">
                <a:solidFill>
                  <a:srgbClr val="3366FF"/>
                </a:solidFill>
              </a:rPr>
              <a:t>tolower</a:t>
            </a:r>
            <a:r>
              <a:rPr lang="en-US" sz="2400" dirty="0" smtClean="0">
                <a:solidFill>
                  <a:srgbClr val="3366FF"/>
                </a:solidFill>
              </a:rPr>
              <a:t>(c), </a:t>
            </a:r>
            <a:r>
              <a:rPr lang="en-US" sz="2400" dirty="0" err="1" smtClean="0">
                <a:solidFill>
                  <a:srgbClr val="3366FF"/>
                </a:solidFill>
              </a:rPr>
              <a:t>toupper</a:t>
            </a:r>
            <a:r>
              <a:rPr lang="en-US" sz="2400" dirty="0" smtClean="0">
                <a:solidFill>
                  <a:srgbClr val="3366FF"/>
                </a:solidFill>
              </a:rPr>
              <a:t>(c) ...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math.h</a:t>
            </a:r>
            <a:r>
              <a:rPr lang="en-US" dirty="0" smtClean="0"/>
              <a:t>&gt; </a:t>
            </a:r>
            <a:r>
              <a:rPr lang="en-US" sz="2400" dirty="0" smtClean="0">
                <a:solidFill>
                  <a:srgbClr val="3366FF"/>
                </a:solidFill>
              </a:rPr>
              <a:t>log(f) log10(f) </a:t>
            </a:r>
            <a:r>
              <a:rPr lang="en-US" sz="2400" dirty="0" err="1" smtClean="0">
                <a:solidFill>
                  <a:srgbClr val="3366FF"/>
                </a:solidFill>
              </a:rPr>
              <a:t>pow</a:t>
            </a:r>
            <a:r>
              <a:rPr lang="en-US" sz="2400" dirty="0" smtClean="0">
                <a:solidFill>
                  <a:srgbClr val="3366FF"/>
                </a:solidFill>
              </a:rPr>
              <a:t>(f, </a:t>
            </a:r>
            <a:r>
              <a:rPr lang="en-US" sz="2400" dirty="0">
                <a:solidFill>
                  <a:srgbClr val="3366FF"/>
                </a:solidFill>
              </a:rPr>
              <a:t>f</a:t>
            </a:r>
            <a:r>
              <a:rPr lang="en-US" sz="2400" dirty="0" smtClean="0">
                <a:solidFill>
                  <a:srgbClr val="3366FF"/>
                </a:solidFill>
              </a:rPr>
              <a:t>), </a:t>
            </a:r>
            <a:r>
              <a:rPr lang="en-US" sz="2400" dirty="0" err="1" smtClean="0">
                <a:solidFill>
                  <a:srgbClr val="3366FF"/>
                </a:solidFill>
              </a:rPr>
              <a:t>sqrt</a:t>
            </a:r>
            <a:r>
              <a:rPr lang="en-US" sz="2400" dirty="0" smtClean="0">
                <a:solidFill>
                  <a:srgbClr val="3366FF"/>
                </a:solidFill>
              </a:rPr>
              <a:t>(f), ...</a:t>
            </a:r>
            <a:endParaRPr lang="en-US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  <a:r>
              <a:rPr lang="en-US" sz="2400" dirty="0" err="1" smtClean="0">
                <a:solidFill>
                  <a:srgbClr val="3366FF"/>
                </a:solidFill>
              </a:rPr>
              <a:t>fopen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fclose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fread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fwrite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printf</a:t>
            </a:r>
            <a:r>
              <a:rPr lang="en-US" sz="2400" dirty="0" smtClean="0">
                <a:solidFill>
                  <a:srgbClr val="3366FF"/>
                </a:solidFill>
              </a:rPr>
              <a:t>, ...</a:t>
            </a:r>
            <a:endParaRPr lang="en-US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stdlib.h</a:t>
            </a:r>
            <a:r>
              <a:rPr lang="en-US" dirty="0" smtClean="0"/>
              <a:t>&gt; </a:t>
            </a:r>
            <a:r>
              <a:rPr lang="en-US" sz="2400" dirty="0" err="1" smtClean="0">
                <a:solidFill>
                  <a:srgbClr val="3366FF"/>
                </a:solidFill>
              </a:rPr>
              <a:t>malloc</a:t>
            </a:r>
            <a:r>
              <a:rPr lang="en-US" sz="2400" dirty="0" smtClean="0">
                <a:solidFill>
                  <a:srgbClr val="3366FF"/>
                </a:solidFill>
              </a:rPr>
              <a:t>, free, </a:t>
            </a:r>
            <a:r>
              <a:rPr lang="en-US" sz="2400" dirty="0" err="1" smtClean="0">
                <a:solidFill>
                  <a:srgbClr val="3366FF"/>
                </a:solidFill>
              </a:rPr>
              <a:t>atoi</a:t>
            </a:r>
            <a:r>
              <a:rPr lang="en-US" sz="2400" dirty="0" smtClean="0">
                <a:solidFill>
                  <a:srgbClr val="3366FF"/>
                </a:solidFill>
              </a:rPr>
              <a:t>, rand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string.h</a:t>
            </a:r>
            <a:r>
              <a:rPr lang="en-US" dirty="0" smtClean="0"/>
              <a:t>&gt; </a:t>
            </a:r>
            <a:r>
              <a:rPr lang="en-US" sz="2400" dirty="0" err="1" smtClean="0">
                <a:solidFill>
                  <a:srgbClr val="3366FF"/>
                </a:solidFill>
              </a:rPr>
              <a:t>strlen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strcpy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strcat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dirty="0" err="1" smtClean="0">
                <a:solidFill>
                  <a:srgbClr val="3366FF"/>
                </a:solidFill>
              </a:rPr>
              <a:t>strcmp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6577" y="5127927"/>
            <a:ext cx="32872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 read manual, type</a:t>
            </a:r>
          </a:p>
          <a:p>
            <a:r>
              <a:rPr lang="en-US" sz="2800" dirty="0" smtClean="0">
                <a:latin typeface="Consolas"/>
                <a:cs typeface="Consolas"/>
              </a:rPr>
              <a:t>man 3 </a:t>
            </a:r>
            <a:r>
              <a:rPr lang="en-US" sz="2800" dirty="0" err="1" smtClean="0">
                <a:latin typeface="Consolas"/>
                <a:cs typeface="Consolas"/>
              </a:rPr>
              <a:t>strlen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57201" y="5385127"/>
            <a:ext cx="1793630" cy="1472873"/>
          </a:xfrm>
          <a:prstGeom prst="wedgeRoundRectCallout">
            <a:avLst>
              <a:gd name="adj1" fmla="val 217122"/>
              <a:gd name="adj2" fmla="val -500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Section 3 of </a:t>
            </a:r>
            <a:r>
              <a:rPr lang="en-US" sz="2000" dirty="0" err="1" smtClean="0">
                <a:solidFill>
                  <a:schemeClr val="tx1"/>
                </a:solidFill>
              </a:rPr>
              <a:t>manpage</a:t>
            </a:r>
            <a:r>
              <a:rPr lang="en-US" sz="2000" dirty="0" smtClean="0">
                <a:solidFill>
                  <a:schemeClr val="tx1"/>
                </a:solidFill>
              </a:rPr>
              <a:t> is dedicated to C </a:t>
            </a:r>
            <a:r>
              <a:rPr lang="en-US" sz="2000" dirty="0" err="1" smtClean="0">
                <a:solidFill>
                  <a:schemeClr val="tx1"/>
                </a:solidFill>
              </a:rPr>
              <a:t>std</a:t>
            </a:r>
            <a:r>
              <a:rPr lang="en-US" sz="2000" dirty="0" smtClean="0">
                <a:solidFill>
                  <a:schemeClr val="tx1"/>
                </a:solidFill>
              </a:rPr>
              <a:t> library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04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 pre-processor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</a:t>
            </a:r>
            <a:r>
              <a:rPr lang="en-US" dirty="0" err="1" smtClean="0"/>
              <a:t>hashtag</a:t>
            </a:r>
            <a:r>
              <a:rPr lang="en-US" dirty="0" smtClean="0"/>
              <a:t> directives are processed by C pre-processor </a:t>
            </a:r>
            <a:r>
              <a:rPr lang="en-US" dirty="0" smtClean="0">
                <a:solidFill>
                  <a:srgbClr val="3366FF"/>
                </a:solidFill>
              </a:rPr>
              <a:t>before</a:t>
            </a:r>
            <a:r>
              <a:rPr lang="en-US" dirty="0" smtClean="0"/>
              <a:t> compilation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insert text of included file in the current file</a:t>
            </a:r>
          </a:p>
          <a:p>
            <a:pPr lvl="1"/>
            <a:r>
              <a:rPr lang="en-US" dirty="0" smtClean="0"/>
              <a:t>with &lt;...&gt; , preprocessor searches system path for specified file</a:t>
            </a:r>
          </a:p>
          <a:p>
            <a:pPr lvl="1"/>
            <a:r>
              <a:rPr lang="en-US" dirty="0" smtClean="0"/>
              <a:t>with “...”, preprocessor searches local directory as well as system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41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4601"/>
          </a:xfrm>
        </p:spPr>
        <p:txBody>
          <a:bodyPr/>
          <a:lstStyle/>
          <a:p>
            <a:r>
              <a:rPr lang="en-US" dirty="0" smtClean="0"/>
              <a:t>#define name </a:t>
            </a:r>
            <a:r>
              <a:rPr lang="en-US" dirty="0" err="1" smtClean="0"/>
              <a:t>replacement_text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83699" y="2527357"/>
            <a:ext cx="7663988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#define NITER 10000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for (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= 0;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&lt; NITER;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++) 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 ....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115806" y="2314801"/>
            <a:ext cx="4855362" cy="707300"/>
          </a:xfrm>
          <a:prstGeom prst="wedgeRoundRectCallout">
            <a:avLst>
              <a:gd name="adj1" fmla="val -62899"/>
              <a:gd name="adj2" fmla="val 7955"/>
              <a:gd name="adj3" fmla="val 16667"/>
            </a:avLst>
          </a:prstGeom>
          <a:solidFill>
            <a:srgbClr val="B9CDE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It’s better to write: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static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niter = 10000;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5860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4601"/>
          </a:xfrm>
        </p:spPr>
        <p:txBody>
          <a:bodyPr>
            <a:noAutofit/>
          </a:bodyPr>
          <a:lstStyle/>
          <a:p>
            <a:r>
              <a:rPr lang="en-US" sz="2800" dirty="0" smtClean="0"/>
              <a:t>Macro can have arguments</a:t>
            </a:r>
          </a:p>
          <a:p>
            <a:r>
              <a:rPr lang="en-US" sz="2800" dirty="0" smtClean="0"/>
              <a:t>Macro is NOT a function call</a:t>
            </a:r>
            <a:endParaRPr 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583699" y="3088216"/>
            <a:ext cx="3355255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#define SQUARE(X) X*X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a = SQUARE(2);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b = SQUARE(i+1);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c = SQUARE(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++);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9087" y="3697252"/>
            <a:ext cx="1312779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 = 2*2;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9087" y="4347977"/>
            <a:ext cx="1876836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 = i+1*i+1;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3487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4601"/>
          </a:xfrm>
        </p:spPr>
        <p:txBody>
          <a:bodyPr>
            <a:noAutofit/>
          </a:bodyPr>
          <a:lstStyle/>
          <a:p>
            <a:r>
              <a:rPr lang="en-US" sz="2800" dirty="0" smtClean="0"/>
              <a:t>Macros can have arguments</a:t>
            </a:r>
          </a:p>
          <a:p>
            <a:r>
              <a:rPr lang="en-US" sz="2800" dirty="0" smtClean="0"/>
              <a:t>Macro is NOT a function call</a:t>
            </a:r>
            <a:endParaRPr 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583699" y="3088216"/>
            <a:ext cx="3757189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#define SQUARE(X) (X)*(X)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a = SQUARE(2);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b = SQUARE(i+1);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c = SQUARE(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++);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9087" y="3697252"/>
            <a:ext cx="1876836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 = (2)*(2);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9087" y="4347977"/>
            <a:ext cx="2440893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 = (i+1)*(i+1);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9087" y="4934875"/>
            <a:ext cx="2440893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c = 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++)*(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++);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7395587" y="4758201"/>
            <a:ext cx="819945" cy="723376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6024" y="5915603"/>
            <a:ext cx="194461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469530" y="5895276"/>
            <a:ext cx="321043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#define NULL ((void *)0)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8035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Doing I/O in 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4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I/O facilities are not part of core C language</a:t>
            </a:r>
          </a:p>
          <a:p>
            <a:pPr lvl="1"/>
            <a:r>
              <a:rPr lang="en-US" dirty="0" smtClean="0"/>
              <a:t>provided by library using OS facilities.</a:t>
            </a:r>
          </a:p>
          <a:p>
            <a:pPr lvl="1"/>
            <a:endParaRPr lang="en-US" dirty="0"/>
          </a:p>
          <a:p>
            <a:r>
              <a:rPr lang="en-US" dirty="0" smtClean="0"/>
              <a:t>Two interfaces</a:t>
            </a:r>
          </a:p>
          <a:p>
            <a:pPr lvl="1"/>
            <a:r>
              <a:rPr lang="en-US" dirty="0" smtClean="0"/>
              <a:t>(high level) Buffered I/O: </a:t>
            </a:r>
          </a:p>
          <a:p>
            <a:pPr lvl="2"/>
            <a:r>
              <a:rPr lang="en-US" dirty="0" smtClean="0"/>
              <a:t>implemented by </a:t>
            </a:r>
            <a:r>
              <a:rPr lang="en-US" dirty="0" err="1" smtClean="0"/>
              <a:t>stdio</a:t>
            </a:r>
            <a:r>
              <a:rPr lang="en-US" dirty="0" smtClean="0"/>
              <a:t> library</a:t>
            </a:r>
          </a:p>
          <a:p>
            <a:pPr lvl="2"/>
            <a:r>
              <a:rPr lang="en-US" dirty="0" smtClean="0"/>
              <a:t>uses low level interface internally</a:t>
            </a:r>
          </a:p>
          <a:p>
            <a:pPr lvl="1"/>
            <a:r>
              <a:rPr lang="en-US" dirty="0" smtClean="0"/>
              <a:t>(low level) UNIX(</a:t>
            </a:r>
            <a:r>
              <a:rPr lang="en-US" dirty="0" err="1" smtClean="0"/>
              <a:t>Unbuffered</a:t>
            </a:r>
            <a:r>
              <a:rPr lang="en-US" dirty="0" smtClean="0"/>
              <a:t>) I/O:</a:t>
            </a:r>
          </a:p>
          <a:p>
            <a:pPr lvl="2"/>
            <a:r>
              <a:rPr lang="en-US" dirty="0" smtClean="0"/>
              <a:t>an API provided by OS to invoke its I/O functionalities.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2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/>
              <a:t>each I/O stream is represented </a:t>
            </a:r>
            <a:r>
              <a:rPr lang="en-US" sz="3200" dirty="0" smtClean="0"/>
              <a:t>by a file pointer of type </a:t>
            </a:r>
            <a:r>
              <a:rPr lang="en-US" sz="3200" dirty="0">
                <a:solidFill>
                  <a:srgbClr val="FF0000"/>
                </a:solidFill>
              </a:rPr>
              <a:t>FILE</a:t>
            </a:r>
            <a:r>
              <a:rPr lang="en-US" sz="3200" dirty="0" smtClean="0">
                <a:solidFill>
                  <a:srgbClr val="FF0000"/>
                </a:solidFill>
              </a:rPr>
              <a:t>* </a:t>
            </a:r>
          </a:p>
          <a:p>
            <a:pPr marL="342900" lvl="2" indent="-342900"/>
            <a:endParaRPr lang="en-US" sz="3200" dirty="0" smtClean="0">
              <a:solidFill>
                <a:srgbClr val="FF0000"/>
              </a:solidFill>
            </a:endParaRPr>
          </a:p>
          <a:p>
            <a:pPr marL="342900" lvl="2" indent="-342900"/>
            <a:r>
              <a:rPr lang="en-US" sz="3200" dirty="0" smtClean="0">
                <a:solidFill>
                  <a:srgbClr val="000000"/>
                </a:solidFill>
              </a:rPr>
              <a:t>Obtain the file pointer using </a:t>
            </a:r>
            <a:r>
              <a:rPr lang="en-US" sz="3200" dirty="0" err="1" smtClean="0">
                <a:solidFill>
                  <a:srgbClr val="FF0000"/>
                </a:solidFill>
              </a:rPr>
              <a:t>fopen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</a:p>
          <a:p>
            <a:pPr marL="800100" lvl="3" indent="-342900"/>
            <a:r>
              <a:rPr lang="en-US" sz="2800" dirty="0" smtClean="0">
                <a:solidFill>
                  <a:srgbClr val="000000"/>
                </a:solidFill>
              </a:rPr>
              <a:t>file should be closed upon finish</a:t>
            </a:r>
            <a:r>
              <a:rPr lang="en-US" sz="2800" dirty="0" smtClean="0">
                <a:solidFill>
                  <a:srgbClr val="FF0000"/>
                </a:solidFill>
              </a:rPr>
              <a:t>: </a:t>
            </a:r>
            <a:r>
              <a:rPr lang="en-US" sz="2800" dirty="0" err="1" smtClean="0">
                <a:solidFill>
                  <a:srgbClr val="FF0000"/>
                </a:solidFill>
              </a:rPr>
              <a:t>fclose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</a:p>
          <a:p>
            <a:pPr marL="457200" lvl="3" indent="0"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2" indent="-342900"/>
            <a:r>
              <a:rPr lang="en-US" sz="3200" dirty="0" smtClean="0">
                <a:solidFill>
                  <a:srgbClr val="000000"/>
                </a:solidFill>
              </a:rPr>
              <a:t>Access the file using file pointer with functions</a:t>
            </a:r>
          </a:p>
          <a:p>
            <a:pPr marL="800100" lvl="3" indent="-342900"/>
            <a:r>
              <a:rPr lang="en-US" sz="2800" dirty="0" err="1" smtClean="0">
                <a:solidFill>
                  <a:srgbClr val="000000"/>
                </a:solidFill>
              </a:rPr>
              <a:t>fread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</a:rPr>
              <a:t>fwrite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</a:rPr>
              <a:t>fgetc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</a:rPr>
              <a:t>fgets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342900" lvl="2" indent="-342900"/>
            <a:endParaRPr lang="en-US" sz="3200" dirty="0"/>
          </a:p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141398" y="5453267"/>
            <a:ext cx="1245976" cy="800732"/>
          </a:xfrm>
          <a:prstGeom prst="wedgeRoundRectCallout">
            <a:avLst>
              <a:gd name="adj1" fmla="val -115009"/>
              <a:gd name="adj2" fmla="val 2155"/>
              <a:gd name="adj3" fmla="val 16667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 </a:t>
            </a:r>
          </a:p>
          <a:p>
            <a:pPr algn="ctr"/>
            <a:r>
              <a:rPr lang="en-US" dirty="0" smtClean="0">
                <a:solidFill>
                  <a:srgbClr val="660066"/>
                </a:solidFill>
              </a:rPr>
              <a:t>man </a:t>
            </a:r>
            <a:r>
              <a:rPr lang="en-US" dirty="0" err="1" smtClean="0">
                <a:solidFill>
                  <a:srgbClr val="660066"/>
                </a:solidFill>
              </a:rPr>
              <a:t>stdio</a:t>
            </a:r>
            <a:endParaRPr lang="en-US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4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of large C programs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Breaking a large program into multiple files</a:t>
            </a:r>
          </a:p>
          <a:p>
            <a:pPr lvl="1"/>
            <a:r>
              <a:rPr lang="en-US" dirty="0" smtClean="0"/>
              <a:t>*.h and *.c files</a:t>
            </a:r>
          </a:p>
          <a:p>
            <a:r>
              <a:rPr lang="en-US" dirty="0" smtClean="0"/>
              <a:t>C pre-processing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3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342900" lvl="2" indent="-342900"/>
            <a:r>
              <a:rPr lang="en-US" sz="3200" dirty="0"/>
              <a:t>each I/O stream is represented </a:t>
            </a:r>
            <a:r>
              <a:rPr lang="en-US" sz="3200" dirty="0" smtClean="0"/>
              <a:t>by a file pointer of type </a:t>
            </a:r>
            <a:r>
              <a:rPr lang="en-US" sz="3200" dirty="0">
                <a:solidFill>
                  <a:srgbClr val="FF0000"/>
                </a:solidFill>
              </a:rPr>
              <a:t>FILE</a:t>
            </a:r>
            <a:r>
              <a:rPr lang="en-US" sz="3200" dirty="0" smtClean="0">
                <a:solidFill>
                  <a:srgbClr val="FF0000"/>
                </a:solidFill>
              </a:rPr>
              <a:t>* </a:t>
            </a:r>
          </a:p>
          <a:p>
            <a:pPr marL="342900" lvl="2" indent="-342900"/>
            <a:r>
              <a:rPr lang="en-US" sz="3200" dirty="0" smtClean="0">
                <a:solidFill>
                  <a:srgbClr val="000000"/>
                </a:solidFill>
              </a:rPr>
              <a:t>Special streams: no need to explicitly open them</a:t>
            </a:r>
          </a:p>
          <a:p>
            <a:pPr marL="800100" lvl="3" indent="-342900"/>
            <a:r>
              <a:rPr lang="en-US" sz="2800" dirty="0" err="1" smtClean="0">
                <a:solidFill>
                  <a:srgbClr val="000000"/>
                </a:solidFill>
              </a:rPr>
              <a:t>stdin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800100" lvl="3" indent="-342900"/>
            <a:r>
              <a:rPr lang="en-US" sz="2800" dirty="0" err="1" smtClean="0">
                <a:solidFill>
                  <a:srgbClr val="000000"/>
                </a:solidFill>
              </a:rPr>
              <a:t>stdout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800100" lvl="3" indent="-342900"/>
            <a:r>
              <a:rPr lang="en-US" sz="2800" dirty="0" err="1" smtClean="0">
                <a:solidFill>
                  <a:srgbClr val="000000"/>
                </a:solidFill>
              </a:rPr>
              <a:t>stderr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342900" lvl="2" indent="-342900"/>
            <a:endParaRPr lang="en-US" sz="3200" dirty="0" smtClean="0">
              <a:solidFill>
                <a:srgbClr val="FF0000"/>
              </a:solidFill>
            </a:endParaRPr>
          </a:p>
          <a:p>
            <a:pPr marL="342900" lvl="2" indent="-342900"/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1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708446"/>
          </a:xfrm>
        </p:spPr>
        <p:txBody>
          <a:bodyPr>
            <a:normAutofit/>
          </a:bodyPr>
          <a:lstStyle/>
          <a:p>
            <a:r>
              <a:rPr lang="en-US" dirty="0" smtClean="0"/>
              <a:t>Count # of lines in a file</a:t>
            </a:r>
          </a:p>
        </p:txBody>
      </p:sp>
      <p:sp>
        <p:nvSpPr>
          <p:cNvPr id="4" name="矩形 3"/>
          <p:cNvSpPr/>
          <p:nvPr/>
        </p:nvSpPr>
        <p:spPr>
          <a:xfrm>
            <a:off x="804577" y="2894937"/>
            <a:ext cx="7588783" cy="255454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// open file using (</a:t>
            </a:r>
            <a:r>
              <a:rPr lang="en-US" altLang="zh-CN" sz="2000" dirty="0" err="1" smtClean="0">
                <a:latin typeface="Consolas"/>
                <a:cs typeface="Consolas"/>
              </a:rPr>
              <a:t>fopen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// while not end of file stream 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 read file line by line (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cs typeface="Consolas"/>
              </a:rPr>
              <a:t>	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  increment counter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// close file (</a:t>
            </a:r>
            <a:r>
              <a:rPr lang="en-US" altLang="zh-CN" sz="2000" dirty="0" err="1" smtClean="0">
                <a:latin typeface="Consolas"/>
                <a:cs typeface="Consolas"/>
              </a:rPr>
              <a:t>fclose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// print out counter value</a:t>
            </a:r>
            <a:endParaRPr lang="en-US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0529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2" y="1155329"/>
            <a:ext cx="7588783" cy="501675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#include &lt;</a:t>
            </a:r>
            <a:r>
              <a:rPr lang="en-US" altLang="zh-CN" sz="2000" dirty="0" err="1" smtClean="0">
                <a:latin typeface="Consolas"/>
                <a:cs typeface="Consolas"/>
              </a:rPr>
              <a:t>stdio.h</a:t>
            </a:r>
            <a:r>
              <a:rPr lang="en-US" altLang="zh-CN" sz="2000" dirty="0" smtClean="0">
                <a:latin typeface="Consolas"/>
                <a:cs typeface="Consolas"/>
              </a:rPr>
              <a:t>&gt;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argc</a:t>
            </a:r>
            <a:r>
              <a:rPr lang="en-US" altLang="zh-CN" sz="2000" dirty="0" smtClean="0">
                <a:latin typeface="Consolas"/>
                <a:cs typeface="Consolas"/>
              </a:rPr>
              <a:t>, char **</a:t>
            </a:r>
            <a:r>
              <a:rPr lang="en-US" altLang="zh-CN" sz="2000" dirty="0" err="1" smtClean="0">
                <a:latin typeface="Consolas"/>
                <a:cs typeface="Consolas"/>
              </a:rPr>
              <a:t>argv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//open file based on argument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n =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//close file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</a:t>
            </a:r>
            <a:r>
              <a:rPr lang="en-US" altLang="zh-CN" sz="2000" dirty="0" err="1" smtClean="0">
                <a:latin typeface="Consolas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cs typeface="Consolas"/>
              </a:rPr>
              <a:t>(“# of lines %d\n”, n);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325229" y="1417638"/>
            <a:ext cx="3818771" cy="5052899"/>
          </a:xfrm>
          <a:prstGeom prst="wedgeRoundRectCallout">
            <a:avLst>
              <a:gd name="adj1" fmla="val -71128"/>
              <a:gd name="adj2" fmla="val -2156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FILE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b="1" dirty="0" err="1">
                <a:solidFill>
                  <a:srgbClr val="000000"/>
                </a:solidFill>
              </a:rPr>
              <a:t>fopen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00"/>
                </a:solidFill>
              </a:rPr>
              <a:t>const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char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dirty="0">
                <a:solidFill>
                  <a:srgbClr val="3366FF"/>
                </a:solidFill>
              </a:rPr>
              <a:t>path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const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char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dirty="0">
                <a:solidFill>
                  <a:srgbClr val="3366FF"/>
                </a:solidFill>
              </a:rPr>
              <a:t>mode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b="1" dirty="0" smtClean="0">
                <a:solidFill>
                  <a:srgbClr val="000000"/>
                </a:solidFill>
              </a:rPr>
              <a:t>;</a:t>
            </a: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fopen</a:t>
            </a:r>
            <a:r>
              <a:rPr lang="en-US" dirty="0" smtClean="0">
                <a:solidFill>
                  <a:srgbClr val="000000"/>
                </a:solidFill>
              </a:rPr>
              <a:t> opens </a:t>
            </a:r>
            <a:r>
              <a:rPr lang="en-US" dirty="0">
                <a:solidFill>
                  <a:srgbClr val="000000"/>
                </a:solidFill>
              </a:rPr>
              <a:t>the file whose name is the string pointed to by </a:t>
            </a:r>
            <a:r>
              <a:rPr lang="en-US" dirty="0">
                <a:solidFill>
                  <a:srgbClr val="3366FF"/>
                </a:solidFill>
              </a:rPr>
              <a:t>path</a:t>
            </a:r>
            <a:r>
              <a:rPr lang="en-US" dirty="0">
                <a:solidFill>
                  <a:srgbClr val="000000"/>
                </a:solidFill>
              </a:rPr>
              <a:t> and associates a stream with </a:t>
            </a:r>
            <a:r>
              <a:rPr lang="en-US" dirty="0" smtClean="0">
                <a:solidFill>
                  <a:srgbClr val="000000"/>
                </a:solidFill>
              </a:rPr>
              <a:t>it.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The argument </a:t>
            </a:r>
            <a:r>
              <a:rPr lang="en-US" dirty="0">
                <a:solidFill>
                  <a:srgbClr val="3366FF"/>
                </a:solidFill>
              </a:rPr>
              <a:t>mode</a:t>
            </a:r>
            <a:r>
              <a:rPr lang="en-US" dirty="0">
                <a:solidFill>
                  <a:srgbClr val="000000"/>
                </a:solidFill>
              </a:rPr>
              <a:t> points to a string beginning with one of the following </a:t>
            </a:r>
            <a:r>
              <a:rPr lang="en-US" dirty="0" smtClean="0">
                <a:solidFill>
                  <a:srgbClr val="000000"/>
                </a:solidFill>
              </a:rPr>
              <a:t>sequences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r</a:t>
            </a:r>
            <a:r>
              <a:rPr lang="en-US" dirty="0">
                <a:solidFill>
                  <a:srgbClr val="000000"/>
                </a:solidFill>
              </a:rPr>
              <a:t>      Open </a:t>
            </a:r>
            <a:r>
              <a:rPr lang="en-US" dirty="0" smtClean="0">
                <a:solidFill>
                  <a:srgbClr val="000000"/>
                </a:solidFill>
              </a:rPr>
              <a:t>file </a:t>
            </a:r>
            <a:r>
              <a:rPr lang="en-US" dirty="0">
                <a:solidFill>
                  <a:srgbClr val="000000"/>
                </a:solidFill>
              </a:rPr>
              <a:t>for reading.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r+</a:t>
            </a:r>
            <a:r>
              <a:rPr lang="en-US" dirty="0">
                <a:solidFill>
                  <a:srgbClr val="000000"/>
                </a:solidFill>
              </a:rPr>
              <a:t>     Open for reading </a:t>
            </a:r>
            <a:r>
              <a:rPr lang="en-US" dirty="0" smtClean="0">
                <a:solidFill>
                  <a:srgbClr val="000000"/>
                </a:solidFill>
              </a:rPr>
              <a:t>and writing.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      Truncate </a:t>
            </a:r>
            <a:r>
              <a:rPr lang="en-US" dirty="0">
                <a:solidFill>
                  <a:srgbClr val="000000"/>
                </a:solidFill>
              </a:rPr>
              <a:t>file to zero length or create </a:t>
            </a:r>
            <a:r>
              <a:rPr lang="en-US" dirty="0" smtClean="0">
                <a:solidFill>
                  <a:srgbClr val="000000"/>
                </a:solidFill>
              </a:rPr>
              <a:t>file </a:t>
            </a:r>
            <a:r>
              <a:rPr lang="en-US" dirty="0">
                <a:solidFill>
                  <a:srgbClr val="000000"/>
                </a:solidFill>
              </a:rPr>
              <a:t>for writing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....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0534" y="1003160"/>
            <a:ext cx="252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Type “man </a:t>
            </a:r>
            <a:r>
              <a:rPr lang="en-US" sz="2400" b="1" dirty="0" err="1" smtClean="0">
                <a:solidFill>
                  <a:srgbClr val="FF0000"/>
                </a:solidFill>
              </a:rPr>
              <a:t>fopen</a:t>
            </a:r>
            <a:r>
              <a:rPr lang="en-US" sz="2400" b="1" dirty="0" smtClean="0">
                <a:solidFill>
                  <a:srgbClr val="FF0000"/>
                </a:solidFill>
              </a:rPr>
              <a:t>”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19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2" y="1617664"/>
            <a:ext cx="7588783" cy="440120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argc</a:t>
            </a:r>
            <a:r>
              <a:rPr lang="en-US" altLang="zh-CN" sz="2000" dirty="0" smtClean="0">
                <a:latin typeface="Consolas"/>
                <a:cs typeface="Consolas"/>
              </a:rPr>
              <a:t>, char **</a:t>
            </a:r>
            <a:r>
              <a:rPr lang="en-US" altLang="zh-CN" sz="2000" dirty="0" err="1" smtClean="0">
                <a:latin typeface="Consolas"/>
                <a:cs typeface="Consolas"/>
              </a:rPr>
              <a:t>argv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//open file based on argument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FILE *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=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fopen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argv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[1], “r”);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n =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//close file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fclose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</a:t>
            </a:r>
            <a:r>
              <a:rPr lang="en-US" altLang="zh-CN" sz="2000" dirty="0" err="1" smtClean="0">
                <a:latin typeface="Consolas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cs typeface="Consolas"/>
              </a:rPr>
              <a:t>(“# of lines %d\n”, n);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40335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4" y="1617664"/>
            <a:ext cx="3916688" cy="40934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</a:t>
            </a:r>
            <a:r>
              <a:rPr lang="en-US" altLang="zh-CN" sz="2000" dirty="0" err="1" smtClean="0"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latin typeface="Consolas"/>
                <a:cs typeface="Consolas"/>
              </a:rPr>
              <a:t>(...)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195808" y="1417637"/>
            <a:ext cx="3818771" cy="5052899"/>
          </a:xfrm>
          <a:prstGeom prst="wedgeRoundRectCallout">
            <a:avLst>
              <a:gd name="adj1" fmla="val -71128"/>
              <a:gd name="adj2" fmla="val -2156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char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b="1" dirty="0" err="1">
                <a:solidFill>
                  <a:schemeClr val="tx1"/>
                </a:solidFill>
              </a:rPr>
              <a:t>fgets</a:t>
            </a:r>
            <a:r>
              <a:rPr lang="en-US" b="1" dirty="0">
                <a:solidFill>
                  <a:schemeClr val="tx1"/>
                </a:solidFill>
              </a:rPr>
              <a:t>(char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int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rgbClr val="0000FF"/>
                </a:solidFill>
              </a:rPr>
              <a:t>size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FILE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stream</a:t>
            </a:r>
            <a:r>
              <a:rPr lang="en-US" b="1" u="sng" dirty="0">
                <a:solidFill>
                  <a:schemeClr val="tx1"/>
                </a:solidFill>
              </a:rPr>
              <a:t>);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err="1">
                <a:solidFill>
                  <a:srgbClr val="000000"/>
                </a:solidFill>
              </a:rPr>
              <a:t>fgets</a:t>
            </a:r>
            <a:r>
              <a:rPr lang="en-US" dirty="0">
                <a:solidFill>
                  <a:srgbClr val="000000"/>
                </a:solidFill>
              </a:rPr>
              <a:t>()  reads  in at most one less than </a:t>
            </a:r>
            <a:r>
              <a:rPr lang="en-US" dirty="0">
                <a:solidFill>
                  <a:srgbClr val="0000FF"/>
                </a:solidFill>
              </a:rPr>
              <a:t>size</a:t>
            </a:r>
            <a:r>
              <a:rPr lang="en-US" dirty="0">
                <a:solidFill>
                  <a:srgbClr val="000000"/>
                </a:solidFill>
              </a:rPr>
              <a:t> characters from </a:t>
            </a:r>
            <a:r>
              <a:rPr lang="en-US" dirty="0">
                <a:solidFill>
                  <a:srgbClr val="0000FF"/>
                </a:solidFill>
              </a:rPr>
              <a:t>stream</a:t>
            </a:r>
            <a:r>
              <a:rPr lang="en-US" dirty="0">
                <a:solidFill>
                  <a:srgbClr val="000000"/>
                </a:solidFill>
              </a:rPr>
              <a:t> and stores them into the buffer pointed to by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. 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Reading </a:t>
            </a:r>
            <a:r>
              <a:rPr lang="en-US" dirty="0">
                <a:solidFill>
                  <a:srgbClr val="000000"/>
                </a:solidFill>
              </a:rPr>
              <a:t>stops after an </a:t>
            </a:r>
            <a:r>
              <a:rPr lang="en-US" b="1" dirty="0">
                <a:solidFill>
                  <a:srgbClr val="000000"/>
                </a:solidFill>
              </a:rPr>
              <a:t>EOF</a:t>
            </a:r>
            <a:r>
              <a:rPr lang="en-US" dirty="0">
                <a:solidFill>
                  <a:srgbClr val="000000"/>
                </a:solidFill>
              </a:rPr>
              <a:t> or a </a:t>
            </a:r>
            <a:r>
              <a:rPr lang="en-US" dirty="0" smtClean="0">
                <a:solidFill>
                  <a:srgbClr val="000000"/>
                </a:solidFill>
              </a:rPr>
              <a:t>newline</a:t>
            </a:r>
            <a:r>
              <a:rPr lang="en-US" dirty="0">
                <a:solidFill>
                  <a:srgbClr val="000000"/>
                </a:solidFill>
              </a:rPr>
              <a:t>.  If a newline is read, it is stored into the buffer.  A terminating null byte ('\0') is stored after the last character in the </a:t>
            </a:r>
            <a:r>
              <a:rPr lang="en-US" dirty="0" smtClean="0">
                <a:solidFill>
                  <a:srgbClr val="000000"/>
                </a:solidFill>
              </a:rPr>
              <a:t>buffer.</a:t>
            </a:r>
          </a:p>
        </p:txBody>
      </p:sp>
    </p:spTree>
    <p:extLst>
      <p:ext uri="{BB962C8B-B14F-4D97-AF65-F5344CB8AC3E}">
        <p14:creationId xmlns:p14="http://schemas.microsoft.com/office/powerpoint/2010/main" val="596361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3" y="1617664"/>
            <a:ext cx="5117711" cy="470898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#define BUFSZ 1000</a:t>
            </a: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[BUFSZ];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, BUFSZ,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);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2655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4" y="1617664"/>
            <a:ext cx="6194490" cy="470898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*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= (char *)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malloc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(BUFSZ);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</a:t>
            </a:r>
            <a:r>
              <a:rPr lang="en-US" altLang="zh-CN" sz="2000" dirty="0" err="1" smtClean="0"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latin typeface="Consolas"/>
                <a:cs typeface="Consolas"/>
              </a:rPr>
              <a:t>, 1000, 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1476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3" y="1617664"/>
            <a:ext cx="5117711" cy="440120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[BUFSZ];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, BUFSZ,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);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195808" y="1417637"/>
            <a:ext cx="3818771" cy="5278146"/>
          </a:xfrm>
          <a:prstGeom prst="wedgeRoundRectCallout">
            <a:avLst>
              <a:gd name="adj1" fmla="val -71128"/>
              <a:gd name="adj2" fmla="val -2156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char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b="1" dirty="0" err="1">
                <a:solidFill>
                  <a:schemeClr val="tx1"/>
                </a:solidFill>
              </a:rPr>
              <a:t>fgets</a:t>
            </a:r>
            <a:r>
              <a:rPr lang="en-US" b="1" dirty="0">
                <a:solidFill>
                  <a:schemeClr val="tx1"/>
                </a:solidFill>
              </a:rPr>
              <a:t>(char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int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rgbClr val="0000FF"/>
                </a:solidFill>
              </a:rPr>
              <a:t>size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FILE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stream</a:t>
            </a:r>
            <a:r>
              <a:rPr lang="en-US" b="1" u="sng" dirty="0">
                <a:solidFill>
                  <a:schemeClr val="tx1"/>
                </a:solidFill>
              </a:rPr>
              <a:t>);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err="1">
                <a:solidFill>
                  <a:srgbClr val="000000"/>
                </a:solidFill>
              </a:rPr>
              <a:t>fgets</a:t>
            </a:r>
            <a:r>
              <a:rPr lang="en-US" dirty="0">
                <a:solidFill>
                  <a:srgbClr val="000000"/>
                </a:solidFill>
              </a:rPr>
              <a:t>()  reads  in at most one less than </a:t>
            </a:r>
            <a:r>
              <a:rPr lang="en-US" dirty="0">
                <a:solidFill>
                  <a:srgbClr val="0000FF"/>
                </a:solidFill>
              </a:rPr>
              <a:t>size</a:t>
            </a:r>
            <a:r>
              <a:rPr lang="en-US" dirty="0">
                <a:solidFill>
                  <a:srgbClr val="000000"/>
                </a:solidFill>
              </a:rPr>
              <a:t> characters from </a:t>
            </a:r>
            <a:r>
              <a:rPr lang="en-US" dirty="0">
                <a:solidFill>
                  <a:srgbClr val="0000FF"/>
                </a:solidFill>
              </a:rPr>
              <a:t>stream</a:t>
            </a:r>
            <a:r>
              <a:rPr lang="en-US" dirty="0">
                <a:solidFill>
                  <a:srgbClr val="000000"/>
                </a:solidFill>
              </a:rPr>
              <a:t> and stores them into the buffer pointed to by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. 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Reading </a:t>
            </a:r>
            <a:r>
              <a:rPr lang="en-US" dirty="0">
                <a:solidFill>
                  <a:srgbClr val="000000"/>
                </a:solidFill>
              </a:rPr>
              <a:t>stops after an </a:t>
            </a:r>
            <a:r>
              <a:rPr lang="en-US" b="1" dirty="0">
                <a:solidFill>
                  <a:srgbClr val="000000"/>
                </a:solidFill>
              </a:rPr>
              <a:t>EOF</a:t>
            </a:r>
            <a:r>
              <a:rPr lang="en-US" dirty="0">
                <a:solidFill>
                  <a:srgbClr val="000000"/>
                </a:solidFill>
              </a:rPr>
              <a:t> or a </a:t>
            </a:r>
            <a:r>
              <a:rPr lang="en-US" dirty="0" smtClean="0">
                <a:solidFill>
                  <a:srgbClr val="000000"/>
                </a:solidFill>
              </a:rPr>
              <a:t>newline</a:t>
            </a:r>
            <a:r>
              <a:rPr lang="en-US" dirty="0">
                <a:solidFill>
                  <a:srgbClr val="000000"/>
                </a:solidFill>
              </a:rPr>
              <a:t>.  If a newline is read, it is stored into the buffer.  A terminating null byte ('\0') is stored after the last character in the </a:t>
            </a:r>
            <a:r>
              <a:rPr lang="en-US" dirty="0" smtClean="0">
                <a:solidFill>
                  <a:srgbClr val="000000"/>
                </a:solidFill>
              </a:rPr>
              <a:t>buffer.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fgets</a:t>
            </a:r>
            <a:r>
              <a:rPr lang="en-US" dirty="0">
                <a:solidFill>
                  <a:srgbClr val="FF0000"/>
                </a:solidFill>
              </a:rPr>
              <a:t>() returns s on success, and NULL on error or when end of file occurs while no characters have been read.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91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3" y="1617664"/>
            <a:ext cx="6774295" cy="40934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[BUFSZ];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if (!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, BUFSZ,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)) 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	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	      break;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87820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3" y="1617664"/>
            <a:ext cx="5090101" cy="440120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[BUFSZ];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fgets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, BUFSZ,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);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195808" y="1417637"/>
            <a:ext cx="3818771" cy="5278146"/>
          </a:xfrm>
          <a:prstGeom prst="wedgeRoundRectCallout">
            <a:avLst>
              <a:gd name="adj1" fmla="val -71128"/>
              <a:gd name="adj2" fmla="val -2156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char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b="1" dirty="0" err="1">
                <a:solidFill>
                  <a:schemeClr val="tx1"/>
                </a:solidFill>
              </a:rPr>
              <a:t>fgets</a:t>
            </a:r>
            <a:r>
              <a:rPr lang="en-US" b="1" dirty="0">
                <a:solidFill>
                  <a:schemeClr val="tx1"/>
                </a:solidFill>
              </a:rPr>
              <a:t>(char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int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rgbClr val="0000FF"/>
                </a:solidFill>
              </a:rPr>
              <a:t>size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FILE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stream</a:t>
            </a:r>
            <a:r>
              <a:rPr lang="en-US" b="1" u="sng" dirty="0">
                <a:solidFill>
                  <a:schemeClr val="tx1"/>
                </a:solidFill>
              </a:rPr>
              <a:t>);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err="1">
                <a:solidFill>
                  <a:srgbClr val="000000"/>
                </a:solidFill>
              </a:rPr>
              <a:t>fgets</a:t>
            </a:r>
            <a:r>
              <a:rPr lang="en-US" dirty="0">
                <a:solidFill>
                  <a:srgbClr val="000000"/>
                </a:solidFill>
              </a:rPr>
              <a:t>()  </a:t>
            </a:r>
            <a:r>
              <a:rPr lang="en-US" dirty="0">
                <a:solidFill>
                  <a:srgbClr val="FF0000"/>
                </a:solidFill>
              </a:rPr>
              <a:t>reads  in at most one less than size characters</a:t>
            </a:r>
            <a:r>
              <a:rPr lang="en-US" dirty="0">
                <a:solidFill>
                  <a:srgbClr val="000000"/>
                </a:solidFill>
              </a:rPr>
              <a:t> from </a:t>
            </a:r>
            <a:r>
              <a:rPr lang="en-US" dirty="0">
                <a:solidFill>
                  <a:srgbClr val="0000FF"/>
                </a:solidFill>
              </a:rPr>
              <a:t>stream</a:t>
            </a:r>
            <a:r>
              <a:rPr lang="en-US" dirty="0">
                <a:solidFill>
                  <a:srgbClr val="000000"/>
                </a:solidFill>
              </a:rPr>
              <a:t> and stores them into the buffer pointed to by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. 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Reading stops after an </a:t>
            </a:r>
            <a:r>
              <a:rPr lang="en-US" b="1" dirty="0">
                <a:solidFill>
                  <a:srgbClr val="000000"/>
                </a:solidFill>
              </a:rPr>
              <a:t>EOF</a:t>
            </a:r>
            <a:r>
              <a:rPr lang="en-US" dirty="0">
                <a:solidFill>
                  <a:srgbClr val="000000"/>
                </a:solidFill>
              </a:rPr>
              <a:t> or a newline.  If a newline is read, it is stored into the buffer.  A terminating null byte ('\0') is stored after the last character in the buffer.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fgets</a:t>
            </a:r>
            <a:r>
              <a:rPr lang="en-US" dirty="0">
                <a:solidFill>
                  <a:schemeClr val="tx1"/>
                </a:solidFill>
              </a:rPr>
              <a:t>() returns s on success, and NULL on error or when end of file occurs while no characters have been read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109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compilation process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69587" y="1101902"/>
            <a:ext cx="5131484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</a:rPr>
              <a:t>typedef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struct</a:t>
            </a:r>
            <a:r>
              <a:rPr lang="en-US" altLang="zh-CN" sz="1600" dirty="0" smtClean="0">
                <a:latin typeface="Consolas"/>
                <a:cs typeface="Consolas"/>
              </a:rPr>
              <a:t> {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   </a:t>
            </a:r>
            <a:r>
              <a:rPr lang="en-US" altLang="zh-CN" sz="1600" dirty="0" smtClean="0">
                <a:latin typeface="Consolas"/>
                <a:cs typeface="Consolas"/>
              </a:rPr>
              <a:t>long 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  </a:t>
            </a:r>
            <a:r>
              <a:rPr lang="en-US" altLang="zh-CN" sz="1600" dirty="0">
                <a:latin typeface="Consolas"/>
                <a:cs typeface="Consolas"/>
              </a:rPr>
              <a:t>struct n</a:t>
            </a:r>
            <a:r>
              <a:rPr lang="en-US" altLang="zh-CN" sz="1600" dirty="0" smtClean="0">
                <a:latin typeface="Consolas"/>
                <a:cs typeface="Consolas"/>
              </a:rPr>
              <a:t>ode </a:t>
            </a:r>
            <a:r>
              <a:rPr lang="en-US" altLang="zh-CN" sz="1600" dirty="0">
                <a:latin typeface="Consolas"/>
                <a:cs typeface="Consolas"/>
              </a:rPr>
              <a:t>*next;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}node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void </a:t>
            </a:r>
            <a:r>
              <a:rPr lang="en-US" altLang="zh-CN" sz="1600" dirty="0" smtClean="0">
                <a:latin typeface="Consolas"/>
                <a:cs typeface="Consolas"/>
              </a:rPr>
              <a:t>insert(node *</a:t>
            </a:r>
            <a:r>
              <a:rPr lang="en-US" altLang="zh-CN" sz="1600" dirty="0" err="1" smtClean="0">
                <a:latin typeface="Consolas"/>
                <a:cs typeface="Consolas"/>
              </a:rPr>
              <a:t>headp</a:t>
            </a:r>
            <a:r>
              <a:rPr lang="en-US" altLang="zh-CN" sz="1600" dirty="0" smtClean="0">
                <a:latin typeface="Consolas"/>
                <a:cs typeface="Consolas"/>
              </a:rPr>
              <a:t>, long 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) </a:t>
            </a:r>
            <a:r>
              <a:rPr lang="en-US" altLang="zh-CN" sz="16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1600" b="1" dirty="0">
                <a:latin typeface="Consolas"/>
                <a:cs typeface="Consolas"/>
              </a:rPr>
              <a:t> </a:t>
            </a:r>
            <a:r>
              <a:rPr lang="en-US" altLang="zh-CN" sz="1600" b="1" dirty="0" smtClean="0">
                <a:latin typeface="Consolas"/>
                <a:cs typeface="Consolas"/>
              </a:rPr>
              <a:t>   </a:t>
            </a:r>
            <a:r>
              <a:rPr lang="en-US" altLang="zh-CN" sz="1600" dirty="0" smtClean="0">
                <a:latin typeface="Consolas"/>
                <a:cs typeface="Consolas"/>
              </a:rPr>
              <a:t>node </a:t>
            </a:r>
            <a:r>
              <a:rPr lang="en-US" altLang="zh-CN" sz="1600" dirty="0" smtClean="0">
                <a:latin typeface="Consolas"/>
                <a:cs typeface="Consolas"/>
              </a:rPr>
              <a:t>*n = </a:t>
            </a:r>
            <a:r>
              <a:rPr lang="en-US" altLang="zh-CN" sz="1600" dirty="0" smtClean="0">
                <a:latin typeface="Consolas"/>
                <a:cs typeface="Consolas"/>
              </a:rPr>
              <a:t>(node *)</a:t>
            </a:r>
            <a:r>
              <a:rPr lang="en-US" altLang="zh-CN" sz="1600" dirty="0" err="1" smtClean="0">
                <a:latin typeface="Consolas"/>
                <a:cs typeface="Consolas"/>
              </a:rPr>
              <a:t>malloc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sizeof</a:t>
            </a:r>
            <a:r>
              <a:rPr lang="en-US" altLang="zh-CN" sz="1600" dirty="0" smtClean="0">
                <a:latin typeface="Consolas"/>
                <a:cs typeface="Consolas"/>
              </a:rPr>
              <a:t>(node));</a:t>
            </a:r>
          </a:p>
          <a:p>
            <a:r>
              <a:rPr lang="en-US" altLang="zh-CN" sz="1600" b="1" dirty="0">
                <a:latin typeface="Consolas"/>
                <a:cs typeface="Consolas"/>
              </a:rPr>
              <a:t> </a:t>
            </a:r>
            <a:r>
              <a:rPr lang="en-US" altLang="zh-CN" sz="1600" b="1" dirty="0" smtClean="0">
                <a:latin typeface="Consolas"/>
                <a:cs typeface="Consolas"/>
              </a:rPr>
              <a:t>   </a:t>
            </a:r>
            <a:r>
              <a:rPr lang="en-US" altLang="zh-CN" sz="1600" dirty="0" smtClean="0">
                <a:latin typeface="Consolas"/>
                <a:cs typeface="Consolas"/>
              </a:rPr>
              <a:t>n-</a:t>
            </a:r>
            <a:r>
              <a:rPr lang="en-US" altLang="zh-CN" sz="1600" dirty="0" smtClean="0">
                <a:latin typeface="Consolas"/>
                <a:cs typeface="Consolas"/>
              </a:rPr>
              <a:t>&gt;next = </a:t>
            </a:r>
            <a:r>
              <a:rPr lang="en-US" altLang="zh-CN" sz="1600" dirty="0">
                <a:latin typeface="Consolas"/>
                <a:cs typeface="Consolas"/>
              </a:rPr>
              <a:t>*</a:t>
            </a:r>
            <a:r>
              <a:rPr lang="en-US" altLang="zh-CN" sz="1600" dirty="0" err="1" smtClean="0">
                <a:latin typeface="Consolas"/>
                <a:cs typeface="Consolas"/>
              </a:rPr>
              <a:t>headp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smtClean="0">
                <a:latin typeface="Consolas"/>
                <a:cs typeface="Consolas"/>
              </a:rPr>
              <a:t>n-</a:t>
            </a:r>
            <a:r>
              <a:rPr lang="en-US" altLang="zh-CN" sz="1600" dirty="0" smtClean="0">
                <a:latin typeface="Consolas"/>
                <a:cs typeface="Consolas"/>
              </a:rPr>
              <a:t>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 = 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*</a:t>
            </a:r>
            <a:r>
              <a:rPr lang="en-US" altLang="zh-CN" sz="1600" dirty="0" err="1" smtClean="0">
                <a:latin typeface="Consolas"/>
                <a:cs typeface="Consolas"/>
              </a:rPr>
              <a:t>headp</a:t>
            </a:r>
            <a:r>
              <a:rPr lang="en-US" altLang="zh-CN" sz="1600" dirty="0" smtClean="0">
                <a:latin typeface="Consolas"/>
                <a:cs typeface="Consolas"/>
              </a:rPr>
              <a:t> = n;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  <a:p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main()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node *head = NULL;</a:t>
            </a:r>
          </a:p>
          <a:p>
            <a:pPr lvl="1"/>
            <a:r>
              <a:rPr lang="en-US" altLang="zh-CN" sz="1600" dirty="0" smtClean="0">
                <a:latin typeface="Consolas"/>
                <a:cs typeface="Consolas"/>
              </a:rPr>
              <a:t> for </a:t>
            </a:r>
            <a:r>
              <a:rPr lang="en-US" altLang="zh-CN" sz="1600" dirty="0" smtClean="0">
                <a:latin typeface="Consolas"/>
                <a:cs typeface="Consolas"/>
              </a:rPr>
              <a:t>(long </a:t>
            </a:r>
            <a:r>
              <a:rPr lang="en-US" altLang="zh-CN" sz="1600" dirty="0" err="1" smtClean="0">
                <a:latin typeface="Consolas"/>
                <a:cs typeface="Consolas"/>
              </a:rPr>
              <a:t>i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= </a:t>
            </a:r>
            <a:r>
              <a:rPr lang="en-US" altLang="zh-CN" sz="1600" dirty="0" smtClean="0">
                <a:latin typeface="Consolas"/>
                <a:cs typeface="Consolas"/>
              </a:rPr>
              <a:t>10</a:t>
            </a:r>
            <a:r>
              <a:rPr lang="en-US" altLang="zh-CN" sz="1600" dirty="0" smtClean="0">
                <a:latin typeface="Consolas"/>
                <a:cs typeface="Consolas"/>
              </a:rPr>
              <a:t>; </a:t>
            </a:r>
            <a:r>
              <a:rPr lang="en-US" altLang="zh-CN" sz="1600" dirty="0" err="1" smtClean="0">
                <a:latin typeface="Consolas"/>
                <a:cs typeface="Consolas"/>
              </a:rPr>
              <a:t>i</a:t>
            </a:r>
            <a:r>
              <a:rPr lang="en-US" altLang="zh-CN" sz="1600" dirty="0" smtClean="0">
                <a:latin typeface="Consolas"/>
                <a:cs typeface="Consolas"/>
              </a:rPr>
              <a:t> &lt; </a:t>
            </a:r>
            <a:r>
              <a:rPr lang="en-US" altLang="zh-CN" sz="1600" dirty="0" smtClean="0">
                <a:latin typeface="Consolas"/>
                <a:cs typeface="Consolas"/>
              </a:rPr>
              <a:t>13</a:t>
            </a:r>
            <a:r>
              <a:rPr lang="en-US" altLang="zh-CN" sz="1600" dirty="0" smtClean="0">
                <a:latin typeface="Consolas"/>
                <a:cs typeface="Consolas"/>
              </a:rPr>
              <a:t>; </a:t>
            </a:r>
            <a:r>
              <a:rPr lang="en-US" altLang="zh-CN" sz="1600" dirty="0" err="1" smtClean="0">
                <a:latin typeface="Consolas"/>
                <a:cs typeface="Consolas"/>
              </a:rPr>
              <a:t>i</a:t>
            </a:r>
            <a:r>
              <a:rPr lang="en-US" altLang="zh-CN" sz="1600" dirty="0" smtClean="0">
                <a:latin typeface="Consolas"/>
                <a:cs typeface="Consolas"/>
              </a:rPr>
              <a:t>++) </a:t>
            </a:r>
          </a:p>
          <a:p>
            <a:pPr lvl="1"/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smtClean="0">
                <a:latin typeface="Consolas"/>
                <a:cs typeface="Consolas"/>
              </a:rPr>
              <a:t>insert(&amp;head</a:t>
            </a:r>
            <a:r>
              <a:rPr lang="en-US" altLang="zh-CN" sz="1600" dirty="0" smtClean="0">
                <a:latin typeface="Consolas"/>
                <a:cs typeface="Consolas"/>
              </a:rPr>
              <a:t>, </a:t>
            </a:r>
            <a:r>
              <a:rPr lang="en-US" altLang="zh-CN" sz="1600" dirty="0" err="1" smtClean="0">
                <a:latin typeface="Consolas"/>
                <a:cs typeface="Consolas"/>
              </a:rPr>
              <a:t>i</a:t>
            </a:r>
            <a:r>
              <a:rPr lang="en-US" altLang="zh-CN" sz="16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8404" y="4761483"/>
            <a:ext cx="852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list.c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880874" y="4761483"/>
            <a:ext cx="1669698" cy="523220"/>
          </a:xfrm>
          <a:prstGeom prst="rect">
            <a:avLst/>
          </a:prstGeom>
          <a:solidFill>
            <a:srgbClr val="DCE6F2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$ </a:t>
            </a:r>
            <a:r>
              <a:rPr lang="en-US" sz="2800" dirty="0" err="1" smtClean="0"/>
              <a:t>gcc</a:t>
            </a:r>
            <a:r>
              <a:rPr lang="en-US" sz="2800" dirty="0" smtClean="0"/>
              <a:t> </a:t>
            </a:r>
            <a:r>
              <a:rPr lang="en-US" sz="2800" dirty="0" err="1" smtClean="0"/>
              <a:t>list.c</a:t>
            </a:r>
            <a:endParaRPr lang="en-US" sz="2800" dirty="0" smtClean="0"/>
          </a:p>
        </p:txBody>
      </p:sp>
      <p:sp>
        <p:nvSpPr>
          <p:cNvPr id="17" name="Rounded Rectangular Callout 16"/>
          <p:cNvSpPr/>
          <p:nvPr/>
        </p:nvSpPr>
        <p:spPr>
          <a:xfrm>
            <a:off x="5880874" y="5377215"/>
            <a:ext cx="2654364" cy="1231464"/>
          </a:xfrm>
          <a:prstGeom prst="wedgeRoundRectCallout">
            <a:avLst>
              <a:gd name="adj1" fmla="val 46048"/>
              <a:gd name="adj2" fmla="val -13447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a binary </a:t>
            </a:r>
            <a:r>
              <a:rPr lang="en-US" sz="2000" dirty="0">
                <a:solidFill>
                  <a:schemeClr val="tx1"/>
                </a:solidFill>
              </a:rPr>
              <a:t>file that can be </a:t>
            </a:r>
            <a:r>
              <a:rPr lang="en-US" sz="2000" dirty="0" smtClean="0">
                <a:solidFill>
                  <a:schemeClr val="tx1"/>
                </a:solidFill>
              </a:rPr>
              <a:t>executed </a:t>
            </a:r>
            <a:r>
              <a:rPr lang="en-US" sz="2000" dirty="0">
                <a:solidFill>
                  <a:schemeClr val="tx1"/>
                </a:solidFill>
              </a:rPr>
              <a:t>by </a:t>
            </a:r>
          </a:p>
          <a:p>
            <a:r>
              <a:rPr lang="en-US" sz="2000" dirty="0">
                <a:solidFill>
                  <a:schemeClr val="tx1"/>
                </a:solidFill>
              </a:rPr>
              <a:t>hardware directly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01071" y="2077840"/>
            <a:ext cx="3696541" cy="2159123"/>
            <a:chOff x="5301071" y="2077840"/>
            <a:chExt cx="3696541" cy="2159123"/>
          </a:xfrm>
        </p:grpSpPr>
        <p:sp>
          <p:nvSpPr>
            <p:cNvPr id="12" name="TextBox 11"/>
            <p:cNvSpPr txBox="1"/>
            <p:nvPr/>
          </p:nvSpPr>
          <p:spPr>
            <a:xfrm>
              <a:off x="8052021" y="3713743"/>
              <a:ext cx="9455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a.out</a:t>
              </a:r>
              <a:endParaRPr lang="en-US" sz="28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301071" y="2077840"/>
              <a:ext cx="3696541" cy="1635903"/>
              <a:chOff x="5301071" y="2077840"/>
              <a:chExt cx="3696541" cy="1635903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5301071" y="3202931"/>
                <a:ext cx="579803" cy="138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7295872" y="3217274"/>
                <a:ext cx="579803" cy="138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14" descr="Screen Shot 2019-02-27 at 10.37.43 AM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0007" y="2077840"/>
                <a:ext cx="1037605" cy="1635903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6022268" y="2925129"/>
                <a:ext cx="1141662" cy="78861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err="1" smtClean="0"/>
                  <a:t>gcc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6545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3" y="1617664"/>
            <a:ext cx="6456783" cy="470898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(FILE *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[BUFSZ];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(!</a:t>
            </a:r>
            <a:r>
              <a:rPr lang="en-US" altLang="zh-CN" sz="2000" dirty="0" err="1" smtClean="0">
                <a:latin typeface="Consolas"/>
                <a:cs typeface="Consolas"/>
              </a:rPr>
              <a:t>feof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fp</a:t>
            </a:r>
            <a:r>
              <a:rPr lang="en-US" altLang="zh-CN" sz="2000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if (!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fgets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,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BUFSZ,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)) 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		      break;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if 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strlen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)-1]==‘\n’) {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   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    }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4302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I/O example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66189" y="1218135"/>
            <a:ext cx="4979662" cy="369331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nsolas"/>
                <a:cs typeface="Consolas"/>
              </a:rPr>
              <a:t>int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latin typeface="Consolas"/>
                <a:cs typeface="Consolas"/>
              </a:rPr>
              <a:t>countlines</a:t>
            </a:r>
            <a:r>
              <a:rPr lang="en-US" altLang="zh-CN" dirty="0" smtClean="0">
                <a:latin typeface="Consolas"/>
                <a:cs typeface="Consolas"/>
              </a:rPr>
              <a:t>(FILE *</a:t>
            </a:r>
            <a:r>
              <a:rPr lang="en-US" altLang="zh-CN" dirty="0" err="1" smtClean="0">
                <a:latin typeface="Consolas"/>
                <a:cs typeface="Consolas"/>
              </a:rPr>
              <a:t>fp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   </a:t>
            </a:r>
            <a:r>
              <a:rPr lang="en-US" altLang="zh-CN" dirty="0" err="1" smtClean="0">
                <a:latin typeface="Consolas"/>
                <a:cs typeface="Consolas"/>
              </a:rPr>
              <a:t>int</a:t>
            </a:r>
            <a:r>
              <a:rPr lang="en-US" altLang="zh-CN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[1000]</a:t>
            </a:r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;</a:t>
            </a:r>
            <a:endParaRPr lang="en-US" altLang="zh-CN" dirty="0" smtClean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  while (!</a:t>
            </a:r>
            <a:r>
              <a:rPr lang="en-US" altLang="zh-CN" dirty="0" err="1" smtClean="0">
                <a:latin typeface="Consolas"/>
                <a:cs typeface="Consolas"/>
              </a:rPr>
              <a:t>feof</a:t>
            </a:r>
            <a:r>
              <a:rPr lang="en-US" altLang="zh-CN" dirty="0" smtClean="0">
                <a:latin typeface="Consolas"/>
                <a:cs typeface="Consolas"/>
              </a:rPr>
              <a:t>(</a:t>
            </a:r>
            <a:r>
              <a:rPr lang="en-US" altLang="zh-CN" dirty="0" err="1" smtClean="0">
                <a:latin typeface="Consolas"/>
                <a:cs typeface="Consolas"/>
              </a:rPr>
              <a:t>fp</a:t>
            </a:r>
            <a:r>
              <a:rPr lang="en-US" altLang="zh-CN" dirty="0" smtClean="0">
                <a:latin typeface="Consolas"/>
                <a:cs typeface="Consolas"/>
              </a:rPr>
              <a:t>)) {</a:t>
            </a:r>
          </a:p>
          <a:p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         if(</a:t>
            </a:r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!</a:t>
            </a:r>
            <a:r>
              <a:rPr lang="en-US" altLang="zh-CN" dirty="0" err="1">
                <a:solidFill>
                  <a:srgbClr val="3366FF"/>
                </a:solidFill>
                <a:latin typeface="Consolas"/>
                <a:cs typeface="Consolas"/>
              </a:rPr>
              <a:t>fgets</a:t>
            </a:r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, 1000</a:t>
            </a:r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, </a:t>
            </a:r>
            <a:r>
              <a:rPr lang="en-US" altLang="zh-CN" dirty="0" err="1" smtClean="0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)) </a:t>
            </a:r>
          </a:p>
          <a:p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		      break;</a:t>
            </a:r>
          </a:p>
          <a:p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         if(</a:t>
            </a:r>
            <a:r>
              <a:rPr lang="en-US" altLang="zh-CN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[</a:t>
            </a:r>
            <a:r>
              <a:rPr lang="en-US" altLang="zh-CN" dirty="0" err="1" smtClean="0">
                <a:solidFill>
                  <a:srgbClr val="3366FF"/>
                </a:solidFill>
                <a:latin typeface="Consolas"/>
                <a:cs typeface="Consolas"/>
              </a:rPr>
              <a:t>strlen</a:t>
            </a:r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)-1]==‘\n’){</a:t>
            </a:r>
            <a:endParaRPr lang="en-US" altLang="zh-CN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dirty="0" smtClean="0">
                <a:latin typeface="Consolas"/>
                <a:cs typeface="Consolas"/>
              </a:rPr>
              <a:t>            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count++;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      }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  }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}</a:t>
            </a:r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189" y="4967429"/>
            <a:ext cx="8066081" cy="1754327"/>
          </a:xfrm>
          <a:prstGeom prst="rect">
            <a:avLst/>
          </a:prstGeom>
          <a:solidFill>
            <a:srgbClr val="C6D9F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BufferedReader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br</a:t>
            </a:r>
            <a:r>
              <a:rPr lang="en-US" dirty="0">
                <a:latin typeface="Consolas"/>
                <a:cs typeface="Consolas"/>
              </a:rPr>
              <a:t> = new </a:t>
            </a:r>
            <a:r>
              <a:rPr lang="en-US" dirty="0" err="1">
                <a:latin typeface="Consolas"/>
                <a:cs typeface="Consolas"/>
              </a:rPr>
              <a:t>BufferedReader</a:t>
            </a:r>
            <a:r>
              <a:rPr lang="en-US" dirty="0">
                <a:latin typeface="Consolas"/>
                <a:cs typeface="Consolas"/>
              </a:rPr>
              <a:t>(new </a:t>
            </a:r>
            <a:r>
              <a:rPr lang="en-US" dirty="0" err="1">
                <a:latin typeface="Consolas"/>
                <a:cs typeface="Consolas"/>
              </a:rPr>
              <a:t>FileReader</a:t>
            </a:r>
            <a:r>
              <a:rPr lang="en-US" dirty="0">
                <a:latin typeface="Consolas"/>
                <a:cs typeface="Consolas"/>
              </a:rPr>
              <a:t>(file))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 smtClean="0">
                <a:latin typeface="Consolas"/>
                <a:cs typeface="Consolas"/>
              </a:rPr>
              <a:t>String line;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dirty="0" smtClean="0">
                <a:latin typeface="Consolas"/>
                <a:cs typeface="Consolas"/>
              </a:rPr>
              <a:t>while </a:t>
            </a:r>
            <a:r>
              <a:rPr lang="en-US" dirty="0">
                <a:latin typeface="Consolas"/>
                <a:cs typeface="Consolas"/>
              </a:rPr>
              <a:t>((line = </a:t>
            </a:r>
            <a:r>
              <a:rPr lang="en-US" dirty="0" err="1">
                <a:latin typeface="Consolas"/>
                <a:cs typeface="Consolas"/>
              </a:rPr>
              <a:t>br.readLine</a:t>
            </a:r>
            <a:r>
              <a:rPr lang="en-US" dirty="0">
                <a:latin typeface="Consolas"/>
                <a:cs typeface="Consolas"/>
              </a:rPr>
              <a:t>()) != null) </a:t>
            </a:r>
            <a:r>
              <a:rPr lang="en-US" dirty="0" smtClean="0">
                <a:latin typeface="Consolas"/>
                <a:cs typeface="Consolas"/>
              </a:rPr>
              <a:t>{ </a:t>
            </a:r>
            <a:endParaRPr lang="en-US" dirty="0">
              <a:latin typeface="Consolas"/>
              <a:cs typeface="Consolas"/>
            </a:endParaRPr>
          </a:p>
          <a:p>
            <a:pPr lvl="1"/>
            <a:r>
              <a:rPr lang="en-US" dirty="0" smtClean="0">
                <a:latin typeface="Consolas"/>
                <a:cs typeface="Consolas"/>
              </a:rPr>
              <a:t>count++;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9043" y="2539578"/>
            <a:ext cx="3680458" cy="400110"/>
            <a:chOff x="5009043" y="2539578"/>
            <a:chExt cx="3680458" cy="400110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009043" y="2739633"/>
              <a:ext cx="913329" cy="142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922372" y="2539578"/>
              <a:ext cx="27671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buffer allocated by caller</a:t>
              </a:r>
              <a:endParaRPr lang="en-US" sz="2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91763" y="3952201"/>
            <a:ext cx="4559413" cy="1864961"/>
            <a:chOff x="3491763" y="3952201"/>
            <a:chExt cx="4559413" cy="1864961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3491763" y="4152256"/>
              <a:ext cx="1754088" cy="16649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45851" y="3952201"/>
              <a:ext cx="2805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buffer allocated by </a:t>
              </a:r>
              <a:r>
                <a:rPr lang="en-US" sz="2000" dirty="0" err="1" smtClean="0"/>
                <a:t>callee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2876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(Low-level) UNIX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by </a:t>
            </a:r>
            <a:r>
              <a:rPr lang="en-US" dirty="0" err="1" smtClean="0"/>
              <a:t>stdio</a:t>
            </a:r>
            <a:r>
              <a:rPr lang="en-US" dirty="0" smtClean="0"/>
              <a:t> library to implement buffer I/O</a:t>
            </a:r>
          </a:p>
          <a:p>
            <a:r>
              <a:rPr lang="en-US" dirty="0" smtClean="0"/>
              <a:t>A thin wrapper to interface with OS kernel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Each I/O stream is represented by an integer (called file descriptor).</a:t>
            </a:r>
          </a:p>
          <a:p>
            <a:r>
              <a:rPr lang="en-US" dirty="0" smtClean="0"/>
              <a:t>Special file descriptors:</a:t>
            </a:r>
          </a:p>
          <a:p>
            <a:pPr lvl="1"/>
            <a:r>
              <a:rPr lang="en-US" dirty="0" smtClean="0"/>
              <a:t>0: standard input</a:t>
            </a:r>
          </a:p>
          <a:p>
            <a:pPr lvl="1"/>
            <a:r>
              <a:rPr lang="en-US" dirty="0" smtClean="0"/>
              <a:t>1: standard output</a:t>
            </a:r>
          </a:p>
          <a:p>
            <a:pPr lvl="1"/>
            <a:r>
              <a:rPr lang="en-US" dirty="0" smtClean="0"/>
              <a:t>2: standard error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914533" y="2623090"/>
            <a:ext cx="3338923" cy="649754"/>
            <a:chOff x="4914533" y="2623090"/>
            <a:chExt cx="3338923" cy="649754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4914533" y="2623090"/>
              <a:ext cx="593610" cy="3727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508143" y="2811179"/>
              <a:ext cx="27453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system call interface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506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I/O example: Count lines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07942" y="1617664"/>
            <a:ext cx="7588783" cy="501675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#include &lt;sys/</a:t>
            </a:r>
            <a:r>
              <a:rPr lang="en-US" sz="2000" dirty="0" err="1">
                <a:latin typeface="Consolas"/>
                <a:cs typeface="Consolas"/>
              </a:rPr>
              <a:t>types.h</a:t>
            </a:r>
            <a:r>
              <a:rPr lang="en-US" sz="2000" dirty="0">
                <a:latin typeface="Consolas"/>
                <a:cs typeface="Consolas"/>
              </a:rPr>
              <a:t>&gt;</a:t>
            </a:r>
          </a:p>
          <a:p>
            <a:r>
              <a:rPr lang="en-US" sz="2000" dirty="0" smtClean="0">
                <a:latin typeface="Consolas"/>
                <a:cs typeface="Consolas"/>
              </a:rPr>
              <a:t>#</a:t>
            </a:r>
            <a:r>
              <a:rPr lang="en-US" sz="2000" dirty="0">
                <a:latin typeface="Consolas"/>
                <a:cs typeface="Consolas"/>
              </a:rPr>
              <a:t>include &lt;sys/</a:t>
            </a:r>
            <a:r>
              <a:rPr lang="en-US" sz="2000" dirty="0" err="1">
                <a:latin typeface="Consolas"/>
                <a:cs typeface="Consolas"/>
              </a:rPr>
              <a:t>stat.h</a:t>
            </a:r>
            <a:r>
              <a:rPr lang="en-US" sz="2000" dirty="0">
                <a:latin typeface="Consolas"/>
                <a:cs typeface="Consolas"/>
              </a:rPr>
              <a:t>&gt;</a:t>
            </a:r>
          </a:p>
          <a:p>
            <a:r>
              <a:rPr lang="en-US" sz="2000" dirty="0" smtClean="0">
                <a:latin typeface="Consolas"/>
                <a:cs typeface="Consolas"/>
              </a:rPr>
              <a:t>#</a:t>
            </a:r>
            <a:r>
              <a:rPr lang="en-US" sz="2000" dirty="0">
                <a:latin typeface="Consolas"/>
                <a:cs typeface="Consolas"/>
              </a:rPr>
              <a:t>include &lt;</a:t>
            </a:r>
            <a:r>
              <a:rPr lang="en-US" sz="2000" dirty="0" err="1">
                <a:latin typeface="Consolas"/>
                <a:cs typeface="Consolas"/>
              </a:rPr>
              <a:t>fcntl.h</a:t>
            </a:r>
            <a:r>
              <a:rPr lang="en-US" sz="2000" dirty="0">
                <a:latin typeface="Consolas"/>
                <a:cs typeface="Consolas"/>
              </a:rPr>
              <a:t>&gt;</a:t>
            </a:r>
            <a:endParaRPr lang="en-US" altLang="zh-CN" sz="2000" dirty="0" smtClean="0">
              <a:latin typeface="Consolas"/>
              <a:cs typeface="Consolas"/>
            </a:endParaRP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argc</a:t>
            </a:r>
            <a:r>
              <a:rPr lang="en-US" altLang="zh-CN" sz="2000" dirty="0" smtClean="0">
                <a:latin typeface="Consolas"/>
                <a:cs typeface="Consolas"/>
              </a:rPr>
              <a:t>, char **</a:t>
            </a:r>
            <a:r>
              <a:rPr lang="en-US" altLang="zh-CN" sz="2000" dirty="0" err="1" smtClean="0">
                <a:latin typeface="Consolas"/>
                <a:cs typeface="Consolas"/>
              </a:rPr>
              <a:t>argv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//open file based on argument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fd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= open(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argv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[1], O_RDONLY);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n =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fd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//close file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close(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fd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);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</a:t>
            </a:r>
            <a:r>
              <a:rPr lang="en-US" altLang="zh-CN" sz="2000" dirty="0" err="1" smtClean="0">
                <a:latin typeface="Consolas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cs typeface="Consolas"/>
              </a:rPr>
              <a:t>(“# of lines %d\n”, n);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018923" y="2098472"/>
            <a:ext cx="2667877" cy="952597"/>
          </a:xfrm>
          <a:prstGeom prst="wedgeRoundRectCallout">
            <a:avLst>
              <a:gd name="adj1" fmla="val -64646"/>
              <a:gd name="adj2" fmla="val 12576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type “</a:t>
            </a:r>
            <a:r>
              <a:rPr lang="en-US" sz="2400" b="1" dirty="0" smtClean="0">
                <a:solidFill>
                  <a:srgbClr val="FF0000"/>
                </a:solidFill>
              </a:rPr>
              <a:t>man 2 open</a:t>
            </a:r>
            <a:r>
              <a:rPr lang="en-US" b="1" dirty="0" smtClean="0">
                <a:solidFill>
                  <a:schemeClr val="tx1"/>
                </a:solidFill>
              </a:rPr>
              <a:t>”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I/O example: count lines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97162" y="1300132"/>
            <a:ext cx="7022784" cy="532453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#include &lt;</a:t>
            </a:r>
            <a:r>
              <a:rPr lang="en-US" altLang="zh-CN" sz="2000" dirty="0" err="1" smtClean="0">
                <a:latin typeface="Consolas"/>
                <a:cs typeface="Consolas"/>
              </a:rPr>
              <a:t>unistd.h</a:t>
            </a:r>
            <a:r>
              <a:rPr lang="en-US" altLang="zh-CN" sz="2000" dirty="0" smtClean="0">
                <a:latin typeface="Consolas"/>
                <a:cs typeface="Consolas"/>
              </a:rPr>
              <a:t>&gt;</a:t>
            </a: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countlines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fd</a:t>
            </a:r>
            <a:r>
              <a:rPr lang="en-US" altLang="zh-CN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char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[BUFSZ];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err="1" smtClean="0">
                <a:latin typeface="Consolas"/>
                <a:cs typeface="Consolas"/>
              </a:rPr>
              <a:t>ssize_t</a:t>
            </a:r>
            <a:r>
              <a:rPr lang="en-US" altLang="zh-CN" sz="2000" dirty="0" smtClean="0">
                <a:latin typeface="Consolas"/>
                <a:cs typeface="Consolas"/>
              </a:rPr>
              <a:t> n;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while ((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n = read(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cs typeface="Consolas"/>
              </a:rPr>
              <a:t>fd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, 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, BUFSZ)</a:t>
            </a:r>
            <a:r>
              <a:rPr lang="en-US" altLang="zh-CN" sz="2000" dirty="0" smtClean="0">
                <a:latin typeface="Consolas"/>
                <a:cs typeface="Consolas"/>
              </a:rPr>
              <a:t>) &gt; 0) {</a:t>
            </a:r>
          </a:p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        for (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s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size_t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= 0;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&lt; n; 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++) {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		      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if (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[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] == ‘\n’) {</a:t>
            </a:r>
            <a:endParaRPr lang="en-US" altLang="zh-CN" sz="2000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           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count++;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            }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    }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}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089586" y="1725718"/>
            <a:ext cx="3054414" cy="4500670"/>
          </a:xfrm>
          <a:prstGeom prst="wedgeRoundRectCallout">
            <a:avLst>
              <a:gd name="adj1" fmla="val -68074"/>
              <a:gd name="adj2" fmla="val -14116"/>
              <a:gd name="adj3" fmla="val 16667"/>
            </a:avLst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b="1" dirty="0" err="1">
                <a:solidFill>
                  <a:schemeClr val="tx1"/>
                </a:solidFill>
              </a:rPr>
              <a:t>ssize_t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read(</a:t>
            </a:r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u="sng" dirty="0" err="1">
                <a:solidFill>
                  <a:schemeClr val="tx1"/>
                </a:solidFill>
              </a:rPr>
              <a:t>fd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void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*</a:t>
            </a:r>
            <a:r>
              <a:rPr lang="en-US" u="sng" dirty="0" err="1">
                <a:solidFill>
                  <a:schemeClr val="tx1"/>
                </a:solidFill>
              </a:rPr>
              <a:t>buf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size_t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rgbClr val="3366FF"/>
                </a:solidFill>
              </a:rPr>
              <a:t>count</a:t>
            </a:r>
            <a:r>
              <a:rPr lang="en-US" b="1" u="sng" dirty="0">
                <a:solidFill>
                  <a:schemeClr val="tx1"/>
                </a:solidFill>
              </a:rPr>
              <a:t>)</a:t>
            </a:r>
            <a:r>
              <a:rPr lang="en-US" b="1" u="sng" dirty="0" smtClean="0">
                <a:solidFill>
                  <a:schemeClr val="tx1"/>
                </a:solidFill>
              </a:rPr>
              <a:t>;</a:t>
            </a:r>
          </a:p>
          <a:p>
            <a:endParaRPr lang="en-US" b="1" u="sng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read</a:t>
            </a:r>
            <a:r>
              <a:rPr lang="en-US" dirty="0">
                <a:solidFill>
                  <a:schemeClr val="tx1"/>
                </a:solidFill>
              </a:rPr>
              <a:t>() attempts to read up to </a:t>
            </a:r>
            <a:r>
              <a:rPr lang="en-US" dirty="0">
                <a:solidFill>
                  <a:srgbClr val="3366FF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 bytes from file descriptor </a:t>
            </a:r>
            <a:r>
              <a:rPr lang="en-US" dirty="0" err="1">
                <a:solidFill>
                  <a:srgbClr val="3366FF"/>
                </a:solidFill>
              </a:rPr>
              <a:t>fd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into the buffer starting at </a:t>
            </a:r>
            <a:r>
              <a:rPr lang="en-US" dirty="0" err="1">
                <a:solidFill>
                  <a:srgbClr val="3366FF"/>
                </a:solidFill>
              </a:rPr>
              <a:t>buf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On  success,  the  number  of bytes read is returned (zero indicates end of file)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On error, -1 is </a:t>
            </a:r>
            <a:r>
              <a:rPr lang="en-US" dirty="0" smtClean="0">
                <a:solidFill>
                  <a:schemeClr val="tx1"/>
                </a:solidFill>
              </a:rPr>
              <a:t>returned...</a:t>
            </a:r>
          </a:p>
          <a:p>
            <a:endParaRPr lang="en-US" b="1" dirty="0" smtClean="0"/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851558" y="1988026"/>
            <a:ext cx="3244145" cy="369332"/>
            <a:chOff x="3851558" y="1988026"/>
            <a:chExt cx="3244145" cy="369332"/>
          </a:xfrm>
        </p:grpSpPr>
        <p:sp>
          <p:nvSpPr>
            <p:cNvPr id="7" name="Oval 6"/>
            <p:cNvSpPr/>
            <p:nvPr/>
          </p:nvSpPr>
          <p:spPr>
            <a:xfrm>
              <a:off x="6212191" y="1988026"/>
              <a:ext cx="883512" cy="331338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/>
            <p:cNvCxnSpPr>
              <a:stCxn id="10" idx="3"/>
              <a:endCxn id="7" idx="2"/>
            </p:cNvCxnSpPr>
            <p:nvPr/>
          </p:nvCxnSpPr>
          <p:spPr>
            <a:xfrm flipV="1">
              <a:off x="5901593" y="2153695"/>
              <a:ext cx="310598" cy="1899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851558" y="1988026"/>
              <a:ext cx="205003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typedef</a:t>
              </a:r>
              <a:r>
                <a:rPr lang="en-US" dirty="0" smtClean="0"/>
                <a:t> long </a:t>
              </a:r>
              <a:r>
                <a:rPr lang="en-US" dirty="0" err="1" smtClean="0"/>
                <a:t>ssize_t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391654" y="1264053"/>
            <a:ext cx="2584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Type “man 2 read”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29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FILE?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93796" y="1300132"/>
            <a:ext cx="7022784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typedef</a:t>
            </a:r>
            <a:r>
              <a:rPr lang="en-US" sz="2400" dirty="0" smtClean="0"/>
              <a:t> 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{</a:t>
            </a:r>
            <a:endParaRPr lang="en-US" sz="2400" dirty="0"/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} FILE;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607" y="4500670"/>
            <a:ext cx="8686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you implement </a:t>
            </a:r>
            <a:r>
              <a:rPr lang="en-US" sz="2400" dirty="0" err="1" smtClean="0"/>
              <a:t>fopen</a:t>
            </a:r>
            <a:r>
              <a:rPr lang="en-US" sz="2400" dirty="0" smtClean="0"/>
              <a:t>, </a:t>
            </a:r>
            <a:r>
              <a:rPr lang="en-US" sz="2400" dirty="0" err="1" smtClean="0"/>
              <a:t>fclose</a:t>
            </a:r>
            <a:r>
              <a:rPr lang="en-US" sz="2400" dirty="0" smtClean="0"/>
              <a:t>, </a:t>
            </a:r>
            <a:r>
              <a:rPr lang="en-US" sz="2400" dirty="0" err="1" smtClean="0"/>
              <a:t>fgets</a:t>
            </a:r>
            <a:r>
              <a:rPr lang="en-US" sz="2400" dirty="0" smtClean="0"/>
              <a:t> using open, close, and read?</a:t>
            </a:r>
          </a:p>
          <a:p>
            <a:r>
              <a:rPr lang="en-US" sz="2400" dirty="0" smtClean="0"/>
              <a:t>see page 176-177 of K&amp;R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7823" y="1732041"/>
            <a:ext cx="624827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cnt</a:t>
            </a:r>
            <a:r>
              <a:rPr lang="en-US" sz="2000" dirty="0">
                <a:latin typeface="Consolas"/>
                <a:cs typeface="Consolas"/>
              </a:rPr>
              <a:t>;  // characters left in buffer</a:t>
            </a:r>
          </a:p>
          <a:p>
            <a:r>
              <a:rPr lang="en-US" sz="2000" dirty="0" smtClean="0">
                <a:latin typeface="Consolas"/>
                <a:cs typeface="Consolas"/>
              </a:rPr>
              <a:t>char </a:t>
            </a:r>
            <a:r>
              <a:rPr lang="en-US" sz="2000" dirty="0">
                <a:latin typeface="Consolas"/>
                <a:cs typeface="Consolas"/>
              </a:rPr>
              <a:t>*</a:t>
            </a:r>
            <a:r>
              <a:rPr lang="en-US" sz="2000" dirty="0" err="1">
                <a:latin typeface="Consolas"/>
                <a:cs typeface="Consolas"/>
              </a:rPr>
              <a:t>ptr</a:t>
            </a:r>
            <a:r>
              <a:rPr lang="en-US" sz="2000" dirty="0">
                <a:latin typeface="Consolas"/>
                <a:cs typeface="Consolas"/>
              </a:rPr>
              <a:t>;  // next character in the buffer</a:t>
            </a:r>
          </a:p>
          <a:p>
            <a:r>
              <a:rPr lang="en-US" sz="2000" dirty="0" smtClean="0">
                <a:latin typeface="Consolas"/>
                <a:cs typeface="Consolas"/>
              </a:rPr>
              <a:t>char *base; </a:t>
            </a:r>
            <a:r>
              <a:rPr lang="en-US" sz="2000" dirty="0">
                <a:latin typeface="Consolas"/>
                <a:cs typeface="Consolas"/>
              </a:rPr>
              <a:t>// location of buffer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mode;  // mode of file access</a:t>
            </a:r>
          </a:p>
          <a:p>
            <a:r>
              <a:rPr lang="en-US" sz="2000" dirty="0" err="1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fileno</a:t>
            </a:r>
            <a:r>
              <a:rPr lang="en-US" sz="2000" dirty="0" smtClean="0">
                <a:latin typeface="Consolas"/>
                <a:cs typeface="Consolas"/>
              </a:rPr>
              <a:t>;  </a:t>
            </a:r>
            <a:r>
              <a:rPr lang="en-US" sz="2000" dirty="0">
                <a:latin typeface="Consolas"/>
                <a:cs typeface="Consolas"/>
              </a:rPr>
              <a:t>// file </a:t>
            </a:r>
            <a:r>
              <a:rPr lang="en-US" sz="2000" dirty="0" smtClean="0">
                <a:latin typeface="Consolas"/>
                <a:cs typeface="Consolas"/>
              </a:rPr>
              <a:t>descriptor</a:t>
            </a:r>
            <a:endParaRPr lang="en-US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235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109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compilation process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9884" y="1101902"/>
            <a:ext cx="4982163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</a:rPr>
              <a:t>typedef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struct</a:t>
            </a:r>
            <a:r>
              <a:rPr lang="en-US" altLang="zh-CN" sz="1600" dirty="0" smtClean="0">
                <a:latin typeface="Consolas"/>
                <a:cs typeface="Consolas"/>
              </a:rPr>
              <a:t> {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   </a:t>
            </a:r>
            <a:r>
              <a:rPr lang="en-US" altLang="zh-CN" sz="1600" dirty="0" smtClean="0">
                <a:latin typeface="Consolas"/>
                <a:cs typeface="Consolas"/>
              </a:rPr>
              <a:t>long 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  </a:t>
            </a:r>
            <a:r>
              <a:rPr lang="en-US" altLang="zh-CN" sz="1600" dirty="0">
                <a:latin typeface="Consolas"/>
                <a:cs typeface="Consolas"/>
              </a:rPr>
              <a:t>struct n</a:t>
            </a:r>
            <a:r>
              <a:rPr lang="en-US" altLang="zh-CN" sz="1600" dirty="0" smtClean="0">
                <a:latin typeface="Consolas"/>
                <a:cs typeface="Consolas"/>
              </a:rPr>
              <a:t>ode </a:t>
            </a:r>
            <a:r>
              <a:rPr lang="en-US" altLang="zh-CN" sz="1600" dirty="0">
                <a:latin typeface="Consolas"/>
                <a:cs typeface="Consolas"/>
              </a:rPr>
              <a:t>*next;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}node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void </a:t>
            </a:r>
            <a:r>
              <a:rPr lang="en-US" altLang="zh-CN" sz="1600" dirty="0" smtClean="0">
                <a:latin typeface="Consolas"/>
                <a:cs typeface="Consolas"/>
              </a:rPr>
              <a:t>insert(node *</a:t>
            </a:r>
            <a:r>
              <a:rPr lang="en-US" altLang="zh-CN" sz="1600" dirty="0" err="1" smtClean="0">
                <a:latin typeface="Consolas"/>
                <a:cs typeface="Consolas"/>
              </a:rPr>
              <a:t>headp</a:t>
            </a:r>
            <a:r>
              <a:rPr lang="en-US" altLang="zh-CN" sz="1600" dirty="0" smtClean="0">
                <a:latin typeface="Consolas"/>
                <a:cs typeface="Consolas"/>
              </a:rPr>
              <a:t>, long 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) </a:t>
            </a:r>
            <a:r>
              <a:rPr lang="en-US" altLang="zh-CN" sz="16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1600" b="1" dirty="0">
                <a:latin typeface="Consolas"/>
                <a:cs typeface="Consolas"/>
              </a:rPr>
              <a:t> </a:t>
            </a:r>
            <a:r>
              <a:rPr lang="en-US" altLang="zh-CN" sz="1600" b="1" dirty="0" smtClean="0">
                <a:latin typeface="Consolas"/>
                <a:cs typeface="Consolas"/>
              </a:rPr>
              <a:t>   </a:t>
            </a:r>
            <a:r>
              <a:rPr lang="en-US" altLang="zh-CN" sz="1600" dirty="0" smtClean="0">
                <a:latin typeface="Consolas"/>
                <a:cs typeface="Consolas"/>
              </a:rPr>
              <a:t>node </a:t>
            </a:r>
            <a:r>
              <a:rPr lang="en-US" altLang="zh-CN" sz="1600" dirty="0" smtClean="0">
                <a:latin typeface="Consolas"/>
                <a:cs typeface="Consolas"/>
              </a:rPr>
              <a:t>*n = </a:t>
            </a:r>
            <a:r>
              <a:rPr lang="en-US" altLang="zh-CN" sz="1600" dirty="0" smtClean="0">
                <a:latin typeface="Consolas"/>
                <a:cs typeface="Consolas"/>
              </a:rPr>
              <a:t>(node *)</a:t>
            </a:r>
            <a:r>
              <a:rPr lang="en-US" altLang="zh-CN" sz="1600" dirty="0" err="1" smtClean="0">
                <a:latin typeface="Consolas"/>
                <a:cs typeface="Consolas"/>
              </a:rPr>
              <a:t>malloc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sizeof</a:t>
            </a:r>
            <a:r>
              <a:rPr lang="en-US" altLang="zh-CN" sz="1600" dirty="0" smtClean="0">
                <a:latin typeface="Consolas"/>
                <a:cs typeface="Consolas"/>
              </a:rPr>
              <a:t>(node));</a:t>
            </a:r>
          </a:p>
          <a:p>
            <a:r>
              <a:rPr lang="en-US" altLang="zh-CN" sz="1600" b="1" dirty="0">
                <a:latin typeface="Consolas"/>
                <a:cs typeface="Consolas"/>
              </a:rPr>
              <a:t> </a:t>
            </a:r>
            <a:r>
              <a:rPr lang="en-US" altLang="zh-CN" sz="1600" b="1" dirty="0" smtClean="0">
                <a:latin typeface="Consolas"/>
                <a:cs typeface="Consolas"/>
              </a:rPr>
              <a:t>   </a:t>
            </a:r>
            <a:r>
              <a:rPr lang="en-US" altLang="zh-CN" sz="1600" dirty="0" smtClean="0">
                <a:latin typeface="Consolas"/>
                <a:cs typeface="Consolas"/>
              </a:rPr>
              <a:t>n-</a:t>
            </a:r>
            <a:r>
              <a:rPr lang="en-US" altLang="zh-CN" sz="1600" dirty="0" smtClean="0">
                <a:latin typeface="Consolas"/>
                <a:cs typeface="Consolas"/>
              </a:rPr>
              <a:t>&gt;next = </a:t>
            </a:r>
            <a:r>
              <a:rPr lang="en-US" altLang="zh-CN" sz="1600" dirty="0">
                <a:latin typeface="Consolas"/>
                <a:cs typeface="Consolas"/>
              </a:rPr>
              <a:t>*</a:t>
            </a:r>
            <a:r>
              <a:rPr lang="en-US" altLang="zh-CN" sz="1600" dirty="0" err="1" smtClean="0">
                <a:latin typeface="Consolas"/>
                <a:cs typeface="Consolas"/>
              </a:rPr>
              <a:t>headp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smtClean="0">
                <a:latin typeface="Consolas"/>
                <a:cs typeface="Consolas"/>
              </a:rPr>
              <a:t>n-</a:t>
            </a:r>
            <a:r>
              <a:rPr lang="en-US" altLang="zh-CN" sz="1600" dirty="0" smtClean="0">
                <a:latin typeface="Consolas"/>
                <a:cs typeface="Consolas"/>
              </a:rPr>
              <a:t>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 = 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*</a:t>
            </a:r>
            <a:r>
              <a:rPr lang="en-US" altLang="zh-CN" sz="1600" dirty="0" err="1" smtClean="0">
                <a:latin typeface="Consolas"/>
                <a:cs typeface="Consolas"/>
              </a:rPr>
              <a:t>headp</a:t>
            </a:r>
            <a:r>
              <a:rPr lang="en-US" altLang="zh-CN" sz="1600" dirty="0" smtClean="0">
                <a:latin typeface="Consolas"/>
                <a:cs typeface="Consolas"/>
              </a:rPr>
              <a:t> = n;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  <a:p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main()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node *head = NULL;</a:t>
            </a:r>
          </a:p>
          <a:p>
            <a:pPr lvl="1"/>
            <a:r>
              <a:rPr lang="en-US" altLang="zh-CN" sz="1600" dirty="0" smtClean="0">
                <a:latin typeface="Consolas"/>
                <a:cs typeface="Consolas"/>
              </a:rPr>
              <a:t> for </a:t>
            </a:r>
            <a:r>
              <a:rPr lang="en-US" altLang="zh-CN" sz="1600" dirty="0" smtClean="0">
                <a:latin typeface="Consolas"/>
                <a:cs typeface="Consolas"/>
              </a:rPr>
              <a:t>(long </a:t>
            </a:r>
            <a:r>
              <a:rPr lang="en-US" altLang="zh-CN" sz="1600" dirty="0" err="1" smtClean="0">
                <a:latin typeface="Consolas"/>
                <a:cs typeface="Consolas"/>
              </a:rPr>
              <a:t>i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= </a:t>
            </a:r>
            <a:r>
              <a:rPr lang="en-US" altLang="zh-CN" sz="1600" dirty="0" smtClean="0">
                <a:latin typeface="Consolas"/>
                <a:cs typeface="Consolas"/>
              </a:rPr>
              <a:t>10</a:t>
            </a:r>
            <a:r>
              <a:rPr lang="en-US" altLang="zh-CN" sz="1600" dirty="0" smtClean="0">
                <a:latin typeface="Consolas"/>
                <a:cs typeface="Consolas"/>
              </a:rPr>
              <a:t>; </a:t>
            </a:r>
            <a:r>
              <a:rPr lang="en-US" altLang="zh-CN" sz="1600" dirty="0" err="1" smtClean="0">
                <a:latin typeface="Consolas"/>
                <a:cs typeface="Consolas"/>
              </a:rPr>
              <a:t>i</a:t>
            </a:r>
            <a:r>
              <a:rPr lang="en-US" altLang="zh-CN" sz="1600" dirty="0" smtClean="0">
                <a:latin typeface="Consolas"/>
                <a:cs typeface="Consolas"/>
              </a:rPr>
              <a:t> &lt; </a:t>
            </a:r>
            <a:r>
              <a:rPr lang="en-US" altLang="zh-CN" sz="1600" dirty="0" smtClean="0">
                <a:latin typeface="Consolas"/>
                <a:cs typeface="Consolas"/>
              </a:rPr>
              <a:t>13</a:t>
            </a:r>
            <a:r>
              <a:rPr lang="en-US" altLang="zh-CN" sz="1600" dirty="0" smtClean="0">
                <a:latin typeface="Consolas"/>
                <a:cs typeface="Consolas"/>
              </a:rPr>
              <a:t>; </a:t>
            </a:r>
            <a:r>
              <a:rPr lang="en-US" altLang="zh-CN" sz="1600" dirty="0" err="1" smtClean="0">
                <a:latin typeface="Consolas"/>
                <a:cs typeface="Consolas"/>
              </a:rPr>
              <a:t>i</a:t>
            </a:r>
            <a:r>
              <a:rPr lang="en-US" altLang="zh-CN" sz="1600" dirty="0" smtClean="0">
                <a:latin typeface="Consolas"/>
                <a:cs typeface="Consolas"/>
              </a:rPr>
              <a:t>++) </a:t>
            </a:r>
          </a:p>
          <a:p>
            <a:pPr lvl="1"/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smtClean="0">
                <a:latin typeface="Consolas"/>
                <a:cs typeface="Consolas"/>
              </a:rPr>
              <a:t>insert(&amp;head</a:t>
            </a:r>
            <a:r>
              <a:rPr lang="en-US" altLang="zh-CN" sz="1600" dirty="0" smtClean="0">
                <a:latin typeface="Consolas"/>
                <a:cs typeface="Consolas"/>
              </a:rPr>
              <a:t>, </a:t>
            </a:r>
            <a:r>
              <a:rPr lang="en-US" altLang="zh-CN" sz="1600" dirty="0" err="1" smtClean="0">
                <a:latin typeface="Consolas"/>
                <a:cs typeface="Consolas"/>
              </a:rPr>
              <a:t>i</a:t>
            </a:r>
            <a:r>
              <a:rPr lang="en-US" altLang="zh-CN" sz="16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8404" y="4761483"/>
            <a:ext cx="852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list.c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713123" y="3217274"/>
            <a:ext cx="325103" cy="13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80874" y="4792657"/>
            <a:ext cx="1669698" cy="523220"/>
          </a:xfrm>
          <a:prstGeom prst="rect">
            <a:avLst/>
          </a:prstGeom>
          <a:solidFill>
            <a:srgbClr val="DCE6F2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$ </a:t>
            </a:r>
            <a:r>
              <a:rPr lang="en-US" sz="2800" dirty="0" err="1" smtClean="0"/>
              <a:t>gcc</a:t>
            </a:r>
            <a:r>
              <a:rPr lang="en-US" sz="2800" dirty="0" smtClean="0"/>
              <a:t> </a:t>
            </a:r>
            <a:r>
              <a:rPr lang="en-US" sz="2800" dirty="0" err="1" smtClean="0"/>
              <a:t>list.c</a:t>
            </a:r>
            <a:endParaRPr lang="en-US" sz="28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052021" y="3713743"/>
            <a:ext cx="945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a.out</a:t>
            </a:r>
            <a:endParaRPr lang="en-US" sz="2800" dirty="0"/>
          </a:p>
        </p:txBody>
      </p:sp>
      <p:pic>
        <p:nvPicPr>
          <p:cNvPr id="15" name="Picture 14" descr="Screen Shot 2019-02-27 at 10.37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633" y="2077840"/>
            <a:ext cx="1037605" cy="16359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22268" y="2886146"/>
            <a:ext cx="1141662" cy="7886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gcc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914429" y="3202931"/>
            <a:ext cx="579803" cy="13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01071" y="4012484"/>
            <a:ext cx="13597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gcc</a:t>
            </a:r>
            <a:r>
              <a:rPr lang="en-US" dirty="0" smtClean="0"/>
              <a:t> -c </a:t>
            </a:r>
            <a:r>
              <a:rPr lang="en-US" dirty="0" err="1" smtClean="0"/>
              <a:t>list.c</a:t>
            </a: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874777" y="3979388"/>
            <a:ext cx="116344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 smtClean="0"/>
              <a:t>list.o</a:t>
            </a:r>
            <a:endParaRPr lang="en-US" dirty="0" smtClean="0"/>
          </a:p>
        </p:txBody>
      </p:sp>
      <p:grpSp>
        <p:nvGrpSpPr>
          <p:cNvPr id="25" name="Group 24"/>
          <p:cNvGrpSpPr/>
          <p:nvPr/>
        </p:nvGrpSpPr>
        <p:grpSpPr>
          <a:xfrm>
            <a:off x="5367126" y="2886145"/>
            <a:ext cx="2372014" cy="739242"/>
            <a:chOff x="5367126" y="2886145"/>
            <a:chExt cx="2372014" cy="739242"/>
          </a:xfrm>
        </p:grpSpPr>
        <p:cxnSp>
          <p:nvCxnSpPr>
            <p:cNvPr id="16" name="Straight Arrow Connector 15"/>
            <p:cNvCxnSpPr>
              <a:endCxn id="14" idx="1"/>
            </p:cNvCxnSpPr>
            <p:nvPr/>
          </p:nvCxnSpPr>
          <p:spPr>
            <a:xfrm>
              <a:off x="6394621" y="3231080"/>
              <a:ext cx="518988" cy="246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5367126" y="2886145"/>
              <a:ext cx="2372014" cy="739242"/>
              <a:chOff x="5367126" y="2886145"/>
              <a:chExt cx="2372014" cy="73924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367126" y="2886146"/>
                <a:ext cx="1027495" cy="73924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rgbClr val="000000"/>
                    </a:solidFill>
                  </a:rPr>
                  <a:t>gcc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compiler</a:t>
                </a:r>
                <a:endParaRPr lang="en-US" sz="1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913609" y="2886145"/>
                <a:ext cx="825531" cy="73924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linker</a:t>
                </a:r>
                <a:endParaRPr lang="en-US" sz="1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336527" y="2886145"/>
                <a:ext cx="638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accent1"/>
                    </a:solidFill>
                  </a:rPr>
                  <a:t>list.o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7766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1098"/>
            <a:ext cx="8229600" cy="1143000"/>
          </a:xfrm>
        </p:spPr>
        <p:txBody>
          <a:bodyPr/>
          <a:lstStyle/>
          <a:p>
            <a:r>
              <a:rPr lang="en-US" dirty="0" smtClean="0"/>
              <a:t>Linked list: one big file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52756" y="900961"/>
            <a:ext cx="7396911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typedef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struct</a:t>
            </a:r>
            <a:r>
              <a:rPr lang="en-US" altLang="zh-CN" sz="2000" dirty="0" smtClean="0">
                <a:latin typeface="Consolas"/>
                <a:cs typeface="Consolas"/>
              </a:rPr>
              <a:t> {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smtClean="0">
                <a:latin typeface="Consolas"/>
                <a:cs typeface="Consolas"/>
              </a:rPr>
              <a:t>long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struct n</a:t>
            </a:r>
            <a:r>
              <a:rPr lang="en-US" altLang="zh-CN" sz="2000" dirty="0" smtClean="0">
                <a:latin typeface="Consolas"/>
                <a:cs typeface="Consolas"/>
              </a:rPr>
              <a:t>ode </a:t>
            </a:r>
            <a:r>
              <a:rPr lang="en-US" altLang="zh-CN" sz="2000" dirty="0">
                <a:latin typeface="Consolas"/>
                <a:cs typeface="Consolas"/>
              </a:rPr>
              <a:t>*next;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}node;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void </a:t>
            </a:r>
            <a:r>
              <a:rPr lang="en-US" altLang="zh-CN" sz="2000" dirty="0" smtClean="0">
                <a:latin typeface="Consolas"/>
                <a:cs typeface="Consolas"/>
              </a:rPr>
              <a:t>insert(node *</a:t>
            </a:r>
            <a:r>
              <a:rPr lang="en-US" altLang="zh-CN" sz="2000" dirty="0" err="1" smtClean="0">
                <a:latin typeface="Consolas"/>
                <a:cs typeface="Consolas"/>
              </a:rPr>
              <a:t>headp</a:t>
            </a:r>
            <a:r>
              <a:rPr lang="en-US" altLang="zh-CN" sz="2000" dirty="0" smtClean="0">
                <a:latin typeface="Consolas"/>
                <a:cs typeface="Consolas"/>
              </a:rPr>
              <a:t>, long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 </a:t>
            </a:r>
            <a:r>
              <a:rPr lang="en-US" altLang="zh-CN" sz="20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2000" b="1" dirty="0">
                <a:latin typeface="Consolas"/>
                <a:cs typeface="Consolas"/>
              </a:rPr>
              <a:t> </a:t>
            </a:r>
            <a:r>
              <a:rPr lang="en-US" altLang="zh-CN" sz="2000" b="1" dirty="0" smtClean="0">
                <a:latin typeface="Consolas"/>
                <a:cs typeface="Consolas"/>
              </a:rPr>
              <a:t>   </a:t>
            </a:r>
            <a:r>
              <a:rPr lang="en-US" altLang="zh-CN" sz="2000" dirty="0" smtClean="0">
                <a:latin typeface="Consolas"/>
                <a:cs typeface="Consolas"/>
              </a:rPr>
              <a:t>node </a:t>
            </a:r>
            <a:r>
              <a:rPr lang="en-US" altLang="zh-CN" sz="2000" dirty="0" smtClean="0">
                <a:latin typeface="Consolas"/>
                <a:cs typeface="Consolas"/>
              </a:rPr>
              <a:t>*n = </a:t>
            </a:r>
            <a:r>
              <a:rPr lang="en-US" altLang="zh-CN" sz="2000" dirty="0" smtClean="0">
                <a:latin typeface="Consolas"/>
                <a:cs typeface="Consolas"/>
              </a:rPr>
              <a:t>(node *)</a:t>
            </a:r>
            <a:r>
              <a:rPr lang="en-US" altLang="zh-CN" sz="2000" dirty="0" err="1" smtClean="0">
                <a:latin typeface="Consolas"/>
                <a:cs typeface="Consolas"/>
              </a:rPr>
              <a:t>malloc</a:t>
            </a:r>
            <a:r>
              <a:rPr lang="en-US" altLang="zh-CN" sz="2000" dirty="0" smtClean="0">
                <a:latin typeface="Consolas"/>
                <a:cs typeface="Consolas"/>
              </a:rPr>
              <a:t>(</a:t>
            </a:r>
            <a:r>
              <a:rPr lang="en-US" altLang="zh-CN" sz="2000" dirty="0" err="1" smtClean="0">
                <a:latin typeface="Consolas"/>
                <a:cs typeface="Consolas"/>
              </a:rPr>
              <a:t>sizeof</a:t>
            </a:r>
            <a:r>
              <a:rPr lang="en-US" altLang="zh-CN" sz="2000" dirty="0" smtClean="0">
                <a:latin typeface="Consolas"/>
                <a:cs typeface="Consolas"/>
              </a:rPr>
              <a:t>(node));</a:t>
            </a:r>
          </a:p>
          <a:p>
            <a:r>
              <a:rPr lang="en-US" altLang="zh-CN" sz="2000" b="1" dirty="0">
                <a:latin typeface="Consolas"/>
                <a:cs typeface="Consolas"/>
              </a:rPr>
              <a:t> </a:t>
            </a:r>
            <a:r>
              <a:rPr lang="en-US" altLang="zh-CN" sz="2000" b="1" dirty="0" smtClean="0">
                <a:latin typeface="Consolas"/>
                <a:cs typeface="Consolas"/>
              </a:rPr>
              <a:t>   </a:t>
            </a:r>
            <a:r>
              <a:rPr lang="en-US" altLang="zh-CN" sz="2000" dirty="0" smtClean="0">
                <a:latin typeface="Consolas"/>
                <a:cs typeface="Consolas"/>
              </a:rPr>
              <a:t>n-</a:t>
            </a:r>
            <a:r>
              <a:rPr lang="en-US" altLang="zh-CN" sz="2000" dirty="0" smtClean="0">
                <a:latin typeface="Consolas"/>
                <a:cs typeface="Consolas"/>
              </a:rPr>
              <a:t>&gt;next = </a:t>
            </a:r>
            <a:r>
              <a:rPr lang="en-US" altLang="zh-CN" sz="2000" dirty="0">
                <a:latin typeface="Consolas"/>
                <a:cs typeface="Consolas"/>
              </a:rPr>
              <a:t>*</a:t>
            </a:r>
            <a:r>
              <a:rPr lang="en-US" altLang="zh-CN" sz="2000" dirty="0" err="1" smtClean="0">
                <a:latin typeface="Consolas"/>
                <a:cs typeface="Consolas"/>
              </a:rPr>
              <a:t>headp</a:t>
            </a:r>
            <a:r>
              <a:rPr lang="en-US" altLang="zh-CN" sz="2000" dirty="0" smtClean="0">
                <a:latin typeface="Consolas"/>
                <a:cs typeface="Consolas"/>
              </a:rPr>
              <a:t>;</a:t>
            </a:r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</a:t>
            </a:r>
            <a:r>
              <a:rPr lang="en-US" altLang="zh-CN" sz="2000" dirty="0" smtClean="0">
                <a:latin typeface="Consolas"/>
                <a:cs typeface="Consolas"/>
              </a:rPr>
              <a:t>n-</a:t>
            </a:r>
            <a:r>
              <a:rPr lang="en-US" altLang="zh-CN" sz="2000" dirty="0" smtClean="0">
                <a:latin typeface="Consolas"/>
                <a:cs typeface="Consolas"/>
              </a:rPr>
              <a:t>&gt;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 =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*</a:t>
            </a:r>
            <a:r>
              <a:rPr lang="en-US" altLang="zh-CN" sz="2000" dirty="0" err="1" smtClean="0">
                <a:latin typeface="Consolas"/>
                <a:cs typeface="Consolas"/>
              </a:rPr>
              <a:t>headp</a:t>
            </a:r>
            <a:r>
              <a:rPr lang="en-US" altLang="zh-CN" sz="2000" dirty="0" smtClean="0">
                <a:latin typeface="Consolas"/>
                <a:cs typeface="Consolas"/>
              </a:rPr>
              <a:t> = n;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main() 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node *head = NULL;</a:t>
            </a:r>
          </a:p>
          <a:p>
            <a:pPr lvl="1"/>
            <a:r>
              <a:rPr lang="en-US" altLang="zh-CN" sz="2000" dirty="0" smtClean="0">
                <a:latin typeface="Consolas"/>
                <a:cs typeface="Consolas"/>
              </a:rPr>
              <a:t> for </a:t>
            </a:r>
            <a:r>
              <a:rPr lang="en-US" altLang="zh-CN" sz="2000" dirty="0" smtClean="0">
                <a:latin typeface="Consolas"/>
                <a:cs typeface="Consolas"/>
              </a:rPr>
              <a:t>(long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= </a:t>
            </a:r>
            <a:r>
              <a:rPr lang="en-US" altLang="zh-CN" sz="2000" dirty="0" smtClean="0">
                <a:latin typeface="Consolas"/>
                <a:cs typeface="Consolas"/>
              </a:rPr>
              <a:t>10</a:t>
            </a:r>
            <a:r>
              <a:rPr lang="en-US" altLang="zh-CN" sz="2000" dirty="0" smtClean="0">
                <a:latin typeface="Consolas"/>
                <a:cs typeface="Consolas"/>
              </a:rPr>
              <a:t>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&lt; </a:t>
            </a:r>
            <a:r>
              <a:rPr lang="en-US" altLang="zh-CN" sz="2000" dirty="0" smtClean="0">
                <a:latin typeface="Consolas"/>
                <a:cs typeface="Consolas"/>
              </a:rPr>
              <a:t>13</a:t>
            </a:r>
            <a:r>
              <a:rPr lang="en-US" altLang="zh-CN" sz="2000" dirty="0" smtClean="0">
                <a:latin typeface="Consolas"/>
                <a:cs typeface="Consolas"/>
              </a:rPr>
              <a:t>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++) </a:t>
            </a:r>
          </a:p>
          <a:p>
            <a:pPr lvl="1"/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</a:t>
            </a:r>
            <a:r>
              <a:rPr lang="en-US" altLang="zh-CN" sz="2000" dirty="0" smtClean="0">
                <a:latin typeface="Consolas"/>
                <a:cs typeface="Consolas"/>
              </a:rPr>
              <a:t>insert(&amp;head</a:t>
            </a:r>
            <a:r>
              <a:rPr lang="en-US" altLang="zh-CN" sz="2000" dirty="0" smtClean="0">
                <a:latin typeface="Consolas"/>
                <a:cs typeface="Consolas"/>
              </a:rPr>
              <a:t>,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757" y="6047588"/>
            <a:ext cx="7723550" cy="830997"/>
          </a:xfrm>
          <a:prstGeom prst="rect">
            <a:avLst/>
          </a:prstGeom>
          <a:solidFill>
            <a:srgbClr val="DCE6F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if another program also wants to use this linked list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implementation?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49667" y="5455818"/>
            <a:ext cx="852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list.c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4094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6825"/>
            <a:ext cx="8229600" cy="1143000"/>
          </a:xfrm>
        </p:spPr>
        <p:txBody>
          <a:bodyPr/>
          <a:lstStyle/>
          <a:p>
            <a:r>
              <a:rPr lang="en-US" dirty="0" smtClean="0"/>
              <a:t>linked list: multiple files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52756" y="900961"/>
            <a:ext cx="8151111" cy="1938992"/>
            <a:chOff x="652756" y="900961"/>
            <a:chExt cx="8151111" cy="1938992"/>
          </a:xfrm>
        </p:grpSpPr>
        <p:sp>
          <p:nvSpPr>
            <p:cNvPr id="4" name="矩形 3"/>
            <p:cNvSpPr/>
            <p:nvPr/>
          </p:nvSpPr>
          <p:spPr>
            <a:xfrm>
              <a:off x="652756" y="900961"/>
              <a:ext cx="7396911" cy="16312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err="1" smtClean="0">
                  <a:latin typeface="Consolas"/>
                  <a:cs typeface="Consolas"/>
                </a:rPr>
                <a:t>typedef</a:t>
              </a:r>
              <a:r>
                <a:rPr lang="en-US" altLang="zh-CN" sz="2000" dirty="0" smtClean="0">
                  <a:latin typeface="Consolas"/>
                  <a:cs typeface="Consolas"/>
                </a:rPr>
                <a:t>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struct</a:t>
              </a:r>
              <a:r>
                <a:rPr lang="en-US" altLang="zh-CN" sz="2000" dirty="0" smtClean="0">
                  <a:latin typeface="Consolas"/>
                  <a:cs typeface="Consolas"/>
                </a:rPr>
                <a:t> {</a:t>
              </a:r>
              <a:endParaRPr lang="en-US" altLang="zh-CN" sz="2000" dirty="0">
                <a:latin typeface="Consolas"/>
                <a:cs typeface="Consolas"/>
              </a:endParaRP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     </a:t>
              </a:r>
              <a:r>
                <a:rPr lang="en-US" altLang="zh-CN" sz="2000" dirty="0" smtClean="0">
                  <a:latin typeface="Consolas"/>
                  <a:cs typeface="Consolas"/>
                </a:rPr>
                <a:t>long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val</a:t>
              </a:r>
              <a:r>
                <a:rPr lang="en-US" altLang="zh-CN" sz="2000" dirty="0">
                  <a:latin typeface="Consolas"/>
                  <a:cs typeface="Consolas"/>
                </a:rPr>
                <a:t>;</a:t>
              </a: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     </a:t>
              </a:r>
              <a:r>
                <a:rPr lang="en-US" altLang="zh-CN" sz="2000" dirty="0">
                  <a:latin typeface="Consolas"/>
                  <a:cs typeface="Consolas"/>
                </a:rPr>
                <a:t>struct n</a:t>
              </a:r>
              <a:r>
                <a:rPr lang="en-US" altLang="zh-CN" sz="2000" dirty="0" smtClean="0">
                  <a:latin typeface="Consolas"/>
                  <a:cs typeface="Consolas"/>
                </a:rPr>
                <a:t>ode </a:t>
              </a:r>
              <a:r>
                <a:rPr lang="en-US" altLang="zh-CN" sz="2000" dirty="0">
                  <a:latin typeface="Consolas"/>
                  <a:cs typeface="Consolas"/>
                </a:rPr>
                <a:t>*next;</a:t>
              </a:r>
            </a:p>
            <a:p>
              <a:r>
                <a:rPr lang="en-US" altLang="zh-CN" sz="2000" dirty="0">
                  <a:latin typeface="Consolas"/>
                  <a:cs typeface="Consolas"/>
                </a:rPr>
                <a:t> </a:t>
              </a:r>
              <a:r>
                <a:rPr lang="en-US" altLang="zh-CN" sz="2000" dirty="0" smtClean="0">
                  <a:latin typeface="Consolas"/>
                  <a:cs typeface="Consolas"/>
                </a:rPr>
                <a:t>}node;</a:t>
              </a: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void </a:t>
              </a:r>
              <a:r>
                <a:rPr lang="en-US" altLang="zh-CN" sz="2000" dirty="0" smtClean="0">
                  <a:latin typeface="Consolas"/>
                  <a:cs typeface="Consolas"/>
                </a:rPr>
                <a:t>insert</a:t>
              </a:r>
              <a:r>
                <a:rPr lang="en-US" altLang="zh-CN" sz="2000" dirty="0" smtClean="0">
                  <a:latin typeface="Consolas"/>
                  <a:cs typeface="Consolas"/>
                </a:rPr>
                <a:t>(node </a:t>
              </a:r>
              <a:r>
                <a:rPr lang="en-US" altLang="zh-CN" sz="2000" dirty="0" smtClean="0">
                  <a:latin typeface="Consolas"/>
                  <a:cs typeface="Consolas"/>
                </a:rPr>
                <a:t>**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headp</a:t>
              </a:r>
              <a:r>
                <a:rPr lang="en-US" altLang="zh-CN" sz="2000" dirty="0" smtClean="0">
                  <a:latin typeface="Consolas"/>
                  <a:cs typeface="Consolas"/>
                </a:rPr>
                <a:t>, long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val</a:t>
              </a:r>
              <a:r>
                <a:rPr lang="en-US" altLang="zh-CN" sz="2000" dirty="0" smtClean="0">
                  <a:latin typeface="Consolas"/>
                  <a:cs typeface="Consolas"/>
                </a:rPr>
                <a:t>);</a:t>
              </a:r>
              <a:endParaRPr lang="en-US" altLang="zh-CN" sz="2000" dirty="0">
                <a:latin typeface="Consolas"/>
                <a:cs typeface="Consola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015069" y="2378288"/>
              <a:ext cx="7887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list.h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8158" y="2992353"/>
            <a:ext cx="8214375" cy="2246769"/>
            <a:chOff x="618158" y="2992353"/>
            <a:chExt cx="8214375" cy="2246769"/>
          </a:xfrm>
        </p:grpSpPr>
        <p:sp>
          <p:nvSpPr>
            <p:cNvPr id="6" name="矩形 3"/>
            <p:cNvSpPr/>
            <p:nvPr/>
          </p:nvSpPr>
          <p:spPr>
            <a:xfrm>
              <a:off x="618158" y="2992353"/>
              <a:ext cx="7396911" cy="22467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#include “</a:t>
              </a:r>
              <a:r>
                <a:rPr lang="en-US" altLang="zh-CN" sz="2000" dirty="0" err="1" smtClean="0">
                  <a:solidFill>
                    <a:srgbClr val="3366FF"/>
                  </a:solidFill>
                  <a:latin typeface="Consolas"/>
                  <a:cs typeface="Consolas"/>
                </a:rPr>
                <a:t>list.h</a:t>
              </a:r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”</a:t>
              </a:r>
              <a:endParaRPr lang="en-US" altLang="zh-CN" sz="2000" dirty="0" smtClean="0">
                <a:latin typeface="Consolas"/>
                <a:cs typeface="Consolas"/>
              </a:endParaRP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void</a:t>
              </a:r>
              <a:r>
                <a:rPr lang="en-US" altLang="zh-CN" sz="2000" dirty="0" smtClean="0">
                  <a:latin typeface="Consolas"/>
                  <a:cs typeface="Consolas"/>
                </a:rPr>
                <a:t> </a:t>
              </a:r>
              <a:r>
                <a:rPr lang="en-US" altLang="zh-CN" sz="2000" dirty="0" smtClean="0">
                  <a:latin typeface="Consolas"/>
                  <a:cs typeface="Consolas"/>
                </a:rPr>
                <a:t>insert(node </a:t>
              </a:r>
              <a:r>
                <a:rPr lang="en-US" altLang="zh-CN" sz="2000" dirty="0" smtClean="0">
                  <a:latin typeface="Consolas"/>
                  <a:cs typeface="Consolas"/>
                </a:rPr>
                <a:t>**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headp</a:t>
              </a:r>
              <a:r>
                <a:rPr lang="en-US" altLang="zh-CN" sz="2000" dirty="0" smtClean="0">
                  <a:latin typeface="Consolas"/>
                  <a:cs typeface="Consolas"/>
                </a:rPr>
                <a:t>, long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val</a:t>
              </a:r>
              <a:r>
                <a:rPr lang="en-US" altLang="zh-CN" sz="2000" dirty="0" smtClean="0">
                  <a:latin typeface="Consolas"/>
                  <a:cs typeface="Consolas"/>
                </a:rPr>
                <a:t>) {</a:t>
              </a:r>
            </a:p>
            <a:p>
              <a:r>
                <a:rPr lang="en-US" altLang="zh-CN" sz="2000" b="1" dirty="0" smtClean="0">
                  <a:latin typeface="Consolas"/>
                  <a:cs typeface="Consolas"/>
                </a:rPr>
                <a:t>    </a:t>
              </a:r>
              <a:r>
                <a:rPr lang="en-US" altLang="zh-CN" sz="2000" dirty="0" smtClean="0">
                  <a:latin typeface="Consolas"/>
                  <a:cs typeface="Consolas"/>
                </a:rPr>
                <a:t>node </a:t>
              </a:r>
              <a:r>
                <a:rPr lang="en-US" altLang="zh-CN" sz="2000" dirty="0" smtClean="0">
                  <a:latin typeface="Consolas"/>
                  <a:cs typeface="Consolas"/>
                </a:rPr>
                <a:t>*n = </a:t>
              </a:r>
              <a:r>
                <a:rPr lang="en-US" altLang="zh-CN" sz="2000" dirty="0" smtClean="0">
                  <a:latin typeface="Consolas"/>
                  <a:cs typeface="Consolas"/>
                </a:rPr>
                <a:t>(node *)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malloc</a:t>
              </a:r>
              <a:r>
                <a:rPr lang="en-US" altLang="zh-CN" sz="2000" dirty="0" smtClean="0">
                  <a:latin typeface="Consolas"/>
                  <a:cs typeface="Consolas"/>
                </a:rPr>
                <a:t>(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sizeof</a:t>
              </a:r>
              <a:r>
                <a:rPr lang="en-US" altLang="zh-CN" sz="2000" dirty="0" smtClean="0">
                  <a:latin typeface="Consolas"/>
                  <a:cs typeface="Consolas"/>
                </a:rPr>
                <a:t>(node));</a:t>
              </a:r>
            </a:p>
            <a:p>
              <a:r>
                <a:rPr lang="en-US" altLang="zh-CN" sz="2000" b="1" dirty="0" smtClean="0">
                  <a:latin typeface="Consolas"/>
                  <a:cs typeface="Consolas"/>
                </a:rPr>
                <a:t>    </a:t>
              </a:r>
              <a:r>
                <a:rPr lang="en-US" altLang="zh-CN" sz="2000" dirty="0">
                  <a:latin typeface="Consolas"/>
                  <a:cs typeface="Consolas"/>
                </a:rPr>
                <a:t>n</a:t>
              </a:r>
              <a:r>
                <a:rPr lang="en-US" altLang="zh-CN" sz="2000" dirty="0" smtClean="0">
                  <a:latin typeface="Consolas"/>
                  <a:cs typeface="Consolas"/>
                </a:rPr>
                <a:t>-</a:t>
              </a:r>
              <a:r>
                <a:rPr lang="en-US" altLang="zh-CN" sz="2000" dirty="0" smtClean="0">
                  <a:latin typeface="Consolas"/>
                  <a:cs typeface="Consolas"/>
                </a:rPr>
                <a:t>&gt;next = </a:t>
              </a:r>
              <a:r>
                <a:rPr lang="en-US" altLang="zh-CN" sz="2000" dirty="0" smtClean="0">
                  <a:latin typeface="Consolas"/>
                  <a:cs typeface="Consolas"/>
                </a:rPr>
                <a:t>*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headp</a:t>
              </a:r>
              <a:r>
                <a:rPr lang="en-US" altLang="zh-CN" sz="2000" dirty="0" smtClean="0">
                  <a:latin typeface="Consolas"/>
                  <a:cs typeface="Consolas"/>
                </a:rPr>
                <a:t>;</a:t>
              </a:r>
              <a:endParaRPr lang="en-US" altLang="zh-CN" sz="2000" dirty="0" smtClean="0">
                <a:latin typeface="Consolas"/>
                <a:cs typeface="Consolas"/>
              </a:endParaRP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    </a:t>
              </a:r>
              <a:r>
                <a:rPr lang="en-US" altLang="zh-CN" sz="2000" dirty="0">
                  <a:latin typeface="Consolas"/>
                  <a:cs typeface="Consolas"/>
                </a:rPr>
                <a:t>n</a:t>
              </a:r>
              <a:r>
                <a:rPr lang="en-US" altLang="zh-CN" sz="2000" dirty="0" smtClean="0">
                  <a:latin typeface="Consolas"/>
                  <a:cs typeface="Consolas"/>
                </a:rPr>
                <a:t>-</a:t>
              </a:r>
              <a:r>
                <a:rPr lang="en-US" altLang="zh-CN" sz="2000" dirty="0" smtClean="0">
                  <a:latin typeface="Consolas"/>
                  <a:cs typeface="Consolas"/>
                </a:rPr>
                <a:t>&gt;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val</a:t>
              </a:r>
              <a:r>
                <a:rPr lang="en-US" altLang="zh-CN" sz="2000" dirty="0" smtClean="0">
                  <a:latin typeface="Consolas"/>
                  <a:cs typeface="Consolas"/>
                </a:rPr>
                <a:t> =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val</a:t>
              </a:r>
              <a:r>
                <a:rPr lang="en-US" altLang="zh-CN" sz="2000" dirty="0" smtClean="0">
                  <a:latin typeface="Consolas"/>
                  <a:cs typeface="Consolas"/>
                </a:rPr>
                <a:t>;</a:t>
              </a:r>
            </a:p>
            <a:p>
              <a:r>
                <a:rPr lang="en-US" altLang="zh-CN" sz="2000" dirty="0">
                  <a:latin typeface="Consolas"/>
                  <a:cs typeface="Consolas"/>
                </a:rPr>
                <a:t> </a:t>
              </a:r>
              <a:r>
                <a:rPr lang="en-US" altLang="zh-CN" sz="2000" dirty="0" smtClean="0">
                  <a:latin typeface="Consolas"/>
                  <a:cs typeface="Consolas"/>
                </a:rPr>
                <a:t>   *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headp</a:t>
              </a:r>
              <a:r>
                <a:rPr lang="en-US" altLang="zh-CN" sz="2000" dirty="0" smtClean="0">
                  <a:latin typeface="Consolas"/>
                  <a:cs typeface="Consolas"/>
                </a:rPr>
                <a:t> = n;</a:t>
              </a:r>
              <a:endParaRPr lang="en-US" altLang="zh-CN" sz="2000" dirty="0" smtClean="0">
                <a:latin typeface="Consolas"/>
                <a:cs typeface="Consolas"/>
              </a:endParaRP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75294" y="4768294"/>
              <a:ext cx="7572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list.c</a:t>
              </a:r>
              <a:endParaRPr 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39891" y="5532648"/>
            <a:ext cx="2012640" cy="523220"/>
          </a:xfrm>
          <a:prstGeom prst="rect">
            <a:avLst/>
          </a:prstGeom>
          <a:solidFill>
            <a:srgbClr val="DCE6F2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$ </a:t>
            </a:r>
            <a:r>
              <a:rPr lang="en-US" sz="2800" dirty="0" err="1" smtClean="0"/>
              <a:t>gcc</a:t>
            </a:r>
            <a:r>
              <a:rPr lang="en-US" sz="2800" dirty="0" smtClean="0"/>
              <a:t> -c </a:t>
            </a:r>
            <a:r>
              <a:rPr lang="en-US" sz="2800" dirty="0" err="1" smtClean="0"/>
              <a:t>list.c</a:t>
            </a:r>
            <a:endParaRPr lang="en-US" sz="2800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3778180" y="5394148"/>
            <a:ext cx="3128345" cy="400110"/>
            <a:chOff x="3778180" y="5394148"/>
            <a:chExt cx="3128345" cy="400110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3778180" y="5734368"/>
              <a:ext cx="353702" cy="598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31882" y="5394148"/>
              <a:ext cx="2774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generate object file </a:t>
              </a:r>
              <a:r>
                <a:rPr lang="en-US" sz="2000" dirty="0" err="1" smtClean="0"/>
                <a:t>list.o</a:t>
              </a:r>
              <a:endParaRPr lang="en-US" sz="20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39891" y="6193420"/>
            <a:ext cx="1669698" cy="523220"/>
          </a:xfrm>
          <a:prstGeom prst="rect">
            <a:avLst/>
          </a:prstGeom>
          <a:solidFill>
            <a:srgbClr val="DCE6F2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$ </a:t>
            </a:r>
            <a:r>
              <a:rPr lang="en-US" sz="2800" dirty="0" err="1" smtClean="0"/>
              <a:t>gcc</a:t>
            </a:r>
            <a:r>
              <a:rPr lang="en-US" sz="2800" dirty="0" smtClean="0"/>
              <a:t> </a:t>
            </a:r>
            <a:r>
              <a:rPr lang="en-US" sz="2800" dirty="0" err="1" smtClean="0"/>
              <a:t>list.c</a:t>
            </a:r>
            <a:endParaRPr lang="en-US" sz="280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3475680" y="6193420"/>
            <a:ext cx="4867426" cy="400110"/>
            <a:chOff x="3475680" y="6193420"/>
            <a:chExt cx="4867426" cy="400110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3475680" y="6449393"/>
              <a:ext cx="353702" cy="598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94890" y="6193420"/>
              <a:ext cx="43482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will not work since main() is not defined</a:t>
              </a:r>
              <a:endParaRPr lang="en-US" sz="2000" dirty="0"/>
            </a:p>
          </p:txBody>
        </p:sp>
      </p:grpSp>
      <p:sp>
        <p:nvSpPr>
          <p:cNvPr id="16" name="Rounded Rectangular Callout 15"/>
          <p:cNvSpPr/>
          <p:nvPr/>
        </p:nvSpPr>
        <p:spPr>
          <a:xfrm>
            <a:off x="6447022" y="966175"/>
            <a:ext cx="2356845" cy="1412113"/>
          </a:xfrm>
          <a:prstGeom prst="wedgeRoundRectCallout">
            <a:avLst>
              <a:gd name="adj1" fmla="val -63809"/>
              <a:gd name="adj2" fmla="val 4606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 file includes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type definitions and exported function signatures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3829382" y="2532177"/>
            <a:ext cx="2736944" cy="822617"/>
          </a:xfrm>
          <a:prstGeom prst="wedgeRoundRectCallout">
            <a:avLst>
              <a:gd name="adj1" fmla="val -76093"/>
              <a:gd name="adj2" fmla="val 3958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not included, </a:t>
            </a:r>
            <a:r>
              <a:rPr lang="en-US" dirty="0" err="1" smtClean="0">
                <a:solidFill>
                  <a:schemeClr val="tx1"/>
                </a:solidFill>
              </a:rPr>
              <a:t>gcc</a:t>
            </a:r>
            <a:r>
              <a:rPr lang="en-US" dirty="0" smtClean="0">
                <a:solidFill>
                  <a:schemeClr val="tx1"/>
                </a:solidFill>
              </a:rPr>
              <a:t> does have info on the node type to compile </a:t>
            </a:r>
            <a:r>
              <a:rPr lang="en-US" dirty="0" err="1" smtClean="0">
                <a:solidFill>
                  <a:schemeClr val="tx1"/>
                </a:solidFill>
              </a:rPr>
              <a:t>list.c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209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9388"/>
            <a:ext cx="8229600" cy="1143000"/>
          </a:xfrm>
        </p:spPr>
        <p:txBody>
          <a:bodyPr/>
          <a:lstStyle/>
          <a:p>
            <a:r>
              <a:rPr lang="en-US" dirty="0" smtClean="0"/>
              <a:t>linked list: multiple files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52757" y="919313"/>
            <a:ext cx="8034043" cy="1827538"/>
            <a:chOff x="652757" y="919313"/>
            <a:chExt cx="8034043" cy="1827538"/>
          </a:xfrm>
        </p:grpSpPr>
        <p:sp>
          <p:nvSpPr>
            <p:cNvPr id="4" name="矩形 3"/>
            <p:cNvSpPr/>
            <p:nvPr/>
          </p:nvSpPr>
          <p:spPr>
            <a:xfrm>
              <a:off x="652757" y="919313"/>
              <a:ext cx="6855372" cy="163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#include “</a:t>
              </a:r>
              <a:r>
                <a:rPr lang="en-US" altLang="zh-CN" sz="2000" dirty="0" err="1" smtClean="0">
                  <a:solidFill>
                    <a:srgbClr val="3366FF"/>
                  </a:solidFill>
                  <a:latin typeface="Consolas"/>
                  <a:cs typeface="Consolas"/>
                </a:rPr>
                <a:t>list.h</a:t>
              </a:r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”</a:t>
              </a:r>
            </a:p>
            <a:p>
              <a:r>
                <a:rPr lang="en-US" altLang="zh-CN" sz="2000" dirty="0" err="1" smtClean="0">
                  <a:latin typeface="Consolas"/>
                  <a:cs typeface="Consolas"/>
                </a:rPr>
                <a:t>int</a:t>
              </a:r>
              <a:r>
                <a:rPr lang="en-US" altLang="zh-CN" sz="2000" dirty="0" smtClean="0">
                  <a:latin typeface="Consolas"/>
                  <a:cs typeface="Consolas"/>
                </a:rPr>
                <a:t> main() {</a:t>
              </a: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   node *head = NULL;</a:t>
              </a:r>
            </a:p>
            <a:p>
              <a:pPr lvl="1"/>
              <a:r>
                <a:rPr lang="en-US" altLang="zh-CN" sz="2000" dirty="0" smtClean="0">
                  <a:latin typeface="Consolas"/>
                  <a:cs typeface="Consolas"/>
                </a:rPr>
                <a:t>insert(&amp;head, 100);</a:t>
              </a:r>
              <a:endParaRPr lang="en-US" altLang="zh-CN" sz="2000" dirty="0" smtClean="0">
                <a:latin typeface="Consolas"/>
                <a:cs typeface="Consolas"/>
              </a:endParaRPr>
            </a:p>
            <a:p>
              <a:r>
                <a:rPr lang="en-US" altLang="zh-CN" sz="2000" dirty="0"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58604" y="2285186"/>
              <a:ext cx="1028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test1.c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2757" y="2632682"/>
            <a:ext cx="8034043" cy="1938992"/>
            <a:chOff x="652757" y="2936414"/>
            <a:chExt cx="8034043" cy="1938992"/>
          </a:xfrm>
        </p:grpSpPr>
        <p:sp>
          <p:nvSpPr>
            <p:cNvPr id="6" name="矩形 3"/>
            <p:cNvSpPr/>
            <p:nvPr/>
          </p:nvSpPr>
          <p:spPr>
            <a:xfrm>
              <a:off x="652757" y="2936414"/>
              <a:ext cx="6855372" cy="19389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#include “</a:t>
              </a:r>
              <a:r>
                <a:rPr lang="en-US" altLang="zh-CN" sz="2000" dirty="0" err="1" smtClean="0">
                  <a:solidFill>
                    <a:srgbClr val="3366FF"/>
                  </a:solidFill>
                  <a:latin typeface="Consolas"/>
                  <a:cs typeface="Consolas"/>
                </a:rPr>
                <a:t>list.h</a:t>
              </a:r>
              <a:r>
                <a:rPr lang="en-US" altLang="zh-CN" sz="2000" dirty="0" smtClean="0">
                  <a:solidFill>
                    <a:srgbClr val="3366FF"/>
                  </a:solidFill>
                  <a:latin typeface="Consolas"/>
                  <a:cs typeface="Consolas"/>
                </a:rPr>
                <a:t>”</a:t>
              </a:r>
            </a:p>
            <a:p>
              <a:r>
                <a:rPr lang="en-US" altLang="zh-CN" sz="2000" dirty="0" err="1" smtClean="0">
                  <a:latin typeface="Consolas"/>
                  <a:cs typeface="Consolas"/>
                </a:rPr>
                <a:t>int</a:t>
              </a:r>
              <a:r>
                <a:rPr lang="en-US" altLang="zh-CN" sz="2000" dirty="0" smtClean="0">
                  <a:latin typeface="Consolas"/>
                  <a:cs typeface="Consolas"/>
                </a:rPr>
                <a:t> main() {</a:t>
              </a:r>
            </a:p>
            <a:p>
              <a:r>
                <a:rPr lang="en-US" altLang="zh-CN" sz="2000" dirty="0" smtClean="0">
                  <a:latin typeface="Consolas"/>
                  <a:cs typeface="Consolas"/>
                </a:rPr>
                <a:t>   node *</a:t>
              </a:r>
              <a:r>
                <a:rPr lang="en-US" altLang="zh-CN" sz="2000" dirty="0" smtClean="0">
                  <a:latin typeface="Consolas"/>
                  <a:cs typeface="Consolas"/>
                </a:rPr>
                <a:t>head = NULL;</a:t>
              </a:r>
              <a:endParaRPr lang="en-US" altLang="zh-CN" sz="2000" dirty="0" smtClean="0">
                <a:latin typeface="Consolas"/>
                <a:cs typeface="Consolas"/>
              </a:endParaRPr>
            </a:p>
            <a:p>
              <a:pPr lvl="1"/>
              <a:r>
                <a:rPr lang="en-US" altLang="zh-CN" sz="2000" dirty="0" smtClean="0">
                  <a:latin typeface="Consolas"/>
                  <a:cs typeface="Consolas"/>
                </a:rPr>
                <a:t>for </a:t>
              </a:r>
              <a:r>
                <a:rPr lang="en-US" altLang="zh-CN" sz="2000" dirty="0" smtClean="0">
                  <a:latin typeface="Consolas"/>
                  <a:cs typeface="Consolas"/>
                </a:rPr>
                <a:t>(long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</a:t>
              </a:r>
              <a:r>
                <a:rPr lang="en-US" altLang="zh-CN" sz="2000" dirty="0" smtClean="0">
                  <a:latin typeface="Consolas"/>
                  <a:cs typeface="Consolas"/>
                </a:rPr>
                <a:t> </a:t>
              </a:r>
              <a:r>
                <a:rPr lang="en-US" altLang="zh-CN" sz="2000" dirty="0" smtClean="0">
                  <a:latin typeface="Consolas"/>
                  <a:cs typeface="Consolas"/>
                </a:rPr>
                <a:t>= </a:t>
              </a:r>
              <a:r>
                <a:rPr lang="en-US" altLang="zh-CN" sz="2000" dirty="0" smtClean="0">
                  <a:latin typeface="Consolas"/>
                  <a:cs typeface="Consolas"/>
                </a:rPr>
                <a:t>10</a:t>
              </a:r>
              <a:r>
                <a:rPr lang="en-US" altLang="zh-CN" sz="2000" dirty="0" smtClean="0">
                  <a:latin typeface="Consolas"/>
                  <a:cs typeface="Consolas"/>
                </a:rPr>
                <a:t>;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</a:t>
              </a:r>
              <a:r>
                <a:rPr lang="en-US" altLang="zh-CN" sz="2000" dirty="0" smtClean="0">
                  <a:latin typeface="Consolas"/>
                  <a:cs typeface="Consolas"/>
                </a:rPr>
                <a:t> &lt; </a:t>
              </a:r>
              <a:r>
                <a:rPr lang="en-US" altLang="zh-CN" sz="2000" dirty="0" smtClean="0">
                  <a:latin typeface="Consolas"/>
                  <a:cs typeface="Consolas"/>
                </a:rPr>
                <a:t>13</a:t>
              </a:r>
              <a:r>
                <a:rPr lang="en-US" altLang="zh-CN" sz="2000" dirty="0" smtClean="0">
                  <a:latin typeface="Consolas"/>
                  <a:cs typeface="Consolas"/>
                </a:rPr>
                <a:t>;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</a:t>
              </a:r>
              <a:r>
                <a:rPr lang="en-US" altLang="zh-CN" sz="2000" dirty="0" smtClean="0">
                  <a:latin typeface="Consolas"/>
                  <a:cs typeface="Consolas"/>
                </a:rPr>
                <a:t>++) </a:t>
              </a:r>
            </a:p>
            <a:p>
              <a:pPr lvl="1"/>
              <a:r>
                <a:rPr lang="en-US" altLang="zh-CN" sz="2000" dirty="0">
                  <a:latin typeface="Consolas"/>
                  <a:cs typeface="Consolas"/>
                </a:rPr>
                <a:t> </a:t>
              </a:r>
              <a:r>
                <a:rPr lang="en-US" altLang="zh-CN" sz="2000" dirty="0" smtClean="0">
                  <a:latin typeface="Consolas"/>
                  <a:cs typeface="Consolas"/>
                </a:rPr>
                <a:t>  </a:t>
              </a:r>
              <a:r>
                <a:rPr lang="en-US" altLang="zh-CN" sz="2000" dirty="0" smtClean="0">
                  <a:latin typeface="Consolas"/>
                  <a:cs typeface="Consolas"/>
                </a:rPr>
                <a:t>insert(&amp;head</a:t>
              </a:r>
              <a:r>
                <a:rPr lang="en-US" altLang="zh-CN" sz="2000" dirty="0" smtClean="0">
                  <a:latin typeface="Consolas"/>
                  <a:cs typeface="Consolas"/>
                </a:rPr>
                <a:t>, </a:t>
              </a:r>
              <a:r>
                <a:rPr lang="en-US" altLang="zh-CN" sz="2000" dirty="0" err="1" smtClean="0">
                  <a:latin typeface="Consolas"/>
                  <a:cs typeface="Consolas"/>
                </a:rPr>
                <a:t>i</a:t>
              </a:r>
              <a:r>
                <a:rPr lang="en-US" altLang="zh-CN" sz="2000" dirty="0" smtClean="0">
                  <a:latin typeface="Consolas"/>
                  <a:cs typeface="Consolas"/>
                </a:rPr>
                <a:t>);</a:t>
              </a:r>
            </a:p>
            <a:p>
              <a:r>
                <a:rPr lang="en-US" altLang="zh-CN" sz="2000" dirty="0"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58604" y="4309125"/>
              <a:ext cx="1028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test2.c</a:t>
              </a:r>
              <a:endParaRPr 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0640" y="5075356"/>
            <a:ext cx="4082217" cy="1384995"/>
          </a:xfrm>
          <a:prstGeom prst="rect">
            <a:avLst/>
          </a:prstGeom>
          <a:solidFill>
            <a:srgbClr val="DCE6F2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$ </a:t>
            </a:r>
            <a:r>
              <a:rPr lang="en-US" sz="2800" dirty="0" err="1" smtClean="0"/>
              <a:t>gcc</a:t>
            </a:r>
            <a:r>
              <a:rPr lang="en-US" sz="2800" dirty="0" smtClean="0"/>
              <a:t> -c test1.c</a:t>
            </a:r>
          </a:p>
          <a:p>
            <a:r>
              <a:rPr lang="en-US" sz="2800" dirty="0" smtClean="0"/>
              <a:t>$ </a:t>
            </a:r>
            <a:r>
              <a:rPr lang="en-US" sz="2800" dirty="0" err="1" smtClean="0"/>
              <a:t>gcc</a:t>
            </a:r>
            <a:r>
              <a:rPr lang="en-US" sz="2800" dirty="0" smtClean="0"/>
              <a:t> test1.o </a:t>
            </a:r>
            <a:r>
              <a:rPr lang="en-US" sz="2800" dirty="0" err="1" smtClean="0"/>
              <a:t>list.o</a:t>
            </a:r>
            <a:r>
              <a:rPr lang="en-US" sz="2800" dirty="0" smtClean="0"/>
              <a:t> –o test1</a:t>
            </a:r>
          </a:p>
          <a:p>
            <a:r>
              <a:rPr lang="en-US" sz="2800" dirty="0" smtClean="0"/>
              <a:t>$ ./test1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538267" y="4570735"/>
            <a:ext cx="3064436" cy="730668"/>
            <a:chOff x="3538267" y="4570735"/>
            <a:chExt cx="3064436" cy="730668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4067387" y="4860399"/>
              <a:ext cx="610940" cy="4410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538267" y="4570735"/>
              <a:ext cx="3064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generate object file test1.</a:t>
              </a:r>
              <a:r>
                <a:rPr lang="en-US" sz="2000" dirty="0" smtClean="0"/>
                <a:t>o,</a:t>
              </a:r>
              <a:endParaRPr lang="en-US" sz="20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845024" y="5953614"/>
            <a:ext cx="4983906" cy="858658"/>
            <a:chOff x="1845024" y="5953614"/>
            <a:chExt cx="4983906" cy="858658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3694291" y="5953614"/>
              <a:ext cx="642686" cy="4585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45024" y="6412162"/>
              <a:ext cx="4983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link test1.o and </a:t>
              </a:r>
              <a:r>
                <a:rPr lang="en-US" sz="2000" dirty="0" err="1" smtClean="0"/>
                <a:t>list.o</a:t>
              </a:r>
              <a:r>
                <a:rPr lang="en-US" sz="2000" dirty="0" smtClean="0"/>
                <a:t> to form </a:t>
              </a:r>
              <a:r>
                <a:rPr lang="en-US" sz="2000" dirty="0" smtClean="0"/>
                <a:t>executable test1</a:t>
              </a:r>
              <a:endParaRPr lang="en-US" sz="20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859581" y="5109249"/>
            <a:ext cx="4082217" cy="1384995"/>
          </a:xfrm>
          <a:prstGeom prst="rect">
            <a:avLst/>
          </a:prstGeom>
          <a:solidFill>
            <a:srgbClr val="DCE6F2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$ </a:t>
            </a:r>
            <a:r>
              <a:rPr lang="en-US" sz="2800" dirty="0" err="1" smtClean="0"/>
              <a:t>gcc</a:t>
            </a:r>
            <a:r>
              <a:rPr lang="en-US" sz="2800" dirty="0" smtClean="0"/>
              <a:t> -c </a:t>
            </a:r>
            <a:r>
              <a:rPr lang="en-US" sz="2800" dirty="0" smtClean="0"/>
              <a:t>test2.c</a:t>
            </a:r>
            <a:endParaRPr lang="en-US" sz="2800" dirty="0" smtClean="0"/>
          </a:p>
          <a:p>
            <a:r>
              <a:rPr lang="en-US" sz="2800" dirty="0" smtClean="0"/>
              <a:t>$ </a:t>
            </a:r>
            <a:r>
              <a:rPr lang="en-US" sz="2800" dirty="0" err="1" smtClean="0"/>
              <a:t>gcc</a:t>
            </a:r>
            <a:r>
              <a:rPr lang="en-US" sz="2800" dirty="0" smtClean="0"/>
              <a:t> </a:t>
            </a:r>
            <a:r>
              <a:rPr lang="en-US" sz="2800" dirty="0" smtClean="0"/>
              <a:t>test2.o </a:t>
            </a:r>
            <a:r>
              <a:rPr lang="en-US" sz="2800" dirty="0" err="1" smtClean="0"/>
              <a:t>list.o</a:t>
            </a:r>
            <a:r>
              <a:rPr lang="en-US" sz="2800" dirty="0" smtClean="0"/>
              <a:t> –o </a:t>
            </a:r>
            <a:r>
              <a:rPr lang="en-US" sz="2800" dirty="0" smtClean="0"/>
              <a:t>test2</a:t>
            </a:r>
            <a:endParaRPr lang="en-US" sz="2800" dirty="0" smtClean="0"/>
          </a:p>
          <a:p>
            <a:r>
              <a:rPr lang="en-US" sz="2800" dirty="0" smtClean="0"/>
              <a:t>$ ./</a:t>
            </a:r>
            <a:r>
              <a:rPr lang="en-US" sz="2800" dirty="0" smtClean="0"/>
              <a:t>test2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29358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13"/>
            <a:ext cx="8229600" cy="1143000"/>
          </a:xfrm>
        </p:spPr>
        <p:txBody>
          <a:bodyPr/>
          <a:lstStyle/>
          <a:p>
            <a:r>
              <a:rPr lang="en-US" dirty="0" smtClean="0"/>
              <a:t>Exporting global variables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83560" y="992107"/>
            <a:ext cx="6855373" cy="1631216"/>
          </a:xfrm>
          <a:prstGeom prst="rect">
            <a:avLst/>
          </a:prstGeom>
          <a:solidFill>
            <a:srgbClr val="DDD9C3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typedef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struct</a:t>
            </a:r>
            <a:r>
              <a:rPr lang="en-US" altLang="zh-CN" sz="2000" dirty="0" smtClean="0">
                <a:latin typeface="Consolas"/>
                <a:cs typeface="Consolas"/>
              </a:rPr>
              <a:t> {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int val;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struct n</a:t>
            </a:r>
            <a:r>
              <a:rPr lang="en-US" altLang="zh-CN" sz="2000" dirty="0" smtClean="0">
                <a:latin typeface="Consolas"/>
                <a:cs typeface="Consolas"/>
              </a:rPr>
              <a:t>ode </a:t>
            </a:r>
            <a:r>
              <a:rPr lang="en-US" altLang="zh-CN" sz="2000" dirty="0">
                <a:latin typeface="Consolas"/>
                <a:cs typeface="Consolas"/>
              </a:rPr>
              <a:t>*next;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}node;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node *insert(node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583561" y="2675004"/>
            <a:ext cx="6855372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#include “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list.h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”</a:t>
            </a:r>
          </a:p>
          <a:p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debug;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node* 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2000" b="1" dirty="0" smtClean="0">
                <a:latin typeface="Consolas"/>
                <a:cs typeface="Consolas"/>
              </a:rPr>
              <a:t>    </a:t>
            </a:r>
            <a:r>
              <a:rPr lang="en-US" altLang="zh-CN" sz="2000" dirty="0" smtClean="0">
                <a:latin typeface="Consolas"/>
                <a:cs typeface="Consolas"/>
              </a:rPr>
              <a:t>...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if (debug &gt; 0) 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  </a:t>
            </a:r>
            <a:r>
              <a:rPr lang="en-US" altLang="zh-CN" sz="2000" dirty="0" err="1" smtClean="0">
                <a:latin typeface="Consolas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cs typeface="Consolas"/>
              </a:rPr>
              <a:t>(“inserted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 %d\n”,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矩形 3"/>
          <p:cNvSpPr/>
          <p:nvPr/>
        </p:nvSpPr>
        <p:spPr>
          <a:xfrm>
            <a:off x="583560" y="5068678"/>
            <a:ext cx="6855372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#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inde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“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list.h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”</a:t>
            </a: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 debug = 1;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...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76112" y="2144770"/>
            <a:ext cx="788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list.h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28773" y="4348871"/>
            <a:ext cx="75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list.c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34943" y="6222423"/>
            <a:ext cx="1028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test1.c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041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13"/>
            <a:ext cx="8229600" cy="1143000"/>
          </a:xfrm>
        </p:spPr>
        <p:txBody>
          <a:bodyPr/>
          <a:lstStyle/>
          <a:p>
            <a:r>
              <a:rPr lang="en-US" dirty="0" smtClean="0"/>
              <a:t>Exporting global variables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83560" y="992107"/>
            <a:ext cx="6855373" cy="1938992"/>
          </a:xfrm>
          <a:prstGeom prst="rect">
            <a:avLst/>
          </a:prstGeom>
          <a:solidFill>
            <a:srgbClr val="DDD9C3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typedef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struct</a:t>
            </a:r>
            <a:r>
              <a:rPr lang="en-US" altLang="zh-CN" sz="2000" dirty="0" smtClean="0">
                <a:latin typeface="Consolas"/>
                <a:cs typeface="Consolas"/>
              </a:rPr>
              <a:t> {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int val;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struct n</a:t>
            </a:r>
            <a:r>
              <a:rPr lang="en-US" altLang="zh-CN" sz="2000" dirty="0" smtClean="0">
                <a:latin typeface="Consolas"/>
                <a:cs typeface="Consolas"/>
              </a:rPr>
              <a:t>ode </a:t>
            </a:r>
            <a:r>
              <a:rPr lang="en-US" altLang="zh-CN" sz="2000" dirty="0">
                <a:latin typeface="Consolas"/>
                <a:cs typeface="Consolas"/>
              </a:rPr>
              <a:t>*next;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}node;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extern 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debug;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node *insert(node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583699" y="2931099"/>
            <a:ext cx="6855372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#include “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list.h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”</a:t>
            </a:r>
          </a:p>
          <a:p>
            <a:r>
              <a:rPr lang="en-US" altLang="zh-CN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debug;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node* insert(node *head, </a:t>
            </a:r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2000" b="1" dirty="0" smtClean="0">
                <a:latin typeface="Consolas"/>
                <a:cs typeface="Consolas"/>
              </a:rPr>
              <a:t>    </a:t>
            </a:r>
            <a:r>
              <a:rPr lang="en-US" altLang="zh-CN" sz="2000" dirty="0" smtClean="0">
                <a:latin typeface="Consolas"/>
                <a:cs typeface="Consolas"/>
              </a:rPr>
              <a:t>...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if (debug &gt; 0) 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   </a:t>
            </a:r>
            <a:r>
              <a:rPr lang="en-US" altLang="zh-CN" sz="2000" dirty="0" err="1" smtClean="0">
                <a:latin typeface="Consolas"/>
                <a:cs typeface="Consolas"/>
              </a:rPr>
              <a:t>printf</a:t>
            </a:r>
            <a:r>
              <a:rPr lang="en-US" altLang="zh-CN" sz="2000" dirty="0" smtClean="0">
                <a:latin typeface="Consolas"/>
                <a:cs typeface="Consolas"/>
              </a:rPr>
              <a:t>(“inserted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 %d\n”,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矩形 3"/>
          <p:cNvSpPr/>
          <p:nvPr/>
        </p:nvSpPr>
        <p:spPr>
          <a:xfrm>
            <a:off x="620740" y="5226784"/>
            <a:ext cx="6855372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#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inde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 “</a:t>
            </a:r>
            <a:r>
              <a:rPr lang="en-US" altLang="zh-CN" sz="2000" dirty="0" err="1" smtClean="0">
                <a:solidFill>
                  <a:srgbClr val="3366FF"/>
                </a:solidFill>
                <a:latin typeface="Consolas"/>
                <a:cs typeface="Consolas"/>
              </a:rPr>
              <a:t>list.h</a:t>
            </a:r>
            <a:r>
              <a:rPr lang="en-US" altLang="zh-CN" sz="2000" dirty="0" smtClean="0">
                <a:solidFill>
                  <a:srgbClr val="3366FF"/>
                </a:solidFill>
                <a:latin typeface="Consolas"/>
                <a:cs typeface="Consolas"/>
              </a:rPr>
              <a:t>”</a:t>
            </a: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nsolas"/>
                <a:cs typeface="Consolas"/>
              </a:rPr>
              <a:t>  debug = 1;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...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76112" y="2346951"/>
            <a:ext cx="788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list.h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28773" y="4348871"/>
            <a:ext cx="75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list.c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34943" y="6222423"/>
            <a:ext cx="1028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test1.c</a:t>
            </a:r>
            <a:endParaRPr lang="en-US" sz="24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5337685" y="1176513"/>
            <a:ext cx="2491992" cy="1170438"/>
          </a:xfrm>
          <a:prstGeom prst="wedgeRoundRectCallout">
            <a:avLst>
              <a:gd name="adj1" fmla="val -139589"/>
              <a:gd name="adj2" fmla="val 59754"/>
              <a:gd name="adj3" fmla="val 16667"/>
            </a:avLst>
          </a:prstGeom>
          <a:solidFill>
            <a:srgbClr val="B9CDE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Declares debug variable but does not allocate space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71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25133</TotalTime>
  <Words>3095</Words>
  <Application>Microsoft Macintosh PowerPoint</Application>
  <PresentationFormat>On-screen Show (4:3)</PresentationFormat>
  <Paragraphs>521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 Large C Program organization, I/O</vt:lpstr>
      <vt:lpstr>Organization of large C programs</vt:lpstr>
      <vt:lpstr>The compilation process</vt:lpstr>
      <vt:lpstr>The compilation process</vt:lpstr>
      <vt:lpstr>Linked list: one big file</vt:lpstr>
      <vt:lpstr>linked list: multiple files</vt:lpstr>
      <vt:lpstr>linked list: multiple files</vt:lpstr>
      <vt:lpstr>Exporting global variables</vt:lpstr>
      <vt:lpstr>Exporting global variables</vt:lpstr>
      <vt:lpstr>C does not have explicit namespace</vt:lpstr>
      <vt:lpstr>static prefixing local variables means different things</vt:lpstr>
      <vt:lpstr>C standard library</vt:lpstr>
      <vt:lpstr>The C pre-processor</vt:lpstr>
      <vt:lpstr>C Macros</vt:lpstr>
      <vt:lpstr>C Macros</vt:lpstr>
      <vt:lpstr>C Macros</vt:lpstr>
      <vt:lpstr>Doing I/O in C</vt:lpstr>
      <vt:lpstr>I/O in C</vt:lpstr>
      <vt:lpstr>Buffered I/O </vt:lpstr>
      <vt:lpstr>Buffered I/O </vt:lpstr>
      <vt:lpstr>Buffered I/O example</vt:lpstr>
      <vt:lpstr>Buffered I/O example</vt:lpstr>
      <vt:lpstr>Buffered I/O example</vt:lpstr>
      <vt:lpstr>Buffered I/O example</vt:lpstr>
      <vt:lpstr>Buffered I/O example</vt:lpstr>
      <vt:lpstr>Buffered I/O example</vt:lpstr>
      <vt:lpstr>Buffered I/O example</vt:lpstr>
      <vt:lpstr>Buffered I/O example</vt:lpstr>
      <vt:lpstr>Buffered I/O example</vt:lpstr>
      <vt:lpstr>Buffered I/O example</vt:lpstr>
      <vt:lpstr>Buffered I/O example</vt:lpstr>
      <vt:lpstr>(Low-level) UNIX I/O</vt:lpstr>
      <vt:lpstr>UNIX I/O example: Count lines</vt:lpstr>
      <vt:lpstr>UNIX I/O example: count lines</vt:lpstr>
      <vt:lpstr>What is FILE?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Characters, Strings,  Larger C Program organization</dc:title>
  <dc:creator>Jinyang Li</dc:creator>
  <cp:lastModifiedBy>Jinyang Li</cp:lastModifiedBy>
  <cp:revision>397</cp:revision>
  <cp:lastPrinted>2018-10-03T19:09:37Z</cp:lastPrinted>
  <dcterms:created xsi:type="dcterms:W3CDTF">2018-02-08T18:02:28Z</dcterms:created>
  <dcterms:modified xsi:type="dcterms:W3CDTF">2019-02-27T15:59:00Z</dcterms:modified>
</cp:coreProperties>
</file>