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92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3" r:id="rId14"/>
    <p:sldId id="294" r:id="rId15"/>
    <p:sldId id="295" r:id="rId16"/>
    <p:sldId id="296" r:id="rId17"/>
    <p:sldId id="297" r:id="rId18"/>
    <p:sldId id="298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EE55-0E5E-CE4F-84F8-D8D46C8B9702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F154-C13E-744C-A98D-816D5E29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/questions/1641957/is-an-array-name-a-pointer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/questions/2003745/pointer-address-in-a-c-multidimensional-array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4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3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112-FB80-E549-BB03-BA8A14E3112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Strings, </a:t>
            </a:r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2D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Jinyang 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3943" y="3333308"/>
            <a:ext cx="42900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5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316" y="4629602"/>
            <a:ext cx="3957484" cy="830997"/>
          </a:xfrm>
          <a:prstGeom prst="rect">
            <a:avLst/>
          </a:prstGeom>
          <a:solidFill>
            <a:srgbClr val="F2DCDB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in out-of-bound write!</a:t>
            </a:r>
          </a:p>
          <a:p>
            <a:r>
              <a:rPr lang="en-US" sz="2400" dirty="0" smtClean="0"/>
              <a:t>Buffer overflow!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25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753325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 &amp;&amp;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n)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(h, s, 2);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5527" y="2874323"/>
            <a:ext cx="4451760" cy="120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strncpy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</a:p>
          <a:p>
            <a:r>
              <a:rPr lang="en-US" sz="2400" dirty="0" smtClean="0"/>
              <a:t>Note: if </a:t>
            </a:r>
            <a:r>
              <a:rPr lang="en-US" sz="2400" dirty="0" err="1" smtClean="0"/>
              <a:t>dst</a:t>
            </a:r>
            <a:r>
              <a:rPr lang="en-US" sz="2400" dirty="0" smtClean="0"/>
              <a:t> size is too small, </a:t>
            </a:r>
          </a:p>
          <a:p>
            <a:r>
              <a:rPr lang="en-US" sz="2400" dirty="0" smtClean="0"/>
              <a:t>it may not be null-terminated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512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7609" y="895372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933871" y="3016529"/>
            <a:ext cx="2023738" cy="523220"/>
            <a:chOff x="2779059" y="2340393"/>
            <a:chExt cx="2023738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4178933" y="2340393"/>
              <a:ext cx="623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OK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2779059" y="2584824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785738" y="3444499"/>
            <a:ext cx="6117306" cy="523220"/>
            <a:chOff x="2785738" y="2741845"/>
            <a:chExt cx="6117306" cy="523220"/>
          </a:xfrm>
        </p:grpSpPr>
        <p:sp>
          <p:nvSpPr>
            <p:cNvPr id="69" name="TextBox 68"/>
            <p:cNvSpPr txBox="1"/>
            <p:nvPr/>
          </p:nvSpPr>
          <p:spPr>
            <a:xfrm>
              <a:off x="4185612" y="2741845"/>
              <a:ext cx="4717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Segmentation fault (bus error)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2785738" y="3003455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01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15704" y="126878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40" name="矩形 3"/>
          <p:cNvSpPr/>
          <p:nvPr/>
        </p:nvSpPr>
        <p:spPr>
          <a:xfrm>
            <a:off x="5750761" y="3578764"/>
            <a:ext cx="1091998" cy="12323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1" name="矩形 44"/>
          <p:cNvSpPr/>
          <p:nvPr/>
        </p:nvSpPr>
        <p:spPr>
          <a:xfrm>
            <a:off x="5750761" y="3218401"/>
            <a:ext cx="1091998" cy="366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42" name="矩形 37"/>
          <p:cNvSpPr/>
          <p:nvPr/>
        </p:nvSpPr>
        <p:spPr>
          <a:xfrm>
            <a:off x="5090422" y="481539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s2:</a:t>
            </a:r>
            <a:endParaRPr lang="zh-CN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78849" y="1787625"/>
            <a:ext cx="4065151" cy="1046720"/>
            <a:chOff x="5004279" y="5384483"/>
            <a:chExt cx="4065151" cy="1046720"/>
          </a:xfrm>
        </p:grpSpPr>
        <p:sp>
          <p:nvSpPr>
            <p:cNvPr id="44" name="矩形 5"/>
            <p:cNvSpPr/>
            <p:nvPr/>
          </p:nvSpPr>
          <p:spPr>
            <a:xfrm>
              <a:off x="5676802" y="538448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0x00</a:t>
              </a:r>
              <a:endParaRPr kumimoji="1" lang="zh-CN" altLang="en-US" dirty="0"/>
            </a:p>
          </p:txBody>
        </p:sp>
        <p:sp>
          <p:nvSpPr>
            <p:cNvPr id="46" name="矩形 9"/>
            <p:cNvSpPr/>
            <p:nvPr/>
          </p:nvSpPr>
          <p:spPr>
            <a:xfrm>
              <a:off x="5676802" y="569446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’</a:t>
              </a:r>
              <a:endParaRPr kumimoji="1" lang="zh-CN" altLang="en-US" dirty="0"/>
            </a:p>
          </p:txBody>
        </p:sp>
        <p:sp>
          <p:nvSpPr>
            <p:cNvPr id="47" name="矩形 11"/>
            <p:cNvSpPr/>
            <p:nvPr/>
          </p:nvSpPr>
          <p:spPr>
            <a:xfrm>
              <a:off x="5676802" y="6048001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‘h’</a:t>
              </a:r>
              <a:endParaRPr kumimoji="1" lang="zh-CN" altLang="en-US" dirty="0"/>
            </a:p>
          </p:txBody>
        </p:sp>
        <p:sp>
          <p:nvSpPr>
            <p:cNvPr id="48" name="矩形 37"/>
            <p:cNvSpPr/>
            <p:nvPr/>
          </p:nvSpPr>
          <p:spPr>
            <a:xfrm>
              <a:off x="5004279" y="6034775"/>
              <a:ext cx="565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s1:</a:t>
              </a:r>
              <a:endParaRPr lang="zh-CN" altLang="en-US" dirty="0"/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5569682" y="5384483"/>
              <a:ext cx="104203" cy="101962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8800" y="6061871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0xdeadbefef12345678</a:t>
              </a:r>
              <a:endParaRPr lang="en-US" dirty="0"/>
            </a:p>
          </p:txBody>
        </p:sp>
      </p:grpSp>
      <p:sp>
        <p:nvSpPr>
          <p:cNvPr id="51" name="矩形 5"/>
          <p:cNvSpPr/>
          <p:nvPr/>
        </p:nvSpPr>
        <p:spPr>
          <a:xfrm>
            <a:off x="5750761" y="481106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0x21</a:t>
            </a:r>
            <a:endParaRPr kumimoji="1" lang="zh-CN" altLang="en-US" dirty="0"/>
          </a:p>
        </p:txBody>
      </p:sp>
      <p:sp>
        <p:nvSpPr>
          <p:cNvPr id="52" name="Left Bracket 51"/>
          <p:cNvSpPr/>
          <p:nvPr/>
        </p:nvSpPr>
        <p:spPr>
          <a:xfrm>
            <a:off x="5568517" y="3211836"/>
            <a:ext cx="231116" cy="195533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69182" y="257273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9182" y="490556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6" name="矩形 5"/>
          <p:cNvSpPr/>
          <p:nvPr/>
        </p:nvSpPr>
        <p:spPr>
          <a:xfrm>
            <a:off x="5767479" y="5394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58" name="矩形 9"/>
          <p:cNvSpPr/>
          <p:nvPr/>
        </p:nvSpPr>
        <p:spPr>
          <a:xfrm>
            <a:off x="5767479" y="5704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59" name="矩形 11"/>
          <p:cNvSpPr/>
          <p:nvPr/>
        </p:nvSpPr>
        <p:spPr>
          <a:xfrm>
            <a:off x="5767479" y="605849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‘y’</a:t>
            </a:r>
            <a:endParaRPr kumimoji="1"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9477" y="6360068"/>
            <a:ext cx="227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0x0000000087654321</a:t>
            </a:r>
            <a:endParaRPr lang="en-US" dirty="0"/>
          </a:p>
        </p:txBody>
      </p:sp>
      <p:sp>
        <p:nvSpPr>
          <p:cNvPr id="62" name="矩形 11"/>
          <p:cNvSpPr/>
          <p:nvPr/>
        </p:nvSpPr>
        <p:spPr>
          <a:xfrm>
            <a:off x="5761893" y="638894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‘b’</a:t>
            </a:r>
            <a:endParaRPr kumimoji="1"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9633" y="5428784"/>
            <a:ext cx="1098285" cy="1300615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>
            <a:off x="5090422" y="5539523"/>
            <a:ext cx="478095" cy="1024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95875" y="5876391"/>
            <a:ext cx="108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read-only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693647" y="4140366"/>
            <a:ext cx="1109148" cy="2493516"/>
          </a:xfrm>
          <a:custGeom>
            <a:avLst/>
            <a:gdLst>
              <a:gd name="connsiteX0" fmla="*/ 0 w 1109148"/>
              <a:gd name="connsiteY0" fmla="*/ 28222 h 2493516"/>
              <a:gd name="connsiteX1" fmla="*/ 1030941 w 1109148"/>
              <a:gd name="connsiteY1" fmla="*/ 282222 h 2493516"/>
              <a:gd name="connsiteX2" fmla="*/ 956235 w 1109148"/>
              <a:gd name="connsiteY2" fmla="*/ 2060222 h 2493516"/>
              <a:gd name="connsiteX3" fmla="*/ 313765 w 1109148"/>
              <a:gd name="connsiteY3" fmla="*/ 2493516 h 249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48" h="2493516">
                <a:moveTo>
                  <a:pt x="0" y="28222"/>
                </a:moveTo>
                <a:cubicBezTo>
                  <a:pt x="435784" y="-14112"/>
                  <a:pt x="871569" y="-56445"/>
                  <a:pt x="1030941" y="282222"/>
                </a:cubicBezTo>
                <a:cubicBezTo>
                  <a:pt x="1190314" y="620889"/>
                  <a:pt x="1075764" y="1691673"/>
                  <a:pt x="956235" y="2060222"/>
                </a:cubicBezTo>
                <a:cubicBezTo>
                  <a:pt x="836706" y="2428771"/>
                  <a:pt x="313765" y="2493516"/>
                  <a:pt x="313765" y="2493516"/>
                </a:cubicBezTo>
              </a:path>
            </a:pathLst>
          </a:custGeom>
          <a:ln>
            <a:headEnd type="oval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022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*s= “123”;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(“integer is %d\n”,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(s));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954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 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while (s[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&gt;= '0' &amp;&amp;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&lt;= '9') {</a:t>
            </a:r>
          </a:p>
          <a:p>
            <a:r>
              <a:rPr lang="en-US" sz="2400" dirty="0" smtClean="0"/>
              <a:t>			result = result * 10 + (s[</a:t>
            </a:r>
            <a:r>
              <a:rPr lang="en-US" sz="2400" dirty="0" err="1" smtClean="0"/>
              <a:t>i</a:t>
            </a:r>
            <a:r>
              <a:rPr lang="en-US" sz="2400" dirty="0" smtClean="0"/>
              <a:t>] -'0');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}</a:t>
            </a:r>
          </a:p>
          <a:p>
            <a:r>
              <a:rPr lang="en-US" sz="2400" dirty="0" smtClean="0"/>
              <a:t>	return result;</a:t>
            </a:r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2100"/>
              </p:ext>
            </p:extLst>
          </p:nvPr>
        </p:nvGraphicFramePr>
        <p:xfrm>
          <a:off x="2032000" y="55316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39808" y="5992095"/>
            <a:ext cx="1639091" cy="721785"/>
            <a:chOff x="1936206" y="5902528"/>
            <a:chExt cx="1639091" cy="72178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36206" y="6254981"/>
              <a:ext cx="163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1*10+2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88606" y="6021897"/>
            <a:ext cx="1058177" cy="754816"/>
            <a:chOff x="1936206" y="5869497"/>
            <a:chExt cx="1058177" cy="75481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315882" y="5869497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36206" y="6254981"/>
              <a:ext cx="105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8899" y="6046488"/>
            <a:ext cx="1756085" cy="612999"/>
            <a:chOff x="1587252" y="5902528"/>
            <a:chExt cx="1756085" cy="61299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87252" y="6146195"/>
              <a:ext cx="175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12*10+3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4984" y="6046488"/>
            <a:ext cx="1011966" cy="721785"/>
            <a:chOff x="1936206" y="5902528"/>
            <a:chExt cx="1011966" cy="721785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6206" y="625498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04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9898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* names[3] =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alice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“bob”,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clark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}; 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Left Brace 8"/>
          <p:cNvSpPr/>
          <p:nvPr/>
        </p:nvSpPr>
        <p:spPr>
          <a:xfrm>
            <a:off x="5209065" y="1417638"/>
            <a:ext cx="541696" cy="27779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3893" y="2524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3*8 bytes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82048" y="1417638"/>
            <a:ext cx="2260711" cy="2794014"/>
            <a:chOff x="4582048" y="1417638"/>
            <a:chExt cx="2260711" cy="2794014"/>
          </a:xfrm>
        </p:grpSpPr>
        <p:grpSp>
          <p:nvGrpSpPr>
            <p:cNvPr id="21" name="Group 20"/>
            <p:cNvGrpSpPr/>
            <p:nvPr/>
          </p:nvGrpSpPr>
          <p:grpSpPr>
            <a:xfrm>
              <a:off x="5750761" y="1417638"/>
              <a:ext cx="1091998" cy="2777939"/>
              <a:chOff x="5750761" y="1417638"/>
              <a:chExt cx="1091998" cy="2777939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5750761" y="3247152"/>
                <a:ext cx="1091998" cy="9484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50761" y="1417638"/>
                <a:ext cx="1091998" cy="86501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5750761" y="2282652"/>
                <a:ext cx="1091998" cy="9645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82048" y="3842320"/>
              <a:ext cx="86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names: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1916" y="1748565"/>
            <a:ext cx="1762443" cy="4797687"/>
            <a:chOff x="5991916" y="1748565"/>
            <a:chExt cx="1762443" cy="4797687"/>
          </a:xfrm>
        </p:grpSpPr>
        <p:sp>
          <p:nvSpPr>
            <p:cNvPr id="13" name="TextBox 12"/>
            <p:cNvSpPr txBox="1"/>
            <p:nvPr/>
          </p:nvSpPr>
          <p:spPr>
            <a:xfrm>
              <a:off x="5991916" y="4999327"/>
              <a:ext cx="1037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clark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6612" y="5521962"/>
              <a:ext cx="927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612" y="6084587"/>
              <a:ext cx="1014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alice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70171" y="1748565"/>
              <a:ext cx="1484188" cy="3524037"/>
            </a:xfrm>
            <a:custGeom>
              <a:avLst/>
              <a:gdLst>
                <a:gd name="connsiteX0" fmla="*/ 0 w 1484188"/>
                <a:gd name="connsiteY0" fmla="*/ 67911 h 3524037"/>
                <a:gd name="connsiteX1" fmla="*/ 1270112 w 1484188"/>
                <a:gd name="connsiteY1" fmla="*/ 357261 h 3524037"/>
                <a:gd name="connsiteX2" fmla="*/ 1414808 w 1484188"/>
                <a:gd name="connsiteY2" fmla="*/ 2832812 h 3524037"/>
                <a:gd name="connsiteX3" fmla="*/ 546631 w 1484188"/>
                <a:gd name="connsiteY3" fmla="*/ 3524037 h 35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88" h="3524037">
                  <a:moveTo>
                    <a:pt x="0" y="67911"/>
                  </a:moveTo>
                  <a:cubicBezTo>
                    <a:pt x="517155" y="-17823"/>
                    <a:pt x="1034311" y="-103556"/>
                    <a:pt x="1270112" y="357261"/>
                  </a:cubicBezTo>
                  <a:cubicBezTo>
                    <a:pt x="1505913" y="818078"/>
                    <a:pt x="1535388" y="2305016"/>
                    <a:pt x="1414808" y="2832812"/>
                  </a:cubicBezTo>
                  <a:cubicBezTo>
                    <a:pt x="1294228" y="3360608"/>
                    <a:pt x="546631" y="3524037"/>
                    <a:pt x="546631" y="3524037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189785" y="2607566"/>
              <a:ext cx="1193589" cy="3261358"/>
            </a:xfrm>
            <a:custGeom>
              <a:avLst/>
              <a:gdLst>
                <a:gd name="connsiteX0" fmla="*/ 0 w 1193589"/>
                <a:gd name="connsiteY0" fmla="*/ 157335 h 3261358"/>
                <a:gd name="connsiteX1" fmla="*/ 964641 w 1193589"/>
                <a:gd name="connsiteY1" fmla="*/ 285935 h 3261358"/>
                <a:gd name="connsiteX2" fmla="*/ 1173647 w 1193589"/>
                <a:gd name="connsiteY2" fmla="*/ 2777561 h 3261358"/>
                <a:gd name="connsiteX3" fmla="*/ 610939 w 1193589"/>
                <a:gd name="connsiteY3" fmla="*/ 3259812 h 326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589" h="3261358">
                  <a:moveTo>
                    <a:pt x="0" y="157335"/>
                  </a:moveTo>
                  <a:cubicBezTo>
                    <a:pt x="384516" y="3283"/>
                    <a:pt x="769033" y="-150769"/>
                    <a:pt x="964641" y="285935"/>
                  </a:cubicBezTo>
                  <a:cubicBezTo>
                    <a:pt x="1160249" y="722639"/>
                    <a:pt x="1232597" y="2281915"/>
                    <a:pt x="1173647" y="2777561"/>
                  </a:cubicBezTo>
                  <a:cubicBezTo>
                    <a:pt x="1114697" y="3273207"/>
                    <a:pt x="862818" y="3266509"/>
                    <a:pt x="610939" y="3259812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89785" y="3576697"/>
              <a:ext cx="1216788" cy="2883123"/>
            </a:xfrm>
            <a:custGeom>
              <a:avLst/>
              <a:gdLst>
                <a:gd name="connsiteX0" fmla="*/ 0 w 1216788"/>
                <a:gd name="connsiteY0" fmla="*/ 168780 h 2883123"/>
                <a:gd name="connsiteX1" fmla="*/ 964641 w 1216788"/>
                <a:gd name="connsiteY1" fmla="*/ 249155 h 2883123"/>
                <a:gd name="connsiteX2" fmla="*/ 1205802 w 1216788"/>
                <a:gd name="connsiteY2" fmla="*/ 2547881 h 2883123"/>
                <a:gd name="connsiteX3" fmla="*/ 707404 w 1216788"/>
                <a:gd name="connsiteY3" fmla="*/ 2869381 h 288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8" h="2883123">
                  <a:moveTo>
                    <a:pt x="0" y="168780"/>
                  </a:moveTo>
                  <a:cubicBezTo>
                    <a:pt x="381837" y="10709"/>
                    <a:pt x="763674" y="-147362"/>
                    <a:pt x="964641" y="249155"/>
                  </a:cubicBezTo>
                  <a:cubicBezTo>
                    <a:pt x="1165608" y="645672"/>
                    <a:pt x="1248675" y="2111177"/>
                    <a:pt x="1205802" y="2547881"/>
                  </a:cubicBezTo>
                  <a:cubicBezTo>
                    <a:pt x="1162929" y="2984585"/>
                    <a:pt x="707404" y="2869381"/>
                    <a:pt x="707404" y="2869381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矩形 3"/>
          <p:cNvSpPr/>
          <p:nvPr/>
        </p:nvSpPr>
        <p:spPr>
          <a:xfrm>
            <a:off x="150140" y="3782164"/>
            <a:ext cx="59898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char **</a:t>
            </a:r>
            <a:r>
              <a:rPr lang="en-US" altLang="zh-CN" sz="2400" dirty="0" err="1" smtClean="0"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names;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(“name is %s”,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[1]);</a:t>
            </a: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009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commonly used array of pointers: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latin typeface="Consolas"/>
                <a:cs typeface="Consolas"/>
              </a:rPr>
              <a:t>, char **</a:t>
            </a:r>
            <a:r>
              <a:rPr lang="en-US" altLang="zh-CN" sz="2400" dirty="0" err="1" smtClean="0"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(“%s\n”,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9962" y="4037046"/>
            <a:ext cx="8321040" cy="830997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$ ./</a:t>
            </a:r>
            <a:r>
              <a:rPr lang="en-US" altLang="zh-CN" sz="2400" dirty="0" err="1" smtClean="0"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latin typeface="Consolas"/>
                <a:cs typeface="Consolas"/>
              </a:rPr>
              <a:t> 1 2 3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./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1 2 3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6353" y="4868043"/>
            <a:ext cx="4844145" cy="991584"/>
            <a:chOff x="926353" y="4868043"/>
            <a:chExt cx="4844145" cy="991584"/>
          </a:xfrm>
        </p:grpSpPr>
        <p:sp>
          <p:nvSpPr>
            <p:cNvPr id="6" name="TextBox 5"/>
            <p:cNvSpPr txBox="1"/>
            <p:nvPr/>
          </p:nvSpPr>
          <p:spPr>
            <a:xfrm>
              <a:off x="926353" y="5397962"/>
              <a:ext cx="4844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argv</a:t>
              </a:r>
              <a:r>
                <a:rPr lang="en-US" sz="2400" dirty="0" smtClean="0"/>
                <a:t>[0] is the name of the executable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090706" y="4868043"/>
              <a:ext cx="388470" cy="529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61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stores fields of different types contiguously 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1572" y="5377190"/>
            <a:ext cx="718798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C has no class/object.</a:t>
            </a:r>
          </a:p>
          <a:p>
            <a:r>
              <a:rPr lang="en-US" sz="2800" dirty="0" err="1" smtClean="0"/>
              <a:t>Struct</a:t>
            </a:r>
            <a:r>
              <a:rPr lang="en-US" sz="2800" dirty="0" smtClean="0"/>
              <a:t> is like a class without associated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2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95606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itwise operations</a:t>
            </a:r>
          </a:p>
          <a:p>
            <a:r>
              <a:rPr lang="en-US" dirty="0" smtClean="0"/>
              <a:t>Pointers and arrays</a:t>
            </a:r>
          </a:p>
          <a:p>
            <a:r>
              <a:rPr lang="en-US" dirty="0" smtClean="0"/>
              <a:t>ASCII Characters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21894"/>
            <a:ext cx="8229600" cy="2195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Today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2D array</a:t>
            </a:r>
          </a:p>
        </p:txBody>
      </p:sp>
    </p:spTree>
    <p:extLst>
      <p:ext uri="{BB962C8B-B14F-4D97-AF65-F5344CB8AC3E}">
        <p14:creationId xmlns:p14="http://schemas.microsoft.com/office/powerpoint/2010/main" val="406313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Array: a block of n consecutive elements of the same type.</a:t>
            </a:r>
          </a:p>
          <a:p>
            <a:pPr marL="0" indent="0">
              <a:buNone/>
            </a:pPr>
            <a:endParaRPr kumimoji="1" lang="en-US" altLang="zh-CN" dirty="0" smtClean="0">
              <a:latin typeface="Verdana"/>
              <a:cs typeface="Verdana"/>
            </a:endParaRPr>
          </a:p>
          <a:p>
            <a:r>
              <a:rPr kumimoji="1" lang="en-US" altLang="zh-CN" dirty="0" err="1" smtClean="0">
                <a:latin typeface="Verdana"/>
                <a:cs typeface="Verdana"/>
              </a:rPr>
              <a:t>Struct</a:t>
            </a:r>
            <a:r>
              <a:rPr kumimoji="1" lang="en-US" altLang="zh-CN" dirty="0" smtClean="0">
                <a:latin typeface="Verdana"/>
                <a:cs typeface="Verdana"/>
              </a:rPr>
              <a:t>: a collection of elements of </a:t>
            </a:r>
            <a:r>
              <a:rPr kumimoji="1" lang="en-US" altLang="zh-CN" dirty="0" err="1" smtClean="0">
                <a:latin typeface="Verdana"/>
                <a:cs typeface="Verdana"/>
              </a:rPr>
              <a:t>diffferent</a:t>
            </a:r>
            <a:r>
              <a:rPr kumimoji="1" lang="en-US" altLang="zh-CN" dirty="0" smtClean="0">
                <a:latin typeface="Verdana"/>
                <a:cs typeface="Verdana"/>
              </a:rPr>
              <a:t> types.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303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char 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647" y="4255836"/>
            <a:ext cx="7419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Fields of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are allocated next to each other, </a:t>
            </a:r>
          </a:p>
          <a:p>
            <a:r>
              <a:rPr lang="en-US" sz="2800" dirty="0" smtClean="0"/>
              <a:t>but there may be gaps (padding)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82765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 smtClean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  <a:stCxn id="9" idx="1"/>
          </p:cNvCxnSpPr>
          <p:nvPr/>
        </p:nvCxnSpPr>
        <p:spPr bwMode="auto">
          <a:xfrm rot="10800000">
            <a:off x="4157922" y="4460778"/>
            <a:ext cx="659066" cy="643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816988" y="4171167"/>
            <a:ext cx="290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define variable t with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ype “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 student”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9657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1024;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”;</a:t>
            </a:r>
          </a:p>
        </p:txBody>
      </p:sp>
      <p:cxnSp>
        <p:nvCxnSpPr>
          <p:cNvPr id="10" name="曲线连接符 16"/>
          <p:cNvCxnSpPr>
            <a:cxnSpLocks noChangeShapeType="1"/>
            <a:stCxn id="11" idx="1"/>
          </p:cNvCxnSpPr>
          <p:nvPr/>
        </p:nvCxnSpPr>
        <p:spPr bwMode="auto">
          <a:xfrm rot="10800000" flipV="1">
            <a:off x="3659819" y="5089810"/>
            <a:ext cx="659066" cy="895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318885" y="4889755"/>
            <a:ext cx="4045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Access the fields of this 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654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Typedef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 struct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02030"/>
            <a:ext cx="324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trike="sngStrike" dirty="0" smtClean="0">
                <a:latin typeface="Verdana"/>
                <a:ea typeface="宋体" pitchFamily="2" charset="-122"/>
                <a:cs typeface="Verdana"/>
              </a:rPr>
              <a:t>struct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student t;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3214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to </a:t>
            </a:r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206" y="1417638"/>
            <a:ext cx="6176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 struct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4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100206" y="3098943"/>
            <a:ext cx="721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t = {1024,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”};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*p = &amp;t;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-&gt;id =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1023; 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p-&gt;name = “bob”;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(“%d %s\n”,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);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6597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Mallocs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337691" cy="1752600"/>
          </a:xfrm>
        </p:spPr>
        <p:txBody>
          <a:bodyPr/>
          <a:lstStyle/>
          <a:p>
            <a:r>
              <a:rPr lang="en-US" dirty="0" smtClean="0"/>
              <a:t>Allocates a chunk of memory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7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91" y="306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Recall memory allocation for </a:t>
            </a:r>
            <a:br>
              <a:rPr kumimoji="1" lang="en-US" altLang="zh-CN" dirty="0" smtClean="0"/>
            </a:br>
            <a:r>
              <a:rPr kumimoji="1" lang="en-US" altLang="zh-CN" dirty="0" smtClean="0"/>
              <a:t>global and local 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592" y="175384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lang="en-US" altLang="zh-CN" sz="2800" dirty="0" smtClean="0">
                <a:latin typeface="Arial"/>
                <a:cs typeface="Arial"/>
              </a:rPr>
              <a:t> variables are allocated space before program execution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lang="en-US" altLang="zh-CN" sz="2800" dirty="0">
                <a:latin typeface="Arial"/>
                <a:cs typeface="Arial"/>
              </a:rPr>
              <a:t> variables are allocated </a:t>
            </a:r>
            <a:r>
              <a:rPr lang="en-US" altLang="zh-CN" sz="2800" dirty="0" smtClean="0">
                <a:latin typeface="Arial"/>
                <a:cs typeface="Arial"/>
              </a:rPr>
              <a:t>when entering a function and de-allocated upon its exit.</a:t>
            </a:r>
            <a:endParaRPr lang="en-US" altLang="zh-C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79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Allocate space dynamically and flexibly: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buFont typeface="Symbol" charset="2"/>
              <a:buChar char="-"/>
            </a:pPr>
            <a:r>
              <a:rPr lang="en-US" altLang="zh-CN" dirty="0" err="1"/>
              <a:t>malloc</a:t>
            </a:r>
            <a:r>
              <a:rPr lang="en-US" altLang="zh-CN" dirty="0"/>
              <a:t>: allocate storage of a </a:t>
            </a:r>
            <a:r>
              <a:rPr lang="en-US" altLang="zh-CN" dirty="0" smtClean="0"/>
              <a:t>given size</a:t>
            </a:r>
          </a:p>
          <a:p>
            <a:pPr>
              <a:buFont typeface="Symbol" charset="2"/>
              <a:buChar char="-"/>
            </a:pPr>
            <a:r>
              <a:rPr lang="en-US" altLang="zh-CN" dirty="0"/>
              <a:t>free: de-allocate previously </a:t>
            </a:r>
            <a:r>
              <a:rPr lang="en-US" altLang="zh-CN" dirty="0" err="1" smtClean="0"/>
              <a:t>malloc-ed</a:t>
            </a:r>
            <a:r>
              <a:rPr lang="en-US" altLang="zh-CN" dirty="0" smtClean="0"/>
              <a:t> storage</a:t>
            </a:r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876" y="3416475"/>
            <a:ext cx="567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b="1" dirty="0" err="1" smtClean="0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size_t</a:t>
            </a:r>
            <a:r>
              <a:rPr lang="en-US" altLang="zh-CN" sz="2400" dirty="0">
                <a:latin typeface="Consolas"/>
                <a:cs typeface="Consolas"/>
              </a:rPr>
              <a:t> size);</a:t>
            </a:r>
            <a:endParaRPr lang="zh-CN" altLang="en-US" sz="24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885561" y="3878140"/>
            <a:ext cx="94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1270080" y="3949646"/>
            <a:ext cx="617563" cy="444010"/>
          </a:xfrm>
          <a:custGeom>
            <a:avLst/>
            <a:gdLst>
              <a:gd name="connsiteX0" fmla="*/ 0 w 687475"/>
              <a:gd name="connsiteY0" fmla="*/ 0 h 677027"/>
              <a:gd name="connsiteX1" fmla="*/ 361215 w 687475"/>
              <a:gd name="connsiteY1" fmla="*/ 582544 h 677027"/>
              <a:gd name="connsiteX2" fmla="*/ 687475 w 687475"/>
              <a:gd name="connsiteY2" fmla="*/ 675751 h 67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475" h="677027">
                <a:moveTo>
                  <a:pt x="0" y="0"/>
                </a:moveTo>
                <a:cubicBezTo>
                  <a:pt x="123318" y="234959"/>
                  <a:pt x="246636" y="469919"/>
                  <a:pt x="361215" y="582544"/>
                </a:cubicBezTo>
                <a:cubicBezTo>
                  <a:pt x="475794" y="695169"/>
                  <a:pt x="687475" y="675751"/>
                  <a:pt x="687475" y="6757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6347" y="4191989"/>
            <a:ext cx="527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/>
                <a:cs typeface="Arial"/>
              </a:rPr>
              <a:t>A void pointer is a pointer that has no associated data type with it. A void pointer can hold address of any type and can be </a:t>
            </a:r>
            <a:r>
              <a:rPr lang="en-US" altLang="zh-CN" i="1" dirty="0" smtClean="0">
                <a:latin typeface="Arial"/>
                <a:cs typeface="Arial"/>
              </a:rPr>
              <a:t>casted </a:t>
            </a:r>
            <a:r>
              <a:rPr lang="en-US" altLang="zh-CN" i="1" dirty="0">
                <a:latin typeface="Arial"/>
                <a:cs typeface="Arial"/>
              </a:rPr>
              <a:t>to any type.</a:t>
            </a:r>
            <a:endParaRPr lang="zh-CN" altLang="en-US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85" y="5602943"/>
            <a:ext cx="37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b="1" dirty="0">
                <a:latin typeface="Consolas"/>
                <a:cs typeface="Consolas"/>
              </a:rPr>
              <a:t>free(void</a:t>
            </a:r>
            <a:r>
              <a:rPr lang="en-US" altLang="zh-CN" sz="2400" dirty="0">
                <a:latin typeface="Consolas"/>
                <a:cs typeface="Consolas"/>
              </a:rPr>
              <a:t> *</a:t>
            </a:r>
            <a:r>
              <a:rPr lang="en-US" altLang="zh-CN" sz="2400" dirty="0" err="1">
                <a:latin typeface="Consolas"/>
                <a:cs typeface="Consolas"/>
              </a:rPr>
              <a:t>ptr</a:t>
            </a:r>
            <a:r>
              <a:rPr lang="en-US" altLang="zh-CN" sz="2400" b="1" dirty="0">
                <a:latin typeface="Consolas"/>
                <a:cs typeface="Consolas"/>
              </a:rPr>
              <a:t>);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43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065566"/>
            <a:ext cx="79212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#include &lt;</a:t>
            </a:r>
            <a:r>
              <a:rPr lang="en-US" altLang="zh-CN" sz="2400" dirty="0" err="1">
                <a:latin typeface="Consolas"/>
                <a:cs typeface="Consolas"/>
              </a:rPr>
              <a:t>stdlib.h</a:t>
            </a:r>
            <a:r>
              <a:rPr lang="en-US" altLang="zh-CN" sz="24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nt *</a:t>
            </a:r>
            <a:r>
              <a:rPr lang="en-US" altLang="zh-CN" sz="2400" dirty="0" err="1" smtClean="0">
                <a:latin typeface="Consolas"/>
                <a:cs typeface="Consolas"/>
              </a:rPr>
              <a:t>newArray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>
                <a:latin typeface="Consolas"/>
                <a:cs typeface="Consolas"/>
              </a:rPr>
              <a:t>int </a:t>
            </a:r>
            <a:r>
              <a:rPr lang="en-US" altLang="zh-CN" sz="2400" dirty="0" smtClean="0">
                <a:latin typeface="Consolas"/>
                <a:cs typeface="Consolas"/>
              </a:rPr>
              <a:t>n) </a:t>
            </a:r>
            <a:r>
              <a:rPr lang="en-US" altLang="zh-CN" sz="24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int *p;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p </a:t>
            </a:r>
            <a:r>
              <a:rPr lang="en-US" altLang="zh-CN" sz="2400" dirty="0">
                <a:latin typeface="Consolas"/>
                <a:cs typeface="Consolas"/>
              </a:rPr>
              <a:t>= 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dirty="0" err="1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sizeof</a:t>
            </a:r>
            <a:r>
              <a:rPr lang="en-US" altLang="zh-CN" sz="2400" dirty="0" smtClean="0">
                <a:latin typeface="Consolas"/>
                <a:cs typeface="Consolas"/>
              </a:rPr>
              <a:t>(int) * n)</a:t>
            </a:r>
            <a:r>
              <a:rPr lang="en-US" altLang="zh-CN" sz="24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return </a:t>
            </a:r>
            <a:r>
              <a:rPr lang="en-US" altLang="zh-CN" sz="2400" dirty="0" smtClean="0">
                <a:latin typeface="Consolas"/>
                <a:cs typeface="Consolas"/>
              </a:rPr>
              <a:t>p;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176" y="1727805"/>
            <a:ext cx="8222019" cy="916783"/>
            <a:chOff x="209176" y="1727805"/>
            <a:chExt cx="8222019" cy="916783"/>
          </a:xfrm>
        </p:grpSpPr>
        <p:sp>
          <p:nvSpPr>
            <p:cNvPr id="3" name="Oval 2"/>
            <p:cNvSpPr/>
            <p:nvPr/>
          </p:nvSpPr>
          <p:spPr>
            <a:xfrm>
              <a:off x="209176" y="2065566"/>
              <a:ext cx="3899648" cy="57902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10000" y="1912471"/>
              <a:ext cx="567765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82353" y="1727805"/>
              <a:ext cx="3948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Malloc</a:t>
              </a:r>
              <a:r>
                <a:rPr lang="en-US" sz="2000" dirty="0" smtClean="0">
                  <a:solidFill>
                    <a:srgbClr val="FF0000"/>
                  </a:solidFill>
                </a:rPr>
                <a:t> is implemented as a C library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1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onceptual view of a C program’s memory at runtime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memory regions for global, local, and </a:t>
            </a:r>
            <a:r>
              <a:rPr lang="en-US" dirty="0" err="1" smtClean="0"/>
              <a:t>malloc</a:t>
            </a:r>
            <a:r>
              <a:rPr lang="en-US" dirty="0" smtClean="0"/>
              <a:t>-ed.</a:t>
            </a:r>
          </a:p>
        </p:txBody>
      </p:sp>
      <p:sp>
        <p:nvSpPr>
          <p:cNvPr id="9" name="矩形 5"/>
          <p:cNvSpPr/>
          <p:nvPr/>
        </p:nvSpPr>
        <p:spPr>
          <a:xfrm>
            <a:off x="3553116" y="617070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5"/>
          <p:cNvSpPr/>
          <p:nvPr/>
        </p:nvSpPr>
        <p:spPr>
          <a:xfrm>
            <a:off x="3553116" y="580719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17" name="矩形 5"/>
          <p:cNvSpPr/>
          <p:nvPr/>
        </p:nvSpPr>
        <p:spPr>
          <a:xfrm>
            <a:off x="3553116" y="544368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5"/>
          <p:cNvSpPr/>
          <p:nvPr/>
        </p:nvSpPr>
        <p:spPr>
          <a:xfrm>
            <a:off x="3553116" y="508017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3553116" y="471666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23" name="矩形 5"/>
          <p:cNvSpPr/>
          <p:nvPr/>
        </p:nvSpPr>
        <p:spPr>
          <a:xfrm>
            <a:off x="3553116" y="435315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5"/>
          <p:cNvSpPr/>
          <p:nvPr/>
        </p:nvSpPr>
        <p:spPr>
          <a:xfrm>
            <a:off x="3553116" y="398964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5"/>
          <p:cNvSpPr/>
          <p:nvPr/>
        </p:nvSpPr>
        <p:spPr>
          <a:xfrm>
            <a:off x="3553116" y="362613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3553116" y="325049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Left Brace 28"/>
          <p:cNvSpPr/>
          <p:nvPr/>
        </p:nvSpPr>
        <p:spPr>
          <a:xfrm>
            <a:off x="3077882" y="559773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047999" y="45072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2991223" y="341667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0376" y="5788670"/>
            <a:ext cx="178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</a:p>
          <a:p>
            <a:r>
              <a:rPr lang="en-US" dirty="0" smtClean="0"/>
              <a:t>(global variables)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0376" y="4716662"/>
            <a:ext cx="197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  <a:p>
            <a:r>
              <a:rPr lang="en-US" dirty="0" smtClean="0"/>
              <a:t>(for </a:t>
            </a:r>
            <a:r>
              <a:rPr lang="en-US" dirty="0" err="1" smtClean="0"/>
              <a:t>malloced</a:t>
            </a:r>
            <a:r>
              <a:rPr lang="en-US" dirty="0" smtClean="0"/>
              <a:t> data)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3435" y="3614003"/>
            <a:ext cx="197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(for local variables)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90353" y="4716662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refine this simple view</a:t>
            </a:r>
          </a:p>
          <a:p>
            <a:r>
              <a:rPr lang="en-US" sz="2400" dirty="0" smtClean="0"/>
              <a:t> in later lectures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97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inked list in C: insertion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1254612"/>
            <a:ext cx="73969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insert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into linked list to the head of the linked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list and return the new head of the list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in *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headp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void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insert(node **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dirty="0" smtClean="0">
                <a:latin typeface="Consolas"/>
                <a:cs typeface="Consolas"/>
              </a:rPr>
              <a:t>, 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(long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</a:t>
            </a:r>
            <a:r>
              <a:rPr lang="en-US" altLang="zh-CN" sz="2000" dirty="0">
                <a:latin typeface="Consolas"/>
                <a:cs typeface="Consolas"/>
              </a:rPr>
              <a:t>1</a:t>
            </a:r>
            <a:r>
              <a:rPr lang="en-US" altLang="zh-CN" sz="2000" dirty="0" smtClean="0">
                <a:latin typeface="Consolas"/>
                <a:cs typeface="Consolas"/>
              </a:rPr>
              <a:t>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13;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insert(&amp;head,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497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23145"/>
            <a:ext cx="4753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insert(node 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37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insert(node 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983642" y="4853279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insert(node 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996881" y="4853279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3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insert(node 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 = n;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Curved Connector 25"/>
          <p:cNvCxnSpPr>
            <a:endCxn id="57" idx="1"/>
          </p:cNvCxnSpPr>
          <p:nvPr/>
        </p:nvCxnSpPr>
        <p:spPr>
          <a:xfrm rot="5400000">
            <a:off x="2024069" y="3837724"/>
            <a:ext cx="2539923" cy="594298"/>
          </a:xfrm>
          <a:prstGeom prst="curvedConnector4">
            <a:avLst>
              <a:gd name="adj1" fmla="val 439"/>
              <a:gd name="adj2" fmla="val 219527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0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insert(node 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 = n;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81238" y="3037589"/>
            <a:ext cx="143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insert.headp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-711"/>
                <a:gd name="adj2" fmla="val 194963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endCxn id="58" idx="3"/>
          </p:cNvCxnSpPr>
          <p:nvPr/>
        </p:nvCxnSpPr>
        <p:spPr>
          <a:xfrm flipV="1">
            <a:off x="1211658" y="3222255"/>
            <a:ext cx="1600718" cy="4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1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insert(node 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n-&gt;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96881" y="2651823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439"/>
                <a:gd name="adj2" fmla="val 202332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insert(node 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96881" y="2641642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-711"/>
                <a:gd name="adj2" fmla="val 199876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urved Connector 27"/>
          <p:cNvCxnSpPr>
            <a:endCxn id="57" idx="3"/>
          </p:cNvCxnSpPr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1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insert(node 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Curved Connector 25"/>
          <p:cNvCxnSpPr>
            <a:endCxn id="57" idx="1"/>
          </p:cNvCxnSpPr>
          <p:nvPr/>
        </p:nvCxnSpPr>
        <p:spPr>
          <a:xfrm rot="5400000">
            <a:off x="2024069" y="3837724"/>
            <a:ext cx="2539923" cy="594298"/>
          </a:xfrm>
          <a:prstGeom prst="curvedConnector4">
            <a:avLst>
              <a:gd name="adj1" fmla="val -711"/>
              <a:gd name="adj2" fmla="val 19987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endCxn id="55" idx="1"/>
          </p:cNvCxnSpPr>
          <p:nvPr/>
        </p:nvCxnSpPr>
        <p:spPr>
          <a:xfrm rot="5400000">
            <a:off x="2393663" y="3474478"/>
            <a:ext cx="1800734" cy="594297"/>
          </a:xfrm>
          <a:prstGeom prst="curvedConnector4">
            <a:avLst>
              <a:gd name="adj1" fmla="val -1259"/>
              <a:gd name="adj2" fmla="val 190050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3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8700"/>
            <a:ext cx="8686800" cy="2541791"/>
          </a:xfrm>
        </p:spPr>
        <p:txBody>
          <a:bodyPr>
            <a:normAutofit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sz="2400" dirty="0" smtClean="0"/>
              <a:t>possible solution: explicitly pass an </a:t>
            </a:r>
            <a:r>
              <a:rPr lang="en-US" sz="2400" dirty="0" err="1" smtClean="0"/>
              <a:t>int</a:t>
            </a:r>
            <a:r>
              <a:rPr lang="en-US" sz="2400" dirty="0" smtClean="0"/>
              <a:t> representing length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820491"/>
            <a:ext cx="79620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tolower_string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turns every character in character array s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into lower case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*s,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	  for 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  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710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after 3</a:t>
            </a:r>
            <a:r>
              <a:rPr lang="en-US" baseline="30000" dirty="0" smtClean="0"/>
              <a:t>rd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insert(node 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0x00..0c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Curved Connector 28"/>
          <p:cNvCxnSpPr>
            <a:endCxn id="45" idx="1"/>
          </p:cNvCxnSpPr>
          <p:nvPr/>
        </p:nvCxnSpPr>
        <p:spPr>
          <a:xfrm rot="5400000">
            <a:off x="2943297" y="2924844"/>
            <a:ext cx="701468" cy="594299"/>
          </a:xfrm>
          <a:prstGeom prst="curvedConnector4">
            <a:avLst>
              <a:gd name="adj1" fmla="val -4580"/>
              <a:gd name="adj2" fmla="val 138465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3303153" y="3880440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Arrray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arrays are stored contiguously in memory in row-major format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646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Consolas"/>
                <a:cs typeface="Consolas"/>
              </a:rPr>
              <a:t>int </a:t>
            </a:r>
            <a:r>
              <a:rPr kumimoji="1" lang="mr-IN" altLang="zh-CN" sz="2800" dirty="0">
                <a:latin typeface="Verdana"/>
                <a:cs typeface="Verdana"/>
              </a:rPr>
              <a:t>arr</a:t>
            </a:r>
            <a:r>
              <a:rPr kumimoji="1" lang="mr-IN" altLang="zh-CN" sz="2800" dirty="0" smtClean="0">
                <a:latin typeface="Consolas"/>
                <a:cs typeface="Consolas"/>
              </a:rPr>
              <a:t>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kumimoji="1" lang="mr-IN" altLang="zh-CN" sz="2800" dirty="0" smtClean="0">
                <a:latin typeface="Consolas"/>
                <a:cs typeface="Consolas"/>
              </a:rPr>
              <a:t>]…</a:t>
            </a:r>
            <a:r>
              <a:rPr kumimoji="1" lang="mr-IN" altLang="zh-CN" sz="2800" dirty="0">
                <a:latin typeface="Consolas"/>
                <a:cs typeface="Consolas"/>
              </a:rPr>
              <a:t>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k-1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err="1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err="1" smtClean="0">
                <a:latin typeface="Consolas"/>
                <a:cs typeface="Consolas"/>
              </a:rPr>
              <a:t>k</a:t>
            </a:r>
            <a:r>
              <a:rPr kumimoji="1" lang="mr-IN" altLang="zh-CN" sz="2800" dirty="0" smtClean="0">
                <a:latin typeface="Consolas"/>
                <a:cs typeface="Consolas"/>
              </a:rPr>
              <a:t>]</a:t>
            </a:r>
            <a:endParaRPr lang="zh-CN" altLang="en-US" sz="2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4589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264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903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264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</a:t>
            </a:r>
            <a:endParaRPr lang="zh-CN" altLang="en-US" sz="2400" dirty="0">
              <a:latin typeface="Verdana"/>
              <a:cs typeface="Verdan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4454"/>
              </p:ext>
            </p:extLst>
          </p:nvPr>
        </p:nvGraphicFramePr>
        <p:xfrm>
          <a:off x="1063425" y="5253442"/>
          <a:ext cx="60960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66988" y="5266986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6988" y="5700827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84600" y="4884110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59600" y="4897654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59178" y="4885836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67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6702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 =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</a:t>
            </a:r>
            <a:r>
              <a:rPr kumimoji="1" lang="mr-IN" altLang="zh-CN" sz="2400" dirty="0" smtClean="0">
                <a:latin typeface="Verdana"/>
                <a:cs typeface="Verdana"/>
              </a:rPr>
              <a:t>1</a:t>
            </a:r>
            <a:r>
              <a:rPr kumimoji="1" lang="mr-IN" altLang="zh-CN" sz="2400" dirty="0">
                <a:latin typeface="Verdana"/>
                <a:cs typeface="Verdana"/>
              </a:rPr>
              <a:t>, </a:t>
            </a:r>
            <a:r>
              <a:rPr kumimoji="1" lang="mr-IN" altLang="zh-CN" sz="2400" dirty="0" smtClean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{4, </a:t>
            </a:r>
            <a:r>
              <a:rPr kumimoji="1" lang="mr-IN" altLang="zh-CN" sz="2400" dirty="0" smtClean="0">
                <a:latin typeface="Verdana"/>
                <a:cs typeface="Verdana"/>
              </a:rPr>
              <a:t>5,</a:t>
            </a:r>
            <a:r>
              <a:rPr kumimoji="1" lang="en-US" altLang="zh-CN" sz="2400" dirty="0" smtClean="0">
                <a:latin typeface="Verdana"/>
                <a:cs typeface="Verdana"/>
              </a:rPr>
              <a:t> </a:t>
            </a:r>
            <a:r>
              <a:rPr kumimoji="1" lang="mr-IN" altLang="zh-CN" sz="2400" dirty="0" smtClean="0">
                <a:latin typeface="Verdana"/>
                <a:cs typeface="Verdana"/>
              </a:rPr>
              <a:t>6</a:t>
            </a:r>
            <a:r>
              <a:rPr kumimoji="1" lang="en-US" altLang="zh-CN" sz="2400" dirty="0" smtClean="0">
                <a:latin typeface="Verdana"/>
                <a:cs typeface="Verdana"/>
              </a:rPr>
              <a:t>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89801"/>
              </p:ext>
            </p:extLst>
          </p:nvPr>
        </p:nvGraphicFramePr>
        <p:xfrm>
          <a:off x="1063425" y="5253442"/>
          <a:ext cx="60960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4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6988" y="5266986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6988" y="5700827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84600" y="4884110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59600" y="4897654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759178" y="4885836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23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394944" y="5005576"/>
            <a:ext cx="7997301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Access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an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element at second row and third column  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3997" y="5561476"/>
            <a:ext cx="2998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m</a:t>
            </a:r>
            <a:r>
              <a:rPr kumimoji="1" lang="en-US" altLang="zh-CN" sz="2400" dirty="0" smtClean="0">
                <a:latin typeface="Verdana"/>
                <a:cs typeface="Verdana"/>
              </a:rPr>
              <a:t>atrix[1][2] = 10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" y="4279494"/>
            <a:ext cx="6702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matrix[2][3] =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</a:t>
            </a:r>
            <a:r>
              <a:rPr kumimoji="1" lang="mr-IN" altLang="zh-CN" sz="2400" dirty="0" smtClean="0">
                <a:latin typeface="Verdana"/>
                <a:cs typeface="Verdana"/>
              </a:rPr>
              <a:t>1</a:t>
            </a:r>
            <a:r>
              <a:rPr kumimoji="1" lang="mr-IN" altLang="zh-CN" sz="2400" dirty="0">
                <a:latin typeface="Verdana"/>
                <a:cs typeface="Verdana"/>
              </a:rPr>
              <a:t>, </a:t>
            </a:r>
            <a:r>
              <a:rPr kumimoji="1" lang="mr-IN" altLang="zh-CN" sz="2400" dirty="0" smtClean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{4, </a:t>
            </a:r>
            <a:r>
              <a:rPr kumimoji="1" lang="mr-IN" altLang="zh-CN" sz="2400" dirty="0" smtClean="0">
                <a:latin typeface="Verdana"/>
                <a:cs typeface="Verdana"/>
              </a:rPr>
              <a:t>5,</a:t>
            </a:r>
            <a:r>
              <a:rPr kumimoji="1" lang="en-US" altLang="zh-CN" sz="2400" dirty="0" smtClean="0">
                <a:latin typeface="Verdana"/>
                <a:cs typeface="Verdana"/>
              </a:rPr>
              <a:t> </a:t>
            </a:r>
            <a:r>
              <a:rPr kumimoji="1" lang="mr-IN" altLang="zh-CN" sz="2400" dirty="0" smtClean="0">
                <a:latin typeface="Verdana"/>
                <a:cs typeface="Verdana"/>
              </a:rPr>
              <a:t>6</a:t>
            </a:r>
            <a:r>
              <a:rPr kumimoji="1" lang="en-US" altLang="zh-CN" sz="2400" dirty="0" smtClean="0">
                <a:latin typeface="Verdana"/>
                <a:cs typeface="Verdana"/>
              </a:rPr>
              <a:t>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528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749" y="1861620"/>
            <a:ext cx="78899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</a:t>
            </a:r>
            <a:r>
              <a:rPr kumimoji="1" lang="en-US" altLang="zh-CN" sz="2400" dirty="0">
                <a:latin typeface="Verdana"/>
                <a:cs typeface="Verdana"/>
              </a:rPr>
              <a:t>2][3] =</a:t>
            </a:r>
            <a:r>
              <a:rPr kumimoji="1" lang="mr-IN" altLang="zh-CN" sz="2400" dirty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{{1,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</a:t>
            </a:r>
            <a:r>
              <a:rPr kumimoji="1" lang="en-US" altLang="zh-CN" sz="2400" dirty="0">
                <a:latin typeface="Verdana"/>
                <a:cs typeface="Verdana"/>
              </a:rPr>
              <a:t>4</a:t>
            </a:r>
            <a:r>
              <a:rPr kumimoji="1" lang="en-US" altLang="zh-CN" sz="2400" dirty="0" smtClean="0">
                <a:latin typeface="Verdana"/>
                <a:cs typeface="Verdana"/>
              </a:rPr>
              <a:t>, 5</a:t>
            </a:r>
            <a:r>
              <a:rPr kumimoji="1" lang="mr-IN" altLang="zh-CN" sz="2400" dirty="0" smtClean="0">
                <a:latin typeface="Verdana"/>
                <a:cs typeface="Verdana"/>
              </a:rPr>
              <a:t>,</a:t>
            </a:r>
            <a:r>
              <a:rPr kumimoji="1" lang="en-US" altLang="zh-CN" sz="2400" dirty="0" smtClean="0">
                <a:latin typeface="Verdana"/>
                <a:cs typeface="Verdana"/>
              </a:rPr>
              <a:t> 6}}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  <a:p>
            <a:endParaRPr lang="en-US" altLang="zh-CN" sz="2400" dirty="0" smtClean="0">
              <a:latin typeface="Verdana"/>
              <a:cs typeface="Verdana"/>
            </a:endParaRPr>
          </a:p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2; </a:t>
            </a:r>
            <a:r>
              <a:rPr lang="mr-IN" altLang="zh-CN" sz="2400" dirty="0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en-US" altLang="zh-CN" sz="2400" dirty="0" smtClean="0">
              <a:latin typeface="Verdana"/>
              <a:cs typeface="Verdana"/>
            </a:endParaRP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for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j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j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3; </a:t>
            </a:r>
            <a:r>
              <a:rPr lang="mr-IN" altLang="zh-CN" sz="2400" dirty="0" smtClean="0">
                <a:latin typeface="Verdana"/>
                <a:cs typeface="Verdana"/>
              </a:rPr>
              <a:t>j</a:t>
            </a:r>
            <a:r>
              <a:rPr lang="en-US" altLang="zh-CN" sz="2400" dirty="0" smtClean="0">
                <a:latin typeface="Verdana"/>
                <a:cs typeface="Verdana"/>
              </a:rPr>
              <a:t>++)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en-US" altLang="zh-CN" sz="2400" dirty="0" smtClean="0">
              <a:latin typeface="Verdana"/>
              <a:cs typeface="Verdana"/>
            </a:endParaRP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en-US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>
                <a:latin typeface="Verdana"/>
                <a:cs typeface="Verdana"/>
              </a:rPr>
              <a:t>p</a:t>
            </a:r>
            <a:r>
              <a:rPr lang="mr-IN" altLang="zh-CN" sz="2400" dirty="0" smtClean="0">
                <a:latin typeface="Verdana"/>
                <a:cs typeface="Verdana"/>
              </a:rPr>
              <a:t>\n”,&amp;</a:t>
            </a:r>
            <a:r>
              <a:rPr lang="en-US" altLang="zh-CN" sz="2400" dirty="0" smtClean="0">
                <a:latin typeface="Verdana"/>
                <a:cs typeface="Verdana"/>
              </a:rPr>
              <a:t>matrix[</a:t>
            </a:r>
            <a:r>
              <a:rPr lang="mr-IN" altLang="zh-CN" sz="2400" dirty="0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][</a:t>
            </a:r>
            <a:r>
              <a:rPr lang="mr-IN" altLang="zh-CN" sz="2400" dirty="0" smtClean="0">
                <a:latin typeface="Verdana"/>
                <a:cs typeface="Verdana"/>
              </a:rPr>
              <a:t>j</a:t>
            </a:r>
            <a:r>
              <a:rPr lang="en-US" altLang="zh-CN" sz="2400" dirty="0" smtClean="0">
                <a:latin typeface="Verdana"/>
                <a:cs typeface="Verdana"/>
              </a:rPr>
              <a:t>]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en-US" altLang="zh-CN" sz="2400" dirty="0" smtClean="0">
                <a:latin typeface="Verdana"/>
                <a:cs typeface="Verdana"/>
              </a:rPr>
              <a:t>;</a:t>
            </a: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605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875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4" name="矩形 43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5" name="矩形 44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41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77473"/>
            <a:ext cx="8951072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Possible solution: explicitly pass an </a:t>
            </a:r>
            <a:r>
              <a:rPr lang="en-US" dirty="0" err="1" smtClean="0"/>
              <a:t>int</a:t>
            </a:r>
            <a:r>
              <a:rPr lang="en-US" dirty="0" smtClean="0"/>
              <a:t> representing length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 string stores a NULL character to mark the end (by convention)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166464"/>
            <a:ext cx="7962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294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32" name="矩形 31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3" name="矩形 32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688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41282" y="1915977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What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are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the values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of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and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matrix[1]?</a:t>
            </a: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2794" y="3733912"/>
            <a:ext cx="4639813" cy="2246769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Verdana"/>
                <a:cs typeface="Verdana"/>
              </a:rPr>
              <a:t>int</a:t>
            </a:r>
            <a:r>
              <a:rPr lang="en-US" sz="2000" dirty="0" smtClean="0">
                <a:latin typeface="Verdana"/>
                <a:cs typeface="Verdana"/>
              </a:rPr>
              <a:t> *p1, *p2, *p3;</a:t>
            </a:r>
          </a:p>
          <a:p>
            <a:r>
              <a:rPr lang="en-US" sz="2000" dirty="0" smtClean="0">
                <a:latin typeface="Verdana"/>
                <a:cs typeface="Verdana"/>
              </a:rPr>
              <a:t>p1 = (</a:t>
            </a:r>
            <a:r>
              <a:rPr lang="en-US" sz="2000" dirty="0" err="1" smtClean="0">
                <a:latin typeface="Verdana"/>
                <a:cs typeface="Verdana"/>
              </a:rPr>
              <a:t>int</a:t>
            </a:r>
            <a:r>
              <a:rPr lang="en-US" sz="2000" dirty="0" smtClean="0">
                <a:latin typeface="Verdana"/>
                <a:cs typeface="Verdana"/>
              </a:rPr>
              <a:t> *)matrix;</a:t>
            </a:r>
          </a:p>
          <a:p>
            <a:r>
              <a:rPr lang="en-US" sz="2000" dirty="0" smtClean="0">
                <a:latin typeface="Verdana"/>
                <a:cs typeface="Verdana"/>
              </a:rPr>
              <a:t>p2 = matrix[0];</a:t>
            </a:r>
          </a:p>
          <a:p>
            <a:r>
              <a:rPr lang="en-US" sz="2000" dirty="0" smtClean="0">
                <a:latin typeface="Verdana"/>
                <a:cs typeface="Verdana"/>
              </a:rPr>
              <a:t>p3 = matrix[1];</a:t>
            </a:r>
          </a:p>
          <a:p>
            <a:endParaRPr lang="en-US" sz="2000" dirty="0" smtClean="0">
              <a:latin typeface="Verdana"/>
              <a:cs typeface="Verdana"/>
            </a:endParaRPr>
          </a:p>
          <a:p>
            <a:r>
              <a:rPr lang="en-US" sz="2000" dirty="0" err="1" smtClean="0">
                <a:latin typeface="Verdana"/>
                <a:cs typeface="Verdana"/>
              </a:rPr>
              <a:t>printf</a:t>
            </a:r>
            <a:r>
              <a:rPr lang="en-US" sz="2000" dirty="0" smtClean="0">
                <a:latin typeface="Verdana"/>
                <a:cs typeface="Verdana"/>
              </a:rPr>
              <a:t>(“matrix:%p matrix[0]:%p\ matrix[1]:%p\n”, p1, p2, p3);</a:t>
            </a:r>
            <a:endParaRPr 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4436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740116" y="1816585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matrix: 0x100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matrix[0]:</a:t>
            </a:r>
            <a:r>
              <a:rPr lang="zh-CN" altLang="en-US" sz="2400" dirty="0" smtClean="0"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0x100</a:t>
            </a:r>
          </a:p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atrix[1]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:</a:t>
            </a:r>
            <a:r>
              <a:rPr lang="zh-CN" altLang="en-US" sz="2400" dirty="0"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204708" y="4647173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31922" y="4482014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25745" y="3581569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52959" y="34164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675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1282" y="1915977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many ways to define a pointer which points to the head of the array?</a:t>
            </a:r>
          </a:p>
        </p:txBody>
      </p:sp>
    </p:spTree>
    <p:extLst>
      <p:ext uri="{BB962C8B-B14F-4D97-AF65-F5344CB8AC3E}">
        <p14:creationId xmlns:p14="http://schemas.microsoft.com/office/powerpoint/2010/main" val="258642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73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2387" y="5606351"/>
            <a:ext cx="497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to access matrix[1][0] with p?</a:t>
            </a:r>
            <a:endParaRPr lang="en-US" altLang="zh-CN" sz="2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9658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2387" y="5606351"/>
            <a:ext cx="4972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atrix[1][0]: *(p + 3)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                   p[3]</a:t>
            </a:r>
            <a:endParaRPr lang="en-US" altLang="zh-CN" sz="2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8863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kumimoji="1" lang="en-US" altLang="zh-CN" dirty="0">
                <a:latin typeface="Verdana"/>
                <a:cs typeface="Verdana"/>
              </a:rPr>
              <a:t>A general </a:t>
            </a:r>
            <a:r>
              <a:rPr kumimoji="1" lang="en-US" altLang="zh-CN" dirty="0" smtClean="0">
                <a:latin typeface="Verdana"/>
                <a:cs typeface="Verdana"/>
              </a:rPr>
              <a:t>question</a:t>
            </a:r>
            <a:endParaRPr kumimoji="1" lang="en-US" altLang="zh-CN" dirty="0">
              <a:latin typeface="Verdana"/>
              <a:cs typeface="Verdana"/>
            </a:endParaRPr>
          </a:p>
        </p:txBody>
      </p:sp>
      <p:sp>
        <p:nvSpPr>
          <p:cNvPr id="44" name="内容占位符 5"/>
          <p:cNvSpPr>
            <a:spLocks noGrp="1"/>
          </p:cNvSpPr>
          <p:nvPr>
            <p:ph idx="1"/>
          </p:nvPr>
        </p:nvSpPr>
        <p:spPr>
          <a:xfrm>
            <a:off x="457199" y="1600200"/>
            <a:ext cx="8507811" cy="42024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Given a 2D array matrix[m][n] and a pointer p which points to matrix[0][0], how to use p to access matrix[i][j]?</a:t>
            </a:r>
            <a:endParaRPr kumimoji="1"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680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kumimoji="1" lang="en-US" altLang="zh-CN" dirty="0">
                <a:latin typeface="Verdana"/>
                <a:cs typeface="Verdana"/>
              </a:rPr>
              <a:t>A general </a:t>
            </a:r>
            <a:r>
              <a:rPr kumimoji="1" lang="en-US" altLang="zh-CN" dirty="0" smtClean="0">
                <a:latin typeface="Verdana"/>
                <a:cs typeface="Verdana"/>
              </a:rPr>
              <a:t>question</a:t>
            </a:r>
            <a:endParaRPr kumimoji="1" lang="en-US" altLang="zh-CN" dirty="0">
              <a:latin typeface="Verdana"/>
              <a:cs typeface="Verdana"/>
            </a:endParaRPr>
          </a:p>
        </p:txBody>
      </p:sp>
      <p:sp>
        <p:nvSpPr>
          <p:cNvPr id="44" name="内容占位符 5"/>
          <p:cNvSpPr>
            <a:spLocks noGrp="1"/>
          </p:cNvSpPr>
          <p:nvPr>
            <p:ph idx="1"/>
          </p:nvPr>
        </p:nvSpPr>
        <p:spPr>
          <a:xfrm>
            <a:off x="457199" y="1600200"/>
            <a:ext cx="8507811" cy="42024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Given a 2D array matrix[m][n] and a pointer p which points to matrix[0][0], how to use p to access matrix[i][j]?</a:t>
            </a:r>
            <a:endParaRPr kumimoji="1"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148319"/>
            <a:ext cx="7858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address of matrix[i][j]: p + i * n + j</a:t>
            </a:r>
          </a:p>
        </p:txBody>
      </p:sp>
    </p:spTree>
    <p:extLst>
      <p:ext uri="{BB962C8B-B14F-4D97-AF65-F5344CB8AC3E}">
        <p14:creationId xmlns:p14="http://schemas.microsoft.com/office/powerpoint/2010/main" val="386413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Accessing 2D array using pointer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749" y="4915499"/>
            <a:ext cx="7889910" cy="1569660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*p = matrix[0]; // or 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*p = (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*)matrix;</a:t>
            </a:r>
          </a:p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2</a:t>
            </a:r>
            <a:r>
              <a:rPr lang="en-US" altLang="zh-CN" sz="2400" dirty="0" smtClean="0">
                <a:latin typeface="Verdana"/>
                <a:cs typeface="Verdana"/>
              </a:rPr>
              <a:t>*3</a:t>
            </a:r>
            <a:r>
              <a:rPr lang="mr-IN" altLang="zh-CN" sz="2400" dirty="0" smtClean="0">
                <a:latin typeface="Verdana"/>
                <a:cs typeface="Verdana"/>
              </a:rPr>
              <a:t>; 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 smtClean="0">
                <a:latin typeface="Verdana"/>
                <a:cs typeface="Verdana"/>
              </a:rPr>
              <a:t>d</a:t>
            </a:r>
            <a:r>
              <a:rPr lang="mr-IN" altLang="zh-CN" sz="2400" dirty="0" smtClean="0">
                <a:latin typeface="Verdana"/>
                <a:cs typeface="Verdana"/>
              </a:rPr>
              <a:t>\n”, </a:t>
            </a:r>
            <a:r>
              <a:rPr lang="en-US" altLang="zh-CN" sz="2400" dirty="0" smtClean="0">
                <a:latin typeface="Verdana"/>
                <a:cs typeface="Verdana"/>
              </a:rPr>
              <a:t>p[</a:t>
            </a:r>
            <a:r>
              <a:rPr lang="en-US" altLang="zh-CN" sz="2400" dirty="0" err="1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]);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444749" y="1399955"/>
            <a:ext cx="788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</a:t>
            </a:r>
            <a:r>
              <a:rPr kumimoji="1" lang="en-US" altLang="zh-CN" sz="2400" dirty="0">
                <a:latin typeface="Verdana"/>
                <a:cs typeface="Verdana"/>
              </a:rPr>
              <a:t>2][3] =</a:t>
            </a:r>
            <a:r>
              <a:rPr kumimoji="1" lang="mr-IN" altLang="zh-CN" sz="2400" dirty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{{1,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</a:t>
            </a:r>
            <a:r>
              <a:rPr kumimoji="1" lang="en-US" altLang="zh-CN" sz="2400" dirty="0">
                <a:latin typeface="Verdana"/>
                <a:cs typeface="Verdana"/>
              </a:rPr>
              <a:t>4</a:t>
            </a:r>
            <a:r>
              <a:rPr kumimoji="1" lang="en-US" altLang="zh-CN" sz="2400" dirty="0" smtClean="0">
                <a:latin typeface="Verdana"/>
                <a:cs typeface="Verdana"/>
              </a:rPr>
              <a:t>, 5</a:t>
            </a:r>
            <a:r>
              <a:rPr kumimoji="1" lang="mr-IN" altLang="zh-CN" sz="2400" dirty="0" smtClean="0">
                <a:latin typeface="Verdana"/>
                <a:cs typeface="Verdana"/>
              </a:rPr>
              <a:t>,</a:t>
            </a:r>
            <a:r>
              <a:rPr kumimoji="1" lang="en-US" altLang="zh-CN" sz="2400" dirty="0" smtClean="0">
                <a:latin typeface="Verdana"/>
                <a:cs typeface="Verdana"/>
              </a:rPr>
              <a:t> 6}}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1037" y="4142391"/>
            <a:ext cx="617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sp>
        <p:nvSpPr>
          <p:cNvPr id="6" name="矩形 4"/>
          <p:cNvSpPr/>
          <p:nvPr/>
        </p:nvSpPr>
        <p:spPr>
          <a:xfrm>
            <a:off x="457200" y="2027921"/>
            <a:ext cx="7889910" cy="1938992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2; 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{</a:t>
            </a:r>
            <a:endParaRPr lang="en-US" altLang="zh-CN" sz="2400" dirty="0" smtClean="0">
              <a:latin typeface="Verdana"/>
              <a:cs typeface="Verdana"/>
            </a:endParaRPr>
          </a:p>
          <a:p>
            <a:r>
              <a:rPr lang="en-US" altLang="zh-CN" sz="2400" dirty="0"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cs typeface="Verdana"/>
              </a:rPr>
              <a:t>   for (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j = 0; j &lt; 3; j++) { 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en-US" altLang="zh-CN" sz="2400" dirty="0" smtClean="0">
                <a:latin typeface="Verdana"/>
                <a:cs typeface="Verdana"/>
              </a:rPr>
              <a:t>   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 smtClean="0">
                <a:latin typeface="Verdana"/>
                <a:cs typeface="Verdana"/>
              </a:rPr>
              <a:t>d</a:t>
            </a:r>
            <a:r>
              <a:rPr lang="mr-IN" altLang="zh-CN" sz="2400" dirty="0" smtClean="0">
                <a:latin typeface="Verdana"/>
                <a:cs typeface="Verdana"/>
              </a:rPr>
              <a:t>\n”, </a:t>
            </a:r>
            <a:r>
              <a:rPr lang="en-US" altLang="zh-CN" sz="2400" dirty="0" smtClean="0">
                <a:latin typeface="Verdana"/>
                <a:cs typeface="Verdana"/>
              </a:rPr>
              <a:t>matrix[i][j]);</a:t>
            </a:r>
          </a:p>
          <a:p>
            <a:r>
              <a:rPr lang="en-US" altLang="zh-CN" sz="2400" dirty="0"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cs typeface="Verdana"/>
              </a:rPr>
              <a:t>   }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035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46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11946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/>
              <a:t>C string stores a NULL character to mark the end (by convention)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968073"/>
            <a:ext cx="7962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while 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757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8581" y="2324270"/>
            <a:ext cx="516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*h;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628086"/>
            <a:ext cx="4041040" cy="1667291"/>
            <a:chOff x="0" y="1628086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964642" y="2089751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1628086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53098" y="4119721"/>
            <a:ext cx="1752337" cy="1972891"/>
            <a:chOff x="5053098" y="4119721"/>
            <a:chExt cx="1752337" cy="1972891"/>
          </a:xfrm>
        </p:grpSpPr>
        <p:sp>
          <p:nvSpPr>
            <p:cNvPr id="10" name="矩形 3"/>
            <p:cNvSpPr/>
            <p:nvPr/>
          </p:nvSpPr>
          <p:spPr>
            <a:xfrm>
              <a:off x="5713437" y="4486649"/>
              <a:ext cx="1091998" cy="12323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kumimoji="1" lang="mr-IN" altLang="zh-CN" sz="3600" b="1" dirty="0">
                  <a:solidFill>
                    <a:prstClr val="black"/>
                  </a:solidFill>
                </a:rPr>
                <a:t>…</a:t>
              </a:r>
              <a:endParaRPr kumimoji="1" lang="zh-CN" altLang="en-US" dirty="0"/>
            </a:p>
          </p:txBody>
        </p:sp>
        <p:sp>
          <p:nvSpPr>
            <p:cNvPr id="21" name="矩形 44"/>
            <p:cNvSpPr/>
            <p:nvPr/>
          </p:nvSpPr>
          <p:spPr>
            <a:xfrm>
              <a:off x="5713437" y="4126286"/>
              <a:ext cx="1091998" cy="3669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37"/>
            <p:cNvSpPr/>
            <p:nvPr/>
          </p:nvSpPr>
          <p:spPr>
            <a:xfrm>
              <a:off x="5053098" y="5723280"/>
              <a:ext cx="438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h:</a:t>
              </a:r>
              <a:endParaRPr lang="zh-CN" altLang="en-US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5713437" y="571895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5531193" y="4119721"/>
              <a:ext cx="231116" cy="19553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31858" y="3480620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969182" y="6228509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053098" y="1801050"/>
            <a:ext cx="4065151" cy="1679570"/>
            <a:chOff x="5053098" y="1801050"/>
            <a:chExt cx="4065151" cy="1679570"/>
          </a:xfrm>
        </p:grpSpPr>
        <p:grpSp>
          <p:nvGrpSpPr>
            <p:cNvPr id="38" name="Group 37"/>
            <p:cNvGrpSpPr/>
            <p:nvPr/>
          </p:nvGrpSpPr>
          <p:grpSpPr>
            <a:xfrm>
              <a:off x="5053098" y="2433900"/>
              <a:ext cx="4065151" cy="1046720"/>
              <a:chOff x="5004279" y="5384483"/>
              <a:chExt cx="4065151" cy="1046720"/>
            </a:xfrm>
          </p:grpSpPr>
          <p:sp>
            <p:nvSpPr>
              <p:cNvPr id="12" name="矩形 5"/>
              <p:cNvSpPr/>
              <p:nvPr/>
            </p:nvSpPr>
            <p:spPr>
              <a:xfrm>
                <a:off x="5676802" y="5384484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0x00</a:t>
                </a:r>
                <a:endParaRPr kumimoji="1" lang="zh-CN" altLang="en-US" dirty="0"/>
              </a:p>
            </p:txBody>
          </p:sp>
          <p:sp>
            <p:nvSpPr>
              <p:cNvPr id="16" name="矩形 9"/>
              <p:cNvSpPr/>
              <p:nvPr/>
            </p:nvSpPr>
            <p:spPr>
              <a:xfrm>
                <a:off x="5676802" y="5694460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’</a:t>
                </a:r>
                <a:endParaRPr kumimoji="1" lang="zh-CN" altLang="en-US" dirty="0"/>
              </a:p>
            </p:txBody>
          </p:sp>
          <p:sp>
            <p:nvSpPr>
              <p:cNvPr id="18" name="矩形 11"/>
              <p:cNvSpPr/>
              <p:nvPr/>
            </p:nvSpPr>
            <p:spPr>
              <a:xfrm>
                <a:off x="5676802" y="6048001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‘h’</a:t>
                </a:r>
                <a:endParaRPr kumimoji="1" lang="zh-CN" altLang="en-US" dirty="0"/>
              </a:p>
            </p:txBody>
          </p:sp>
          <p:sp>
            <p:nvSpPr>
              <p:cNvPr id="23" name="矩形 37"/>
              <p:cNvSpPr/>
              <p:nvPr/>
            </p:nvSpPr>
            <p:spPr>
              <a:xfrm>
                <a:off x="5004279" y="6034775"/>
                <a:ext cx="438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nsolas"/>
                    <a:ea typeface="宋体" pitchFamily="2" charset="-122"/>
                    <a:cs typeface="Consolas"/>
                  </a:rPr>
                  <a:t>s</a:t>
                </a:r>
                <a:r>
                  <a:rPr lang="en-US" altLang="zh-CN" dirty="0" smtClean="0">
                    <a:latin typeface="Consolas"/>
                    <a:ea typeface="宋体" pitchFamily="2" charset="-122"/>
                    <a:cs typeface="Consolas"/>
                  </a:rPr>
                  <a:t>:</a:t>
                </a:r>
                <a:endParaRPr lang="zh-CN" altLang="en-US" dirty="0"/>
              </a:p>
            </p:txBody>
          </p:sp>
          <p:sp>
            <p:nvSpPr>
              <p:cNvPr id="26" name="Left Bracket 25"/>
              <p:cNvSpPr/>
              <p:nvPr/>
            </p:nvSpPr>
            <p:spPr>
              <a:xfrm>
                <a:off x="5482374" y="5384483"/>
                <a:ext cx="191512" cy="1019623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68800" y="6061871"/>
                <a:ext cx="230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0xdeadbefef12345678</a:t>
                </a:r>
                <a:endParaRPr 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91765" y="1801050"/>
              <a:ext cx="45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3437" y="4137107"/>
            <a:ext cx="1101266" cy="1955505"/>
            <a:chOff x="5713437" y="4137107"/>
            <a:chExt cx="1101266" cy="1955505"/>
          </a:xfrm>
        </p:grpSpPr>
        <p:sp>
          <p:nvSpPr>
            <p:cNvPr id="41" name="矩形 5"/>
            <p:cNvSpPr/>
            <p:nvPr/>
          </p:nvSpPr>
          <p:spPr>
            <a:xfrm>
              <a:off x="5713437" y="5736506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0x78</a:t>
              </a:r>
              <a:endParaRPr kumimoji="1" lang="zh-CN" altLang="en-US" dirty="0"/>
            </a:p>
          </p:txBody>
        </p:sp>
        <p:sp>
          <p:nvSpPr>
            <p:cNvPr id="42" name="矩形 5"/>
            <p:cNvSpPr/>
            <p:nvPr/>
          </p:nvSpPr>
          <p:spPr>
            <a:xfrm>
              <a:off x="5722705" y="4137107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0xde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794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939519" y="1809870"/>
            <a:ext cx="5521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527349" y="1186805"/>
            <a:ext cx="4041040" cy="1667291"/>
            <a:chOff x="1527349" y="1186805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491991" y="1648470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27349" y="1186805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43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410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4247</Words>
  <Application>Microsoft Macintosh PowerPoint</Application>
  <PresentationFormat>On-screen Show (4:3)</PresentationFormat>
  <Paragraphs>920</Paragraphs>
  <Slides>59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Strings, Structs, malloc, 2D arrays</vt:lpstr>
      <vt:lpstr>What we have learnt</vt:lpstr>
      <vt:lpstr>C Strings</vt:lpstr>
      <vt:lpstr>Strings</vt:lpstr>
      <vt:lpstr>Strings</vt:lpstr>
      <vt:lpstr>Strings</vt:lpstr>
      <vt:lpstr>Copying string?</vt:lpstr>
      <vt:lpstr>Copying string?</vt:lpstr>
      <vt:lpstr>Copying string</vt:lpstr>
      <vt:lpstr>Copying string</vt:lpstr>
      <vt:lpstr>Copying string</vt:lpstr>
      <vt:lpstr>Copying string</vt:lpstr>
      <vt:lpstr>A different way of initializing string</vt:lpstr>
      <vt:lpstr>A different way of initializing string</vt:lpstr>
      <vt:lpstr>The Atoi function</vt:lpstr>
      <vt:lpstr>The Atoi function</vt:lpstr>
      <vt:lpstr>Array of pointers</vt:lpstr>
      <vt:lpstr>The most commonly used array of pointers: argv</vt:lpstr>
      <vt:lpstr>Structs</vt:lpstr>
      <vt:lpstr>Struct</vt:lpstr>
      <vt:lpstr>Structure</vt:lpstr>
      <vt:lpstr>Structure</vt:lpstr>
      <vt:lpstr>Structure</vt:lpstr>
      <vt:lpstr>Typedef</vt:lpstr>
      <vt:lpstr>Pointer to struct</vt:lpstr>
      <vt:lpstr>Mallocs</vt:lpstr>
      <vt:lpstr>Recall memory allocation for  global and local variables</vt:lpstr>
      <vt:lpstr>Malloc</vt:lpstr>
      <vt:lpstr>Malloc</vt:lpstr>
      <vt:lpstr>Conceptual view of a C program’s memory at runtime</vt:lpstr>
      <vt:lpstr>Linked list in C: insertion</vt:lpstr>
      <vt:lpstr>Inserting into a linked list</vt:lpstr>
      <vt:lpstr>1st insert call</vt:lpstr>
      <vt:lpstr>1st insert call</vt:lpstr>
      <vt:lpstr>1st insert call</vt:lpstr>
      <vt:lpstr>after 1st insert call</vt:lpstr>
      <vt:lpstr>2nd insert call</vt:lpstr>
      <vt:lpstr>2nd insert call</vt:lpstr>
      <vt:lpstr>2nd insert call</vt:lpstr>
      <vt:lpstr>after 3rd call</vt:lpstr>
      <vt:lpstr>2D Arrray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Memory layout</vt:lpstr>
      <vt:lpstr>Memory layout</vt:lpstr>
      <vt:lpstr>Memory layout</vt:lpstr>
      <vt:lpstr>Memory layout</vt:lpstr>
      <vt:lpstr>Pointers</vt:lpstr>
      <vt:lpstr>Pointers</vt:lpstr>
      <vt:lpstr>Pointers</vt:lpstr>
      <vt:lpstr>Pointers</vt:lpstr>
      <vt:lpstr>Pointers</vt:lpstr>
      <vt:lpstr>Pointers</vt:lpstr>
      <vt:lpstr>A general question</vt:lpstr>
      <vt:lpstr>A general question</vt:lpstr>
      <vt:lpstr>Accessing 2D array using pointer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Structs, malloc, 2D arrays</dc:title>
  <dc:creator>Jinyang Li</dc:creator>
  <cp:lastModifiedBy>Jinyang Li</cp:lastModifiedBy>
  <cp:revision>22</cp:revision>
  <cp:lastPrinted>2019-02-25T17:37:17Z</cp:lastPrinted>
  <dcterms:created xsi:type="dcterms:W3CDTF">2018-10-01T18:44:27Z</dcterms:created>
  <dcterms:modified xsi:type="dcterms:W3CDTF">2019-02-27T15:58:51Z</dcterms:modified>
</cp:coreProperties>
</file>