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png" ContentType="image/png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1"/>
  </p:notesMasterIdLst>
  <p:handoutMasterIdLst>
    <p:handoutMasterId r:id="rId52"/>
  </p:handoutMasterIdLst>
  <p:sldIdLst>
    <p:sldId id="256" r:id="rId2"/>
    <p:sldId id="970" r:id="rId3"/>
    <p:sldId id="870" r:id="rId4"/>
    <p:sldId id="872" r:id="rId5"/>
    <p:sldId id="971" r:id="rId6"/>
    <p:sldId id="873" r:id="rId7"/>
    <p:sldId id="905" r:id="rId8"/>
    <p:sldId id="907" r:id="rId9"/>
    <p:sldId id="908" r:id="rId10"/>
    <p:sldId id="909" r:id="rId11"/>
    <p:sldId id="910" r:id="rId12"/>
    <p:sldId id="913" r:id="rId13"/>
    <p:sldId id="911" r:id="rId14"/>
    <p:sldId id="912" r:id="rId15"/>
    <p:sldId id="914" r:id="rId16"/>
    <p:sldId id="941" r:id="rId17"/>
    <p:sldId id="961" r:id="rId18"/>
    <p:sldId id="964" r:id="rId19"/>
    <p:sldId id="960" r:id="rId20"/>
    <p:sldId id="965" r:id="rId21"/>
    <p:sldId id="918" r:id="rId22"/>
    <p:sldId id="966" r:id="rId23"/>
    <p:sldId id="919" r:id="rId24"/>
    <p:sldId id="920" r:id="rId25"/>
    <p:sldId id="921" r:id="rId26"/>
    <p:sldId id="985" r:id="rId27"/>
    <p:sldId id="922" r:id="rId28"/>
    <p:sldId id="924" r:id="rId29"/>
    <p:sldId id="976" r:id="rId30"/>
    <p:sldId id="947" r:id="rId31"/>
    <p:sldId id="975" r:id="rId32"/>
    <p:sldId id="986" r:id="rId33"/>
    <p:sldId id="980" r:id="rId34"/>
    <p:sldId id="981" r:id="rId35"/>
    <p:sldId id="984" r:id="rId36"/>
    <p:sldId id="939" r:id="rId37"/>
    <p:sldId id="982" r:id="rId38"/>
    <p:sldId id="983" r:id="rId39"/>
    <p:sldId id="977" r:id="rId40"/>
    <p:sldId id="978" r:id="rId41"/>
    <p:sldId id="979" r:id="rId42"/>
    <p:sldId id="951" r:id="rId43"/>
    <p:sldId id="973" r:id="rId44"/>
    <p:sldId id="952" r:id="rId45"/>
    <p:sldId id="953" r:id="rId46"/>
    <p:sldId id="956" r:id="rId47"/>
    <p:sldId id="974" r:id="rId48"/>
    <p:sldId id="958" r:id="rId49"/>
    <p:sldId id="95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0" autoAdjust="0"/>
    <p:restoredTop sz="66667" autoAdjust="0"/>
  </p:normalViewPr>
  <p:slideViewPr>
    <p:cSldViewPr snapToGrid="0" snapToObjects="1">
      <p:cViewPr varScale="1">
        <p:scale>
          <a:sx n="63" d="100"/>
          <a:sy n="63" d="100"/>
        </p:scale>
        <p:origin x="-9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-2147483648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-2147483648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 Thompson</a:t>
            </a:r>
          </a:p>
          <a:p>
            <a:r>
              <a:rPr lang="en-US" dirty="0" smtClean="0"/>
              <a:t>Dennis Richie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-b hello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-2147483648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8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2.doc"/><Relationship Id="rId4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3.doc"/><Relationship Id="rId4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4.doc"/><Relationship Id="rId4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C</a:t>
            </a:r>
            <a:r>
              <a:rPr lang="zh-CN" altLang="zh-CN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- Basics,</a:t>
            </a:r>
            <a:r>
              <a:rPr lang="zh-CN" alt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Bitwise</a:t>
            </a:r>
            <a:r>
              <a:rPr lang="zh-CN" alt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Operator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Jinyang Li</a:t>
            </a:r>
          </a:p>
          <a:p>
            <a:endParaRPr lang="en-US" dirty="0"/>
          </a:p>
          <a:p>
            <a:r>
              <a:rPr lang="en-US" dirty="0" smtClean="0"/>
              <a:t>Some are based on </a:t>
            </a:r>
            <a:r>
              <a:rPr lang="en-US" dirty="0" smtClean="0"/>
              <a:t>Tiger Wang’s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Compiling</a:t>
            </a:r>
            <a:endParaRPr kumimoji="1" lang="zh-CN" altLang="en-US" dirty="0"/>
          </a:p>
        </p:txBody>
      </p:sp>
      <p:sp>
        <p:nvSpPr>
          <p:cNvPr id="5" name="Vertical Scroll 5"/>
          <p:cNvSpPr/>
          <p:nvPr/>
        </p:nvSpPr>
        <p:spPr>
          <a:xfrm>
            <a:off x="0" y="1960753"/>
            <a:ext cx="1752073" cy="1097914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[*.c, *.h]</a:t>
            </a:r>
            <a:endParaRPr kumimoji="0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7" name="Striped Right Arrow 8"/>
          <p:cNvSpPr/>
          <p:nvPr/>
        </p:nvSpPr>
        <p:spPr>
          <a:xfrm rot="19496598">
            <a:off x="1676401" y="2180812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7"/>
          <p:cNvSpPr/>
          <p:nvPr/>
        </p:nvSpPr>
        <p:spPr>
          <a:xfrm>
            <a:off x="2201550" y="1585113"/>
            <a:ext cx="198294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000000"/>
                </a:solidFill>
                <a:latin typeface="Verdana"/>
                <a:cs typeface="Verdana"/>
              </a:rPr>
              <a:t>C Program Preprocessor</a:t>
            </a:r>
            <a:endParaRPr lang="zh-CN" altLang="en-US" sz="180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4514" y="2493946"/>
            <a:ext cx="140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zh-CN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cc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.c </a:t>
            </a:r>
            <a:endParaRPr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Striped Right Arrow 8"/>
          <p:cNvSpPr/>
          <p:nvPr/>
        </p:nvSpPr>
        <p:spPr>
          <a:xfrm>
            <a:off x="4283335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Vertical Scroll 5"/>
          <p:cNvSpPr/>
          <p:nvPr/>
        </p:nvSpPr>
        <p:spPr>
          <a:xfrm>
            <a:off x="4740535" y="1500646"/>
            <a:ext cx="1517827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[*.i]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15" name="Striped Right Arrow 8"/>
          <p:cNvSpPr/>
          <p:nvPr/>
        </p:nvSpPr>
        <p:spPr>
          <a:xfrm>
            <a:off x="6258362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Rectangle 7"/>
          <p:cNvSpPr/>
          <p:nvPr/>
        </p:nvSpPr>
        <p:spPr>
          <a:xfrm>
            <a:off x="6807519" y="1566201"/>
            <a:ext cx="1938076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 Program 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Compiler</a:t>
            </a:r>
            <a:endParaRPr lang="zh-CN" alt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73220" y="2789087"/>
            <a:ext cx="1483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zh-CN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cc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.i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Striped Right Arrow 8"/>
          <p:cNvSpPr/>
          <p:nvPr/>
        </p:nvSpPr>
        <p:spPr>
          <a:xfrm rot="5400000">
            <a:off x="7596051" y="2802480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Vertical Scroll 5"/>
          <p:cNvSpPr/>
          <p:nvPr/>
        </p:nvSpPr>
        <p:spPr>
          <a:xfrm>
            <a:off x="7056569" y="3334476"/>
            <a:ext cx="1786110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Assembly</a:t>
            </a:r>
            <a:r>
              <a:rPr kumimoji="0" lang="en-US" altLang="zh-CN" sz="18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</a:t>
            </a:r>
            <a:r>
              <a:rPr lang="en-US" altLang="zh-CN" sz="1800" b="0" kern="0" dirty="0" smtClean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]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20" name="Striped Right Arrow 8"/>
          <p:cNvSpPr/>
          <p:nvPr/>
        </p:nvSpPr>
        <p:spPr>
          <a:xfrm rot="5400000">
            <a:off x="7619569" y="4659826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Rectangle 7"/>
          <p:cNvSpPr/>
          <p:nvPr/>
        </p:nvSpPr>
        <p:spPr>
          <a:xfrm>
            <a:off x="6963398" y="5219178"/>
            <a:ext cx="1782197" cy="74225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Assembler</a:t>
            </a:r>
            <a:endParaRPr lang="zh-CN" alt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2" name="Striped Right Arrow 8"/>
          <p:cNvSpPr/>
          <p:nvPr/>
        </p:nvSpPr>
        <p:spPr>
          <a:xfrm rot="10800000">
            <a:off x="6242198" y="540013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41756" y="4621726"/>
            <a:ext cx="1515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zh-CN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cc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.s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Vertical Scroll 5"/>
          <p:cNvSpPr/>
          <p:nvPr/>
        </p:nvSpPr>
        <p:spPr>
          <a:xfrm>
            <a:off x="4346430" y="5144052"/>
            <a:ext cx="1786110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Binary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</a:t>
            </a:r>
            <a:r>
              <a:rPr lang="en-US" altLang="zh-CN" sz="1800" b="0" kern="0" noProof="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]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7596" y="3766140"/>
            <a:ext cx="4836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helloworld.c </a:t>
            </a:r>
            <a:r>
              <a:rPr lang="mr-IN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altLang="zh-CN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Compiling</a:t>
            </a:r>
            <a:endParaRPr kumimoji="1" lang="zh-CN" altLang="en-US" dirty="0"/>
          </a:p>
        </p:txBody>
      </p:sp>
      <p:sp>
        <p:nvSpPr>
          <p:cNvPr id="5" name="Vertical Scroll 5"/>
          <p:cNvSpPr/>
          <p:nvPr/>
        </p:nvSpPr>
        <p:spPr>
          <a:xfrm>
            <a:off x="0" y="1960753"/>
            <a:ext cx="1752073" cy="1097914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[*.c, *.h]</a:t>
            </a:r>
            <a:endParaRPr kumimoji="0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7" name="Striped Right Arrow 8"/>
          <p:cNvSpPr/>
          <p:nvPr/>
        </p:nvSpPr>
        <p:spPr>
          <a:xfrm rot="19496598">
            <a:off x="1676401" y="2180812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7"/>
          <p:cNvSpPr/>
          <p:nvPr/>
        </p:nvSpPr>
        <p:spPr>
          <a:xfrm>
            <a:off x="2201550" y="1585113"/>
            <a:ext cx="198294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000000"/>
                </a:solidFill>
                <a:latin typeface="Verdana"/>
                <a:cs typeface="Verdana"/>
              </a:rPr>
              <a:t>C Program Preprocessor</a:t>
            </a:r>
            <a:endParaRPr lang="zh-CN" altLang="en-US" sz="180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4514" y="2493946"/>
            <a:ext cx="140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zh-CN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cc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.c </a:t>
            </a:r>
            <a:endParaRPr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Striped Right Arrow 8"/>
          <p:cNvSpPr/>
          <p:nvPr/>
        </p:nvSpPr>
        <p:spPr>
          <a:xfrm>
            <a:off x="4283335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Vertical Scroll 5"/>
          <p:cNvSpPr/>
          <p:nvPr/>
        </p:nvSpPr>
        <p:spPr>
          <a:xfrm>
            <a:off x="4740535" y="1500646"/>
            <a:ext cx="1517827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[*.i]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15" name="Striped Right Arrow 8"/>
          <p:cNvSpPr/>
          <p:nvPr/>
        </p:nvSpPr>
        <p:spPr>
          <a:xfrm>
            <a:off x="6258362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Rectangle 7"/>
          <p:cNvSpPr/>
          <p:nvPr/>
        </p:nvSpPr>
        <p:spPr>
          <a:xfrm>
            <a:off x="6807519" y="1566201"/>
            <a:ext cx="1938076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 Program 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Compiler</a:t>
            </a:r>
            <a:endParaRPr lang="zh-CN" alt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73220" y="2789087"/>
            <a:ext cx="1483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zh-CN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cc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.i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Striped Right Arrow 8"/>
          <p:cNvSpPr/>
          <p:nvPr/>
        </p:nvSpPr>
        <p:spPr>
          <a:xfrm rot="5400000">
            <a:off x="7596051" y="2802480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Vertical Scroll 5"/>
          <p:cNvSpPr/>
          <p:nvPr/>
        </p:nvSpPr>
        <p:spPr>
          <a:xfrm>
            <a:off x="7056569" y="3334476"/>
            <a:ext cx="1786110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Assembly</a:t>
            </a:r>
            <a:r>
              <a:rPr kumimoji="0" lang="en-US" altLang="zh-CN" sz="18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</a:t>
            </a:r>
            <a:r>
              <a:rPr lang="en-US" altLang="zh-CN" sz="1800" b="0" kern="0" dirty="0" smtClean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]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20" name="Striped Right Arrow 8"/>
          <p:cNvSpPr/>
          <p:nvPr/>
        </p:nvSpPr>
        <p:spPr>
          <a:xfrm rot="5400000">
            <a:off x="7619569" y="4659826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Rectangle 7"/>
          <p:cNvSpPr/>
          <p:nvPr/>
        </p:nvSpPr>
        <p:spPr>
          <a:xfrm>
            <a:off x="6963398" y="5219178"/>
            <a:ext cx="1782197" cy="74225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Assembler</a:t>
            </a:r>
            <a:endParaRPr lang="zh-CN" alt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2" name="Striped Right Arrow 8"/>
          <p:cNvSpPr/>
          <p:nvPr/>
        </p:nvSpPr>
        <p:spPr>
          <a:xfrm rot="10800000">
            <a:off x="6242198" y="540013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41756" y="4621726"/>
            <a:ext cx="1515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zh-CN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cc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.s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Vertical Scroll 5"/>
          <p:cNvSpPr/>
          <p:nvPr/>
        </p:nvSpPr>
        <p:spPr>
          <a:xfrm>
            <a:off x="4346430" y="5144052"/>
            <a:ext cx="1786110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Binary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smtClean="0">
                <a:solidFill>
                  <a:srgbClr val="FF0000"/>
                </a:solidFill>
                <a:latin typeface="Verdana"/>
                <a:cs typeface="Verdana"/>
              </a:rPr>
              <a:t>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</a:t>
            </a:r>
            <a:r>
              <a:rPr lang="en-US" altLang="zh-CN" sz="1800" b="0" kern="0" noProof="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]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26" name="Striped Right Arrow 8"/>
          <p:cNvSpPr/>
          <p:nvPr/>
        </p:nvSpPr>
        <p:spPr>
          <a:xfrm rot="10800000">
            <a:off x="3727290" y="5431495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Rectangle 7"/>
          <p:cNvSpPr/>
          <p:nvPr/>
        </p:nvSpPr>
        <p:spPr>
          <a:xfrm>
            <a:off x="2154514" y="5219178"/>
            <a:ext cx="1363592" cy="74225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Linker</a:t>
            </a:r>
            <a:endParaRPr lang="zh-CN" alt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06005" y="4739914"/>
            <a:ext cx="1113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zh-CN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cc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.o 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Striped Right Arrow 8"/>
          <p:cNvSpPr/>
          <p:nvPr/>
        </p:nvSpPr>
        <p:spPr>
          <a:xfrm rot="12533767">
            <a:off x="1485213" y="4888426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Vertical Scroll 5"/>
          <p:cNvSpPr/>
          <p:nvPr/>
        </p:nvSpPr>
        <p:spPr>
          <a:xfrm>
            <a:off x="0" y="3703764"/>
            <a:ext cx="2006006" cy="1097914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Executable</a:t>
            </a:r>
            <a:r>
              <a:rPr kumimoji="0" lang="en-US" altLang="zh-CN" sz="18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 file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</a:t>
            </a:r>
            <a:r>
              <a:rPr lang="en-US" altLang="zh-CN" sz="1800" b="0" i="1" kern="0" dirty="0" err="1" smtClean="0">
                <a:solidFill>
                  <a:srgbClr val="000000"/>
                </a:solidFill>
                <a:latin typeface="Verdana"/>
                <a:cs typeface="Verdana"/>
              </a:rPr>
              <a:t>a.out</a:t>
            </a:r>
            <a:r>
              <a:rPr lang="en-US" altLang="zh-CN" sz="1800" b="0" i="1" kern="0" dirty="0" smtClean="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helloworld</a:t>
            </a: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]</a:t>
            </a:r>
            <a:endParaRPr kumimoji="0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37596" y="3766140"/>
            <a:ext cx="4836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helloworld.c </a:t>
            </a:r>
            <a:r>
              <a:rPr lang="mr-IN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altLang="zh-CN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Three basic elements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Variables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B</a:t>
            </a:r>
            <a:r>
              <a:rPr kumimoji="1" lang="en-US" altLang="zh-CN" dirty="0" smtClean="0">
                <a:latin typeface="Verdana"/>
                <a:cs typeface="Verdana"/>
              </a:rPr>
              <a:t>asic data objects manipulated in a program</a:t>
            </a: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Operator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What is to be done to them</a:t>
            </a: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Expressions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Combine the variables and constants to produce new values</a:t>
            </a:r>
            <a:endParaRPr kumimoji="1" lang="zh-CN" alt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0811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Variables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2729" y="2056751"/>
            <a:ext cx="74293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smtClean="0">
                <a:latin typeface="Verdana"/>
                <a:cs typeface="Verdana"/>
              </a:rPr>
              <a:t>Declaration:    </a:t>
            </a:r>
            <a:r>
              <a:rPr lang="en-US" altLang="zh-CN" sz="3000" dirty="0" smtClean="0">
                <a:latin typeface="Consolas"/>
                <a:ea typeface="宋体" pitchFamily="2" charset="-122"/>
                <a:cs typeface="Consolas"/>
              </a:rPr>
              <a:t>int a = 1;</a:t>
            </a:r>
            <a:endParaRPr lang="en-US" altLang="zh-CN" sz="3000" dirty="0">
              <a:latin typeface="Consolas"/>
              <a:ea typeface="宋体" pitchFamily="2" charset="-122"/>
              <a:cs typeface="Consolas"/>
            </a:endParaRPr>
          </a:p>
        </p:txBody>
      </p:sp>
      <p:cxnSp>
        <p:nvCxnSpPr>
          <p:cNvPr id="7" name="直接箭头连接符 25"/>
          <p:cNvCxnSpPr>
            <a:cxnSpLocks noChangeShapeType="1"/>
            <a:endCxn id="4" idx="2"/>
          </p:cNvCxnSpPr>
          <p:nvPr/>
        </p:nvCxnSpPr>
        <p:spPr bwMode="auto">
          <a:xfrm rot="10800000">
            <a:off x="3987398" y="2610749"/>
            <a:ext cx="516254" cy="42288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矩形 12"/>
          <p:cNvSpPr/>
          <p:nvPr/>
        </p:nvSpPr>
        <p:spPr>
          <a:xfrm>
            <a:off x="4503652" y="2875002"/>
            <a:ext cx="1008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latin typeface="Verdana"/>
                <a:cs typeface="Verdana"/>
              </a:rPr>
              <a:t>Name</a:t>
            </a:r>
            <a:endParaRPr lang="zh-CN" altLang="en-US" sz="2000" i="1" dirty="0"/>
          </a:p>
        </p:txBody>
      </p:sp>
      <p:cxnSp>
        <p:nvCxnSpPr>
          <p:cNvPr id="15" name="直接箭头连接符 25"/>
          <p:cNvCxnSpPr>
            <a:cxnSpLocks noChangeShapeType="1"/>
          </p:cNvCxnSpPr>
          <p:nvPr/>
        </p:nvCxnSpPr>
        <p:spPr bwMode="auto">
          <a:xfrm rot="5400000" flipH="1" flipV="1">
            <a:off x="2987209" y="2798440"/>
            <a:ext cx="575280" cy="199903"/>
          </a:xfrm>
          <a:prstGeom prst="curvedConnector3">
            <a:avLst>
              <a:gd name="adj1" fmla="val -1098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矩形 20"/>
          <p:cNvSpPr/>
          <p:nvPr/>
        </p:nvSpPr>
        <p:spPr>
          <a:xfrm>
            <a:off x="2434485" y="3001366"/>
            <a:ext cx="882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latin typeface="Verdana"/>
                <a:cs typeface="Verdana"/>
              </a:rPr>
              <a:t>Type</a:t>
            </a:r>
            <a:endParaRPr lang="zh-CN" altLang="en-US" sz="2000" i="1" dirty="0"/>
          </a:p>
        </p:txBody>
      </p:sp>
      <p:cxnSp>
        <p:nvCxnSpPr>
          <p:cNvPr id="22" name="直接箭头连接符 25"/>
          <p:cNvCxnSpPr>
            <a:cxnSpLocks noChangeShapeType="1"/>
          </p:cNvCxnSpPr>
          <p:nvPr/>
        </p:nvCxnSpPr>
        <p:spPr bwMode="auto">
          <a:xfrm rot="5400000">
            <a:off x="4759944" y="1754392"/>
            <a:ext cx="392857" cy="317488"/>
          </a:xfrm>
          <a:prstGeom prst="curvedConnector3">
            <a:avLst>
              <a:gd name="adj1" fmla="val -6868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矩形 22"/>
          <p:cNvSpPr/>
          <p:nvPr/>
        </p:nvSpPr>
        <p:spPr>
          <a:xfrm>
            <a:off x="5115117" y="1516652"/>
            <a:ext cx="1779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latin typeface="Verdana"/>
                <a:cs typeface="Verdana"/>
              </a:rPr>
              <a:t>Initial value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18448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Variables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2729" y="2056751"/>
            <a:ext cx="74293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smtClean="0">
                <a:latin typeface="Verdana"/>
                <a:cs typeface="Verdana"/>
              </a:rPr>
              <a:t>Declaration:    </a:t>
            </a:r>
            <a:r>
              <a:rPr lang="en-US" altLang="zh-CN" sz="3000" dirty="0" smtClean="0">
                <a:latin typeface="Consolas"/>
                <a:ea typeface="宋体" pitchFamily="2" charset="-122"/>
                <a:cs typeface="Consolas"/>
              </a:rPr>
              <a:t>int a;</a:t>
            </a:r>
            <a:endParaRPr lang="en-US" altLang="zh-CN" sz="3000" dirty="0">
              <a:latin typeface="Consolas"/>
              <a:ea typeface="宋体" pitchFamily="2" charset="-122"/>
              <a:cs typeface="Consolas"/>
            </a:endParaRPr>
          </a:p>
        </p:txBody>
      </p:sp>
      <p:cxnSp>
        <p:nvCxnSpPr>
          <p:cNvPr id="7" name="直接箭头连接符 25"/>
          <p:cNvCxnSpPr>
            <a:cxnSpLocks noChangeShapeType="1"/>
            <a:endCxn id="4" idx="2"/>
          </p:cNvCxnSpPr>
          <p:nvPr/>
        </p:nvCxnSpPr>
        <p:spPr bwMode="auto">
          <a:xfrm rot="10800000">
            <a:off x="3987398" y="2610749"/>
            <a:ext cx="516254" cy="42288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矩形 12"/>
          <p:cNvSpPr/>
          <p:nvPr/>
        </p:nvSpPr>
        <p:spPr>
          <a:xfrm>
            <a:off x="4503652" y="2875002"/>
            <a:ext cx="1008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latin typeface="Verdana"/>
                <a:cs typeface="Verdana"/>
              </a:rPr>
              <a:t>Name</a:t>
            </a:r>
            <a:endParaRPr lang="zh-CN" altLang="en-US" sz="2000" i="1" dirty="0"/>
          </a:p>
        </p:txBody>
      </p:sp>
      <p:cxnSp>
        <p:nvCxnSpPr>
          <p:cNvPr id="15" name="直接箭头连接符 25"/>
          <p:cNvCxnSpPr>
            <a:cxnSpLocks noChangeShapeType="1"/>
          </p:cNvCxnSpPr>
          <p:nvPr/>
        </p:nvCxnSpPr>
        <p:spPr bwMode="auto">
          <a:xfrm rot="5400000" flipH="1" flipV="1">
            <a:off x="2987209" y="2798440"/>
            <a:ext cx="575280" cy="199903"/>
          </a:xfrm>
          <a:prstGeom prst="curvedConnector3">
            <a:avLst>
              <a:gd name="adj1" fmla="val -1098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矩形 20"/>
          <p:cNvSpPr/>
          <p:nvPr/>
        </p:nvSpPr>
        <p:spPr>
          <a:xfrm>
            <a:off x="2434485" y="3001366"/>
            <a:ext cx="882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latin typeface="Verdana"/>
                <a:cs typeface="Verdana"/>
              </a:rPr>
              <a:t>Type</a:t>
            </a:r>
            <a:endParaRPr lang="zh-CN" altLang="en-US" sz="2000" i="1" dirty="0"/>
          </a:p>
        </p:txBody>
      </p:sp>
      <p:sp>
        <p:nvSpPr>
          <p:cNvPr id="10" name="矩形 9"/>
          <p:cNvSpPr/>
          <p:nvPr/>
        </p:nvSpPr>
        <p:spPr>
          <a:xfrm>
            <a:off x="272729" y="3655416"/>
            <a:ext cx="74293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smtClean="0">
                <a:latin typeface="Verdana"/>
                <a:cs typeface="Verdana"/>
              </a:rPr>
              <a:t>Value assignment:  </a:t>
            </a:r>
            <a:r>
              <a:rPr lang="en-US" altLang="zh-CN" sz="3000" dirty="0" smtClean="0">
                <a:latin typeface="Consolas"/>
                <a:ea typeface="宋体" pitchFamily="2" charset="-122"/>
                <a:cs typeface="Consolas"/>
              </a:rPr>
              <a:t>a = 0;</a:t>
            </a:r>
            <a:endParaRPr lang="en-US" altLang="zh-CN" sz="3000" dirty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5512552" y="1351033"/>
            <a:ext cx="2476368" cy="1523969"/>
          </a:xfrm>
          <a:prstGeom prst="wedgeRoundRectCallout">
            <a:avLst>
              <a:gd name="adj1" fmla="val -104278"/>
              <a:gd name="adj2" fmla="val 14166"/>
              <a:gd name="adj3" fmla="val 16667"/>
            </a:avLst>
          </a:prstGeom>
          <a:solidFill>
            <a:srgbClr val="FCD5B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If uninitialized, variable can have any value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47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Primitive Types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13277"/>
              </p:ext>
            </p:extLst>
          </p:nvPr>
        </p:nvGraphicFramePr>
        <p:xfrm>
          <a:off x="396789" y="1761506"/>
          <a:ext cx="8290011" cy="323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8464"/>
                <a:gridCol w="1810868"/>
                <a:gridCol w="32306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type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size (bytes)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example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(unsigned) char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char c = </a:t>
                      </a:r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12 </a:t>
                      </a:r>
                    </a:p>
                    <a:p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cs typeface="Verdana"/>
                        </a:rPr>
                        <a:t>char</a:t>
                      </a:r>
                      <a:r>
                        <a:rPr lang="en-US" altLang="zh-CN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cs typeface="Verdana"/>
                        </a:rPr>
                        <a:t> c = ‘a’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(unsigned) short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short s = 12 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(unsigned) int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4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int i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= 1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(unsigned) long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long l = 1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float 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4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float f = 1.0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double 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double d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= 1.0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pointer 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int *x = &amp;i</a:t>
                      </a:r>
                      <a:endParaRPr lang="zh-CN" altLang="en-US" sz="1800" dirty="0">
                        <a:solidFill>
                          <a:srgbClr val="7F7F7F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741533" y="1217583"/>
            <a:ext cx="2316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cs typeface="Verdana"/>
              </a:rPr>
              <a:t>64 bits machine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122867" y="4918697"/>
            <a:ext cx="6921275" cy="830997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Old C has no native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type.  A non-zero integer represents true, a zero integer represents false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22867" y="6017310"/>
            <a:ext cx="6921275" cy="830997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C99 has “</a:t>
            </a:r>
            <a:r>
              <a:rPr lang="en-US" sz="2400" dirty="0" err="1" smtClean="0"/>
              <a:t>bool</a:t>
            </a:r>
            <a:r>
              <a:rPr lang="en-US" sz="2400" dirty="0" smtClean="0"/>
              <a:t>” type, but one needs to include &lt;</a:t>
            </a:r>
            <a:r>
              <a:rPr lang="en-US" sz="2400" dirty="0" err="1" smtClean="0"/>
              <a:t>stdbool.h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0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Implicit conversion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0028" y="1433943"/>
            <a:ext cx="790677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mr-IN" altLang="zh-CN" sz="2000" dirty="0" smtClean="0">
                <a:latin typeface="Consolas"/>
                <a:cs typeface="Consolas"/>
              </a:rPr>
              <a:t>   int </a:t>
            </a:r>
            <a:r>
              <a:rPr lang="en-US" altLang="zh-CN" sz="2000" dirty="0" smtClean="0">
                <a:latin typeface="Consolas"/>
                <a:cs typeface="Consolas"/>
              </a:rPr>
              <a:t>a</a:t>
            </a:r>
            <a:r>
              <a:rPr lang="mr-IN" altLang="zh-CN" sz="2000" dirty="0" smtClean="0">
                <a:latin typeface="Consolas"/>
                <a:cs typeface="Consolas"/>
              </a:rPr>
              <a:t> = </a:t>
            </a:r>
            <a:r>
              <a:rPr lang="en-US" altLang="zh-CN" sz="2000" dirty="0" smtClean="0">
                <a:latin typeface="Consolas"/>
                <a:cs typeface="Consolas"/>
              </a:rPr>
              <a:t>-1</a:t>
            </a:r>
            <a:r>
              <a:rPr lang="mr-IN" altLang="zh-CN" sz="20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unsigned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b = 1;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mr-IN" altLang="zh-CN" sz="2000" dirty="0" smtClean="0">
                <a:latin typeface="Consolas"/>
                <a:cs typeface="Consolas"/>
              </a:rPr>
              <a:t>   if (</a:t>
            </a:r>
            <a:r>
              <a:rPr lang="en-US" altLang="zh-CN" sz="2000" dirty="0" smtClean="0">
                <a:latin typeface="Consolas"/>
                <a:cs typeface="Consolas"/>
              </a:rPr>
              <a:t>a</a:t>
            </a:r>
            <a:r>
              <a:rPr lang="mr-IN" altLang="zh-CN" sz="2000" dirty="0" smtClean="0">
                <a:latin typeface="Consolas"/>
                <a:cs typeface="Consolas"/>
              </a:rPr>
              <a:t> &lt; </a:t>
            </a:r>
            <a:r>
              <a:rPr lang="en-US" altLang="zh-CN" sz="2000" dirty="0" smtClean="0">
                <a:latin typeface="Consolas"/>
                <a:cs typeface="Consolas"/>
              </a:rPr>
              <a:t>b</a:t>
            </a:r>
            <a:r>
              <a:rPr lang="mr-IN" altLang="zh-CN" sz="2000" dirty="0" smtClean="0">
                <a:latin typeface="Consolas"/>
                <a:cs typeface="Consolas"/>
              </a:rPr>
              <a:t>) {</a:t>
            </a:r>
            <a:endParaRPr lang="en-US" altLang="zh-CN" sz="2000" dirty="0" smtClean="0">
              <a:latin typeface="Consolas"/>
              <a:cs typeface="Consolas"/>
            </a:endParaRPr>
          </a:p>
          <a:p>
            <a:endParaRPr lang="mr-IN" altLang="zh-CN" sz="6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printf("%d is smaller than %d\n", a, b);</a:t>
            </a:r>
          </a:p>
          <a:p>
            <a:endParaRPr lang="en-US" altLang="zh-CN" sz="6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} else if (a &gt; b) {</a:t>
            </a:r>
          </a:p>
          <a:p>
            <a:endParaRPr lang="en-US" altLang="zh-CN" sz="6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printf("%d is larger than %d\n”, a, b);</a:t>
            </a:r>
          </a:p>
          <a:p>
            <a:endParaRPr lang="en-US" altLang="zh-CN" sz="600" dirty="0" smtClean="0">
              <a:latin typeface="Consolas"/>
              <a:cs typeface="Consolas"/>
            </a:endParaRPr>
          </a:p>
          <a:p>
            <a:r>
              <a:rPr lang="mr-IN" altLang="zh-CN" sz="2000" dirty="0" smtClean="0">
                <a:latin typeface="Consolas"/>
                <a:cs typeface="Consolas"/>
              </a:rPr>
              <a:t>   }</a:t>
            </a:r>
            <a:endParaRPr lang="en-US" altLang="zh-CN" sz="2000" dirty="0" smtClean="0">
              <a:latin typeface="Consolas"/>
              <a:cs typeface="Consolas"/>
            </a:endParaRPr>
          </a:p>
          <a:p>
            <a:endParaRPr lang="mr-IN" altLang="zh-CN" sz="2000" dirty="0" smtClean="0">
              <a:latin typeface="Consolas"/>
              <a:cs typeface="Consolas"/>
            </a:endParaRPr>
          </a:p>
          <a:p>
            <a:r>
              <a:rPr lang="mr-IN" altLang="zh-CN" sz="2000" dirty="0" smtClean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2000" dirty="0" smtClean="0">
                <a:latin typeface="Consolas"/>
                <a:cs typeface="Consolas"/>
              </a:rPr>
              <a:t>}</a:t>
            </a:r>
            <a:endParaRPr lang="mr-IN" altLang="zh-CN" sz="20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028" y="5875850"/>
            <a:ext cx="7807756" cy="830997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Compiler converts types to the one with the largest data type (e.g. char </a:t>
            </a:r>
            <a:r>
              <a:rPr lang="en-US" sz="2400" dirty="0" smtClean="0">
                <a:sym typeface="Wingdings"/>
              </a:rPr>
              <a:t> unsigned char  </a:t>
            </a:r>
            <a:r>
              <a:rPr lang="en-US" sz="2400" dirty="0" err="1" smtClean="0">
                <a:sym typeface="Wingdings"/>
              </a:rPr>
              <a:t>int</a:t>
            </a:r>
            <a:r>
              <a:rPr lang="en-US" sz="2400" dirty="0" smtClean="0">
                <a:sym typeface="Wingdings"/>
              </a:rPr>
              <a:t>  unsigned </a:t>
            </a:r>
            <a:r>
              <a:rPr lang="en-US" sz="2400" dirty="0" err="1" smtClean="0">
                <a:sym typeface="Wingdings"/>
              </a:rPr>
              <a:t>int</a:t>
            </a:r>
            <a:r>
              <a:rPr lang="en-US" sz="2400" dirty="0" smtClean="0">
                <a:sym typeface="Wingdings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359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Implicit conversion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0028" y="1433943"/>
            <a:ext cx="790677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int </a:t>
            </a:r>
            <a:r>
              <a:rPr lang="en-US" altLang="zh-CN" sz="2000" dirty="0" smtClean="0">
                <a:latin typeface="Consolas"/>
                <a:cs typeface="Consolas"/>
              </a:rPr>
              <a:t>a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= </a:t>
            </a:r>
            <a:r>
              <a:rPr lang="en-US" altLang="zh-CN" sz="2000" dirty="0" smtClean="0">
                <a:latin typeface="Consolas"/>
                <a:cs typeface="Consolas"/>
              </a:rPr>
              <a:t>-1</a:t>
            </a:r>
            <a:r>
              <a:rPr lang="mr-IN" altLang="zh-CN" sz="2000" dirty="0" smtClean="0">
                <a:latin typeface="Consolas"/>
                <a:cs typeface="Consolas"/>
              </a:rPr>
              <a:t>;</a:t>
            </a:r>
            <a:endParaRPr lang="mr-IN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unsigned 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b </a:t>
            </a:r>
            <a:r>
              <a:rPr lang="en-US" altLang="zh-CN" sz="2000" dirty="0">
                <a:latin typeface="Consolas"/>
                <a:cs typeface="Consolas"/>
              </a:rPr>
              <a:t>= 1</a:t>
            </a:r>
            <a:r>
              <a:rPr lang="en-US" altLang="zh-CN" sz="2000" dirty="0" smtClean="0">
                <a:latin typeface="Consolas"/>
                <a:cs typeface="Consolas"/>
              </a:rPr>
              <a:t>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if </a:t>
            </a:r>
            <a:r>
              <a:rPr lang="mr-IN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smtClean="0">
                <a:latin typeface="Consolas"/>
                <a:cs typeface="Consolas"/>
              </a:rPr>
              <a:t>a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&lt; </a:t>
            </a:r>
            <a:r>
              <a:rPr lang="en-US" altLang="zh-CN" sz="2000" dirty="0" smtClean="0">
                <a:latin typeface="Consolas"/>
                <a:cs typeface="Consolas"/>
              </a:rPr>
              <a:t>b</a:t>
            </a:r>
            <a:r>
              <a:rPr lang="mr-IN" altLang="zh-CN" sz="2000" dirty="0" smtClean="0">
                <a:latin typeface="Consolas"/>
                <a:cs typeface="Consolas"/>
              </a:rPr>
              <a:t>) {</a:t>
            </a:r>
            <a:endParaRPr lang="en-US" altLang="zh-CN" sz="2000" dirty="0" smtClean="0">
              <a:latin typeface="Consolas"/>
              <a:cs typeface="Consolas"/>
            </a:endParaRPr>
          </a:p>
          <a:p>
            <a:endParaRPr lang="mr-IN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printf("%d is smaller than %d\n", </a:t>
            </a:r>
            <a:r>
              <a:rPr lang="en-US" altLang="zh-CN" sz="2000" dirty="0" smtClean="0">
                <a:latin typeface="Consolas"/>
                <a:cs typeface="Consolas"/>
              </a:rPr>
              <a:t>a, </a:t>
            </a:r>
            <a:r>
              <a:rPr lang="en-US" altLang="zh-CN" sz="2000" dirty="0">
                <a:latin typeface="Consolas"/>
                <a:cs typeface="Consolas"/>
              </a:rPr>
              <a:t>b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} else if </a:t>
            </a:r>
            <a:r>
              <a:rPr lang="en-US" altLang="zh-CN" sz="2000" dirty="0" smtClean="0">
                <a:latin typeface="Consolas"/>
                <a:cs typeface="Consolas"/>
              </a:rPr>
              <a:t>(a </a:t>
            </a:r>
            <a:r>
              <a:rPr lang="en-US" altLang="zh-CN" sz="2000" dirty="0">
                <a:latin typeface="Consolas"/>
                <a:cs typeface="Consolas"/>
              </a:rPr>
              <a:t>&gt; </a:t>
            </a:r>
            <a:r>
              <a:rPr lang="en-US" altLang="zh-CN" sz="2000" dirty="0" smtClean="0">
                <a:latin typeface="Consolas"/>
                <a:cs typeface="Consolas"/>
              </a:rPr>
              <a:t>b) {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printf("%</a:t>
            </a:r>
            <a:r>
              <a:rPr lang="en-US" altLang="zh-CN" sz="2000" dirty="0" smtClean="0">
                <a:latin typeface="Consolas"/>
                <a:cs typeface="Consolas"/>
              </a:rPr>
              <a:t>d </a:t>
            </a:r>
            <a:r>
              <a:rPr lang="en-US" altLang="zh-CN" sz="2000" dirty="0">
                <a:latin typeface="Consolas"/>
                <a:cs typeface="Consolas"/>
              </a:rPr>
              <a:t>is larger than %d\</a:t>
            </a:r>
            <a:r>
              <a:rPr lang="en-US" altLang="zh-CN" sz="2000" dirty="0" smtClean="0">
                <a:latin typeface="Consolas"/>
                <a:cs typeface="Consolas"/>
              </a:rPr>
              <a:t>n”, a, b);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</a:t>
            </a:r>
            <a:r>
              <a:rPr lang="mr-IN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 smtClean="0">
              <a:latin typeface="Consolas"/>
              <a:cs typeface="Consolas"/>
            </a:endParaRPr>
          </a:p>
          <a:p>
            <a:endParaRPr lang="mr-IN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38013" y="5822306"/>
            <a:ext cx="6333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-1  is implicitly cast to unsigned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0xffffffff</a:t>
            </a:r>
            <a:endParaRPr lang="zh-CN" altLang="en-US" sz="2000" baseline="-250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6212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Explicit </a:t>
            </a:r>
            <a:r>
              <a:rPr kumimoji="1" lang="en-US" altLang="zh-CN" dirty="0" smtClean="0"/>
              <a:t>conversion (casting)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0028" y="1433943"/>
            <a:ext cx="790677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int </a:t>
            </a:r>
            <a:r>
              <a:rPr lang="en-US" altLang="zh-CN" sz="2000" dirty="0" smtClean="0">
                <a:latin typeface="Consolas"/>
                <a:cs typeface="Consolas"/>
              </a:rPr>
              <a:t>a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= </a:t>
            </a:r>
            <a:r>
              <a:rPr lang="en-US" altLang="zh-CN" sz="2000" dirty="0" smtClean="0">
                <a:latin typeface="Consolas"/>
                <a:cs typeface="Consolas"/>
              </a:rPr>
              <a:t>-1</a:t>
            </a:r>
            <a:r>
              <a:rPr lang="mr-IN" altLang="zh-CN" sz="2000" dirty="0" smtClean="0">
                <a:latin typeface="Consolas"/>
                <a:cs typeface="Consolas"/>
              </a:rPr>
              <a:t>;</a:t>
            </a:r>
            <a:endParaRPr lang="mr-IN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unsigned 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b </a:t>
            </a:r>
            <a:r>
              <a:rPr lang="en-US" altLang="zh-CN" sz="2000" dirty="0">
                <a:latin typeface="Consolas"/>
                <a:cs typeface="Consolas"/>
              </a:rPr>
              <a:t>= 1</a:t>
            </a:r>
            <a:r>
              <a:rPr lang="en-US" altLang="zh-CN" sz="2000" dirty="0" smtClean="0">
                <a:latin typeface="Consolas"/>
                <a:cs typeface="Consolas"/>
              </a:rPr>
              <a:t>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if </a:t>
            </a:r>
            <a:r>
              <a:rPr lang="mr-IN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smtClean="0">
                <a:latin typeface="Consolas"/>
                <a:cs typeface="Consolas"/>
              </a:rPr>
              <a:t>a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&lt;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altLang="zh-CN" sz="2000" dirty="0" smtClean="0">
                <a:latin typeface="Consolas"/>
                <a:cs typeface="Consolas"/>
              </a:rPr>
              <a:t> b</a:t>
            </a:r>
            <a:r>
              <a:rPr lang="mr-IN" altLang="zh-CN" sz="2000" dirty="0" smtClean="0">
                <a:latin typeface="Consolas"/>
                <a:cs typeface="Consolas"/>
              </a:rPr>
              <a:t>) {</a:t>
            </a:r>
            <a:endParaRPr lang="en-US" altLang="zh-CN" sz="2000" dirty="0" smtClean="0">
              <a:latin typeface="Consolas"/>
              <a:cs typeface="Consolas"/>
            </a:endParaRPr>
          </a:p>
          <a:p>
            <a:endParaRPr lang="mr-IN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printf("%d is smaller than %d\n", </a:t>
            </a:r>
            <a:r>
              <a:rPr lang="en-US" altLang="zh-CN" sz="2000" dirty="0" smtClean="0">
                <a:latin typeface="Consolas"/>
                <a:cs typeface="Consolas"/>
              </a:rPr>
              <a:t>a, </a:t>
            </a:r>
            <a:r>
              <a:rPr lang="en-US" altLang="zh-CN" sz="2000" dirty="0">
                <a:latin typeface="Consolas"/>
                <a:cs typeface="Consolas"/>
              </a:rPr>
              <a:t>b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} else if </a:t>
            </a:r>
            <a:r>
              <a:rPr lang="en-US" altLang="zh-CN" sz="2000" dirty="0" smtClean="0">
                <a:latin typeface="Consolas"/>
                <a:cs typeface="Consolas"/>
              </a:rPr>
              <a:t>(a &gt;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altLang="zh-CN" sz="2000" dirty="0" smtClean="0">
                <a:latin typeface="Consolas"/>
                <a:cs typeface="Consolas"/>
              </a:rPr>
              <a:t> b) {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printf("%</a:t>
            </a:r>
            <a:r>
              <a:rPr lang="en-US" altLang="zh-CN" sz="2000" dirty="0" smtClean="0">
                <a:latin typeface="Consolas"/>
                <a:cs typeface="Consolas"/>
              </a:rPr>
              <a:t>d </a:t>
            </a:r>
            <a:r>
              <a:rPr lang="en-US" altLang="zh-CN" sz="2000" dirty="0">
                <a:latin typeface="Consolas"/>
                <a:cs typeface="Consolas"/>
              </a:rPr>
              <a:t>is larger than %d\</a:t>
            </a:r>
            <a:r>
              <a:rPr lang="en-US" altLang="zh-CN" sz="2000" dirty="0" smtClean="0">
                <a:latin typeface="Consolas"/>
                <a:cs typeface="Consolas"/>
              </a:rPr>
              <a:t>n”, a, b);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</a:t>
            </a:r>
            <a:r>
              <a:rPr lang="mr-IN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 smtClean="0">
              <a:latin typeface="Consolas"/>
              <a:cs typeface="Consolas"/>
            </a:endParaRPr>
          </a:p>
          <a:p>
            <a:endParaRPr lang="mr-IN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094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Operators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82713"/>
              </p:ext>
            </p:extLst>
          </p:nvPr>
        </p:nvGraphicFramePr>
        <p:xfrm>
          <a:off x="396789" y="1761506"/>
          <a:ext cx="7857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591"/>
                <a:gridCol w="5103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atin typeface="Verdana"/>
                          <a:cs typeface="Verdana"/>
                        </a:rPr>
                        <a:t>Arithmetic</a:t>
                      </a:r>
                      <a:endParaRPr lang="zh-CN" altLang="en-US" sz="24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2400" b="0" dirty="0" smtClean="0">
                          <a:latin typeface="Verdana"/>
                          <a:cs typeface="Verdana"/>
                        </a:rPr>
                        <a:t> +, </a:t>
                      </a:r>
                      <a:r>
                        <a:rPr lang="en-US" altLang="zh-CN" sz="2400" b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 smtClean="0">
                          <a:latin typeface="Verdana"/>
                          <a:cs typeface="Verdana"/>
                        </a:rPr>
                        <a:t>-, </a:t>
                      </a:r>
                      <a:r>
                        <a:rPr lang="en-US" altLang="zh-CN" sz="2400" b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 smtClean="0">
                          <a:latin typeface="Verdana"/>
                          <a:cs typeface="Verdana"/>
                        </a:rPr>
                        <a:t>*, </a:t>
                      </a:r>
                      <a:r>
                        <a:rPr lang="en-US" altLang="zh-CN" sz="2400" b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 smtClean="0">
                          <a:latin typeface="Verdana"/>
                          <a:cs typeface="Verdana"/>
                        </a:rPr>
                        <a:t>/, </a:t>
                      </a:r>
                      <a:r>
                        <a:rPr lang="en-US" altLang="zh-CN" sz="2400" b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 smtClean="0">
                          <a:latin typeface="Verdana"/>
                          <a:cs typeface="Verdana"/>
                        </a:rPr>
                        <a:t>%, </a:t>
                      </a:r>
                      <a:r>
                        <a:rPr lang="en-US" altLang="zh-CN" sz="2400" b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 smtClean="0">
                          <a:latin typeface="Verdana"/>
                          <a:cs typeface="Verdana"/>
                        </a:rPr>
                        <a:t>++, </a:t>
                      </a:r>
                      <a:r>
                        <a:rPr lang="en-US" altLang="zh-CN" sz="2400" b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 smtClean="0">
                          <a:latin typeface="Verdana"/>
                          <a:cs typeface="Verdana"/>
                        </a:rPr>
                        <a:t>--</a:t>
                      </a:r>
                      <a:endParaRPr lang="zh-CN" altLang="en-US" sz="24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Relational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2400" dirty="0" smtClean="0">
                          <a:latin typeface="Verdana"/>
                          <a:cs typeface="Verdana"/>
                        </a:rPr>
                        <a:t>==, </a:t>
                      </a: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dirty="0" smtClean="0">
                          <a:latin typeface="Verdana"/>
                          <a:cs typeface="Verdana"/>
                        </a:rPr>
                        <a:t>!=, </a:t>
                      </a: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dirty="0" smtClean="0">
                          <a:latin typeface="Verdana"/>
                          <a:cs typeface="Verdana"/>
                        </a:rPr>
                        <a:t>&gt;, </a:t>
                      </a: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dirty="0" smtClean="0">
                          <a:latin typeface="Verdana"/>
                          <a:cs typeface="Verdana"/>
                        </a:rPr>
                        <a:t>&lt;, </a:t>
                      </a: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dirty="0" smtClean="0">
                          <a:latin typeface="Verdana"/>
                          <a:cs typeface="Verdana"/>
                        </a:rPr>
                        <a:t>&gt;=, </a:t>
                      </a: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dirty="0" smtClean="0">
                          <a:latin typeface="Verdana"/>
                          <a:cs typeface="Verdana"/>
                        </a:rPr>
                        <a:t>&lt;=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Logical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CN" sz="2400" dirty="0" smtClean="0">
                          <a:latin typeface="Verdana"/>
                          <a:cs typeface="Verdana"/>
                        </a:rPr>
                        <a:t>&amp;&amp;,  ||,  !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Bitwise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smtClean="0">
                          <a:latin typeface="Verdana"/>
                          <a:cs typeface="Verdana"/>
                        </a:rPr>
                        <a:t>&amp;,  |,  ^,  ~, </a:t>
                      </a: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&gt;&gt;,</a:t>
                      </a:r>
                      <a:r>
                        <a:rPr lang="en-US" altLang="zh-CN" sz="2400" baseline="0" dirty="0" smtClean="0">
                          <a:latin typeface="Verdana"/>
                          <a:cs typeface="Verdana"/>
                        </a:rPr>
                        <a:t>  &lt;&lt;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90639" y="4596533"/>
            <a:ext cx="8660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cs typeface="Verdana"/>
              </a:rPr>
              <a:t>Arithmetic, Relational and Logical operators are identical to java’s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082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ids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1" y="1417638"/>
            <a:ext cx="7329236" cy="5145895"/>
          </a:xfrm>
          <a:prstGeom prst="rect">
            <a:avLst/>
          </a:prstGeom>
        </p:spPr>
      </p:pic>
      <p:sp>
        <p:nvSpPr>
          <p:cNvPr id="5" name="矩形 11"/>
          <p:cNvSpPr/>
          <p:nvPr/>
        </p:nvSpPr>
        <p:spPr>
          <a:xfrm>
            <a:off x="843761" y="708637"/>
            <a:ext cx="3834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Chalkduster"/>
                <a:cs typeface="Chalkduster"/>
              </a:rPr>
              <a:t>Python programmers</a:t>
            </a:r>
            <a:endParaRPr lang="zh-CN" altLang="en-US" sz="2400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25530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Bitwise operator &amp;</a:t>
            </a:r>
            <a:endParaRPr kumimoji="1" lang="zh-CN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43023"/>
              </p:ext>
            </p:extLst>
          </p:nvPr>
        </p:nvGraphicFramePr>
        <p:xfrm>
          <a:off x="3909037" y="2108872"/>
          <a:ext cx="1544151" cy="152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文档" r:id="rId3" imgW="6248400" imgH="1384300" progId="Word.Document.8">
                  <p:embed/>
                </p:oleObj>
              </mc:Choice>
              <mc:Fallback>
                <p:oleObj name="文档" r:id="rId3" imgW="6248400" imgH="13843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3909037" y="2108872"/>
                        <a:ext cx="1544151" cy="1528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676543" y="1677985"/>
            <a:ext cx="366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x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698023" y="2688737"/>
            <a:ext cx="366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y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587655" y="4350407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( 0 1 1 0 1 0 0 1 )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2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587655" y="4815102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( 0 1 0 1 </a:t>
            </a:r>
            <a:r>
              <a:rPr kumimoji="1" lang="en-US" altLang="zh-CN" sz="2400" dirty="0">
                <a:latin typeface="Verdana"/>
                <a:cs typeface="Verdana"/>
              </a:rPr>
              <a:t>0</a:t>
            </a:r>
            <a:r>
              <a:rPr kumimoji="1" lang="en-US" altLang="zh-CN" sz="2400" dirty="0" smtClean="0">
                <a:latin typeface="Verdana"/>
                <a:cs typeface="Verdana"/>
              </a:rPr>
              <a:t> 1 0 1 )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210629" y="4838618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&amp;</a:t>
            </a:r>
            <a:endParaRPr lang="zh-CN" altLang="en-US" sz="2400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4210629" y="5362439"/>
            <a:ext cx="3510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587655" y="5373016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( 0 1 0 0 0 0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37451" y="2630886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bit-value of x &amp; y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5015157"/>
            <a:ext cx="3361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 of 0x69 &amp; 0x55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425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 use of &amp;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8060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&amp; </a:t>
            </a:r>
            <a:r>
              <a:rPr kumimoji="1" lang="en-US" altLang="zh-CN" dirty="0">
                <a:latin typeface="Verdana"/>
                <a:cs typeface="Verdana"/>
              </a:rPr>
              <a:t>is often used to </a:t>
            </a:r>
            <a:r>
              <a:rPr kumimoji="1" lang="en-US" altLang="zh-CN" dirty="0" smtClean="0">
                <a:latin typeface="Verdana"/>
                <a:cs typeface="Verdana"/>
              </a:rPr>
              <a:t>mask off bits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Let b be an arbitrary bit,  then b</a:t>
            </a:r>
            <a:r>
              <a:rPr kumimoji="1" lang="en-US" altLang="zh-CN" dirty="0" smtClean="0">
                <a:latin typeface="Verdana"/>
                <a:cs typeface="Verdana"/>
              </a:rPr>
              <a:t> </a:t>
            </a:r>
            <a:r>
              <a:rPr kumimoji="1" lang="en-US" altLang="zh-CN" dirty="0" smtClean="0">
                <a:latin typeface="Verdana"/>
                <a:cs typeface="Verdana"/>
              </a:rPr>
              <a:t>&amp; 0 = 0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Let b be an arbitrary bit, </a:t>
            </a:r>
            <a:r>
              <a:rPr kumimoji="1" lang="en-US" altLang="zh-CN" dirty="0" smtClean="0">
                <a:latin typeface="Verdana"/>
                <a:cs typeface="Verdana"/>
              </a:rPr>
              <a:t> then b &amp; </a:t>
            </a:r>
            <a:r>
              <a:rPr kumimoji="1" lang="en-US" altLang="zh-CN" dirty="0" smtClean="0">
                <a:latin typeface="Verdana"/>
                <a:cs typeface="Verdana"/>
              </a:rPr>
              <a:t>1 = </a:t>
            </a:r>
            <a:r>
              <a:rPr kumimoji="1" lang="en-US" altLang="zh-CN" dirty="0" smtClean="0">
                <a:latin typeface="Verdana"/>
                <a:cs typeface="Verdana"/>
              </a:rPr>
              <a:t>b</a:t>
            </a:r>
            <a:endParaRPr kumimoji="1" lang="en-US" altLang="zh-CN" dirty="0" smtClean="0">
              <a:latin typeface="Verdana"/>
              <a:cs typeface="Verdana"/>
            </a:endParaRPr>
          </a:p>
        </p:txBody>
      </p:sp>
      <p:sp>
        <p:nvSpPr>
          <p:cNvPr id="14" name="矩形 3"/>
          <p:cNvSpPr/>
          <p:nvPr/>
        </p:nvSpPr>
        <p:spPr>
          <a:xfrm>
            <a:off x="802506" y="3763853"/>
            <a:ext cx="5479868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clear_msb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x) {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   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en-US" altLang="zh-CN" sz="2800" dirty="0">
              <a:latin typeface="Consolas"/>
              <a:cs typeface="Consolas"/>
            </a:endParaRPr>
          </a:p>
        </p:txBody>
      </p:sp>
      <p:sp>
        <p:nvSpPr>
          <p:cNvPr id="16" name="矩形 3"/>
          <p:cNvSpPr/>
          <p:nvPr/>
        </p:nvSpPr>
        <p:spPr>
          <a:xfrm>
            <a:off x="1621060" y="449924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Consolas"/>
                <a:cs typeface="Consolas"/>
              </a:rPr>
              <a:t>return x &amp; 0x7fffffff;</a:t>
            </a:r>
            <a:endParaRPr lang="en-US" altLang="zh-CN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2618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operator </a:t>
            </a:r>
            <a:r>
              <a:rPr kumimoji="1" lang="en-US" altLang="zh-CN" dirty="0" smtClean="0"/>
              <a:t>|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39709" y="1691559"/>
            <a:ext cx="366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x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761189" y="2702311"/>
            <a:ext cx="366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y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706096" y="4404964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1 0 1 0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706096" y="4869659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0 1 0 1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329070" y="4893175"/>
            <a:ext cx="324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|</a:t>
            </a:r>
            <a:endParaRPr lang="zh-CN" altLang="en-US" sz="2400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4329070" y="5416996"/>
            <a:ext cx="3510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06096" y="5427573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( 0 1 </a:t>
            </a:r>
            <a:r>
              <a:rPr kumimoji="1" lang="en-US" altLang="zh-CN" sz="2400" dirty="0">
                <a:latin typeface="Verdana"/>
                <a:cs typeface="Verdana"/>
              </a:rPr>
              <a:t>1</a:t>
            </a:r>
            <a:r>
              <a:rPr kumimoji="1" lang="en-US" altLang="zh-CN" sz="2400" dirty="0" smtClean="0">
                <a:latin typeface="Verdana"/>
                <a:cs typeface="Verdana"/>
              </a:rPr>
              <a:t> 1 1 1 0 1 )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618526"/>
              </p:ext>
            </p:extLst>
          </p:nvPr>
        </p:nvGraphicFramePr>
        <p:xfrm>
          <a:off x="3947136" y="2140354"/>
          <a:ext cx="1616253" cy="1592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5" name="Document" r:id="rId3" imgW="6243320" imgH="1376680" progId="Word.Document.8">
                  <p:embed/>
                </p:oleObj>
              </mc:Choice>
              <mc:Fallback>
                <p:oleObj name="Document" r:id="rId3" imgW="6243320" imgH="1376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3947136" y="2140354"/>
                        <a:ext cx="1616253" cy="1592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7451" y="2630886"/>
            <a:ext cx="258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bit-value of x | 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5015157"/>
            <a:ext cx="328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 of 0x69 | 0x55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721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 use of |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8060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| can be used to turn some bits on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Let b be an arbitrary bit, then b </a:t>
            </a:r>
            <a:r>
              <a:rPr kumimoji="1" lang="en-US" altLang="zh-CN" dirty="0" smtClean="0">
                <a:latin typeface="Verdana"/>
                <a:cs typeface="Verdana"/>
              </a:rPr>
              <a:t>| </a:t>
            </a:r>
            <a:r>
              <a:rPr kumimoji="1" lang="en-US" altLang="zh-CN" dirty="0" smtClean="0">
                <a:latin typeface="Verdana"/>
                <a:cs typeface="Verdana"/>
              </a:rPr>
              <a:t>1 = 1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Let b be an arbitrary bit, then b | </a:t>
            </a:r>
            <a:r>
              <a:rPr kumimoji="1" lang="en-US" altLang="zh-CN" dirty="0" smtClean="0">
                <a:latin typeface="Verdana"/>
                <a:cs typeface="Verdana"/>
              </a:rPr>
              <a:t>0 = </a:t>
            </a:r>
            <a:r>
              <a:rPr kumimoji="1" lang="en-US" altLang="zh-CN" dirty="0" smtClean="0">
                <a:latin typeface="Verdana"/>
                <a:cs typeface="Verdana"/>
              </a:rPr>
              <a:t>b</a:t>
            </a:r>
            <a:endParaRPr kumimoji="1" lang="en-US" altLang="zh-CN" dirty="0" smtClean="0">
              <a:latin typeface="Verdana"/>
              <a:cs typeface="Verdana"/>
            </a:endParaRPr>
          </a:p>
          <a:p>
            <a:pPr lvl="1"/>
            <a:endParaRPr kumimoji="1" lang="en-US" altLang="zh-CN" dirty="0" smtClean="0">
              <a:latin typeface="Verdana"/>
              <a:cs typeface="Verdana"/>
            </a:endParaRPr>
          </a:p>
          <a:p>
            <a:pPr lvl="1"/>
            <a:endParaRPr kumimoji="1" lang="en-US" altLang="zh-CN" dirty="0" smtClean="0">
              <a:latin typeface="Verdana"/>
              <a:cs typeface="Verdana"/>
            </a:endParaRPr>
          </a:p>
          <a:p>
            <a:pPr marL="4572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12" name="矩形 3"/>
          <p:cNvSpPr/>
          <p:nvPr/>
        </p:nvSpPr>
        <p:spPr>
          <a:xfrm>
            <a:off x="802506" y="3763853"/>
            <a:ext cx="5479868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set_msb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x) {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   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en-US" altLang="zh-CN" sz="2800" dirty="0">
              <a:latin typeface="Consolas"/>
              <a:cs typeface="Consolas"/>
            </a:endParaRPr>
          </a:p>
        </p:txBody>
      </p:sp>
      <p:sp>
        <p:nvSpPr>
          <p:cNvPr id="13" name="矩形 3"/>
          <p:cNvSpPr/>
          <p:nvPr/>
        </p:nvSpPr>
        <p:spPr>
          <a:xfrm>
            <a:off x="1621060" y="449924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Consolas"/>
                <a:cs typeface="Consolas"/>
              </a:rPr>
              <a:t>return x | 0x80000000;</a:t>
            </a:r>
            <a:endParaRPr lang="en-US" altLang="zh-CN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3561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146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Bitwise operator ~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59766" y="1572327"/>
            <a:ext cx="366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x</a:t>
            </a:r>
            <a:endParaRPr lang="zh-CN" altLang="en-US" sz="2400" dirty="0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151483"/>
              </p:ext>
            </p:extLst>
          </p:nvPr>
        </p:nvGraphicFramePr>
        <p:xfrm>
          <a:off x="3952044" y="1607601"/>
          <a:ext cx="1781153" cy="1754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8" name="Document" r:id="rId3" imgW="6243320" imgH="1376680" progId="Word.Document.8">
                  <p:embed/>
                </p:oleObj>
              </mc:Choice>
              <mc:Fallback>
                <p:oleObj name="Document" r:id="rId3" imgW="6243320" imgH="1376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3952044" y="1607601"/>
                        <a:ext cx="1781153" cy="1754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7451" y="2135895"/>
            <a:ext cx="2265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bit-value of ~x</a:t>
            </a:r>
            <a:endParaRPr lang="en-US" sz="2800" dirty="0"/>
          </a:p>
        </p:txBody>
      </p:sp>
      <p:sp>
        <p:nvSpPr>
          <p:cNvPr id="14" name="矩形 9"/>
          <p:cNvSpPr/>
          <p:nvPr/>
        </p:nvSpPr>
        <p:spPr>
          <a:xfrm>
            <a:off x="4759766" y="4153629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1 0 1 0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</a:t>
            </a:r>
            <a:endParaRPr lang="zh-CN" altLang="en-US" sz="2400" dirty="0"/>
          </a:p>
        </p:txBody>
      </p:sp>
      <p:sp>
        <p:nvSpPr>
          <p:cNvPr id="15" name="矩形 11"/>
          <p:cNvSpPr/>
          <p:nvPr/>
        </p:nvSpPr>
        <p:spPr>
          <a:xfrm>
            <a:off x="4382740" y="4180222"/>
            <a:ext cx="436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~</a:t>
            </a:r>
            <a:endParaRPr lang="zh-CN" altLang="en-US" sz="2400" dirty="0"/>
          </a:p>
        </p:txBody>
      </p:sp>
      <p:cxnSp>
        <p:nvCxnSpPr>
          <p:cNvPr id="17" name="直线连接符 12"/>
          <p:cNvCxnSpPr/>
          <p:nvPr/>
        </p:nvCxnSpPr>
        <p:spPr>
          <a:xfrm>
            <a:off x="4382740" y="4704043"/>
            <a:ext cx="3510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3"/>
          <p:cNvSpPr/>
          <p:nvPr/>
        </p:nvSpPr>
        <p:spPr>
          <a:xfrm>
            <a:off x="4759766" y="4714620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( 1 </a:t>
            </a:r>
            <a:r>
              <a:rPr kumimoji="1" lang="en-US" altLang="zh-CN" sz="2400" dirty="0">
                <a:latin typeface="Verdana"/>
                <a:cs typeface="Verdana"/>
              </a:rPr>
              <a:t>0</a:t>
            </a:r>
            <a:r>
              <a:rPr kumimoji="1" lang="en-US" altLang="zh-CN" sz="2400" dirty="0" smtClean="0">
                <a:latin typeface="Verdana"/>
                <a:cs typeface="Verdana"/>
              </a:rPr>
              <a:t> 0 1 0 1 1 </a:t>
            </a:r>
            <a:r>
              <a:rPr kumimoji="1" lang="en-US" altLang="zh-CN" sz="2400" dirty="0">
                <a:latin typeface="Verdana"/>
                <a:cs typeface="Verdana"/>
              </a:rPr>
              <a:t>0</a:t>
            </a:r>
            <a:r>
              <a:rPr kumimoji="1" lang="en-US" altLang="zh-CN" sz="2400" dirty="0" smtClean="0">
                <a:latin typeface="Verdana"/>
                <a:cs typeface="Verdana"/>
              </a:rPr>
              <a:t>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89851" y="4380277"/>
            <a:ext cx="2361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 of ~0x69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330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Bitwise operator ^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35935" y="1599806"/>
            <a:ext cx="366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x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357415" y="2610558"/>
            <a:ext cx="366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y</a:t>
            </a:r>
            <a:endParaRPr lang="zh-CN" altLang="en-US" sz="2400" dirty="0"/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268487"/>
              </p:ext>
            </p:extLst>
          </p:nvPr>
        </p:nvGraphicFramePr>
        <p:xfrm>
          <a:off x="3486764" y="2026197"/>
          <a:ext cx="1684612" cy="1659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6" name="Document" r:id="rId3" imgW="6243320" imgH="1376680" progId="Word.Document.8">
                  <p:embed/>
                </p:oleObj>
              </mc:Choice>
              <mc:Fallback>
                <p:oleObj name="Document" r:id="rId3" imgW="6243320" imgH="1376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3486764" y="2026197"/>
                        <a:ext cx="1684612" cy="1659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7451" y="2135895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bit-value of </a:t>
            </a:r>
            <a:r>
              <a:rPr lang="en-US" sz="2800" dirty="0" err="1" smtClean="0"/>
              <a:t>x^y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89851" y="4380277"/>
            <a:ext cx="3063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 of 0x69^0x55</a:t>
            </a:r>
            <a:endParaRPr lang="en-US" sz="2800" dirty="0"/>
          </a:p>
        </p:txBody>
      </p:sp>
      <p:sp>
        <p:nvSpPr>
          <p:cNvPr id="17" name="矩形 9"/>
          <p:cNvSpPr/>
          <p:nvPr/>
        </p:nvSpPr>
        <p:spPr>
          <a:xfrm>
            <a:off x="4578874" y="4102341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1 0 1 0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</a:t>
            </a:r>
            <a:endParaRPr lang="zh-CN" altLang="en-US" sz="2400" dirty="0"/>
          </a:p>
        </p:txBody>
      </p:sp>
      <p:sp>
        <p:nvSpPr>
          <p:cNvPr id="18" name="矩形 10"/>
          <p:cNvSpPr/>
          <p:nvPr/>
        </p:nvSpPr>
        <p:spPr>
          <a:xfrm>
            <a:off x="4578874" y="4567036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0 1 0 1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19" name="矩形 11"/>
          <p:cNvSpPr/>
          <p:nvPr/>
        </p:nvSpPr>
        <p:spPr>
          <a:xfrm>
            <a:off x="4201848" y="4590552"/>
            <a:ext cx="436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^</a:t>
            </a:r>
            <a:endParaRPr lang="zh-CN" altLang="en-US" sz="2400" dirty="0"/>
          </a:p>
        </p:txBody>
      </p:sp>
      <p:cxnSp>
        <p:nvCxnSpPr>
          <p:cNvPr id="20" name="直线连接符 12"/>
          <p:cNvCxnSpPr/>
          <p:nvPr/>
        </p:nvCxnSpPr>
        <p:spPr>
          <a:xfrm>
            <a:off x="4201848" y="5114373"/>
            <a:ext cx="3510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13"/>
          <p:cNvSpPr/>
          <p:nvPr/>
        </p:nvSpPr>
        <p:spPr>
          <a:xfrm>
            <a:off x="4578874" y="5124950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( 0 0 </a:t>
            </a:r>
            <a:r>
              <a:rPr kumimoji="1" lang="en-US" altLang="zh-CN" sz="2400" dirty="0">
                <a:latin typeface="Verdana"/>
                <a:cs typeface="Verdana"/>
              </a:rPr>
              <a:t>1</a:t>
            </a:r>
            <a:r>
              <a:rPr kumimoji="1" lang="en-US" altLang="zh-CN" sz="2400" dirty="0" smtClean="0">
                <a:latin typeface="Verdana"/>
                <a:cs typeface="Verdana"/>
              </a:rPr>
              <a:t> 1 1 1 0 0 )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975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^ (XOR)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used in encryption/decryption, checksum calculation</a:t>
            </a:r>
          </a:p>
          <a:p>
            <a:r>
              <a:rPr lang="en-US" dirty="0" smtClean="0"/>
              <a:t>Let x be any integer, what is x ^ 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2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operator </a:t>
            </a:r>
            <a:r>
              <a:rPr kumimoji="1" lang="en-US" altLang="zh-CN" dirty="0" smtClean="0"/>
              <a:t>&lt;&lt;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x &lt;&lt; y, shift bit-vector x left by y positions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Throw away bits shifted out on the left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Fill in 0’s on the right</a:t>
            </a:r>
          </a:p>
          <a:p>
            <a:pPr marL="57150" indent="0">
              <a:buNone/>
            </a:pPr>
            <a:endParaRPr kumimoji="1" lang="en-US" altLang="zh-CN" dirty="0" smtClean="0">
              <a:latin typeface="Verdana"/>
              <a:cs typeface="Verdana"/>
            </a:endParaRPr>
          </a:p>
          <a:p>
            <a:endParaRPr kumimoji="1" lang="en-US" altLang="zh-CN" dirty="0" smtClean="0">
              <a:latin typeface="Verdana"/>
              <a:cs typeface="Verdana"/>
            </a:endParaRPr>
          </a:p>
          <a:p>
            <a:pPr marL="4572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graphicFrame>
        <p:nvGraphicFramePr>
          <p:cNvPr id="6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42652"/>
              </p:ext>
            </p:extLst>
          </p:nvPr>
        </p:nvGraphicFramePr>
        <p:xfrm>
          <a:off x="645337" y="3748723"/>
          <a:ext cx="7525136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7499"/>
                <a:gridCol w="4277637"/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cs typeface="Verdana"/>
                        </a:rPr>
                        <a:t>0 1 1</a:t>
                      </a:r>
                      <a:r>
                        <a:rPr kumimoji="1" lang="en-US" altLang="zh-CN" sz="2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0 1 0 0 1 </a:t>
                      </a:r>
                      <a:endParaRPr lang="zh-CN" altLang="en-US" sz="24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1626">
                <a:tc>
                  <a:txBody>
                    <a:bodyPr/>
                    <a:lstStyle/>
                    <a:p>
                      <a:r>
                        <a:rPr lang="en-US" altLang="zh-CN" sz="2400" baseline="0" dirty="0" smtClean="0">
                          <a:latin typeface="Verdana"/>
                          <a:cs typeface="Verdana"/>
                        </a:rPr>
                        <a:t>result of 0x69 &lt;&lt; 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0 1 0 0 1 </a:t>
                      </a:r>
                      <a:r>
                        <a:rPr kumimoji="1" lang="en-US" altLang="zh-CN" sz="2400" dirty="0" smtClean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0 0 0</a:t>
                      </a:r>
                      <a:r>
                        <a:rPr kumimoji="1" lang="en-US" altLang="zh-CN" sz="2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lang="zh-CN" altLang="en-US" sz="24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74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operator </a:t>
            </a:r>
            <a:r>
              <a:rPr kumimoji="1" lang="en-US" altLang="zh-CN" dirty="0" smtClean="0"/>
              <a:t>&gt;&gt;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kumimoji="1" lang="en-US" altLang="zh-CN" dirty="0" smtClean="0">
                <a:latin typeface="Verdana"/>
                <a:cs typeface="Verdana"/>
              </a:rPr>
              <a:t>x &gt;&gt; y, shift bit-vector x right by y positions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Throw away bits shifted out on the right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(Logical shift)</a:t>
            </a:r>
            <a:r>
              <a:rPr kumimoji="1" lang="en-US" altLang="zh-CN" dirty="0">
                <a:latin typeface="Verdana"/>
                <a:cs typeface="Verdana"/>
              </a:rPr>
              <a:t> </a:t>
            </a:r>
            <a:r>
              <a:rPr kumimoji="1" lang="en-US" altLang="zh-CN" dirty="0" smtClean="0">
                <a:latin typeface="Verdana"/>
                <a:cs typeface="Verdana"/>
              </a:rPr>
              <a:t>Fill with 0’s on left</a:t>
            </a:r>
          </a:p>
          <a:p>
            <a:endParaRPr kumimoji="1" lang="en-US" altLang="zh-CN" dirty="0" smtClean="0">
              <a:latin typeface="Verdana"/>
              <a:cs typeface="Verdana"/>
            </a:endParaRPr>
          </a:p>
          <a:p>
            <a:pPr marL="4572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81950"/>
              </p:ext>
            </p:extLst>
          </p:nvPr>
        </p:nvGraphicFramePr>
        <p:xfrm>
          <a:off x="751174" y="4683901"/>
          <a:ext cx="793562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201"/>
                <a:gridCol w="3393220"/>
                <a:gridCol w="3399206"/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1 0 1 0 1 0 0 1 </a:t>
                      </a:r>
                      <a:endParaRPr lang="zh-CN" altLang="en-US" sz="24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1626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Logical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>
                          <a:latin typeface="Verdana"/>
                          <a:cs typeface="Verdana"/>
                        </a:rPr>
                        <a:t>result of 0xa9 &gt;&gt; 3 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 smtClean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0 0 0 </a:t>
                      </a:r>
                      <a:r>
                        <a:rPr kumimoji="1" lang="en-US" altLang="zh-CN" sz="2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kumimoji="1" lang="en-US" altLang="zh-CN" sz="24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0</a:t>
                      </a:r>
                      <a:r>
                        <a:rPr kumimoji="1" lang="en-US" altLang="zh-CN" sz="2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1 0 1  </a:t>
                      </a:r>
                      <a:endParaRPr lang="zh-CN" altLang="en-US" sz="24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5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operator </a:t>
            </a:r>
            <a:r>
              <a:rPr kumimoji="1" lang="en-US" altLang="zh-CN" dirty="0" smtClean="0"/>
              <a:t>&gt;&gt;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kumimoji="1" lang="en-US" altLang="zh-CN" dirty="0" smtClean="0">
                <a:latin typeface="Verdana"/>
                <a:cs typeface="Verdana"/>
              </a:rPr>
              <a:t>x &gt;&gt; y, shift bit-vector x right by y positions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Throw away bits shifted out on the right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(Logical shift)</a:t>
            </a:r>
            <a:r>
              <a:rPr kumimoji="1" lang="en-US" altLang="zh-CN" dirty="0">
                <a:latin typeface="Verdana"/>
                <a:cs typeface="Verdana"/>
              </a:rPr>
              <a:t> </a:t>
            </a:r>
            <a:r>
              <a:rPr kumimoji="1" lang="en-US" altLang="zh-CN" dirty="0" smtClean="0">
                <a:latin typeface="Verdana"/>
                <a:cs typeface="Verdana"/>
              </a:rPr>
              <a:t>Fill with 0’s on the left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(Arithmetic shift) Replicate </a:t>
            </a:r>
            <a:r>
              <a:rPr kumimoji="1" lang="en-US" altLang="zh-CN" dirty="0" err="1" smtClean="0">
                <a:latin typeface="Verdana"/>
                <a:cs typeface="Verdana"/>
              </a:rPr>
              <a:t>msb</a:t>
            </a:r>
            <a:r>
              <a:rPr kumimoji="1" lang="en-US" altLang="zh-CN" dirty="0" smtClean="0">
                <a:latin typeface="Verdana"/>
                <a:cs typeface="Verdana"/>
              </a:rPr>
              <a:t> on the left</a:t>
            </a:r>
          </a:p>
          <a:p>
            <a:endParaRPr kumimoji="1" lang="en-US" altLang="zh-CN" dirty="0" smtClean="0">
              <a:latin typeface="Verdana"/>
              <a:cs typeface="Verdana"/>
            </a:endParaRPr>
          </a:p>
          <a:p>
            <a:pPr marL="4572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0144"/>
              </p:ext>
            </p:extLst>
          </p:nvPr>
        </p:nvGraphicFramePr>
        <p:xfrm>
          <a:off x="228991" y="4683901"/>
          <a:ext cx="845781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1297"/>
                <a:gridCol w="3273631"/>
                <a:gridCol w="3622882"/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1 0 1 0 1 0 0 1 </a:t>
                      </a:r>
                      <a:endParaRPr lang="zh-CN" altLang="en-US" sz="24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1626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Arithmetic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>
                          <a:latin typeface="Verdana"/>
                          <a:cs typeface="Verdana"/>
                        </a:rPr>
                        <a:t>result of 0xa9 &gt;&gt; 3 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 smtClean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kumimoji="1" lang="en-US" altLang="zh-CN" sz="2400" baseline="0" dirty="0" smtClean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1  1</a:t>
                      </a:r>
                      <a:r>
                        <a:rPr kumimoji="1" lang="en-US" altLang="zh-CN" sz="2400" dirty="0" smtClean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kumimoji="1" lang="en-US" altLang="zh-CN" sz="2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kumimoji="1" lang="en-US" altLang="zh-CN" sz="24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0</a:t>
                      </a:r>
                      <a:r>
                        <a:rPr kumimoji="1" lang="en-US" altLang="zh-CN" sz="2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1 0 1  </a:t>
                      </a:r>
                      <a:endParaRPr lang="zh-CN" altLang="en-US" sz="24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22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01736" y="708637"/>
            <a:ext cx="2886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Chalkduster"/>
                <a:cs typeface="Chalkduster"/>
              </a:rPr>
              <a:t>C programmers</a:t>
            </a:r>
            <a:endParaRPr lang="zh-CN" altLang="en-US" sz="2400" dirty="0">
              <a:latin typeface="Chalkduster"/>
              <a:cs typeface="Chalkduster"/>
            </a:endParaRPr>
          </a:p>
        </p:txBody>
      </p:sp>
      <p:pic>
        <p:nvPicPr>
          <p:cNvPr id="2" name="Picture 1" descr="a34e4dfea45b48909e9cfc369f7d869e--operating-system-steve-job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6" y="1232259"/>
            <a:ext cx="8380206" cy="509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2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Which shift is used in C 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Arithmetic shift for signed numbers</a:t>
            </a:r>
          </a:p>
          <a:p>
            <a:pPr marL="0" indent="0">
              <a:buNone/>
            </a:pPr>
            <a:r>
              <a:rPr kumimoji="1" lang="en-US" altLang="zh-CN" dirty="0" smtClean="0"/>
              <a:t>Logical shifting on unsigned numbers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3925" y="2873684"/>
            <a:ext cx="8270185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#include &lt;</a:t>
            </a:r>
            <a:r>
              <a:rPr lang="en-US" altLang="zh-CN" sz="2800" dirty="0" err="1">
                <a:latin typeface="Consolas"/>
                <a:cs typeface="Consolas"/>
              </a:rPr>
              <a:t>stdio.h</a:t>
            </a:r>
            <a:r>
              <a:rPr lang="en-US" altLang="zh-CN" sz="2800" dirty="0">
                <a:latin typeface="Consolas"/>
                <a:cs typeface="Consolas"/>
              </a:rPr>
              <a:t>&gt;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  </a:t>
            </a:r>
            <a:r>
              <a:rPr lang="mr-IN" altLang="zh-CN" sz="2800" dirty="0" smtClean="0">
                <a:latin typeface="Consolas"/>
                <a:cs typeface="Consolas"/>
              </a:rPr>
              <a:t>int </a:t>
            </a:r>
            <a:r>
              <a:rPr lang="en-US" altLang="zh-CN" sz="2800" dirty="0">
                <a:latin typeface="Consolas"/>
                <a:cs typeface="Consolas"/>
              </a:rPr>
              <a:t>a</a:t>
            </a:r>
            <a:r>
              <a:rPr lang="mr-IN" altLang="zh-CN" sz="2800" dirty="0" smtClean="0">
                <a:latin typeface="Consolas"/>
                <a:cs typeface="Consolas"/>
              </a:rPr>
              <a:t> </a:t>
            </a:r>
            <a:r>
              <a:rPr lang="mr-IN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-</a:t>
            </a:r>
            <a:r>
              <a:rPr lang="mr-IN" altLang="zh-CN" sz="2800" dirty="0" smtClean="0">
                <a:latin typeface="Consolas"/>
                <a:cs typeface="Consolas"/>
              </a:rPr>
              <a:t>1</a:t>
            </a:r>
            <a:r>
              <a:rPr lang="mr-IN" altLang="zh-CN" sz="28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</a:t>
            </a:r>
            <a:r>
              <a:rPr lang="en-US" altLang="zh-CN" sz="2800" dirty="0" smtClean="0">
                <a:latin typeface="Consolas"/>
                <a:cs typeface="Consolas"/>
              </a:rPr>
              <a:t>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b </a:t>
            </a:r>
            <a:r>
              <a:rPr lang="en-US" altLang="zh-CN" sz="2800" dirty="0">
                <a:latin typeface="Consolas"/>
                <a:cs typeface="Consolas"/>
              </a:rPr>
              <a:t>= 1;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  printf("%d  %d\n", </a:t>
            </a:r>
            <a:r>
              <a:rPr lang="en-US" altLang="zh-CN" sz="2800" dirty="0" smtClean="0">
                <a:latin typeface="Consolas"/>
                <a:cs typeface="Consolas"/>
              </a:rPr>
              <a:t>a</a:t>
            </a:r>
            <a:r>
              <a:rPr lang="mr-IN" altLang="zh-CN" sz="2800" dirty="0" smtClean="0">
                <a:latin typeface="Consolas"/>
                <a:cs typeface="Consolas"/>
              </a:rPr>
              <a:t>&gt;</a:t>
            </a:r>
            <a:r>
              <a:rPr lang="mr-IN" altLang="zh-CN" sz="2800" dirty="0">
                <a:latin typeface="Consolas"/>
                <a:cs typeface="Consolas"/>
              </a:rPr>
              <a:t>&gt;</a:t>
            </a:r>
            <a:r>
              <a:rPr lang="mr-IN" altLang="zh-CN" sz="2800" dirty="0" smtClean="0">
                <a:latin typeface="Consolas"/>
                <a:cs typeface="Consolas"/>
              </a:rPr>
              <a:t>1, </a:t>
            </a:r>
            <a:r>
              <a:rPr lang="en-US" altLang="zh-CN" sz="2800" dirty="0" smtClean="0">
                <a:latin typeface="Consolas"/>
                <a:cs typeface="Consolas"/>
              </a:rPr>
              <a:t>b&gt;</a:t>
            </a:r>
            <a:r>
              <a:rPr lang="mr-IN" altLang="zh-CN" sz="2800" dirty="0" smtClean="0">
                <a:latin typeface="Consolas"/>
                <a:cs typeface="Consolas"/>
              </a:rPr>
              <a:t>&gt;</a:t>
            </a:r>
            <a:r>
              <a:rPr lang="mr-IN" altLang="zh-CN" sz="2800" dirty="0" smtClean="0">
                <a:latin typeface="Consolas"/>
                <a:cs typeface="Consolas"/>
              </a:rPr>
              <a:t>1)</a:t>
            </a:r>
            <a:r>
              <a:rPr lang="mr-IN" altLang="zh-CN" sz="2800" dirty="0">
                <a:latin typeface="Consolas"/>
                <a:cs typeface="Consolas"/>
              </a:rPr>
              <a:t>;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9662" y="5982228"/>
            <a:ext cx="320586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Result: -1 0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5451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Which shift is used?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Arithmetic shift for signed numbers</a:t>
            </a:r>
          </a:p>
          <a:p>
            <a:pPr marL="0" indent="0">
              <a:buNone/>
            </a:pPr>
            <a:r>
              <a:rPr kumimoji="1" lang="en-US" altLang="zh-CN" dirty="0" smtClean="0"/>
              <a:t>Logical shifting on unsigned numbers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3924" y="2873684"/>
            <a:ext cx="9001417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#include &lt;</a:t>
            </a:r>
            <a:r>
              <a:rPr lang="en-US" altLang="zh-CN" sz="2800" dirty="0" err="1">
                <a:latin typeface="Consolas"/>
                <a:cs typeface="Consolas"/>
              </a:rPr>
              <a:t>stdio.h</a:t>
            </a:r>
            <a:r>
              <a:rPr lang="en-US" altLang="zh-CN" sz="2800" dirty="0">
                <a:latin typeface="Consolas"/>
                <a:cs typeface="Consolas"/>
              </a:rPr>
              <a:t>&gt;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  </a:t>
            </a:r>
            <a:r>
              <a:rPr lang="mr-IN" altLang="zh-CN" sz="2800" dirty="0" smtClean="0">
                <a:latin typeface="Consolas"/>
                <a:cs typeface="Consolas"/>
              </a:rPr>
              <a:t>int </a:t>
            </a:r>
            <a:r>
              <a:rPr lang="en-US" altLang="zh-CN" sz="2800" dirty="0">
                <a:latin typeface="Consolas"/>
                <a:cs typeface="Consolas"/>
              </a:rPr>
              <a:t>a</a:t>
            </a:r>
            <a:r>
              <a:rPr lang="mr-IN" altLang="zh-CN" sz="2800" dirty="0" smtClean="0">
                <a:latin typeface="Consolas"/>
                <a:cs typeface="Consolas"/>
              </a:rPr>
              <a:t> </a:t>
            </a:r>
            <a:r>
              <a:rPr lang="mr-IN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-</a:t>
            </a:r>
            <a:r>
              <a:rPr lang="mr-IN" altLang="zh-CN" sz="2800" dirty="0" smtClean="0">
                <a:latin typeface="Consolas"/>
                <a:cs typeface="Consolas"/>
              </a:rPr>
              <a:t>1</a:t>
            </a:r>
            <a:r>
              <a:rPr lang="mr-IN" altLang="zh-CN" sz="28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</a:t>
            </a:r>
            <a:r>
              <a:rPr lang="en-US" altLang="zh-CN" sz="2800" dirty="0" smtClean="0">
                <a:latin typeface="Consolas"/>
                <a:cs typeface="Consolas"/>
              </a:rPr>
              <a:t>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b </a:t>
            </a:r>
            <a:r>
              <a:rPr lang="en-US" altLang="zh-CN" sz="2800" dirty="0">
                <a:latin typeface="Consolas"/>
                <a:cs typeface="Consolas"/>
              </a:rPr>
              <a:t>= 1;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  printf("%</a:t>
            </a:r>
            <a:r>
              <a:rPr lang="mr-IN" altLang="zh-CN" sz="2800" dirty="0" smtClean="0">
                <a:latin typeface="Consolas"/>
                <a:cs typeface="Consolas"/>
              </a:rPr>
              <a:t>d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mr-IN" altLang="zh-CN" sz="2800" dirty="0" smtClean="0">
                <a:latin typeface="Consolas"/>
                <a:cs typeface="Consolas"/>
              </a:rPr>
              <a:t>%</a:t>
            </a:r>
            <a:r>
              <a:rPr lang="mr-IN" altLang="zh-CN" sz="2800" dirty="0">
                <a:latin typeface="Consolas"/>
                <a:cs typeface="Consolas"/>
              </a:rPr>
              <a:t>d\</a:t>
            </a:r>
            <a:r>
              <a:rPr lang="mr-IN" altLang="zh-CN" sz="2800" dirty="0" smtClean="0">
                <a:latin typeface="Consolas"/>
                <a:cs typeface="Consolas"/>
              </a:rPr>
              <a:t>n”,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 smtClean="0">
                <a:latin typeface="Consolas"/>
                <a:cs typeface="Consolas"/>
              </a:rPr>
              <a:t>unsigned 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)a</a:t>
            </a:r>
            <a:r>
              <a:rPr lang="mr-IN" altLang="zh-CN" sz="2800" dirty="0" smtClean="0">
                <a:latin typeface="Consolas"/>
                <a:cs typeface="Consolas"/>
              </a:rPr>
              <a:t>&gt;</a:t>
            </a:r>
            <a:r>
              <a:rPr lang="mr-IN" altLang="zh-CN" sz="2800" dirty="0">
                <a:latin typeface="Consolas"/>
                <a:cs typeface="Consolas"/>
              </a:rPr>
              <a:t>&gt;</a:t>
            </a:r>
            <a:r>
              <a:rPr lang="mr-IN" altLang="zh-CN" sz="2800" dirty="0" smtClean="0">
                <a:latin typeface="Consolas"/>
                <a:cs typeface="Consolas"/>
              </a:rPr>
              <a:t>1, </a:t>
            </a:r>
            <a:endParaRPr lang="en-US" altLang="zh-CN" sz="2800" dirty="0" smtClean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                  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dirty="0" smtClean="0">
                <a:latin typeface="Consolas"/>
                <a:cs typeface="Consolas"/>
              </a:rPr>
              <a:t>&gt;</a:t>
            </a:r>
            <a:r>
              <a:rPr lang="mr-IN" altLang="zh-CN" sz="2800" dirty="0" smtClean="0">
                <a:latin typeface="Consolas"/>
                <a:cs typeface="Consolas"/>
              </a:rPr>
              <a:t>&gt;</a:t>
            </a:r>
            <a:r>
              <a:rPr lang="mr-IN" altLang="zh-CN" sz="2800" dirty="0" smtClean="0">
                <a:latin typeface="Consolas"/>
                <a:cs typeface="Consolas"/>
              </a:rPr>
              <a:t>1)</a:t>
            </a:r>
            <a:r>
              <a:rPr lang="mr-IN" altLang="zh-CN" sz="2800" dirty="0">
                <a:latin typeface="Consolas"/>
                <a:cs typeface="Consolas"/>
              </a:rPr>
              <a:t>;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9663" y="5982228"/>
            <a:ext cx="384710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Result: </a:t>
            </a:r>
            <a:r>
              <a:rPr lang="en-US" sz="2800" dirty="0" smtClean="0"/>
              <a:t>2147483647 </a:t>
            </a:r>
            <a:r>
              <a:rPr lang="en-US" sz="2800" dirty="0" smtClean="0"/>
              <a:t>0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5943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does multiplication (or division*) by 2’s power cheaper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56785" y="2930720"/>
            <a:ext cx="7545232" cy="3539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Consolas"/>
                <a:cs typeface="Consolas"/>
              </a:rPr>
              <a:t>char x = 10;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x = x * 8; //equivalent to?</a:t>
            </a:r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x = x / 4; //equivalent to?</a:t>
            </a: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char y = -2;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y = y * 2; //equivalent to?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y = y / 2; //equivalent to? </a:t>
            </a:r>
          </a:p>
          <a:p>
            <a:endParaRPr lang="en-US" altLang="zh-CN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525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shift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56785" y="1660907"/>
            <a:ext cx="7545232" cy="3539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Consolas"/>
                <a:cs typeface="Consolas"/>
              </a:rPr>
              <a:t>// clear bit at position </a:t>
            </a:r>
            <a:r>
              <a:rPr lang="en-US" altLang="zh-CN" sz="2800" dirty="0" err="1" smtClean="0">
                <a:latin typeface="Consolas"/>
                <a:cs typeface="Consolas"/>
              </a:rPr>
              <a:t>pos</a:t>
            </a:r>
            <a:endParaRPr lang="en-US" altLang="zh-CN" sz="28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// rightmost bit is at 0</a:t>
            </a:r>
            <a:r>
              <a:rPr lang="en-US" altLang="zh-CN" sz="2800" baseline="30000" dirty="0" smtClean="0">
                <a:latin typeface="Consolas"/>
                <a:cs typeface="Consolas"/>
              </a:rPr>
              <a:t>th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pos</a:t>
            </a:r>
            <a:endParaRPr lang="en-US" altLang="zh-CN" sz="2800" dirty="0" smtClean="0">
              <a:latin typeface="Consolas"/>
              <a:cs typeface="Consolas"/>
            </a:endParaRPr>
          </a:p>
          <a:p>
            <a:endParaRPr lang="en-US" altLang="zh-CN" sz="2800" dirty="0" smtClean="0">
              <a:latin typeface="Consolas"/>
              <a:cs typeface="Consolas"/>
            </a:endParaRPr>
          </a:p>
          <a:p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clear_bit_at_pos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x, 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pos</a:t>
            </a:r>
            <a:r>
              <a:rPr lang="en-US" altLang="zh-CN" sz="2800" dirty="0" smtClean="0">
                <a:latin typeface="Consolas"/>
                <a:cs typeface="Consolas"/>
              </a:rPr>
              <a:t>) {</a:t>
            </a:r>
          </a:p>
          <a:p>
            <a:endParaRPr lang="en-US" altLang="zh-CN" sz="2800" dirty="0" smtClean="0">
              <a:latin typeface="Consolas"/>
              <a:cs typeface="Consolas"/>
            </a:endParaRP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en-US" altLang="zh-CN" sz="2800" dirty="0"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1308107" y="3747847"/>
            <a:ext cx="73786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mask = 1 &lt;&lt; </a:t>
            </a:r>
            <a:r>
              <a:rPr lang="en-US" altLang="zh-CN" sz="2800" dirty="0" err="1" smtClean="0">
                <a:latin typeface="Consolas"/>
                <a:cs typeface="Consolas"/>
              </a:rPr>
              <a:t>pos</a:t>
            </a:r>
            <a:r>
              <a:rPr lang="en-US" altLang="zh-CN" sz="28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return x &amp; (~mask);</a:t>
            </a:r>
            <a:endParaRPr lang="en-US" altLang="zh-CN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320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shift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56785" y="1660907"/>
            <a:ext cx="7545232" cy="3539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Consolas"/>
                <a:cs typeface="Consolas"/>
              </a:rPr>
              <a:t>// set bit at position </a:t>
            </a:r>
            <a:r>
              <a:rPr lang="en-US" altLang="zh-CN" sz="2800" dirty="0" err="1" smtClean="0">
                <a:latin typeface="Consolas"/>
                <a:cs typeface="Consolas"/>
              </a:rPr>
              <a:t>pos</a:t>
            </a:r>
            <a:endParaRPr lang="en-US" altLang="zh-CN" sz="28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// rightmost bit is at 0</a:t>
            </a:r>
            <a:r>
              <a:rPr lang="en-US" altLang="zh-CN" sz="2800" baseline="30000" dirty="0" smtClean="0">
                <a:latin typeface="Consolas"/>
                <a:cs typeface="Consolas"/>
              </a:rPr>
              <a:t>th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pos</a:t>
            </a:r>
            <a:endParaRPr lang="en-US" altLang="zh-CN" sz="2800" dirty="0" smtClean="0">
              <a:latin typeface="Consolas"/>
              <a:cs typeface="Consolas"/>
            </a:endParaRPr>
          </a:p>
          <a:p>
            <a:endParaRPr lang="en-US" altLang="zh-CN" sz="2800" dirty="0" smtClean="0">
              <a:latin typeface="Consolas"/>
              <a:cs typeface="Consolas"/>
            </a:endParaRPr>
          </a:p>
          <a:p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set_bit_at_pos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x, 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pos</a:t>
            </a:r>
            <a:r>
              <a:rPr lang="en-US" altLang="zh-CN" sz="2800" dirty="0" smtClean="0">
                <a:latin typeface="Consolas"/>
                <a:cs typeface="Consolas"/>
              </a:rPr>
              <a:t>) 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{</a:t>
            </a:r>
          </a:p>
          <a:p>
            <a:endParaRPr lang="en-US" altLang="zh-CN" sz="2800" dirty="0" smtClean="0">
              <a:latin typeface="Consolas"/>
              <a:cs typeface="Consolas"/>
            </a:endParaRP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en-US" altLang="zh-CN" sz="2800" dirty="0"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1308107" y="3747847"/>
            <a:ext cx="73786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mask = 1 &lt;&lt; </a:t>
            </a:r>
            <a:r>
              <a:rPr lang="en-US" altLang="zh-CN" sz="2800" dirty="0" err="1" smtClean="0">
                <a:latin typeface="Consolas"/>
                <a:cs typeface="Consolas"/>
              </a:rPr>
              <a:t>pos</a:t>
            </a:r>
            <a:r>
              <a:rPr lang="en-US" altLang="zh-CN" sz="28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return x | mask;</a:t>
            </a:r>
            <a:endParaRPr lang="en-US" altLang="zh-CN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2427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C’s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Java</a:t>
            </a:r>
          </a:p>
          <a:p>
            <a:r>
              <a:rPr lang="en-US" dirty="0" smtClean="0"/>
              <a:t>conditional:</a:t>
            </a:r>
          </a:p>
          <a:p>
            <a:pPr lvl="1"/>
            <a:r>
              <a:rPr lang="en-US" dirty="0" smtClean="0"/>
              <a:t> if ... else if... else</a:t>
            </a:r>
          </a:p>
          <a:p>
            <a:pPr lvl="1"/>
            <a:r>
              <a:rPr lang="en-US" dirty="0" smtClean="0"/>
              <a:t>switch</a:t>
            </a:r>
          </a:p>
          <a:p>
            <a:r>
              <a:rPr lang="en-US" dirty="0" smtClean="0"/>
              <a:t>loops: while, for</a:t>
            </a:r>
          </a:p>
          <a:p>
            <a:pPr lvl="1"/>
            <a:r>
              <a:rPr lang="en-US" dirty="0" smtClean="0"/>
              <a:t>continue</a:t>
            </a:r>
          </a:p>
          <a:p>
            <a:pPr lvl="1"/>
            <a:r>
              <a:rPr lang="en-US" dirty="0" smtClean="0"/>
              <a:t>break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9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goto</a:t>
            </a:r>
            <a:r>
              <a:rPr kumimoji="1" lang="en-US" altLang="zh-CN" dirty="0" smtClean="0"/>
              <a:t> statements allow jump anywhere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8495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zh-CN" sz="2800" dirty="0" err="1" smtClean="0">
                <a:latin typeface="Verdana"/>
                <a:cs typeface="Verdana"/>
              </a:rPr>
              <a:t>goto</a:t>
            </a:r>
            <a:r>
              <a:rPr kumimoji="1" lang="en-US" altLang="zh-CN" sz="2800" dirty="0" smtClean="0">
                <a:latin typeface="Verdana"/>
                <a:cs typeface="Verdana"/>
              </a:rPr>
              <a:t> </a:t>
            </a:r>
            <a:r>
              <a:rPr kumimoji="1" lang="en-US" altLang="zh-CN" sz="2800" i="1" dirty="0" smtClean="0">
                <a:latin typeface="Verdana"/>
                <a:cs typeface="Verdana"/>
              </a:rPr>
              <a:t>label</a:t>
            </a:r>
          </a:p>
        </p:txBody>
      </p:sp>
      <p:sp>
        <p:nvSpPr>
          <p:cNvPr id="4" name="矩形 3"/>
          <p:cNvSpPr/>
          <p:nvPr/>
        </p:nvSpPr>
        <p:spPr>
          <a:xfrm>
            <a:off x="791058" y="2706762"/>
            <a:ext cx="753789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 smtClean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endParaRPr lang="en-US" altLang="zh-CN" sz="4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		</a:t>
            </a:r>
            <a:r>
              <a:rPr lang="en-US" altLang="zh-CN" b="1" dirty="0" smtClean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endParaRPr lang="en-US" altLang="zh-CN" sz="4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			</a:t>
            </a:r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goto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 error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		}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b="1" dirty="0" smtClean="0">
                <a:latin typeface="Consolas"/>
                <a:ea typeface="宋体" pitchFamily="2" charset="-122"/>
                <a:cs typeface="Consolas"/>
              </a:rPr>
              <a:t>  	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sz="400" b="1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b="1" i="1" dirty="0">
                <a:latin typeface="Consolas"/>
                <a:ea typeface="宋体" pitchFamily="2" charset="-122"/>
                <a:cs typeface="Consolas"/>
              </a:rPr>
              <a:t>e</a:t>
            </a:r>
            <a:r>
              <a:rPr lang="en-US" altLang="zh-CN" b="1" i="1" dirty="0" smtClean="0">
                <a:latin typeface="Consolas"/>
                <a:ea typeface="宋体" pitchFamily="2" charset="-122"/>
                <a:cs typeface="Consolas"/>
              </a:rPr>
              <a:t>rror: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code handling error</a:t>
            </a:r>
          </a:p>
        </p:txBody>
      </p:sp>
    </p:spTree>
    <p:extLst>
      <p:ext uri="{BB962C8B-B14F-4D97-AF65-F5344CB8AC3E}">
        <p14:creationId xmlns:p14="http://schemas.microsoft.com/office/powerpoint/2010/main" val="353580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goto’s</a:t>
            </a:r>
            <a:r>
              <a:rPr lang="en-US" dirty="0" smtClean="0"/>
              <a:t> whenever possible</a:t>
            </a:r>
            <a:endParaRPr lang="en-US" dirty="0"/>
          </a:p>
        </p:txBody>
      </p:sp>
      <p:pic>
        <p:nvPicPr>
          <p:cNvPr id="4" name="Content Placeholder 3" descr="Screen Shot 2018-09-18 at 11.52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6" b="3586"/>
          <a:stretch>
            <a:fillRect/>
          </a:stretch>
        </p:blipFill>
        <p:spPr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8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goto’s</a:t>
            </a:r>
            <a:r>
              <a:rPr lang="en-US" dirty="0" smtClean="0"/>
              <a:t> whenever possible</a:t>
            </a:r>
            <a:endParaRPr lang="en-US" dirty="0"/>
          </a:p>
        </p:txBody>
      </p:sp>
      <p:pic>
        <p:nvPicPr>
          <p:cNvPr id="5" name="Content Placeholder 4" descr="Screen Shot 2018-09-18 at 11.54.19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 t="-5100" r="2138" b="-9577"/>
          <a:stretch/>
        </p:blipFill>
        <p:spPr>
          <a:xfrm>
            <a:off x="0" y="1600201"/>
            <a:ext cx="9144000" cy="3813326"/>
          </a:xfrm>
        </p:spPr>
      </p:pic>
    </p:spTree>
    <p:extLst>
      <p:ext uri="{BB962C8B-B14F-4D97-AF65-F5344CB8AC3E}">
        <p14:creationId xmlns:p14="http://schemas.microsoft.com/office/powerpoint/2010/main" val="198790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isEven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>
                <a:latin typeface="Consolas"/>
                <a:cs typeface="Consolas"/>
              </a:rPr>
              <a:t>int n)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213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C is an old programming language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900835"/>
              </p:ext>
            </p:extLst>
          </p:nvPr>
        </p:nvGraphicFramePr>
        <p:xfrm>
          <a:off x="396789" y="1761506"/>
          <a:ext cx="8290011" cy="41831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60619"/>
                <a:gridCol w="2598713"/>
                <a:gridCol w="3230679"/>
              </a:tblGrid>
              <a:tr h="532424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C</a:t>
                      </a:r>
                      <a:endParaRPr lang="zh-CN" altLang="en-US" sz="2200" b="1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Java</a:t>
                      </a:r>
                      <a:endParaRPr lang="zh-CN" altLang="en-US" sz="2200" b="1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Python</a:t>
                      </a:r>
                      <a:endParaRPr lang="zh-CN" altLang="en-US" sz="2200" b="1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1972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1995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2000 (2.0)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Procedure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Object oriented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Procedure &amp; object oriented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114090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Compiled</a:t>
                      </a:r>
                      <a:r>
                        <a:rPr lang="en-US" altLang="zh-CN" sz="1800" baseline="0" dirty="0" smtClean="0"/>
                        <a:t> to machine code, runs on bare machine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Compiled</a:t>
                      </a:r>
                      <a:r>
                        <a:rPr lang="en-US" altLang="zh-CN" sz="1800" baseline="0" dirty="0" smtClean="0"/>
                        <a:t> to </a:t>
                      </a:r>
                      <a:r>
                        <a:rPr lang="en-US" altLang="zh-CN" sz="1800" baseline="0" dirty="0" err="1" smtClean="0"/>
                        <a:t>bytecode</a:t>
                      </a:r>
                      <a:r>
                        <a:rPr lang="en-US" altLang="zh-CN" sz="1800" baseline="0" dirty="0" smtClean="0"/>
                        <a:t>, runs by another piece of software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Scripting</a:t>
                      </a:r>
                      <a:r>
                        <a:rPr lang="en-US" altLang="zh-CN" sz="1800" baseline="0" dirty="0" smtClean="0"/>
                        <a:t> language, interpreted by software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532424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static type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static type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dynamic type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98862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Manual memory management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dirty="0" smtClean="0"/>
                        <a:t>Automatic</a:t>
                      </a:r>
                      <a:r>
                        <a:rPr lang="en-US" altLang="zh-CN" sz="1800" baseline="0" dirty="0" smtClean="0"/>
                        <a:t> memory management with GC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isEven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>
                <a:latin typeface="Consolas"/>
                <a:cs typeface="Consolas"/>
              </a:rPr>
              <a:t>int n) </a:t>
            </a:r>
            <a:r>
              <a:rPr lang="en-US" altLang="zh-CN" sz="2800" dirty="0" smtClean="0">
                <a:latin typeface="Consolas"/>
                <a:cs typeface="Consolas"/>
              </a:rPr>
              <a:t>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</a:t>
            </a:r>
            <a:r>
              <a:rPr lang="en-US" altLang="zh-CN" sz="2800" dirty="0" smtClean="0">
                <a:latin typeface="Consolas"/>
                <a:cs typeface="Consolas"/>
              </a:rPr>
              <a:t>return (n &amp; 0x1)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91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isEven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>
                <a:latin typeface="Consolas"/>
                <a:cs typeface="Consolas"/>
              </a:rPr>
              <a:t>int n) </a:t>
            </a:r>
            <a:r>
              <a:rPr lang="en-US" altLang="zh-CN" sz="2800" dirty="0" smtClean="0">
                <a:latin typeface="Consolas"/>
                <a:cs typeface="Consolas"/>
              </a:rPr>
              <a:t>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</a:t>
            </a:r>
            <a:r>
              <a:rPr lang="en-US" altLang="zh-CN" sz="2800" dirty="0" smtClean="0">
                <a:latin typeface="Consolas"/>
                <a:cs typeface="Consolas"/>
              </a:rPr>
              <a:t>return (n % 2)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2387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83449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isPowerOfTwo</a:t>
            </a:r>
            <a:r>
              <a:rPr lang="en-US" altLang="zh-CN" sz="2800" dirty="0" smtClean="0">
                <a:latin typeface="Consolas"/>
                <a:cs typeface="Consolas"/>
              </a:rPr>
              <a:t>(unsigned 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n) {</a:t>
            </a:r>
          </a:p>
          <a:p>
            <a:endParaRPr lang="en-US" altLang="zh-CN" sz="28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95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052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017" y="2719826"/>
            <a:ext cx="8142783" cy="369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err="1">
                <a:latin typeface="Consolas"/>
                <a:cs typeface="Consolas"/>
              </a:rPr>
              <a:t>bool</a:t>
            </a:r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err="1" smtClean="0">
                <a:latin typeface="Consolas"/>
                <a:cs typeface="Consolas"/>
              </a:rPr>
              <a:t>isPowerOfTwo</a:t>
            </a:r>
            <a:r>
              <a:rPr lang="en-US" altLang="zh-CN" sz="2600" dirty="0" smtClean="0">
                <a:latin typeface="Consolas"/>
                <a:cs typeface="Consolas"/>
              </a:rPr>
              <a:t>(unsigned </a:t>
            </a:r>
            <a:r>
              <a:rPr lang="en-US" altLang="zh-CN" sz="2600" dirty="0" err="1" smtClean="0">
                <a:latin typeface="Consolas"/>
                <a:cs typeface="Consolas"/>
              </a:rPr>
              <a:t>int</a:t>
            </a:r>
            <a:r>
              <a:rPr lang="en-US" altLang="zh-CN" sz="2600" dirty="0" smtClean="0">
                <a:latin typeface="Consolas"/>
                <a:cs typeface="Consolas"/>
              </a:rPr>
              <a:t> </a:t>
            </a:r>
            <a:r>
              <a:rPr lang="en-US" altLang="zh-CN" sz="2600" dirty="0">
                <a:latin typeface="Consolas"/>
                <a:cs typeface="Consolas"/>
              </a:rPr>
              <a:t>n) </a:t>
            </a:r>
            <a:r>
              <a:rPr lang="en-US" altLang="zh-CN" sz="2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smtClean="0">
                <a:latin typeface="Consolas"/>
                <a:cs typeface="Consolas"/>
              </a:rPr>
              <a:t>  if (n==0) return false;</a:t>
            </a:r>
          </a:p>
          <a:p>
            <a:r>
              <a:rPr lang="en-US" altLang="zh-CN" sz="2600" dirty="0" smtClean="0">
                <a:latin typeface="Consolas"/>
                <a:cs typeface="Consolas"/>
              </a:rPr>
              <a:t>   while (n &gt; 1) {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smtClean="0">
                <a:latin typeface="Consolas"/>
                <a:cs typeface="Consolas"/>
              </a:rPr>
              <a:t>     if (n % 2)  // (n%2)!=0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smtClean="0">
                <a:latin typeface="Consolas"/>
                <a:cs typeface="Consolas"/>
              </a:rPr>
              <a:t>        return false; 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smtClean="0">
                <a:latin typeface="Consolas"/>
                <a:cs typeface="Consolas"/>
              </a:rPr>
              <a:t>     n = n / 2;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smtClean="0">
                <a:latin typeface="Consolas"/>
                <a:cs typeface="Consolas"/>
              </a:rPr>
              <a:t>  return true;</a:t>
            </a:r>
          </a:p>
          <a:p>
            <a:r>
              <a:rPr lang="en-US" altLang="zh-CN" sz="2600" dirty="0" smtClean="0">
                <a:latin typeface="Consolas"/>
                <a:cs typeface="Consolas"/>
              </a:rPr>
              <a:t>}</a:t>
            </a:r>
            <a:endParaRPr lang="zh-CN" altLang="en-US" sz="2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968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6371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isPowerOfTwo</a:t>
            </a:r>
            <a:r>
              <a:rPr lang="en-US" altLang="zh-CN" sz="2800" dirty="0" smtClean="0">
                <a:latin typeface="Consolas"/>
                <a:cs typeface="Consolas"/>
              </a:rPr>
              <a:t>(unsigned 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n) {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  return </a:t>
            </a:r>
            <a:r>
              <a:rPr lang="mr-IN" altLang="zh-CN" sz="2800" dirty="0">
                <a:latin typeface="Consolas"/>
                <a:cs typeface="Consolas"/>
              </a:rPr>
              <a:t>(n &amp; (n-1</a:t>
            </a:r>
            <a:r>
              <a:rPr lang="mr-IN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dirty="0" smtClean="0">
                <a:latin typeface="Consolas"/>
                <a:cs typeface="Consolas"/>
              </a:rPr>
              <a:t>) == 0;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 // n&amp;(n-1) clears rightmost 1 bit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540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34409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isPowerOfTwo</a:t>
            </a:r>
            <a:r>
              <a:rPr lang="en-US" altLang="zh-CN" sz="2800" dirty="0" smtClean="0">
                <a:latin typeface="Consolas"/>
                <a:cs typeface="Consolas"/>
              </a:rPr>
              <a:t>(unsigned 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n) {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  return </a:t>
            </a:r>
            <a:r>
              <a:rPr lang="en-US" altLang="zh-CN" sz="2800" dirty="0">
                <a:latin typeface="Consolas"/>
                <a:cs typeface="Consolas"/>
              </a:rPr>
              <a:t>n != 0 &amp;&amp; </a:t>
            </a:r>
            <a:r>
              <a:rPr lang="mr-IN" altLang="zh-CN" sz="2800" dirty="0">
                <a:latin typeface="Consolas"/>
                <a:cs typeface="Consolas"/>
              </a:rPr>
              <a:t>(n &amp; (n-1)</a:t>
            </a:r>
            <a:r>
              <a:rPr lang="en-US" altLang="zh-CN" sz="2800" dirty="0">
                <a:latin typeface="Consolas"/>
                <a:cs typeface="Consolas"/>
              </a:rPr>
              <a:t>) == </a:t>
            </a:r>
            <a:r>
              <a:rPr lang="en-US" altLang="zh-CN" sz="2800" dirty="0" smtClean="0">
                <a:latin typeface="Consolas"/>
                <a:cs typeface="Consolas"/>
              </a:rPr>
              <a:t>0;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523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</a:t>
            </a:r>
            <a:r>
              <a:rPr kumimoji="1" lang="en-US" altLang="zh-CN" dirty="0" smtClean="0"/>
              <a:t>binary representation </a:t>
            </a:r>
            <a:r>
              <a:rPr kumimoji="1" lang="en-US" altLang="zh-CN" dirty="0"/>
              <a:t>of the given </a:t>
            </a:r>
            <a:r>
              <a:rPr kumimoji="1" lang="en-US" altLang="zh-CN" dirty="0" smtClean="0"/>
              <a:t>number ?</a:t>
            </a:r>
          </a:p>
          <a:p>
            <a:pPr marL="0" indent="0">
              <a:buNone/>
            </a:pPr>
            <a:r>
              <a:rPr kumimoji="1" lang="en-US" altLang="zh-CN" dirty="0" smtClean="0"/>
              <a:t>(n &gt; 0)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6713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</a:t>
            </a:r>
            <a:r>
              <a:rPr lang="en-US" altLang="zh-CN" sz="2800" dirty="0" err="1" smtClean="0">
                <a:latin typeface="Consolas"/>
                <a:cs typeface="Consolas"/>
              </a:rPr>
              <a:t>nt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count_one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>
                <a:latin typeface="Consolas"/>
                <a:cs typeface="Consolas"/>
              </a:rPr>
              <a:t>int n) </a:t>
            </a:r>
            <a:r>
              <a:rPr lang="en-US" altLang="zh-CN" sz="2800" dirty="0" smtClean="0">
                <a:latin typeface="Consolas"/>
                <a:cs typeface="Consolas"/>
              </a:rPr>
              <a:t>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514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</a:t>
            </a:r>
            <a:r>
              <a:rPr kumimoji="1" lang="en-US" altLang="zh-CN" dirty="0" smtClean="0"/>
              <a:t>binary representation </a:t>
            </a:r>
            <a:r>
              <a:rPr kumimoji="1" lang="en-US" altLang="zh-CN" dirty="0"/>
              <a:t>of the given </a:t>
            </a:r>
            <a:r>
              <a:rPr kumimoji="1" lang="en-US" altLang="zh-CN" dirty="0" smtClean="0"/>
              <a:t>number ?</a:t>
            </a:r>
          </a:p>
          <a:p>
            <a:pPr marL="0" indent="0">
              <a:buNone/>
            </a:pPr>
            <a:r>
              <a:rPr kumimoji="1" lang="en-US" altLang="zh-CN" dirty="0" smtClean="0"/>
              <a:t>(n &gt; 0)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180858"/>
            <a:ext cx="767139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</a:t>
            </a:r>
            <a:r>
              <a:rPr lang="en-US" altLang="zh-CN" sz="2800" dirty="0" err="1" smtClean="0">
                <a:latin typeface="Consolas"/>
                <a:cs typeface="Consolas"/>
              </a:rPr>
              <a:t>nt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count_one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>
                <a:latin typeface="Consolas"/>
                <a:cs typeface="Consolas"/>
              </a:rPr>
              <a:t>int n) </a:t>
            </a:r>
            <a:r>
              <a:rPr lang="en-US" altLang="zh-CN" sz="28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   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   while (n != 0 ) {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      count += (n % 2);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     n = (unsigned 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)n&gt;&gt;1;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  return count;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300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</a:t>
            </a:r>
            <a:r>
              <a:rPr kumimoji="1" lang="en-US" altLang="zh-CN" dirty="0" smtClean="0"/>
              <a:t>binary representation </a:t>
            </a:r>
            <a:r>
              <a:rPr kumimoji="1" lang="en-US" altLang="zh-CN" dirty="0"/>
              <a:t>of the given </a:t>
            </a:r>
            <a:r>
              <a:rPr kumimoji="1" lang="en-US" altLang="zh-CN" dirty="0" smtClean="0"/>
              <a:t>number ?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6713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count_one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>
                <a:latin typeface="Consolas"/>
                <a:cs typeface="Consolas"/>
              </a:rPr>
              <a:t>int n) </a:t>
            </a:r>
            <a:r>
              <a:rPr lang="en-US" altLang="zh-CN" sz="2800" dirty="0" smtClean="0">
                <a:latin typeface="Consolas"/>
                <a:cs typeface="Consolas"/>
              </a:rPr>
              <a:t>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5633665"/>
            <a:ext cx="799520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dirty="0" smtClean="0">
                <a:latin typeface="Arial"/>
                <a:cs typeface="Arial"/>
              </a:rPr>
              <a:t>A trick </a:t>
            </a:r>
            <a:r>
              <a:rPr kumimoji="1" lang="mr-IN" altLang="zh-CN" sz="3200" dirty="0" smtClean="0">
                <a:latin typeface="Arial"/>
                <a:cs typeface="Arial"/>
              </a:rPr>
              <a:t>–</a:t>
            </a:r>
            <a:r>
              <a:rPr kumimoji="1" lang="en-US" altLang="zh-CN" sz="3200" dirty="0" smtClean="0">
                <a:latin typeface="Arial"/>
                <a:cs typeface="Arial"/>
              </a:rPr>
              <a:t> clear the rightmost one:  n &amp; (n -1) </a:t>
            </a:r>
            <a:endParaRPr kumimoji="1" lang="en-US" altLang="zh-CN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941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</a:t>
            </a:r>
            <a:r>
              <a:rPr kumimoji="1" lang="en-US" altLang="zh-CN" dirty="0" smtClean="0"/>
              <a:t>binary representation </a:t>
            </a:r>
            <a:r>
              <a:rPr kumimoji="1" lang="en-US" altLang="zh-CN" dirty="0"/>
              <a:t>of the given </a:t>
            </a:r>
            <a:r>
              <a:rPr kumimoji="1" lang="en-US" altLang="zh-CN" dirty="0" smtClean="0"/>
              <a:t>number ?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2971556"/>
            <a:ext cx="76713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count_one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>
                <a:latin typeface="Consolas"/>
                <a:cs typeface="Consolas"/>
              </a:rPr>
              <a:t>int n) </a:t>
            </a:r>
            <a:r>
              <a:rPr lang="en-US" altLang="zh-CN" sz="2800" dirty="0" smtClean="0">
                <a:latin typeface="Consolas"/>
                <a:cs typeface="Consolas"/>
              </a:rPr>
              <a:t>{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smtClean="0">
                <a:latin typeface="Consolas"/>
                <a:cs typeface="Consolas"/>
              </a:rPr>
              <a:t>  </a:t>
            </a:r>
            <a:r>
              <a:rPr lang="en-US" altLang="zh-CN" sz="2600" dirty="0" err="1" smtClean="0">
                <a:latin typeface="Consolas"/>
                <a:cs typeface="Consolas"/>
              </a:rPr>
              <a:t>int</a:t>
            </a:r>
            <a:r>
              <a:rPr lang="en-US" altLang="zh-CN" sz="2600" dirty="0" smtClean="0">
                <a:latin typeface="Consolas"/>
                <a:cs typeface="Consolas"/>
              </a:rPr>
              <a:t> count = 0;</a:t>
            </a:r>
            <a:endParaRPr lang="en-US" altLang="zh-CN" sz="2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 while(</a:t>
            </a:r>
            <a:r>
              <a:rPr lang="en-US" altLang="zh-CN" sz="2800" dirty="0" smtClean="0">
                <a:latin typeface="Consolas"/>
                <a:cs typeface="Consolas"/>
              </a:rPr>
              <a:t>n != 0) </a:t>
            </a:r>
            <a:r>
              <a:rPr lang="en-US" altLang="zh-CN" sz="2800" dirty="0">
                <a:latin typeface="Consolas"/>
                <a:cs typeface="Consolas"/>
              </a:rPr>
              <a:t>{ </a:t>
            </a:r>
            <a:endParaRPr lang="en-US" altLang="zh-CN" sz="2800" dirty="0" smtClean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	</a:t>
            </a:r>
            <a:r>
              <a:rPr lang="en-US" altLang="zh-CN" sz="2800" dirty="0" smtClean="0">
                <a:latin typeface="Consolas"/>
                <a:cs typeface="Consolas"/>
              </a:rPr>
              <a:t>		n </a:t>
            </a:r>
            <a:r>
              <a:rPr lang="en-US" altLang="zh-CN" sz="2800" dirty="0">
                <a:latin typeface="Consolas"/>
                <a:cs typeface="Consolas"/>
              </a:rPr>
              <a:t>= n&amp;(n-1); </a:t>
            </a:r>
            <a:endParaRPr lang="en-US" altLang="zh-CN" sz="2800" dirty="0" smtClean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	</a:t>
            </a:r>
            <a:r>
              <a:rPr lang="en-US" altLang="zh-CN" sz="2800" dirty="0" smtClean="0">
                <a:latin typeface="Consolas"/>
                <a:cs typeface="Consolas"/>
              </a:rPr>
              <a:t>		count</a:t>
            </a:r>
            <a:r>
              <a:rPr lang="en-US" altLang="zh-CN" sz="2800" dirty="0">
                <a:latin typeface="Consolas"/>
                <a:cs typeface="Consolas"/>
              </a:rPr>
              <a:t>++</a:t>
            </a:r>
            <a:r>
              <a:rPr lang="en-US" altLang="zh-CN" sz="28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</a:t>
            </a:r>
            <a:r>
              <a:rPr lang="en-US" altLang="zh-CN" sz="2800" dirty="0" smtClean="0">
                <a:latin typeface="Consolas"/>
                <a:cs typeface="Consolas"/>
              </a:rPr>
              <a:t>}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</a:t>
            </a:r>
            <a:r>
              <a:rPr lang="en-US" altLang="zh-CN" sz="2800" dirty="0" smtClean="0">
                <a:latin typeface="Consolas"/>
                <a:cs typeface="Consolas"/>
              </a:rPr>
              <a:t>return </a:t>
            </a:r>
            <a:r>
              <a:rPr lang="en-US" altLang="zh-CN" sz="2800" dirty="0">
                <a:latin typeface="Consolas"/>
                <a:cs typeface="Consolas"/>
              </a:rPr>
              <a:t>count;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499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C for CSO?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is a systems language</a:t>
            </a:r>
          </a:p>
          <a:p>
            <a:pPr lvl="1"/>
            <a:r>
              <a:rPr lang="en-US" dirty="0" smtClean="0"/>
              <a:t>Language for writing OS and low-level code</a:t>
            </a:r>
          </a:p>
          <a:p>
            <a:pPr lvl="1"/>
            <a:r>
              <a:rPr lang="en-US" dirty="0" smtClean="0"/>
              <a:t>Systems written in C:</a:t>
            </a:r>
          </a:p>
          <a:p>
            <a:pPr lvl="2"/>
            <a:r>
              <a:rPr lang="en-US" dirty="0" smtClean="0"/>
              <a:t>Linux,  Windows kernel, </a:t>
            </a:r>
            <a:r>
              <a:rPr lang="en-US" dirty="0" err="1" smtClean="0"/>
              <a:t>MacOS</a:t>
            </a:r>
            <a:r>
              <a:rPr lang="en-US" dirty="0" smtClean="0"/>
              <a:t> kernel</a:t>
            </a:r>
          </a:p>
          <a:p>
            <a:pPr lvl="2"/>
            <a:r>
              <a:rPr lang="en-US" dirty="0" smtClean="0"/>
              <a:t>MySQL, </a:t>
            </a:r>
            <a:r>
              <a:rPr lang="en-US" dirty="0" err="1" smtClean="0"/>
              <a:t>Postgres</a:t>
            </a:r>
            <a:endParaRPr lang="en-US" dirty="0" smtClean="0"/>
          </a:p>
          <a:p>
            <a:pPr lvl="2"/>
            <a:r>
              <a:rPr lang="en-US" dirty="0" smtClean="0"/>
              <a:t>Apache webserver, NGIX</a:t>
            </a:r>
          </a:p>
          <a:p>
            <a:pPr lvl="2"/>
            <a:r>
              <a:rPr lang="en-US" dirty="0" smtClean="0"/>
              <a:t>Java virtual machine, Python interpreter</a:t>
            </a:r>
          </a:p>
          <a:p>
            <a:r>
              <a:rPr lang="en-US" dirty="0" smtClean="0"/>
              <a:t>Why learning C for CSO?</a:t>
            </a:r>
          </a:p>
          <a:p>
            <a:pPr lvl="1"/>
            <a:r>
              <a:rPr lang="en-US" dirty="0" smtClean="0"/>
              <a:t>simple, low-level, “close to the hardware”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34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“Hello World”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1 	#include &lt;</a:t>
            </a:r>
            <a:r>
              <a:rPr lang="en-US" altLang="zh-CN" sz="2400" dirty="0" err="1" smtClean="0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2</a:t>
            </a:r>
          </a:p>
          <a:p>
            <a:pPr>
              <a:buFontTx/>
              <a:buNone/>
              <a:defRPr/>
            </a:pP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3 	int main()</a:t>
            </a:r>
          </a:p>
          <a:p>
            <a:pPr>
              <a:buFontTx/>
              <a:buNone/>
              <a:defRPr/>
            </a:pP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4 	{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  printf("hello, world\n");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  return 0;</a:t>
            </a:r>
            <a:endParaRPr lang="en-US" altLang="zh-CN" sz="2400" dirty="0">
              <a:latin typeface="Consolas"/>
              <a:ea typeface="宋体" pitchFamily="2" charset="-122"/>
              <a:cs typeface="Consolas"/>
            </a:endParaRPr>
          </a:p>
          <a:p>
            <a:pPr marL="457200" indent="-457200">
              <a:buFontTx/>
              <a:buAutoNum type="arabicPlain" startAt="5"/>
              <a:defRPr/>
            </a:pP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28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“Hello World”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 	#include &lt;</a:t>
            </a:r>
            <a:r>
              <a:rPr lang="en-US" altLang="zh-CN" sz="24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2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3 	int main()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4 	{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  printf("hello, world\n");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  return 0;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grpSp>
        <p:nvGrpSpPr>
          <p:cNvPr id="11" name="组合 26"/>
          <p:cNvGrpSpPr>
            <a:grpSpLocks/>
          </p:cNvGrpSpPr>
          <p:nvPr/>
        </p:nvGrpSpPr>
        <p:grpSpPr bwMode="auto">
          <a:xfrm>
            <a:off x="3880431" y="1682508"/>
            <a:ext cx="3442867" cy="523875"/>
            <a:chOff x="3386582" y="1600200"/>
            <a:chExt cx="3443626" cy="523220"/>
          </a:xfrm>
        </p:grpSpPr>
        <p:sp>
          <p:nvSpPr>
            <p:cNvPr id="12" name="TextBox 21"/>
            <p:cNvSpPr txBox="1">
              <a:spLocks noChangeArrowheads="1"/>
            </p:cNvSpPr>
            <p:nvPr/>
          </p:nvSpPr>
          <p:spPr bwMode="auto">
            <a:xfrm>
              <a:off x="4648200" y="1600200"/>
              <a:ext cx="21820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dirty="0">
                  <a:latin typeface="Verdana"/>
                  <a:cs typeface="Verdana"/>
                </a:rPr>
                <a:t>Header file</a:t>
              </a:r>
              <a:endParaRPr lang="zh-CN" altLang="en-US" dirty="0">
                <a:latin typeface="Verdana"/>
                <a:cs typeface="Verdana"/>
              </a:endParaRPr>
            </a:p>
          </p:txBody>
        </p:sp>
        <p:cxnSp>
          <p:nvCxnSpPr>
            <p:cNvPr id="13" name="直接箭头连接符 25"/>
            <p:cNvCxnSpPr>
              <a:cxnSpLocks noChangeShapeType="1"/>
              <a:stCxn id="12" idx="1"/>
            </p:cNvCxnSpPr>
            <p:nvPr/>
          </p:nvCxnSpPr>
          <p:spPr bwMode="auto">
            <a:xfrm flipH="1" flipV="1">
              <a:off x="3386582" y="1828800"/>
              <a:ext cx="1261618" cy="330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组合 20"/>
          <p:cNvGrpSpPr>
            <a:grpSpLocks/>
          </p:cNvGrpSpPr>
          <p:nvPr/>
        </p:nvGrpSpPr>
        <p:grpSpPr bwMode="auto">
          <a:xfrm>
            <a:off x="1676400" y="3816106"/>
            <a:ext cx="6396038" cy="1590675"/>
            <a:chOff x="1676400" y="3733800"/>
            <a:chExt cx="6395505" cy="1590020"/>
          </a:xfrm>
        </p:grpSpPr>
        <p:sp>
          <p:nvSpPr>
            <p:cNvPr id="18" name="TextBox 14"/>
            <p:cNvSpPr txBox="1">
              <a:spLocks noChangeArrowheads="1"/>
            </p:cNvSpPr>
            <p:nvPr/>
          </p:nvSpPr>
          <p:spPr bwMode="auto">
            <a:xfrm>
              <a:off x="4876800" y="4800600"/>
              <a:ext cx="31951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dirty="0">
                  <a:latin typeface="Verdana"/>
                  <a:cs typeface="Verdana"/>
                </a:rPr>
                <a:t>Standard Library</a:t>
              </a:r>
              <a:endParaRPr lang="zh-CN" altLang="en-US" dirty="0">
                <a:latin typeface="Verdana"/>
                <a:cs typeface="Verdana"/>
              </a:endParaRPr>
            </a:p>
          </p:txBody>
        </p:sp>
        <p:cxnSp>
          <p:nvCxnSpPr>
            <p:cNvPr id="19" name="曲线连接符 16"/>
            <p:cNvCxnSpPr>
              <a:cxnSpLocks noChangeShapeType="1"/>
            </p:cNvCxnSpPr>
            <p:nvPr/>
          </p:nvCxnSpPr>
          <p:spPr bwMode="auto">
            <a:xfrm rot="10800000">
              <a:off x="1676400" y="3733800"/>
              <a:ext cx="3124200" cy="1371600"/>
            </a:xfrm>
            <a:prstGeom prst="curvedConnector3">
              <a:avLst>
                <a:gd name="adj1" fmla="val 9959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矩形 2"/>
          <p:cNvSpPr/>
          <p:nvPr/>
        </p:nvSpPr>
        <p:spPr>
          <a:xfrm>
            <a:off x="457200" y="5835134"/>
            <a:ext cx="4061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helloworld.c </a:t>
            </a:r>
            <a:r>
              <a:rPr lang="mr-IN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altLang="zh-CN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Compiling</a:t>
            </a:r>
            <a:endParaRPr kumimoji="1" lang="zh-CN" altLang="en-US" dirty="0"/>
          </a:p>
        </p:txBody>
      </p:sp>
      <p:sp>
        <p:nvSpPr>
          <p:cNvPr id="5" name="Vertical Scroll 5"/>
          <p:cNvSpPr/>
          <p:nvPr/>
        </p:nvSpPr>
        <p:spPr>
          <a:xfrm>
            <a:off x="0" y="1960753"/>
            <a:ext cx="1752073" cy="1097914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[*.c, *.h]</a:t>
            </a:r>
            <a:endParaRPr kumimoji="0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7" name="Striped Right Arrow 8"/>
          <p:cNvSpPr/>
          <p:nvPr/>
        </p:nvSpPr>
        <p:spPr>
          <a:xfrm rot="19496598">
            <a:off x="1676401" y="2180812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7"/>
          <p:cNvSpPr/>
          <p:nvPr/>
        </p:nvSpPr>
        <p:spPr>
          <a:xfrm>
            <a:off x="2201550" y="1585113"/>
            <a:ext cx="198294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000000"/>
                </a:solidFill>
                <a:latin typeface="Verdana"/>
                <a:cs typeface="Verdana"/>
              </a:rPr>
              <a:t>C Program Preprocessor</a:t>
            </a:r>
            <a:endParaRPr lang="zh-CN" altLang="en-US" sz="180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4514" y="2493946"/>
            <a:ext cx="140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zh-CN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cc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.c </a:t>
            </a:r>
            <a:endParaRPr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Striped Right Arrow 8"/>
          <p:cNvSpPr/>
          <p:nvPr/>
        </p:nvSpPr>
        <p:spPr>
          <a:xfrm>
            <a:off x="4283335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Vertical Scroll 5"/>
          <p:cNvSpPr/>
          <p:nvPr/>
        </p:nvSpPr>
        <p:spPr>
          <a:xfrm>
            <a:off x="4740535" y="1500646"/>
            <a:ext cx="1517827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[*.i]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37596" y="3766140"/>
            <a:ext cx="4836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helloworld.c </a:t>
            </a:r>
            <a:r>
              <a:rPr lang="mr-IN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altLang="zh-CN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Compiling</a:t>
            </a:r>
            <a:endParaRPr kumimoji="1" lang="zh-CN" altLang="en-US" dirty="0"/>
          </a:p>
        </p:txBody>
      </p:sp>
      <p:sp>
        <p:nvSpPr>
          <p:cNvPr id="5" name="Vertical Scroll 5"/>
          <p:cNvSpPr/>
          <p:nvPr/>
        </p:nvSpPr>
        <p:spPr>
          <a:xfrm>
            <a:off x="0" y="1960753"/>
            <a:ext cx="1752073" cy="1097914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[*.c, *.h]</a:t>
            </a:r>
            <a:endParaRPr kumimoji="0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7" name="Striped Right Arrow 8"/>
          <p:cNvSpPr/>
          <p:nvPr/>
        </p:nvSpPr>
        <p:spPr>
          <a:xfrm rot="19496598">
            <a:off x="1676401" y="2180812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7"/>
          <p:cNvSpPr/>
          <p:nvPr/>
        </p:nvSpPr>
        <p:spPr>
          <a:xfrm>
            <a:off x="2201550" y="1585113"/>
            <a:ext cx="198294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000000"/>
                </a:solidFill>
                <a:latin typeface="Verdana"/>
                <a:cs typeface="Verdana"/>
              </a:rPr>
              <a:t>C Program Preprocessor</a:t>
            </a:r>
            <a:endParaRPr lang="zh-CN" altLang="en-US" sz="180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4514" y="2493946"/>
            <a:ext cx="140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zh-CN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cc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.c </a:t>
            </a:r>
            <a:endParaRPr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Striped Right Arrow 8"/>
          <p:cNvSpPr/>
          <p:nvPr/>
        </p:nvSpPr>
        <p:spPr>
          <a:xfrm>
            <a:off x="4283335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Vertical Scroll 5"/>
          <p:cNvSpPr/>
          <p:nvPr/>
        </p:nvSpPr>
        <p:spPr>
          <a:xfrm>
            <a:off x="4740535" y="1500646"/>
            <a:ext cx="1517827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[*.i]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15" name="Striped Right Arrow 8"/>
          <p:cNvSpPr/>
          <p:nvPr/>
        </p:nvSpPr>
        <p:spPr>
          <a:xfrm>
            <a:off x="6258362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Rectangle 7"/>
          <p:cNvSpPr/>
          <p:nvPr/>
        </p:nvSpPr>
        <p:spPr>
          <a:xfrm>
            <a:off x="6807519" y="1566201"/>
            <a:ext cx="1938076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 Program 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Compiler</a:t>
            </a:r>
            <a:endParaRPr lang="zh-CN" alt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73220" y="2789087"/>
            <a:ext cx="1483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zh-CN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cc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.i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Striped Right Arrow 8"/>
          <p:cNvSpPr/>
          <p:nvPr/>
        </p:nvSpPr>
        <p:spPr>
          <a:xfrm rot="5400000">
            <a:off x="7596051" y="2802480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Vertical Scroll 5"/>
          <p:cNvSpPr/>
          <p:nvPr/>
        </p:nvSpPr>
        <p:spPr>
          <a:xfrm>
            <a:off x="7056569" y="3334476"/>
            <a:ext cx="1786110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Assembly</a:t>
            </a:r>
            <a:r>
              <a:rPr kumimoji="0" lang="en-US" altLang="zh-CN" sz="18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</a:t>
            </a:r>
            <a:r>
              <a:rPr lang="en-US" altLang="zh-CN" sz="1800" b="0" kern="0" dirty="0" smtClean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]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37596" y="3766140"/>
            <a:ext cx="4836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helloworld.c </a:t>
            </a:r>
            <a:r>
              <a:rPr lang="mr-IN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altLang="zh-CN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66234</TotalTime>
  <Words>2205</Words>
  <Application>Microsoft Macintosh PowerPoint</Application>
  <PresentationFormat>On-screen Show (4:3)</PresentationFormat>
  <Paragraphs>481</Paragraphs>
  <Slides>49</Slides>
  <Notes>13</Notes>
  <HiddenSlides>15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CloudVisor-Austin</vt:lpstr>
      <vt:lpstr>文档</vt:lpstr>
      <vt:lpstr>Document</vt:lpstr>
      <vt:lpstr>C - Basics, Bitwise Operator</vt:lpstr>
      <vt:lpstr>PowerPoint Presentation</vt:lpstr>
      <vt:lpstr>PowerPoint Presentation</vt:lpstr>
      <vt:lpstr>C is an old programming language</vt:lpstr>
      <vt:lpstr>Why learn C for CSO?</vt:lpstr>
      <vt:lpstr>“Hello World”</vt:lpstr>
      <vt:lpstr>“Hello World”</vt:lpstr>
      <vt:lpstr>Compiling</vt:lpstr>
      <vt:lpstr>Compiling</vt:lpstr>
      <vt:lpstr>Compiling</vt:lpstr>
      <vt:lpstr>Compiling</vt:lpstr>
      <vt:lpstr>Three basic elements</vt:lpstr>
      <vt:lpstr>Variables</vt:lpstr>
      <vt:lpstr>Variables</vt:lpstr>
      <vt:lpstr>Primitive Types</vt:lpstr>
      <vt:lpstr>Implicit conversion</vt:lpstr>
      <vt:lpstr>Implicit conversion</vt:lpstr>
      <vt:lpstr>Explicit conversion (casting)</vt:lpstr>
      <vt:lpstr>Operators</vt:lpstr>
      <vt:lpstr>Bitwise operator &amp;</vt:lpstr>
      <vt:lpstr>Example use of &amp;</vt:lpstr>
      <vt:lpstr>Bitwise operator |</vt:lpstr>
      <vt:lpstr>Example use of |</vt:lpstr>
      <vt:lpstr>Bitwise operator ~</vt:lpstr>
      <vt:lpstr>Bitwise operator ^</vt:lpstr>
      <vt:lpstr>Example use of ^ (XOR)</vt:lpstr>
      <vt:lpstr>Bitwise operator &lt;&lt;</vt:lpstr>
      <vt:lpstr>Bitwise operator &gt;&gt;</vt:lpstr>
      <vt:lpstr>Bitwise operator &gt;&gt;</vt:lpstr>
      <vt:lpstr>Which shift is used in C ?</vt:lpstr>
      <vt:lpstr>Which shift is used?</vt:lpstr>
      <vt:lpstr>Example use of shift</vt:lpstr>
      <vt:lpstr>Example use of shift</vt:lpstr>
      <vt:lpstr>Example use of shift</vt:lpstr>
      <vt:lpstr>C’s Control flow</vt:lpstr>
      <vt:lpstr>goto statements allow jump anywhere</vt:lpstr>
      <vt:lpstr>Avoid goto’s whenever possible</vt:lpstr>
      <vt:lpstr>Avoid goto’s whenever possible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6202</cp:revision>
  <cp:lastPrinted>2018-02-01T06:12:51Z</cp:lastPrinted>
  <dcterms:created xsi:type="dcterms:W3CDTF">2012-08-17T04:52:30Z</dcterms:created>
  <dcterms:modified xsi:type="dcterms:W3CDTF">2019-02-11T15:31:24Z</dcterms:modified>
</cp:coreProperties>
</file>