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81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8" r:id="rId16"/>
    <p:sldId id="269" r:id="rId17"/>
    <p:sldId id="271" r:id="rId18"/>
    <p:sldId id="272" r:id="rId19"/>
    <p:sldId id="273" r:id="rId20"/>
    <p:sldId id="275" r:id="rId21"/>
    <p:sldId id="274" r:id="rId22"/>
    <p:sldId id="276" r:id="rId23"/>
    <p:sldId id="280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78"/>
    <a:srgbClr val="FFA8FC"/>
    <a:srgbClr val="FFE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/>
    <p:restoredTop sz="78285"/>
  </p:normalViewPr>
  <p:slideViewPr>
    <p:cSldViewPr snapToGrid="0" snapToObjects="1">
      <p:cViewPr varScale="1">
        <p:scale>
          <a:sx n="97" d="100"/>
          <a:sy n="9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969A0-EB7A-D140-B3B4-DA150DD357B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B1D3-60AC-EB48-BF75-99FEAF40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597E-8CC0-254B-8AB7-2A401D11C0B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CSO-Recitation 02</a:t>
            </a:r>
            <a:br>
              <a:rPr lang="en-US" sz="5400" dirty="0" smtClean="0"/>
            </a:br>
            <a:r>
              <a:rPr lang="en-US" sz="4000" dirty="0" smtClean="0"/>
              <a:t>CSCI-UA 0201-007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 smtClean="0"/>
              <a:t>R02: GCC &amp; </a:t>
            </a:r>
            <a:r>
              <a:rPr lang="en-US" dirty="0" err="1" smtClean="0"/>
              <a:t>Makefiles</a:t>
            </a:r>
            <a:r>
              <a:rPr lang="en-US" dirty="0" smtClean="0"/>
              <a:t> &amp;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7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compile more than one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compile </a:t>
            </a:r>
            <a:r>
              <a:rPr lang="en-US" dirty="0" smtClean="0"/>
              <a:t>this, we can simply specify both files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" y="2526030"/>
            <a:ext cx="3266440" cy="1945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30" y="2526030"/>
            <a:ext cx="3780790" cy="15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 projects, recompiling everything can be slow</a:t>
            </a:r>
          </a:p>
          <a:p>
            <a:r>
              <a:rPr lang="en-US" dirty="0" smtClean="0"/>
              <a:t>To avoid this, we can compile files separately</a:t>
            </a:r>
          </a:p>
          <a:p>
            <a:pPr lvl="1"/>
            <a:r>
              <a:rPr lang="en-US" dirty="0" smtClean="0"/>
              <a:t>Must compile without linking using the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flag</a:t>
            </a:r>
          </a:p>
          <a:p>
            <a:pPr lvl="1"/>
            <a:r>
              <a:rPr lang="en-US" dirty="0" smtClean="0"/>
              <a:t>Ordinarily, the compiler compiles each source file into object code, and then links them and deletes the intermediate object code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util.c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Will create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util.o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Then we can add to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util.c</a:t>
            </a:r>
            <a:r>
              <a:rPr lang="en-US" dirty="0" smtClean="0"/>
              <a:t> and not have to recompile the other</a:t>
            </a:r>
          </a:p>
          <a:p>
            <a:pPr lvl="1"/>
            <a:r>
              <a:rPr lang="en-US" dirty="0" smtClean="0"/>
              <a:t>We can later do link by running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 smtClean="0"/>
              <a:t>Compiling isn’t quite the same as creating an executable file!</a:t>
            </a:r>
          </a:p>
          <a:p>
            <a:r>
              <a:rPr lang="en-US" dirty="0"/>
              <a:t>I</a:t>
            </a:r>
            <a:r>
              <a:rPr lang="en-US" dirty="0" smtClean="0"/>
              <a:t>nstead, creating an executable is a multistage process divided into two components: </a:t>
            </a:r>
            <a:r>
              <a:rPr lang="en-US" dirty="0" smtClean="0">
                <a:solidFill>
                  <a:srgbClr val="FF7278"/>
                </a:solidFill>
              </a:rPr>
              <a:t>compilation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7278"/>
                </a:solidFill>
              </a:rPr>
              <a:t>linking</a:t>
            </a:r>
          </a:p>
          <a:p>
            <a:r>
              <a:rPr lang="en-US" dirty="0" smtClean="0"/>
              <a:t>Compilation: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efers to the processing of source code files and the creation of an </a:t>
            </a:r>
            <a:r>
              <a:rPr lang="en-US" dirty="0" smtClean="0">
                <a:solidFill>
                  <a:schemeClr val="accent6"/>
                </a:solidFill>
              </a:rPr>
              <a:t>‘object’ file</a:t>
            </a:r>
          </a:p>
          <a:p>
            <a:pPr lvl="1"/>
            <a:r>
              <a:rPr lang="en-US" dirty="0" smtClean="0"/>
              <a:t>Merely products the machine language instructions</a:t>
            </a:r>
          </a:p>
          <a:p>
            <a:r>
              <a:rPr lang="en-US" dirty="0" smtClean="0"/>
              <a:t>Linking:</a:t>
            </a:r>
          </a:p>
          <a:p>
            <a:pPr lvl="1"/>
            <a:r>
              <a:rPr lang="en-US" dirty="0" smtClean="0"/>
              <a:t>Refers to the creation of a single executable file from multiple object files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 is the source code</a:t>
            </a:r>
          </a:p>
          <a:p>
            <a:r>
              <a:rPr lang="en-US" dirty="0" smtClean="0"/>
              <a:t>.o extension is for object files</a:t>
            </a:r>
          </a:p>
          <a:p>
            <a:pPr lvl="1"/>
            <a:r>
              <a:rPr lang="en-US" dirty="0" smtClean="0"/>
              <a:t>is a binary file generated by compilation unit</a:t>
            </a:r>
          </a:p>
          <a:p>
            <a:r>
              <a:rPr lang="en-US" dirty="0"/>
              <a:t>e</a:t>
            </a:r>
            <a:r>
              <a:rPr lang="en-US" dirty="0" smtClean="0"/>
              <a:t>xecutable files should have no extension</a:t>
            </a:r>
          </a:p>
          <a:p>
            <a:pPr lvl="1"/>
            <a:r>
              <a:rPr lang="en-US" dirty="0" smtClean="0"/>
              <a:t>By default </a:t>
            </a:r>
            <a:r>
              <a:rPr lang="en-US" dirty="0" err="1" smtClean="0"/>
              <a:t>a.out</a:t>
            </a:r>
            <a:r>
              <a:rPr lang="en-US" dirty="0" smtClean="0"/>
              <a:t>, which has the .out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keep track of when we have to recompile.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helpful build 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small project is unbearable to compile with </a:t>
            </a:r>
            <a:r>
              <a:rPr lang="en-US" dirty="0" err="1" smtClean="0"/>
              <a:t>gcc</a:t>
            </a:r>
            <a:r>
              <a:rPr lang="en-US" dirty="0" smtClean="0"/>
              <a:t> alone</a:t>
            </a:r>
          </a:p>
          <a:p>
            <a:r>
              <a:rPr lang="en-US" dirty="0" smtClean="0"/>
              <a:t>But in the real world, things are much worse!</a:t>
            </a:r>
          </a:p>
          <a:p>
            <a:pPr lvl="1"/>
            <a:r>
              <a:rPr lang="en-US" dirty="0" smtClean="0"/>
              <a:t>The Linux kernel has over 45,000 files of C code!</a:t>
            </a:r>
          </a:p>
          <a:p>
            <a:pPr lvl="2"/>
            <a:r>
              <a:rPr lang="en-US" dirty="0" smtClean="0"/>
              <a:t>So it uses </a:t>
            </a:r>
            <a:r>
              <a:rPr lang="en-US" dirty="0" err="1" smtClean="0"/>
              <a:t>Makefiles</a:t>
            </a:r>
            <a:r>
              <a:rPr lang="mr-IN" dirty="0" smtClean="0"/>
              <a:t>…</a:t>
            </a:r>
            <a:r>
              <a:rPr lang="en-US" dirty="0" smtClean="0"/>
              <a:t> almost 2700 of them</a:t>
            </a:r>
          </a:p>
          <a:p>
            <a:r>
              <a:rPr lang="en-US" dirty="0" smtClean="0"/>
              <a:t>Make will also know when we need to recompile different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Make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Make</a:t>
            </a:r>
            <a:r>
              <a:rPr lang="en-US" dirty="0" smtClean="0"/>
              <a:t> builds projects for us, keeping track of when it needs to recompile </a:t>
            </a:r>
            <a:r>
              <a:rPr lang="en-US" dirty="0"/>
              <a:t>or not </a:t>
            </a:r>
            <a:endParaRPr lang="en-US" dirty="0" smtClean="0"/>
          </a:p>
          <a:p>
            <a:pPr lvl="1"/>
            <a:r>
              <a:rPr lang="en-US" dirty="0" smtClean="0"/>
              <a:t>When</a:t>
            </a:r>
            <a:r>
              <a:rPr lang="en-US" dirty="0"/>
              <a:t> </a:t>
            </a:r>
            <a:r>
              <a:rPr lang="en-US" dirty="0">
                <a:solidFill>
                  <a:schemeClr val="accent6"/>
                </a:solidFill>
              </a:rPr>
              <a:t>make</a:t>
            </a:r>
            <a:r>
              <a:rPr lang="en-US" dirty="0"/>
              <a:t> </a:t>
            </a:r>
            <a:r>
              <a:rPr lang="en-US" dirty="0" smtClean="0"/>
              <a:t>recompiles, </a:t>
            </a:r>
            <a:r>
              <a:rPr lang="en-US" dirty="0"/>
              <a:t>each changed C source file must be </a:t>
            </a:r>
            <a:r>
              <a:rPr lang="en-US" dirty="0" smtClean="0"/>
              <a:t>recompiled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source file has been recompiled, all the object </a:t>
            </a:r>
            <a:r>
              <a:rPr lang="en-US" dirty="0" smtClean="0"/>
              <a:t>files must </a:t>
            </a:r>
            <a:r>
              <a:rPr lang="en-US" dirty="0"/>
              <a:t>be linked together to produce the new executable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We tell make about the dependencies in our code using a </a:t>
            </a:r>
            <a:r>
              <a:rPr lang="en-US" dirty="0" err="1" smtClean="0">
                <a:solidFill>
                  <a:srgbClr val="FFFF00"/>
                </a:solidFill>
              </a:rPr>
              <a:t>Makefile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Then, by issuing the command </a:t>
            </a:r>
            <a:r>
              <a:rPr lang="en-US" dirty="0" smtClean="0">
                <a:solidFill>
                  <a:schemeClr val="accent1"/>
                </a:solidFill>
              </a:rPr>
              <a:t>make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we can build our project, and Make will only compile what it has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0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consists of a number of ‘rules’: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sz="1800" i="1" dirty="0" smtClean="0"/>
              <a:t>target</a:t>
            </a:r>
            <a:r>
              <a:rPr lang="en-US" sz="1800" dirty="0" smtClean="0"/>
              <a:t> </a:t>
            </a:r>
            <a:r>
              <a:rPr lang="en-US" sz="1800" dirty="0"/>
              <a:t>... : </a:t>
            </a:r>
            <a:r>
              <a:rPr lang="en-US" sz="1800" i="1" dirty="0"/>
              <a:t>dependencies</a:t>
            </a:r>
            <a:r>
              <a:rPr lang="en-US" sz="1800" dirty="0"/>
              <a:t> ... </a:t>
            </a:r>
          </a:p>
          <a:p>
            <a:pPr marL="457200" lvl="1" indent="0">
              <a:buNone/>
            </a:pPr>
            <a:r>
              <a:rPr lang="en-US" sz="1800" i="1" dirty="0" smtClean="0"/>
              <a:t>		command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...</a:t>
            </a:r>
          </a:p>
          <a:p>
            <a:r>
              <a:rPr lang="en-US" dirty="0" smtClean="0"/>
              <a:t>Rules specify:</a:t>
            </a:r>
          </a:p>
          <a:p>
            <a:pPr lvl="1"/>
            <a:r>
              <a:rPr lang="en-US" dirty="0" smtClean="0"/>
              <a:t>A target</a:t>
            </a:r>
            <a:r>
              <a:rPr lang="en-US" dirty="0"/>
              <a:t>, which </a:t>
            </a:r>
            <a:r>
              <a:rPr lang="en-US" dirty="0" smtClean="0"/>
              <a:t>is usually </a:t>
            </a:r>
            <a:r>
              <a:rPr lang="en-US" dirty="0"/>
              <a:t>the name of a file that is generated by a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Targets include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C00000"/>
                </a:solidFill>
              </a:rPr>
              <a:t>myprogram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Dependencies, which are files </a:t>
            </a:r>
            <a:r>
              <a:rPr lang="en-US" dirty="0"/>
              <a:t>that </a:t>
            </a:r>
            <a:r>
              <a:rPr lang="en-US" dirty="0" smtClean="0"/>
              <a:t>are </a:t>
            </a:r>
            <a:r>
              <a:rPr lang="en-US" dirty="0"/>
              <a:t>used as input to create the </a:t>
            </a:r>
            <a:r>
              <a:rPr lang="en-US" dirty="0" smtClean="0"/>
              <a:t>target</a:t>
            </a:r>
          </a:p>
          <a:p>
            <a:pPr lvl="2"/>
            <a:r>
              <a:rPr lang="en-US" dirty="0" err="1" smtClean="0"/>
              <a:t>main.o</a:t>
            </a:r>
            <a:r>
              <a:rPr lang="en-US" dirty="0" smtClean="0"/>
              <a:t> needs </a:t>
            </a:r>
            <a:r>
              <a:rPr lang="en-US" dirty="0" err="1" smtClean="0">
                <a:solidFill>
                  <a:srgbClr val="C00000"/>
                </a:solidFill>
              </a:rPr>
              <a:t>main.c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err="1" smtClean="0"/>
              <a:t>myprogram</a:t>
            </a:r>
            <a:r>
              <a:rPr lang="en-US" dirty="0" smtClean="0"/>
              <a:t> needs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util.o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Commands, which are actions </a:t>
            </a:r>
            <a:r>
              <a:rPr lang="en-US" dirty="0"/>
              <a:t>that </a:t>
            </a:r>
            <a:r>
              <a:rPr lang="en-US" dirty="0">
                <a:solidFill>
                  <a:schemeClr val="accent6"/>
                </a:solidFill>
              </a:rPr>
              <a:t>make</a:t>
            </a:r>
            <a:r>
              <a:rPr lang="en-US" dirty="0"/>
              <a:t> carries </a:t>
            </a:r>
            <a:r>
              <a:rPr lang="en-US" dirty="0" smtClean="0"/>
              <a:t>out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main.o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5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look like this: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gcc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 smtClean="0">
                <a:solidFill>
                  <a:srgbClr val="92D050"/>
                </a:solidFill>
              </a:rPr>
              <a:t>-</a:t>
            </a:r>
            <a:r>
              <a:rPr lang="en-US" dirty="0" smtClean="0">
                <a:solidFill>
                  <a:srgbClr val="92D050"/>
                </a:solidFill>
              </a:rPr>
              <a:t>o </a:t>
            </a: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There must be no space before the target, and there must be a tab before every command for that rule</a:t>
            </a:r>
          </a:p>
          <a:p>
            <a:r>
              <a:rPr lang="en-US" dirty="0" smtClean="0"/>
              <a:t>Running the </a:t>
            </a:r>
            <a:r>
              <a:rPr lang="en-US" i="1" dirty="0" smtClean="0">
                <a:solidFill>
                  <a:schemeClr val="accent1"/>
                </a:solidFill>
              </a:rPr>
              <a:t>make</a:t>
            </a:r>
            <a:r>
              <a:rPr lang="en-US" dirty="0" smtClean="0"/>
              <a:t> command builds the first target by default</a:t>
            </a:r>
          </a:p>
          <a:p>
            <a:r>
              <a:rPr lang="en-US" dirty="0"/>
              <a:t>However, the rule that specifies commands for the target need not have </a:t>
            </a:r>
            <a:r>
              <a:rPr lang="en-US" dirty="0" smtClean="0"/>
              <a:t>dependencies, for example “clean”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clean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with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err="1" smtClean="0"/>
              <a:t>Makefiles</a:t>
            </a:r>
            <a:endParaRPr lang="en-US" dirty="0" smtClean="0"/>
          </a:p>
          <a:p>
            <a:r>
              <a:rPr lang="en-US" dirty="0" smtClean="0"/>
              <a:t>Testing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look like this: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gcc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 smtClean="0">
                <a:solidFill>
                  <a:srgbClr val="92D050"/>
                </a:solidFill>
              </a:rPr>
              <a:t>-</a:t>
            </a:r>
            <a:r>
              <a:rPr lang="en-US" dirty="0" smtClean="0">
                <a:solidFill>
                  <a:srgbClr val="92D050"/>
                </a:solidFill>
              </a:rPr>
              <a:t>o </a:t>
            </a: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A bad 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for this little project is: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myprogram</a:t>
            </a:r>
            <a:r>
              <a:rPr lang="en-US" dirty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util.c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gcc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>
                <a:solidFill>
                  <a:srgbClr val="92D050"/>
                </a:solidFill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o </a:t>
            </a:r>
            <a:r>
              <a:rPr lang="en-US" dirty="0" err="1">
                <a:solidFill>
                  <a:srgbClr val="92D050"/>
                </a:solidFill>
              </a:rPr>
              <a:t>myprogram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Why is that bad?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myprogram</a:t>
            </a:r>
            <a:r>
              <a:rPr lang="en-US" dirty="0"/>
              <a:t>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r>
              <a:rPr lang="en-US" dirty="0"/>
              <a:t> </a:t>
            </a:r>
            <a:r>
              <a:rPr lang="mr-IN" dirty="0"/>
              <a:t>-</a:t>
            </a:r>
            <a:r>
              <a:rPr lang="en-US" dirty="0"/>
              <a:t>o </a:t>
            </a:r>
            <a:r>
              <a:rPr lang="en-US" dirty="0" err="1"/>
              <a:t>myprogram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: </a:t>
            </a:r>
            <a:r>
              <a:rPr lang="en-US" dirty="0" err="1" smtClean="0"/>
              <a:t>main.c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main.o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util.o</a:t>
            </a:r>
            <a:r>
              <a:rPr lang="en-US" dirty="0" smtClean="0"/>
              <a:t>: </a:t>
            </a:r>
            <a:r>
              <a:rPr lang="en-US" dirty="0" err="1" smtClean="0"/>
              <a:t>util.c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util.c</a:t>
            </a:r>
            <a:r>
              <a:rPr lang="en-US" dirty="0" smtClean="0"/>
              <a:t> </a:t>
            </a:r>
            <a:r>
              <a:rPr lang="mr-IN" dirty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util.o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clean: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f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util.o</a:t>
            </a:r>
            <a:r>
              <a:rPr lang="en-US" dirty="0" smtClean="0"/>
              <a:t> </a:t>
            </a:r>
            <a:r>
              <a:rPr lang="en-US" dirty="0" err="1" smtClean="0"/>
              <a:t>myprogram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still seems bad for the 45,000 </a:t>
            </a:r>
            <a:r>
              <a:rPr lang="en-US" dirty="0" err="1" smtClean="0"/>
              <a:t>linux</a:t>
            </a:r>
            <a:r>
              <a:rPr lang="en-US" dirty="0" smtClean="0"/>
              <a:t> files..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That’s right, and there are better ways of using </a:t>
            </a:r>
            <a:r>
              <a:rPr lang="en-US" dirty="0" err="1" smtClean="0"/>
              <a:t>Makefiles</a:t>
            </a:r>
            <a:r>
              <a:rPr lang="en-US" dirty="0" smtClean="0"/>
              <a:t> </a:t>
            </a:r>
            <a:r>
              <a:rPr lang="mr-IN" dirty="0" smtClean="0"/>
              <a:t>- </a:t>
            </a:r>
            <a:r>
              <a:rPr lang="en-US" dirty="0" smtClean="0"/>
              <a:t>this is just what you absolutely positively need to know</a:t>
            </a:r>
          </a:p>
          <a:p>
            <a:r>
              <a:rPr lang="en-US" dirty="0" smtClean="0"/>
              <a:t>Make also supports pattern matching with the percent sign %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%.c</a:t>
            </a:r>
            <a:r>
              <a:rPr lang="en-US" dirty="0" smtClean="0"/>
              <a:t> means all .c files</a:t>
            </a:r>
          </a:p>
          <a:p>
            <a:r>
              <a:rPr lang="en-US" dirty="0" smtClean="0"/>
              <a:t>Make has “automatic variables”</a:t>
            </a:r>
          </a:p>
          <a:p>
            <a:pPr lvl="1"/>
            <a:r>
              <a:rPr lang="en-US" dirty="0" smtClean="0"/>
              <a:t>Variables whose meaning within a rule depends on context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$@</a:t>
            </a:r>
            <a:r>
              <a:rPr lang="en-US" dirty="0" smtClean="0"/>
              <a:t> is the name of the rule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$^</a:t>
            </a:r>
            <a:r>
              <a:rPr lang="en-US" dirty="0" smtClean="0"/>
              <a:t> is the list of dependencies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%.o: %.c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	</a:t>
            </a:r>
            <a:r>
              <a:rPr lang="en-US" sz="2400" dirty="0" err="1" smtClean="0">
                <a:solidFill>
                  <a:srgbClr val="92D050"/>
                </a:solidFill>
              </a:rPr>
              <a:t>gcc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mr-IN" sz="2400" dirty="0" smtClean="0">
                <a:solidFill>
                  <a:srgbClr val="92D050"/>
                </a:solidFill>
              </a:rPr>
              <a:t>-</a:t>
            </a:r>
            <a:r>
              <a:rPr lang="en-US" sz="2400" dirty="0" smtClean="0">
                <a:solidFill>
                  <a:srgbClr val="92D050"/>
                </a:solidFill>
              </a:rPr>
              <a:t>c $^ -o $@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TODO: </a:t>
            </a:r>
            <a:r>
              <a:rPr lang="en-US" dirty="0"/>
              <a:t>Create a </a:t>
            </a:r>
            <a:r>
              <a:rPr lang="en-US" dirty="0" err="1"/>
              <a:t>makefile</a:t>
            </a:r>
            <a:r>
              <a:rPr lang="en-US" dirty="0"/>
              <a:t> for this project</a:t>
            </a:r>
          </a:p>
          <a:p>
            <a:pPr marL="0" indent="0">
              <a:buNone/>
            </a:pPr>
            <a:r>
              <a:rPr lang="en-US" dirty="0"/>
              <a:t>#The name of the executable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>
                <a:solidFill>
                  <a:schemeClr val="accent6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/>
              <a:t>#The source code files involved are </a:t>
            </a:r>
            <a:r>
              <a:rPr lang="en-US" dirty="0" err="1">
                <a:solidFill>
                  <a:srgbClr val="FF0000"/>
                </a:solidFill>
              </a:rPr>
              <a:t>main.c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util.c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i="1" dirty="0">
                <a:solidFill>
                  <a:schemeClr val="accent1"/>
                </a:solidFill>
              </a:rPr>
              <a:t>make clean </a:t>
            </a:r>
            <a:r>
              <a:rPr lang="en-US" dirty="0"/>
              <a:t>should remove test and any .o files</a:t>
            </a:r>
          </a:p>
        </p:txBody>
      </p:sp>
    </p:spTree>
    <p:extLst>
      <p:ext uri="{BB962C8B-B14F-4D97-AF65-F5344CB8AC3E}">
        <p14:creationId xmlns:p14="http://schemas.microsoft.com/office/powerpoint/2010/main" val="163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your code does what you think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know that your code works</a:t>
            </a:r>
          </a:p>
          <a:p>
            <a:r>
              <a:rPr lang="en-US" dirty="0" smtClean="0"/>
              <a:t>You need to know when you broke your own code by changing something</a:t>
            </a:r>
          </a:p>
          <a:p>
            <a:r>
              <a:rPr lang="en-US" dirty="0" smtClean="0"/>
              <a:t>Many projects actually have more test code than production code</a:t>
            </a:r>
          </a:p>
          <a:p>
            <a:pPr lvl="1"/>
            <a:r>
              <a:rPr lang="en-US" dirty="0" smtClean="0"/>
              <a:t>An extreme example is SQLite, a popular database program</a:t>
            </a:r>
          </a:p>
          <a:p>
            <a:pPr lvl="2"/>
            <a:r>
              <a:rPr lang="en-US" dirty="0" smtClean="0"/>
              <a:t>138,900 lines of C code for production</a:t>
            </a:r>
          </a:p>
          <a:p>
            <a:pPr lvl="2"/>
            <a:r>
              <a:rPr lang="en-US" dirty="0" smtClean="0"/>
              <a:t>91,946,200 lines of test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test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3334" cy="4714071"/>
          </a:xfrm>
        </p:spPr>
        <p:txBody>
          <a:bodyPr>
            <a:normAutofit/>
          </a:bodyPr>
          <a:lstStyle/>
          <a:p>
            <a:r>
              <a:rPr lang="en-US" dirty="0" smtClean="0"/>
              <a:t>A common way is to write tests for individual units of code, such as functions</a:t>
            </a:r>
          </a:p>
          <a:p>
            <a:r>
              <a:rPr lang="en-US" dirty="0" smtClean="0"/>
              <a:t>There are many frameworks written to help developers write test cases</a:t>
            </a:r>
          </a:p>
          <a:p>
            <a:pPr lvl="1"/>
            <a:r>
              <a:rPr lang="en-US" dirty="0" smtClean="0"/>
              <a:t>Wikipedia lists more than 50 for the C programming language</a:t>
            </a:r>
          </a:p>
          <a:p>
            <a:pPr lvl="1"/>
            <a:r>
              <a:rPr lang="en-US" dirty="0" smtClean="0"/>
              <a:t>You don’t need a framework, though</a:t>
            </a:r>
          </a:p>
          <a:p>
            <a:r>
              <a:rPr lang="en-US" dirty="0" smtClean="0"/>
              <a:t>You can write your own tests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smtClean="0">
                <a:solidFill>
                  <a:srgbClr val="FFC000"/>
                </a:solidFill>
              </a:rPr>
              <a:t>edge cases </a:t>
            </a:r>
            <a:r>
              <a:rPr lang="en-US" dirty="0" smtClean="0"/>
              <a:t>that might make your code failed</a:t>
            </a:r>
          </a:p>
          <a:p>
            <a:pPr lvl="1"/>
            <a:r>
              <a:rPr lang="en-US" dirty="0" smtClean="0"/>
              <a:t>Write a program that calls your code with different inputs and checks that the output is what you’d expect</a:t>
            </a:r>
          </a:p>
          <a:p>
            <a:pPr lvl="2"/>
            <a:r>
              <a:rPr lang="en-US" dirty="0" smtClean="0"/>
              <a:t>You can use </a:t>
            </a:r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smtClean="0"/>
              <a:t>to have your program die if something goes wrong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assert(1+1==2) </a:t>
            </a:r>
            <a:r>
              <a:rPr lang="en-US" dirty="0" smtClean="0"/>
              <a:t>will crash if 1+1 is not 2, but be fine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first weekly mini-quiz</a:t>
            </a:r>
          </a:p>
          <a:p>
            <a:pPr lvl="1"/>
            <a:r>
              <a:rPr lang="en-US" dirty="0" err="1" smtClean="0"/>
              <a:t>Gradescope</a:t>
            </a:r>
            <a:endParaRPr lang="en-US" dirty="0" smtClean="0"/>
          </a:p>
          <a:p>
            <a:pPr lvl="1"/>
            <a:r>
              <a:rPr lang="en-US" dirty="0" smtClean="0"/>
              <a:t>Due Friday 9pm 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basics of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(upper case</a:t>
            </a:r>
            <a:r>
              <a:rPr lang="en-US" dirty="0"/>
              <a:t>) refers to the GNU Compiler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open source compiler suite which include compilers for C, C++, Objective C, Fortran, Ada, Go and </a:t>
            </a:r>
            <a:r>
              <a:rPr lang="en-US" dirty="0" smtClean="0"/>
              <a:t>Java</a:t>
            </a:r>
          </a:p>
          <a:p>
            <a:r>
              <a:rPr lang="en-US" dirty="0" err="1"/>
              <a:t>gcc</a:t>
            </a:r>
            <a:r>
              <a:rPr lang="en-US" dirty="0"/>
              <a:t> (lower case) is the C compiler in the GNU Compiler 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5132070"/>
            <a:ext cx="1794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17870" y="4503420"/>
            <a:ext cx="2263140" cy="35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55380" y="4366260"/>
            <a:ext cx="2240280" cy="6286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Machine  code</a:t>
            </a:r>
          </a:p>
          <a:p>
            <a:pPr algn="ctr"/>
            <a:r>
              <a:rPr lang="en-US" dirty="0" smtClean="0"/>
              <a:t>(binary instructions)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0" y="3734741"/>
            <a:ext cx="3864120" cy="18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7278"/>
                </a:solidFill>
              </a:rPr>
              <a:t>compiler</a:t>
            </a:r>
            <a:r>
              <a:rPr lang="en-US" dirty="0" smtClean="0"/>
              <a:t> translates code between languages</a:t>
            </a:r>
          </a:p>
          <a:p>
            <a:pPr lvl="1"/>
            <a:r>
              <a:rPr lang="en-US" dirty="0" smtClean="0"/>
              <a:t>In our cases, it translates from C (the source language) to machine code (the target language)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5337810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Source code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5337810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405890" y="5629275"/>
            <a:ext cx="1794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972050" y="5629275"/>
            <a:ext cx="2419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63050" y="5629275"/>
            <a:ext cx="1794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7380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edit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84520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8355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08760" y="4515804"/>
            <a:ext cx="1440180" cy="565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37810" y="4515804"/>
            <a:ext cx="1623060" cy="5657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0445" y="6088659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(C code)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34250" y="6099095"/>
            <a:ext cx="237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machine language)</a:t>
            </a:r>
            <a:endParaRPr lang="en-US" dirty="0"/>
          </a:p>
        </p:txBody>
      </p:sp>
      <p:pic>
        <p:nvPicPr>
          <p:cNvPr id="1026" name="Picture 2" descr="NU Compiler Collection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478617"/>
            <a:ext cx="1141532" cy="13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 Clang expert van Nederland | Man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55" y="478617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579" y="-1347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7278"/>
                </a:solidFill>
              </a:rPr>
              <a:t>compiler</a:t>
            </a:r>
            <a:r>
              <a:rPr lang="en-US" dirty="0" smtClean="0"/>
              <a:t> translates code between languages</a:t>
            </a:r>
          </a:p>
          <a:p>
            <a:pPr lvl="1"/>
            <a:r>
              <a:rPr lang="en-US" dirty="0" smtClean="0"/>
              <a:t>In our cases, it translates from C (the source language) to machine code (the target language)</a:t>
            </a:r>
          </a:p>
          <a:p>
            <a:r>
              <a:rPr lang="en-US" dirty="0" smtClean="0"/>
              <a:t>An alternative way to do things is to have a program read the code and execute commands</a:t>
            </a:r>
          </a:p>
          <a:p>
            <a:pPr lvl="1"/>
            <a:r>
              <a:rPr lang="en-US" dirty="0" smtClean="0"/>
              <a:t>Such a program is called an </a:t>
            </a:r>
            <a:r>
              <a:rPr lang="en-US" dirty="0" smtClean="0">
                <a:solidFill>
                  <a:srgbClr val="FFA8FC"/>
                </a:solidFill>
              </a:rPr>
              <a:t>interpreter</a:t>
            </a:r>
          </a:p>
          <a:p>
            <a:pPr lvl="1"/>
            <a:r>
              <a:rPr lang="en-US" dirty="0" smtClean="0">
                <a:solidFill>
                  <a:srgbClr val="FFA8FC"/>
                </a:solidFill>
              </a:rPr>
              <a:t>Python</a:t>
            </a:r>
            <a:r>
              <a:rPr lang="en-US" dirty="0" smtClean="0"/>
              <a:t> is an example of a language that uses an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7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simple C program:</a:t>
            </a:r>
          </a:p>
          <a:p>
            <a:pPr marL="914400" lvl="2" indent="0">
              <a:buNone/>
            </a:pPr>
            <a:r>
              <a:rPr lang="en-US" u="sng" dirty="0" err="1" smtClean="0"/>
              <a:t>main.c</a:t>
            </a:r>
            <a:endParaRPr lang="en-US" u="sng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</a:t>
            </a:r>
            <a:r>
              <a:rPr lang="en-US" dirty="0">
                <a:solidFill>
                  <a:srgbClr val="FFE265"/>
                </a:solidFill>
              </a:rPr>
              <a:t>&lt;</a:t>
            </a:r>
            <a:r>
              <a:rPr lang="en-US" dirty="0" err="1">
                <a:solidFill>
                  <a:srgbClr val="FFE265"/>
                </a:solidFill>
              </a:rPr>
              <a:t>stdio.h</a:t>
            </a:r>
            <a:r>
              <a:rPr lang="en-US" dirty="0" smtClean="0">
                <a:solidFill>
                  <a:srgbClr val="FFE265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main</a:t>
            </a:r>
            <a:r>
              <a:rPr lang="en-US" dirty="0" smtClean="0"/>
              <a:t>( ){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E265"/>
                </a:solidFill>
              </a:rPr>
              <a:t>"Hello CSO!</a:t>
            </a:r>
            <a:r>
              <a:rPr lang="en-US" dirty="0">
                <a:solidFill>
                  <a:srgbClr val="7030A0"/>
                </a:solidFill>
              </a:rPr>
              <a:t>\n</a:t>
            </a:r>
            <a:r>
              <a:rPr lang="en-US" dirty="0" smtClean="0">
                <a:solidFill>
                  <a:srgbClr val="FFE265"/>
                </a:solidFill>
              </a:rPr>
              <a:t>"</a:t>
            </a:r>
            <a:r>
              <a:rPr lang="en-US" dirty="0" smtClean="0"/>
              <a:t>);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run this program, we must first compile it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gcc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will produce a file called </a:t>
            </a:r>
            <a:r>
              <a:rPr lang="en-US" dirty="0" err="1" smtClean="0">
                <a:solidFill>
                  <a:srgbClr val="C00000"/>
                </a:solidFill>
              </a:rPr>
              <a:t>a.out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We can run </a:t>
            </a:r>
            <a:r>
              <a:rPr lang="en-US" dirty="0" err="1" smtClean="0"/>
              <a:t>a.out</a:t>
            </a:r>
            <a:r>
              <a:rPr lang="en-US" dirty="0" smtClean="0"/>
              <a:t> by issuing </a:t>
            </a:r>
            <a:r>
              <a:rPr lang="en-US" dirty="0" smtClean="0">
                <a:solidFill>
                  <a:schemeClr val="accent1"/>
                </a:solidFill>
              </a:rPr>
              <a:t>./</a:t>
            </a:r>
            <a:r>
              <a:rPr lang="en-US" dirty="0" err="1" smtClean="0">
                <a:solidFill>
                  <a:schemeClr val="accent1"/>
                </a:solidFill>
              </a:rPr>
              <a:t>a.out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You can choose the name of executable with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, as in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1022</Words>
  <Application>Microsoft Macintosh PowerPoint</Application>
  <PresentationFormat>Widescreen</PresentationFormat>
  <Paragraphs>197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Mangal</vt:lpstr>
      <vt:lpstr>宋体</vt:lpstr>
      <vt:lpstr>Arial</vt:lpstr>
      <vt:lpstr>Office Theme</vt:lpstr>
      <vt:lpstr>CSO-Recitation 02 CSCI-UA 0201-007</vt:lpstr>
      <vt:lpstr>Today’s Topics</vt:lpstr>
      <vt:lpstr>Reminder</vt:lpstr>
      <vt:lpstr>Compiling</vt:lpstr>
      <vt:lpstr>GCC</vt:lpstr>
      <vt:lpstr>What is a compiler?</vt:lpstr>
      <vt:lpstr>What is a compiler?</vt:lpstr>
      <vt:lpstr>What is a compiler?</vt:lpstr>
      <vt:lpstr>How do you use a compiler?</vt:lpstr>
      <vt:lpstr>How do you use a compiler?</vt:lpstr>
      <vt:lpstr>A Problem</vt:lpstr>
      <vt:lpstr>Compilation and linking</vt:lpstr>
      <vt:lpstr>Compiling </vt:lpstr>
      <vt:lpstr>A new problem</vt:lpstr>
      <vt:lpstr>Make</vt:lpstr>
      <vt:lpstr>Why do we need Make?</vt:lpstr>
      <vt:lpstr>What does Make do?</vt:lpstr>
      <vt:lpstr>What is a Makefile?</vt:lpstr>
      <vt:lpstr>What is a Makefile?</vt:lpstr>
      <vt:lpstr>What is a Makefile?</vt:lpstr>
      <vt:lpstr>A better Makefile</vt:lpstr>
      <vt:lpstr>That still seems bad for the 45,000 linux files.. </vt:lpstr>
      <vt:lpstr>An exercise</vt:lpstr>
      <vt:lpstr>Testing </vt:lpstr>
      <vt:lpstr>Why test code?</vt:lpstr>
      <vt:lpstr>How do you test code?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02 CSCI-UA 0201-007</dc:title>
  <dc:creator>Anqi Zhang</dc:creator>
  <cp:lastModifiedBy>Anqi Zhang</cp:lastModifiedBy>
  <cp:revision>132</cp:revision>
  <dcterms:created xsi:type="dcterms:W3CDTF">2020-09-06T21:48:14Z</dcterms:created>
  <dcterms:modified xsi:type="dcterms:W3CDTF">2020-09-10T00:13:12Z</dcterms:modified>
</cp:coreProperties>
</file>