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70" r:id="rId4"/>
    <p:sldId id="271" r:id="rId5"/>
    <p:sldId id="272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59" r:id="rId18"/>
    <p:sldId id="260" r:id="rId19"/>
    <p:sldId id="261" r:id="rId20"/>
    <p:sldId id="262" r:id="rId21"/>
    <p:sldId id="263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FD"/>
    <a:srgbClr val="FFB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593"/>
  </p:normalViewPr>
  <p:slideViewPr>
    <p:cSldViewPr snapToGrid="0" snapToObjects="1">
      <p:cViewPr varScale="1">
        <p:scale>
          <a:sx n="96" d="100"/>
          <a:sy n="9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8700E-B783-CF45-B9AE-AD4E3699DE96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6BEFE-7CFA-3E4C-9C08-2B07A647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6BEFE-7CFA-3E4C-9C08-2B07A64771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1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6BEFE-7CFA-3E4C-9C08-2B07A64771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69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82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09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53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04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4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6BEFE-7CFA-3E4C-9C08-2B07A64771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3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6BEFE-7CFA-3E4C-9C08-2B07A64771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4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6BEFE-7CFA-3E4C-9C08-2B07A64771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6BEFE-7CFA-3E4C-9C08-2B07A64771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73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6BEFE-7CFA-3E4C-9C08-2B07A64771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2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6BEFE-7CFA-3E4C-9C08-2B07A64771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0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6BEFE-7CFA-3E4C-9C08-2B07A64771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48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6BEFE-7CFA-3E4C-9C08-2B07A64771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79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8774-97AD-D54A-A7A9-12503B80DEA1}" type="datetime1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0A31-204D-2E41-A4CF-AA84C1057CB5}" type="datetime1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1E35-823A-9045-8EF1-2C780FD55CAC}" type="datetime1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8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378-9A78-064A-8768-268DA6C7B881}" type="datetime1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A0808FBE-868B-2043-9922-0A2853A060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1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6E78-927B-264A-86EB-6865155E5B80}" type="datetime1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A0808FBE-868B-2043-9922-0A2853A060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7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4BFA-7D96-8547-B23E-D3120FC2FB18}" type="datetime1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2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354F-F5C6-9349-AAED-1EF34A396298}" type="datetime1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6179-F752-2E46-85B0-14FE0B77D9F1}" type="datetime1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6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A3A5-E475-A646-B847-D61F5CCADDF9}" type="datetime1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6499-F517-D246-913A-6970F153460B}" type="datetime1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7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F848-E0ED-EA43-A15E-A9D22C76E465}" type="datetime1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91C4-A7B6-EE43-8795-540C901FD100}" type="datetime1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08FBE-868B-2043-9922-0A2853A0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9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CSO-Recitation 04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sz="4400" dirty="0"/>
              <a:t>CSCI-UA 0201-007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R04: Assessment-02 &amp; Debugging with </a:t>
            </a:r>
            <a:r>
              <a:rPr lang="en-US" dirty="0" err="1" smtClean="0"/>
              <a:t>gdb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87794D-8A10-4AE3-902E-9D724A9F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Q7 </a:t>
            </a:r>
            <a:r>
              <a:rPr lang="en-US" dirty="0"/>
              <a:t>IEEE Floating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xmlns="" id="{43E4114F-3FC1-4D81-838E-C20A69DEA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a 32-bit bit pattern 0xffffffff, what is the value if we are to interpret the bit pattern as an IEEE 32-bit floating point number.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dirty="0" err="1"/>
                  <a:t>NaN</a:t>
                </a:r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dirty="0"/>
                  <a:t>0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129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129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dirty="0"/>
                  <a:t>None of the above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3E4114F-3FC1-4D81-838E-C20A69DEA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xmlns="" id="{FE8EDD65-8EE8-40F9-BF1B-2813ADD6B0DE}"/>
              </a:ext>
            </a:extLst>
          </p:cNvPr>
          <p:cNvSpPr/>
          <p:nvPr/>
        </p:nvSpPr>
        <p:spPr>
          <a:xfrm>
            <a:off x="438978" y="2584867"/>
            <a:ext cx="1974574" cy="4770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33391" y="3061946"/>
            <a:ext cx="4585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0xffffffff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1</a:t>
            </a:r>
            <a:r>
              <a:rPr lang="en-US" dirty="0" smtClean="0">
                <a:solidFill>
                  <a:srgbClr val="FF8BFD"/>
                </a:solidFill>
              </a:rPr>
              <a:t>111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8BFD"/>
                </a:solidFill>
              </a:rPr>
              <a:t>1111 1</a:t>
            </a:r>
            <a:r>
              <a:rPr lang="en-US" dirty="0" smtClean="0">
                <a:solidFill>
                  <a:schemeClr val="accent1"/>
                </a:solidFill>
              </a:rPr>
              <a:t>111 1111 11</a:t>
            </a:r>
            <a:r>
              <a:rPr lang="mr-IN" dirty="0" smtClean="0">
                <a:solidFill>
                  <a:schemeClr val="accent1"/>
                </a:solidFill>
              </a:rPr>
              <a:t>…</a:t>
            </a:r>
            <a:r>
              <a:rPr lang="en-US" dirty="0" smtClean="0">
                <a:solidFill>
                  <a:schemeClr val="accent1"/>
                </a:solidFill>
              </a:rPr>
              <a:t>.11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pecial values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659" y="4286775"/>
            <a:ext cx="5151783" cy="22890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8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87794D-8A10-4AE3-902E-9D724A9F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Q8 </a:t>
            </a:r>
            <a:r>
              <a:rPr lang="en-US" dirty="0"/>
              <a:t>IEEE floating point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43E4114F-3FC1-4D81-838E-C20A69DE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Which of the following statements are true about IEEE floating points?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The number zero is represented in normalized encoding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The number zero is represented in denormalized encoding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All denormalized numbers are closer to zero than normalized numbers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Some but not all denormalized numbers are closer to zero than normalized numbers.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The exponent value (E) in denormalized encoding is 1-127 = -126.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The exponent value (E) in denormalized encoding is 0-127 = -127.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FE8EDD65-8EE8-40F9-BF1B-2813ADD6B0DE}"/>
              </a:ext>
            </a:extLst>
          </p:cNvPr>
          <p:cNvSpPr/>
          <p:nvPr/>
        </p:nvSpPr>
        <p:spPr>
          <a:xfrm>
            <a:off x="438978" y="3249403"/>
            <a:ext cx="1974574" cy="4770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C7636753-4CAC-4B8B-B117-0C84BE8DBE88}"/>
              </a:ext>
            </a:extLst>
          </p:cNvPr>
          <p:cNvSpPr/>
          <p:nvPr/>
        </p:nvSpPr>
        <p:spPr>
          <a:xfrm>
            <a:off x="438978" y="3717235"/>
            <a:ext cx="1974574" cy="4770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D13B0CF-464B-43C6-8776-B53AE930B5A6}"/>
              </a:ext>
            </a:extLst>
          </p:cNvPr>
          <p:cNvSpPr/>
          <p:nvPr/>
        </p:nvSpPr>
        <p:spPr>
          <a:xfrm>
            <a:off x="438978" y="5067580"/>
            <a:ext cx="1974574" cy="4770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804452" y="2822713"/>
            <a:ext cx="3246783" cy="42669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261517"/>
            <a:ext cx="6132443" cy="1429171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5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87794D-8A10-4AE3-902E-9D724A9F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Q9 </a:t>
            </a:r>
            <a:r>
              <a:rPr lang="en-US" dirty="0"/>
              <a:t>GDB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43E4114F-3FC1-4D81-838E-C20A69DE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debugging with GDB, the commands you need to </a:t>
            </a:r>
            <a:r>
              <a:rPr lang="en-US" dirty="0" smtClean="0"/>
              <a:t>do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gcc</a:t>
            </a:r>
            <a:r>
              <a:rPr lang="en-US" dirty="0"/>
              <a:t> -g </a:t>
            </a:r>
            <a:r>
              <a:rPr lang="en-US" dirty="0" err="1"/>
              <a:t>main.c</a:t>
            </a:r>
            <a:r>
              <a:rPr lang="en-US" dirty="0"/>
              <a:t> -o </a:t>
            </a:r>
            <a:r>
              <a:rPr lang="en-US" dirty="0" err="1"/>
              <a:t>myprogram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main.c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main.c</a:t>
            </a:r>
            <a:r>
              <a:rPr lang="en-US" dirty="0"/>
              <a:t> -o </a:t>
            </a:r>
            <a:r>
              <a:rPr lang="en-US" dirty="0" err="1"/>
              <a:t>myprogram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gdb</a:t>
            </a:r>
            <a:r>
              <a:rPr lang="en-US" dirty="0"/>
              <a:t> ./</a:t>
            </a:r>
            <a:r>
              <a:rPr lang="en-US" dirty="0" err="1"/>
              <a:t>myprogram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C7636753-4CAC-4B8B-B117-0C84BE8DBE88}"/>
              </a:ext>
            </a:extLst>
          </p:cNvPr>
          <p:cNvSpPr/>
          <p:nvPr/>
        </p:nvSpPr>
        <p:spPr>
          <a:xfrm>
            <a:off x="438978" y="2815353"/>
            <a:ext cx="1974574" cy="4770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D13B0CF-464B-43C6-8776-B53AE930B5A6}"/>
              </a:ext>
            </a:extLst>
          </p:cNvPr>
          <p:cNvSpPr/>
          <p:nvPr/>
        </p:nvSpPr>
        <p:spPr>
          <a:xfrm>
            <a:off x="438978" y="4417097"/>
            <a:ext cx="1974574" cy="4770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5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87794D-8A10-4AE3-902E-9D724A9F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Q10 </a:t>
            </a:r>
            <a:r>
              <a:rPr lang="en-US" dirty="0"/>
              <a:t>GDB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43E4114F-3FC1-4D81-838E-C20A69DE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print the value of a variable while debugging with GDB, what command can be used.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printf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print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show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C7636753-4CAC-4B8B-B117-0C84BE8DBE88}"/>
              </a:ext>
            </a:extLst>
          </p:cNvPr>
          <p:cNvSpPr/>
          <p:nvPr/>
        </p:nvSpPr>
        <p:spPr>
          <a:xfrm>
            <a:off x="438978" y="3717235"/>
            <a:ext cx="1974574" cy="4770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D13B0CF-464B-43C6-8776-B53AE930B5A6}"/>
              </a:ext>
            </a:extLst>
          </p:cNvPr>
          <p:cNvSpPr/>
          <p:nvPr/>
        </p:nvSpPr>
        <p:spPr>
          <a:xfrm>
            <a:off x="438978" y="4759240"/>
            <a:ext cx="1974574" cy="4770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exercise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Suppose one clears the fraction field (least significant 23 bits) of float f1 = 10.0 and </a:t>
            </a:r>
            <a:r>
              <a:rPr lang="en-US" dirty="0" smtClean="0"/>
              <a:t>float </a:t>
            </a:r>
            <a:r>
              <a:rPr lang="en-US" dirty="0"/>
              <a:t>f2=0.2, what's the resulting floats f1' and f2</a:t>
            </a:r>
            <a:r>
              <a:rPr lang="en-US" dirty="0" smtClean="0"/>
              <a:t>'?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f1=10.0</a:t>
            </a:r>
          </a:p>
          <a:p>
            <a:r>
              <a:rPr lang="en-US" dirty="0" smtClean="0"/>
              <a:t>M*2</a:t>
            </a:r>
            <a:r>
              <a:rPr lang="en-US" baseline="30000" dirty="0" smtClean="0"/>
              <a:t>E</a:t>
            </a:r>
            <a:r>
              <a:rPr lang="en-US" dirty="0" smtClean="0"/>
              <a:t> -&gt; f1 = (1.25)</a:t>
            </a:r>
            <a:r>
              <a:rPr lang="en-US" baseline="-25000" dirty="0" smtClean="0"/>
              <a:t>10</a:t>
            </a:r>
            <a:r>
              <a:rPr lang="en-US" dirty="0" smtClean="0"/>
              <a:t> * 2</a:t>
            </a:r>
            <a:r>
              <a:rPr lang="en-US" baseline="30000" dirty="0" smtClean="0"/>
              <a:t>3</a:t>
            </a:r>
            <a:r>
              <a:rPr lang="en-US" dirty="0" smtClean="0"/>
              <a:t> = (1.F)</a:t>
            </a:r>
            <a:r>
              <a:rPr lang="en-US" baseline="-25000" dirty="0" smtClean="0"/>
              <a:t>2</a:t>
            </a:r>
            <a:r>
              <a:rPr lang="en-US" dirty="0" smtClean="0"/>
              <a:t> * 2</a:t>
            </a:r>
            <a:r>
              <a:rPr lang="en-US" baseline="30000" dirty="0" smtClean="0"/>
              <a:t>3</a:t>
            </a:r>
          </a:p>
          <a:p>
            <a:r>
              <a:rPr lang="en-US" dirty="0" smtClean="0"/>
              <a:t>1.25=2^0+2^-2 -&gt; (1.01)</a:t>
            </a:r>
            <a:r>
              <a:rPr lang="en-US" baseline="-25000" dirty="0" smtClean="0"/>
              <a:t>2</a:t>
            </a:r>
            <a:r>
              <a:rPr lang="en-US" dirty="0" smtClean="0"/>
              <a:t> -&gt; f1=(1.0100..00)</a:t>
            </a:r>
            <a:r>
              <a:rPr lang="en-US" baseline="-25000" dirty="0" smtClean="0"/>
              <a:t>2</a:t>
            </a:r>
            <a:r>
              <a:rPr lang="en-US" dirty="0" smtClean="0"/>
              <a:t> * 2</a:t>
            </a:r>
            <a:r>
              <a:rPr lang="en-US" baseline="30000" dirty="0" smtClean="0"/>
              <a:t>3</a:t>
            </a:r>
          </a:p>
          <a:p>
            <a:r>
              <a:rPr lang="en-US" dirty="0" smtClean="0"/>
              <a:t>clear the fraction field: f1’ = (1.00</a:t>
            </a:r>
            <a:r>
              <a:rPr lang="mr-IN" dirty="0" smtClean="0"/>
              <a:t>…</a:t>
            </a:r>
            <a:r>
              <a:rPr lang="en-US" dirty="0" smtClean="0"/>
              <a:t>00)</a:t>
            </a:r>
            <a:r>
              <a:rPr lang="en-US" baseline="-25000" dirty="0" smtClean="0"/>
              <a:t>2</a:t>
            </a:r>
            <a:r>
              <a:rPr lang="en-US" dirty="0" smtClean="0"/>
              <a:t> * 2</a:t>
            </a:r>
            <a:r>
              <a:rPr lang="en-US" baseline="30000" dirty="0" smtClean="0"/>
              <a:t>3</a:t>
            </a:r>
            <a:r>
              <a:rPr lang="en-US" dirty="0" smtClean="0"/>
              <a:t> = 8.0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f2=0.2</a:t>
            </a:r>
            <a:r>
              <a:rPr lang="en-US" dirty="0" smtClean="0"/>
              <a:t> = (1.6)</a:t>
            </a:r>
            <a:r>
              <a:rPr lang="en-US" baseline="-25000" dirty="0" smtClean="0"/>
              <a:t>10</a:t>
            </a:r>
            <a:r>
              <a:rPr lang="en-US" dirty="0" smtClean="0"/>
              <a:t>*2</a:t>
            </a:r>
            <a:r>
              <a:rPr lang="en-US" baseline="30000" dirty="0" smtClean="0"/>
              <a:t>-3</a:t>
            </a:r>
            <a:r>
              <a:rPr lang="en-US" dirty="0" smtClean="0"/>
              <a:t> = (1.F)</a:t>
            </a:r>
            <a:r>
              <a:rPr lang="en-US" baseline="-25000" dirty="0" smtClean="0"/>
              <a:t>2</a:t>
            </a:r>
            <a:r>
              <a:rPr lang="en-US" dirty="0" smtClean="0"/>
              <a:t> * 2</a:t>
            </a:r>
            <a:r>
              <a:rPr lang="en-US" baseline="30000" dirty="0" smtClean="0"/>
              <a:t>-3</a:t>
            </a:r>
          </a:p>
          <a:p>
            <a:r>
              <a:rPr lang="en-US" dirty="0" smtClean="0"/>
              <a:t>clear: f2’ = (1.00..00)</a:t>
            </a:r>
            <a:r>
              <a:rPr lang="en-US" baseline="-25000" dirty="0" smtClean="0"/>
              <a:t>2</a:t>
            </a:r>
            <a:r>
              <a:rPr lang="en-US" dirty="0" smtClean="0"/>
              <a:t> * 2</a:t>
            </a:r>
            <a:r>
              <a:rPr lang="en-US" baseline="30000" dirty="0" smtClean="0"/>
              <a:t>-3</a:t>
            </a:r>
            <a:r>
              <a:rPr lang="en-US" dirty="0" smtClean="0"/>
              <a:t> = 0.125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3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6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Suppose </a:t>
            </a:r>
            <a:r>
              <a:rPr lang="en-US" dirty="0" err="1"/>
              <a:t>int</a:t>
            </a:r>
            <a:r>
              <a:rPr lang="en-US" dirty="0"/>
              <a:t> variable fi stores the bit-pattern for a single-precision floating point, write the line of code that </a:t>
            </a:r>
            <a:r>
              <a:rPr lang="en-US" dirty="0">
                <a:solidFill>
                  <a:schemeClr val="accent1"/>
                </a:solidFill>
              </a:rPr>
              <a:t>clears the fraction field </a:t>
            </a:r>
            <a:r>
              <a:rPr lang="en-US" dirty="0"/>
              <a:t>of the floating point. </a:t>
            </a:r>
            <a:endParaRPr lang="en-US" dirty="0" smtClean="0"/>
          </a:p>
          <a:p>
            <a:r>
              <a:rPr lang="en-US" dirty="0"/>
              <a:t>&amp; is often used to mask off </a:t>
            </a:r>
            <a:r>
              <a:rPr lang="en-US" dirty="0" smtClean="0"/>
              <a:t>bits</a:t>
            </a:r>
          </a:p>
          <a:p>
            <a:r>
              <a:rPr lang="en-US" dirty="0" smtClean="0"/>
              <a:t>b &amp; 0 = 0, b &amp; 1 = b</a:t>
            </a:r>
          </a:p>
          <a:p>
            <a:r>
              <a:rPr lang="en-US" dirty="0" smtClean="0"/>
              <a:t>clear the fraction field -&gt; clear the least 23 bits</a:t>
            </a:r>
          </a:p>
          <a:p>
            <a:r>
              <a:rPr lang="en-US" dirty="0" smtClean="0"/>
              <a:t>fi &amp; mask</a:t>
            </a:r>
          </a:p>
          <a:p>
            <a:r>
              <a:rPr lang="en-US" dirty="0" smtClean="0"/>
              <a:t>mask: 1111 1111 1000 0000 0000 0000 0000 0000</a:t>
            </a:r>
          </a:p>
          <a:p>
            <a:r>
              <a:rPr lang="en-US" dirty="0" smtClean="0"/>
              <a:t>mask: 0xff800000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fi &amp; 0xff800000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238" y="2968486"/>
            <a:ext cx="2075539" cy="194530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4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GDB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use it and why you should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</a:t>
            </a:r>
            <a:r>
              <a:rPr lang="en-US" dirty="0" err="1" smtClean="0"/>
              <a:t>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GDB lets you</a:t>
            </a:r>
          </a:p>
          <a:p>
            <a:pPr lvl="1"/>
            <a:r>
              <a:rPr lang="en-US" dirty="0" smtClean="0"/>
              <a:t>Run your program</a:t>
            </a:r>
          </a:p>
          <a:p>
            <a:pPr lvl="1"/>
            <a:r>
              <a:rPr lang="en-US" dirty="0" smtClean="0"/>
              <a:t>Stop your program at a certain point</a:t>
            </a:r>
          </a:p>
          <a:p>
            <a:pPr lvl="1"/>
            <a:r>
              <a:rPr lang="en-US" dirty="0" smtClean="0"/>
              <a:t>Print out the values of certain variables at that point</a:t>
            </a:r>
          </a:p>
          <a:p>
            <a:pPr lvl="1"/>
            <a:r>
              <a:rPr lang="en-US" dirty="0" smtClean="0"/>
              <a:t>Examine what your program is doing</a:t>
            </a:r>
          </a:p>
          <a:p>
            <a:pPr lvl="1"/>
            <a:r>
              <a:rPr lang="en-US" dirty="0" smtClean="0"/>
              <a:t>Change things within your program to see if it helps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use GDB?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</a:t>
            </a:r>
            <a:r>
              <a:rPr lang="mr-IN" dirty="0" smtClean="0">
                <a:solidFill>
                  <a:schemeClr val="accent1"/>
                </a:solidFill>
              </a:rPr>
              <a:t>-</a:t>
            </a:r>
            <a:r>
              <a:rPr lang="en-US" dirty="0" smtClean="0">
                <a:solidFill>
                  <a:schemeClr val="accent1"/>
                </a:solidFill>
              </a:rPr>
              <a:t>g</a:t>
            </a:r>
            <a:r>
              <a:rPr lang="en-US" dirty="0" smtClean="0"/>
              <a:t> flag when you </a:t>
            </a:r>
            <a:r>
              <a:rPr lang="en-US" dirty="0" smtClean="0">
                <a:solidFill>
                  <a:schemeClr val="accent6"/>
                </a:solidFill>
              </a:rPr>
              <a:t>compile</a:t>
            </a:r>
            <a:r>
              <a:rPr lang="en-US" dirty="0" smtClean="0"/>
              <a:t> with </a:t>
            </a:r>
            <a:r>
              <a:rPr lang="en-US" dirty="0" err="1" smtClean="0"/>
              <a:t>gcc</a:t>
            </a:r>
            <a:endParaRPr lang="en-US" dirty="0" smtClean="0"/>
          </a:p>
          <a:p>
            <a:pPr lvl="1"/>
            <a:r>
              <a:rPr lang="en-US" dirty="0" smtClean="0"/>
              <a:t>This flag tells </a:t>
            </a:r>
            <a:r>
              <a:rPr lang="en-US" dirty="0" err="1" smtClean="0"/>
              <a:t>gcc</a:t>
            </a:r>
            <a:r>
              <a:rPr lang="en-US" dirty="0" smtClean="0"/>
              <a:t> to include debugging information that </a:t>
            </a:r>
            <a:r>
              <a:rPr lang="en-US" dirty="0" err="1" smtClean="0"/>
              <a:t>gdb</a:t>
            </a:r>
            <a:r>
              <a:rPr lang="en-US" dirty="0" smtClean="0"/>
              <a:t> can use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gcc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mr-IN" dirty="0" smtClean="0">
                <a:solidFill>
                  <a:schemeClr val="accent1"/>
                </a:solidFill>
              </a:rPr>
              <a:t>-</a:t>
            </a:r>
            <a:r>
              <a:rPr lang="en-US" dirty="0" smtClean="0">
                <a:solidFill>
                  <a:schemeClr val="accent1"/>
                </a:solidFill>
              </a:rPr>
              <a:t>g </a:t>
            </a:r>
            <a:r>
              <a:rPr lang="en-US" dirty="0" err="1" smtClean="0">
                <a:solidFill>
                  <a:schemeClr val="accent1"/>
                </a:solidFill>
              </a:rPr>
              <a:t>main.c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mr-IN" dirty="0" smtClean="0">
                <a:solidFill>
                  <a:schemeClr val="accent1"/>
                </a:solidFill>
              </a:rPr>
              <a:t>-</a:t>
            </a:r>
            <a:r>
              <a:rPr lang="en-US" dirty="0" smtClean="0">
                <a:solidFill>
                  <a:schemeClr val="accent1"/>
                </a:solidFill>
              </a:rPr>
              <a:t>o </a:t>
            </a:r>
            <a:r>
              <a:rPr lang="en-US" dirty="0" err="1" smtClean="0">
                <a:solidFill>
                  <a:schemeClr val="accent1"/>
                </a:solidFill>
              </a:rPr>
              <a:t>myprogram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Run your program with </a:t>
            </a:r>
            <a:r>
              <a:rPr lang="en-US" dirty="0" err="1" smtClean="0"/>
              <a:t>gdb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 err="1" smtClean="0">
                <a:solidFill>
                  <a:schemeClr val="accent1"/>
                </a:solidFill>
              </a:rPr>
              <a:t>gdb</a:t>
            </a:r>
            <a:r>
              <a:rPr lang="en-US" dirty="0" smtClean="0">
                <a:solidFill>
                  <a:schemeClr val="accent1"/>
                </a:solidFill>
              </a:rPr>
              <a:t> ./</a:t>
            </a:r>
            <a:r>
              <a:rPr lang="en-US" dirty="0" err="1" smtClean="0">
                <a:solidFill>
                  <a:schemeClr val="accent1"/>
                </a:solidFill>
              </a:rPr>
              <a:t>myprogram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You will then be given an interactive shell where you can issue commands to </a:t>
            </a:r>
            <a:r>
              <a:rPr lang="en-US" dirty="0" err="1" smtClean="0"/>
              <a:t>gdb</a:t>
            </a:r>
            <a:endParaRPr lang="en-US" dirty="0" smtClean="0"/>
          </a:p>
          <a:p>
            <a:pPr lvl="2"/>
            <a:r>
              <a:rPr lang="en-US" dirty="0" smtClean="0"/>
              <a:t>Run your program, look at variables, etc., using the commands</a:t>
            </a:r>
          </a:p>
          <a:p>
            <a:pPr lvl="1"/>
            <a:r>
              <a:rPr lang="en-US" dirty="0"/>
              <a:t>To exit the program just type </a:t>
            </a:r>
            <a:r>
              <a:rPr lang="en-US" dirty="0">
                <a:solidFill>
                  <a:schemeClr val="accent1"/>
                </a:solidFill>
              </a:rPr>
              <a:t>quit</a:t>
            </a:r>
            <a:r>
              <a:rPr lang="en-US" dirty="0"/>
              <a:t> </a:t>
            </a:r>
            <a:r>
              <a:rPr lang="en-US" dirty="0" smtClean="0"/>
              <a:t>(or just </a:t>
            </a:r>
            <a:r>
              <a:rPr lang="en-US" dirty="0" smtClean="0">
                <a:solidFill>
                  <a:schemeClr val="accent1"/>
                </a:solidFill>
              </a:rPr>
              <a:t>q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Assessment 02</a:t>
            </a:r>
          </a:p>
          <a:p>
            <a:r>
              <a:rPr lang="en-US" dirty="0"/>
              <a:t>B</a:t>
            </a:r>
            <a:r>
              <a:rPr lang="en-US" dirty="0" smtClean="0"/>
              <a:t>reakout exercise</a:t>
            </a:r>
            <a:endParaRPr lang="en-US" dirty="0" smtClean="0"/>
          </a:p>
          <a:p>
            <a:r>
              <a:rPr lang="en-US" dirty="0" smtClean="0"/>
              <a:t>Debugging </a:t>
            </a:r>
            <a:r>
              <a:rPr lang="en-US" dirty="0" smtClean="0"/>
              <a:t>with </a:t>
            </a:r>
            <a:r>
              <a:rPr lang="en-US" dirty="0" err="1" smtClean="0"/>
              <a:t>gdb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</a:t>
            </a:r>
            <a:r>
              <a:rPr lang="en-US" dirty="0" err="1"/>
              <a:t>gdb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</a:t>
            </a:r>
          </a:p>
          <a:p>
            <a:pPr lvl="1"/>
            <a:r>
              <a:rPr lang="en-US" dirty="0" err="1" smtClean="0"/>
              <a:t>Gdb</a:t>
            </a:r>
            <a:r>
              <a:rPr lang="en-US" dirty="0" smtClean="0"/>
              <a:t> provides online documentation. Just typing </a:t>
            </a:r>
            <a:r>
              <a:rPr lang="en-US" i="1" dirty="0" smtClean="0">
                <a:solidFill>
                  <a:schemeClr val="accent4"/>
                </a:solidFill>
              </a:rPr>
              <a:t>help</a:t>
            </a:r>
            <a:r>
              <a:rPr lang="en-US" dirty="0" smtClean="0"/>
              <a:t> will give you a list of topics. Or just type </a:t>
            </a:r>
            <a:r>
              <a:rPr lang="en-US" i="1" dirty="0" smtClean="0">
                <a:solidFill>
                  <a:schemeClr val="accent4"/>
                </a:solidFill>
              </a:rPr>
              <a:t>help command </a:t>
            </a:r>
            <a:r>
              <a:rPr lang="en-US" dirty="0" smtClean="0"/>
              <a:t>and get information about any other command.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1135380" y="3345815"/>
          <a:ext cx="10218420" cy="3403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2642"/>
                <a:gridCol w="2010363"/>
                <a:gridCol w="73454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do it do?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Begins executing the program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you can specify arguments after the word run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 the current source line and stop before the next source line, going inside functions and running their code too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 until the next source line, counting called functions as a single 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Prints</a:t>
                      </a:r>
                      <a:r>
                        <a:rPr lang="en-US" baseline="0" dirty="0" smtClean="0"/>
                        <a:t> the value of an expression or 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Prints out source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 </a:t>
                      </a:r>
                      <a:r>
                        <a:rPr lang="en-US" dirty="0" err="1" smtClean="0"/>
                        <a:t>gdb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2940" y="4860280"/>
            <a:ext cx="309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through the program one line at a time</a:t>
            </a:r>
          </a:p>
        </p:txBody>
      </p:sp>
      <p:sp>
        <p:nvSpPr>
          <p:cNvPr id="6" name="Left Brace 5"/>
          <p:cNvSpPr/>
          <p:nvPr/>
        </p:nvSpPr>
        <p:spPr>
          <a:xfrm>
            <a:off x="3760470" y="4812030"/>
            <a:ext cx="148590" cy="73152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5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advanced </a:t>
            </a:r>
            <a:r>
              <a:rPr lang="en-US" dirty="0" err="1" smtClean="0"/>
              <a:t>gdb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838200" y="2419985"/>
          <a:ext cx="9723120" cy="3032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829"/>
                <a:gridCol w="1912918"/>
                <a:gridCol w="69893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do it do?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a breakpoint at a specified location (either a </a:t>
                      </a:r>
                      <a:r>
                        <a:rPr lang="en-US" i="1" dirty="0" smtClean="0"/>
                        <a:t>function</a:t>
                      </a:r>
                      <a:r>
                        <a:rPr lang="en-US" dirty="0" smtClean="0"/>
                        <a:t> name or </a:t>
                      </a:r>
                      <a:r>
                        <a:rPr lang="en-US" i="1" dirty="0" smtClean="0"/>
                        <a:t>line number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Continues executing after being stopped by a breakpoint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backtrace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Prints</a:t>
                      </a:r>
                      <a:r>
                        <a:rPr lang="en-US" baseline="0" dirty="0" smtClean="0"/>
                        <a:t> out information on the call stack,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i.e. where in the program's execution it is being stopped 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Prints information on the current frame / allows you to change frames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Prints out helpful information</a:t>
                      </a:r>
                      <a:r>
                        <a:rPr lang="en-US" baseline="0" dirty="0" smtClean="0"/>
                        <a:t> (e.g. </a:t>
                      </a:r>
                      <a:r>
                        <a:rPr lang="en-US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info </a:t>
                      </a:r>
                      <a:r>
                        <a:rPr lang="en-US" baseline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args</a:t>
                      </a:r>
                      <a:r>
                        <a:rPr lang="en-US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and </a:t>
                      </a:r>
                      <a:r>
                        <a:rPr lang="en-US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info locals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15200" y="1799640"/>
            <a:ext cx="34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Set the breakpoint at the beginning of the function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8542751" y="2445971"/>
            <a:ext cx="125260" cy="6730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794553" y="5693162"/>
            <a:ext cx="2650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Segmentation fault (core dumped)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an 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a breakpoint inside the loop</a:t>
            </a:r>
          </a:p>
          <a:p>
            <a:pPr lvl="1"/>
            <a:r>
              <a:rPr lang="en-US" dirty="0" smtClean="0"/>
              <a:t>Or just run it and hit </a:t>
            </a:r>
            <a:r>
              <a:rPr lang="en-US" dirty="0" smtClean="0">
                <a:solidFill>
                  <a:schemeClr val="accent1"/>
                </a:solidFill>
              </a:rPr>
              <a:t>control-c </a:t>
            </a:r>
            <a:r>
              <a:rPr lang="en-US" dirty="0" smtClean="0"/>
              <a:t>(signal)</a:t>
            </a:r>
          </a:p>
          <a:p>
            <a:r>
              <a:rPr lang="en-US" i="1" dirty="0" smtClean="0">
                <a:solidFill>
                  <a:schemeClr val="accent4"/>
                </a:solidFill>
              </a:rPr>
              <a:t>list</a:t>
            </a:r>
            <a:r>
              <a:rPr lang="en-US" dirty="0" smtClean="0"/>
              <a:t> the code</a:t>
            </a:r>
          </a:p>
          <a:p>
            <a:pPr lvl="1"/>
            <a:r>
              <a:rPr lang="en-US" dirty="0" smtClean="0"/>
              <a:t>This is so you can see the loop condition</a:t>
            </a:r>
          </a:p>
          <a:p>
            <a:r>
              <a:rPr lang="en-US" i="1" dirty="0">
                <a:solidFill>
                  <a:schemeClr val="accent4"/>
                </a:solidFill>
              </a:rPr>
              <a:t>s</a:t>
            </a:r>
            <a:r>
              <a:rPr lang="en-US" i="1" dirty="0" smtClean="0">
                <a:solidFill>
                  <a:schemeClr val="accent4"/>
                </a:solidFill>
              </a:rPr>
              <a:t>tep</a:t>
            </a:r>
            <a:r>
              <a:rPr lang="en-US" dirty="0" smtClean="0"/>
              <a:t> over the code</a:t>
            </a:r>
          </a:p>
          <a:p>
            <a:r>
              <a:rPr lang="en-US" dirty="0" smtClean="0"/>
              <a:t>Check (</a:t>
            </a:r>
            <a:r>
              <a:rPr lang="en-US" i="1" dirty="0" smtClean="0">
                <a:solidFill>
                  <a:schemeClr val="accent4"/>
                </a:solidFill>
              </a:rPr>
              <a:t>print</a:t>
            </a:r>
            <a:r>
              <a:rPr lang="en-US" dirty="0" smtClean="0"/>
              <a:t>) </a:t>
            </a:r>
            <a:r>
              <a:rPr lang="en-US" dirty="0" smtClean="0"/>
              <a:t>the values involved in the loop condition</a:t>
            </a:r>
          </a:p>
          <a:p>
            <a:pPr lvl="1"/>
            <a:r>
              <a:rPr lang="en-US" dirty="0" smtClean="0"/>
              <a:t>Are they changing the right way? Are the variables changing at all?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 crash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4"/>
                </a:solidFill>
              </a:rPr>
              <a:t>r</a:t>
            </a:r>
            <a:r>
              <a:rPr lang="en-US" i="1" dirty="0" smtClean="0">
                <a:solidFill>
                  <a:schemeClr val="accent4"/>
                </a:solidFill>
              </a:rPr>
              <a:t>un</a:t>
            </a:r>
            <a:r>
              <a:rPr lang="en-US" dirty="0" smtClean="0"/>
              <a:t> your program</a:t>
            </a:r>
          </a:p>
          <a:p>
            <a:r>
              <a:rPr lang="en-US" dirty="0" smtClean="0"/>
              <a:t>Use </a:t>
            </a:r>
            <a:r>
              <a:rPr lang="en-US" i="1" dirty="0" err="1" smtClean="0">
                <a:solidFill>
                  <a:schemeClr val="accent4"/>
                </a:solidFill>
              </a:rPr>
              <a:t>bt</a:t>
            </a:r>
            <a:r>
              <a:rPr lang="en-US" dirty="0" smtClean="0"/>
              <a:t> to see the call stack</a:t>
            </a:r>
          </a:p>
          <a:p>
            <a:pPr lvl="1"/>
            <a:r>
              <a:rPr lang="en-US" dirty="0" smtClean="0"/>
              <a:t>You can also use </a:t>
            </a:r>
            <a:r>
              <a:rPr lang="en-US" i="1" dirty="0" smtClean="0">
                <a:solidFill>
                  <a:schemeClr val="accent4"/>
                </a:solidFill>
              </a:rPr>
              <a:t>where</a:t>
            </a:r>
            <a:r>
              <a:rPr lang="en-US" dirty="0" smtClean="0"/>
              <a:t> to see where you were last running</a:t>
            </a:r>
          </a:p>
          <a:p>
            <a:r>
              <a:rPr lang="en-US" dirty="0" smtClean="0"/>
              <a:t>Use </a:t>
            </a:r>
            <a:r>
              <a:rPr lang="en-US" i="1" dirty="0" smtClean="0">
                <a:solidFill>
                  <a:schemeClr val="accent4"/>
                </a:solidFill>
              </a:rPr>
              <a:t>frame</a:t>
            </a:r>
            <a:r>
              <a:rPr lang="en-US" dirty="0" smtClean="0"/>
              <a:t> to go to where your code was last running</a:t>
            </a:r>
          </a:p>
          <a:p>
            <a:r>
              <a:rPr lang="en-US" dirty="0" smtClean="0"/>
              <a:t>Use </a:t>
            </a:r>
            <a:r>
              <a:rPr lang="en-US" i="1" dirty="0" smtClean="0">
                <a:solidFill>
                  <a:schemeClr val="accent4"/>
                </a:solidFill>
              </a:rPr>
              <a:t>list</a:t>
            </a:r>
            <a:r>
              <a:rPr lang="en-US" dirty="0" smtClean="0"/>
              <a:t> to see </a:t>
            </a:r>
            <a:r>
              <a:rPr lang="en-US" dirty="0" smtClean="0"/>
              <a:t>the code that ran</a:t>
            </a:r>
          </a:p>
          <a:p>
            <a:r>
              <a:rPr lang="en-US" dirty="0" smtClean="0"/>
              <a:t>Check the locals (</a:t>
            </a:r>
            <a:r>
              <a:rPr lang="en-US" i="1" dirty="0" smtClean="0">
                <a:solidFill>
                  <a:schemeClr val="accent4"/>
                </a:solidFill>
              </a:rPr>
              <a:t>info locals</a:t>
            </a:r>
            <a:r>
              <a:rPr lang="en-US" dirty="0" smtClean="0"/>
              <a:t>) and </a:t>
            </a:r>
            <a:r>
              <a:rPr lang="en-US" dirty="0" err="1" smtClean="0"/>
              <a:t>args</a:t>
            </a:r>
            <a:r>
              <a:rPr lang="en-US" dirty="0"/>
              <a:t> (</a:t>
            </a:r>
            <a:r>
              <a:rPr lang="en-US" i="1" dirty="0">
                <a:solidFill>
                  <a:schemeClr val="accent4"/>
                </a:solidFill>
              </a:rPr>
              <a:t>info </a:t>
            </a:r>
            <a:r>
              <a:rPr lang="en-US" i="1" dirty="0" err="1" smtClean="0">
                <a:solidFill>
                  <a:schemeClr val="accent4"/>
                </a:solidFill>
              </a:rPr>
              <a:t>args</a:t>
            </a:r>
            <a:r>
              <a:rPr lang="en-US" dirty="0" smtClean="0"/>
              <a:t>) </a:t>
            </a:r>
            <a:r>
              <a:rPr lang="en-US" dirty="0"/>
              <a:t>to </a:t>
            </a:r>
            <a:r>
              <a:rPr lang="en-US" dirty="0" smtClean="0"/>
              <a:t>see if they are bad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Assessment 02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 </a:t>
            </a:r>
            <a:r>
              <a:rPr lang="en-US" dirty="0"/>
              <a:t>2's </a:t>
            </a:r>
            <a:r>
              <a:rPr lang="en-US" dirty="0" smtClean="0"/>
              <a:t>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What's the bit pattern (2's complement) of 32-bit signed integer -130 in hex format? (Please prefix your answer with 0x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0xffffff7e</a:t>
            </a:r>
          </a:p>
          <a:p>
            <a:endParaRPr lang="en-US" dirty="0"/>
          </a:p>
          <a:p>
            <a:r>
              <a:rPr lang="en-US" dirty="0" smtClean="0"/>
              <a:t>(130)</a:t>
            </a:r>
            <a:r>
              <a:rPr lang="en-US" baseline="-25000" dirty="0" smtClean="0"/>
              <a:t>10</a:t>
            </a:r>
            <a:r>
              <a:rPr lang="en-US" dirty="0" smtClean="0"/>
              <a:t>: 00..000 1000 0010</a:t>
            </a:r>
          </a:p>
          <a:p>
            <a:r>
              <a:rPr lang="en-US" dirty="0" smtClean="0"/>
              <a:t>Step 1-&gt; flip all bits: 11..111 0111 1101</a:t>
            </a:r>
          </a:p>
          <a:p>
            <a:r>
              <a:rPr lang="en-US" dirty="0" smtClean="0"/>
              <a:t>Step 2-&gt; add 1: 11..111 0111 1110</a:t>
            </a:r>
          </a:p>
          <a:p>
            <a:r>
              <a:rPr lang="en-US" dirty="0" smtClean="0"/>
              <a:t>0xffffff7e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8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Q2 </a:t>
            </a:r>
            <a:r>
              <a:rPr lang="en-US" dirty="0"/>
              <a:t>64-bit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Which of the following statements are true for a 64-bit processor?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its registers are 64-bit in length.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it only supports signed and unsigned integers of exactly 64-bit in length.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each memory address corresponds to 64-bit of data.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CSO lab's virtual machine "emulates" a 64-bit processor.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7" y="318951"/>
            <a:ext cx="6082747" cy="333139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38978" y="2345635"/>
            <a:ext cx="1974574" cy="4770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6334" y="4263715"/>
            <a:ext cx="1974574" cy="4770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4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Q3 </a:t>
            </a:r>
            <a:r>
              <a:rPr lang="en-US" dirty="0"/>
              <a:t>Byte ordering</a:t>
            </a:r>
            <a:endParaRPr lang="zh-CN" altLang="en-US" dirty="0">
              <a:ea typeface="宋体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Suppose the byte values stored at memory address a, a+1, a+2, a+3, a+4, a+5, a+6, a+7 are 0x01, 0x02, 0x03, 0x04, 0x05, 0x06, 0x07, 0x08 respectively. If a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Little-Endian processor </a:t>
            </a:r>
            <a:r>
              <a:rPr lang="en-US" dirty="0">
                <a:ea typeface="+mn-lt"/>
                <a:cs typeface="+mn-lt"/>
              </a:rPr>
              <a:t>is to load a 4-byte integer from memory at address a into a 4-byte register, what's the 4-byte register value after the load? (Please write your answer in hex, and prefix it with 0x)</a:t>
            </a:r>
            <a:endParaRPr lang="zh-CN" alt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0x04030201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45426" y="4267200"/>
            <a:ext cx="54996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Little Endian:  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000" dirty="0" smtClean="0"/>
              <a:t>Least significant byte stored at smallest address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chemeClr val="accent1"/>
                </a:solidFill>
              </a:rPr>
              <a:t>Big Endian: 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000" dirty="0" smtClean="0"/>
              <a:t>Most significant byte stored at smallest address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87794D-8A10-4AE3-902E-9D724A9F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1" dirty="0">
                <a:ea typeface="宋体"/>
                <a:cs typeface="Calibri"/>
              </a:rPr>
              <a:t>Q4 </a:t>
            </a:r>
            <a:r>
              <a:rPr lang="zh-CN" dirty="0">
                <a:cs typeface="Calibri"/>
              </a:rPr>
              <a:t>Normalized</a:t>
            </a:r>
            <a:r>
              <a:rPr lang="zh-CN" dirty="0">
                <a:ea typeface="宋体"/>
                <a:cs typeface="Calibri"/>
              </a:rPr>
              <a:t> Exponential Representation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7073D90-0265-4916-9ED8-80482381F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dirty="0">
                <a:ea typeface="+mn-lt"/>
                <a:cs typeface="+mn-lt"/>
              </a:rPr>
              <a:t>Which of the following is a </a:t>
            </a:r>
            <a:r>
              <a:rPr lang="zh-CN" b="1" dirty="0">
                <a:ea typeface="+mn-lt"/>
                <a:cs typeface="+mn-lt"/>
              </a:rPr>
              <a:t>normalized</a:t>
            </a:r>
            <a:r>
              <a:rPr lang="zh-CN" dirty="0">
                <a:ea typeface="+mn-lt"/>
                <a:cs typeface="+mn-lt"/>
              </a:rPr>
              <a:t> exponential representation in either binary or decimal?</a:t>
            </a:r>
            <a:endParaRPr lang="zh-CN" altLang="en-US" dirty="0"/>
          </a:p>
          <a:p>
            <a:pPr marL="514350" indent="-514350">
              <a:buAutoNum type="alphaUcPeriod"/>
            </a:pPr>
            <a:r>
              <a:rPr lang="en-US" altLang="zh-CN" dirty="0">
                <a:cs typeface="Calibri"/>
              </a:rPr>
              <a:t>(0.11)</a:t>
            </a:r>
            <a:r>
              <a:rPr lang="en-US" altLang="zh-CN" baseline="-25000" dirty="0">
                <a:cs typeface="Calibri"/>
              </a:rPr>
              <a:t>2</a:t>
            </a:r>
            <a:r>
              <a:rPr lang="en-US" altLang="zh-CN" dirty="0">
                <a:cs typeface="Calibri"/>
              </a:rPr>
              <a:t>*2</a:t>
            </a:r>
            <a:r>
              <a:rPr lang="en-US" altLang="zh-CN" baseline="30000" dirty="0">
                <a:cs typeface="Calibri"/>
              </a:rPr>
              <a:t>1</a:t>
            </a:r>
          </a:p>
          <a:p>
            <a:pPr marL="514350" indent="-514350">
              <a:buAutoNum type="alphaUcPeriod"/>
            </a:pPr>
            <a:r>
              <a:rPr lang="en-US" altLang="zh-CN" dirty="0">
                <a:ea typeface="+mn-lt"/>
                <a:cs typeface="+mn-lt"/>
              </a:rPr>
              <a:t>(1.00)</a:t>
            </a:r>
            <a:r>
              <a:rPr lang="en-US" altLang="zh-CN" baseline="-25000" dirty="0">
                <a:ea typeface="+mn-lt"/>
                <a:cs typeface="+mn-lt"/>
              </a:rPr>
              <a:t>2</a:t>
            </a:r>
            <a:r>
              <a:rPr lang="zh-CN" altLang="en-US" dirty="0">
                <a:ea typeface="+mn-lt"/>
                <a:cs typeface="+mn-lt"/>
              </a:rPr>
              <a:t>*</a:t>
            </a:r>
            <a:r>
              <a:rPr lang="en-US" altLang="zh-CN" dirty="0">
                <a:ea typeface="+mn-lt"/>
                <a:cs typeface="+mn-lt"/>
              </a:rPr>
              <a:t>2</a:t>
            </a:r>
            <a:r>
              <a:rPr lang="en-US" altLang="zh-CN" baseline="30000" dirty="0">
                <a:ea typeface="+mn-lt"/>
                <a:cs typeface="+mn-lt"/>
              </a:rPr>
              <a:t>-10</a:t>
            </a:r>
            <a:endParaRPr lang="zh-CN" altLang="en-US" baseline="30000" dirty="0">
              <a:ea typeface="宋体" panose="02010600030101010101" pitchFamily="2" charset="-122"/>
              <a:cs typeface="+mn-lt"/>
            </a:endParaRPr>
          </a:p>
          <a:p>
            <a:pPr marL="514350" indent="-514350">
              <a:buAutoNum type="alphaUcPeriod"/>
            </a:pPr>
            <a:r>
              <a:rPr lang="en-US" altLang="zh-CN" dirty="0">
                <a:ea typeface="+mn-lt"/>
                <a:cs typeface="+mn-lt"/>
              </a:rPr>
              <a:t>(10.11)</a:t>
            </a:r>
            <a:r>
              <a:rPr lang="en-US" altLang="zh-CN" baseline="-25000" dirty="0">
                <a:ea typeface="+mn-lt"/>
                <a:cs typeface="+mn-lt"/>
              </a:rPr>
              <a:t>2</a:t>
            </a:r>
            <a:endParaRPr lang="zh-CN" altLang="en-US" baseline="-25000" dirty="0">
              <a:ea typeface="宋体"/>
              <a:cs typeface="Calibri" panose="020F0502020204030204"/>
            </a:endParaRPr>
          </a:p>
          <a:p>
            <a:pPr marL="514350" indent="-514350">
              <a:buAutoNum type="alphaUcPeriod"/>
            </a:pPr>
            <a:r>
              <a:rPr lang="en-US" altLang="zh-CN" dirty="0">
                <a:ea typeface="+mn-lt"/>
                <a:cs typeface="+mn-lt"/>
              </a:rPr>
              <a:t>(78.5) </a:t>
            </a:r>
            <a:r>
              <a:rPr lang="en-US" altLang="zh-CN" baseline="-25000" dirty="0">
                <a:ea typeface="+mn-lt"/>
                <a:cs typeface="+mn-lt"/>
              </a:rPr>
              <a:t>10</a:t>
            </a:r>
            <a:r>
              <a:rPr lang="zh-CN" altLang="en-US" dirty="0">
                <a:ea typeface="+mn-lt"/>
                <a:cs typeface="+mn-lt"/>
              </a:rPr>
              <a:t>*</a:t>
            </a:r>
            <a:r>
              <a:rPr lang="en-US" altLang="zh-CN" dirty="0">
                <a:ea typeface="+mn-lt"/>
                <a:cs typeface="+mn-lt"/>
              </a:rPr>
              <a:t>2</a:t>
            </a:r>
            <a:r>
              <a:rPr lang="en-US" altLang="zh-CN" baseline="30000" dirty="0">
                <a:ea typeface="+mn-lt"/>
                <a:cs typeface="+mn-lt"/>
              </a:rPr>
              <a:t>10</a:t>
            </a:r>
            <a:endParaRPr lang="zh-CN" altLang="en-US" dirty="0">
              <a:ea typeface="宋体"/>
              <a:cs typeface="+mn-lt"/>
            </a:endParaRPr>
          </a:p>
          <a:p>
            <a:pPr marL="514350" indent="-514350">
              <a:buAutoNum type="alphaUcPeriod"/>
            </a:pPr>
            <a:r>
              <a:rPr lang="en-US" altLang="zh-CN" dirty="0">
                <a:ea typeface="+mn-lt"/>
                <a:cs typeface="+mn-lt"/>
              </a:rPr>
              <a:t>(7.85)</a:t>
            </a:r>
            <a:r>
              <a:rPr lang="en-US" altLang="zh-CN" baseline="-25000" dirty="0">
                <a:ea typeface="+mn-lt"/>
                <a:cs typeface="+mn-lt"/>
              </a:rPr>
              <a:t>10</a:t>
            </a:r>
            <a:r>
              <a:rPr lang="zh-CN" altLang="en-US" dirty="0">
                <a:ea typeface="+mn-lt"/>
                <a:cs typeface="+mn-lt"/>
              </a:rPr>
              <a:t>*</a:t>
            </a:r>
            <a:r>
              <a:rPr lang="en-US" altLang="zh-CN" dirty="0">
                <a:ea typeface="+mn-lt"/>
                <a:cs typeface="+mn-lt"/>
              </a:rPr>
              <a:t>10</a:t>
            </a:r>
            <a:r>
              <a:rPr lang="en-US" altLang="zh-CN" baseline="30000" dirty="0">
                <a:ea typeface="+mn-lt"/>
                <a:cs typeface="+mn-lt"/>
              </a:rPr>
              <a:t>1</a:t>
            </a:r>
            <a:endParaRPr lang="zh-CN" baseline="30000" dirty="0">
              <a:cs typeface="Calibri" panose="020F0502020204030204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D41830CC-1BD2-4CC6-9004-5DEA8653DC2A}"/>
              </a:ext>
            </a:extLst>
          </p:cNvPr>
          <p:cNvSpPr/>
          <p:nvPr/>
        </p:nvSpPr>
        <p:spPr>
          <a:xfrm>
            <a:off x="438978" y="4727335"/>
            <a:ext cx="1974574" cy="4770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D420AC1-4692-43E3-9ADE-71CDCF29654E}"/>
              </a:ext>
            </a:extLst>
          </p:cNvPr>
          <p:cNvSpPr/>
          <p:nvPr/>
        </p:nvSpPr>
        <p:spPr>
          <a:xfrm>
            <a:off x="438978" y="3201556"/>
            <a:ext cx="1974574" cy="4770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53878" y="3201556"/>
            <a:ext cx="68381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Binary:</a:t>
            </a:r>
          </a:p>
          <a:p>
            <a:r>
              <a:rPr lang="en-US" sz="2400" dirty="0" smtClean="0"/>
              <a:t>Normalized exponential representation:</a:t>
            </a:r>
          </a:p>
          <a:p>
            <a:r>
              <a:rPr lang="en-US" sz="2400" u="sng" dirty="0" smtClean="0"/>
              <a:t>+</a:t>
            </a:r>
            <a:r>
              <a:rPr lang="en-US" sz="2400" dirty="0" smtClean="0"/>
              <a:t> M * 2</a:t>
            </a:r>
            <a:r>
              <a:rPr lang="en-US" sz="2400" baseline="30000" dirty="0" smtClean="0"/>
              <a:t>E</a:t>
            </a:r>
            <a:r>
              <a:rPr lang="en-US" sz="2400" dirty="0" smtClean="0"/>
              <a:t>, where 1&lt;=M&lt;2, M=(1.F)</a:t>
            </a:r>
            <a:r>
              <a:rPr lang="en-US" sz="2400" baseline="-25000" dirty="0" smtClean="0"/>
              <a:t>2</a:t>
            </a:r>
          </a:p>
          <a:p>
            <a:endParaRPr lang="en-US" sz="2400" dirty="0"/>
          </a:p>
          <a:p>
            <a:r>
              <a:rPr lang="en-US" sz="2400" dirty="0" smtClean="0"/>
              <a:t>Decimal:</a:t>
            </a:r>
          </a:p>
          <a:p>
            <a:r>
              <a:rPr lang="en-US" sz="2400" dirty="0" smtClean="0"/>
              <a:t>Normalized Scientific notation:</a:t>
            </a:r>
          </a:p>
          <a:p>
            <a:r>
              <a:rPr lang="en-US" sz="2400" u="sng" dirty="0" smtClean="0"/>
              <a:t>+</a:t>
            </a:r>
            <a:r>
              <a:rPr lang="en-US" sz="2400" dirty="0" smtClean="0"/>
              <a:t> M * 10</a:t>
            </a:r>
            <a:r>
              <a:rPr lang="en-US" sz="2400" baseline="30000" dirty="0" smtClean="0"/>
              <a:t>E</a:t>
            </a:r>
            <a:r>
              <a:rPr lang="en-US" sz="2400" dirty="0" smtClean="0"/>
              <a:t>, where 1&lt;=M&lt;10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9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87794D-8A10-4AE3-902E-9D724A9F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Q5 </a:t>
            </a:r>
            <a:r>
              <a:rPr lang="en-US" dirty="0"/>
              <a:t>IEEE Floating Point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43E4114F-3FC1-4D81-838E-C20A69DE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What's the value of the 32-bit IEEE floating point with bit pattern 0xc0600000? (Give your answer in the form of regular decimal fractional notation </a:t>
            </a:r>
            <a:r>
              <a:rPr lang="en-US" dirty="0" err="1"/>
              <a:t>xxx.yyy</a:t>
            </a:r>
            <a:r>
              <a:rPr lang="en-US" dirty="0"/>
              <a:t> with no leading nor trailing zeros)</a:t>
            </a:r>
          </a:p>
          <a:p>
            <a:r>
              <a:rPr lang="en-US" dirty="0">
                <a:solidFill>
                  <a:srgbClr val="FF0000"/>
                </a:solidFill>
              </a:rPr>
              <a:t>-3.5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6869" y="3472069"/>
            <a:ext cx="69308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s-IS" sz="2400" dirty="0" smtClean="0"/>
              <a:t>0xc0600000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</a:rPr>
              <a:t>1</a:t>
            </a:r>
            <a:r>
              <a:rPr lang="en-US" sz="2400" dirty="0" smtClean="0">
                <a:solidFill>
                  <a:srgbClr val="FF8BFD"/>
                </a:solidFill>
              </a:rPr>
              <a:t>100 0000 0</a:t>
            </a:r>
            <a:r>
              <a:rPr lang="en-US" sz="2400" dirty="0" smtClean="0">
                <a:solidFill>
                  <a:schemeClr val="accent1"/>
                </a:solidFill>
              </a:rPr>
              <a:t>110 0000 0000 0000 0000 0000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S=1 -&gt; -M*2</a:t>
            </a:r>
            <a:r>
              <a:rPr lang="en-US" sz="2400" baseline="30000" dirty="0" smtClean="0"/>
              <a:t>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exp</a:t>
            </a:r>
            <a:r>
              <a:rPr lang="en-US" sz="2400" dirty="0" smtClean="0"/>
              <a:t>=(10000000)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=2</a:t>
            </a:r>
            <a:r>
              <a:rPr lang="en-US" sz="2400" baseline="30000" dirty="0" smtClean="0"/>
              <a:t>7</a:t>
            </a:r>
            <a:r>
              <a:rPr lang="en-US" sz="2400" dirty="0" smtClean="0"/>
              <a:t> = 128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E= </a:t>
            </a:r>
            <a:r>
              <a:rPr lang="en-US" sz="2400" dirty="0" err="1" smtClean="0"/>
              <a:t>exp</a:t>
            </a:r>
            <a:r>
              <a:rPr lang="en-US" sz="2400" dirty="0" smtClean="0"/>
              <a:t>-bias = exp-127 =1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M=(1.1100</a:t>
            </a:r>
            <a:r>
              <a:rPr lang="mr-IN" sz="2400" dirty="0" smtClean="0"/>
              <a:t>…</a:t>
            </a:r>
            <a:r>
              <a:rPr lang="en-US" sz="2400" dirty="0" smtClean="0"/>
              <a:t>000)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2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+2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-2</a:t>
            </a:r>
            <a:r>
              <a:rPr lang="en-US" sz="2400" dirty="0" smtClean="0"/>
              <a:t> = 1.75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-M*2</a:t>
            </a:r>
            <a:r>
              <a:rPr lang="en-US" sz="2400" baseline="30000" dirty="0" smtClean="0"/>
              <a:t>E</a:t>
            </a:r>
            <a:r>
              <a:rPr lang="en-US" sz="2400" dirty="0" smtClean="0"/>
              <a:t> = -1.75*2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= -3.5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87794D-8A10-4AE3-902E-9D724A9F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Q6 </a:t>
            </a:r>
            <a:r>
              <a:rPr lang="en-US" dirty="0"/>
              <a:t>Signed/Unsigned int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43E4114F-3FC1-4D81-838E-C20A69DE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Given a 32-bit bit pattern 0xffffffff, what is the value if we are to interpret the bit pattern</a:t>
            </a:r>
          </a:p>
          <a:p>
            <a:pPr marL="0" indent="0">
              <a:buNone/>
            </a:pPr>
            <a:r>
              <a:rPr lang="en-US" dirty="0"/>
              <a:t>as an unsigned int </a:t>
            </a:r>
            <a:r>
              <a:rPr lang="en-US" b="1" dirty="0"/>
              <a:t>or</a:t>
            </a:r>
            <a:r>
              <a:rPr lang="en-US" dirty="0"/>
              <a:t> signed int?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2</a:t>
            </a:r>
            <a:r>
              <a:rPr lang="en-US" baseline="30000" dirty="0"/>
              <a:t>31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2</a:t>
            </a:r>
            <a:r>
              <a:rPr lang="en-US" baseline="30000" dirty="0"/>
              <a:t>32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2</a:t>
            </a:r>
            <a:r>
              <a:rPr lang="en-US" baseline="30000" dirty="0"/>
              <a:t>31 </a:t>
            </a:r>
            <a:r>
              <a:rPr lang="en-US" dirty="0"/>
              <a:t>-1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2</a:t>
            </a:r>
            <a:r>
              <a:rPr lang="en-US" baseline="30000" dirty="0"/>
              <a:t>32 </a:t>
            </a:r>
            <a:r>
              <a:rPr lang="en-US" dirty="0"/>
              <a:t>-1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-1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- 2</a:t>
            </a:r>
            <a:r>
              <a:rPr lang="en-US" baseline="30000" dirty="0"/>
              <a:t>31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- 2</a:t>
            </a:r>
            <a:r>
              <a:rPr lang="en-US" baseline="30000" dirty="0"/>
              <a:t>32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- 2</a:t>
            </a:r>
            <a:r>
              <a:rPr lang="en-US" baseline="30000" dirty="0"/>
              <a:t>31 </a:t>
            </a:r>
            <a:r>
              <a:rPr lang="en-US" dirty="0"/>
              <a:t>+1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- 2</a:t>
            </a:r>
            <a:r>
              <a:rPr lang="en-US" baseline="30000" dirty="0"/>
              <a:t>-32 </a:t>
            </a:r>
            <a:r>
              <a:rPr lang="en-US" dirty="0"/>
              <a:t>+1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of the above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3F7D0780-C0D6-45FF-9A15-77D15D304085}"/>
              </a:ext>
            </a:extLst>
          </p:cNvPr>
          <p:cNvSpPr/>
          <p:nvPr/>
        </p:nvSpPr>
        <p:spPr>
          <a:xfrm>
            <a:off x="438978" y="3733186"/>
            <a:ext cx="1974574" cy="3444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675D709E-E5BA-44E4-9AAD-2699542C613D}"/>
              </a:ext>
            </a:extLst>
          </p:cNvPr>
          <p:cNvSpPr/>
          <p:nvPr/>
        </p:nvSpPr>
        <p:spPr>
          <a:xfrm>
            <a:off x="438978" y="4014950"/>
            <a:ext cx="1974574" cy="3444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8FBE-868B-2043-9922-0A2853A060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3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3581</TotalTime>
  <Words>1283</Words>
  <Application>Microsoft Macintosh PowerPoint</Application>
  <PresentationFormat>Widescreen</PresentationFormat>
  <Paragraphs>238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Calibri Light</vt:lpstr>
      <vt:lpstr>Cambria Math</vt:lpstr>
      <vt:lpstr>DengXian</vt:lpstr>
      <vt:lpstr>Mangal</vt:lpstr>
      <vt:lpstr>Wingdings</vt:lpstr>
      <vt:lpstr>宋体</vt:lpstr>
      <vt:lpstr>Arial</vt:lpstr>
      <vt:lpstr>Office Theme</vt:lpstr>
      <vt:lpstr>CSO-Recitation 04  CSCI-UA 0201-007</vt:lpstr>
      <vt:lpstr>Today’s Topics</vt:lpstr>
      <vt:lpstr>Assessment 02</vt:lpstr>
      <vt:lpstr>Q1 2's complement</vt:lpstr>
      <vt:lpstr>Q2 64-bit processor</vt:lpstr>
      <vt:lpstr>Q3 Byte ordering</vt:lpstr>
      <vt:lpstr>Q4 Normalized Exponential Representation</vt:lpstr>
      <vt:lpstr>Q5 IEEE Floating Point</vt:lpstr>
      <vt:lpstr>Q6 Signed/Unsigned int</vt:lpstr>
      <vt:lpstr>Q7 IEEE Floating Point</vt:lpstr>
      <vt:lpstr>Q8 IEEE floating point 2</vt:lpstr>
      <vt:lpstr>Q9 GDB</vt:lpstr>
      <vt:lpstr>Q10 GDB</vt:lpstr>
      <vt:lpstr>Breakout exercise</vt:lpstr>
      <vt:lpstr>Breakout exercise</vt:lpstr>
      <vt:lpstr>Breakout exercise</vt:lpstr>
      <vt:lpstr>Getting started with GDB</vt:lpstr>
      <vt:lpstr>Debugging with gdb</vt:lpstr>
      <vt:lpstr>How do you use GDB?</vt:lpstr>
      <vt:lpstr>Some common gdb commands</vt:lpstr>
      <vt:lpstr>Some more advanced gdb commands</vt:lpstr>
      <vt:lpstr>Debugging an infinite loop</vt:lpstr>
      <vt:lpstr>Debugging a crash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CSO-Recitation 04  CSCI-UA 0201-007</dc:title>
  <dc:creator>Anqi Zhang</dc:creator>
  <cp:lastModifiedBy>Anqi Zhang</cp:lastModifiedBy>
  <cp:revision>96</cp:revision>
  <dcterms:created xsi:type="dcterms:W3CDTF">2020-09-21T15:52:40Z</dcterms:created>
  <dcterms:modified xsi:type="dcterms:W3CDTF">2020-09-24T03:34:23Z</dcterms:modified>
</cp:coreProperties>
</file>