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87"/>
  </p:notesMasterIdLst>
  <p:sldIdLst>
    <p:sldId id="257" r:id="rId2"/>
    <p:sldId id="258" r:id="rId3"/>
    <p:sldId id="279" r:id="rId4"/>
    <p:sldId id="259" r:id="rId5"/>
    <p:sldId id="291" r:id="rId6"/>
    <p:sldId id="260" r:id="rId7"/>
    <p:sldId id="261" r:id="rId8"/>
    <p:sldId id="262" r:id="rId9"/>
    <p:sldId id="293" r:id="rId10"/>
    <p:sldId id="263" r:id="rId11"/>
    <p:sldId id="264" r:id="rId12"/>
    <p:sldId id="294" r:id="rId13"/>
    <p:sldId id="299" r:id="rId14"/>
    <p:sldId id="300" r:id="rId15"/>
    <p:sldId id="302" r:id="rId16"/>
    <p:sldId id="301" r:id="rId17"/>
    <p:sldId id="266" r:id="rId18"/>
    <p:sldId id="304" r:id="rId19"/>
    <p:sldId id="305" r:id="rId20"/>
    <p:sldId id="295" r:id="rId21"/>
    <p:sldId id="265" r:id="rId22"/>
    <p:sldId id="290" r:id="rId23"/>
    <p:sldId id="289" r:id="rId24"/>
    <p:sldId id="282" r:id="rId25"/>
    <p:sldId id="297" r:id="rId26"/>
    <p:sldId id="298" r:id="rId27"/>
    <p:sldId id="283" r:id="rId28"/>
    <p:sldId id="288" r:id="rId29"/>
    <p:sldId id="303" r:id="rId30"/>
    <p:sldId id="267" r:id="rId31"/>
    <p:sldId id="268" r:id="rId32"/>
    <p:sldId id="307" r:id="rId33"/>
    <p:sldId id="308" r:id="rId34"/>
    <p:sldId id="306" r:id="rId35"/>
    <p:sldId id="309" r:id="rId36"/>
    <p:sldId id="269" r:id="rId37"/>
    <p:sldId id="270" r:id="rId38"/>
    <p:sldId id="310" r:id="rId39"/>
    <p:sldId id="311" r:id="rId40"/>
    <p:sldId id="312" r:id="rId41"/>
    <p:sldId id="313" r:id="rId42"/>
    <p:sldId id="314" r:id="rId43"/>
    <p:sldId id="315" r:id="rId44"/>
    <p:sldId id="284" r:id="rId45"/>
    <p:sldId id="285" r:id="rId46"/>
    <p:sldId id="316" r:id="rId47"/>
    <p:sldId id="318" r:id="rId48"/>
    <p:sldId id="319" r:id="rId49"/>
    <p:sldId id="345" r:id="rId50"/>
    <p:sldId id="320" r:id="rId51"/>
    <p:sldId id="321" r:id="rId52"/>
    <p:sldId id="322" r:id="rId53"/>
    <p:sldId id="323" r:id="rId54"/>
    <p:sldId id="324" r:id="rId55"/>
    <p:sldId id="326" r:id="rId56"/>
    <p:sldId id="342" r:id="rId57"/>
    <p:sldId id="346" r:id="rId58"/>
    <p:sldId id="325" r:id="rId59"/>
    <p:sldId id="327" r:id="rId60"/>
    <p:sldId id="286" r:id="rId61"/>
    <p:sldId id="287" r:id="rId62"/>
    <p:sldId id="271" r:id="rId63"/>
    <p:sldId id="272" r:id="rId64"/>
    <p:sldId id="328" r:id="rId65"/>
    <p:sldId id="330" r:id="rId66"/>
    <p:sldId id="333" r:id="rId67"/>
    <p:sldId id="334" r:id="rId68"/>
    <p:sldId id="335" r:id="rId69"/>
    <p:sldId id="336" r:id="rId70"/>
    <p:sldId id="337" r:id="rId71"/>
    <p:sldId id="338" r:id="rId72"/>
    <p:sldId id="339" r:id="rId73"/>
    <p:sldId id="343" r:id="rId74"/>
    <p:sldId id="347" r:id="rId75"/>
    <p:sldId id="331" r:id="rId76"/>
    <p:sldId id="332" r:id="rId77"/>
    <p:sldId id="341" r:id="rId78"/>
    <p:sldId id="344" r:id="rId79"/>
    <p:sldId id="273" r:id="rId80"/>
    <p:sldId id="280" r:id="rId81"/>
    <p:sldId id="275" r:id="rId82"/>
    <p:sldId id="274" r:id="rId83"/>
    <p:sldId id="276" r:id="rId84"/>
    <p:sldId id="281" r:id="rId85"/>
    <p:sldId id="277"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5B9BD5"/>
    <a:srgbClr val="EBC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3A13D3-BACD-3A44-BF0F-E5650CC79C46}" v="6434" dt="2021-12-10T00:26:40.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2"/>
    <p:restoredTop sz="94702"/>
  </p:normalViewPr>
  <p:slideViewPr>
    <p:cSldViewPr snapToGrid="0" snapToObjects="1">
      <p:cViewPr varScale="1">
        <p:scale>
          <a:sx n="151" d="100"/>
          <a:sy n="151"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EB390-44ED-0E40-92C1-B6A41B775C55}" type="datetimeFigureOut">
              <a:rPr lang="en-US" smtClean="0"/>
              <a:t>12/9/21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7312D-AFE5-1745-8ABC-BEE72356860E}" type="slidenum">
              <a:rPr lang="en-US" smtClean="0"/>
              <a:t>‹#›</a:t>
            </a:fld>
            <a:endParaRPr lang="en-US"/>
          </a:p>
        </p:txBody>
      </p:sp>
    </p:spTree>
    <p:extLst>
      <p:ext uri="{BB962C8B-B14F-4D97-AF65-F5344CB8AC3E}">
        <p14:creationId xmlns:p14="http://schemas.microsoft.com/office/powerpoint/2010/main" val="240913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1</a:t>
            </a:fld>
            <a:endParaRPr lang="en-US"/>
          </a:p>
        </p:txBody>
      </p:sp>
    </p:spTree>
    <p:extLst>
      <p:ext uri="{BB962C8B-B14F-4D97-AF65-F5344CB8AC3E}">
        <p14:creationId xmlns:p14="http://schemas.microsoft.com/office/powerpoint/2010/main" val="88759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13</a:t>
            </a:fld>
            <a:endParaRPr lang="en-US"/>
          </a:p>
        </p:txBody>
      </p:sp>
    </p:spTree>
    <p:extLst>
      <p:ext uri="{BB962C8B-B14F-4D97-AF65-F5344CB8AC3E}">
        <p14:creationId xmlns:p14="http://schemas.microsoft.com/office/powerpoint/2010/main" val="4178151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14</a:t>
            </a:fld>
            <a:endParaRPr lang="en-US"/>
          </a:p>
        </p:txBody>
      </p:sp>
    </p:spTree>
    <p:extLst>
      <p:ext uri="{BB962C8B-B14F-4D97-AF65-F5344CB8AC3E}">
        <p14:creationId xmlns:p14="http://schemas.microsoft.com/office/powerpoint/2010/main" val="58307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15</a:t>
            </a:fld>
            <a:endParaRPr lang="en-US"/>
          </a:p>
        </p:txBody>
      </p:sp>
    </p:spTree>
    <p:extLst>
      <p:ext uri="{BB962C8B-B14F-4D97-AF65-F5344CB8AC3E}">
        <p14:creationId xmlns:p14="http://schemas.microsoft.com/office/powerpoint/2010/main" val="4000271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16</a:t>
            </a:fld>
            <a:endParaRPr lang="en-US"/>
          </a:p>
        </p:txBody>
      </p:sp>
    </p:spTree>
    <p:extLst>
      <p:ext uri="{BB962C8B-B14F-4D97-AF65-F5344CB8AC3E}">
        <p14:creationId xmlns:p14="http://schemas.microsoft.com/office/powerpoint/2010/main" val="32864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17</a:t>
            </a:fld>
            <a:endParaRPr lang="en-US"/>
          </a:p>
        </p:txBody>
      </p:sp>
    </p:spTree>
    <p:extLst>
      <p:ext uri="{BB962C8B-B14F-4D97-AF65-F5344CB8AC3E}">
        <p14:creationId xmlns:p14="http://schemas.microsoft.com/office/powerpoint/2010/main" val="66791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18</a:t>
            </a:fld>
            <a:endParaRPr lang="en-US"/>
          </a:p>
        </p:txBody>
      </p:sp>
    </p:spTree>
    <p:extLst>
      <p:ext uri="{BB962C8B-B14F-4D97-AF65-F5344CB8AC3E}">
        <p14:creationId xmlns:p14="http://schemas.microsoft.com/office/powerpoint/2010/main" val="3108670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19</a:t>
            </a:fld>
            <a:endParaRPr lang="en-US"/>
          </a:p>
        </p:txBody>
      </p:sp>
    </p:spTree>
    <p:extLst>
      <p:ext uri="{BB962C8B-B14F-4D97-AF65-F5344CB8AC3E}">
        <p14:creationId xmlns:p14="http://schemas.microsoft.com/office/powerpoint/2010/main" val="2113752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20</a:t>
            </a:fld>
            <a:endParaRPr lang="en-US"/>
          </a:p>
        </p:txBody>
      </p:sp>
    </p:spTree>
    <p:extLst>
      <p:ext uri="{BB962C8B-B14F-4D97-AF65-F5344CB8AC3E}">
        <p14:creationId xmlns:p14="http://schemas.microsoft.com/office/powerpoint/2010/main" val="11358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solidFill>
                <a:schemeClr val="accent1"/>
              </a:solidFill>
            </a:endParaRPr>
          </a:p>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21</a:t>
            </a:fld>
            <a:endParaRPr lang="en-US"/>
          </a:p>
        </p:txBody>
      </p:sp>
    </p:spTree>
    <p:extLst>
      <p:ext uri="{BB962C8B-B14F-4D97-AF65-F5344CB8AC3E}">
        <p14:creationId xmlns:p14="http://schemas.microsoft.com/office/powerpoint/2010/main" val="20526383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22</a:t>
            </a:fld>
            <a:endParaRPr lang="en-US"/>
          </a:p>
        </p:txBody>
      </p:sp>
    </p:spTree>
    <p:extLst>
      <p:ext uri="{BB962C8B-B14F-4D97-AF65-F5344CB8AC3E}">
        <p14:creationId xmlns:p14="http://schemas.microsoft.com/office/powerpoint/2010/main" val="1377850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CC5F49-6018-1346-AEBE-D53DB28ED4E5}" type="slidenum">
              <a:rPr lang="en-US" smtClean="0"/>
              <a:t>2</a:t>
            </a:fld>
            <a:endParaRPr lang="en-US"/>
          </a:p>
        </p:txBody>
      </p:sp>
    </p:spTree>
    <p:extLst>
      <p:ext uri="{BB962C8B-B14F-4D97-AF65-F5344CB8AC3E}">
        <p14:creationId xmlns:p14="http://schemas.microsoft.com/office/powerpoint/2010/main" val="608176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23</a:t>
            </a:fld>
            <a:endParaRPr lang="en-US"/>
          </a:p>
        </p:txBody>
      </p:sp>
    </p:spTree>
    <p:extLst>
      <p:ext uri="{BB962C8B-B14F-4D97-AF65-F5344CB8AC3E}">
        <p14:creationId xmlns:p14="http://schemas.microsoft.com/office/powerpoint/2010/main" val="935644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24</a:t>
            </a:fld>
            <a:endParaRPr lang="en-US"/>
          </a:p>
        </p:txBody>
      </p:sp>
    </p:spTree>
    <p:extLst>
      <p:ext uri="{BB962C8B-B14F-4D97-AF65-F5344CB8AC3E}">
        <p14:creationId xmlns:p14="http://schemas.microsoft.com/office/powerpoint/2010/main" val="898009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25</a:t>
            </a:fld>
            <a:endParaRPr lang="en-US"/>
          </a:p>
        </p:txBody>
      </p:sp>
    </p:spTree>
    <p:extLst>
      <p:ext uri="{BB962C8B-B14F-4D97-AF65-F5344CB8AC3E}">
        <p14:creationId xmlns:p14="http://schemas.microsoft.com/office/powerpoint/2010/main" val="427005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27</a:t>
            </a:fld>
            <a:endParaRPr lang="en-US"/>
          </a:p>
        </p:txBody>
      </p:sp>
    </p:spTree>
    <p:extLst>
      <p:ext uri="{BB962C8B-B14F-4D97-AF65-F5344CB8AC3E}">
        <p14:creationId xmlns:p14="http://schemas.microsoft.com/office/powerpoint/2010/main" val="10052053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28</a:t>
            </a:fld>
            <a:endParaRPr lang="en-US"/>
          </a:p>
        </p:txBody>
      </p:sp>
    </p:spTree>
    <p:extLst>
      <p:ext uri="{BB962C8B-B14F-4D97-AF65-F5344CB8AC3E}">
        <p14:creationId xmlns:p14="http://schemas.microsoft.com/office/powerpoint/2010/main" val="1754893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29</a:t>
            </a:fld>
            <a:endParaRPr lang="en-US"/>
          </a:p>
        </p:txBody>
      </p:sp>
    </p:spTree>
    <p:extLst>
      <p:ext uri="{BB962C8B-B14F-4D97-AF65-F5344CB8AC3E}">
        <p14:creationId xmlns:p14="http://schemas.microsoft.com/office/powerpoint/2010/main" val="4289206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9577312D-AFE5-1745-8ABC-BEE72356860E}" type="slidenum">
              <a:rPr lang="en-US" smtClean="0"/>
              <a:t>30</a:t>
            </a:fld>
            <a:endParaRPr lang="en-US"/>
          </a:p>
        </p:txBody>
      </p:sp>
    </p:spTree>
    <p:extLst>
      <p:ext uri="{BB962C8B-B14F-4D97-AF65-F5344CB8AC3E}">
        <p14:creationId xmlns:p14="http://schemas.microsoft.com/office/powerpoint/2010/main" val="1652784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7312D-AFE5-1745-8ABC-BEE72356860E}" type="slidenum">
              <a:rPr lang="en-US" smtClean="0"/>
              <a:t>33</a:t>
            </a:fld>
            <a:endParaRPr lang="en-US"/>
          </a:p>
        </p:txBody>
      </p:sp>
    </p:spTree>
    <p:extLst>
      <p:ext uri="{BB962C8B-B14F-4D97-AF65-F5344CB8AC3E}">
        <p14:creationId xmlns:p14="http://schemas.microsoft.com/office/powerpoint/2010/main" val="251368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37</a:t>
            </a:fld>
            <a:endParaRPr lang="en-US"/>
          </a:p>
        </p:txBody>
      </p:sp>
    </p:spTree>
    <p:extLst>
      <p:ext uri="{BB962C8B-B14F-4D97-AF65-F5344CB8AC3E}">
        <p14:creationId xmlns:p14="http://schemas.microsoft.com/office/powerpoint/2010/main" val="1379030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38</a:t>
            </a:fld>
            <a:endParaRPr lang="en-US"/>
          </a:p>
        </p:txBody>
      </p:sp>
    </p:spTree>
    <p:extLst>
      <p:ext uri="{BB962C8B-B14F-4D97-AF65-F5344CB8AC3E}">
        <p14:creationId xmlns:p14="http://schemas.microsoft.com/office/powerpoint/2010/main" val="356647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a:t>
            </a:fld>
            <a:endParaRPr lang="en-US"/>
          </a:p>
        </p:txBody>
      </p:sp>
    </p:spTree>
    <p:extLst>
      <p:ext uri="{BB962C8B-B14F-4D97-AF65-F5344CB8AC3E}">
        <p14:creationId xmlns:p14="http://schemas.microsoft.com/office/powerpoint/2010/main" val="1705139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39</a:t>
            </a:fld>
            <a:endParaRPr lang="en-US"/>
          </a:p>
        </p:txBody>
      </p:sp>
    </p:spTree>
    <p:extLst>
      <p:ext uri="{BB962C8B-B14F-4D97-AF65-F5344CB8AC3E}">
        <p14:creationId xmlns:p14="http://schemas.microsoft.com/office/powerpoint/2010/main" val="388253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40</a:t>
            </a:fld>
            <a:endParaRPr lang="en-US"/>
          </a:p>
        </p:txBody>
      </p:sp>
    </p:spTree>
    <p:extLst>
      <p:ext uri="{BB962C8B-B14F-4D97-AF65-F5344CB8AC3E}">
        <p14:creationId xmlns:p14="http://schemas.microsoft.com/office/powerpoint/2010/main" val="35119862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41</a:t>
            </a:fld>
            <a:endParaRPr lang="en-US"/>
          </a:p>
        </p:txBody>
      </p:sp>
    </p:spTree>
    <p:extLst>
      <p:ext uri="{BB962C8B-B14F-4D97-AF65-F5344CB8AC3E}">
        <p14:creationId xmlns:p14="http://schemas.microsoft.com/office/powerpoint/2010/main" val="1593581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42</a:t>
            </a:fld>
            <a:endParaRPr lang="en-US"/>
          </a:p>
        </p:txBody>
      </p:sp>
    </p:spTree>
    <p:extLst>
      <p:ext uri="{BB962C8B-B14F-4D97-AF65-F5344CB8AC3E}">
        <p14:creationId xmlns:p14="http://schemas.microsoft.com/office/powerpoint/2010/main" val="2507370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43</a:t>
            </a:fld>
            <a:endParaRPr lang="en-US"/>
          </a:p>
        </p:txBody>
      </p:sp>
    </p:spTree>
    <p:extLst>
      <p:ext uri="{BB962C8B-B14F-4D97-AF65-F5344CB8AC3E}">
        <p14:creationId xmlns:p14="http://schemas.microsoft.com/office/powerpoint/2010/main" val="1969703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44</a:t>
            </a:fld>
            <a:endParaRPr lang="en-US"/>
          </a:p>
        </p:txBody>
      </p:sp>
    </p:spTree>
    <p:extLst>
      <p:ext uri="{BB962C8B-B14F-4D97-AF65-F5344CB8AC3E}">
        <p14:creationId xmlns:p14="http://schemas.microsoft.com/office/powerpoint/2010/main" val="558075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46</a:t>
            </a:fld>
            <a:endParaRPr lang="en-US"/>
          </a:p>
        </p:txBody>
      </p:sp>
    </p:spTree>
    <p:extLst>
      <p:ext uri="{BB962C8B-B14F-4D97-AF65-F5344CB8AC3E}">
        <p14:creationId xmlns:p14="http://schemas.microsoft.com/office/powerpoint/2010/main" val="8863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47</a:t>
            </a:fld>
            <a:endParaRPr lang="en-US"/>
          </a:p>
        </p:txBody>
      </p:sp>
    </p:spTree>
    <p:extLst>
      <p:ext uri="{BB962C8B-B14F-4D97-AF65-F5344CB8AC3E}">
        <p14:creationId xmlns:p14="http://schemas.microsoft.com/office/powerpoint/2010/main" val="3453456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48</a:t>
            </a:fld>
            <a:endParaRPr lang="en-US"/>
          </a:p>
        </p:txBody>
      </p:sp>
    </p:spTree>
    <p:extLst>
      <p:ext uri="{BB962C8B-B14F-4D97-AF65-F5344CB8AC3E}">
        <p14:creationId xmlns:p14="http://schemas.microsoft.com/office/powerpoint/2010/main" val="19243189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49</a:t>
            </a:fld>
            <a:endParaRPr lang="en-US"/>
          </a:p>
        </p:txBody>
      </p:sp>
    </p:spTree>
    <p:extLst>
      <p:ext uri="{BB962C8B-B14F-4D97-AF65-F5344CB8AC3E}">
        <p14:creationId xmlns:p14="http://schemas.microsoft.com/office/powerpoint/2010/main" val="98874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0CA2EE-2524-5E4C-A203-31319EAAED55}" type="slidenum">
              <a:rPr lang="en-US" smtClean="0"/>
              <a:t>4</a:t>
            </a:fld>
            <a:endParaRPr lang="en-US"/>
          </a:p>
        </p:txBody>
      </p:sp>
    </p:spTree>
    <p:extLst>
      <p:ext uri="{BB962C8B-B14F-4D97-AF65-F5344CB8AC3E}">
        <p14:creationId xmlns:p14="http://schemas.microsoft.com/office/powerpoint/2010/main" val="18766153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50</a:t>
            </a:fld>
            <a:endParaRPr lang="en-US"/>
          </a:p>
        </p:txBody>
      </p:sp>
    </p:spTree>
    <p:extLst>
      <p:ext uri="{BB962C8B-B14F-4D97-AF65-F5344CB8AC3E}">
        <p14:creationId xmlns:p14="http://schemas.microsoft.com/office/powerpoint/2010/main" val="37459086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51</a:t>
            </a:fld>
            <a:endParaRPr lang="en-US"/>
          </a:p>
        </p:txBody>
      </p:sp>
    </p:spTree>
    <p:extLst>
      <p:ext uri="{BB962C8B-B14F-4D97-AF65-F5344CB8AC3E}">
        <p14:creationId xmlns:p14="http://schemas.microsoft.com/office/powerpoint/2010/main" val="1107359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52</a:t>
            </a:fld>
            <a:endParaRPr lang="en-US"/>
          </a:p>
        </p:txBody>
      </p:sp>
    </p:spTree>
    <p:extLst>
      <p:ext uri="{BB962C8B-B14F-4D97-AF65-F5344CB8AC3E}">
        <p14:creationId xmlns:p14="http://schemas.microsoft.com/office/powerpoint/2010/main" val="30035208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53</a:t>
            </a:fld>
            <a:endParaRPr lang="en-US"/>
          </a:p>
        </p:txBody>
      </p:sp>
    </p:spTree>
    <p:extLst>
      <p:ext uri="{BB962C8B-B14F-4D97-AF65-F5344CB8AC3E}">
        <p14:creationId xmlns:p14="http://schemas.microsoft.com/office/powerpoint/2010/main" val="4182323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54</a:t>
            </a:fld>
            <a:endParaRPr lang="en-US"/>
          </a:p>
        </p:txBody>
      </p:sp>
    </p:spTree>
    <p:extLst>
      <p:ext uri="{BB962C8B-B14F-4D97-AF65-F5344CB8AC3E}">
        <p14:creationId xmlns:p14="http://schemas.microsoft.com/office/powerpoint/2010/main" val="1239013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55</a:t>
            </a:fld>
            <a:endParaRPr lang="en-US"/>
          </a:p>
        </p:txBody>
      </p:sp>
    </p:spTree>
    <p:extLst>
      <p:ext uri="{BB962C8B-B14F-4D97-AF65-F5344CB8AC3E}">
        <p14:creationId xmlns:p14="http://schemas.microsoft.com/office/powerpoint/2010/main" val="2942060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56</a:t>
            </a:fld>
            <a:endParaRPr lang="en-US"/>
          </a:p>
        </p:txBody>
      </p:sp>
    </p:spTree>
    <p:extLst>
      <p:ext uri="{BB962C8B-B14F-4D97-AF65-F5344CB8AC3E}">
        <p14:creationId xmlns:p14="http://schemas.microsoft.com/office/powerpoint/2010/main" val="3962421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57</a:t>
            </a:fld>
            <a:endParaRPr lang="en-US"/>
          </a:p>
        </p:txBody>
      </p:sp>
    </p:spTree>
    <p:extLst>
      <p:ext uri="{BB962C8B-B14F-4D97-AF65-F5344CB8AC3E}">
        <p14:creationId xmlns:p14="http://schemas.microsoft.com/office/powerpoint/2010/main" val="2658269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58</a:t>
            </a:fld>
            <a:endParaRPr lang="en-US"/>
          </a:p>
        </p:txBody>
      </p:sp>
    </p:spTree>
    <p:extLst>
      <p:ext uri="{BB962C8B-B14F-4D97-AF65-F5344CB8AC3E}">
        <p14:creationId xmlns:p14="http://schemas.microsoft.com/office/powerpoint/2010/main" val="2119615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59</a:t>
            </a:fld>
            <a:endParaRPr lang="en-US"/>
          </a:p>
        </p:txBody>
      </p:sp>
    </p:spTree>
    <p:extLst>
      <p:ext uri="{BB962C8B-B14F-4D97-AF65-F5344CB8AC3E}">
        <p14:creationId xmlns:p14="http://schemas.microsoft.com/office/powerpoint/2010/main" val="3390830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a:t>
            </a:fld>
            <a:endParaRPr lang="en-US"/>
          </a:p>
        </p:txBody>
      </p:sp>
    </p:spTree>
    <p:extLst>
      <p:ext uri="{BB962C8B-B14F-4D97-AF65-F5344CB8AC3E}">
        <p14:creationId xmlns:p14="http://schemas.microsoft.com/office/powerpoint/2010/main" val="257077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60</a:t>
            </a:fld>
            <a:endParaRPr lang="en-US"/>
          </a:p>
        </p:txBody>
      </p:sp>
    </p:spTree>
    <p:extLst>
      <p:ext uri="{BB962C8B-B14F-4D97-AF65-F5344CB8AC3E}">
        <p14:creationId xmlns:p14="http://schemas.microsoft.com/office/powerpoint/2010/main" val="13149407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61</a:t>
            </a:fld>
            <a:endParaRPr lang="en-US"/>
          </a:p>
        </p:txBody>
      </p:sp>
    </p:spTree>
    <p:extLst>
      <p:ext uri="{BB962C8B-B14F-4D97-AF65-F5344CB8AC3E}">
        <p14:creationId xmlns:p14="http://schemas.microsoft.com/office/powerpoint/2010/main" val="1146916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62</a:t>
            </a:fld>
            <a:endParaRPr lang="en-US"/>
          </a:p>
        </p:txBody>
      </p:sp>
    </p:spTree>
    <p:extLst>
      <p:ext uri="{BB962C8B-B14F-4D97-AF65-F5344CB8AC3E}">
        <p14:creationId xmlns:p14="http://schemas.microsoft.com/office/powerpoint/2010/main" val="1008710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63</a:t>
            </a:fld>
            <a:endParaRPr lang="en-US"/>
          </a:p>
        </p:txBody>
      </p:sp>
    </p:spTree>
    <p:extLst>
      <p:ext uri="{BB962C8B-B14F-4D97-AF65-F5344CB8AC3E}">
        <p14:creationId xmlns:p14="http://schemas.microsoft.com/office/powerpoint/2010/main" val="174859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64</a:t>
            </a:fld>
            <a:endParaRPr lang="en-US"/>
          </a:p>
        </p:txBody>
      </p:sp>
    </p:spTree>
    <p:extLst>
      <p:ext uri="{BB962C8B-B14F-4D97-AF65-F5344CB8AC3E}">
        <p14:creationId xmlns:p14="http://schemas.microsoft.com/office/powerpoint/2010/main" val="15067235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65</a:t>
            </a:fld>
            <a:endParaRPr lang="en-US"/>
          </a:p>
        </p:txBody>
      </p:sp>
    </p:spTree>
    <p:extLst>
      <p:ext uri="{BB962C8B-B14F-4D97-AF65-F5344CB8AC3E}">
        <p14:creationId xmlns:p14="http://schemas.microsoft.com/office/powerpoint/2010/main" val="6680157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66</a:t>
            </a:fld>
            <a:endParaRPr lang="en-US"/>
          </a:p>
        </p:txBody>
      </p:sp>
    </p:spTree>
    <p:extLst>
      <p:ext uri="{BB962C8B-B14F-4D97-AF65-F5344CB8AC3E}">
        <p14:creationId xmlns:p14="http://schemas.microsoft.com/office/powerpoint/2010/main" val="12729693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67</a:t>
            </a:fld>
            <a:endParaRPr lang="en-US"/>
          </a:p>
        </p:txBody>
      </p:sp>
    </p:spTree>
    <p:extLst>
      <p:ext uri="{BB962C8B-B14F-4D97-AF65-F5344CB8AC3E}">
        <p14:creationId xmlns:p14="http://schemas.microsoft.com/office/powerpoint/2010/main" val="144359262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68</a:t>
            </a:fld>
            <a:endParaRPr lang="en-US"/>
          </a:p>
        </p:txBody>
      </p:sp>
    </p:spTree>
    <p:extLst>
      <p:ext uri="{BB962C8B-B14F-4D97-AF65-F5344CB8AC3E}">
        <p14:creationId xmlns:p14="http://schemas.microsoft.com/office/powerpoint/2010/main" val="2869707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69</a:t>
            </a:fld>
            <a:endParaRPr lang="en-US"/>
          </a:p>
        </p:txBody>
      </p:sp>
    </p:spTree>
    <p:extLst>
      <p:ext uri="{BB962C8B-B14F-4D97-AF65-F5344CB8AC3E}">
        <p14:creationId xmlns:p14="http://schemas.microsoft.com/office/powerpoint/2010/main" val="84333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9</a:t>
            </a:fld>
            <a:endParaRPr lang="en-US"/>
          </a:p>
        </p:txBody>
      </p:sp>
    </p:spTree>
    <p:extLst>
      <p:ext uri="{BB962C8B-B14F-4D97-AF65-F5344CB8AC3E}">
        <p14:creationId xmlns:p14="http://schemas.microsoft.com/office/powerpoint/2010/main" val="35719429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70</a:t>
            </a:fld>
            <a:endParaRPr lang="en-US"/>
          </a:p>
        </p:txBody>
      </p:sp>
    </p:spTree>
    <p:extLst>
      <p:ext uri="{BB962C8B-B14F-4D97-AF65-F5344CB8AC3E}">
        <p14:creationId xmlns:p14="http://schemas.microsoft.com/office/powerpoint/2010/main" val="38969794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71</a:t>
            </a:fld>
            <a:endParaRPr lang="en-US"/>
          </a:p>
        </p:txBody>
      </p:sp>
    </p:spTree>
    <p:extLst>
      <p:ext uri="{BB962C8B-B14F-4D97-AF65-F5344CB8AC3E}">
        <p14:creationId xmlns:p14="http://schemas.microsoft.com/office/powerpoint/2010/main" val="12699532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72</a:t>
            </a:fld>
            <a:endParaRPr lang="en-US"/>
          </a:p>
        </p:txBody>
      </p:sp>
    </p:spTree>
    <p:extLst>
      <p:ext uri="{BB962C8B-B14F-4D97-AF65-F5344CB8AC3E}">
        <p14:creationId xmlns:p14="http://schemas.microsoft.com/office/powerpoint/2010/main" val="2870816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73</a:t>
            </a:fld>
            <a:endParaRPr lang="en-US"/>
          </a:p>
        </p:txBody>
      </p:sp>
    </p:spTree>
    <p:extLst>
      <p:ext uri="{BB962C8B-B14F-4D97-AF65-F5344CB8AC3E}">
        <p14:creationId xmlns:p14="http://schemas.microsoft.com/office/powerpoint/2010/main" val="2992939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77312D-AFE5-1745-8ABC-BEE72356860E}" type="slidenum">
              <a:rPr lang="en-US" smtClean="0"/>
              <a:t>74</a:t>
            </a:fld>
            <a:endParaRPr lang="en-US"/>
          </a:p>
        </p:txBody>
      </p:sp>
    </p:spTree>
    <p:extLst>
      <p:ext uri="{BB962C8B-B14F-4D97-AF65-F5344CB8AC3E}">
        <p14:creationId xmlns:p14="http://schemas.microsoft.com/office/powerpoint/2010/main" val="14072704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75</a:t>
            </a:fld>
            <a:endParaRPr lang="en-US"/>
          </a:p>
        </p:txBody>
      </p:sp>
    </p:spTree>
    <p:extLst>
      <p:ext uri="{BB962C8B-B14F-4D97-AF65-F5344CB8AC3E}">
        <p14:creationId xmlns:p14="http://schemas.microsoft.com/office/powerpoint/2010/main" val="1292488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76</a:t>
            </a:fld>
            <a:endParaRPr lang="en-US"/>
          </a:p>
        </p:txBody>
      </p:sp>
    </p:spTree>
    <p:extLst>
      <p:ext uri="{BB962C8B-B14F-4D97-AF65-F5344CB8AC3E}">
        <p14:creationId xmlns:p14="http://schemas.microsoft.com/office/powerpoint/2010/main" val="28536940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77</a:t>
            </a:fld>
            <a:endParaRPr lang="en-US"/>
          </a:p>
        </p:txBody>
      </p:sp>
    </p:spTree>
    <p:extLst>
      <p:ext uri="{BB962C8B-B14F-4D97-AF65-F5344CB8AC3E}">
        <p14:creationId xmlns:p14="http://schemas.microsoft.com/office/powerpoint/2010/main" val="34964439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78</a:t>
            </a:fld>
            <a:endParaRPr lang="en-US"/>
          </a:p>
        </p:txBody>
      </p:sp>
    </p:spTree>
    <p:extLst>
      <p:ext uri="{BB962C8B-B14F-4D97-AF65-F5344CB8AC3E}">
        <p14:creationId xmlns:p14="http://schemas.microsoft.com/office/powerpoint/2010/main" val="1690820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79</a:t>
            </a:fld>
            <a:endParaRPr lang="en-US"/>
          </a:p>
        </p:txBody>
      </p:sp>
    </p:spTree>
    <p:extLst>
      <p:ext uri="{BB962C8B-B14F-4D97-AF65-F5344CB8AC3E}">
        <p14:creationId xmlns:p14="http://schemas.microsoft.com/office/powerpoint/2010/main" val="797654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10</a:t>
            </a:fld>
            <a:endParaRPr lang="en-US"/>
          </a:p>
        </p:txBody>
      </p:sp>
    </p:spTree>
    <p:extLst>
      <p:ext uri="{BB962C8B-B14F-4D97-AF65-F5344CB8AC3E}">
        <p14:creationId xmlns:p14="http://schemas.microsoft.com/office/powerpoint/2010/main" val="134518857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80</a:t>
            </a:fld>
            <a:endParaRPr lang="en-US"/>
          </a:p>
        </p:txBody>
      </p:sp>
    </p:spTree>
    <p:extLst>
      <p:ext uri="{BB962C8B-B14F-4D97-AF65-F5344CB8AC3E}">
        <p14:creationId xmlns:p14="http://schemas.microsoft.com/office/powerpoint/2010/main" val="12229280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82</a:t>
            </a:fld>
            <a:endParaRPr lang="en-US"/>
          </a:p>
        </p:txBody>
      </p:sp>
    </p:spTree>
    <p:extLst>
      <p:ext uri="{BB962C8B-B14F-4D97-AF65-F5344CB8AC3E}">
        <p14:creationId xmlns:p14="http://schemas.microsoft.com/office/powerpoint/2010/main" val="189059850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83</a:t>
            </a:fld>
            <a:endParaRPr lang="en-US"/>
          </a:p>
        </p:txBody>
      </p:sp>
    </p:spTree>
    <p:extLst>
      <p:ext uri="{BB962C8B-B14F-4D97-AF65-F5344CB8AC3E}">
        <p14:creationId xmlns:p14="http://schemas.microsoft.com/office/powerpoint/2010/main" val="16569922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84</a:t>
            </a:fld>
            <a:endParaRPr lang="en-US"/>
          </a:p>
        </p:txBody>
      </p:sp>
    </p:spTree>
    <p:extLst>
      <p:ext uri="{BB962C8B-B14F-4D97-AF65-F5344CB8AC3E}">
        <p14:creationId xmlns:p14="http://schemas.microsoft.com/office/powerpoint/2010/main" val="6430450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85</a:t>
            </a:fld>
            <a:endParaRPr lang="en-US"/>
          </a:p>
        </p:txBody>
      </p:sp>
    </p:spTree>
    <p:extLst>
      <p:ext uri="{BB962C8B-B14F-4D97-AF65-F5344CB8AC3E}">
        <p14:creationId xmlns:p14="http://schemas.microsoft.com/office/powerpoint/2010/main" val="285034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11</a:t>
            </a:fld>
            <a:endParaRPr lang="en-US"/>
          </a:p>
        </p:txBody>
      </p:sp>
    </p:spTree>
    <p:extLst>
      <p:ext uri="{BB962C8B-B14F-4D97-AF65-F5344CB8AC3E}">
        <p14:creationId xmlns:p14="http://schemas.microsoft.com/office/powerpoint/2010/main" val="45669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577312D-AFE5-1745-8ABC-BEE72356860E}" type="slidenum">
              <a:rPr lang="en-US" smtClean="0"/>
              <a:t>12</a:t>
            </a:fld>
            <a:endParaRPr lang="en-US"/>
          </a:p>
        </p:txBody>
      </p:sp>
    </p:spTree>
    <p:extLst>
      <p:ext uri="{BB962C8B-B14F-4D97-AF65-F5344CB8AC3E}">
        <p14:creationId xmlns:p14="http://schemas.microsoft.com/office/powerpoint/2010/main" val="161583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59ADAB-BBCC-F949-A081-87A8AA8AF28F}"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325691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E8999B-80FD-924A-97F5-C4750CAE7668}"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6678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BC9EF0-7A43-CD4C-A90F-D0BA77F4770C}"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43852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E6CD8-3161-E248-848F-BC81A4196DF0}"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210564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E30255-24F0-744C-B067-2E5A712172CD}" type="datetime1">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2000"/>
            </a:lvl1pPr>
          </a:lstStyle>
          <a:p>
            <a:fld id="{8D4EC0DA-4BF5-A643-9CB7-B11B04F56005}" type="slidenum">
              <a:rPr lang="en-US" smtClean="0"/>
              <a:pPr/>
              <a:t>‹#›</a:t>
            </a:fld>
            <a:endParaRPr lang="en-US"/>
          </a:p>
        </p:txBody>
      </p:sp>
    </p:spTree>
    <p:extLst>
      <p:ext uri="{BB962C8B-B14F-4D97-AF65-F5344CB8AC3E}">
        <p14:creationId xmlns:p14="http://schemas.microsoft.com/office/powerpoint/2010/main" val="1260900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07523-CC79-514B-AC43-6AE1E09B4F02}"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58736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C86B14-8390-644E-8E41-468E9DBBF555}" type="datetime1">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07666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7FBB16-0FC9-3948-9992-DCF31CB7DEBA}" type="datetime1">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58911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0ED23-52D7-4E46-88E7-5B89F8103BA7}" type="datetime1">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211184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9A98C1-9A8C-9A45-9CB8-C4B122DFDF81}"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12820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34242F-75B6-E24E-98ED-1BF46471A995}" type="datetime1">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a:t>
            </a:fld>
            <a:endParaRPr lang="en-US"/>
          </a:p>
        </p:txBody>
      </p:sp>
    </p:spTree>
    <p:extLst>
      <p:ext uri="{BB962C8B-B14F-4D97-AF65-F5344CB8AC3E}">
        <p14:creationId xmlns:p14="http://schemas.microsoft.com/office/powerpoint/2010/main" val="81720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A7F5D-60CC-4242-A5C5-2F2F1AA84E32}" type="datetime1">
              <a:rPr lang="en-US" smtClean="0"/>
              <a:t>12/9/21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EC0DA-4BF5-A643-9CB7-B11B04F56005}" type="slidenum">
              <a:rPr lang="en-US" smtClean="0"/>
              <a:t>‹#›</a:t>
            </a:fld>
            <a:endParaRPr lang="en-US"/>
          </a:p>
        </p:txBody>
      </p:sp>
    </p:spTree>
    <p:extLst>
      <p:ext uri="{BB962C8B-B14F-4D97-AF65-F5344CB8AC3E}">
        <p14:creationId xmlns:p14="http://schemas.microsoft.com/office/powerpoint/2010/main" val="17171629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nyu-cso.github.io/notes/arch-seq.pdf"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CSO-Recitation 14</a:t>
            </a:r>
            <a:br>
              <a:rPr lang="en-US"/>
            </a:br>
            <a:r>
              <a:rPr lang="en-US"/>
              <a:t> </a:t>
            </a:r>
            <a:r>
              <a:rPr lang="en-US" sz="4400"/>
              <a:t>CSCI-UA 0201-007</a:t>
            </a:r>
          </a:p>
        </p:txBody>
      </p:sp>
      <p:sp>
        <p:nvSpPr>
          <p:cNvPr id="3" name="Subtitle 2"/>
          <p:cNvSpPr>
            <a:spLocks noGrp="1"/>
          </p:cNvSpPr>
          <p:nvPr>
            <p:ph type="subTitle" idx="1"/>
          </p:nvPr>
        </p:nvSpPr>
        <p:spPr/>
        <p:txBody>
          <a:bodyPr/>
          <a:lstStyle/>
          <a:p>
            <a:r>
              <a:rPr lang="en-US"/>
              <a:t>R14: </a:t>
            </a:r>
            <a:r>
              <a:rPr lang="en-US" altLang="zh-CN"/>
              <a:t>Assessment 13 &amp;</a:t>
            </a:r>
            <a:r>
              <a:rPr lang="zh-CN" altLang="en-US"/>
              <a:t> </a:t>
            </a:r>
            <a:r>
              <a:rPr lang="en-US" altLang="zh-CN"/>
              <a:t>ALU &amp; </a:t>
            </a:r>
            <a:r>
              <a:rPr lang="en-US" altLang="zh-CN" err="1"/>
              <a:t>RegFile</a:t>
            </a:r>
            <a:r>
              <a:rPr lang="en-US" altLang="zh-CN"/>
              <a:t> &amp; Pipeline</a:t>
            </a:r>
            <a:endParaRPr lang="en-US"/>
          </a:p>
        </p:txBody>
      </p:sp>
    </p:spTree>
    <p:extLst>
      <p:ext uri="{BB962C8B-B14F-4D97-AF65-F5344CB8AC3E}">
        <p14:creationId xmlns:p14="http://schemas.microsoft.com/office/powerpoint/2010/main" val="10200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a:t>
            </a:r>
            <a:r>
              <a:rPr lang="en-US">
                <a:solidFill>
                  <a:schemeClr val="accent1"/>
                </a:solidFill>
              </a:rPr>
              <a:t>top-right Mux</a:t>
            </a:r>
            <a:r>
              <a:rPr lang="en-US"/>
              <a:t>'s selector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5" name="Oval 4"/>
          <p:cNvSpPr/>
          <p:nvPr/>
        </p:nvSpPr>
        <p:spPr>
          <a:xfrm>
            <a:off x="469900" y="3544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10</a:t>
            </a:fld>
            <a:endParaRPr lang="en-US"/>
          </a:p>
        </p:txBody>
      </p:sp>
    </p:spTree>
    <p:extLst>
      <p:ext uri="{BB962C8B-B14F-4D97-AF65-F5344CB8AC3E}">
        <p14:creationId xmlns:p14="http://schemas.microsoft.com/office/powerpoint/2010/main" val="198363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11</a:t>
            </a:fld>
            <a:endParaRPr lang="en-US"/>
          </a:p>
        </p:txBody>
      </p:sp>
    </p:spTree>
    <p:extLst>
      <p:ext uri="{BB962C8B-B14F-4D97-AF65-F5344CB8AC3E}">
        <p14:creationId xmlns:p14="http://schemas.microsoft.com/office/powerpoint/2010/main" val="55252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5969468"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3592" y="5739684"/>
            <a:ext cx="3978042" cy="923330"/>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ALU input</a:t>
            </a:r>
          </a:p>
          <a:p>
            <a:pPr marL="285750" indent="-285750">
              <a:buFont typeface="Arial" panose="020B0604020202020204" pitchFamily="34" charset="0"/>
              <a:buChar char="•"/>
            </a:pPr>
            <a:r>
              <a:rPr lang="en-US">
                <a:solidFill>
                  <a:schemeClr val="accent1"/>
                </a:solidFill>
              </a:rPr>
              <a:t>1 -&gt; select </a:t>
            </a:r>
            <a:r>
              <a:rPr lang="en-US" err="1">
                <a:solidFill>
                  <a:schemeClr val="accent1"/>
                </a:solidFill>
              </a:rPr>
              <a:t>Imm</a:t>
            </a:r>
            <a:endParaRPr lang="en-US">
              <a:solidFill>
                <a:schemeClr val="accent1"/>
              </a:solidFill>
            </a:endParaRPr>
          </a:p>
          <a:p>
            <a:pPr marL="285750" indent="-285750">
              <a:buFont typeface="Arial" panose="020B0604020202020204" pitchFamily="34" charset="0"/>
              <a:buChar char="•"/>
            </a:pPr>
            <a:r>
              <a:rPr lang="en-US">
                <a:solidFill>
                  <a:schemeClr val="accent1"/>
                </a:solidFill>
              </a:rPr>
              <a:t>0 -&gt; select read data 2 (i.e.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12</a:t>
            </a:fld>
            <a:endParaRPr lang="en-US"/>
          </a:p>
        </p:txBody>
      </p:sp>
    </p:spTree>
    <p:extLst>
      <p:ext uri="{BB962C8B-B14F-4D97-AF65-F5344CB8AC3E}">
        <p14:creationId xmlns:p14="http://schemas.microsoft.com/office/powerpoint/2010/main" val="62328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.3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.2, which of the following instructions cause the value for the </a:t>
            </a:r>
            <a:r>
              <a:rPr lang="en-US">
                <a:solidFill>
                  <a:schemeClr val="accent1"/>
                </a:solidFill>
              </a:rPr>
              <a:t>bottom-middle Mux</a:t>
            </a:r>
            <a:r>
              <a:rPr lang="en-US"/>
              <a:t>'s selector (aka </a:t>
            </a:r>
            <a:r>
              <a:rPr lang="en-US" err="1"/>
              <a:t>ALUSrc</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17500" y="4687094"/>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7500" y="5157788"/>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7500" y="56284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13</a:t>
            </a:fld>
            <a:endParaRPr lang="en-US"/>
          </a:p>
        </p:txBody>
      </p:sp>
      <p:sp>
        <p:nvSpPr>
          <p:cNvPr id="7" name="Rounded Rectangular Callout 6">
            <a:extLst>
              <a:ext uri="{FF2B5EF4-FFF2-40B4-BE49-F238E27FC236}">
                <a16:creationId xmlns:a16="http://schemas.microsoft.com/office/drawing/2014/main" id="{395F3B6C-172B-F24A-B3B0-ED07D5C8E91A}"/>
              </a:ext>
            </a:extLst>
          </p:cNvPr>
          <p:cNvSpPr/>
          <p:nvPr/>
        </p:nvSpPr>
        <p:spPr>
          <a:xfrm>
            <a:off x="2176670" y="3842889"/>
            <a:ext cx="1520687" cy="83071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
        <p:nvSpPr>
          <p:cNvPr id="10" name="Rounded Rectangular Callout 9">
            <a:extLst>
              <a:ext uri="{FF2B5EF4-FFF2-40B4-BE49-F238E27FC236}">
                <a16:creationId xmlns:a16="http://schemas.microsoft.com/office/drawing/2014/main" id="{D13D4931-8655-6644-8044-EE424EBCEA1A}"/>
              </a:ext>
            </a:extLst>
          </p:cNvPr>
          <p:cNvSpPr/>
          <p:nvPr/>
        </p:nvSpPr>
        <p:spPr>
          <a:xfrm>
            <a:off x="4029213" y="4500338"/>
            <a:ext cx="1715604" cy="830711"/>
          </a:xfrm>
          <a:prstGeom prst="wedgeRoundRectCallout">
            <a:avLst>
              <a:gd name="adj1" fmla="val -67892"/>
              <a:gd name="adj2" fmla="val 469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x7</a:t>
            </a:r>
            <a:r>
              <a:rPr lang="zh-CN" altLang="en-US"/>
              <a:t> </a:t>
            </a:r>
            <a:r>
              <a:rPr lang="en-US" altLang="zh-CN"/>
              <a:t>+</a:t>
            </a:r>
            <a:r>
              <a:rPr lang="zh-CN" altLang="en-US"/>
              <a:t> </a:t>
            </a:r>
            <a:r>
              <a:rPr lang="en-US" altLang="zh-CN"/>
              <a:t>200</a:t>
            </a:r>
            <a:r>
              <a:rPr lang="zh-CN" altLang="en-US"/>
              <a:t> </a:t>
            </a:r>
            <a:r>
              <a:rPr lang="en-US" altLang="zh-CN"/>
              <a:t>(</a:t>
            </a:r>
            <a:r>
              <a:rPr lang="en-US" altLang="zh-CN" err="1"/>
              <a:t>imm</a:t>
            </a:r>
            <a:r>
              <a:rPr lang="en-US" altLang="zh-CN"/>
              <a:t>)</a:t>
            </a:r>
            <a:endParaRPr lang="en-US"/>
          </a:p>
        </p:txBody>
      </p:sp>
      <p:sp>
        <p:nvSpPr>
          <p:cNvPr id="11" name="Rounded Rectangular Callout 10">
            <a:extLst>
              <a:ext uri="{FF2B5EF4-FFF2-40B4-BE49-F238E27FC236}">
                <a16:creationId xmlns:a16="http://schemas.microsoft.com/office/drawing/2014/main" id="{C401E629-6AD0-0B40-9FF4-BCF41A536B16}"/>
              </a:ext>
            </a:extLst>
          </p:cNvPr>
          <p:cNvSpPr/>
          <p:nvPr/>
        </p:nvSpPr>
        <p:spPr>
          <a:xfrm>
            <a:off x="3697357" y="5810923"/>
            <a:ext cx="1715604" cy="830711"/>
          </a:xfrm>
          <a:prstGeom prst="wedgeRoundRectCallout">
            <a:avLst>
              <a:gd name="adj1" fmla="val -74844"/>
              <a:gd name="adj2" fmla="val -3919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r>
              <a:rPr lang="zh-CN" altLang="en-US"/>
              <a:t> </a:t>
            </a:r>
            <a:r>
              <a:rPr lang="en-US" altLang="zh-CN"/>
              <a:t>(</a:t>
            </a:r>
            <a:r>
              <a:rPr lang="en-US" altLang="zh-CN" err="1"/>
              <a:t>imm</a:t>
            </a:r>
            <a:r>
              <a:rPr lang="en-US" altLang="zh-CN"/>
              <a:t>)</a:t>
            </a:r>
            <a:endParaRPr lang="en-US"/>
          </a:p>
        </p:txBody>
      </p:sp>
    </p:spTree>
    <p:extLst>
      <p:ext uri="{BB962C8B-B14F-4D97-AF65-F5344CB8AC3E}">
        <p14:creationId xmlns:p14="http://schemas.microsoft.com/office/powerpoint/2010/main" val="27677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3</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Slide Number Placeholder 10"/>
          <p:cNvSpPr>
            <a:spLocks noGrp="1"/>
          </p:cNvSpPr>
          <p:nvPr>
            <p:ph type="sldNum" sz="quarter" idx="12"/>
          </p:nvPr>
        </p:nvSpPr>
        <p:spPr/>
        <p:txBody>
          <a:bodyPr/>
          <a:lstStyle/>
          <a:p>
            <a:fld id="{8D4EC0DA-4BF5-A643-9CB7-B11B04F56005}" type="slidenum">
              <a:rPr lang="en-US" smtClean="0"/>
              <a:t>14</a:t>
            </a:fld>
            <a:endParaRPr lang="en-US"/>
          </a:p>
        </p:txBody>
      </p:sp>
      <p:sp>
        <p:nvSpPr>
          <p:cNvPr id="6" name="Rectangle 5">
            <a:extLst>
              <a:ext uri="{FF2B5EF4-FFF2-40B4-BE49-F238E27FC236}">
                <a16:creationId xmlns:a16="http://schemas.microsoft.com/office/drawing/2014/main" id="{05CF4299-AC23-9D4C-8C30-A9F670A0E036}"/>
              </a:ext>
            </a:extLst>
          </p:cNvPr>
          <p:cNvSpPr/>
          <p:nvPr/>
        </p:nvSpPr>
        <p:spPr>
          <a:xfrm>
            <a:off x="9057107" y="2449204"/>
            <a:ext cx="1367682" cy="369332"/>
          </a:xfrm>
          <a:prstGeom prst="rect">
            <a:avLst/>
          </a:prstGeom>
        </p:spPr>
        <p:txBody>
          <a:bodyPr wrap="none">
            <a:spAutoFit/>
          </a:bodyPr>
          <a:lstStyle/>
          <a:p>
            <a:pPr fontAlgn="base"/>
            <a:r>
              <a:rPr lang="en-US" altLang="zh-CN" err="1"/>
              <a:t>s</a:t>
            </a:r>
            <a:r>
              <a:rPr lang="en-US" err="1"/>
              <a:t>d</a:t>
            </a:r>
            <a:r>
              <a:rPr lang="en-US"/>
              <a:t> x5, 40(x6)</a:t>
            </a:r>
          </a:p>
        </p:txBody>
      </p:sp>
      <p:sp>
        <p:nvSpPr>
          <p:cNvPr id="7" name="Rectangular Callout 6">
            <a:extLst>
              <a:ext uri="{FF2B5EF4-FFF2-40B4-BE49-F238E27FC236}">
                <a16:creationId xmlns:a16="http://schemas.microsoft.com/office/drawing/2014/main" id="{86D844CD-2238-324B-8967-BC8A17104F45}"/>
              </a:ext>
            </a:extLst>
          </p:cNvPr>
          <p:cNvSpPr/>
          <p:nvPr/>
        </p:nvSpPr>
        <p:spPr>
          <a:xfrm>
            <a:off x="6370983" y="3617843"/>
            <a:ext cx="477078"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endParaRPr lang="en-US"/>
          </a:p>
        </p:txBody>
      </p:sp>
      <p:sp>
        <p:nvSpPr>
          <p:cNvPr id="10" name="Rectangular Callout 9">
            <a:extLst>
              <a:ext uri="{FF2B5EF4-FFF2-40B4-BE49-F238E27FC236}">
                <a16:creationId xmlns:a16="http://schemas.microsoft.com/office/drawing/2014/main" id="{BE86A94E-45BA-7843-97F6-C3F284DCE690}"/>
              </a:ext>
            </a:extLst>
          </p:cNvPr>
          <p:cNvSpPr/>
          <p:nvPr/>
        </p:nvSpPr>
        <p:spPr>
          <a:xfrm>
            <a:off x="6503505" y="4724400"/>
            <a:ext cx="477078" cy="383451"/>
          </a:xfrm>
          <a:prstGeom prst="wedgeRectCallout">
            <a:avLst>
              <a:gd name="adj1" fmla="val -52083"/>
              <a:gd name="adj2" fmla="val -98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a:t>
            </a:r>
            <a:endParaRPr lang="en-US"/>
          </a:p>
        </p:txBody>
      </p:sp>
      <p:sp>
        <p:nvSpPr>
          <p:cNvPr id="12" name="Rectangular Callout 11">
            <a:extLst>
              <a:ext uri="{FF2B5EF4-FFF2-40B4-BE49-F238E27FC236}">
                <a16:creationId xmlns:a16="http://schemas.microsoft.com/office/drawing/2014/main" id="{305CDACB-C7F3-0241-84D9-AD6860C52E4C}"/>
              </a:ext>
            </a:extLst>
          </p:cNvPr>
          <p:cNvSpPr/>
          <p:nvPr/>
        </p:nvSpPr>
        <p:spPr>
          <a:xfrm>
            <a:off x="7070035" y="3905510"/>
            <a:ext cx="1000539" cy="383451"/>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x6</a:t>
            </a:r>
            <a:r>
              <a:rPr lang="zh-CN" altLang="en-US"/>
              <a:t> </a:t>
            </a:r>
            <a:r>
              <a:rPr lang="en-US" altLang="zh-CN"/>
              <a:t>+</a:t>
            </a:r>
            <a:r>
              <a:rPr lang="zh-CN" altLang="en-US"/>
              <a:t> </a:t>
            </a:r>
            <a:r>
              <a:rPr lang="en-US" altLang="zh-CN"/>
              <a:t>40</a:t>
            </a:r>
            <a:endParaRPr lang="en-US"/>
          </a:p>
        </p:txBody>
      </p:sp>
      <p:sp>
        <p:nvSpPr>
          <p:cNvPr id="13" name="Rectangular Callout 12">
            <a:extLst>
              <a:ext uri="{FF2B5EF4-FFF2-40B4-BE49-F238E27FC236}">
                <a16:creationId xmlns:a16="http://schemas.microsoft.com/office/drawing/2014/main" id="{3DA06554-2D92-DA49-BC41-C01DAF39701F}"/>
              </a:ext>
            </a:extLst>
          </p:cNvPr>
          <p:cNvSpPr/>
          <p:nvPr/>
        </p:nvSpPr>
        <p:spPr>
          <a:xfrm>
            <a:off x="7284968" y="4916126"/>
            <a:ext cx="586823" cy="311858"/>
          </a:xfrm>
          <a:prstGeom prst="wedgeRectCallout">
            <a:avLst>
              <a:gd name="adj1" fmla="val -29773"/>
              <a:gd name="adj2" fmla="val -90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x5</a:t>
            </a:r>
            <a:endParaRPr lang="en-US"/>
          </a:p>
        </p:txBody>
      </p:sp>
      <p:cxnSp>
        <p:nvCxnSpPr>
          <p:cNvPr id="15" name="Straight Arrow Connector 14">
            <a:extLst>
              <a:ext uri="{FF2B5EF4-FFF2-40B4-BE49-F238E27FC236}">
                <a16:creationId xmlns:a16="http://schemas.microsoft.com/office/drawing/2014/main" id="{E478C1F5-034B-904F-9851-A4A8F55E84CA}"/>
              </a:ext>
            </a:extLst>
          </p:cNvPr>
          <p:cNvCxnSpPr/>
          <p:nvPr/>
        </p:nvCxnSpPr>
        <p:spPr>
          <a:xfrm>
            <a:off x="5883965" y="4094922"/>
            <a:ext cx="61954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 name="Elbow Connector 18">
            <a:extLst>
              <a:ext uri="{FF2B5EF4-FFF2-40B4-BE49-F238E27FC236}">
                <a16:creationId xmlns:a16="http://schemas.microsoft.com/office/drawing/2014/main" id="{E80A9614-F0B0-B04D-B1E6-83DF6C707026}"/>
              </a:ext>
            </a:extLst>
          </p:cNvPr>
          <p:cNvCxnSpPr>
            <a:cxnSpLocks/>
          </p:cNvCxnSpPr>
          <p:nvPr/>
        </p:nvCxnSpPr>
        <p:spPr>
          <a:xfrm flipV="1">
            <a:off x="5600700" y="4662688"/>
            <a:ext cx="670891" cy="409367"/>
          </a:xfrm>
          <a:prstGeom prst="bentConnector3">
            <a:avLst>
              <a:gd name="adj1" fmla="val 70741"/>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2204DE6-B001-C143-8EB4-7AB12FB15759}"/>
              </a:ext>
            </a:extLst>
          </p:cNvPr>
          <p:cNvCxnSpPr>
            <a:cxnSpLocks/>
          </p:cNvCxnSpPr>
          <p:nvPr/>
        </p:nvCxnSpPr>
        <p:spPr>
          <a:xfrm>
            <a:off x="6370983" y="4498601"/>
            <a:ext cx="13252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E8A2BCBB-3A91-2C47-B521-B66321E84B5C}"/>
              </a:ext>
            </a:extLst>
          </p:cNvPr>
          <p:cNvCxnSpPr/>
          <p:nvPr/>
        </p:nvCxnSpPr>
        <p:spPr>
          <a:xfrm>
            <a:off x="7070035" y="4383157"/>
            <a:ext cx="29486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235B7AF5-CB83-774A-B330-4EEE0C64E9B9}"/>
              </a:ext>
            </a:extLst>
          </p:cNvPr>
          <p:cNvCxnSpPr>
            <a:cxnSpLocks/>
          </p:cNvCxnSpPr>
          <p:nvPr/>
        </p:nvCxnSpPr>
        <p:spPr>
          <a:xfrm>
            <a:off x="5883965" y="4383157"/>
            <a:ext cx="1480931" cy="379472"/>
          </a:xfrm>
          <a:prstGeom prst="bentConnector3">
            <a:avLst>
              <a:gd name="adj1" fmla="val 369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975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10" name="Slide Number Placeholder 9"/>
          <p:cNvSpPr>
            <a:spLocks noGrp="1"/>
          </p:cNvSpPr>
          <p:nvPr>
            <p:ph type="sldNum" sz="quarter" idx="12"/>
          </p:nvPr>
        </p:nvSpPr>
        <p:spPr/>
        <p:txBody>
          <a:bodyPr/>
          <a:lstStyle/>
          <a:p>
            <a:fld id="{8D4EC0DA-4BF5-A643-9CB7-B11B04F56005}" type="slidenum">
              <a:rPr lang="en-US" smtClean="0"/>
              <a:t>15</a:t>
            </a:fld>
            <a:endParaRPr lang="en-US"/>
          </a:p>
        </p:txBody>
      </p:sp>
    </p:spTree>
    <p:extLst>
      <p:ext uri="{BB962C8B-B14F-4D97-AF65-F5344CB8AC3E}">
        <p14:creationId xmlns:p14="http://schemas.microsoft.com/office/powerpoint/2010/main" val="1200042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646331"/>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p:txBody>
      </p:sp>
      <p:sp>
        <p:nvSpPr>
          <p:cNvPr id="11" name="Slide Number Placeholder 10"/>
          <p:cNvSpPr>
            <a:spLocks noGrp="1"/>
          </p:cNvSpPr>
          <p:nvPr>
            <p:ph type="sldNum" sz="quarter" idx="12"/>
          </p:nvPr>
        </p:nvSpPr>
        <p:spPr/>
        <p:txBody>
          <a:bodyPr/>
          <a:lstStyle/>
          <a:p>
            <a:fld id="{8D4EC0DA-4BF5-A643-9CB7-B11B04F56005}" type="slidenum">
              <a:rPr lang="en-US" smtClean="0"/>
              <a:t>16</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3158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6"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.5 </a:t>
            </a:r>
            <a:r>
              <a:rPr lang="en-US"/>
              <a:t>Control path</a:t>
            </a:r>
          </a:p>
        </p:txBody>
      </p:sp>
      <p:sp>
        <p:nvSpPr>
          <p:cNvPr id="3" name="Content Placeholder 2"/>
          <p:cNvSpPr>
            <a:spLocks noGrp="1"/>
          </p:cNvSpPr>
          <p:nvPr>
            <p:ph idx="1"/>
          </p:nvPr>
        </p:nvSpPr>
        <p:spPr/>
        <p:txBody>
          <a:bodyPr/>
          <a:lstStyle/>
          <a:p>
            <a:pPr fontAlgn="base"/>
            <a:r>
              <a:rPr lang="en-US"/>
              <a:t>Which of the following instructions cause the value of the </a:t>
            </a:r>
            <a:r>
              <a:rPr lang="en-US" err="1">
                <a:solidFill>
                  <a:schemeClr val="accent1"/>
                </a:solidFill>
              </a:rPr>
              <a:t>RegWrite</a:t>
            </a:r>
            <a:r>
              <a:rPr lang="en-US"/>
              <a:t> input to the </a:t>
            </a:r>
            <a:r>
              <a:rPr lang="en-US" err="1"/>
              <a:t>RegisterFile</a:t>
            </a:r>
            <a:r>
              <a:rPr lang="en-US"/>
              <a:t> to be set?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p:txBody>
      </p:sp>
      <p:sp>
        <p:nvSpPr>
          <p:cNvPr id="5" name="Oval 4"/>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81000" y="51458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81000" y="2732485"/>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06900" y="5765800"/>
            <a:ext cx="4191000" cy="369332"/>
          </a:xfrm>
          <a:prstGeom prst="rect">
            <a:avLst/>
          </a:prstGeom>
          <a:noFill/>
        </p:spPr>
        <p:txBody>
          <a:bodyPr wrap="square" rtlCol="0">
            <a:spAutoFit/>
          </a:bodyPr>
          <a:lstStyle/>
          <a:p>
            <a:r>
              <a:rPr lang="en-US">
                <a:solidFill>
                  <a:schemeClr val="accent1"/>
                </a:solidFill>
              </a:rPr>
              <a:t>write in memory: memory[x6+40]=x5</a:t>
            </a:r>
          </a:p>
        </p:txBody>
      </p:sp>
      <p:sp>
        <p:nvSpPr>
          <p:cNvPr id="9" name="TextBox 8"/>
          <p:cNvSpPr txBox="1"/>
          <p:nvPr/>
        </p:nvSpPr>
        <p:spPr>
          <a:xfrm>
            <a:off x="5257800" y="4732616"/>
            <a:ext cx="4191000" cy="369332"/>
          </a:xfrm>
          <a:prstGeom prst="rect">
            <a:avLst/>
          </a:prstGeom>
          <a:noFill/>
        </p:spPr>
        <p:txBody>
          <a:bodyPr wrap="square" rtlCol="0">
            <a:spAutoFit/>
          </a:bodyPr>
          <a:lstStyle/>
          <a:p>
            <a:r>
              <a:rPr lang="en-US">
                <a:solidFill>
                  <a:schemeClr val="accent1"/>
                </a:solidFill>
              </a:rPr>
              <a:t>x5= memory[x6+40]</a:t>
            </a:r>
          </a:p>
        </p:txBody>
      </p:sp>
      <p:sp>
        <p:nvSpPr>
          <p:cNvPr id="10" name="Slide Number Placeholder 9"/>
          <p:cNvSpPr>
            <a:spLocks noGrp="1"/>
          </p:cNvSpPr>
          <p:nvPr>
            <p:ph type="sldNum" sz="quarter" idx="12"/>
          </p:nvPr>
        </p:nvSpPr>
        <p:spPr/>
        <p:txBody>
          <a:bodyPr/>
          <a:lstStyle/>
          <a:p>
            <a:fld id="{8D4EC0DA-4BF5-A643-9CB7-B11B04F56005}" type="slidenum">
              <a:rPr lang="en-US" smtClean="0"/>
              <a:t>17</a:t>
            </a:fld>
            <a:endParaRPr lang="en-US"/>
          </a:p>
        </p:txBody>
      </p:sp>
      <p:pic>
        <p:nvPicPr>
          <p:cNvPr id="11" name="Picture 10" descr="Table&#10;&#10;Description automatically generated">
            <a:extLst>
              <a:ext uri="{FF2B5EF4-FFF2-40B4-BE49-F238E27FC236}">
                <a16:creationId xmlns:a16="http://schemas.microsoft.com/office/drawing/2014/main" id="{1BB9A9BE-8FA8-554C-AEFE-F5F5D8117761}"/>
              </a:ext>
            </a:extLst>
          </p:cNvPr>
          <p:cNvPicPr>
            <a:picLocks noChangeAspect="1"/>
          </p:cNvPicPr>
          <p:nvPr/>
        </p:nvPicPr>
        <p:blipFill>
          <a:blip r:embed="rId3"/>
          <a:stretch>
            <a:fillRect/>
          </a:stretch>
        </p:blipFill>
        <p:spPr>
          <a:xfrm>
            <a:off x="6380923" y="2579987"/>
            <a:ext cx="4053105" cy="609698"/>
          </a:xfrm>
          <a:prstGeom prst="rect">
            <a:avLst/>
          </a:prstGeom>
        </p:spPr>
      </p:pic>
      <p:sp>
        <p:nvSpPr>
          <p:cNvPr id="12" name="Rounded Rectangular Callout 11">
            <a:extLst>
              <a:ext uri="{FF2B5EF4-FFF2-40B4-BE49-F238E27FC236}">
                <a16:creationId xmlns:a16="http://schemas.microsoft.com/office/drawing/2014/main" id="{5BE49975-153E-4448-A8E6-8B095A399ED2}"/>
              </a:ext>
            </a:extLst>
          </p:cNvPr>
          <p:cNvSpPr/>
          <p:nvPr/>
        </p:nvSpPr>
        <p:spPr>
          <a:xfrm>
            <a:off x="9107555" y="3189685"/>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pic>
        <p:nvPicPr>
          <p:cNvPr id="14" name="Picture 13" descr="Chart, box and whisker chart&#10;&#10;Description automatically generated">
            <a:extLst>
              <a:ext uri="{FF2B5EF4-FFF2-40B4-BE49-F238E27FC236}">
                <a16:creationId xmlns:a16="http://schemas.microsoft.com/office/drawing/2014/main" id="{FE9080A0-544B-C14C-BBA2-657EBF7D41E5}"/>
              </a:ext>
            </a:extLst>
          </p:cNvPr>
          <p:cNvPicPr>
            <a:picLocks noChangeAspect="1"/>
          </p:cNvPicPr>
          <p:nvPr/>
        </p:nvPicPr>
        <p:blipFill>
          <a:blip r:embed="rId4"/>
          <a:stretch>
            <a:fillRect/>
          </a:stretch>
        </p:blipFill>
        <p:spPr>
          <a:xfrm>
            <a:off x="6096000" y="4481974"/>
            <a:ext cx="4582960" cy="672167"/>
          </a:xfrm>
          <a:prstGeom prst="rect">
            <a:avLst/>
          </a:prstGeom>
        </p:spPr>
      </p:pic>
      <p:sp>
        <p:nvSpPr>
          <p:cNvPr id="15" name="Rounded Rectangular Callout 14">
            <a:extLst>
              <a:ext uri="{FF2B5EF4-FFF2-40B4-BE49-F238E27FC236}">
                <a16:creationId xmlns:a16="http://schemas.microsoft.com/office/drawing/2014/main" id="{99FD66A2-61CF-3144-AFE7-53DADCC28AB9}"/>
              </a:ext>
            </a:extLst>
          </p:cNvPr>
          <p:cNvSpPr/>
          <p:nvPr/>
        </p:nvSpPr>
        <p:spPr>
          <a:xfrm>
            <a:off x="9250568" y="5143294"/>
            <a:ext cx="1099932" cy="369333"/>
          </a:xfrm>
          <a:prstGeom prst="wedgeRoundRectCallout">
            <a:avLst>
              <a:gd name="adj1" fmla="val -27412"/>
              <a:gd name="adj2" fmla="val -767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[11:7]</a:t>
            </a:r>
            <a:r>
              <a:rPr lang="zh-CN" altLang="en-US"/>
              <a:t> </a:t>
            </a:r>
            <a:r>
              <a:rPr lang="en-US" altLang="zh-CN" err="1"/>
              <a:t>rd</a:t>
            </a:r>
            <a:endParaRPr lang="en-US"/>
          </a:p>
        </p:txBody>
      </p:sp>
    </p:spTree>
    <p:extLst>
      <p:ext uri="{BB962C8B-B14F-4D97-AF65-F5344CB8AC3E}">
        <p14:creationId xmlns:p14="http://schemas.microsoft.com/office/powerpoint/2010/main" val="3021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2"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5</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18</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9950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0" y="1938663"/>
            <a:ext cx="6286500" cy="3502069"/>
          </a:xfrm>
          <a:prstGeom prst="rect">
            <a:avLst/>
          </a:prstGeom>
        </p:spPr>
      </p:pic>
      <p:sp>
        <p:nvSpPr>
          <p:cNvPr id="5" name="Oval 4"/>
          <p:cNvSpPr/>
          <p:nvPr/>
        </p:nvSpPr>
        <p:spPr>
          <a:xfrm>
            <a:off x="3566760" y="3436218"/>
            <a:ext cx="803109" cy="1861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1583" y="3677255"/>
            <a:ext cx="3799975" cy="923330"/>
          </a:xfrm>
          <a:prstGeom prst="rect">
            <a:avLst/>
          </a:prstGeom>
          <a:noFill/>
        </p:spPr>
        <p:txBody>
          <a:bodyPr wrap="square" rtlCol="0">
            <a:spAutoFit/>
          </a:bodyPr>
          <a:lstStyle/>
          <a:p>
            <a:pPr marL="285750" indent="-285750">
              <a:buFont typeface="Arial" charset="0"/>
              <a:buChar char="•"/>
            </a:pPr>
            <a:r>
              <a:rPr lang="en-US">
                <a:solidFill>
                  <a:schemeClr val="accent1"/>
                </a:solidFill>
              </a:rPr>
              <a:t>Set when we want to store a value into a register </a:t>
            </a:r>
          </a:p>
          <a:p>
            <a:pPr marL="285750" indent="-285750">
              <a:buFont typeface="Arial" charset="0"/>
              <a:buChar char="•"/>
            </a:pPr>
            <a:r>
              <a:rPr lang="en-US" altLang="zh-CN">
                <a:solidFill>
                  <a:schemeClr val="accent1"/>
                </a:solidFill>
              </a:rPr>
              <a:t>With</a:t>
            </a:r>
            <a:r>
              <a:rPr lang="zh-CN" altLang="en-US">
                <a:solidFill>
                  <a:schemeClr val="accent1"/>
                </a:solidFill>
              </a:rPr>
              <a:t> </a:t>
            </a:r>
            <a:r>
              <a:rPr lang="en-US" altLang="zh-CN">
                <a:solidFill>
                  <a:schemeClr val="accent1"/>
                </a:solidFill>
              </a:rPr>
              <a:t>what</a:t>
            </a:r>
            <a:r>
              <a:rPr lang="zh-CN" altLang="en-US">
                <a:solidFill>
                  <a:schemeClr val="accent1"/>
                </a:solidFill>
              </a:rPr>
              <a:t> </a:t>
            </a:r>
            <a:r>
              <a:rPr lang="en-US" altLang="zh-CN">
                <a:solidFill>
                  <a:schemeClr val="accent1"/>
                </a:solidFill>
              </a:rPr>
              <a:t>data?</a:t>
            </a:r>
            <a:endParaRPr lang="en-US">
              <a:solidFill>
                <a:schemeClr val="accent1"/>
              </a:solidFill>
            </a:endParaRPr>
          </a:p>
        </p:txBody>
      </p:sp>
      <p:sp>
        <p:nvSpPr>
          <p:cNvPr id="11" name="Slide Number Placeholder 10"/>
          <p:cNvSpPr>
            <a:spLocks noGrp="1"/>
          </p:cNvSpPr>
          <p:nvPr>
            <p:ph type="sldNum" sz="quarter" idx="12"/>
          </p:nvPr>
        </p:nvSpPr>
        <p:spPr/>
        <p:txBody>
          <a:bodyPr/>
          <a:lstStyle/>
          <a:p>
            <a:fld id="{8D4EC0DA-4BF5-A643-9CB7-B11B04F56005}" type="slidenum">
              <a:rPr lang="en-US" smtClean="0"/>
              <a:t>19</a:t>
            </a:fld>
            <a:endParaRPr lang="en-US"/>
          </a:p>
        </p:txBody>
      </p:sp>
      <p:sp>
        <p:nvSpPr>
          <p:cNvPr id="6" name="Rectangular Callout 5">
            <a:extLst>
              <a:ext uri="{FF2B5EF4-FFF2-40B4-BE49-F238E27FC236}">
                <a16:creationId xmlns:a16="http://schemas.microsoft.com/office/drawing/2014/main" id="{A6832A1A-1DAC-FD4C-AA27-026E2DE0CCA9}"/>
              </a:ext>
            </a:extLst>
          </p:cNvPr>
          <p:cNvSpPr/>
          <p:nvPr/>
        </p:nvSpPr>
        <p:spPr>
          <a:xfrm>
            <a:off x="4018009" y="3824313"/>
            <a:ext cx="1349121" cy="447309"/>
          </a:xfrm>
          <a:prstGeom prst="wedgeRectCallout">
            <a:avLst>
              <a:gd name="adj1" fmla="val -64149"/>
              <a:gd name="adj2" fmla="val 27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If</a:t>
            </a:r>
            <a:r>
              <a:rPr lang="zh-CN" altLang="en-US" sz="1200"/>
              <a:t> </a:t>
            </a:r>
            <a:r>
              <a:rPr lang="en-US" altLang="zh-CN" sz="1200"/>
              <a:t>set,</a:t>
            </a:r>
            <a:r>
              <a:rPr lang="zh-CN" altLang="en-US" sz="1200"/>
              <a:t> </a:t>
            </a:r>
            <a:r>
              <a:rPr lang="en-US" altLang="zh-CN" sz="1200"/>
              <a:t>write</a:t>
            </a:r>
            <a:r>
              <a:rPr lang="zh-CN" altLang="en-US" sz="1200"/>
              <a:t> </a:t>
            </a:r>
            <a:r>
              <a:rPr lang="en-US" altLang="zh-CN" sz="1200"/>
              <a:t>to</a:t>
            </a:r>
            <a:r>
              <a:rPr lang="zh-CN" altLang="en-US" sz="1200"/>
              <a:t> </a:t>
            </a:r>
            <a:r>
              <a:rPr lang="en-US" altLang="zh-CN" sz="1200"/>
              <a:t>this</a:t>
            </a:r>
            <a:r>
              <a:rPr lang="zh-CN" altLang="en-US" sz="1200"/>
              <a:t> </a:t>
            </a:r>
            <a:r>
              <a:rPr lang="en-US" altLang="zh-CN" sz="1200"/>
              <a:t>register</a:t>
            </a:r>
            <a:endParaRPr lang="en-US" sz="1200"/>
          </a:p>
        </p:txBody>
      </p:sp>
      <p:sp>
        <p:nvSpPr>
          <p:cNvPr id="9" name="Rectangular Callout 8">
            <a:extLst>
              <a:ext uri="{FF2B5EF4-FFF2-40B4-BE49-F238E27FC236}">
                <a16:creationId xmlns:a16="http://schemas.microsoft.com/office/drawing/2014/main" id="{41714002-D501-C940-8B56-B9DCB888272A}"/>
              </a:ext>
            </a:extLst>
          </p:cNvPr>
          <p:cNvSpPr/>
          <p:nvPr/>
        </p:nvSpPr>
        <p:spPr>
          <a:xfrm>
            <a:off x="3447459" y="4602705"/>
            <a:ext cx="1349121" cy="447309"/>
          </a:xfrm>
          <a:prstGeom prst="wedgeRectCallout">
            <a:avLst>
              <a:gd name="adj1" fmla="val -35417"/>
              <a:gd name="adj2" fmla="val -723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With</a:t>
            </a:r>
            <a:r>
              <a:rPr lang="zh-CN" altLang="en-US" sz="1200"/>
              <a:t> </a:t>
            </a:r>
            <a:r>
              <a:rPr lang="en-US" altLang="zh-CN" sz="1200"/>
              <a:t>this</a:t>
            </a:r>
            <a:r>
              <a:rPr lang="zh-CN" altLang="en-US" sz="1200"/>
              <a:t> </a:t>
            </a:r>
            <a:r>
              <a:rPr lang="en-US" altLang="zh-CN" sz="1200"/>
              <a:t>data</a:t>
            </a:r>
            <a:endParaRPr lang="en-US" sz="1200"/>
          </a:p>
        </p:txBody>
      </p:sp>
      <p:sp>
        <p:nvSpPr>
          <p:cNvPr id="10" name="Rectangle 9">
            <a:extLst>
              <a:ext uri="{FF2B5EF4-FFF2-40B4-BE49-F238E27FC236}">
                <a16:creationId xmlns:a16="http://schemas.microsoft.com/office/drawing/2014/main" id="{01394A17-0430-1642-B032-36161B4C1BD1}"/>
              </a:ext>
            </a:extLst>
          </p:cNvPr>
          <p:cNvSpPr/>
          <p:nvPr/>
        </p:nvSpPr>
        <p:spPr>
          <a:xfrm>
            <a:off x="2912165" y="4047967"/>
            <a:ext cx="318052" cy="223655"/>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4ED7AB7-8B79-7042-8068-D96F0ECA295C}"/>
              </a:ext>
            </a:extLst>
          </p:cNvPr>
          <p:cNvCxnSpPr>
            <a:cxnSpLocks/>
          </p:cNvCxnSpPr>
          <p:nvPr/>
        </p:nvCxnSpPr>
        <p:spPr>
          <a:xfrm>
            <a:off x="6987209" y="4271622"/>
            <a:ext cx="8945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4E2CFF24-3324-FC40-A5A0-DC9D40628F03}"/>
              </a:ext>
            </a:extLst>
          </p:cNvPr>
          <p:cNvCxnSpPr/>
          <p:nvPr/>
        </p:nvCxnSpPr>
        <p:spPr>
          <a:xfrm>
            <a:off x="7086600" y="4271622"/>
            <a:ext cx="0" cy="102593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C92713F6-679D-2F44-B536-95814E4C5E83}"/>
              </a:ext>
            </a:extLst>
          </p:cNvPr>
          <p:cNvCxnSpPr/>
          <p:nvPr/>
        </p:nvCxnSpPr>
        <p:spPr>
          <a:xfrm flipH="1">
            <a:off x="3230217" y="5287617"/>
            <a:ext cx="384644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8C89E8BA-387D-8D45-B177-06FC372DC812}"/>
              </a:ext>
            </a:extLst>
          </p:cNvPr>
          <p:cNvCxnSpPr/>
          <p:nvPr/>
        </p:nvCxnSpPr>
        <p:spPr>
          <a:xfrm flipV="1">
            <a:off x="3230217" y="4422913"/>
            <a:ext cx="0" cy="8746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0EC8A71-FEF4-4741-8075-B2B653F6FBA1}"/>
              </a:ext>
            </a:extLst>
          </p:cNvPr>
          <p:cNvCxnSpPr/>
          <p:nvPr/>
        </p:nvCxnSpPr>
        <p:spPr>
          <a:xfrm>
            <a:off x="3230217" y="4422913"/>
            <a:ext cx="21724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5E569E4F-47A8-DE4D-86D7-724CF9232536}"/>
              </a:ext>
            </a:extLst>
          </p:cNvPr>
          <p:cNvCxnSpPr/>
          <p:nvPr/>
        </p:nvCxnSpPr>
        <p:spPr>
          <a:xfrm>
            <a:off x="6599583" y="4134678"/>
            <a:ext cx="20872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Rectangular Callout 17">
            <a:extLst>
              <a:ext uri="{FF2B5EF4-FFF2-40B4-BE49-F238E27FC236}">
                <a16:creationId xmlns:a16="http://schemas.microsoft.com/office/drawing/2014/main" id="{967929F8-8695-1A46-9AFE-077C53EA4A30}"/>
              </a:ext>
            </a:extLst>
          </p:cNvPr>
          <p:cNvSpPr/>
          <p:nvPr/>
        </p:nvSpPr>
        <p:spPr>
          <a:xfrm>
            <a:off x="6020220" y="3468685"/>
            <a:ext cx="1349121" cy="447309"/>
          </a:xfrm>
          <a:prstGeom prst="wedgeRectCallout">
            <a:avLst>
              <a:gd name="adj1" fmla="val -1529"/>
              <a:gd name="adj2" fmla="val 876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memory</a:t>
            </a:r>
            <a:endParaRPr lang="en-US" sz="1200"/>
          </a:p>
        </p:txBody>
      </p:sp>
      <p:cxnSp>
        <p:nvCxnSpPr>
          <p:cNvPr id="20" name="Elbow Connector 19">
            <a:extLst>
              <a:ext uri="{FF2B5EF4-FFF2-40B4-BE49-F238E27FC236}">
                <a16:creationId xmlns:a16="http://schemas.microsoft.com/office/drawing/2014/main" id="{A28A090D-26D5-3845-AF90-157F97C8B7E1}"/>
              </a:ext>
            </a:extLst>
          </p:cNvPr>
          <p:cNvCxnSpPr/>
          <p:nvPr/>
        </p:nvCxnSpPr>
        <p:spPr>
          <a:xfrm>
            <a:off x="5645426" y="4134678"/>
            <a:ext cx="1049354" cy="649911"/>
          </a:xfrm>
          <a:prstGeom prst="bentConnector3">
            <a:avLst>
              <a:gd name="adj1" fmla="val 5483"/>
            </a:avLst>
          </a:prstGeom>
        </p:spPr>
        <p:style>
          <a:lnRef idx="3">
            <a:schemeClr val="accent2"/>
          </a:lnRef>
          <a:fillRef idx="0">
            <a:schemeClr val="accent2"/>
          </a:fillRef>
          <a:effectRef idx="2">
            <a:schemeClr val="accent2"/>
          </a:effectRef>
          <a:fontRef idx="minor">
            <a:schemeClr val="tx1"/>
          </a:fontRef>
        </p:style>
      </p:cxnSp>
      <p:cxnSp>
        <p:nvCxnSpPr>
          <p:cNvPr id="25" name="Elbow Connector 24">
            <a:extLst>
              <a:ext uri="{FF2B5EF4-FFF2-40B4-BE49-F238E27FC236}">
                <a16:creationId xmlns:a16="http://schemas.microsoft.com/office/drawing/2014/main" id="{FBCC3AC7-5EE4-2D49-A428-C333680087D1}"/>
              </a:ext>
            </a:extLst>
          </p:cNvPr>
          <p:cNvCxnSpPr/>
          <p:nvPr/>
        </p:nvCxnSpPr>
        <p:spPr>
          <a:xfrm rot="5400000" flipH="1" flipV="1">
            <a:off x="6536540" y="4530523"/>
            <a:ext cx="408415" cy="91934"/>
          </a:xfrm>
          <a:prstGeom prst="bentConnector3">
            <a:avLst>
              <a:gd name="adj1" fmla="val 101105"/>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ular Callout 26">
            <a:extLst>
              <a:ext uri="{FF2B5EF4-FFF2-40B4-BE49-F238E27FC236}">
                <a16:creationId xmlns:a16="http://schemas.microsoft.com/office/drawing/2014/main" id="{8BE62A25-399E-824E-AA87-2A2E402C2384}"/>
              </a:ext>
            </a:extLst>
          </p:cNvPr>
          <p:cNvSpPr/>
          <p:nvPr/>
        </p:nvSpPr>
        <p:spPr>
          <a:xfrm>
            <a:off x="6133895" y="4874536"/>
            <a:ext cx="819688" cy="350956"/>
          </a:xfrm>
          <a:prstGeom prst="wedgeRectCallout">
            <a:avLst>
              <a:gd name="adj1" fmla="val 35559"/>
              <a:gd name="adj2" fmla="val -1768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Data</a:t>
            </a:r>
            <a:r>
              <a:rPr lang="zh-CN" altLang="en-US" sz="1200"/>
              <a:t> </a:t>
            </a:r>
            <a:r>
              <a:rPr lang="en-US" altLang="zh-CN" sz="1200"/>
              <a:t>from</a:t>
            </a:r>
            <a:r>
              <a:rPr lang="zh-CN" altLang="en-US" sz="1200"/>
              <a:t> </a:t>
            </a:r>
            <a:r>
              <a:rPr lang="en-US" altLang="zh-CN" sz="1200"/>
              <a:t>ALU</a:t>
            </a:r>
            <a:endParaRPr lang="en-US" sz="1200"/>
          </a:p>
        </p:txBody>
      </p:sp>
    </p:spTree>
    <p:extLst>
      <p:ext uri="{BB962C8B-B14F-4D97-AF65-F5344CB8AC3E}">
        <p14:creationId xmlns:p14="http://schemas.microsoft.com/office/powerpoint/2010/main" val="11603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r>
              <a:rPr lang="en-US"/>
              <a:t>Assessment 13</a:t>
            </a:r>
          </a:p>
          <a:p>
            <a:pPr lvl="1"/>
            <a:r>
              <a:rPr lang="en-US" altLang="zh-CN"/>
              <a:t>Review pipelined CPU</a:t>
            </a:r>
          </a:p>
        </p:txBody>
      </p:sp>
      <p:sp>
        <p:nvSpPr>
          <p:cNvPr id="4" name="Slide Number Placeholder 3"/>
          <p:cNvSpPr>
            <a:spLocks noGrp="1"/>
          </p:cNvSpPr>
          <p:nvPr>
            <p:ph type="sldNum" sz="quarter" idx="12"/>
          </p:nvPr>
        </p:nvSpPr>
        <p:spPr/>
        <p:txBody>
          <a:bodyPr/>
          <a:lstStyle/>
          <a:p>
            <a:fld id="{671D1F02-1DA5-2048-B067-06F818F79F6B}" type="slidenum">
              <a:rPr lang="en-US" smtClean="0"/>
              <a:t>2</a:t>
            </a:fld>
            <a:endParaRPr lang="en-US"/>
          </a:p>
        </p:txBody>
      </p:sp>
    </p:spTree>
    <p:extLst>
      <p:ext uri="{BB962C8B-B14F-4D97-AF65-F5344CB8AC3E}">
        <p14:creationId xmlns:p14="http://schemas.microsoft.com/office/powerpoint/2010/main" val="178790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a:t>
            </a:r>
            <a:r>
              <a:rPr lang="en-US" altLang="zh-CN" b="1"/>
              <a:t>4</a:t>
            </a:r>
            <a:r>
              <a:rPr lang="en-US" b="1"/>
              <a:t>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8081010" y="4001294"/>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833183" y="3944501"/>
            <a:ext cx="2520617" cy="2308324"/>
          </a:xfrm>
          <a:prstGeom prst="rect">
            <a:avLst/>
          </a:prstGeom>
          <a:noFill/>
        </p:spPr>
        <p:txBody>
          <a:bodyPr wrap="square" rtlCol="0">
            <a:spAutoFit/>
          </a:bodyPr>
          <a:lstStyle/>
          <a:p>
            <a:pPr marL="285750" indent="-285750">
              <a:buFont typeface="Arial" panose="020B0604020202020204" pitchFamily="34" charset="0"/>
              <a:buChar char="•"/>
            </a:pPr>
            <a:r>
              <a:rPr lang="en-US">
                <a:solidFill>
                  <a:schemeClr val="accent1"/>
                </a:solidFill>
              </a:rPr>
              <a:t>Control what to write back to the register</a:t>
            </a:r>
          </a:p>
          <a:p>
            <a:pPr marL="285750" indent="-285750">
              <a:buFont typeface="Arial" panose="020B0604020202020204" pitchFamily="34" charset="0"/>
              <a:buChar char="•"/>
            </a:pPr>
            <a:r>
              <a:rPr lang="en-US">
                <a:solidFill>
                  <a:schemeClr val="accent1"/>
                </a:solidFill>
              </a:rPr>
              <a:t>1 -&gt; select read data</a:t>
            </a:r>
          </a:p>
          <a:p>
            <a:pPr marL="742950" lvl="1" indent="-285750">
              <a:buFont typeface="Arial" panose="020B0604020202020204" pitchFamily="34" charset="0"/>
              <a:buChar char="•"/>
            </a:pPr>
            <a:r>
              <a:rPr lang="en-US" err="1">
                <a:solidFill>
                  <a:schemeClr val="accent1"/>
                </a:solidFill>
              </a:rPr>
              <a:t>ld</a:t>
            </a:r>
            <a:r>
              <a:rPr lang="en-US">
                <a:solidFill>
                  <a:schemeClr val="accent1"/>
                </a:solidFill>
              </a:rPr>
              <a:t> x5, 40(x6)</a:t>
            </a:r>
          </a:p>
          <a:p>
            <a:pPr marL="742950" lvl="1" indent="-285750">
              <a:buFont typeface="Arial" panose="020B0604020202020204" pitchFamily="34" charset="0"/>
              <a:buChar char="•"/>
            </a:pPr>
            <a:r>
              <a:rPr lang="en-US">
                <a:solidFill>
                  <a:schemeClr val="accent1"/>
                </a:solidFill>
              </a:rPr>
              <a:t>x5=Mem[x6+40]</a:t>
            </a:r>
          </a:p>
          <a:p>
            <a:pPr marL="285750" indent="-285750">
              <a:buFont typeface="Arial" panose="020B0604020202020204" pitchFamily="34" charset="0"/>
              <a:buChar char="•"/>
            </a:pPr>
            <a:r>
              <a:rPr lang="en-US">
                <a:solidFill>
                  <a:schemeClr val="accent1"/>
                </a:solidFill>
              </a:rPr>
              <a:t>0 -&gt; select ALU result</a:t>
            </a:r>
          </a:p>
          <a:p>
            <a:pPr marL="742950" lvl="1" indent="-285750">
              <a:buFont typeface="Arial" panose="020B0604020202020204" pitchFamily="34" charset="0"/>
              <a:buChar char="•"/>
            </a:pPr>
            <a:r>
              <a:rPr lang="en-US">
                <a:solidFill>
                  <a:schemeClr val="accent1"/>
                </a:solidFill>
              </a:rPr>
              <a:t>add x6, x7, x8</a:t>
            </a:r>
          </a:p>
          <a:p>
            <a:pPr marL="742950" lvl="1" indent="-285750">
              <a:buFont typeface="Arial" panose="020B0604020202020204" pitchFamily="34" charset="0"/>
              <a:buChar char="•"/>
            </a:pPr>
            <a:r>
              <a:rPr lang="en-US">
                <a:solidFill>
                  <a:schemeClr val="accent1"/>
                </a:solidFill>
              </a:rPr>
              <a:t>x6=x7+x8</a:t>
            </a:r>
          </a:p>
        </p:txBody>
      </p:sp>
      <p:sp>
        <p:nvSpPr>
          <p:cNvPr id="11" name="Slide Number Placeholder 10"/>
          <p:cNvSpPr>
            <a:spLocks noGrp="1"/>
          </p:cNvSpPr>
          <p:nvPr>
            <p:ph type="sldNum" sz="quarter" idx="12"/>
          </p:nvPr>
        </p:nvSpPr>
        <p:spPr/>
        <p:txBody>
          <a:bodyPr/>
          <a:lstStyle/>
          <a:p>
            <a:fld id="{8D4EC0DA-4BF5-A643-9CB7-B11B04F56005}" type="slidenum">
              <a:rPr lang="en-US" smtClean="0"/>
              <a:t>20</a:t>
            </a:fld>
            <a:endParaRPr lang="en-US"/>
          </a:p>
        </p:txBody>
      </p:sp>
    </p:spTree>
    <p:extLst>
      <p:ext uri="{BB962C8B-B14F-4D97-AF65-F5344CB8AC3E}">
        <p14:creationId xmlns:p14="http://schemas.microsoft.com/office/powerpoint/2010/main" val="156961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.4 </a:t>
            </a:r>
            <a:r>
              <a:rPr lang="en-US"/>
              <a:t>Control path</a:t>
            </a:r>
          </a:p>
        </p:txBody>
      </p:sp>
      <p:sp>
        <p:nvSpPr>
          <p:cNvPr id="3" name="Content Placeholder 2"/>
          <p:cNvSpPr>
            <a:spLocks noGrp="1"/>
          </p:cNvSpPr>
          <p:nvPr>
            <p:ph idx="1"/>
          </p:nvPr>
        </p:nvSpPr>
        <p:spPr/>
        <p:txBody>
          <a:bodyPr>
            <a:normAutofit lnSpcReduction="10000"/>
          </a:bodyPr>
          <a:lstStyle/>
          <a:p>
            <a:pPr fontAlgn="base"/>
            <a:r>
              <a:rPr lang="en-US"/>
              <a:t>Continuing from Q</a:t>
            </a:r>
            <a:r>
              <a:rPr lang="en-US" altLang="zh-CN"/>
              <a:t>2</a:t>
            </a:r>
            <a:r>
              <a:rPr lang="en-US"/>
              <a:t>.3, which of the following instructions cause the value for the </a:t>
            </a:r>
            <a:r>
              <a:rPr lang="en-US">
                <a:solidFill>
                  <a:schemeClr val="accent1"/>
                </a:solidFill>
              </a:rPr>
              <a:t>bottom-right Mux</a:t>
            </a:r>
            <a:r>
              <a:rPr lang="en-US"/>
              <a:t>'s selector (aka </a:t>
            </a:r>
            <a:r>
              <a:rPr lang="en-US" err="1"/>
              <a:t>MemToReg</a:t>
            </a:r>
            <a:r>
              <a:rPr lang="en-US"/>
              <a:t>) to be </a:t>
            </a:r>
            <a:r>
              <a:rPr lang="en-US">
                <a:solidFill>
                  <a:schemeClr val="accent1"/>
                </a:solidFill>
              </a:rPr>
              <a:t>set to </a:t>
            </a:r>
            <a:r>
              <a:rPr lang="en-US" b="1">
                <a:solidFill>
                  <a:schemeClr val="accent1"/>
                </a:solidFill>
              </a:rPr>
              <a:t>1</a:t>
            </a:r>
            <a:r>
              <a:rPr lang="en-US"/>
              <a:t>?</a:t>
            </a:r>
          </a:p>
          <a:p>
            <a:pPr marL="514350" indent="-514350" fontAlgn="base">
              <a:buFont typeface="+mj-lt"/>
              <a:buAutoNum type="alphaUcPeriod"/>
            </a:pPr>
            <a:r>
              <a:rPr lang="en-US"/>
              <a:t>add x6, x7, 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a:t>
            </a:r>
          </a:p>
          <a:p>
            <a:pPr marL="514350" indent="-514350" fontAlgn="base">
              <a:buFont typeface="+mj-lt"/>
              <a:buAutoNum type="alphaUcPeriod"/>
            </a:pPr>
            <a:r>
              <a:rPr lang="en-US" err="1"/>
              <a:t>addi</a:t>
            </a:r>
            <a:r>
              <a:rPr lang="en-US"/>
              <a:t> x6, x7, 200</a:t>
            </a:r>
          </a:p>
          <a:p>
            <a:pPr marL="514350" indent="-514350" fontAlgn="base">
              <a:buFont typeface="+mj-lt"/>
              <a:buAutoNum type="alphaUcPeriod"/>
            </a:pPr>
            <a:r>
              <a:rPr lang="en-US" err="1"/>
              <a:t>sd</a:t>
            </a:r>
            <a:r>
              <a:rPr lang="en-US"/>
              <a:t> x5, 40(x6)</a:t>
            </a:r>
          </a:p>
          <a:p>
            <a:endParaRPr lang="en-US"/>
          </a:p>
        </p:txBody>
      </p:sp>
      <p:sp>
        <p:nvSpPr>
          <p:cNvPr id="4" name="Oval 3"/>
          <p:cNvSpPr/>
          <p:nvPr/>
        </p:nvSpPr>
        <p:spPr>
          <a:xfrm>
            <a:off x="381000" y="4688682"/>
            <a:ext cx="4711700" cy="4572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21</a:t>
            </a:fld>
            <a:endParaRPr lang="en-US"/>
          </a:p>
        </p:txBody>
      </p:sp>
    </p:spTree>
    <p:extLst>
      <p:ext uri="{BB962C8B-B14F-4D97-AF65-F5344CB8AC3E}">
        <p14:creationId xmlns:p14="http://schemas.microsoft.com/office/powerpoint/2010/main" val="631303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11" name="TextBox 10"/>
          <p:cNvSpPr txBox="1"/>
          <p:nvPr/>
        </p:nvSpPr>
        <p:spPr>
          <a:xfrm>
            <a:off x="4552950" y="6151675"/>
            <a:ext cx="4191000" cy="369332"/>
          </a:xfrm>
          <a:prstGeom prst="rect">
            <a:avLst/>
          </a:prstGeom>
          <a:noFill/>
        </p:spPr>
        <p:txBody>
          <a:bodyPr wrap="square" rtlCol="0">
            <a:spAutoFit/>
          </a:bodyPr>
          <a:lstStyle/>
          <a:p>
            <a:r>
              <a:rPr lang="en-US">
                <a:solidFill>
                  <a:schemeClr val="accent1"/>
                </a:solidFill>
              </a:rPr>
              <a:t>x5= memory[x6+40]</a:t>
            </a:r>
          </a:p>
        </p:txBody>
      </p:sp>
      <p:sp>
        <p:nvSpPr>
          <p:cNvPr id="12" name="TextBox 11"/>
          <p:cNvSpPr txBox="1"/>
          <p:nvPr/>
        </p:nvSpPr>
        <p:spPr>
          <a:xfrm>
            <a:off x="4705350" y="3736037"/>
            <a:ext cx="762000" cy="369332"/>
          </a:xfrm>
          <a:prstGeom prst="rect">
            <a:avLst/>
          </a:prstGeom>
          <a:noFill/>
        </p:spPr>
        <p:txBody>
          <a:bodyPr wrap="square" rtlCol="0">
            <a:spAutoFit/>
          </a:bodyPr>
          <a:lstStyle/>
          <a:p>
            <a:r>
              <a:rPr lang="en-US">
                <a:solidFill>
                  <a:srgbClr val="C00000"/>
                </a:solidFill>
              </a:rPr>
              <a:t>6</a:t>
            </a:r>
          </a:p>
        </p:txBody>
      </p:sp>
      <p:sp>
        <p:nvSpPr>
          <p:cNvPr id="13" name="TextBox 12"/>
          <p:cNvSpPr txBox="1"/>
          <p:nvPr/>
        </p:nvSpPr>
        <p:spPr>
          <a:xfrm>
            <a:off x="4705350" y="4159177"/>
            <a:ext cx="762000" cy="369332"/>
          </a:xfrm>
          <a:prstGeom prst="rect">
            <a:avLst/>
          </a:prstGeom>
          <a:noFill/>
        </p:spPr>
        <p:txBody>
          <a:bodyPr wrap="square" rtlCol="0">
            <a:spAutoFit/>
          </a:bodyPr>
          <a:lstStyle/>
          <a:p>
            <a:r>
              <a:rPr lang="en-US">
                <a:solidFill>
                  <a:srgbClr val="C00000"/>
                </a:solidFill>
              </a:rPr>
              <a:t>5</a:t>
            </a:r>
          </a:p>
        </p:txBody>
      </p:sp>
      <p:sp>
        <p:nvSpPr>
          <p:cNvPr id="14" name="TextBox 13"/>
          <p:cNvSpPr txBox="1"/>
          <p:nvPr/>
        </p:nvSpPr>
        <p:spPr>
          <a:xfrm>
            <a:off x="4425950" y="4915457"/>
            <a:ext cx="762000" cy="369332"/>
          </a:xfrm>
          <a:prstGeom prst="rect">
            <a:avLst/>
          </a:prstGeom>
          <a:noFill/>
        </p:spPr>
        <p:txBody>
          <a:bodyPr wrap="square" rtlCol="0">
            <a:spAutoFit/>
          </a:bodyPr>
          <a:lstStyle/>
          <a:p>
            <a:r>
              <a:rPr lang="en-US">
                <a:solidFill>
                  <a:srgbClr val="C00000"/>
                </a:solidFill>
              </a:rPr>
              <a:t>40</a:t>
            </a:r>
          </a:p>
        </p:txBody>
      </p:sp>
      <p:sp>
        <p:nvSpPr>
          <p:cNvPr id="16" name="TextBox 15"/>
          <p:cNvSpPr txBox="1"/>
          <p:nvPr/>
        </p:nvSpPr>
        <p:spPr>
          <a:xfrm>
            <a:off x="6102350" y="3804081"/>
            <a:ext cx="762000" cy="369332"/>
          </a:xfrm>
          <a:prstGeom prst="rect">
            <a:avLst/>
          </a:prstGeom>
          <a:noFill/>
        </p:spPr>
        <p:txBody>
          <a:bodyPr wrap="square" rtlCol="0">
            <a:spAutoFit/>
          </a:bodyPr>
          <a:lstStyle/>
          <a:p>
            <a:r>
              <a:rPr lang="en-US">
                <a:solidFill>
                  <a:srgbClr val="C00000"/>
                </a:solidFill>
              </a:rPr>
              <a:t>x6</a:t>
            </a:r>
          </a:p>
        </p:txBody>
      </p:sp>
      <p:sp>
        <p:nvSpPr>
          <p:cNvPr id="17" name="TextBox 16"/>
          <p:cNvSpPr txBox="1"/>
          <p:nvPr/>
        </p:nvSpPr>
        <p:spPr>
          <a:xfrm>
            <a:off x="7118350" y="4077238"/>
            <a:ext cx="762000" cy="369332"/>
          </a:xfrm>
          <a:prstGeom prst="rect">
            <a:avLst/>
          </a:prstGeom>
          <a:noFill/>
        </p:spPr>
        <p:txBody>
          <a:bodyPr wrap="square" rtlCol="0">
            <a:spAutoFit/>
          </a:bodyPr>
          <a:lstStyle/>
          <a:p>
            <a:r>
              <a:rPr lang="en-US">
                <a:solidFill>
                  <a:srgbClr val="C00000"/>
                </a:solidFill>
              </a:rPr>
              <a:t>x6+40</a:t>
            </a:r>
          </a:p>
        </p:txBody>
      </p:sp>
      <p:sp>
        <p:nvSpPr>
          <p:cNvPr id="18" name="Oval 17"/>
          <p:cNvSpPr/>
          <p:nvPr/>
        </p:nvSpPr>
        <p:spPr>
          <a:xfrm>
            <a:off x="6057265" y="4153995"/>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8110855" y="4007570"/>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864350" y="5220539"/>
            <a:ext cx="1852295" cy="369332"/>
          </a:xfrm>
          <a:prstGeom prst="rect">
            <a:avLst/>
          </a:prstGeom>
          <a:noFill/>
        </p:spPr>
        <p:txBody>
          <a:bodyPr wrap="square" rtlCol="0">
            <a:spAutoFit/>
          </a:bodyPr>
          <a:lstStyle/>
          <a:p>
            <a:r>
              <a:rPr lang="en-US">
                <a:solidFill>
                  <a:srgbClr val="C00000"/>
                </a:solidFill>
              </a:rPr>
              <a:t>memory[x6+40]</a:t>
            </a:r>
          </a:p>
        </p:txBody>
      </p:sp>
      <p:sp>
        <p:nvSpPr>
          <p:cNvPr id="21" name="TextBox 20"/>
          <p:cNvSpPr txBox="1"/>
          <p:nvPr/>
        </p:nvSpPr>
        <p:spPr>
          <a:xfrm>
            <a:off x="3429635" y="4417319"/>
            <a:ext cx="1852295" cy="369332"/>
          </a:xfrm>
          <a:prstGeom prst="rect">
            <a:avLst/>
          </a:prstGeom>
          <a:noFill/>
        </p:spPr>
        <p:txBody>
          <a:bodyPr wrap="square" rtlCol="0">
            <a:spAutoFit/>
          </a:bodyPr>
          <a:lstStyle/>
          <a:p>
            <a:r>
              <a:rPr lang="en-US">
                <a:solidFill>
                  <a:srgbClr val="C00000"/>
                </a:solidFill>
              </a:rPr>
              <a:t>memory[x6+40]</a:t>
            </a:r>
          </a:p>
        </p:txBody>
      </p:sp>
      <p:sp>
        <p:nvSpPr>
          <p:cNvPr id="3" name="Slide Number Placeholder 2"/>
          <p:cNvSpPr>
            <a:spLocks noGrp="1"/>
          </p:cNvSpPr>
          <p:nvPr>
            <p:ph type="sldNum" sz="quarter" idx="12"/>
          </p:nvPr>
        </p:nvSpPr>
        <p:spPr/>
        <p:txBody>
          <a:bodyPr/>
          <a:lstStyle/>
          <a:p>
            <a:fld id="{8D4EC0DA-4BF5-A643-9CB7-B11B04F56005}" type="slidenum">
              <a:rPr lang="en-US" smtClean="0"/>
              <a:t>22</a:t>
            </a:fld>
            <a:endParaRPr lang="en-US"/>
          </a:p>
        </p:txBody>
      </p:sp>
    </p:spTree>
    <p:extLst>
      <p:ext uri="{BB962C8B-B14F-4D97-AF65-F5344CB8AC3E}">
        <p14:creationId xmlns:p14="http://schemas.microsoft.com/office/powerpoint/2010/main" val="156849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18" grpId="0" animBg="1"/>
      <p:bldP spid="19" grpId="0" animBg="1"/>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Pipeline</a:t>
            </a:r>
            <a:endParaRPr lang="en-US"/>
          </a:p>
        </p:txBody>
      </p:sp>
      <p:sp>
        <p:nvSpPr>
          <p:cNvPr id="5" name="Text Placeholder 4"/>
          <p:cNvSpPr>
            <a:spLocks noGrp="1"/>
          </p:cNvSpPr>
          <p:nvPr>
            <p:ph type="body" idx="1"/>
          </p:nvPr>
        </p:nvSpPr>
        <p:spPr/>
        <p:txBody>
          <a:bodyPr/>
          <a:lstStyle/>
          <a:p>
            <a:r>
              <a:rPr lang="en-US"/>
              <a:t>Design &amp; Hazards</a:t>
            </a:r>
          </a:p>
        </p:txBody>
      </p:sp>
      <p:sp>
        <p:nvSpPr>
          <p:cNvPr id="2" name="Slide Number Placeholder 1"/>
          <p:cNvSpPr>
            <a:spLocks noGrp="1"/>
          </p:cNvSpPr>
          <p:nvPr>
            <p:ph type="sldNum" sz="quarter" idx="12"/>
          </p:nvPr>
        </p:nvSpPr>
        <p:spPr/>
        <p:txBody>
          <a:bodyPr/>
          <a:lstStyle/>
          <a:p>
            <a:fld id="{671D1F02-1DA5-2048-B067-06F818F79F6B}" type="slidenum">
              <a:rPr lang="en-US" smtClean="0"/>
              <a:t>23</a:t>
            </a:fld>
            <a:endParaRPr lang="en-US"/>
          </a:p>
        </p:txBody>
      </p:sp>
    </p:spTree>
    <p:extLst>
      <p:ext uri="{BB962C8B-B14F-4D97-AF65-F5344CB8AC3E}">
        <p14:creationId xmlns:p14="http://schemas.microsoft.com/office/powerpoint/2010/main" val="38888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fontScale="92500" lnSpcReduction="20000"/>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a:p>
            <a:pPr lvl="1"/>
            <a:r>
              <a:rPr lang="en-US"/>
              <a:t>Instruction Fetch – IF</a:t>
            </a:r>
          </a:p>
          <a:p>
            <a:pPr lvl="2"/>
            <a:r>
              <a:rPr lang="en-US"/>
              <a:t>It takes a cycle to read an instruction from instruction memory</a:t>
            </a:r>
          </a:p>
          <a:p>
            <a:pPr lvl="1"/>
            <a:r>
              <a:rPr lang="en-US"/>
              <a:t>Instruction Decode – ID</a:t>
            </a:r>
          </a:p>
          <a:p>
            <a:pPr lvl="2"/>
            <a:r>
              <a:rPr lang="en-US"/>
              <a:t>Decode the instruction, read registers, and predict branching</a:t>
            </a:r>
          </a:p>
          <a:p>
            <a:pPr lvl="1"/>
            <a:r>
              <a:rPr lang="en-US"/>
              <a:t>Execute – EX</a:t>
            </a:r>
          </a:p>
          <a:p>
            <a:pPr lvl="2"/>
            <a:r>
              <a:rPr lang="en-US"/>
              <a:t>Performs computations using the ALU or performs shift operations</a:t>
            </a:r>
          </a:p>
          <a:p>
            <a:pPr lvl="1"/>
            <a:r>
              <a:rPr lang="en-US"/>
              <a:t>Memory Access - MEM</a:t>
            </a:r>
          </a:p>
          <a:p>
            <a:pPr lvl="2"/>
            <a:r>
              <a:rPr lang="en-US"/>
              <a:t>Read or write to memory</a:t>
            </a:r>
          </a:p>
          <a:p>
            <a:pPr lvl="1"/>
            <a:r>
              <a:rPr lang="en-US"/>
              <a:t>Write Back – WB</a:t>
            </a:r>
          </a:p>
          <a:p>
            <a:pPr lvl="2"/>
            <a:r>
              <a:rPr lang="en-US"/>
              <a:t>Write results to registers</a:t>
            </a:r>
          </a:p>
        </p:txBody>
      </p:sp>
      <p:sp>
        <p:nvSpPr>
          <p:cNvPr id="4" name="Slide Number Placeholder 3"/>
          <p:cNvSpPr>
            <a:spLocks noGrp="1"/>
          </p:cNvSpPr>
          <p:nvPr>
            <p:ph type="sldNum" sz="quarter" idx="12"/>
          </p:nvPr>
        </p:nvSpPr>
        <p:spPr/>
        <p:txBody>
          <a:bodyPr/>
          <a:lstStyle/>
          <a:p>
            <a:fld id="{8D4EC0DA-4BF5-A643-9CB7-B11B04F56005}" type="slidenum">
              <a:rPr lang="en-US" smtClean="0"/>
              <a:t>24</a:t>
            </a:fld>
            <a:endParaRPr lang="en-US"/>
          </a:p>
        </p:txBody>
      </p:sp>
    </p:spTree>
    <p:extLst>
      <p:ext uri="{BB962C8B-B14F-4D97-AF65-F5344CB8AC3E}">
        <p14:creationId xmlns:p14="http://schemas.microsoft.com/office/powerpoint/2010/main" val="62977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RISC-V Pipeline</a:t>
            </a:r>
          </a:p>
        </p:txBody>
      </p:sp>
      <p:sp>
        <p:nvSpPr>
          <p:cNvPr id="3" name="Content Placeholder 2"/>
          <p:cNvSpPr>
            <a:spLocks noGrp="1"/>
          </p:cNvSpPr>
          <p:nvPr>
            <p:ph idx="1"/>
          </p:nvPr>
        </p:nvSpPr>
        <p:spPr>
          <a:xfrm>
            <a:off x="838200" y="1825624"/>
            <a:ext cx="11226800" cy="4676775"/>
          </a:xfrm>
        </p:spPr>
        <p:txBody>
          <a:bodyPr>
            <a:normAutofit/>
          </a:bodyPr>
          <a:lstStyle/>
          <a:p>
            <a:r>
              <a:rPr lang="en-US"/>
              <a:t>Pipeline increases </a:t>
            </a:r>
            <a:r>
              <a:rPr lang="en-US">
                <a:solidFill>
                  <a:schemeClr val="accent1"/>
                </a:solidFill>
              </a:rPr>
              <a:t>throughput</a:t>
            </a:r>
            <a:r>
              <a:rPr lang="en-US"/>
              <a:t> by overlapping execution of multiple instructions</a:t>
            </a:r>
          </a:p>
          <a:p>
            <a:r>
              <a:rPr lang="en-US"/>
              <a:t>We split the instruction memory from the data memory</a:t>
            </a:r>
          </a:p>
          <a:p>
            <a:pPr lvl="1"/>
            <a:r>
              <a:rPr lang="en-US"/>
              <a:t>Otherwise reading data would delay reading an instruction</a:t>
            </a:r>
          </a:p>
          <a:p>
            <a:r>
              <a:rPr lang="en-US"/>
              <a:t>There are 5 stages in the RISC-V pipeline</a:t>
            </a:r>
          </a:p>
        </p:txBody>
      </p:sp>
      <p:sp>
        <p:nvSpPr>
          <p:cNvPr id="4" name="Slide Number Placeholder 3"/>
          <p:cNvSpPr>
            <a:spLocks noGrp="1"/>
          </p:cNvSpPr>
          <p:nvPr>
            <p:ph type="sldNum" sz="quarter" idx="12"/>
          </p:nvPr>
        </p:nvSpPr>
        <p:spPr/>
        <p:txBody>
          <a:bodyPr/>
          <a:lstStyle/>
          <a:p>
            <a:fld id="{8D4EC0DA-4BF5-A643-9CB7-B11B04F56005}" type="slidenum">
              <a:rPr lang="en-US" smtClean="0"/>
              <a:t>25</a:t>
            </a:fld>
            <a:endParaRPr lang="en-US"/>
          </a:p>
        </p:txBody>
      </p:sp>
      <p:pic>
        <p:nvPicPr>
          <p:cNvPr id="5" name="Picture 4">
            <a:extLst>
              <a:ext uri="{FF2B5EF4-FFF2-40B4-BE49-F238E27FC236}">
                <a16:creationId xmlns:a16="http://schemas.microsoft.com/office/drawing/2014/main" id="{55670CE3-7B82-6F40-A795-9BE8BF20D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06" y="3567612"/>
            <a:ext cx="5046694" cy="3178175"/>
          </a:xfrm>
          <a:prstGeom prst="rect">
            <a:avLst/>
          </a:prstGeom>
        </p:spPr>
      </p:pic>
    </p:spTree>
    <p:extLst>
      <p:ext uri="{BB962C8B-B14F-4D97-AF65-F5344CB8AC3E}">
        <p14:creationId xmlns:p14="http://schemas.microsoft.com/office/powerpoint/2010/main" val="147809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E5C7-54EE-8B47-8C3A-515CA9A21C81}"/>
              </a:ext>
            </a:extLst>
          </p:cNvPr>
          <p:cNvSpPr>
            <a:spLocks noGrp="1"/>
          </p:cNvSpPr>
          <p:nvPr>
            <p:ph type="title"/>
          </p:nvPr>
        </p:nvSpPr>
        <p:spPr/>
        <p:txBody>
          <a:bodyPr/>
          <a:lstStyle/>
          <a:p>
            <a:r>
              <a:rPr lang="en-US" dirty="0"/>
              <a:t>Pipeline latency and throughput</a:t>
            </a:r>
          </a:p>
        </p:txBody>
      </p:sp>
      <p:sp>
        <p:nvSpPr>
          <p:cNvPr id="3" name="Content Placeholder 2">
            <a:extLst>
              <a:ext uri="{FF2B5EF4-FFF2-40B4-BE49-F238E27FC236}">
                <a16:creationId xmlns:a16="http://schemas.microsoft.com/office/drawing/2014/main" id="{10A1F6EE-ED2A-A845-867F-4BB9899B3AE1}"/>
              </a:ext>
            </a:extLst>
          </p:cNvPr>
          <p:cNvSpPr>
            <a:spLocks noGrp="1"/>
          </p:cNvSpPr>
          <p:nvPr>
            <p:ph idx="1"/>
          </p:nvPr>
        </p:nvSpPr>
        <p:spPr/>
        <p:txBody>
          <a:bodyPr/>
          <a:lstStyle/>
          <a:p>
            <a:r>
              <a:rPr lang="en-US" dirty="0"/>
              <a:t>Latency=max(stage time) * (#stages – 1) + </a:t>
            </a:r>
            <a:r>
              <a:rPr lang="en-US" dirty="0" err="1"/>
              <a:t>last_stage_time</a:t>
            </a:r>
            <a:endParaRPr lang="en-US" dirty="0"/>
          </a:p>
          <a:p>
            <a:pPr lvl="1"/>
            <a:r>
              <a:rPr lang="en-US" dirty="0"/>
              <a:t>e.g., stage times is </a:t>
            </a:r>
          </a:p>
          <a:p>
            <a:pPr lvl="2"/>
            <a:r>
              <a:rPr lang="en-US" dirty="0"/>
              <a:t>IF: 200ps; 1</a:t>
            </a:r>
            <a:r>
              <a:rPr lang="en-US" baseline="30000" dirty="0"/>
              <a:t>st</a:t>
            </a:r>
            <a:r>
              <a:rPr lang="en-US" dirty="0"/>
              <a:t> Reg: 100ps; ALU: 200ps; Data access: 200ps; 2nd Reg: 100ps;</a:t>
            </a:r>
          </a:p>
          <a:p>
            <a:pPr lvl="1"/>
            <a:r>
              <a:rPr lang="en-US" dirty="0"/>
              <a:t>max(stage time)=200ps=clock cycle</a:t>
            </a:r>
          </a:p>
          <a:p>
            <a:pPr lvl="1"/>
            <a:r>
              <a:rPr lang="en-US" dirty="0"/>
              <a:t>latency=200ps*4+100=900ps</a:t>
            </a:r>
          </a:p>
          <a:p>
            <a:r>
              <a:rPr lang="en-US" dirty="0"/>
              <a:t>Throughput=1/max(stage time)=clock rate</a:t>
            </a:r>
          </a:p>
          <a:p>
            <a:pPr lvl="1"/>
            <a:r>
              <a:rPr lang="en-US" dirty="0"/>
              <a:t>e.g., 1/200ps</a:t>
            </a:r>
          </a:p>
        </p:txBody>
      </p:sp>
      <p:sp>
        <p:nvSpPr>
          <p:cNvPr id="4" name="Slide Number Placeholder 3">
            <a:extLst>
              <a:ext uri="{FF2B5EF4-FFF2-40B4-BE49-F238E27FC236}">
                <a16:creationId xmlns:a16="http://schemas.microsoft.com/office/drawing/2014/main" id="{64AFB07A-A714-A645-977A-918A4F007AA9}"/>
              </a:ext>
            </a:extLst>
          </p:cNvPr>
          <p:cNvSpPr>
            <a:spLocks noGrp="1"/>
          </p:cNvSpPr>
          <p:nvPr>
            <p:ph type="sldNum" sz="quarter" idx="12"/>
          </p:nvPr>
        </p:nvSpPr>
        <p:spPr/>
        <p:txBody>
          <a:bodyPr/>
          <a:lstStyle/>
          <a:p>
            <a:fld id="{8D4EC0DA-4BF5-A643-9CB7-B11B04F56005}" type="slidenum">
              <a:rPr lang="en-US" smtClean="0"/>
              <a:pPr/>
              <a:t>26</a:t>
            </a:fld>
            <a:endParaRPr lang="en-US"/>
          </a:p>
        </p:txBody>
      </p:sp>
      <p:pic>
        <p:nvPicPr>
          <p:cNvPr id="5" name="Picture 4">
            <a:extLst>
              <a:ext uri="{FF2B5EF4-FFF2-40B4-BE49-F238E27FC236}">
                <a16:creationId xmlns:a16="http://schemas.microsoft.com/office/drawing/2014/main" id="{2D8EA162-C7AD-ED47-B8EA-26E514544ABB}"/>
              </a:ext>
            </a:extLst>
          </p:cNvPr>
          <p:cNvPicPr>
            <a:picLocks noChangeAspect="1"/>
          </p:cNvPicPr>
          <p:nvPr/>
        </p:nvPicPr>
        <p:blipFill>
          <a:blip r:embed="rId2"/>
          <a:stretch>
            <a:fillRect/>
          </a:stretch>
        </p:blipFill>
        <p:spPr>
          <a:xfrm>
            <a:off x="4378093" y="4324519"/>
            <a:ext cx="6975707" cy="2031831"/>
          </a:xfrm>
          <a:prstGeom prst="rect">
            <a:avLst/>
          </a:prstGeom>
        </p:spPr>
      </p:pic>
    </p:spTree>
    <p:extLst>
      <p:ext uri="{BB962C8B-B14F-4D97-AF65-F5344CB8AC3E}">
        <p14:creationId xmlns:p14="http://schemas.microsoft.com/office/powerpoint/2010/main" val="1521099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Registers</a:t>
            </a:r>
          </a:p>
        </p:txBody>
      </p:sp>
      <p:sp>
        <p:nvSpPr>
          <p:cNvPr id="3" name="Content Placeholder 2"/>
          <p:cNvSpPr>
            <a:spLocks noGrp="1"/>
          </p:cNvSpPr>
          <p:nvPr>
            <p:ph idx="1"/>
          </p:nvPr>
        </p:nvSpPr>
        <p:spPr>
          <a:xfrm>
            <a:off x="838200" y="1825625"/>
            <a:ext cx="6020318" cy="4351338"/>
          </a:xfrm>
        </p:spPr>
        <p:txBody>
          <a:bodyPr>
            <a:normAutofit/>
          </a:bodyPr>
          <a:lstStyle/>
          <a:p>
            <a:r>
              <a:rPr lang="en-US"/>
              <a:t>In between each stage of the pipeline, we have registers store information</a:t>
            </a:r>
          </a:p>
          <a:p>
            <a:pPr lvl="1"/>
            <a:r>
              <a:rPr lang="en-US"/>
              <a:t>Each stage reads from the previous register to figure out what to do</a:t>
            </a:r>
          </a:p>
          <a:p>
            <a:pPr lvl="1"/>
            <a:r>
              <a:rPr lang="en-US"/>
              <a:t>Each stage writes to the next register to pass the instruction along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9274" y="236537"/>
            <a:ext cx="5046694" cy="31781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518" y="3797300"/>
            <a:ext cx="5047449" cy="2682699"/>
          </a:xfrm>
          <a:prstGeom prst="rect">
            <a:avLst/>
          </a:prstGeom>
        </p:spPr>
      </p:pic>
      <p:sp>
        <p:nvSpPr>
          <p:cNvPr id="6" name="Slide Number Placeholder 5"/>
          <p:cNvSpPr>
            <a:spLocks noGrp="1"/>
          </p:cNvSpPr>
          <p:nvPr>
            <p:ph type="sldNum" sz="quarter" idx="12"/>
          </p:nvPr>
        </p:nvSpPr>
        <p:spPr/>
        <p:txBody>
          <a:bodyPr/>
          <a:lstStyle/>
          <a:p>
            <a:fld id="{8D4EC0DA-4BF5-A643-9CB7-B11B04F56005}" type="slidenum">
              <a:rPr lang="en-US" smtClean="0"/>
              <a:t>27</a:t>
            </a:fld>
            <a:endParaRPr lang="en-US"/>
          </a:p>
        </p:txBody>
      </p:sp>
    </p:spTree>
    <p:extLst>
      <p:ext uri="{BB962C8B-B14F-4D97-AF65-F5344CB8AC3E}">
        <p14:creationId xmlns:p14="http://schemas.microsoft.com/office/powerpoint/2010/main" val="47435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Q2&amp;3 Pipelined CPU</a:t>
            </a:r>
          </a:p>
        </p:txBody>
      </p:sp>
      <p:sp>
        <p:nvSpPr>
          <p:cNvPr id="2" name="Slide Number Placeholder 1"/>
          <p:cNvSpPr>
            <a:spLocks noGrp="1"/>
          </p:cNvSpPr>
          <p:nvPr>
            <p:ph type="sldNum" sz="quarter" idx="12"/>
          </p:nvPr>
        </p:nvSpPr>
        <p:spPr/>
        <p:txBody>
          <a:bodyPr/>
          <a:lstStyle/>
          <a:p>
            <a:fld id="{671D1F02-1DA5-2048-B067-06F818F79F6B}" type="slidenum">
              <a:rPr lang="en-US" smtClean="0"/>
              <a:t>28</a:t>
            </a:fld>
            <a:endParaRPr lang="en-US"/>
          </a:p>
        </p:txBody>
      </p:sp>
    </p:spTree>
    <p:extLst>
      <p:ext uri="{BB962C8B-B14F-4D97-AF65-F5344CB8AC3E}">
        <p14:creationId xmlns:p14="http://schemas.microsoft.com/office/powerpoint/2010/main" val="103110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a:bodyPr>
          <a:lstStyle/>
          <a:p>
            <a:pPr fontAlgn="base"/>
            <a:r>
              <a:rPr lang="en-US"/>
              <a:t>clock rate=</a:t>
            </a:r>
            <a:r>
              <a:rPr lang="en-US" err="1"/>
              <a:t>throughtput</a:t>
            </a:r>
            <a:r>
              <a:rPr lang="en-US"/>
              <a:t>=1/max stage time</a:t>
            </a:r>
          </a:p>
          <a:p>
            <a:pPr lvl="1" fontAlgn="base"/>
            <a:r>
              <a:rPr lang="en-US" altLang="zh-CN"/>
              <a:t>old:</a:t>
            </a:r>
            <a:r>
              <a:rPr lang="zh-CN" altLang="en-US"/>
              <a:t> </a:t>
            </a:r>
            <a:r>
              <a:rPr lang="en-US"/>
              <a:t>1/200</a:t>
            </a:r>
          </a:p>
          <a:p>
            <a:pPr lvl="1" fontAlgn="base"/>
            <a:r>
              <a:rPr lang="en-US" altLang="zh-CN"/>
              <a:t>new:</a:t>
            </a:r>
            <a:r>
              <a:rPr lang="zh-CN" altLang="en-US"/>
              <a:t> </a:t>
            </a:r>
            <a:r>
              <a:rPr lang="en-US"/>
              <a:t>1/400</a:t>
            </a:r>
          </a:p>
          <a:p>
            <a:pPr lvl="1" fontAlgn="base"/>
            <a:r>
              <a:rPr lang="en-US"/>
              <a:t>old 2x faster</a:t>
            </a:r>
          </a:p>
        </p:txBody>
      </p:sp>
      <p:sp>
        <p:nvSpPr>
          <p:cNvPr id="9" name="Slide Number Placeholder 8"/>
          <p:cNvSpPr>
            <a:spLocks noGrp="1"/>
          </p:cNvSpPr>
          <p:nvPr>
            <p:ph type="sldNum" sz="quarter" idx="12"/>
          </p:nvPr>
        </p:nvSpPr>
        <p:spPr/>
        <p:txBody>
          <a:bodyPr/>
          <a:lstStyle/>
          <a:p>
            <a:fld id="{8D4EC0DA-4BF5-A643-9CB7-B11B04F56005}" type="slidenum">
              <a:rPr lang="en-US" smtClean="0"/>
              <a:t>29</a:t>
            </a:fld>
            <a:endParaRPr lang="en-US"/>
          </a:p>
        </p:txBody>
      </p:sp>
      <p:graphicFrame>
        <p:nvGraphicFramePr>
          <p:cNvPr id="13" name="Table 12">
            <a:extLst>
              <a:ext uri="{FF2B5EF4-FFF2-40B4-BE49-F238E27FC236}">
                <a16:creationId xmlns:a16="http://schemas.microsoft.com/office/drawing/2014/main" id="{A4CECA6E-C7EE-C247-B808-BA90687A4692}"/>
              </a:ext>
            </a:extLst>
          </p:cNvPr>
          <p:cNvGraphicFramePr>
            <a:graphicFrameLocks noGrp="1"/>
          </p:cNvGraphicFramePr>
          <p:nvPr>
            <p:extLst>
              <p:ext uri="{D42A27DB-BD31-4B8C-83A1-F6EECF244321}">
                <p14:modId xmlns:p14="http://schemas.microsoft.com/office/powerpoint/2010/main" val="3439474627"/>
              </p:ext>
            </p:extLst>
          </p:nvPr>
        </p:nvGraphicFramePr>
        <p:xfrm>
          <a:off x="5954794" y="2836277"/>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tc>
                  <a:txBody>
                    <a:bodyPr/>
                    <a:lstStyle/>
                    <a:p>
                      <a:endParaRPr lang="en-US"/>
                    </a:p>
                  </a:txBody>
                  <a:tcPr/>
                </a:tc>
                <a:tc>
                  <a:txBody>
                    <a:bodyPr/>
                    <a:lstStyle/>
                    <a:p>
                      <a:endParaRPr lang="en-US"/>
                    </a:p>
                  </a:txBody>
                  <a:tcPr/>
                </a:tc>
                <a:tc>
                  <a:txBody>
                    <a:bodyPr/>
                    <a:lstStyle/>
                    <a:p>
                      <a:r>
                        <a:rPr lang="en-US" altLang="zh-CN">
                          <a:solidFill>
                            <a:srgbClr val="FF0000"/>
                          </a:solidFill>
                        </a:rPr>
                        <a:t>400</a:t>
                      </a:r>
                      <a:endParaRPr lang="en-US">
                        <a:solidFill>
                          <a:srgbClr val="FF0000"/>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363397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Something you may care about..</a:t>
            </a:r>
          </a:p>
        </p:txBody>
      </p:sp>
      <p:sp>
        <p:nvSpPr>
          <p:cNvPr id="3" name="Content Placeholder 2"/>
          <p:cNvSpPr>
            <a:spLocks noGrp="1"/>
          </p:cNvSpPr>
          <p:nvPr>
            <p:ph idx="1"/>
          </p:nvPr>
        </p:nvSpPr>
        <p:spPr/>
        <p:txBody>
          <a:bodyPr/>
          <a:lstStyle/>
          <a:p>
            <a:r>
              <a:rPr lang="en-US"/>
              <a:t>The overall grade decomposition published on </a:t>
            </a:r>
            <a:r>
              <a:rPr lang="en-US" err="1"/>
              <a:t>campuswire</a:t>
            </a:r>
            <a:r>
              <a:rPr lang="en-US"/>
              <a:t> #206</a:t>
            </a:r>
          </a:p>
          <a:p>
            <a:r>
              <a:rPr lang="en-US"/>
              <a:t>1 lab required:</a:t>
            </a:r>
          </a:p>
          <a:p>
            <a:pPr lvl="1"/>
            <a:r>
              <a:rPr lang="en-US"/>
              <a:t>Lab5: due Dec </a:t>
            </a:r>
            <a:r>
              <a:rPr lang="en-US" altLang="zh-CN"/>
              <a:t>16</a:t>
            </a:r>
            <a:r>
              <a:rPr lang="en-US"/>
              <a:t> 11pm</a:t>
            </a:r>
          </a:p>
          <a:p>
            <a:r>
              <a:rPr lang="en-US"/>
              <a:t>2 assessments to do:</a:t>
            </a:r>
          </a:p>
          <a:p>
            <a:pPr lvl="1"/>
            <a:r>
              <a:rPr lang="en-US"/>
              <a:t>Assessment-14: release this Friday 9am and due Sat 9am</a:t>
            </a:r>
          </a:p>
          <a:p>
            <a:pPr lvl="1"/>
            <a:r>
              <a:rPr lang="en-US"/>
              <a:t>Final assessment: release this Sunday 9pm and due next Monday 9pm</a:t>
            </a:r>
          </a:p>
          <a:p>
            <a:r>
              <a:rPr lang="en-US"/>
              <a:t>Optional lab6:</a:t>
            </a:r>
          </a:p>
          <a:p>
            <a:pPr lvl="1"/>
            <a:r>
              <a:rPr lang="en-US"/>
              <a:t>postpone to due </a:t>
            </a:r>
            <a:r>
              <a:rPr lang="cs-CZ"/>
              <a:t>Dec 17 11pm</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3</a:t>
            </a:fld>
            <a:endParaRPr lang="en-US"/>
          </a:p>
        </p:txBody>
      </p:sp>
    </p:spTree>
    <p:extLst>
      <p:ext uri="{BB962C8B-B14F-4D97-AF65-F5344CB8AC3E}">
        <p14:creationId xmlns:p14="http://schemas.microsoft.com/office/powerpoint/2010/main" val="1482896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3</a:t>
            </a:r>
            <a:r>
              <a:rPr lang="en-US" b="1"/>
              <a:t> </a:t>
            </a:r>
            <a:r>
              <a:rPr lang="en-US"/>
              <a:t>Pipelining performance</a:t>
            </a:r>
          </a:p>
        </p:txBody>
      </p:sp>
      <p:sp>
        <p:nvSpPr>
          <p:cNvPr id="3" name="Content Placeholder 2"/>
          <p:cNvSpPr>
            <a:spLocks noGrp="1"/>
          </p:cNvSpPr>
          <p:nvPr>
            <p:ph idx="1"/>
          </p:nvPr>
        </p:nvSpPr>
        <p:spPr>
          <a:xfrm>
            <a:off x="838200" y="1825624"/>
            <a:ext cx="10515600" cy="4740275"/>
          </a:xfrm>
        </p:spPr>
        <p:txBody>
          <a:bodyPr>
            <a:normAutofit fontScale="92500" lnSpcReduction="20000"/>
          </a:bodyPr>
          <a:lstStyle/>
          <a:p>
            <a:pPr fontAlgn="base"/>
            <a:r>
              <a:rPr lang="en-US" dirty="0"/>
              <a:t>Suppose the 5 stage pipeline has the following latency for each pipeline stage, 200ps (Instruction fetch aka IF), 100ps (Register read aka ID), 200ps (ALU operation aka EX), 200ps (Data access aka MEM), 100ps (Register write aka WB).</a:t>
            </a:r>
          </a:p>
          <a:p>
            <a:pPr fontAlgn="base"/>
            <a:r>
              <a:rPr lang="en-US" dirty="0"/>
              <a:t>Suppose we build a new CPU by adding the multiplication function to ALU, which causes the ALU latency to increase from 200ps to 400ps. Which of the following statements are true?</a:t>
            </a:r>
          </a:p>
          <a:p>
            <a:pPr marL="514350" indent="-514350" fontAlgn="base">
              <a:buFont typeface="+mj-lt"/>
              <a:buAutoNum type="alphaUcPeriod"/>
            </a:pPr>
            <a:r>
              <a:rPr lang="en-US" dirty="0"/>
              <a:t>The new CPU has twice the instruction throughput of the original one.</a:t>
            </a:r>
          </a:p>
          <a:p>
            <a:pPr marL="514350" indent="-514350" fontAlgn="base">
              <a:buFont typeface="+mj-lt"/>
              <a:buAutoNum type="alphaUcPeriod"/>
            </a:pPr>
            <a:r>
              <a:rPr lang="en-US" dirty="0"/>
              <a:t>The old CPU has twice the instruction throughput as fast as the new one.</a:t>
            </a:r>
          </a:p>
          <a:p>
            <a:pPr marL="514350" indent="-514350" fontAlgn="base">
              <a:buFont typeface="+mj-lt"/>
              <a:buAutoNum type="alphaUcPeriod"/>
            </a:pPr>
            <a:r>
              <a:rPr lang="en-US" dirty="0"/>
              <a:t>The ALU latency increase would cause the new CPU to run at a slower clock rate than the old CPU.</a:t>
            </a:r>
          </a:p>
          <a:p>
            <a:pPr marL="514350" indent="-514350" fontAlgn="base">
              <a:buFont typeface="+mj-lt"/>
              <a:buAutoNum type="alphaUcPeriod"/>
            </a:pPr>
            <a:r>
              <a:rPr lang="en-US" dirty="0"/>
              <a:t>The ALU latency increase would cause the new CPU to run at a faster clock rate than the old CPU.</a:t>
            </a:r>
          </a:p>
        </p:txBody>
      </p:sp>
      <p:sp>
        <p:nvSpPr>
          <p:cNvPr id="5" name="Oval 4"/>
          <p:cNvSpPr/>
          <p:nvPr/>
        </p:nvSpPr>
        <p:spPr>
          <a:xfrm>
            <a:off x="431800" y="4796651"/>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1800" y="4265609"/>
            <a:ext cx="4711700" cy="49927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8D4EC0DA-4BF5-A643-9CB7-B11B04F56005}" type="slidenum">
              <a:rPr lang="en-US" smtClean="0"/>
              <a:t>30</a:t>
            </a:fld>
            <a:endParaRPr lang="en-US"/>
          </a:p>
        </p:txBody>
      </p:sp>
    </p:spTree>
    <p:extLst>
      <p:ext uri="{BB962C8B-B14F-4D97-AF65-F5344CB8AC3E}">
        <p14:creationId xmlns:p14="http://schemas.microsoft.com/office/powerpoint/2010/main" val="141489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 </a:t>
            </a:r>
            <a:r>
              <a:rPr lang="en-US"/>
              <a:t>Pipelining performance</a:t>
            </a:r>
          </a:p>
        </p:txBody>
      </p:sp>
      <p:sp>
        <p:nvSpPr>
          <p:cNvPr id="3" name="Content Placeholder 2"/>
          <p:cNvSpPr>
            <a:spLocks noGrp="1"/>
          </p:cNvSpPr>
          <p:nvPr>
            <p:ph idx="1"/>
          </p:nvPr>
        </p:nvSpPr>
        <p:spPr/>
        <p:txBody>
          <a:bodyPr/>
          <a:lstStyle/>
          <a:p>
            <a:r>
              <a:rPr lang="en-US" dirty="0"/>
              <a:t>Suppose we change the RISC-V ISA to restrict load/store instructions to use a base register only (without an immediate offset/displacement). Thus, load/store instructions no longer need to use the ALU to compute addresses. As a result, we can change the CPU to overlap the data access (aka MEM) and ALU operation (aka EX) into one stage, resulting in a 4-stage pipeline. Note that in the merged MEM-EX stage, an instruction either performs data access or ALU operation, but not both. Hence the merged stage still takes 200ps, same as the latency of either MEM or EX in Q2.</a:t>
            </a:r>
          </a:p>
        </p:txBody>
      </p:sp>
      <p:sp>
        <p:nvSpPr>
          <p:cNvPr id="4" name="Slide Number Placeholder 3"/>
          <p:cNvSpPr>
            <a:spLocks noGrp="1"/>
          </p:cNvSpPr>
          <p:nvPr>
            <p:ph type="sldNum" sz="quarter" idx="12"/>
          </p:nvPr>
        </p:nvSpPr>
        <p:spPr/>
        <p:txBody>
          <a:bodyPr/>
          <a:lstStyle/>
          <a:p>
            <a:fld id="{8D4EC0DA-4BF5-A643-9CB7-B11B04F56005}" type="slidenum">
              <a:rPr lang="en-US" smtClean="0"/>
              <a:t>31</a:t>
            </a:fld>
            <a:endParaRPr lang="en-US"/>
          </a:p>
        </p:txBody>
      </p:sp>
    </p:spTree>
    <p:extLst>
      <p:ext uri="{BB962C8B-B14F-4D97-AF65-F5344CB8AC3E}">
        <p14:creationId xmlns:p14="http://schemas.microsoft.com/office/powerpoint/2010/main" val="1046618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32</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spTree>
    <p:extLst>
      <p:ext uri="{BB962C8B-B14F-4D97-AF65-F5344CB8AC3E}">
        <p14:creationId xmlns:p14="http://schemas.microsoft.com/office/powerpoint/2010/main" val="377112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33</a:t>
            </a:fld>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5685870" y="2251049"/>
            <a:ext cx="369332" cy="914749"/>
          </a:xfrm>
          <a:prstGeom prst="leftBrace">
            <a:avLst>
              <a:gd name="adj1" fmla="val 8333"/>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5472157" y="2154425"/>
            <a:ext cx="796757" cy="369332"/>
          </a:xfrm>
          <a:prstGeom prst="rect">
            <a:avLst/>
          </a:prstGeom>
          <a:noFill/>
        </p:spPr>
        <p:txBody>
          <a:bodyPr wrap="none" rtlCol="0">
            <a:spAutoFit/>
          </a:bodyPr>
          <a:lstStyle/>
          <a:p>
            <a:r>
              <a:rPr lang="en-US"/>
              <a:t>Merge</a:t>
            </a:r>
          </a:p>
        </p:txBody>
      </p:sp>
      <p:sp>
        <p:nvSpPr>
          <p:cNvPr id="11" name="Rectangle 10">
            <a:extLst>
              <a:ext uri="{FF2B5EF4-FFF2-40B4-BE49-F238E27FC236}">
                <a16:creationId xmlns:a16="http://schemas.microsoft.com/office/drawing/2014/main" id="{80B19091-B735-6649-B0B3-74AF5EA32918}"/>
              </a:ext>
            </a:extLst>
          </p:cNvPr>
          <p:cNvSpPr/>
          <p:nvPr/>
        </p:nvSpPr>
        <p:spPr>
          <a:xfrm>
            <a:off x="3409121" y="328985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2" name="Rectangle 11">
            <a:extLst>
              <a:ext uri="{FF2B5EF4-FFF2-40B4-BE49-F238E27FC236}">
                <a16:creationId xmlns:a16="http://schemas.microsoft.com/office/drawing/2014/main" id="{20C0CB6D-5F27-B946-B463-22713CA1C036}"/>
              </a:ext>
            </a:extLst>
          </p:cNvPr>
          <p:cNvSpPr/>
          <p:nvPr/>
        </p:nvSpPr>
        <p:spPr>
          <a:xfrm>
            <a:off x="4889634"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3" name="Rectangle 12">
            <a:extLst>
              <a:ext uri="{FF2B5EF4-FFF2-40B4-BE49-F238E27FC236}">
                <a16:creationId xmlns:a16="http://schemas.microsoft.com/office/drawing/2014/main" id="{602FABFA-29EF-AE44-99E4-0C2405B8C2EA}"/>
              </a:ext>
            </a:extLst>
          </p:cNvPr>
          <p:cNvSpPr/>
          <p:nvPr/>
        </p:nvSpPr>
        <p:spPr>
          <a:xfrm>
            <a:off x="5423451" y="2951921"/>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4" name="Rectangle 13">
            <a:extLst>
              <a:ext uri="{FF2B5EF4-FFF2-40B4-BE49-F238E27FC236}">
                <a16:creationId xmlns:a16="http://schemas.microsoft.com/office/drawing/2014/main" id="{8A617FA6-6E3A-934B-B12A-B7C834EF3E9D}"/>
              </a:ext>
            </a:extLst>
          </p:cNvPr>
          <p:cNvSpPr/>
          <p:nvPr/>
        </p:nvSpPr>
        <p:spPr>
          <a:xfrm>
            <a:off x="5423450" y="35681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05F02408-1068-0041-BC1B-1255FCEFC31A}"/>
              </a:ext>
            </a:extLst>
          </p:cNvPr>
          <p:cNvSpPr/>
          <p:nvPr/>
        </p:nvSpPr>
        <p:spPr>
          <a:xfrm>
            <a:off x="6407422" y="3289851"/>
            <a:ext cx="43111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TextBox 15">
            <a:extLst>
              <a:ext uri="{FF2B5EF4-FFF2-40B4-BE49-F238E27FC236}">
                <a16:creationId xmlns:a16="http://schemas.microsoft.com/office/drawing/2014/main" id="{217D1F88-5B64-894B-B4CF-D4267D2B3E0C}"/>
              </a:ext>
            </a:extLst>
          </p:cNvPr>
          <p:cNvSpPr txBox="1"/>
          <p:nvPr/>
        </p:nvSpPr>
        <p:spPr>
          <a:xfrm>
            <a:off x="5413160" y="4304590"/>
            <a:ext cx="4993109" cy="923330"/>
          </a:xfrm>
          <a:prstGeom prst="rect">
            <a:avLst/>
          </a:prstGeom>
          <a:noFill/>
        </p:spPr>
        <p:txBody>
          <a:bodyPr wrap="square" rtlCol="0">
            <a:spAutoFit/>
          </a:bodyPr>
          <a:lstStyle/>
          <a:p>
            <a:r>
              <a:rPr lang="en-US" altLang="zh-CN"/>
              <a:t>Why</a:t>
            </a:r>
            <a:r>
              <a:rPr lang="zh-CN" altLang="en-US"/>
              <a:t> </a:t>
            </a:r>
            <a:r>
              <a:rPr lang="en-US" altLang="zh-CN"/>
              <a:t>we</a:t>
            </a:r>
            <a:r>
              <a:rPr lang="zh-CN" altLang="en-US"/>
              <a:t> </a:t>
            </a:r>
            <a:r>
              <a:rPr lang="en-US" altLang="zh-CN"/>
              <a:t>can</a:t>
            </a:r>
            <a:r>
              <a:rPr lang="zh-CN" altLang="en-US"/>
              <a:t> </a:t>
            </a:r>
            <a:r>
              <a:rPr lang="en-US" altLang="zh-CN"/>
              <a:t>merge</a:t>
            </a:r>
            <a:r>
              <a:rPr lang="zh-CN" altLang="en-US"/>
              <a:t> </a:t>
            </a:r>
            <a:r>
              <a:rPr lang="en-US" altLang="zh-CN"/>
              <a:t>them</a:t>
            </a:r>
            <a:r>
              <a:rPr lang="zh-CN" altLang="en-US"/>
              <a:t> </a:t>
            </a:r>
            <a:r>
              <a:rPr lang="en-US" altLang="zh-CN"/>
              <a:t>in</a:t>
            </a:r>
            <a:r>
              <a:rPr lang="zh-CN" altLang="en-US"/>
              <a:t> </a:t>
            </a:r>
            <a:r>
              <a:rPr lang="en-US" altLang="zh-CN"/>
              <a:t>a</a:t>
            </a:r>
            <a:r>
              <a:rPr lang="zh-CN" altLang="en-US"/>
              <a:t> </a:t>
            </a:r>
            <a:r>
              <a:rPr lang="en-US" altLang="zh-CN"/>
              <a:t>single</a:t>
            </a:r>
            <a:r>
              <a:rPr lang="zh-CN" altLang="en-US"/>
              <a:t> </a:t>
            </a:r>
            <a:r>
              <a:rPr lang="en-US" altLang="zh-CN"/>
              <a:t>stage?</a:t>
            </a:r>
          </a:p>
          <a:p>
            <a:r>
              <a:rPr lang="en-US" altLang="zh-CN"/>
              <a:t>Because</a:t>
            </a:r>
            <a:r>
              <a:rPr lang="zh-CN" altLang="en-US"/>
              <a:t> </a:t>
            </a:r>
            <a:r>
              <a:rPr lang="en-US" altLang="zh-CN"/>
              <a:t>there</a:t>
            </a:r>
            <a:r>
              <a:rPr lang="zh-CN" altLang="en-US"/>
              <a:t> </a:t>
            </a:r>
            <a:r>
              <a:rPr lang="en-US" altLang="zh-CN"/>
              <a:t>is</a:t>
            </a:r>
            <a:r>
              <a:rPr lang="zh-CN" altLang="en-US"/>
              <a:t> </a:t>
            </a:r>
            <a:r>
              <a:rPr lang="en-US" altLang="zh-CN"/>
              <a:t>no</a:t>
            </a:r>
            <a:r>
              <a:rPr lang="zh-CN" altLang="en-US"/>
              <a:t> </a:t>
            </a:r>
            <a:r>
              <a:rPr lang="en-US" altLang="zh-CN"/>
              <a:t>dependency.</a:t>
            </a:r>
          </a:p>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p:txBody>
      </p:sp>
      <p:sp>
        <p:nvSpPr>
          <p:cNvPr id="18" name="Rectangular Callout 17">
            <a:extLst>
              <a:ext uri="{FF2B5EF4-FFF2-40B4-BE49-F238E27FC236}">
                <a16:creationId xmlns:a16="http://schemas.microsoft.com/office/drawing/2014/main" id="{14B670BC-09A5-874E-95C7-7D768BDDEA98}"/>
              </a:ext>
            </a:extLst>
          </p:cNvPr>
          <p:cNvSpPr/>
          <p:nvPr/>
        </p:nvSpPr>
        <p:spPr>
          <a:xfrm>
            <a:off x="7311883" y="3567344"/>
            <a:ext cx="2418526" cy="954156"/>
          </a:xfrm>
          <a:prstGeom prst="wedge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ysClr val="windowText" lastClr="000000"/>
              </a:solidFill>
            </a:endParaRPr>
          </a:p>
          <a:p>
            <a:pPr algn="ctr"/>
            <a:r>
              <a:rPr lang="en-US" sz="1600">
                <a:solidFill>
                  <a:sysClr val="windowText" lastClr="000000"/>
                </a:solidFill>
              </a:rPr>
              <a:t>load/store instructions no longer need to use the ALU to compute addresses</a:t>
            </a:r>
          </a:p>
          <a:p>
            <a:pPr algn="ctr"/>
            <a:endParaRPr lang="en-US"/>
          </a:p>
        </p:txBody>
      </p:sp>
    </p:spTree>
    <p:extLst>
      <p:ext uri="{BB962C8B-B14F-4D97-AF65-F5344CB8AC3E}">
        <p14:creationId xmlns:p14="http://schemas.microsoft.com/office/powerpoint/2010/main" val="392114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34</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7" name="Multiply 6">
            <a:extLst>
              <a:ext uri="{FF2B5EF4-FFF2-40B4-BE49-F238E27FC236}">
                <a16:creationId xmlns:a16="http://schemas.microsoft.com/office/drawing/2014/main" id="{9E269B5E-FDDC-CB46-A381-78323BE38F11}"/>
              </a:ext>
            </a:extLst>
          </p:cNvPr>
          <p:cNvSpPr/>
          <p:nvPr/>
        </p:nvSpPr>
        <p:spPr>
          <a:xfrm>
            <a:off x="8735728" y="4301816"/>
            <a:ext cx="331269" cy="276317"/>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ACCA6844-B059-9247-A808-C04CE104D31D}"/>
              </a:ext>
            </a:extLst>
          </p:cNvPr>
          <p:cNvSpPr/>
          <p:nvPr/>
        </p:nvSpPr>
        <p:spPr>
          <a:xfrm>
            <a:off x="7825338" y="3681421"/>
            <a:ext cx="1289785" cy="726950"/>
          </a:xfrm>
          <a:custGeom>
            <a:avLst/>
            <a:gdLst>
              <a:gd name="connsiteX0" fmla="*/ 1280160 w 1280160"/>
              <a:gd name="connsiteY0" fmla="*/ 784702 h 784702"/>
              <a:gd name="connsiteX1" fmla="*/ 606391 w 1280160"/>
              <a:gd name="connsiteY1" fmla="*/ 5055 h 784702"/>
              <a:gd name="connsiteX2" fmla="*/ 0 w 1280160"/>
              <a:gd name="connsiteY2" fmla="*/ 428567 h 784702"/>
              <a:gd name="connsiteX3" fmla="*/ 0 w 1280160"/>
              <a:gd name="connsiteY3" fmla="*/ 428567 h 784702"/>
            </a:gdLst>
            <a:ahLst/>
            <a:cxnLst>
              <a:cxn ang="0">
                <a:pos x="connsiteX0" y="connsiteY0"/>
              </a:cxn>
              <a:cxn ang="0">
                <a:pos x="connsiteX1" y="connsiteY1"/>
              </a:cxn>
              <a:cxn ang="0">
                <a:pos x="connsiteX2" y="connsiteY2"/>
              </a:cxn>
              <a:cxn ang="0">
                <a:pos x="connsiteX3" y="connsiteY3"/>
              </a:cxn>
            </a:cxnLst>
            <a:rect l="l" t="t" r="r" b="b"/>
            <a:pathLst>
              <a:path w="1280160" h="784702">
                <a:moveTo>
                  <a:pt x="1280160" y="784702"/>
                </a:moveTo>
                <a:cubicBezTo>
                  <a:pt x="1049955" y="424556"/>
                  <a:pt x="819751" y="64411"/>
                  <a:pt x="606391" y="5055"/>
                </a:cubicBezTo>
                <a:cubicBezTo>
                  <a:pt x="393031" y="-54301"/>
                  <a:pt x="0" y="428567"/>
                  <a:pt x="0" y="428567"/>
                </a:cubicBezTo>
                <a:lnTo>
                  <a:pt x="0" y="428567"/>
                </a:lnTo>
              </a:path>
            </a:pathLst>
          </a:custGeom>
          <a:ln>
            <a:headEnd type="triangle"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p:nvPr/>
        </p:nvCxnSpPr>
        <p:spPr>
          <a:xfrm>
            <a:off x="7430703" y="4439974"/>
            <a:ext cx="1636294" cy="680666"/>
          </a:xfrm>
          <a:prstGeom prst="bentConnector3">
            <a:avLst>
              <a:gd name="adj1" fmla="val 0"/>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C947B21F-9A0F-FE46-B89F-59F6B10743B0}"/>
              </a:ext>
            </a:extLst>
          </p:cNvPr>
          <p:cNvSpPr txBox="1"/>
          <p:nvPr/>
        </p:nvSpPr>
        <p:spPr>
          <a:xfrm>
            <a:off x="8668618" y="3360907"/>
            <a:ext cx="2188679" cy="646331"/>
          </a:xfrm>
          <a:prstGeom prst="rect">
            <a:avLst/>
          </a:prstGeom>
          <a:noFill/>
        </p:spPr>
        <p:txBody>
          <a:bodyPr wrap="square" rtlCol="0">
            <a:spAutoFit/>
          </a:bodyPr>
          <a:lstStyle/>
          <a:p>
            <a:r>
              <a:rPr lang="en-US">
                <a:solidFill>
                  <a:schemeClr val="accent2"/>
                </a:solidFill>
              </a:rPr>
              <a:t>Mem only depends on 2</a:t>
            </a:r>
            <a:r>
              <a:rPr lang="en-US" baseline="30000">
                <a:solidFill>
                  <a:schemeClr val="accent2"/>
                </a:solidFill>
              </a:rPr>
              <a:t>nd</a:t>
            </a:r>
            <a:r>
              <a:rPr lang="en-US">
                <a:solidFill>
                  <a:schemeClr val="accent2"/>
                </a:solidFill>
              </a:rPr>
              <a:t> stage</a:t>
            </a:r>
          </a:p>
        </p:txBody>
      </p:sp>
    </p:spTree>
    <p:extLst>
      <p:ext uri="{BB962C8B-B14F-4D97-AF65-F5344CB8AC3E}">
        <p14:creationId xmlns:p14="http://schemas.microsoft.com/office/powerpoint/2010/main" val="23162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3C34-B74C-5C47-84D4-0FAC99B9EEA3}"/>
              </a:ext>
            </a:extLst>
          </p:cNvPr>
          <p:cNvSpPr>
            <a:spLocks noGrp="1"/>
          </p:cNvSpPr>
          <p:nvPr>
            <p:ph type="title"/>
          </p:nvPr>
        </p:nvSpPr>
        <p:spPr/>
        <p:txBody>
          <a:bodyPr/>
          <a:lstStyle/>
          <a:p>
            <a:r>
              <a:rPr lang="en-US"/>
              <a:t>Q4</a:t>
            </a:r>
          </a:p>
        </p:txBody>
      </p:sp>
      <p:sp>
        <p:nvSpPr>
          <p:cNvPr id="3" name="Content Placeholder 2">
            <a:extLst>
              <a:ext uri="{FF2B5EF4-FFF2-40B4-BE49-F238E27FC236}">
                <a16:creationId xmlns:a16="http://schemas.microsoft.com/office/drawing/2014/main" id="{2A342FAB-ED7B-CF42-95F0-2B461F775C2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1A7F960-C367-AB46-BD45-651BDDA87C63}"/>
              </a:ext>
            </a:extLst>
          </p:cNvPr>
          <p:cNvSpPr>
            <a:spLocks noGrp="1"/>
          </p:cNvSpPr>
          <p:nvPr>
            <p:ph type="sldNum" sz="quarter" idx="12"/>
          </p:nvPr>
        </p:nvSpPr>
        <p:spPr/>
        <p:txBody>
          <a:bodyPr/>
          <a:lstStyle/>
          <a:p>
            <a:fld id="{8D4EC0DA-4BF5-A643-9CB7-B11B04F56005}" type="slidenum">
              <a:rPr lang="en-US" smtClean="0"/>
              <a:pPr/>
              <a:t>35</a:t>
            </a:fld>
            <a:endParaRPr lang="en-US"/>
          </a:p>
        </p:txBody>
      </p:sp>
      <p:pic>
        <p:nvPicPr>
          <p:cNvPr id="5" name="Picture 4">
            <a:extLst>
              <a:ext uri="{FF2B5EF4-FFF2-40B4-BE49-F238E27FC236}">
                <a16:creationId xmlns:a16="http://schemas.microsoft.com/office/drawing/2014/main" id="{4FDE2898-24DE-0845-A49F-1F727C8F5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741" y="1233371"/>
            <a:ext cx="8157499" cy="5137216"/>
          </a:xfrm>
          <a:prstGeom prst="rect">
            <a:avLst/>
          </a:prstGeom>
        </p:spPr>
      </p:pic>
      <p:sp>
        <p:nvSpPr>
          <p:cNvPr id="9" name="Left Brace 8">
            <a:extLst>
              <a:ext uri="{FF2B5EF4-FFF2-40B4-BE49-F238E27FC236}">
                <a16:creationId xmlns:a16="http://schemas.microsoft.com/office/drawing/2014/main" id="{58691675-FCF0-724A-AF62-6E572CAAE876}"/>
              </a:ext>
            </a:extLst>
          </p:cNvPr>
          <p:cNvSpPr/>
          <p:nvPr/>
        </p:nvSpPr>
        <p:spPr>
          <a:xfrm rot="5400000">
            <a:off x="8395387" y="-304419"/>
            <a:ext cx="430425" cy="2510217"/>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DD9A8FA-CD18-EE45-B359-A8635D0187CB}"/>
              </a:ext>
            </a:extLst>
          </p:cNvPr>
          <p:cNvSpPr txBox="1"/>
          <p:nvPr/>
        </p:nvSpPr>
        <p:spPr>
          <a:xfrm>
            <a:off x="8270240" y="415874"/>
            <a:ext cx="796757" cy="369332"/>
          </a:xfrm>
          <a:prstGeom prst="rect">
            <a:avLst/>
          </a:prstGeom>
          <a:noFill/>
        </p:spPr>
        <p:txBody>
          <a:bodyPr wrap="none" rtlCol="0">
            <a:spAutoFit/>
          </a:bodyPr>
          <a:lstStyle/>
          <a:p>
            <a:r>
              <a:rPr lang="en-US"/>
              <a:t>Merge</a:t>
            </a:r>
          </a:p>
        </p:txBody>
      </p:sp>
      <p:cxnSp>
        <p:nvCxnSpPr>
          <p:cNvPr id="16" name="Elbow Connector 15">
            <a:extLst>
              <a:ext uri="{FF2B5EF4-FFF2-40B4-BE49-F238E27FC236}">
                <a16:creationId xmlns:a16="http://schemas.microsoft.com/office/drawing/2014/main" id="{DD2A8B9C-8D4A-C24A-BBB5-07FAC9D389B0}"/>
              </a:ext>
            </a:extLst>
          </p:cNvPr>
          <p:cNvCxnSpPr>
            <a:cxnSpLocks/>
          </p:cNvCxnSpPr>
          <p:nvPr/>
        </p:nvCxnSpPr>
        <p:spPr>
          <a:xfrm rot="16200000" flipH="1">
            <a:off x="6763118" y="5107559"/>
            <a:ext cx="1565488" cy="230318"/>
          </a:xfrm>
          <a:prstGeom prst="bentConnector3">
            <a:avLst>
              <a:gd name="adj1" fmla="val 99802"/>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Rectangle 10">
            <a:extLst>
              <a:ext uri="{FF2B5EF4-FFF2-40B4-BE49-F238E27FC236}">
                <a16:creationId xmlns:a16="http://schemas.microsoft.com/office/drawing/2014/main" id="{88738831-4FD9-4E4D-9C62-D335325F1072}"/>
              </a:ext>
            </a:extLst>
          </p:cNvPr>
          <p:cNvSpPr/>
          <p:nvPr/>
        </p:nvSpPr>
        <p:spPr>
          <a:xfrm>
            <a:off x="8754978" y="3551721"/>
            <a:ext cx="1110730" cy="18009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25BEA8EB-9A76-1048-A08E-54E73C43757B}"/>
              </a:ext>
            </a:extLst>
          </p:cNvPr>
          <p:cNvPicPr>
            <a:picLocks noChangeAspect="1"/>
          </p:cNvPicPr>
          <p:nvPr/>
        </p:nvPicPr>
        <p:blipFill>
          <a:blip r:embed="rId3"/>
          <a:stretch>
            <a:fillRect/>
          </a:stretch>
        </p:blipFill>
        <p:spPr>
          <a:xfrm>
            <a:off x="7661021" y="5188109"/>
            <a:ext cx="949578" cy="902878"/>
          </a:xfrm>
          <a:prstGeom prst="rect">
            <a:avLst/>
          </a:prstGeom>
        </p:spPr>
      </p:pic>
      <p:cxnSp>
        <p:nvCxnSpPr>
          <p:cNvPr id="18" name="Elbow Connector 17">
            <a:extLst>
              <a:ext uri="{FF2B5EF4-FFF2-40B4-BE49-F238E27FC236}">
                <a16:creationId xmlns:a16="http://schemas.microsoft.com/office/drawing/2014/main" id="{2E130FF1-3992-D245-9D70-424269D8F348}"/>
              </a:ext>
            </a:extLst>
          </p:cNvPr>
          <p:cNvCxnSpPr>
            <a:cxnSpLocks/>
          </p:cNvCxnSpPr>
          <p:nvPr/>
        </p:nvCxnSpPr>
        <p:spPr>
          <a:xfrm rot="16200000" flipH="1">
            <a:off x="6962935" y="4712508"/>
            <a:ext cx="1354576" cy="111033"/>
          </a:xfrm>
          <a:prstGeom prst="bentConnector3">
            <a:avLst>
              <a:gd name="adj1" fmla="val 9974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Elbow Connector 32">
            <a:extLst>
              <a:ext uri="{FF2B5EF4-FFF2-40B4-BE49-F238E27FC236}">
                <a16:creationId xmlns:a16="http://schemas.microsoft.com/office/drawing/2014/main" id="{9045A176-14DC-B349-B385-8A9775A4D785}"/>
              </a:ext>
            </a:extLst>
          </p:cNvPr>
          <p:cNvCxnSpPr>
            <a:cxnSpLocks/>
          </p:cNvCxnSpPr>
          <p:nvPr/>
        </p:nvCxnSpPr>
        <p:spPr>
          <a:xfrm flipV="1">
            <a:off x="8610598" y="4528386"/>
            <a:ext cx="1523683" cy="891786"/>
          </a:xfrm>
          <a:prstGeom prst="bentConnector3">
            <a:avLst>
              <a:gd name="adj1" fmla="val 1358"/>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12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.1 </a:t>
            </a:r>
            <a:r>
              <a:rPr lang="en-US"/>
              <a:t>Clock speed</a:t>
            </a:r>
          </a:p>
        </p:txBody>
      </p:sp>
      <p:sp>
        <p:nvSpPr>
          <p:cNvPr id="3" name="Content Placeholder 2"/>
          <p:cNvSpPr>
            <a:spLocks noGrp="1"/>
          </p:cNvSpPr>
          <p:nvPr>
            <p:ph idx="1"/>
          </p:nvPr>
        </p:nvSpPr>
        <p:spPr/>
        <p:txBody>
          <a:bodyPr/>
          <a:lstStyle/>
          <a:p>
            <a:pPr fontAlgn="base"/>
            <a:r>
              <a:rPr lang="en-US"/>
              <a:t>How does the new 4-stage design affect the clock speed?</a:t>
            </a:r>
          </a:p>
          <a:p>
            <a:pPr marL="514350" indent="-514350" fontAlgn="base">
              <a:buFont typeface="+mj-lt"/>
              <a:buAutoNum type="alphaUcPeriod"/>
            </a:pPr>
            <a:r>
              <a:rPr lang="en-US"/>
              <a:t>Clock for 4-stage pipelined CPU must run faster than that in the 5-stage pipelined CPU.</a:t>
            </a:r>
          </a:p>
          <a:p>
            <a:pPr marL="514350" indent="-514350" fontAlgn="base">
              <a:buFont typeface="+mj-lt"/>
              <a:buAutoNum type="alphaUcPeriod"/>
            </a:pPr>
            <a:r>
              <a:rPr lang="en-US"/>
              <a:t>Clock for 4-stage pipelined CPU must run slower than that in the 5-stage pipelined CPU.</a:t>
            </a:r>
          </a:p>
          <a:p>
            <a:pPr marL="514350" indent="-514350" fontAlgn="base">
              <a:buFont typeface="+mj-lt"/>
              <a:buAutoNum type="alphaUcPeriod"/>
            </a:pPr>
            <a:r>
              <a:rPr lang="en-US"/>
              <a:t>Clock for 4-stage pipelined CPU can run at the same speed as that of the 5-stage pipelined CPU.</a:t>
            </a:r>
          </a:p>
          <a:p>
            <a:endParaRPr lang="en-US"/>
          </a:p>
        </p:txBody>
      </p:sp>
      <p:sp>
        <p:nvSpPr>
          <p:cNvPr id="4" name="Oval 3"/>
          <p:cNvSpPr/>
          <p:nvPr/>
        </p:nvSpPr>
        <p:spPr>
          <a:xfrm>
            <a:off x="609600" y="4155282"/>
            <a:ext cx="47117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353300" y="1511967"/>
            <a:ext cx="4838700" cy="369332"/>
          </a:xfrm>
          <a:prstGeom prst="rect">
            <a:avLst/>
          </a:prstGeom>
          <a:noFill/>
        </p:spPr>
        <p:txBody>
          <a:bodyPr wrap="square" rtlCol="0">
            <a:spAutoFit/>
          </a:bodyPr>
          <a:lstStyle/>
          <a:p>
            <a:r>
              <a:rPr lang="en-US">
                <a:solidFill>
                  <a:schemeClr val="accent1"/>
                </a:solidFill>
              </a:rPr>
              <a:t>clock cycle (=max) remains unchanged</a:t>
            </a:r>
          </a:p>
        </p:txBody>
      </p:sp>
      <p:sp>
        <p:nvSpPr>
          <p:cNvPr id="6" name="Slide Number Placeholder 5"/>
          <p:cNvSpPr>
            <a:spLocks noGrp="1"/>
          </p:cNvSpPr>
          <p:nvPr>
            <p:ph type="sldNum" sz="quarter" idx="12"/>
          </p:nvPr>
        </p:nvSpPr>
        <p:spPr/>
        <p:txBody>
          <a:bodyPr/>
          <a:lstStyle/>
          <a:p>
            <a:fld id="{8D4EC0DA-4BF5-A643-9CB7-B11B04F56005}" type="slidenum">
              <a:rPr lang="en-US" smtClean="0"/>
              <a:t>36</a:t>
            </a:fld>
            <a:endParaRPr lang="en-US"/>
          </a:p>
        </p:txBody>
      </p:sp>
      <p:graphicFrame>
        <p:nvGraphicFramePr>
          <p:cNvPr id="7" name="Table 6">
            <a:extLst>
              <a:ext uri="{FF2B5EF4-FFF2-40B4-BE49-F238E27FC236}">
                <a16:creationId xmlns:a16="http://schemas.microsoft.com/office/drawing/2014/main" id="{00D425EF-5133-F444-9357-5111E62AFC67}"/>
              </a:ext>
            </a:extLst>
          </p:cNvPr>
          <p:cNvGraphicFramePr>
            <a:graphicFrameLocks noGrp="1"/>
          </p:cNvGraphicFramePr>
          <p:nvPr>
            <p:extLst>
              <p:ext uri="{D42A27DB-BD31-4B8C-83A1-F6EECF244321}">
                <p14:modId xmlns:p14="http://schemas.microsoft.com/office/powerpoint/2010/main" val="1049462384"/>
              </p:ext>
            </p:extLst>
          </p:nvPr>
        </p:nvGraphicFramePr>
        <p:xfrm>
          <a:off x="5100514" y="365125"/>
          <a:ext cx="5011622" cy="1097280"/>
        </p:xfrm>
        <a:graphic>
          <a:graphicData uri="http://schemas.openxmlformats.org/drawingml/2006/table">
            <a:tbl>
              <a:tblPr firstRow="1" bandRow="1">
                <a:tableStyleId>{5C22544A-7EE6-4342-B048-85BDC9FD1C3A}</a:tableStyleId>
              </a:tblPr>
              <a:tblGrid>
                <a:gridCol w="715946">
                  <a:extLst>
                    <a:ext uri="{9D8B030D-6E8A-4147-A177-3AD203B41FA5}">
                      <a16:colId xmlns:a16="http://schemas.microsoft.com/office/drawing/2014/main" val="835296051"/>
                    </a:ext>
                  </a:extLst>
                </a:gridCol>
                <a:gridCol w="715946">
                  <a:extLst>
                    <a:ext uri="{9D8B030D-6E8A-4147-A177-3AD203B41FA5}">
                      <a16:colId xmlns:a16="http://schemas.microsoft.com/office/drawing/2014/main" val="1239848501"/>
                    </a:ext>
                  </a:extLst>
                </a:gridCol>
                <a:gridCol w="715946">
                  <a:extLst>
                    <a:ext uri="{9D8B030D-6E8A-4147-A177-3AD203B41FA5}">
                      <a16:colId xmlns:a16="http://schemas.microsoft.com/office/drawing/2014/main" val="1181563430"/>
                    </a:ext>
                  </a:extLst>
                </a:gridCol>
                <a:gridCol w="715946">
                  <a:extLst>
                    <a:ext uri="{9D8B030D-6E8A-4147-A177-3AD203B41FA5}">
                      <a16:colId xmlns:a16="http://schemas.microsoft.com/office/drawing/2014/main" val="1338258577"/>
                    </a:ext>
                  </a:extLst>
                </a:gridCol>
                <a:gridCol w="715946">
                  <a:extLst>
                    <a:ext uri="{9D8B030D-6E8A-4147-A177-3AD203B41FA5}">
                      <a16:colId xmlns:a16="http://schemas.microsoft.com/office/drawing/2014/main" val="2631110797"/>
                    </a:ext>
                  </a:extLst>
                </a:gridCol>
                <a:gridCol w="715946">
                  <a:extLst>
                    <a:ext uri="{9D8B030D-6E8A-4147-A177-3AD203B41FA5}">
                      <a16:colId xmlns:a16="http://schemas.microsoft.com/office/drawing/2014/main" val="2083043357"/>
                    </a:ext>
                  </a:extLst>
                </a:gridCol>
                <a:gridCol w="715946">
                  <a:extLst>
                    <a:ext uri="{9D8B030D-6E8A-4147-A177-3AD203B41FA5}">
                      <a16:colId xmlns:a16="http://schemas.microsoft.com/office/drawing/2014/main" val="861554964"/>
                    </a:ext>
                  </a:extLst>
                </a:gridCol>
              </a:tblGrid>
              <a:tr h="219990">
                <a:tc>
                  <a:txBody>
                    <a:bodyPr/>
                    <a:lstStyle/>
                    <a:p>
                      <a:endParaRPr lang="en-US"/>
                    </a:p>
                  </a:txBody>
                  <a:tcPr/>
                </a:tc>
                <a:tc>
                  <a:txBody>
                    <a:bodyPr/>
                    <a:lstStyle/>
                    <a:p>
                      <a:r>
                        <a:rPr lang="en-US"/>
                        <a:t>IF</a:t>
                      </a:r>
                    </a:p>
                  </a:txBody>
                  <a:tcPr/>
                </a:tc>
                <a:tc>
                  <a:txBody>
                    <a:bodyPr/>
                    <a:lstStyle/>
                    <a:p>
                      <a:r>
                        <a:rPr lang="en-US" altLang="zh-CN"/>
                        <a:t>ID</a:t>
                      </a:r>
                      <a:endParaRPr lang="en-US"/>
                    </a:p>
                  </a:txBody>
                  <a:tcPr/>
                </a:tc>
                <a:tc>
                  <a:txBody>
                    <a:bodyPr/>
                    <a:lstStyle/>
                    <a:p>
                      <a:r>
                        <a:rPr lang="en-US" altLang="zh-CN"/>
                        <a:t>EX</a:t>
                      </a:r>
                      <a:endParaRPr lang="en-US"/>
                    </a:p>
                  </a:txBody>
                  <a:tcPr/>
                </a:tc>
                <a:tc>
                  <a:txBody>
                    <a:bodyPr/>
                    <a:lstStyle/>
                    <a:p>
                      <a:r>
                        <a:rPr lang="en-US" altLang="zh-CN"/>
                        <a:t>MEM</a:t>
                      </a:r>
                      <a:endParaRPr lang="en-US"/>
                    </a:p>
                  </a:txBody>
                  <a:tcPr/>
                </a:tc>
                <a:tc>
                  <a:txBody>
                    <a:bodyPr/>
                    <a:lstStyle/>
                    <a:p>
                      <a:r>
                        <a:rPr lang="en-US" altLang="zh-CN"/>
                        <a:t>WB</a:t>
                      </a:r>
                      <a:endParaRPr lang="en-US"/>
                    </a:p>
                  </a:txBody>
                  <a:tcPr/>
                </a:tc>
                <a:tc>
                  <a:txBody>
                    <a:bodyPr/>
                    <a:lstStyle/>
                    <a:p>
                      <a:r>
                        <a:rPr lang="en-US"/>
                        <a:t>max</a:t>
                      </a:r>
                    </a:p>
                  </a:txBody>
                  <a:tcPr/>
                </a:tc>
                <a:extLst>
                  <a:ext uri="{0D108BD9-81ED-4DB2-BD59-A6C34878D82A}">
                    <a16:rowId xmlns:a16="http://schemas.microsoft.com/office/drawing/2014/main" val="3872753925"/>
                  </a:ext>
                </a:extLst>
              </a:tr>
              <a:tr h="219990">
                <a:tc>
                  <a:txBody>
                    <a:bodyPr/>
                    <a:lstStyle/>
                    <a:p>
                      <a:r>
                        <a:rPr lang="en-US" altLang="zh-CN"/>
                        <a:t>old</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tc>
                  <a:txBody>
                    <a:bodyPr/>
                    <a:lstStyle/>
                    <a:p>
                      <a:r>
                        <a:rPr lang="en-US" altLang="zh-CN"/>
                        <a:t>200</a:t>
                      </a:r>
                      <a:endParaRPr lang="en-US"/>
                    </a:p>
                  </a:txBody>
                  <a:tcPr/>
                </a:tc>
                <a:tc>
                  <a:txBody>
                    <a:bodyPr/>
                    <a:lstStyle/>
                    <a:p>
                      <a:r>
                        <a:rPr lang="en-US" altLang="zh-CN"/>
                        <a:t>100</a:t>
                      </a:r>
                      <a:endParaRPr lang="en-US"/>
                    </a:p>
                  </a:txBody>
                  <a:tcPr/>
                </a:tc>
                <a:tc>
                  <a:txBody>
                    <a:bodyPr/>
                    <a:lstStyle/>
                    <a:p>
                      <a:r>
                        <a:rPr lang="en-US" altLang="zh-CN"/>
                        <a:t>200</a:t>
                      </a:r>
                      <a:endParaRPr lang="en-US"/>
                    </a:p>
                  </a:txBody>
                  <a:tcPr/>
                </a:tc>
                <a:extLst>
                  <a:ext uri="{0D108BD9-81ED-4DB2-BD59-A6C34878D82A}">
                    <a16:rowId xmlns:a16="http://schemas.microsoft.com/office/drawing/2014/main" val="699461186"/>
                  </a:ext>
                </a:extLst>
              </a:tr>
              <a:tr h="219990">
                <a:tc>
                  <a:txBody>
                    <a:bodyPr/>
                    <a:lstStyle/>
                    <a:p>
                      <a:r>
                        <a:rPr lang="en-US" altLang="zh-CN"/>
                        <a:t>new</a:t>
                      </a:r>
                      <a:endParaRPr lang="en-US"/>
                    </a:p>
                  </a:txBody>
                  <a:tcPr/>
                </a:tc>
                <a:tc>
                  <a:txBody>
                    <a:bodyPr/>
                    <a:lstStyle/>
                    <a:p>
                      <a:endParaRPr lang="en-US"/>
                    </a:p>
                  </a:txBody>
                  <a:tcPr/>
                </a:tc>
                <a:tc>
                  <a:txBody>
                    <a:bodyPr/>
                    <a:lstStyle/>
                    <a:p>
                      <a:endParaRPr lang="en-US"/>
                    </a:p>
                  </a:txBody>
                  <a:tcPr/>
                </a:tc>
                <a:tc gridSpan="2">
                  <a:txBody>
                    <a:bodyPr/>
                    <a:lstStyle/>
                    <a:p>
                      <a:pPr algn="ctr"/>
                      <a:r>
                        <a:rPr lang="en-US">
                          <a:solidFill>
                            <a:srgbClr val="FF0000"/>
                          </a:solidFill>
                        </a:rPr>
                        <a:t>200</a:t>
                      </a:r>
                    </a:p>
                  </a:txBody>
                  <a:tcPr/>
                </a:tc>
                <a:tc hMerge="1">
                  <a:txBody>
                    <a:bodyPr/>
                    <a:lstStyle/>
                    <a:p>
                      <a:endParaRPr lang="en-US"/>
                    </a:p>
                  </a:txBody>
                  <a:tcPr/>
                </a:tc>
                <a:tc>
                  <a:txBody>
                    <a:bodyPr/>
                    <a:lstStyle/>
                    <a:p>
                      <a:endParaRPr lang="en-US"/>
                    </a:p>
                  </a:txBody>
                  <a:tcPr/>
                </a:tc>
                <a:tc>
                  <a:txBody>
                    <a:bodyPr/>
                    <a:lstStyle/>
                    <a:p>
                      <a:r>
                        <a:rPr lang="en-US" altLang="zh-CN">
                          <a:solidFill>
                            <a:schemeClr val="bg1"/>
                          </a:solidFill>
                        </a:rPr>
                        <a:t>200</a:t>
                      </a:r>
                      <a:endParaRPr lang="en-US">
                        <a:solidFill>
                          <a:schemeClr val="bg1"/>
                        </a:solidFill>
                      </a:endParaRPr>
                    </a:p>
                  </a:txBody>
                  <a:tcPr/>
                </a:tc>
                <a:extLst>
                  <a:ext uri="{0D108BD9-81ED-4DB2-BD59-A6C34878D82A}">
                    <a16:rowId xmlns:a16="http://schemas.microsoft.com/office/drawing/2014/main" val="1277041420"/>
                  </a:ext>
                </a:extLst>
              </a:tr>
            </a:tbl>
          </a:graphicData>
        </a:graphic>
      </p:graphicFrame>
    </p:spTree>
    <p:extLst>
      <p:ext uri="{BB962C8B-B14F-4D97-AF65-F5344CB8AC3E}">
        <p14:creationId xmlns:p14="http://schemas.microsoft.com/office/powerpoint/2010/main" val="109161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a:t>
            </a:r>
            <a:r>
              <a:rPr lang="en-US" altLang="zh-CN" b="1" dirty="0"/>
              <a:t>4</a:t>
            </a:r>
            <a:r>
              <a:rPr lang="en-US" b="1" dirty="0"/>
              <a:t>.2 </a:t>
            </a:r>
            <a:r>
              <a:rPr lang="en-US" dirty="0"/>
              <a:t>Instruction latency</a:t>
            </a:r>
          </a:p>
        </p:txBody>
      </p:sp>
      <p:sp>
        <p:nvSpPr>
          <p:cNvPr id="3" name="Content Placeholder 2"/>
          <p:cNvSpPr>
            <a:spLocks noGrp="1"/>
          </p:cNvSpPr>
          <p:nvPr>
            <p:ph idx="1"/>
          </p:nvPr>
        </p:nvSpPr>
        <p:spPr/>
        <p:txBody>
          <a:bodyPr/>
          <a:lstStyle/>
          <a:p>
            <a:pPr fontAlgn="base"/>
            <a:r>
              <a:rPr lang="en-US" dirty="0"/>
              <a:t>How does the new 4-stage design affect the instruction latency?</a:t>
            </a:r>
          </a:p>
          <a:p>
            <a:pPr marL="514350" indent="-514350" fontAlgn="base">
              <a:buFont typeface="+mj-lt"/>
              <a:buAutoNum type="alphaUcPeriod"/>
            </a:pPr>
            <a:r>
              <a:rPr lang="en-US" dirty="0"/>
              <a:t>instruction latency (e.g. for load) for 4-stage pipelined CPU is lower than that in the 5-stage pipelined CPU.</a:t>
            </a:r>
          </a:p>
          <a:p>
            <a:pPr marL="514350" indent="-514350" fontAlgn="base">
              <a:buFont typeface="+mj-lt"/>
              <a:buAutoNum type="alphaUcPeriod"/>
            </a:pPr>
            <a:r>
              <a:rPr lang="en-US" dirty="0"/>
              <a:t>instruction latency (e.g. for load) for 4-stage pipelined CPU is higher than that in the 5-stage pipelined CPU.</a:t>
            </a:r>
          </a:p>
          <a:p>
            <a:pPr marL="514350" indent="-514350" fontAlgn="base">
              <a:buFont typeface="+mj-lt"/>
              <a:buAutoNum type="alphaUcPeriod"/>
            </a:pPr>
            <a:r>
              <a:rPr lang="en-US" dirty="0"/>
              <a:t>instruction latency (e.g. for load) for 4-stage pipelined CPU is the same as that in the 5-stage pipelined CPU.</a:t>
            </a:r>
          </a:p>
          <a:p>
            <a:endParaRPr lang="en-US" dirty="0"/>
          </a:p>
        </p:txBody>
      </p:sp>
      <p:sp>
        <p:nvSpPr>
          <p:cNvPr id="4" name="TextBox 3"/>
          <p:cNvSpPr txBox="1"/>
          <p:nvPr/>
        </p:nvSpPr>
        <p:spPr>
          <a:xfrm>
            <a:off x="2755900" y="5029200"/>
            <a:ext cx="7810500" cy="1477328"/>
          </a:xfrm>
          <a:prstGeom prst="rect">
            <a:avLst/>
          </a:prstGeom>
          <a:noFill/>
        </p:spPr>
        <p:txBody>
          <a:bodyPr wrap="square" rtlCol="0">
            <a:spAutoFit/>
          </a:bodyPr>
          <a:lstStyle/>
          <a:p>
            <a:pPr marL="285750" indent="-285750">
              <a:buFont typeface="Arial" charset="0"/>
              <a:buChar char="•"/>
            </a:pPr>
            <a:r>
              <a:rPr lang="en-US" dirty="0">
                <a:solidFill>
                  <a:schemeClr val="accent1"/>
                </a:solidFill>
              </a:rPr>
              <a:t>Instruction latency:</a:t>
            </a:r>
          </a:p>
          <a:p>
            <a:pPr marL="285750" indent="-285750">
              <a:buFont typeface="Arial" charset="0"/>
              <a:buChar char="•"/>
            </a:pPr>
            <a:r>
              <a:rPr lang="en-US" dirty="0">
                <a:solidFill>
                  <a:schemeClr val="accent1"/>
                </a:solidFill>
              </a:rPr>
              <a:t>5-stage: 400ps*4+100</a:t>
            </a:r>
          </a:p>
          <a:p>
            <a:pPr marL="285750" indent="-285750">
              <a:buFont typeface="Arial" charset="0"/>
              <a:buChar char="•"/>
            </a:pPr>
            <a:r>
              <a:rPr lang="en-US" dirty="0">
                <a:solidFill>
                  <a:schemeClr val="accent1"/>
                </a:solidFill>
              </a:rPr>
              <a:t>4-stage:</a:t>
            </a:r>
          </a:p>
          <a:p>
            <a:pPr marL="742950" lvl="1" indent="-285750">
              <a:buFont typeface="Arial" charset="0"/>
              <a:buChar char="•"/>
            </a:pPr>
            <a:r>
              <a:rPr lang="en-US" dirty="0">
                <a:solidFill>
                  <a:schemeClr val="accent1"/>
                </a:solidFill>
              </a:rPr>
              <a:t>200ps*3+100</a:t>
            </a:r>
          </a:p>
          <a:p>
            <a:endParaRPr lang="en-US" dirty="0"/>
          </a:p>
        </p:txBody>
      </p:sp>
      <p:sp>
        <p:nvSpPr>
          <p:cNvPr id="5" name="Oval 4"/>
          <p:cNvSpPr/>
          <p:nvPr/>
        </p:nvSpPr>
        <p:spPr>
          <a:xfrm>
            <a:off x="698500" y="2288382"/>
            <a:ext cx="5422900" cy="10009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37</a:t>
            </a:fld>
            <a:endParaRPr lang="en-US"/>
          </a:p>
        </p:txBody>
      </p:sp>
    </p:spTree>
    <p:extLst>
      <p:ext uri="{BB962C8B-B14F-4D97-AF65-F5344CB8AC3E}">
        <p14:creationId xmlns:p14="http://schemas.microsoft.com/office/powerpoint/2010/main" val="110638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38</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754326"/>
          </a:xfrm>
          <a:prstGeom prst="rect">
            <a:avLst/>
          </a:prstGeom>
          <a:noFill/>
        </p:spPr>
        <p:txBody>
          <a:bodyPr wrap="square" rtlCol="0">
            <a:spAutoFit/>
          </a:bodyPr>
          <a:lstStyle/>
          <a:p>
            <a:r>
              <a:rPr lang="en-US" altLang="zh-CN"/>
              <a:t>No</a:t>
            </a:r>
            <a:r>
              <a:rPr lang="zh-CN" altLang="en-US"/>
              <a:t> </a:t>
            </a:r>
            <a:r>
              <a:rPr lang="en-US" altLang="zh-CN"/>
              <a:t>dependency</a:t>
            </a:r>
            <a:r>
              <a:rPr lang="zh-CN" altLang="en-US"/>
              <a:t> </a:t>
            </a:r>
            <a:r>
              <a:rPr lang="en-US" altLang="zh-CN"/>
              <a:t>=&gt;</a:t>
            </a:r>
            <a:r>
              <a:rPr lang="zh-CN" altLang="en-US"/>
              <a:t> </a:t>
            </a:r>
            <a:r>
              <a:rPr lang="en-US" altLang="zh-CN"/>
              <a:t>parallelism</a:t>
            </a:r>
          </a:p>
          <a:p>
            <a:r>
              <a:rPr lang="en-US" altLang="zh-CN"/>
              <a:t>Pipeline:</a:t>
            </a:r>
            <a:r>
              <a:rPr lang="zh-CN" altLang="en-US"/>
              <a:t> </a:t>
            </a:r>
            <a:r>
              <a:rPr lang="en-US" altLang="zh-CN"/>
              <a:t>parallelly</a:t>
            </a:r>
            <a:r>
              <a:rPr lang="zh-CN" altLang="en-US"/>
              <a:t> </a:t>
            </a:r>
            <a:r>
              <a:rPr lang="en-US" altLang="zh-CN"/>
              <a:t>execute</a:t>
            </a:r>
            <a:r>
              <a:rPr lang="zh-CN" altLang="en-US"/>
              <a:t> </a:t>
            </a:r>
            <a:r>
              <a:rPr lang="en-US" altLang="zh-CN"/>
              <a:t>the</a:t>
            </a:r>
            <a:r>
              <a:rPr lang="zh-CN" altLang="en-US"/>
              <a:t> </a:t>
            </a:r>
            <a:r>
              <a:rPr lang="en-US" altLang="zh-CN"/>
              <a:t>instructions:</a:t>
            </a:r>
          </a:p>
          <a:p>
            <a:pPr marL="742950" lvl="1" indent="-285750">
              <a:buFont typeface="Arial" panose="020B0604020202020204" pitchFamily="34" charset="0"/>
              <a:buChar char="•"/>
            </a:pPr>
            <a:r>
              <a:rPr lang="en-US" altLang="zh-CN"/>
              <a:t>For</a:t>
            </a:r>
            <a:r>
              <a:rPr lang="zh-CN" altLang="en-US"/>
              <a:t> </a:t>
            </a:r>
            <a:r>
              <a:rPr lang="en-US" altLang="zh-CN"/>
              <a:t>a</a:t>
            </a:r>
            <a:r>
              <a:rPr lang="zh-CN" altLang="en-US"/>
              <a:t> </a:t>
            </a:r>
            <a:r>
              <a:rPr lang="en-US" altLang="zh-CN"/>
              <a:t>specific</a:t>
            </a:r>
            <a:r>
              <a:rPr lang="zh-CN" altLang="en-US"/>
              <a:t> </a:t>
            </a:r>
            <a:r>
              <a:rPr lang="en-US" altLang="zh-CN"/>
              <a:t>instruction,</a:t>
            </a:r>
            <a:r>
              <a:rPr lang="zh-CN" altLang="en-US"/>
              <a:t> </a:t>
            </a:r>
            <a:r>
              <a:rPr lang="en-US" altLang="zh-CN"/>
              <a:t>a</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previous</a:t>
            </a:r>
            <a:r>
              <a:rPr lang="zh-CN" altLang="en-US"/>
              <a:t> </a:t>
            </a:r>
            <a:r>
              <a:rPr lang="en-US" altLang="zh-CN"/>
              <a:t>stage.</a:t>
            </a:r>
          </a:p>
          <a:p>
            <a:pPr marL="742950" lvl="1" indent="-285750">
              <a:buFont typeface="Arial" panose="020B0604020202020204" pitchFamily="34" charset="0"/>
              <a:buChar char="•"/>
            </a:pPr>
            <a:r>
              <a:rPr lang="en-US" altLang="zh-CN"/>
              <a:t>But</a:t>
            </a:r>
            <a:r>
              <a:rPr lang="zh-CN" altLang="en-US"/>
              <a:t> </a:t>
            </a:r>
            <a:r>
              <a:rPr lang="en-US" altLang="zh-CN"/>
              <a:t>we</a:t>
            </a:r>
            <a:r>
              <a:rPr lang="zh-CN" altLang="en-US"/>
              <a:t> </a:t>
            </a:r>
            <a:r>
              <a:rPr lang="en-US" altLang="zh-CN"/>
              <a:t>can</a:t>
            </a:r>
            <a:r>
              <a:rPr lang="zh-CN" altLang="en-US"/>
              <a:t> </a:t>
            </a:r>
            <a:r>
              <a:rPr lang="en-US" altLang="zh-CN"/>
              <a:t>utilize</a:t>
            </a:r>
            <a:r>
              <a:rPr lang="zh-CN" altLang="en-US"/>
              <a:t> </a:t>
            </a:r>
            <a:r>
              <a:rPr lang="en-US" altLang="zh-CN"/>
              <a:t>the</a:t>
            </a:r>
            <a:r>
              <a:rPr lang="zh-CN" altLang="en-US"/>
              <a:t> </a:t>
            </a:r>
            <a:r>
              <a:rPr lang="en-US" altLang="zh-CN"/>
              <a:t>independency</a:t>
            </a:r>
            <a:r>
              <a:rPr lang="zh-CN" altLang="en-US"/>
              <a:t> </a:t>
            </a:r>
            <a:r>
              <a:rPr lang="en-US" altLang="zh-CN"/>
              <a:t>across</a:t>
            </a:r>
            <a:r>
              <a:rPr lang="zh-CN" altLang="en-US"/>
              <a:t> </a:t>
            </a:r>
            <a:r>
              <a:rPr lang="en-US" altLang="zh-CN"/>
              <a:t>instructions</a:t>
            </a:r>
            <a:r>
              <a:rPr lang="zh-CN" altLang="en-US"/>
              <a:t> </a:t>
            </a:r>
            <a:endParaRPr lang="en-US" altLang="zh-CN"/>
          </a:p>
          <a:p>
            <a:pPr marL="1200150" lvl="2" indent="-285750">
              <a:buFont typeface="Arial" panose="020B0604020202020204" pitchFamily="34" charset="0"/>
              <a:buChar char="•"/>
            </a:pPr>
            <a:r>
              <a:rPr lang="en-US" altLang="zh-CN"/>
              <a:t>We</a:t>
            </a:r>
            <a:r>
              <a:rPr lang="zh-CN" altLang="en-US"/>
              <a:t> </a:t>
            </a:r>
            <a:r>
              <a:rPr lang="en-US" altLang="zh-CN"/>
              <a:t>can</a:t>
            </a:r>
            <a:r>
              <a:rPr lang="zh-CN" altLang="en-US"/>
              <a:t> </a:t>
            </a:r>
            <a:r>
              <a:rPr lang="en-US" altLang="zh-CN"/>
              <a:t>execute</a:t>
            </a:r>
            <a:r>
              <a:rPr lang="zh-CN" altLang="en-US"/>
              <a:t> </a:t>
            </a:r>
            <a:r>
              <a:rPr lang="en-US" altLang="zh-CN"/>
              <a:t>the</a:t>
            </a:r>
            <a:r>
              <a:rPr lang="zh-CN" altLang="en-US"/>
              <a:t> </a:t>
            </a:r>
            <a:r>
              <a:rPr lang="en-US" altLang="zh-CN"/>
              <a:t>next</a:t>
            </a:r>
            <a:r>
              <a:rPr lang="zh-CN" altLang="en-US"/>
              <a:t> </a:t>
            </a:r>
            <a:r>
              <a:rPr lang="en-US" altLang="zh-CN"/>
              <a:t>instruction</a:t>
            </a:r>
            <a:r>
              <a:rPr lang="zh-CN" altLang="en-US"/>
              <a:t> </a:t>
            </a:r>
            <a:r>
              <a:rPr lang="en-US" altLang="zh-CN"/>
              <a:t>without</a:t>
            </a:r>
            <a:r>
              <a:rPr lang="zh-CN" altLang="en-US"/>
              <a:t> </a:t>
            </a:r>
            <a:r>
              <a:rPr lang="en-US" altLang="zh-CN"/>
              <a:t>waiting</a:t>
            </a:r>
            <a:r>
              <a:rPr lang="zh-CN" altLang="en-US"/>
              <a:t> </a:t>
            </a:r>
            <a:r>
              <a:rPr lang="en-US" altLang="zh-CN"/>
              <a:t>for</a:t>
            </a:r>
            <a:r>
              <a:rPr lang="zh-CN" altLang="en-US"/>
              <a:t> </a:t>
            </a:r>
            <a:r>
              <a:rPr lang="en-US" altLang="zh-CN"/>
              <a:t>the</a:t>
            </a:r>
            <a:r>
              <a:rPr lang="zh-CN" altLang="en-US"/>
              <a:t> </a:t>
            </a:r>
            <a:r>
              <a:rPr lang="en-US" altLang="zh-CN"/>
              <a:t>finish</a:t>
            </a:r>
            <a:r>
              <a:rPr lang="zh-CN" altLang="en-US"/>
              <a:t> </a:t>
            </a:r>
            <a:r>
              <a:rPr lang="en-US" altLang="zh-CN"/>
              <a:t>of</a:t>
            </a:r>
            <a:r>
              <a:rPr lang="zh-CN" altLang="en-US"/>
              <a:t> </a:t>
            </a:r>
            <a:r>
              <a:rPr lang="en-US" altLang="zh-CN"/>
              <a:t>the</a:t>
            </a:r>
            <a:r>
              <a:rPr lang="zh-CN" altLang="en-US"/>
              <a:t> </a:t>
            </a:r>
            <a:r>
              <a:rPr lang="en-US" altLang="zh-CN"/>
              <a:t>previous</a:t>
            </a:r>
            <a:r>
              <a:rPr lang="zh-CN" altLang="en-US"/>
              <a:t> </a:t>
            </a:r>
            <a:r>
              <a:rPr lang="en-US" altLang="zh-CN"/>
              <a:t>instruction</a:t>
            </a:r>
            <a:r>
              <a:rPr lang="zh-CN" altLang="en-US"/>
              <a:t> </a:t>
            </a:r>
            <a:r>
              <a:rPr lang="en-US" altLang="zh-CN"/>
              <a:t>=&gt;</a:t>
            </a:r>
            <a:r>
              <a:rPr lang="zh-CN" altLang="en-US"/>
              <a:t> </a:t>
            </a:r>
            <a:r>
              <a:rPr lang="en-US" altLang="zh-CN"/>
              <a:t>pipeline</a:t>
            </a:r>
          </a:p>
        </p:txBody>
      </p:sp>
      <p:sp>
        <p:nvSpPr>
          <p:cNvPr id="8" name="Rounded Rectangular Callout 7">
            <a:extLst>
              <a:ext uri="{FF2B5EF4-FFF2-40B4-BE49-F238E27FC236}">
                <a16:creationId xmlns:a16="http://schemas.microsoft.com/office/drawing/2014/main" id="{BE37F122-10CA-4A4D-A295-4602C1623FC9}"/>
              </a:ext>
            </a:extLst>
          </p:cNvPr>
          <p:cNvSpPr/>
          <p:nvPr/>
        </p:nvSpPr>
        <p:spPr>
          <a:xfrm>
            <a:off x="3589682" y="1421962"/>
            <a:ext cx="2226365" cy="1103243"/>
          </a:xfrm>
          <a:prstGeom prst="wedgeRoundRectCallout">
            <a:avLst>
              <a:gd name="adj1" fmla="val -23512"/>
              <a:gd name="adj2" fmla="val 679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not</a:t>
            </a:r>
            <a:r>
              <a:rPr lang="zh-CN" altLang="en-US"/>
              <a:t> </a:t>
            </a:r>
            <a:r>
              <a:rPr lang="en-US" altLang="zh-CN"/>
              <a:t>always</a:t>
            </a:r>
            <a:r>
              <a:rPr lang="zh-CN" altLang="en-US"/>
              <a:t> </a:t>
            </a:r>
            <a:r>
              <a:rPr lang="en-US" altLang="zh-CN"/>
              <a:t>true</a:t>
            </a:r>
            <a:r>
              <a:rPr lang="zh-CN" altLang="en-US"/>
              <a:t> </a:t>
            </a:r>
            <a:r>
              <a:rPr lang="en-US" altLang="zh-CN"/>
              <a:t>=&gt;</a:t>
            </a:r>
            <a:r>
              <a:rPr lang="zh-CN" altLang="en-US"/>
              <a:t> </a:t>
            </a:r>
            <a:r>
              <a:rPr lang="en-US" altLang="zh-CN"/>
              <a:t>hazard.</a:t>
            </a:r>
            <a:endParaRPr lang="en-US"/>
          </a:p>
        </p:txBody>
      </p:sp>
    </p:spTree>
    <p:extLst>
      <p:ext uri="{BB962C8B-B14F-4D97-AF65-F5344CB8AC3E}">
        <p14:creationId xmlns:p14="http://schemas.microsoft.com/office/powerpoint/2010/main" val="50514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39</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2" name="Rectangle 11">
            <a:extLst>
              <a:ext uri="{FF2B5EF4-FFF2-40B4-BE49-F238E27FC236}">
                <a16:creationId xmlns:a16="http://schemas.microsoft.com/office/drawing/2014/main" id="{4024CAD9-C938-DA42-8B2B-14DECF1FCC4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4" name="Rectangle 13">
            <a:extLst>
              <a:ext uri="{FF2B5EF4-FFF2-40B4-BE49-F238E27FC236}">
                <a16:creationId xmlns:a16="http://schemas.microsoft.com/office/drawing/2014/main" id="{C6CF0C7F-FB50-7F4E-BFF5-93C4241EA1D3}"/>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8" name="Rectangle 17">
            <a:extLst>
              <a:ext uri="{FF2B5EF4-FFF2-40B4-BE49-F238E27FC236}">
                <a16:creationId xmlns:a16="http://schemas.microsoft.com/office/drawing/2014/main" id="{BA6E3B60-2996-AC4E-8D47-5F0D563FD836}"/>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9D89AC40-3B83-E041-9073-001E40FB30E1}"/>
              </a:ext>
            </a:extLst>
          </p:cNvPr>
          <p:cNvSpPr/>
          <p:nvPr/>
        </p:nvSpPr>
        <p:spPr>
          <a:xfrm>
            <a:off x="4226690" y="385832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Tree>
    <p:extLst>
      <p:ext uri="{BB962C8B-B14F-4D97-AF65-F5344CB8AC3E}">
        <p14:creationId xmlns:p14="http://schemas.microsoft.com/office/powerpoint/2010/main" val="91267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Assessment 13</a:t>
            </a:r>
            <a:endParaRPr lang="en-US"/>
          </a:p>
        </p:txBody>
      </p:sp>
      <p:sp>
        <p:nvSpPr>
          <p:cNvPr id="5" name="Text Placeholder 4"/>
          <p:cNvSpPr>
            <a:spLocks noGrp="1"/>
          </p:cNvSpPr>
          <p:nvPr>
            <p:ph type="body" idx="1"/>
          </p:nvPr>
        </p:nvSpPr>
        <p:spPr/>
        <p:txBody>
          <a:bodyPr/>
          <a:lstStyle/>
          <a:p>
            <a:r>
              <a:rPr lang="en-US"/>
              <a:t>Q1 Single-cycle CPU</a:t>
            </a:r>
          </a:p>
        </p:txBody>
      </p:sp>
      <p:sp>
        <p:nvSpPr>
          <p:cNvPr id="2" name="Slide Number Placeholder 1"/>
          <p:cNvSpPr>
            <a:spLocks noGrp="1"/>
          </p:cNvSpPr>
          <p:nvPr>
            <p:ph type="sldNum" sz="quarter" idx="12"/>
          </p:nvPr>
        </p:nvSpPr>
        <p:spPr/>
        <p:txBody>
          <a:bodyPr/>
          <a:lstStyle/>
          <a:p>
            <a:fld id="{671D1F02-1DA5-2048-B067-06F818F79F6B}" type="slidenum">
              <a:rPr lang="en-US" smtClean="0"/>
              <a:t>4</a:t>
            </a:fld>
            <a:endParaRPr lang="en-US"/>
          </a:p>
        </p:txBody>
      </p:sp>
    </p:spTree>
    <p:extLst>
      <p:ext uri="{BB962C8B-B14F-4D97-AF65-F5344CB8AC3E}">
        <p14:creationId xmlns:p14="http://schemas.microsoft.com/office/powerpoint/2010/main" val="17608259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40</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177747" y="3859622"/>
            <a:ext cx="506895"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ID</a:t>
            </a:r>
            <a:endParaRPr lang="en-US"/>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IF</a:t>
            </a:r>
            <a:endParaRPr lang="en-US"/>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FB3B7067-F982-B64D-B01E-966CEBAD42DE}"/>
              </a:ext>
            </a:extLst>
          </p:cNvPr>
          <p:cNvCxnSpPr>
            <a:cxnSpLocks/>
            <a:endCxn id="9" idx="1"/>
          </p:cNvCxnSpPr>
          <p:nvPr/>
        </p:nvCxnSpPr>
        <p:spPr>
          <a:xfrm flipV="1">
            <a:off x="3273286" y="4137918"/>
            <a:ext cx="904461"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Rectangle 18">
            <a:extLst>
              <a:ext uri="{FF2B5EF4-FFF2-40B4-BE49-F238E27FC236}">
                <a16:creationId xmlns:a16="http://schemas.microsoft.com/office/drawing/2014/main" id="{7E2D5525-470C-0F42-B9B1-5012D83EC0AE}"/>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0" name="Rectangle 19">
            <a:extLst>
              <a:ext uri="{FF2B5EF4-FFF2-40B4-BE49-F238E27FC236}">
                <a16:creationId xmlns:a16="http://schemas.microsoft.com/office/drawing/2014/main" id="{5300379B-02C0-EA46-A4E9-DEB5A1F4EEC7}"/>
              </a:ext>
            </a:extLst>
          </p:cNvPr>
          <p:cNvSpPr/>
          <p:nvPr/>
        </p:nvSpPr>
        <p:spPr>
          <a:xfrm>
            <a:off x="5632247" y="4614544"/>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1" name="Rectangle 20">
            <a:extLst>
              <a:ext uri="{FF2B5EF4-FFF2-40B4-BE49-F238E27FC236}">
                <a16:creationId xmlns:a16="http://schemas.microsoft.com/office/drawing/2014/main" id="{E50BE3D1-7CFA-3748-8473-B8CC5633E05E}"/>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099790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E3038AB-4E88-2E4B-AC0F-9226DC9BD6F5}"/>
              </a:ext>
            </a:extLst>
          </p:cNvPr>
          <p:cNvSpPr txBox="1"/>
          <p:nvPr/>
        </p:nvSpPr>
        <p:spPr>
          <a:xfrm>
            <a:off x="4695334" y="4863023"/>
            <a:ext cx="803113" cy="307777"/>
          </a:xfrm>
          <a:prstGeom prst="rect">
            <a:avLst/>
          </a:prstGeom>
          <a:noFill/>
        </p:spPr>
        <p:txBody>
          <a:bodyPr wrap="square" rtlCol="0">
            <a:spAutoFit/>
          </a:bodyPr>
          <a:lstStyle/>
          <a:p>
            <a:r>
              <a:rPr lang="en-US" altLang="zh-CN" sz="1400" dirty="0" err="1"/>
              <a:t>inst</a:t>
            </a:r>
            <a:endParaRPr lang="en-US" sz="1400" dirty="0"/>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41</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18" name="Straight Arrow Connector 17">
            <a:extLst>
              <a:ext uri="{FF2B5EF4-FFF2-40B4-BE49-F238E27FC236}">
                <a16:creationId xmlns:a16="http://schemas.microsoft.com/office/drawing/2014/main" id="{9411F658-858D-244D-86A3-909D64A979EB}"/>
              </a:ext>
            </a:extLst>
          </p:cNvPr>
          <p:cNvCxnSpPr>
            <a:cxnSpLocks/>
            <a:stCxn id="9" idx="3"/>
            <a:endCxn id="10" idx="1"/>
          </p:cNvCxnSpPr>
          <p:nvPr/>
        </p:nvCxnSpPr>
        <p:spPr>
          <a:xfrm flipV="1">
            <a:off x="4684643" y="413662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65D4C3B5-BA99-234A-B0F6-1E4FC06FD22C}"/>
              </a:ext>
            </a:extLst>
          </p:cNvPr>
          <p:cNvCxnSpPr>
            <a:cxnSpLocks/>
            <a:stCxn id="13" idx="3"/>
            <a:endCxn id="24" idx="1"/>
          </p:cNvCxnSpPr>
          <p:nvPr/>
        </p:nvCxnSpPr>
        <p:spPr>
          <a:xfrm>
            <a:off x="4684643" y="4891543"/>
            <a:ext cx="947604"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849DA79E-F707-8642-85A6-D9ED43774955}"/>
              </a:ext>
            </a:extLst>
          </p:cNvPr>
          <p:cNvSpPr txBox="1"/>
          <p:nvPr/>
        </p:nvSpPr>
        <p:spPr>
          <a:xfrm>
            <a:off x="4625009" y="3643218"/>
            <a:ext cx="803113" cy="523220"/>
          </a:xfrm>
          <a:prstGeom prst="rect">
            <a:avLst/>
          </a:prstGeom>
          <a:noFill/>
        </p:spPr>
        <p:txBody>
          <a:bodyPr wrap="square" rtlCol="0">
            <a:spAutoFit/>
          </a:bodyPr>
          <a:lstStyle/>
          <a:p>
            <a:r>
              <a:rPr lang="en-US" altLang="zh-CN" sz="1400"/>
              <a:t>x6</a:t>
            </a:r>
            <a:r>
              <a:rPr lang="zh-CN" altLang="en-US" sz="1400"/>
              <a:t> </a:t>
            </a:r>
            <a:r>
              <a:rPr lang="en-US" altLang="zh-CN" sz="1400"/>
              <a:t>=</a:t>
            </a:r>
            <a:r>
              <a:rPr lang="zh-CN" altLang="en-US" sz="1400"/>
              <a:t> </a:t>
            </a:r>
            <a:r>
              <a:rPr lang="en-US" altLang="zh-CN" sz="1400"/>
              <a:t>1</a:t>
            </a:r>
          </a:p>
          <a:p>
            <a:r>
              <a:rPr lang="en-US" altLang="zh-CN" sz="1400"/>
              <a:t>x7</a:t>
            </a:r>
            <a:r>
              <a:rPr lang="zh-CN" altLang="en-US" sz="1400"/>
              <a:t> </a:t>
            </a:r>
            <a:r>
              <a:rPr lang="en-US" altLang="zh-CN" sz="1400"/>
              <a:t>=</a:t>
            </a:r>
            <a:r>
              <a:rPr lang="zh-CN" altLang="en-US" sz="1400"/>
              <a:t> </a:t>
            </a:r>
            <a:r>
              <a:rPr lang="en-US" altLang="zh-CN" sz="1400"/>
              <a:t>1</a:t>
            </a:r>
            <a:endParaRPr lang="en-US" sz="1400"/>
          </a:p>
        </p:txBody>
      </p:sp>
      <p:sp>
        <p:nvSpPr>
          <p:cNvPr id="23" name="Rectangle 22">
            <a:extLst>
              <a:ext uri="{FF2B5EF4-FFF2-40B4-BE49-F238E27FC236}">
                <a16:creationId xmlns:a16="http://schemas.microsoft.com/office/drawing/2014/main" id="{DE3AD60D-E5FC-A649-9E4D-B0C616AC721A}"/>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4" name="Rectangle 23">
            <a:extLst>
              <a:ext uri="{FF2B5EF4-FFF2-40B4-BE49-F238E27FC236}">
                <a16:creationId xmlns:a16="http://schemas.microsoft.com/office/drawing/2014/main" id="{A1D26F0F-80A7-E74D-B6CA-875212BCA2D5}"/>
              </a:ext>
            </a:extLst>
          </p:cNvPr>
          <p:cNvSpPr/>
          <p:nvPr/>
        </p:nvSpPr>
        <p:spPr>
          <a:xfrm>
            <a:off x="5632247" y="4614544"/>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ID</a:t>
            </a:r>
            <a:endParaRPr lang="en-US" dirty="0"/>
          </a:p>
        </p:txBody>
      </p:sp>
      <p:sp>
        <p:nvSpPr>
          <p:cNvPr id="25" name="Rectangle 24">
            <a:extLst>
              <a:ext uri="{FF2B5EF4-FFF2-40B4-BE49-F238E27FC236}">
                <a16:creationId xmlns:a16="http://schemas.microsoft.com/office/drawing/2014/main" id="{4543B371-1456-8141-8C1B-7FE5D56FFFD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279469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4E31FB79-FFEB-794E-A29B-42ECC6D84954}"/>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42</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D282A73-26FC-A246-B882-C23FBC06F80D}"/>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4DE3A30D-EC9C-E845-9E3E-710088A4E4EE}"/>
              </a:ext>
            </a:extLst>
          </p:cNvPr>
          <p:cNvSpPr txBox="1"/>
          <p:nvPr/>
        </p:nvSpPr>
        <p:spPr>
          <a:xfrm>
            <a:off x="6101800" y="3873714"/>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sp>
        <p:nvSpPr>
          <p:cNvPr id="26" name="TextBox 25">
            <a:extLst>
              <a:ext uri="{FF2B5EF4-FFF2-40B4-BE49-F238E27FC236}">
                <a16:creationId xmlns:a16="http://schemas.microsoft.com/office/drawing/2014/main" id="{738A6DD6-1892-2A44-9B90-D320E6840FB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8" name="Rectangular Callout 7">
            <a:extLst>
              <a:ext uri="{FF2B5EF4-FFF2-40B4-BE49-F238E27FC236}">
                <a16:creationId xmlns:a16="http://schemas.microsoft.com/office/drawing/2014/main" id="{52FB9B39-7711-2E43-A145-D39878A8D035}"/>
              </a:ext>
            </a:extLst>
          </p:cNvPr>
          <p:cNvSpPr/>
          <p:nvPr/>
        </p:nvSpPr>
        <p:spPr>
          <a:xfrm>
            <a:off x="5026938" y="4764762"/>
            <a:ext cx="945461" cy="539815"/>
          </a:xfrm>
          <a:prstGeom prst="wedgeRectCallout">
            <a:avLst>
              <a:gd name="adj1" fmla="val 57128"/>
              <a:gd name="adj2" fmla="val -194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Why?</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E1F28D97-03C8-2E4D-AD98-0FC97C1BFB60}"/>
              </a:ext>
            </a:extLst>
          </p:cNvPr>
          <p:cNvSpPr/>
          <p:nvPr/>
        </p:nvSpPr>
        <p:spPr>
          <a:xfrm>
            <a:off x="5753674" y="3045441"/>
            <a:ext cx="1747883" cy="728459"/>
          </a:xfrm>
          <a:prstGeom prst="wedgeRectCallout">
            <a:avLst>
              <a:gd name="adj1" fmla="val -17664"/>
              <a:gd name="adj2" fmla="val 72529"/>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ysClr val="windowText" lastClr="000000"/>
                </a:solidFill>
              </a:rPr>
              <a:t>The</a:t>
            </a:r>
            <a:r>
              <a:rPr lang="zh-CN" altLang="en-US" sz="1400">
                <a:solidFill>
                  <a:sysClr val="windowText" lastClr="000000"/>
                </a:solidFill>
              </a:rPr>
              <a:t> </a:t>
            </a:r>
            <a:r>
              <a:rPr lang="en-US" altLang="zh-CN" sz="1400">
                <a:solidFill>
                  <a:sysClr val="windowText" lastClr="000000"/>
                </a:solidFill>
              </a:rPr>
              <a:t>result</a:t>
            </a:r>
            <a:r>
              <a:rPr lang="zh-CN" altLang="en-US" sz="1400">
                <a:solidFill>
                  <a:sysClr val="windowText" lastClr="000000"/>
                </a:solidFill>
              </a:rPr>
              <a:t> </a:t>
            </a:r>
            <a:r>
              <a:rPr lang="en-US" altLang="zh-CN" sz="1400">
                <a:solidFill>
                  <a:sysClr val="windowText" lastClr="000000"/>
                </a:solidFill>
              </a:rPr>
              <a:t>hasn’t</a:t>
            </a:r>
            <a:r>
              <a:rPr lang="zh-CN" altLang="en-US" sz="1400">
                <a:solidFill>
                  <a:sysClr val="windowText" lastClr="000000"/>
                </a:solidFill>
              </a:rPr>
              <a:t> </a:t>
            </a:r>
            <a:r>
              <a:rPr lang="en-US" altLang="zh-CN" sz="1400">
                <a:solidFill>
                  <a:sysClr val="windowText" lastClr="000000"/>
                </a:solidFill>
              </a:rPr>
              <a:t>written</a:t>
            </a:r>
            <a:r>
              <a:rPr lang="zh-CN" altLang="en-US" sz="1400">
                <a:solidFill>
                  <a:sysClr val="windowText" lastClr="000000"/>
                </a:solidFill>
              </a:rPr>
              <a:t> </a:t>
            </a:r>
            <a:r>
              <a:rPr lang="en-US" altLang="zh-CN" sz="1400">
                <a:solidFill>
                  <a:sysClr val="windowText" lastClr="000000"/>
                </a:solidFill>
              </a:rPr>
              <a:t>back</a:t>
            </a:r>
            <a:r>
              <a:rPr lang="zh-CN" altLang="en-US" sz="1400">
                <a:solidFill>
                  <a:sysClr val="windowText" lastClr="000000"/>
                </a:solidFill>
              </a:rPr>
              <a:t> </a:t>
            </a:r>
            <a:r>
              <a:rPr lang="en-US" altLang="zh-CN" sz="1400">
                <a:solidFill>
                  <a:sysClr val="windowText" lastClr="000000"/>
                </a:solidFill>
              </a:rPr>
              <a:t>to</a:t>
            </a:r>
            <a:r>
              <a:rPr lang="zh-CN" altLang="en-US" sz="1400">
                <a:solidFill>
                  <a:sysClr val="windowText" lastClr="000000"/>
                </a:solidFill>
              </a:rPr>
              <a:t> </a:t>
            </a:r>
            <a:r>
              <a:rPr lang="en-US" altLang="zh-CN" sz="1400">
                <a:solidFill>
                  <a:sysClr val="windowText" lastClr="000000"/>
                </a:solidFill>
              </a:rPr>
              <a:t>x5!</a:t>
            </a:r>
            <a:endParaRPr lang="en-US" sz="1400">
              <a:solidFill>
                <a:sysClr val="windowText" lastClr="000000"/>
              </a:solidFill>
            </a:endParaRPr>
          </a:p>
        </p:txBody>
      </p:sp>
      <p:sp>
        <p:nvSpPr>
          <p:cNvPr id="28" name="Rectangle 27">
            <a:extLst>
              <a:ext uri="{FF2B5EF4-FFF2-40B4-BE49-F238E27FC236}">
                <a16:creationId xmlns:a16="http://schemas.microsoft.com/office/drawing/2014/main" id="{E837A901-A193-5A46-AA93-4AAF985AFAA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0" name="Rectangle 29">
            <a:extLst>
              <a:ext uri="{FF2B5EF4-FFF2-40B4-BE49-F238E27FC236}">
                <a16:creationId xmlns:a16="http://schemas.microsoft.com/office/drawing/2014/main" id="{7380E9F1-94E5-A243-BBC9-0613D49D215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31" name="Rectangle 30">
            <a:extLst>
              <a:ext uri="{FF2B5EF4-FFF2-40B4-BE49-F238E27FC236}">
                <a16:creationId xmlns:a16="http://schemas.microsoft.com/office/drawing/2014/main" id="{0E23CA15-9973-5747-B91B-20B2DED2F5D3}"/>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41613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43</a:t>
            </a:fld>
            <a:endParaRPr lang="en-US"/>
          </a:p>
        </p:txBody>
      </p:sp>
      <p:sp>
        <p:nvSpPr>
          <p:cNvPr id="7" name="TextBox 6">
            <a:extLst>
              <a:ext uri="{FF2B5EF4-FFF2-40B4-BE49-F238E27FC236}">
                <a16:creationId xmlns:a16="http://schemas.microsoft.com/office/drawing/2014/main" id="{0253864E-41CD-944B-84BC-F3909EB6F058}"/>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6" name="Rectangle 5">
            <a:extLst>
              <a:ext uri="{FF2B5EF4-FFF2-40B4-BE49-F238E27FC236}">
                <a16:creationId xmlns:a16="http://schemas.microsoft.com/office/drawing/2014/main" id="{4DC32306-C31B-304B-AF51-E3FFBDAE0948}"/>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0" name="Rectangle 9">
            <a:extLst>
              <a:ext uri="{FF2B5EF4-FFF2-40B4-BE49-F238E27FC236}">
                <a16:creationId xmlns:a16="http://schemas.microsoft.com/office/drawing/2014/main" id="{69782A59-BBA7-E541-B433-0039740B03AF}"/>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1" name="Rectangle 10">
            <a:extLst>
              <a:ext uri="{FF2B5EF4-FFF2-40B4-BE49-F238E27FC236}">
                <a16:creationId xmlns:a16="http://schemas.microsoft.com/office/drawing/2014/main" id="{964ED82B-0AC1-284B-A961-8DCBE286787D}"/>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3" name="Rectangle 2">
            <a:extLst>
              <a:ext uri="{FF2B5EF4-FFF2-40B4-BE49-F238E27FC236}">
                <a16:creationId xmlns:a16="http://schemas.microsoft.com/office/drawing/2014/main" id="{74E8B965-7D49-EA4F-8132-772B1F1F6D4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5" name="Rectangle 4">
            <a:extLst>
              <a:ext uri="{FF2B5EF4-FFF2-40B4-BE49-F238E27FC236}">
                <a16:creationId xmlns:a16="http://schemas.microsoft.com/office/drawing/2014/main" id="{DADBC8E4-68E9-9F47-AE84-B34012A770EB}"/>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3" name="Rectangle 12">
            <a:extLst>
              <a:ext uri="{FF2B5EF4-FFF2-40B4-BE49-F238E27FC236}">
                <a16:creationId xmlns:a16="http://schemas.microsoft.com/office/drawing/2014/main" id="{920FF9E0-4247-F44D-A13D-90FC623DF67F}"/>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5" name="Rectangle 14">
            <a:extLst>
              <a:ext uri="{FF2B5EF4-FFF2-40B4-BE49-F238E27FC236}">
                <a16:creationId xmlns:a16="http://schemas.microsoft.com/office/drawing/2014/main" id="{189C2506-2CFD-6544-81C5-72CA75C2555B}"/>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6" name="Rectangle 15">
            <a:extLst>
              <a:ext uri="{FF2B5EF4-FFF2-40B4-BE49-F238E27FC236}">
                <a16:creationId xmlns:a16="http://schemas.microsoft.com/office/drawing/2014/main" id="{1CB9F7A5-AC3F-E145-8D92-7DA0EBAB3436}"/>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01CF07B6-61B5-5846-81F4-F7F1E404BF62}"/>
              </a:ext>
            </a:extLst>
          </p:cNvPr>
          <p:cNvCxnSpPr/>
          <p:nvPr/>
        </p:nvCxnSpPr>
        <p:spPr>
          <a:xfrm flipV="1">
            <a:off x="7489957" y="413529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DAF86F7F-A6C7-C540-9E04-2D66135EE753}"/>
              </a:ext>
            </a:extLst>
          </p:cNvPr>
          <p:cNvCxnSpPr/>
          <p:nvPr/>
        </p:nvCxnSpPr>
        <p:spPr>
          <a:xfrm>
            <a:off x="7489957" y="4890214"/>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FDEAF94A-04FC-5A4C-904F-2F919EFCDBF9}"/>
              </a:ext>
            </a:extLst>
          </p:cNvPr>
          <p:cNvSpPr txBox="1"/>
          <p:nvPr/>
        </p:nvSpPr>
        <p:spPr>
          <a:xfrm>
            <a:off x="7499896" y="4626741"/>
            <a:ext cx="803113" cy="523220"/>
          </a:xfrm>
          <a:prstGeom prst="rect">
            <a:avLst/>
          </a:prstGeom>
          <a:noFill/>
        </p:spPr>
        <p:txBody>
          <a:bodyPr wrap="square" rtlCol="0">
            <a:spAutoFit/>
          </a:bodyPr>
          <a:lstStyle/>
          <a:p>
            <a:r>
              <a:rPr lang="en-US" altLang="zh-CN" sz="1400">
                <a:solidFill>
                  <a:srgbClr val="C00000"/>
                </a:solidFill>
              </a:rPr>
              <a:t>out</a:t>
            </a:r>
          </a:p>
          <a:p>
            <a:r>
              <a:rPr lang="en-US" altLang="zh-CN" sz="1400">
                <a:solidFill>
                  <a:srgbClr val="C00000"/>
                </a:solidFill>
              </a:rPr>
              <a:t>=</a:t>
            </a:r>
            <a:r>
              <a:rPr lang="zh-CN" altLang="en-US" sz="1400">
                <a:solidFill>
                  <a:srgbClr val="C00000"/>
                </a:solidFill>
              </a:rPr>
              <a:t> </a:t>
            </a:r>
            <a:r>
              <a:rPr lang="en-US" altLang="zh-CN" sz="1400">
                <a:solidFill>
                  <a:srgbClr val="C00000"/>
                </a:solidFill>
              </a:rPr>
              <a:t>1</a:t>
            </a:r>
          </a:p>
        </p:txBody>
      </p:sp>
      <p:sp>
        <p:nvSpPr>
          <p:cNvPr id="29" name="Rectangular Callout 28">
            <a:extLst>
              <a:ext uri="{FF2B5EF4-FFF2-40B4-BE49-F238E27FC236}">
                <a16:creationId xmlns:a16="http://schemas.microsoft.com/office/drawing/2014/main" id="{3340A960-68F6-3944-9058-16A9252C6873}"/>
              </a:ext>
            </a:extLst>
          </p:cNvPr>
          <p:cNvSpPr/>
          <p:nvPr/>
        </p:nvSpPr>
        <p:spPr>
          <a:xfrm>
            <a:off x="7173790" y="5250225"/>
            <a:ext cx="1436810" cy="761357"/>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Wrong!</a:t>
            </a:r>
            <a:r>
              <a:rPr lang="zh-CN" altLang="en-US">
                <a:solidFill>
                  <a:sysClr val="windowText" lastClr="000000"/>
                </a:solidFill>
              </a:rPr>
              <a:t> </a:t>
            </a:r>
            <a:r>
              <a:rPr lang="en-US" altLang="zh-CN">
                <a:solidFill>
                  <a:sysClr val="windowText" lastClr="000000"/>
                </a:solidFill>
              </a:rPr>
              <a:t>Should</a:t>
            </a:r>
            <a:r>
              <a:rPr lang="zh-CN" altLang="en-US">
                <a:solidFill>
                  <a:sysClr val="windowText" lastClr="000000"/>
                </a:solidFill>
              </a:rPr>
              <a:t> </a:t>
            </a:r>
            <a:r>
              <a:rPr lang="en-US" altLang="zh-CN">
                <a:solidFill>
                  <a:sysClr val="windowText" lastClr="000000"/>
                </a:solidFill>
              </a:rPr>
              <a:t>be</a:t>
            </a:r>
            <a:r>
              <a:rPr lang="zh-CN" altLang="en-US">
                <a:solidFill>
                  <a:sysClr val="windowText" lastClr="000000"/>
                </a:solidFill>
              </a:rPr>
              <a:t> </a:t>
            </a:r>
            <a:r>
              <a:rPr lang="en-US" altLang="zh-CN">
                <a:solidFill>
                  <a:sysClr val="windowText" lastClr="000000"/>
                </a:solidFill>
              </a:rPr>
              <a:t>3</a:t>
            </a:r>
            <a:endParaRPr lang="en-US">
              <a:solidFill>
                <a:sysClr val="windowText" lastClr="000000"/>
              </a:solidFill>
            </a:endParaRPr>
          </a:p>
        </p:txBody>
      </p:sp>
      <p:sp>
        <p:nvSpPr>
          <p:cNvPr id="21" name="Rectangle 20">
            <a:extLst>
              <a:ext uri="{FF2B5EF4-FFF2-40B4-BE49-F238E27FC236}">
                <a16:creationId xmlns:a16="http://schemas.microsoft.com/office/drawing/2014/main" id="{576E39CC-7BB6-7E4B-943F-2DEC2EF5A8FB}"/>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2" name="Rectangle 21">
            <a:extLst>
              <a:ext uri="{FF2B5EF4-FFF2-40B4-BE49-F238E27FC236}">
                <a16:creationId xmlns:a16="http://schemas.microsoft.com/office/drawing/2014/main" id="{84DD213A-F030-1C4D-BBAB-898E3F7478FE}"/>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5" name="Rectangle 24">
            <a:extLst>
              <a:ext uri="{FF2B5EF4-FFF2-40B4-BE49-F238E27FC236}">
                <a16:creationId xmlns:a16="http://schemas.microsoft.com/office/drawing/2014/main" id="{C27FC656-0D12-9348-94B7-D3CE847410E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93E77E0A-B77B-1441-AD65-EE1F966BBFFE}"/>
              </a:ext>
            </a:extLst>
          </p:cNvPr>
          <p:cNvSpPr/>
          <p:nvPr/>
        </p:nvSpPr>
        <p:spPr>
          <a:xfrm>
            <a:off x="4206240" y="3859622"/>
            <a:ext cx="47840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20860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lstStyle/>
          <a:p>
            <a:r>
              <a:rPr lang="en-US"/>
              <a:t>Sometimes instructions depend on each other</a:t>
            </a:r>
          </a:p>
          <a:p>
            <a:r>
              <a:rPr lang="en-US"/>
              <a:t>In fact, that is very often the case, that some instruction uses the result of a previous instruction</a:t>
            </a:r>
          </a:p>
          <a:p>
            <a:r>
              <a:rPr lang="en-US"/>
              <a:t>This becomes an issue, however, when an instruction depends on a value that has been computed but not written back yet</a:t>
            </a:r>
          </a:p>
        </p:txBody>
      </p:sp>
      <p:sp>
        <p:nvSpPr>
          <p:cNvPr id="4" name="Slide Number Placeholder 3"/>
          <p:cNvSpPr>
            <a:spLocks noGrp="1"/>
          </p:cNvSpPr>
          <p:nvPr>
            <p:ph type="sldNum" sz="quarter" idx="12"/>
          </p:nvPr>
        </p:nvSpPr>
        <p:spPr/>
        <p:txBody>
          <a:bodyPr/>
          <a:lstStyle/>
          <a:p>
            <a:fld id="{8D4EC0DA-4BF5-A643-9CB7-B11B04F56005}" type="slidenum">
              <a:rPr lang="en-US" smtClean="0"/>
              <a:t>44</a:t>
            </a:fld>
            <a:endParaRPr lang="en-US"/>
          </a:p>
        </p:txBody>
      </p:sp>
    </p:spTree>
    <p:extLst>
      <p:ext uri="{BB962C8B-B14F-4D97-AF65-F5344CB8AC3E}">
        <p14:creationId xmlns:p14="http://schemas.microsoft.com/office/powerpoint/2010/main" val="56053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Motivation</a:t>
            </a:r>
          </a:p>
        </p:txBody>
      </p:sp>
      <p:sp>
        <p:nvSpPr>
          <p:cNvPr id="3" name="Content Placeholder 2"/>
          <p:cNvSpPr>
            <a:spLocks noGrp="1"/>
          </p:cNvSpPr>
          <p:nvPr>
            <p:ph idx="1"/>
          </p:nvPr>
        </p:nvSpPr>
        <p:spPr/>
        <p:txBody>
          <a:bodyPr>
            <a:normAutofit lnSpcReduction="10000"/>
          </a:bodyPr>
          <a:lstStyle/>
          <a:p>
            <a:r>
              <a:rPr lang="en-US"/>
              <a:t>Consider the following C Program:</a:t>
            </a:r>
          </a:p>
          <a:p>
            <a:pPr marL="0" indent="0">
              <a:buNone/>
            </a:pPr>
            <a:r>
              <a:rPr lang="en-US" err="1"/>
              <a:t>int</a:t>
            </a:r>
            <a:r>
              <a:rPr lang="en-US"/>
              <a:t> </a:t>
            </a:r>
            <a:r>
              <a:rPr lang="en-US" err="1"/>
              <a:t>calc</a:t>
            </a:r>
            <a:r>
              <a:rPr lang="en-US"/>
              <a:t>(</a:t>
            </a:r>
            <a:r>
              <a:rPr lang="en-US" err="1"/>
              <a:t>int</a:t>
            </a:r>
            <a:r>
              <a:rPr lang="en-US"/>
              <a:t> a, </a:t>
            </a:r>
            <a:r>
              <a:rPr lang="en-US" err="1"/>
              <a:t>int</a:t>
            </a:r>
            <a:r>
              <a:rPr lang="en-US"/>
              <a:t> b, </a:t>
            </a:r>
            <a:r>
              <a:rPr lang="en-US" err="1"/>
              <a:t>int</a:t>
            </a:r>
            <a:r>
              <a:rPr lang="en-US"/>
              <a:t> c) {</a:t>
            </a:r>
          </a:p>
          <a:p>
            <a:pPr marL="457200" lvl="1" indent="0">
              <a:buNone/>
            </a:pPr>
            <a:r>
              <a:rPr lang="mr-IN" err="1"/>
              <a:t>a</a:t>
            </a:r>
            <a:r>
              <a:rPr lang="mr-IN"/>
              <a:t> = </a:t>
            </a:r>
            <a:r>
              <a:rPr lang="mr-IN" err="1"/>
              <a:t>a</a:t>
            </a:r>
            <a:r>
              <a:rPr lang="mr-IN"/>
              <a:t> + </a:t>
            </a:r>
            <a:r>
              <a:rPr lang="mr-IN" err="1"/>
              <a:t>b</a:t>
            </a:r>
            <a:r>
              <a:rPr lang="mr-IN"/>
              <a:t>;</a:t>
            </a:r>
          </a:p>
          <a:p>
            <a:pPr marL="457200" lvl="1" indent="0">
              <a:buNone/>
            </a:pPr>
            <a:r>
              <a:rPr lang="mr-IN" err="1"/>
              <a:t>a</a:t>
            </a:r>
            <a:r>
              <a:rPr lang="mr-IN"/>
              <a:t> = </a:t>
            </a:r>
            <a:r>
              <a:rPr lang="mr-IN" err="1"/>
              <a:t>a</a:t>
            </a:r>
            <a:r>
              <a:rPr lang="mr-IN"/>
              <a:t> + </a:t>
            </a:r>
            <a:r>
              <a:rPr lang="mr-IN" err="1"/>
              <a:t>c</a:t>
            </a:r>
            <a:r>
              <a:rPr lang="mr-IN"/>
              <a:t>;</a:t>
            </a:r>
          </a:p>
          <a:p>
            <a:pPr marL="457200" lvl="1" indent="0">
              <a:buNone/>
            </a:pPr>
            <a:r>
              <a:rPr lang="en-US"/>
              <a:t>return a;</a:t>
            </a:r>
          </a:p>
          <a:p>
            <a:pPr marL="0" indent="0">
              <a:buNone/>
            </a:pPr>
            <a:r>
              <a:rPr lang="en-US"/>
              <a:t>}</a:t>
            </a:r>
          </a:p>
          <a:p>
            <a:r>
              <a:rPr lang="en-US"/>
              <a:t>Which becomes :</a:t>
            </a:r>
          </a:p>
          <a:p>
            <a:pPr marL="457200" lvl="1" indent="0">
              <a:buNone/>
            </a:pPr>
            <a:r>
              <a:rPr lang="da-DK" err="1"/>
              <a:t>add</a:t>
            </a:r>
            <a:r>
              <a:rPr lang="da-DK"/>
              <a:t> x10, x10, x11</a:t>
            </a:r>
          </a:p>
          <a:p>
            <a:pPr marL="457200" lvl="1" indent="0">
              <a:buNone/>
            </a:pPr>
            <a:r>
              <a:rPr lang="da-DK" err="1"/>
              <a:t>add</a:t>
            </a:r>
            <a:r>
              <a:rPr lang="da-DK"/>
              <a:t> x10, x10, x12</a:t>
            </a:r>
          </a:p>
          <a:p>
            <a:r>
              <a:rPr lang="da-DK" err="1"/>
              <a:t>What</a:t>
            </a:r>
            <a:r>
              <a:rPr lang="da-DK"/>
              <a:t> </a:t>
            </a:r>
            <a:r>
              <a:rPr lang="da-DK" err="1"/>
              <a:t>might</a:t>
            </a:r>
            <a:r>
              <a:rPr lang="da-DK"/>
              <a:t> </a:t>
            </a:r>
            <a:r>
              <a:rPr lang="da-DK" err="1"/>
              <a:t>cause</a:t>
            </a:r>
            <a:r>
              <a:rPr lang="da-DK"/>
              <a:t> </a:t>
            </a:r>
            <a:r>
              <a:rPr lang="da-DK" err="1"/>
              <a:t>sadness</a:t>
            </a:r>
            <a:r>
              <a:rPr lang="da-DK"/>
              <a:t> </a:t>
            </a:r>
            <a:r>
              <a:rPr lang="da-DK" err="1"/>
              <a:t>here</a:t>
            </a:r>
            <a:r>
              <a:rPr lang="da-DK"/>
              <a:t>?</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45</a:t>
            </a:fld>
            <a:endParaRPr lang="en-US"/>
          </a:p>
        </p:txBody>
      </p:sp>
    </p:spTree>
    <p:extLst>
      <p:ext uri="{BB962C8B-B14F-4D97-AF65-F5344CB8AC3E}">
        <p14:creationId xmlns:p14="http://schemas.microsoft.com/office/powerpoint/2010/main" val="4088470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46</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some</a:t>
            </a:r>
            <a:r>
              <a:rPr lang="zh-CN" altLang="en-US"/>
              <a:t> </a:t>
            </a:r>
            <a:r>
              <a:rPr lang="en-US" altLang="zh-CN"/>
              <a:t>output</a:t>
            </a:r>
            <a:r>
              <a:rPr lang="zh-CN" altLang="en-US"/>
              <a:t> </a:t>
            </a:r>
            <a:r>
              <a:rPr lang="en-US" altLang="zh-CN"/>
              <a:t>of</a:t>
            </a:r>
            <a:r>
              <a:rPr lang="zh-CN" altLang="en-US"/>
              <a:t> </a:t>
            </a:r>
            <a:r>
              <a:rPr lang="en-US" altLang="zh-CN"/>
              <a:t>i1.</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Tree>
    <p:extLst>
      <p:ext uri="{BB962C8B-B14F-4D97-AF65-F5344CB8AC3E}">
        <p14:creationId xmlns:p14="http://schemas.microsoft.com/office/powerpoint/2010/main" val="16950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P spid="5" grpId="0" animBg="1"/>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r>
              <a:rPr lang="en-US">
                <a:solidFill>
                  <a:schemeClr val="accent2"/>
                </a:solidFill>
              </a:rPr>
              <a:t>Control Hazard</a:t>
            </a:r>
          </a:p>
        </p:txBody>
      </p:sp>
      <p:sp>
        <p:nvSpPr>
          <p:cNvPr id="4" name="Slide Number Placeholder 3"/>
          <p:cNvSpPr>
            <a:spLocks noGrp="1"/>
          </p:cNvSpPr>
          <p:nvPr>
            <p:ph type="sldNum" sz="quarter" idx="12"/>
          </p:nvPr>
        </p:nvSpPr>
        <p:spPr/>
        <p:txBody>
          <a:bodyPr/>
          <a:lstStyle/>
          <a:p>
            <a:fld id="{8D4EC0DA-4BF5-A643-9CB7-B11B04F56005}" type="slidenum">
              <a:rPr lang="en-US" smtClean="0"/>
              <a:t>47</a:t>
            </a:fld>
            <a:endParaRPr lang="en-US"/>
          </a:p>
        </p:txBody>
      </p:sp>
      <p:sp>
        <p:nvSpPr>
          <p:cNvPr id="5" name="Right Brace 4">
            <a:extLst>
              <a:ext uri="{FF2B5EF4-FFF2-40B4-BE49-F238E27FC236}">
                <a16:creationId xmlns:a16="http://schemas.microsoft.com/office/drawing/2014/main" id="{E7386F90-C0B1-BB4B-98C5-E2AD36F296D2}"/>
              </a:ext>
            </a:extLst>
          </p:cNvPr>
          <p:cNvSpPr/>
          <p:nvPr/>
        </p:nvSpPr>
        <p:spPr>
          <a:xfrm>
            <a:off x="3488634" y="3061252"/>
            <a:ext cx="566531" cy="1311965"/>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E6BE4412-3F5A-A341-8807-1EE0A6E5D819}"/>
              </a:ext>
            </a:extLst>
          </p:cNvPr>
          <p:cNvSpPr txBox="1"/>
          <p:nvPr/>
        </p:nvSpPr>
        <p:spPr>
          <a:xfrm>
            <a:off x="4164493" y="3195935"/>
            <a:ext cx="6251715" cy="1200329"/>
          </a:xfrm>
          <a:prstGeom prst="rect">
            <a:avLst/>
          </a:prstGeom>
          <a:noFill/>
        </p:spPr>
        <p:txBody>
          <a:bodyPr wrap="square" rtlCol="0">
            <a:spAutoFit/>
          </a:bodyPr>
          <a:lstStyle/>
          <a:p>
            <a:r>
              <a:rPr lang="en-US" altLang="zh-CN"/>
              <a:t>Caused</a:t>
            </a:r>
            <a:r>
              <a:rPr lang="zh-CN" altLang="en-US"/>
              <a:t> </a:t>
            </a:r>
            <a:r>
              <a:rPr lang="en-US" altLang="zh-CN"/>
              <a:t>by</a:t>
            </a:r>
            <a:r>
              <a:rPr lang="zh-CN" altLang="en-US"/>
              <a:t> </a:t>
            </a:r>
            <a:r>
              <a:rPr lang="en-US" altLang="zh-CN"/>
              <a:t>the</a:t>
            </a:r>
            <a:r>
              <a:rPr lang="zh-CN" altLang="en-US"/>
              <a:t> </a:t>
            </a:r>
            <a:r>
              <a:rPr lang="en-US" altLang="zh-CN"/>
              <a:t>dependency</a:t>
            </a:r>
            <a:r>
              <a:rPr lang="zh-CN" altLang="en-US"/>
              <a:t> </a:t>
            </a:r>
            <a:r>
              <a:rPr lang="en-US" altLang="zh-CN"/>
              <a:t>between</a:t>
            </a:r>
            <a:r>
              <a:rPr lang="zh-CN" altLang="en-US"/>
              <a:t> </a:t>
            </a:r>
            <a:r>
              <a:rPr lang="en-US" altLang="zh-CN"/>
              <a:t>instructions:</a:t>
            </a:r>
          </a:p>
          <a:p>
            <a:r>
              <a:rPr lang="en-US" altLang="zh-CN"/>
              <a:t>The</a:t>
            </a:r>
            <a:r>
              <a:rPr lang="zh-CN" altLang="en-US"/>
              <a:t> </a:t>
            </a:r>
            <a:r>
              <a:rPr lang="en-US" altLang="zh-CN"/>
              <a:t>execution</a:t>
            </a:r>
            <a:r>
              <a:rPr lang="zh-CN" altLang="en-US"/>
              <a:t> </a:t>
            </a:r>
            <a:r>
              <a:rPr lang="en-US" altLang="zh-CN"/>
              <a:t>of</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solidFill>
                  <a:srgbClr val="C00000"/>
                </a:solidFill>
              </a:rPr>
              <a:t>some</a:t>
            </a:r>
            <a:r>
              <a:rPr lang="zh-CN" altLang="en-US">
                <a:solidFill>
                  <a:srgbClr val="C00000"/>
                </a:solidFill>
              </a:rPr>
              <a:t> </a:t>
            </a:r>
            <a:r>
              <a:rPr lang="en-US" altLang="zh-CN">
                <a:solidFill>
                  <a:srgbClr val="C00000"/>
                </a:solidFill>
              </a:rPr>
              <a:t>output</a:t>
            </a:r>
            <a:r>
              <a:rPr lang="zh-CN" altLang="en-US">
                <a:solidFill>
                  <a:srgbClr val="C00000"/>
                </a:solidFill>
              </a:rPr>
              <a:t> </a:t>
            </a:r>
            <a:r>
              <a:rPr lang="en-US" altLang="zh-CN">
                <a:solidFill>
                  <a:srgbClr val="C00000"/>
                </a:solidFill>
              </a:rPr>
              <a:t>of</a:t>
            </a:r>
            <a:r>
              <a:rPr lang="zh-CN" altLang="en-US">
                <a:solidFill>
                  <a:srgbClr val="C00000"/>
                </a:solidFill>
              </a:rPr>
              <a:t> </a:t>
            </a:r>
            <a:r>
              <a:rPr lang="en-US" altLang="zh-CN">
                <a:solidFill>
                  <a:srgbClr val="C00000"/>
                </a:solidFill>
              </a:rPr>
              <a:t>i1</a:t>
            </a:r>
            <a:r>
              <a:rPr lang="en-US" altLang="zh-CN"/>
              <a:t>.</a:t>
            </a:r>
          </a:p>
          <a:p>
            <a:r>
              <a:rPr lang="en-US" altLang="zh-CN"/>
              <a:t>=&gt;</a:t>
            </a:r>
            <a:r>
              <a:rPr lang="zh-CN" altLang="en-US"/>
              <a:t> </a:t>
            </a:r>
            <a:r>
              <a:rPr lang="en-US" altLang="zh-CN"/>
              <a:t>wouldn’t</a:t>
            </a:r>
            <a:r>
              <a:rPr lang="zh-CN" altLang="en-US"/>
              <a:t> </a:t>
            </a:r>
            <a:r>
              <a:rPr lang="en-US" altLang="zh-CN"/>
              <a:t>happen</a:t>
            </a:r>
            <a:r>
              <a:rPr lang="zh-CN" altLang="en-US"/>
              <a:t> </a:t>
            </a:r>
            <a:r>
              <a:rPr lang="en-US" altLang="zh-CN"/>
              <a:t>in</a:t>
            </a:r>
            <a:r>
              <a:rPr lang="zh-CN" altLang="en-US"/>
              <a:t> </a:t>
            </a:r>
            <a:r>
              <a:rPr lang="en-US" altLang="zh-CN"/>
              <a:t>sequential</a:t>
            </a:r>
            <a:r>
              <a:rPr lang="zh-CN" altLang="en-US"/>
              <a:t> </a:t>
            </a:r>
            <a:r>
              <a:rPr lang="en-US" altLang="zh-CN"/>
              <a:t>model,</a:t>
            </a:r>
            <a:r>
              <a:rPr lang="zh-CN" altLang="en-US"/>
              <a:t> </a:t>
            </a:r>
            <a:r>
              <a:rPr lang="en-US" altLang="zh-CN"/>
              <a:t>because</a:t>
            </a:r>
            <a:r>
              <a:rPr lang="zh-CN" altLang="en-US"/>
              <a:t> </a:t>
            </a:r>
            <a:r>
              <a:rPr lang="en-US" altLang="zh-CN"/>
              <a:t>i2</a:t>
            </a:r>
            <a:r>
              <a:rPr lang="zh-CN" altLang="en-US"/>
              <a:t> </a:t>
            </a:r>
            <a:r>
              <a:rPr lang="en-US" altLang="zh-CN"/>
              <a:t>is</a:t>
            </a:r>
            <a:r>
              <a:rPr lang="zh-CN" altLang="en-US"/>
              <a:t> </a:t>
            </a:r>
            <a:r>
              <a:rPr lang="en-US" altLang="zh-CN"/>
              <a:t>executed</a:t>
            </a:r>
            <a:r>
              <a:rPr lang="zh-CN" altLang="en-US"/>
              <a:t> </a:t>
            </a:r>
            <a:r>
              <a:rPr lang="en-US" altLang="zh-CN"/>
              <a:t>after</a:t>
            </a:r>
            <a:r>
              <a:rPr lang="zh-CN" altLang="en-US"/>
              <a:t> </a:t>
            </a:r>
            <a:r>
              <a:rPr lang="en-US" altLang="zh-CN"/>
              <a:t>finishing</a:t>
            </a:r>
            <a:r>
              <a:rPr lang="zh-CN" altLang="en-US"/>
              <a:t> </a:t>
            </a:r>
            <a:r>
              <a:rPr lang="en-US" altLang="zh-CN"/>
              <a:t>i1</a:t>
            </a:r>
            <a:r>
              <a:rPr lang="zh-CN" altLang="en-US"/>
              <a:t> </a:t>
            </a:r>
            <a:r>
              <a:rPr lang="en-US" altLang="zh-CN"/>
              <a:t>and</a:t>
            </a:r>
            <a:r>
              <a:rPr lang="zh-CN" altLang="en-US"/>
              <a:t> </a:t>
            </a:r>
            <a:r>
              <a:rPr lang="en-US" altLang="zh-CN"/>
              <a:t>thus</a:t>
            </a:r>
            <a:r>
              <a:rPr lang="zh-CN" altLang="en-US"/>
              <a:t> </a:t>
            </a:r>
            <a:r>
              <a:rPr lang="en-US" altLang="zh-CN"/>
              <a:t>i2</a:t>
            </a:r>
            <a:r>
              <a:rPr lang="zh-CN" altLang="en-US"/>
              <a:t> </a:t>
            </a:r>
            <a:r>
              <a:rPr lang="en-US" altLang="zh-CN"/>
              <a:t>can</a:t>
            </a:r>
            <a:r>
              <a:rPr lang="zh-CN" altLang="en-US"/>
              <a:t> </a:t>
            </a:r>
            <a:r>
              <a:rPr lang="en-US" altLang="zh-CN"/>
              <a:t>always</a:t>
            </a:r>
            <a:r>
              <a:rPr lang="zh-CN" altLang="en-US"/>
              <a:t> </a:t>
            </a:r>
            <a:r>
              <a:rPr lang="en-US" altLang="zh-CN"/>
              <a:t>see</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a:t>
            </a:r>
            <a:endParaRPr lang="en-US"/>
          </a:p>
        </p:txBody>
      </p:sp>
      <p:sp>
        <p:nvSpPr>
          <p:cNvPr id="7" name="Rounded Rectangular Callout 6">
            <a:extLst>
              <a:ext uri="{FF2B5EF4-FFF2-40B4-BE49-F238E27FC236}">
                <a16:creationId xmlns:a16="http://schemas.microsoft.com/office/drawing/2014/main" id="{CAE2DAD2-0D5D-0E4D-9709-96EADD404F2F}"/>
              </a:ext>
            </a:extLst>
          </p:cNvPr>
          <p:cNvSpPr/>
          <p:nvPr/>
        </p:nvSpPr>
        <p:spPr>
          <a:xfrm>
            <a:off x="7106477" y="2136913"/>
            <a:ext cx="3140765" cy="1292087"/>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i2</a:t>
            </a:r>
            <a:r>
              <a:rPr lang="zh-CN" altLang="en-US" sz="1400"/>
              <a:t> </a:t>
            </a:r>
            <a:r>
              <a:rPr lang="en-US" altLang="zh-CN" sz="1400"/>
              <a:t>must</a:t>
            </a:r>
            <a:r>
              <a:rPr lang="zh-CN" altLang="en-US" sz="1400"/>
              <a:t> </a:t>
            </a:r>
            <a:r>
              <a:rPr lang="en-US" altLang="zh-CN" sz="1400"/>
              <a:t>wait</a:t>
            </a:r>
            <a:r>
              <a:rPr lang="zh-CN" altLang="en-US" sz="1400"/>
              <a:t> </a:t>
            </a:r>
            <a:r>
              <a:rPr lang="en-US" altLang="zh-CN" sz="1400"/>
              <a:t>for</a:t>
            </a:r>
            <a:r>
              <a:rPr lang="zh-CN" altLang="en-US" sz="1400"/>
              <a:t> </a:t>
            </a:r>
            <a:r>
              <a:rPr lang="en-US" altLang="zh-CN" sz="1400"/>
              <a:t>the</a:t>
            </a:r>
            <a:r>
              <a:rPr lang="zh-CN" altLang="en-US" sz="1400"/>
              <a:t> </a:t>
            </a:r>
            <a:r>
              <a:rPr lang="en-US" altLang="zh-CN" sz="1400"/>
              <a:t>finish</a:t>
            </a:r>
            <a:r>
              <a:rPr lang="zh-CN" altLang="en-US" sz="1400"/>
              <a:t> </a:t>
            </a:r>
            <a:r>
              <a:rPr lang="en-US" altLang="zh-CN" sz="1400"/>
              <a:t>of</a:t>
            </a:r>
            <a:r>
              <a:rPr lang="zh-CN" altLang="en-US" sz="1400"/>
              <a:t> </a:t>
            </a:r>
            <a:r>
              <a:rPr lang="en-US" altLang="zh-CN" sz="1400"/>
              <a:t>i1?</a:t>
            </a:r>
          </a:p>
          <a:p>
            <a:pPr algn="ctr"/>
            <a:r>
              <a:rPr lang="en-US" altLang="zh-CN" sz="1400"/>
              <a:t>Can</a:t>
            </a:r>
            <a:r>
              <a:rPr lang="zh-CN" altLang="en-US" sz="1400"/>
              <a:t> </a:t>
            </a:r>
            <a:r>
              <a:rPr lang="en-US" altLang="zh-CN" sz="1400"/>
              <a:t>we</a:t>
            </a:r>
            <a:r>
              <a:rPr lang="zh-CN" altLang="en-US" sz="1400"/>
              <a:t> </a:t>
            </a:r>
            <a:r>
              <a:rPr lang="en-US" altLang="zh-CN" sz="1400"/>
              <a:t>get</a:t>
            </a:r>
            <a:r>
              <a:rPr lang="zh-CN" altLang="en-US" sz="1400"/>
              <a:t> </a:t>
            </a:r>
            <a:r>
              <a:rPr lang="en-US" altLang="zh-CN" sz="1400"/>
              <a:t>the</a:t>
            </a:r>
            <a:r>
              <a:rPr lang="zh-CN" altLang="en-US" sz="1400"/>
              <a:t> </a:t>
            </a:r>
            <a:r>
              <a:rPr lang="en-US" altLang="zh-CN" sz="1400"/>
              <a:t>output</a:t>
            </a:r>
            <a:r>
              <a:rPr lang="zh-CN" altLang="en-US" sz="1400"/>
              <a:t> </a:t>
            </a:r>
            <a:r>
              <a:rPr lang="en-US" altLang="zh-CN" sz="1400"/>
              <a:t>sooner</a:t>
            </a:r>
            <a:r>
              <a:rPr lang="zh-CN" altLang="en-US" sz="1400"/>
              <a:t> </a:t>
            </a:r>
            <a:r>
              <a:rPr lang="en-US" altLang="zh-CN" sz="1400"/>
              <a:t>and</a:t>
            </a:r>
            <a:r>
              <a:rPr lang="zh-CN" altLang="en-US" sz="1400"/>
              <a:t> </a:t>
            </a:r>
            <a:r>
              <a:rPr lang="en-US" altLang="zh-CN" sz="1400"/>
              <a:t>thus</a:t>
            </a:r>
            <a:r>
              <a:rPr lang="zh-CN" altLang="en-US" sz="1400"/>
              <a:t> </a:t>
            </a:r>
            <a:r>
              <a:rPr lang="en-US" altLang="zh-CN" sz="1400"/>
              <a:t>doesn’t</a:t>
            </a:r>
            <a:r>
              <a:rPr lang="zh-CN" altLang="en-US" sz="1400"/>
              <a:t> </a:t>
            </a:r>
            <a:r>
              <a:rPr lang="en-US" altLang="zh-CN" sz="1400"/>
              <a:t>affect</a:t>
            </a:r>
            <a:r>
              <a:rPr lang="zh-CN" altLang="en-US" sz="1400"/>
              <a:t> </a:t>
            </a:r>
            <a:r>
              <a:rPr lang="en-US" altLang="zh-CN" sz="1400"/>
              <a:t>the</a:t>
            </a:r>
            <a:r>
              <a:rPr lang="zh-CN" altLang="en-US" sz="1400"/>
              <a:t> </a:t>
            </a:r>
            <a:r>
              <a:rPr lang="en-US" altLang="zh-CN" sz="1400"/>
              <a:t>execution</a:t>
            </a:r>
            <a:r>
              <a:rPr lang="zh-CN" altLang="en-US" sz="1400"/>
              <a:t> </a:t>
            </a:r>
            <a:r>
              <a:rPr lang="en-US" altLang="zh-CN" sz="1400"/>
              <a:t>of</a:t>
            </a:r>
            <a:r>
              <a:rPr lang="zh-CN" altLang="en-US" sz="1400"/>
              <a:t> </a:t>
            </a:r>
            <a:r>
              <a:rPr lang="en-US" altLang="zh-CN" sz="1400"/>
              <a:t>i2?</a:t>
            </a:r>
            <a:endParaRPr lang="en-US" sz="1400"/>
          </a:p>
        </p:txBody>
      </p:sp>
    </p:spTree>
    <p:extLst>
      <p:ext uri="{BB962C8B-B14F-4D97-AF65-F5344CB8AC3E}">
        <p14:creationId xmlns:p14="http://schemas.microsoft.com/office/powerpoint/2010/main" val="202457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F433016-A60F-9D45-AAD0-701A58CF6655}"/>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9B51601B-2AAC-1F4F-8B1A-FC02E7955877}"/>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81F49E44-061D-314C-9730-0E5792FDBEE8}"/>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TextBox 25">
            <a:extLst>
              <a:ext uri="{FF2B5EF4-FFF2-40B4-BE49-F238E27FC236}">
                <a16:creationId xmlns:a16="http://schemas.microsoft.com/office/drawing/2014/main" id="{16906984-92DF-0E40-8519-2C63571EB03E}"/>
              </a:ext>
            </a:extLst>
          </p:cNvPr>
          <p:cNvSpPr txBox="1"/>
          <p:nvPr/>
        </p:nvSpPr>
        <p:spPr>
          <a:xfrm>
            <a:off x="6029583" y="4874766"/>
            <a:ext cx="803113" cy="523220"/>
          </a:xfrm>
          <a:prstGeom prst="rect">
            <a:avLst/>
          </a:prstGeom>
          <a:noFill/>
        </p:spPr>
        <p:txBody>
          <a:bodyPr wrap="square" rtlCol="0">
            <a:spAutoFit/>
          </a:bodyPr>
          <a:lstStyle/>
          <a:p>
            <a:r>
              <a:rPr lang="en-US" altLang="zh-CN" sz="1400">
                <a:solidFill>
                  <a:srgbClr val="C00000"/>
                </a:solidFill>
              </a:rPr>
              <a:t>x5</a:t>
            </a:r>
            <a:r>
              <a:rPr lang="zh-CN" altLang="en-US" sz="1400">
                <a:solidFill>
                  <a:srgbClr val="C00000"/>
                </a:solidFill>
              </a:rPr>
              <a:t> </a:t>
            </a:r>
            <a:r>
              <a:rPr lang="en-US" altLang="zh-CN" sz="1400">
                <a:solidFill>
                  <a:srgbClr val="C00000"/>
                </a:solidFill>
              </a:rPr>
              <a:t>=</a:t>
            </a:r>
            <a:r>
              <a:rPr lang="zh-CN" altLang="en-US" sz="1400">
                <a:solidFill>
                  <a:srgbClr val="C00000"/>
                </a:solidFill>
              </a:rPr>
              <a:t> </a:t>
            </a:r>
            <a:r>
              <a:rPr lang="en-US" altLang="zh-CN" sz="1400">
                <a:solidFill>
                  <a:srgbClr val="C00000"/>
                </a:solidFill>
              </a:rPr>
              <a:t>0</a:t>
            </a:r>
          </a:p>
          <a:p>
            <a:r>
              <a:rPr lang="en-US" altLang="zh-CN" sz="1400"/>
              <a:t>x6</a:t>
            </a:r>
            <a:r>
              <a:rPr lang="zh-CN" altLang="en-US" sz="1400"/>
              <a:t> </a:t>
            </a:r>
            <a:r>
              <a:rPr lang="en-US" altLang="zh-CN" sz="1400"/>
              <a:t>=</a:t>
            </a:r>
            <a:r>
              <a:rPr lang="zh-CN" altLang="en-US" sz="1400"/>
              <a:t> </a:t>
            </a:r>
            <a:r>
              <a:rPr lang="en-US" altLang="zh-CN" sz="1400"/>
              <a:t>1</a:t>
            </a:r>
            <a:endParaRPr lang="en-US" sz="1400"/>
          </a:p>
        </p:txBody>
      </p:sp>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3" name="Straight Arrow Connector 22">
            <a:extLst>
              <a:ext uri="{FF2B5EF4-FFF2-40B4-BE49-F238E27FC236}">
                <a16:creationId xmlns:a16="http://schemas.microsoft.com/office/drawing/2014/main" id="{5A035959-888C-4F4E-9E29-51C4F3F9932E}"/>
              </a:ext>
            </a:extLst>
          </p:cNvPr>
          <p:cNvCxnSpPr/>
          <p:nvPr/>
        </p:nvCxnSpPr>
        <p:spPr>
          <a:xfrm flipV="1">
            <a:off x="6084400"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EA8DB1CA-FC21-1043-A4BE-1693F63EEBBA}"/>
              </a:ext>
            </a:extLst>
          </p:cNvPr>
          <p:cNvSpPr txBox="1"/>
          <p:nvPr/>
        </p:nvSpPr>
        <p:spPr>
          <a:xfrm>
            <a:off x="6221896" y="4159393"/>
            <a:ext cx="803113" cy="523220"/>
          </a:xfrm>
          <a:prstGeom prst="rect">
            <a:avLst/>
          </a:prstGeom>
          <a:noFill/>
        </p:spPr>
        <p:txBody>
          <a:bodyPr wrap="square" rtlCol="0">
            <a:spAutoFit/>
          </a:bodyPr>
          <a:lstStyle/>
          <a:p>
            <a:r>
              <a:rPr lang="en-US" altLang="zh-CN" sz="1400"/>
              <a:t>out</a:t>
            </a:r>
            <a:r>
              <a:rPr lang="zh-CN" altLang="en-US" sz="1400"/>
              <a:t> </a:t>
            </a:r>
            <a:endParaRPr lang="en-US" altLang="zh-CN" sz="1400"/>
          </a:p>
          <a:p>
            <a:r>
              <a:rPr lang="en-US" altLang="zh-CN" sz="1400"/>
              <a:t>=</a:t>
            </a:r>
            <a:r>
              <a:rPr lang="zh-CN" altLang="en-US" sz="1400"/>
              <a:t> </a:t>
            </a:r>
            <a:r>
              <a:rPr lang="en-US" altLang="zh-CN" sz="1400"/>
              <a:t>2</a:t>
            </a:r>
            <a:endParaRPr lang="en-US" sz="1400"/>
          </a:p>
        </p:txBody>
      </p:sp>
      <p:cxnSp>
        <p:nvCxnSpPr>
          <p:cNvPr id="40" name="Straight Connector 39">
            <a:extLst>
              <a:ext uri="{FF2B5EF4-FFF2-40B4-BE49-F238E27FC236}">
                <a16:creationId xmlns:a16="http://schemas.microsoft.com/office/drawing/2014/main" id="{6FD44281-C9B3-2644-8766-F83FC0F71290}"/>
              </a:ext>
            </a:extLst>
          </p:cNvPr>
          <p:cNvCxnSpPr/>
          <p:nvPr/>
        </p:nvCxnSpPr>
        <p:spPr>
          <a:xfrm>
            <a:off x="6221896" y="4135324"/>
            <a:ext cx="0" cy="570062"/>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Arrow Connector 43">
            <a:extLst>
              <a:ext uri="{FF2B5EF4-FFF2-40B4-BE49-F238E27FC236}">
                <a16:creationId xmlns:a16="http://schemas.microsoft.com/office/drawing/2014/main" id="{401ADA24-B90A-5C49-92E9-2FF5D06EAC7F}"/>
              </a:ext>
            </a:extLst>
          </p:cNvPr>
          <p:cNvCxnSpPr/>
          <p:nvPr/>
        </p:nvCxnSpPr>
        <p:spPr>
          <a:xfrm>
            <a:off x="6221896" y="4705386"/>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5" name="Rectangular Callout 44">
            <a:extLst>
              <a:ext uri="{FF2B5EF4-FFF2-40B4-BE49-F238E27FC236}">
                <a16:creationId xmlns:a16="http://schemas.microsoft.com/office/drawing/2014/main" id="{8FDFD666-B8A0-F549-BBDA-84F40D0AA86D}"/>
              </a:ext>
            </a:extLst>
          </p:cNvPr>
          <p:cNvSpPr/>
          <p:nvPr/>
        </p:nvSpPr>
        <p:spPr>
          <a:xfrm>
            <a:off x="4737959" y="4060763"/>
            <a:ext cx="1256996" cy="597480"/>
          </a:xfrm>
          <a:prstGeom prst="wedgeRectCallout">
            <a:avLst>
              <a:gd name="adj1" fmla="val 65080"/>
              <a:gd name="adj2" fmla="val 8192"/>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Forwarding</a:t>
            </a:r>
            <a:endParaRPr lang="en-US">
              <a:solidFill>
                <a:sysClr val="windowText" lastClr="000000"/>
              </a:solidFill>
            </a:endParaRPr>
          </a:p>
        </p:txBody>
      </p:sp>
      <p:sp>
        <p:nvSpPr>
          <p:cNvPr id="46" name="Oval 45">
            <a:extLst>
              <a:ext uri="{FF2B5EF4-FFF2-40B4-BE49-F238E27FC236}">
                <a16:creationId xmlns:a16="http://schemas.microsoft.com/office/drawing/2014/main" id="{E1BA3768-095B-0343-AB7F-5D7F1055647E}"/>
              </a:ext>
            </a:extLst>
          </p:cNvPr>
          <p:cNvSpPr/>
          <p:nvPr/>
        </p:nvSpPr>
        <p:spPr>
          <a:xfrm>
            <a:off x="6221896" y="4159393"/>
            <a:ext cx="401556" cy="523220"/>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7" name="Oval 46">
            <a:extLst>
              <a:ext uri="{FF2B5EF4-FFF2-40B4-BE49-F238E27FC236}">
                <a16:creationId xmlns:a16="http://schemas.microsoft.com/office/drawing/2014/main" id="{B42062B9-EC2B-434F-AF75-1DFEF7C8D545}"/>
              </a:ext>
            </a:extLst>
          </p:cNvPr>
          <p:cNvSpPr/>
          <p:nvPr/>
        </p:nvSpPr>
        <p:spPr>
          <a:xfrm>
            <a:off x="6007939" y="5107765"/>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30" name="Rectangle 29">
            <a:extLst>
              <a:ext uri="{FF2B5EF4-FFF2-40B4-BE49-F238E27FC236}">
                <a16:creationId xmlns:a16="http://schemas.microsoft.com/office/drawing/2014/main" id="{C47BEEF4-DBA5-4F4C-A284-F9DCBF8B2AD2}"/>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218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49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pic>
        <p:nvPicPr>
          <p:cNvPr id="5" name="Picture 4" descr="Diagram&#10;&#10;Description automatically generated">
            <a:extLst>
              <a:ext uri="{FF2B5EF4-FFF2-40B4-BE49-F238E27FC236}">
                <a16:creationId xmlns:a16="http://schemas.microsoft.com/office/drawing/2014/main" id="{59DC38E8-BA21-6743-8C1F-405D58C60AFE}"/>
              </a:ext>
            </a:extLst>
          </p:cNvPr>
          <p:cNvPicPr>
            <a:picLocks noChangeAspect="1"/>
          </p:cNvPicPr>
          <p:nvPr/>
        </p:nvPicPr>
        <p:blipFill>
          <a:blip r:embed="rId3"/>
          <a:stretch>
            <a:fillRect/>
          </a:stretch>
        </p:blipFill>
        <p:spPr>
          <a:xfrm>
            <a:off x="3923817" y="2429911"/>
            <a:ext cx="7136702" cy="3975904"/>
          </a:xfrm>
          <a:prstGeom prst="rect">
            <a:avLst/>
          </a:prstGeom>
        </p:spPr>
      </p:pic>
    </p:spTree>
    <p:extLst>
      <p:ext uri="{BB962C8B-B14F-4D97-AF65-F5344CB8AC3E}">
        <p14:creationId xmlns:p14="http://schemas.microsoft.com/office/powerpoint/2010/main" val="140530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6B41-C95D-7441-8D2B-55E0DF2D3A4A}"/>
              </a:ext>
            </a:extLst>
          </p:cNvPr>
          <p:cNvSpPr>
            <a:spLocks noGrp="1"/>
          </p:cNvSpPr>
          <p:nvPr>
            <p:ph type="title"/>
          </p:nvPr>
        </p:nvSpPr>
        <p:spPr/>
        <p:txBody>
          <a:bodyPr/>
          <a:lstStyle/>
          <a:p>
            <a:r>
              <a:rPr lang="en-US" altLang="zh-CN"/>
              <a:t>Q1</a:t>
            </a:r>
            <a:r>
              <a:rPr lang="zh-CN" altLang="en-US"/>
              <a:t> </a:t>
            </a:r>
            <a:r>
              <a:rPr lang="en-US" altLang="zh-CN"/>
              <a:t>FSM</a:t>
            </a:r>
            <a:endParaRPr lang="en-US"/>
          </a:p>
        </p:txBody>
      </p:sp>
      <p:sp>
        <p:nvSpPr>
          <p:cNvPr id="3" name="Content Placeholder 2">
            <a:extLst>
              <a:ext uri="{FF2B5EF4-FFF2-40B4-BE49-F238E27FC236}">
                <a16:creationId xmlns:a16="http://schemas.microsoft.com/office/drawing/2014/main" id="{DD3C15D6-EA47-3A42-9802-223310ABEAF8}"/>
              </a:ext>
            </a:extLst>
          </p:cNvPr>
          <p:cNvSpPr>
            <a:spLocks noGrp="1"/>
          </p:cNvSpPr>
          <p:nvPr>
            <p:ph idx="1"/>
          </p:nvPr>
        </p:nvSpPr>
        <p:spPr/>
        <p:txBody>
          <a:bodyPr/>
          <a:lstStyle/>
          <a:p>
            <a:pPr marL="0" indent="0" fontAlgn="base">
              <a:buNone/>
            </a:pPr>
            <a:r>
              <a:rPr lang="en-US"/>
              <a:t>In the lecture example on "electronic eyes" (see slide 28 of </a:t>
            </a:r>
            <a:r>
              <a:rPr lang="en-US" b="1">
                <a:hlinkClick r:id="rId2"/>
              </a:rPr>
              <a:t>https://nyu-cso.github.io/notes/arch-seq.pdf</a:t>
            </a:r>
            <a:r>
              <a:rPr lang="en-US"/>
              <a:t>). The desired pattern of lights to be lit up is: left, middle, right, middle, left, middle, right ... </a:t>
            </a:r>
          </a:p>
          <a:p>
            <a:pPr marL="0" indent="0" fontAlgn="base">
              <a:buNone/>
            </a:pPr>
            <a:r>
              <a:rPr lang="en-US"/>
              <a:t>What is the </a:t>
            </a:r>
            <a:r>
              <a:rPr lang="en-US" b="1"/>
              <a:t>minimum</a:t>
            </a:r>
            <a:r>
              <a:rPr lang="en-US"/>
              <a:t> number of distinct state values needed for a FSM to implement this electronic eyes device?</a:t>
            </a:r>
          </a:p>
          <a:p>
            <a:pPr marL="0" indent="0" fontAlgn="base">
              <a:buNone/>
            </a:pPr>
            <a:r>
              <a:rPr lang="en-US" altLang="zh-CN">
                <a:solidFill>
                  <a:srgbClr val="FF0000"/>
                </a:solidFill>
              </a:rPr>
              <a:t>4</a:t>
            </a:r>
            <a:br>
              <a:rPr lang="en-US"/>
            </a:br>
            <a:endParaRPr lang="en-US"/>
          </a:p>
          <a:p>
            <a:endParaRPr lang="en-US"/>
          </a:p>
        </p:txBody>
      </p:sp>
      <p:sp>
        <p:nvSpPr>
          <p:cNvPr id="4" name="Slide Number Placeholder 3">
            <a:extLst>
              <a:ext uri="{FF2B5EF4-FFF2-40B4-BE49-F238E27FC236}">
                <a16:creationId xmlns:a16="http://schemas.microsoft.com/office/drawing/2014/main" id="{30DFDC1F-37B0-EB4A-B23C-1A4BCB4CFF36}"/>
              </a:ext>
            </a:extLst>
          </p:cNvPr>
          <p:cNvSpPr>
            <a:spLocks noGrp="1"/>
          </p:cNvSpPr>
          <p:nvPr>
            <p:ph type="sldNum" sz="quarter" idx="12"/>
          </p:nvPr>
        </p:nvSpPr>
        <p:spPr/>
        <p:txBody>
          <a:bodyPr/>
          <a:lstStyle/>
          <a:p>
            <a:fld id="{8D4EC0DA-4BF5-A643-9CB7-B11B04F56005}" type="slidenum">
              <a:rPr lang="en-US" smtClean="0"/>
              <a:pPr/>
              <a:t>5</a:t>
            </a:fld>
            <a:endParaRPr lang="en-US"/>
          </a:p>
        </p:txBody>
      </p:sp>
      <p:pic>
        <p:nvPicPr>
          <p:cNvPr id="5" name="Picture 4">
            <a:extLst>
              <a:ext uri="{FF2B5EF4-FFF2-40B4-BE49-F238E27FC236}">
                <a16:creationId xmlns:a16="http://schemas.microsoft.com/office/drawing/2014/main" id="{6E252852-8039-0444-B018-8860DF8E44C0}"/>
              </a:ext>
            </a:extLst>
          </p:cNvPr>
          <p:cNvPicPr>
            <a:picLocks noChangeAspect="1"/>
          </p:cNvPicPr>
          <p:nvPr/>
        </p:nvPicPr>
        <p:blipFill>
          <a:blip r:embed="rId3"/>
          <a:stretch>
            <a:fillRect/>
          </a:stretch>
        </p:blipFill>
        <p:spPr>
          <a:xfrm>
            <a:off x="6980964" y="3790382"/>
            <a:ext cx="3832483" cy="2931093"/>
          </a:xfrm>
          <a:prstGeom prst="rect">
            <a:avLst/>
          </a:prstGeom>
        </p:spPr>
      </p:pic>
      <p:grpSp>
        <p:nvGrpSpPr>
          <p:cNvPr id="29" name="Group 28">
            <a:extLst>
              <a:ext uri="{FF2B5EF4-FFF2-40B4-BE49-F238E27FC236}">
                <a16:creationId xmlns:a16="http://schemas.microsoft.com/office/drawing/2014/main" id="{CA926F61-3582-0448-93A4-5266E4A71A7F}"/>
              </a:ext>
            </a:extLst>
          </p:cNvPr>
          <p:cNvGrpSpPr/>
          <p:nvPr/>
        </p:nvGrpSpPr>
        <p:grpSpPr>
          <a:xfrm>
            <a:off x="540218" y="4658676"/>
            <a:ext cx="4134789" cy="1940262"/>
            <a:chOff x="540218" y="4658676"/>
            <a:chExt cx="4134789" cy="1940262"/>
          </a:xfrm>
        </p:grpSpPr>
        <p:sp>
          <p:nvSpPr>
            <p:cNvPr id="6" name="Oval 5">
              <a:extLst>
                <a:ext uri="{FF2B5EF4-FFF2-40B4-BE49-F238E27FC236}">
                  <a16:creationId xmlns:a16="http://schemas.microsoft.com/office/drawing/2014/main" id="{600DF041-8131-5E4B-8380-541D15108779}"/>
                </a:ext>
              </a:extLst>
            </p:cNvPr>
            <p:cNvSpPr/>
            <p:nvPr/>
          </p:nvSpPr>
          <p:spPr>
            <a:xfrm>
              <a:off x="664143" y="4899259"/>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L</a:t>
              </a:r>
            </a:p>
          </p:txBody>
        </p:sp>
        <p:sp>
          <p:nvSpPr>
            <p:cNvPr id="7" name="Oval 6">
              <a:extLst>
                <a:ext uri="{FF2B5EF4-FFF2-40B4-BE49-F238E27FC236}">
                  <a16:creationId xmlns:a16="http://schemas.microsoft.com/office/drawing/2014/main" id="{3278BEA5-5202-5341-A9F2-3E7F9EF00CE0}"/>
                </a:ext>
              </a:extLst>
            </p:cNvPr>
            <p:cNvSpPr/>
            <p:nvPr/>
          </p:nvSpPr>
          <p:spPr>
            <a:xfrm>
              <a:off x="2785825" y="4889634"/>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M1</a:t>
              </a:r>
            </a:p>
          </p:txBody>
        </p:sp>
        <p:sp>
          <p:nvSpPr>
            <p:cNvPr id="8" name="Oval 7">
              <a:extLst>
                <a:ext uri="{FF2B5EF4-FFF2-40B4-BE49-F238E27FC236}">
                  <a16:creationId xmlns:a16="http://schemas.microsoft.com/office/drawing/2014/main" id="{392B3B59-C6FF-BE4B-B526-A7D98A9786DF}"/>
                </a:ext>
              </a:extLst>
            </p:cNvPr>
            <p:cNvSpPr/>
            <p:nvPr/>
          </p:nvSpPr>
          <p:spPr>
            <a:xfrm>
              <a:off x="2897317" y="5878763"/>
              <a:ext cx="914400"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a:t>
              </a:r>
            </a:p>
          </p:txBody>
        </p:sp>
        <p:sp>
          <p:nvSpPr>
            <p:cNvPr id="9" name="Oval 8">
              <a:extLst>
                <a:ext uri="{FF2B5EF4-FFF2-40B4-BE49-F238E27FC236}">
                  <a16:creationId xmlns:a16="http://schemas.microsoft.com/office/drawing/2014/main" id="{C3894099-4A2B-DF49-992C-DD14F10AC376}"/>
                </a:ext>
              </a:extLst>
            </p:cNvPr>
            <p:cNvSpPr/>
            <p:nvPr/>
          </p:nvSpPr>
          <p:spPr>
            <a:xfrm>
              <a:off x="540218" y="5888388"/>
              <a:ext cx="1137385" cy="423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M2</a:t>
              </a:r>
            </a:p>
          </p:txBody>
        </p:sp>
        <p:cxnSp>
          <p:nvCxnSpPr>
            <p:cNvPr id="11" name="Straight Arrow Connector 10">
              <a:extLst>
                <a:ext uri="{FF2B5EF4-FFF2-40B4-BE49-F238E27FC236}">
                  <a16:creationId xmlns:a16="http://schemas.microsoft.com/office/drawing/2014/main" id="{C5E1EB21-46AD-7847-A8BF-49800CF657FE}"/>
                </a:ext>
              </a:extLst>
            </p:cNvPr>
            <p:cNvCxnSpPr>
              <a:stCxn id="6" idx="6"/>
              <a:endCxn id="7" idx="2"/>
            </p:cNvCxnSpPr>
            <p:nvPr/>
          </p:nvCxnSpPr>
          <p:spPr>
            <a:xfrm flipV="1">
              <a:off x="1578543" y="5101390"/>
              <a:ext cx="1207282"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08713E-D559-C246-8107-83C77DA8A381}"/>
                </a:ext>
              </a:extLst>
            </p:cNvPr>
            <p:cNvCxnSpPr>
              <a:cxnSpLocks/>
              <a:stCxn id="7" idx="4"/>
              <a:endCxn id="8" idx="0"/>
            </p:cNvCxnSpPr>
            <p:nvPr/>
          </p:nvCxnSpPr>
          <p:spPr>
            <a:xfrm flipH="1">
              <a:off x="3354517" y="5313146"/>
              <a:ext cx="1" cy="565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C5079E-002A-DC43-91A0-70A083A32D59}"/>
                </a:ext>
              </a:extLst>
            </p:cNvPr>
            <p:cNvCxnSpPr>
              <a:cxnSpLocks/>
              <a:stCxn id="8" idx="2"/>
              <a:endCxn id="9" idx="6"/>
            </p:cNvCxnSpPr>
            <p:nvPr/>
          </p:nvCxnSpPr>
          <p:spPr>
            <a:xfrm flipH="1">
              <a:off x="1677603" y="6090519"/>
              <a:ext cx="1219714" cy="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C55A21-F40A-AF44-8E3B-1B8F141FAC40}"/>
                </a:ext>
              </a:extLst>
            </p:cNvPr>
            <p:cNvCxnSpPr>
              <a:cxnSpLocks/>
              <a:endCxn id="6" idx="4"/>
            </p:cNvCxnSpPr>
            <p:nvPr/>
          </p:nvCxnSpPr>
          <p:spPr>
            <a:xfrm flipV="1">
              <a:off x="1121343" y="5322771"/>
              <a:ext cx="0" cy="677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4AB1B9C-F232-5344-B6DD-82FF200BF420}"/>
                </a:ext>
              </a:extLst>
            </p:cNvPr>
            <p:cNvSpPr txBox="1"/>
            <p:nvPr/>
          </p:nvSpPr>
          <p:spPr>
            <a:xfrm>
              <a:off x="1578543" y="4658676"/>
              <a:ext cx="1482457" cy="307777"/>
            </a:xfrm>
            <a:prstGeom prst="rect">
              <a:avLst/>
            </a:prstGeom>
            <a:noFill/>
          </p:spPr>
          <p:txBody>
            <a:bodyPr wrap="none" rtlCol="0">
              <a:spAutoFit/>
            </a:bodyPr>
            <a:lstStyle/>
            <a:p>
              <a:r>
                <a:rPr lang="en-US" sz="1400"/>
                <a:t>next/ light middle</a:t>
              </a:r>
            </a:p>
          </p:txBody>
        </p:sp>
        <p:sp>
          <p:nvSpPr>
            <p:cNvPr id="26" name="TextBox 25">
              <a:extLst>
                <a:ext uri="{FF2B5EF4-FFF2-40B4-BE49-F238E27FC236}">
                  <a16:creationId xmlns:a16="http://schemas.microsoft.com/office/drawing/2014/main" id="{38612663-D7F7-5949-A008-59D64410439E}"/>
                </a:ext>
              </a:extLst>
            </p:cNvPr>
            <p:cNvSpPr txBox="1"/>
            <p:nvPr/>
          </p:nvSpPr>
          <p:spPr>
            <a:xfrm>
              <a:off x="3354517" y="5437277"/>
              <a:ext cx="1320490" cy="307777"/>
            </a:xfrm>
            <a:prstGeom prst="rect">
              <a:avLst/>
            </a:prstGeom>
            <a:noFill/>
          </p:spPr>
          <p:txBody>
            <a:bodyPr wrap="none" rtlCol="0">
              <a:spAutoFit/>
            </a:bodyPr>
            <a:lstStyle/>
            <a:p>
              <a:r>
                <a:rPr lang="en-US" sz="1400"/>
                <a:t>next/ light right</a:t>
              </a:r>
            </a:p>
          </p:txBody>
        </p:sp>
        <p:sp>
          <p:nvSpPr>
            <p:cNvPr id="27" name="TextBox 26">
              <a:extLst>
                <a:ext uri="{FF2B5EF4-FFF2-40B4-BE49-F238E27FC236}">
                  <a16:creationId xmlns:a16="http://schemas.microsoft.com/office/drawing/2014/main" id="{204D9684-A756-1348-885D-70F68FD13D0F}"/>
                </a:ext>
              </a:extLst>
            </p:cNvPr>
            <p:cNvSpPr txBox="1"/>
            <p:nvPr/>
          </p:nvSpPr>
          <p:spPr>
            <a:xfrm>
              <a:off x="1177005" y="5436049"/>
              <a:ext cx="1222771" cy="307777"/>
            </a:xfrm>
            <a:prstGeom prst="rect">
              <a:avLst/>
            </a:prstGeom>
            <a:noFill/>
          </p:spPr>
          <p:txBody>
            <a:bodyPr wrap="none" rtlCol="0">
              <a:spAutoFit/>
            </a:bodyPr>
            <a:lstStyle/>
            <a:p>
              <a:r>
                <a:rPr lang="en-US" sz="1400"/>
                <a:t>next/ light left</a:t>
              </a:r>
            </a:p>
          </p:txBody>
        </p:sp>
        <p:sp>
          <p:nvSpPr>
            <p:cNvPr id="28" name="TextBox 27">
              <a:extLst>
                <a:ext uri="{FF2B5EF4-FFF2-40B4-BE49-F238E27FC236}">
                  <a16:creationId xmlns:a16="http://schemas.microsoft.com/office/drawing/2014/main" id="{73304A02-989A-A948-8F5F-B1CA3B2A1F3B}"/>
                </a:ext>
              </a:extLst>
            </p:cNvPr>
            <p:cNvSpPr txBox="1"/>
            <p:nvPr/>
          </p:nvSpPr>
          <p:spPr>
            <a:xfrm>
              <a:off x="1888587" y="6291161"/>
              <a:ext cx="1482457" cy="307777"/>
            </a:xfrm>
            <a:prstGeom prst="rect">
              <a:avLst/>
            </a:prstGeom>
            <a:noFill/>
          </p:spPr>
          <p:txBody>
            <a:bodyPr wrap="none" rtlCol="0">
              <a:spAutoFit/>
            </a:bodyPr>
            <a:lstStyle/>
            <a:p>
              <a:r>
                <a:rPr lang="en-US" sz="1400"/>
                <a:t>next/ light middle</a:t>
              </a:r>
            </a:p>
          </p:txBody>
        </p:sp>
      </p:grpSp>
      <p:sp>
        <p:nvSpPr>
          <p:cNvPr id="10" name="Rounded Rectangular Callout 9">
            <a:extLst>
              <a:ext uri="{FF2B5EF4-FFF2-40B4-BE49-F238E27FC236}">
                <a16:creationId xmlns:a16="http://schemas.microsoft.com/office/drawing/2014/main" id="{C9B83FFF-CB8E-EA46-86F8-DD2968A56EF6}"/>
              </a:ext>
            </a:extLst>
          </p:cNvPr>
          <p:cNvSpPr/>
          <p:nvPr/>
        </p:nvSpPr>
        <p:spPr>
          <a:xfrm>
            <a:off x="3251567" y="3924560"/>
            <a:ext cx="1533237" cy="963499"/>
          </a:xfrm>
          <a:prstGeom prst="wedgeRoundRectCallou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11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50</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x7</a:t>
            </a:r>
            <a:r>
              <a:rPr lang="zh-CN" altLang="en-US"/>
              <a:t> </a:t>
            </a:r>
            <a:r>
              <a:rPr lang="en-US" altLang="zh-CN"/>
              <a:t>=</a:t>
            </a:r>
            <a:r>
              <a:rPr lang="zh-CN" altLang="en-US"/>
              <a:t> </a:t>
            </a:r>
            <a:r>
              <a:rPr lang="en-US" altLang="zh-CN"/>
              <a:t>1</a:t>
            </a:r>
          </a:p>
          <a:p>
            <a:r>
              <a:rPr lang="en-US" altLang="zh-CN"/>
              <a:t>add</a:t>
            </a:r>
            <a:r>
              <a:rPr lang="zh-CN" altLang="en-US"/>
              <a:t> </a:t>
            </a:r>
            <a:r>
              <a:rPr lang="en-US" altLang="zh-CN"/>
              <a:t>x5,</a:t>
            </a:r>
            <a:r>
              <a:rPr lang="zh-CN" altLang="en-US"/>
              <a:t> </a:t>
            </a:r>
            <a:r>
              <a:rPr lang="en-US" altLang="zh-CN"/>
              <a:t>x6,</a:t>
            </a:r>
            <a:r>
              <a:rPr lang="zh-CN" altLang="en-US"/>
              <a:t> </a:t>
            </a:r>
            <a:r>
              <a:rPr lang="en-US" altLang="zh-CN"/>
              <a:t>x7</a:t>
            </a:r>
            <a:r>
              <a:rPr lang="zh-CN" altLang="en-US"/>
              <a:t> </a:t>
            </a:r>
            <a:r>
              <a:rPr lang="en-US" altLang="zh-CN"/>
              <a:t>(x5</a:t>
            </a:r>
            <a:r>
              <a:rPr lang="zh-CN" altLang="en-US"/>
              <a:t> </a:t>
            </a:r>
            <a:r>
              <a:rPr lang="en-US" altLang="zh-CN"/>
              <a:t>=</a:t>
            </a:r>
            <a:r>
              <a:rPr lang="zh-CN" altLang="en-US"/>
              <a:t> </a:t>
            </a:r>
            <a:r>
              <a:rPr lang="en-US" altLang="zh-CN"/>
              <a:t>x6</a:t>
            </a:r>
            <a:r>
              <a:rPr lang="zh-CN" altLang="en-US"/>
              <a:t> </a:t>
            </a:r>
            <a:r>
              <a:rPr lang="en-US" altLang="zh-CN"/>
              <a:t>+</a:t>
            </a:r>
            <a:r>
              <a:rPr lang="zh-CN" altLang="en-US"/>
              <a:t> </a:t>
            </a:r>
            <a:r>
              <a:rPr lang="en-US" altLang="zh-CN"/>
              <a:t>x7)</a:t>
            </a:r>
          </a:p>
          <a:p>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3</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MEM</a:t>
            </a:r>
            <a:endParaRPr lang="en-US">
              <a:solidFill>
                <a:sysClr val="windowText" lastClr="000000"/>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462260" cy="369332"/>
          </a:xfrm>
          <a:prstGeom prst="rect">
            <a:avLst/>
          </a:prstGeom>
        </p:spPr>
        <p:txBody>
          <a:bodyPr wrap="none">
            <a:spAutoFit/>
          </a:bodyPr>
          <a:lstStyle/>
          <a:p>
            <a:r>
              <a:rPr lang="en-US" altLang="zh-CN"/>
              <a:t>add</a:t>
            </a:r>
            <a:r>
              <a:rPr lang="zh-CN" altLang="en-US"/>
              <a:t> </a:t>
            </a:r>
            <a:r>
              <a:rPr lang="en-US" altLang="zh-CN"/>
              <a:t>x5,</a:t>
            </a:r>
            <a:r>
              <a:rPr lang="zh-CN" altLang="en-US"/>
              <a:t> </a:t>
            </a:r>
            <a:r>
              <a:rPr lang="en-US" altLang="zh-CN"/>
              <a:t>x6,</a:t>
            </a:r>
            <a:r>
              <a:rPr lang="zh-CN" altLang="en-US"/>
              <a:t> </a:t>
            </a:r>
            <a:r>
              <a:rPr lang="en-US" altLang="zh-CN"/>
              <a:t>x7</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462260" cy="369332"/>
          </a:xfrm>
          <a:prstGeom prst="rect">
            <a:avLst/>
          </a:prstGeom>
        </p:spPr>
        <p:txBody>
          <a:bodyPr wrap="none">
            <a:spAutoFit/>
          </a:bodyPr>
          <a:lstStyle/>
          <a:p>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7" name="Straight Arrow Connector 26">
            <a:extLst>
              <a:ext uri="{FF2B5EF4-FFF2-40B4-BE49-F238E27FC236}">
                <a16:creationId xmlns:a16="http://schemas.microsoft.com/office/drawing/2014/main" id="{3DF712CF-F8CC-3B45-BE53-11F5DA6ECAC5}"/>
              </a:ext>
            </a:extLst>
          </p:cNvPr>
          <p:cNvCxnSpPr/>
          <p:nvPr/>
        </p:nvCxnSpPr>
        <p:spPr>
          <a:xfrm flipV="1">
            <a:off x="7507359" y="413532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69A32F2A-F762-3B4C-915F-612D6BC6A35B}"/>
              </a:ext>
            </a:extLst>
          </p:cNvPr>
          <p:cNvCxnSpPr/>
          <p:nvPr/>
        </p:nvCxnSpPr>
        <p:spPr>
          <a:xfrm>
            <a:off x="7507359"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986FBE59-0785-2D41-A13B-9AD8813E2A5C}"/>
              </a:ext>
            </a:extLst>
          </p:cNvPr>
          <p:cNvSpPr txBox="1"/>
          <p:nvPr/>
        </p:nvSpPr>
        <p:spPr>
          <a:xfrm>
            <a:off x="7499896" y="4626741"/>
            <a:ext cx="803113" cy="523220"/>
          </a:xfrm>
          <a:prstGeom prst="rect">
            <a:avLst/>
          </a:prstGeom>
          <a:noFill/>
        </p:spPr>
        <p:txBody>
          <a:bodyPr wrap="square" rtlCol="0">
            <a:spAutoFit/>
          </a:bodyPr>
          <a:lstStyle/>
          <a:p>
            <a:r>
              <a:rPr lang="en-US" altLang="zh-CN" sz="1400"/>
              <a:t>out</a:t>
            </a:r>
          </a:p>
          <a:p>
            <a:r>
              <a:rPr lang="en-US" altLang="zh-CN" sz="1400"/>
              <a:t>=</a:t>
            </a:r>
            <a:r>
              <a:rPr lang="zh-CN" altLang="en-US" sz="1400"/>
              <a:t> </a:t>
            </a:r>
            <a:r>
              <a:rPr lang="en-US" altLang="zh-CN" sz="1400"/>
              <a:t>3</a:t>
            </a:r>
          </a:p>
        </p:txBody>
      </p:sp>
      <p:sp>
        <p:nvSpPr>
          <p:cNvPr id="31" name="Rectangular Callout 30">
            <a:extLst>
              <a:ext uri="{FF2B5EF4-FFF2-40B4-BE49-F238E27FC236}">
                <a16:creationId xmlns:a16="http://schemas.microsoft.com/office/drawing/2014/main" id="{91A91AF3-1905-2D4B-8FA8-785787992B64}"/>
              </a:ext>
            </a:extLst>
          </p:cNvPr>
          <p:cNvSpPr/>
          <p:nvPr/>
        </p:nvSpPr>
        <p:spPr>
          <a:xfrm>
            <a:off x="7173790" y="5250225"/>
            <a:ext cx="1129219" cy="483061"/>
          </a:xfrm>
          <a:prstGeom prst="wedgeRectCallout">
            <a:avLst>
              <a:gd name="adj1" fmla="val 3514"/>
              <a:gd name="adj2" fmla="val -7927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Correct!</a:t>
            </a:r>
            <a:endParaRPr lang="en-US">
              <a:solidFill>
                <a:sysClr val="windowText" lastClr="000000"/>
              </a:solidFill>
            </a:endParaRPr>
          </a:p>
        </p:txBody>
      </p:sp>
      <p:sp>
        <p:nvSpPr>
          <p:cNvPr id="23" name="Rectangle 22">
            <a:extLst>
              <a:ext uri="{FF2B5EF4-FFF2-40B4-BE49-F238E27FC236}">
                <a16:creationId xmlns:a16="http://schemas.microsoft.com/office/drawing/2014/main" id="{AFCBAFB4-7C90-4C4B-A4DC-A3E7E948F270}"/>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4" name="Rectangle 23">
            <a:extLst>
              <a:ext uri="{FF2B5EF4-FFF2-40B4-BE49-F238E27FC236}">
                <a16:creationId xmlns:a16="http://schemas.microsoft.com/office/drawing/2014/main" id="{B499246D-23DF-B34D-92FF-21BC4F1447DF}"/>
              </a:ext>
            </a:extLst>
          </p:cNvPr>
          <p:cNvSpPr/>
          <p:nvPr/>
        </p:nvSpPr>
        <p:spPr>
          <a:xfrm>
            <a:off x="8002653" y="3859685"/>
            <a:ext cx="457953"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5" name="Rectangle 24">
            <a:extLst>
              <a:ext uri="{FF2B5EF4-FFF2-40B4-BE49-F238E27FC236}">
                <a16:creationId xmlns:a16="http://schemas.microsoft.com/office/drawing/2014/main" id="{749A7CC3-A2D8-9A48-A753-61B14DDB887D}"/>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6" name="Rectangle 25">
            <a:extLst>
              <a:ext uri="{FF2B5EF4-FFF2-40B4-BE49-F238E27FC236}">
                <a16:creationId xmlns:a16="http://schemas.microsoft.com/office/drawing/2014/main" id="{B59DDE61-E052-9548-9653-B8D059A83805}"/>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97816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Forwarding</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51</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a:t>The</a:t>
            </a:r>
            <a:r>
              <a:rPr lang="zh-CN" altLang="en-US"/>
              <a:t> </a:t>
            </a:r>
            <a:r>
              <a:rPr lang="en-US" altLang="zh-CN"/>
              <a:t>input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s2</a:t>
            </a:r>
            <a:r>
              <a:rPr lang="zh-CN" altLang="en-US"/>
              <a:t> </a:t>
            </a:r>
            <a:r>
              <a:rPr lang="en-US" altLang="zh-CN"/>
              <a:t>in</a:t>
            </a:r>
            <a:r>
              <a:rPr lang="zh-CN" altLang="en-US"/>
              <a:t> </a:t>
            </a:r>
            <a:r>
              <a:rPr lang="en-US" altLang="zh-CN"/>
              <a:t>i2</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some</a:t>
            </a:r>
            <a:r>
              <a:rPr lang="zh-CN" altLang="en-US"/>
              <a:t> </a:t>
            </a:r>
            <a:r>
              <a:rPr lang="en-US" altLang="zh-CN"/>
              <a:t>stage</a:t>
            </a:r>
            <a:r>
              <a:rPr lang="zh-CN" altLang="en-US"/>
              <a:t> </a:t>
            </a:r>
            <a:r>
              <a:rPr lang="en-US" altLang="zh-CN"/>
              <a:t>s1</a:t>
            </a:r>
            <a:r>
              <a:rPr lang="zh-CN" altLang="en-US"/>
              <a:t> </a:t>
            </a:r>
            <a:r>
              <a:rPr lang="en-US" altLang="zh-CN"/>
              <a:t>in</a:t>
            </a:r>
            <a:r>
              <a:rPr lang="zh-CN" altLang="en-US"/>
              <a:t> </a:t>
            </a:r>
            <a:r>
              <a:rPr lang="en-US" altLang="zh-CN"/>
              <a:t>i1:</a:t>
            </a:r>
          </a:p>
          <a:p>
            <a:pPr marL="742950" lvl="1" indent="-285750">
              <a:buFont typeface="Arial" panose="020B0604020202020204" pitchFamily="34" charset="0"/>
              <a:buChar char="•"/>
            </a:pPr>
            <a:r>
              <a:rPr lang="en-US" altLang="zh-CN"/>
              <a:t>E.g.</a:t>
            </a:r>
            <a:r>
              <a:rPr lang="zh-CN" altLang="en-US"/>
              <a:t> </a:t>
            </a:r>
            <a:r>
              <a:rPr lang="en-US" altLang="zh-CN"/>
              <a:t>i2’s</a:t>
            </a:r>
            <a:r>
              <a:rPr lang="zh-CN" altLang="en-US"/>
              <a:t> </a:t>
            </a:r>
            <a:r>
              <a:rPr lang="en-US" altLang="zh-CN"/>
              <a:t>input</a:t>
            </a:r>
            <a:r>
              <a:rPr lang="zh-CN" altLang="en-US"/>
              <a:t> </a:t>
            </a:r>
            <a:r>
              <a:rPr lang="en-US" altLang="zh-CN"/>
              <a:t>of</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EX</a:t>
            </a:r>
            <a:r>
              <a:rPr lang="zh-CN" altLang="en-US"/>
              <a:t> </a:t>
            </a:r>
            <a:r>
              <a:rPr lang="en-US" altLang="zh-CN"/>
              <a:t>stage</a:t>
            </a:r>
          </a:p>
          <a:p>
            <a:pPr marL="742950" lvl="1" indent="-285750">
              <a:buFont typeface="Arial" panose="020B0604020202020204" pitchFamily="34" charset="0"/>
              <a:buChar char="•"/>
            </a:pPr>
            <a:r>
              <a:rPr lang="en-US" altLang="zh-CN"/>
              <a:t>Trying</a:t>
            </a:r>
            <a:r>
              <a:rPr lang="zh-CN" altLang="en-US"/>
              <a:t> </a:t>
            </a:r>
            <a:r>
              <a:rPr lang="en-US" altLang="zh-CN"/>
              <a:t>to</a:t>
            </a:r>
            <a:r>
              <a:rPr lang="zh-CN" altLang="en-US"/>
              <a:t> </a:t>
            </a:r>
            <a:r>
              <a:rPr lang="en-US" altLang="zh-CN"/>
              <a:t>forward</a:t>
            </a:r>
            <a:r>
              <a:rPr lang="zh-CN" altLang="en-US"/>
              <a:t> </a:t>
            </a:r>
            <a:r>
              <a:rPr lang="en-US" altLang="zh-CN"/>
              <a:t>i1’s</a:t>
            </a:r>
            <a:r>
              <a:rPr lang="zh-CN" altLang="en-US"/>
              <a:t> </a:t>
            </a:r>
            <a:r>
              <a:rPr lang="en-US" altLang="zh-CN"/>
              <a:t>output</a:t>
            </a:r>
            <a:r>
              <a:rPr lang="zh-CN" altLang="en-US"/>
              <a:t> </a:t>
            </a:r>
            <a:r>
              <a:rPr lang="en-US" altLang="zh-CN"/>
              <a:t>of</a:t>
            </a:r>
            <a:r>
              <a:rPr lang="zh-CN" altLang="en-US"/>
              <a:t> </a:t>
            </a:r>
            <a:r>
              <a:rPr lang="en-US" altLang="zh-CN"/>
              <a:t>s1</a:t>
            </a:r>
            <a:r>
              <a:rPr lang="zh-CN" altLang="en-US"/>
              <a:t> </a:t>
            </a:r>
            <a:r>
              <a:rPr lang="en-US" altLang="zh-CN"/>
              <a:t>to</a:t>
            </a:r>
            <a:r>
              <a:rPr lang="zh-CN" altLang="en-US"/>
              <a:t> </a:t>
            </a:r>
            <a:r>
              <a:rPr lang="en-US" altLang="zh-CN"/>
              <a:t>i2’s</a:t>
            </a:r>
            <a:r>
              <a:rPr lang="zh-CN" altLang="en-US"/>
              <a:t> </a:t>
            </a:r>
            <a:r>
              <a:rPr lang="en-US" altLang="zh-CN"/>
              <a:t>s2.</a:t>
            </a:r>
          </a:p>
          <a:p>
            <a:pPr marL="742950" lvl="1" indent="-285750">
              <a:buFont typeface="Arial" panose="020B0604020202020204" pitchFamily="34" charset="0"/>
              <a:buChar char="•"/>
            </a:pPr>
            <a:r>
              <a:rPr lang="en-US" altLang="zh-CN"/>
              <a:t>But</a:t>
            </a:r>
            <a:r>
              <a:rPr lang="zh-CN" altLang="en-US"/>
              <a:t> </a:t>
            </a:r>
            <a:r>
              <a:rPr lang="en-US" altLang="zh-CN"/>
              <a:t>this</a:t>
            </a:r>
            <a:r>
              <a:rPr lang="zh-CN" altLang="en-US"/>
              <a:t> </a:t>
            </a:r>
            <a:r>
              <a:rPr lang="en-US" altLang="zh-CN"/>
              <a:t>doesn’t</a:t>
            </a:r>
            <a:r>
              <a:rPr lang="zh-CN" altLang="en-US"/>
              <a:t> </a:t>
            </a:r>
            <a:r>
              <a:rPr lang="en-US" altLang="zh-CN"/>
              <a:t>work</a:t>
            </a:r>
            <a:r>
              <a:rPr lang="zh-CN" altLang="en-US"/>
              <a:t> </a:t>
            </a:r>
            <a:r>
              <a:rPr lang="en-US" altLang="zh-CN"/>
              <a:t>all</a:t>
            </a:r>
            <a:r>
              <a:rPr lang="zh-CN" altLang="en-US"/>
              <a:t> </a:t>
            </a:r>
            <a:r>
              <a:rPr lang="en-US" altLang="zh-CN"/>
              <a:t>the</a:t>
            </a:r>
            <a:r>
              <a:rPr lang="zh-CN" altLang="en-US"/>
              <a:t> </a:t>
            </a:r>
            <a:r>
              <a:rPr lang="en-US" altLang="zh-CN"/>
              <a:t>time.</a:t>
            </a:r>
          </a:p>
          <a:p>
            <a:pPr marL="1200150" lvl="2" indent="-285750">
              <a:buFont typeface="Arial" panose="020B0604020202020204" pitchFamily="34" charset="0"/>
              <a:buChar char="•"/>
            </a:pP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s2</a:t>
            </a:r>
            <a:r>
              <a:rPr lang="zh-CN" altLang="en-US"/>
              <a:t> </a:t>
            </a:r>
            <a:r>
              <a:rPr lang="en-US" altLang="zh-CN"/>
              <a:t>until</a:t>
            </a:r>
            <a:r>
              <a:rPr lang="zh-CN" altLang="en-US"/>
              <a:t> </a:t>
            </a:r>
            <a:r>
              <a:rPr lang="en-US" altLang="zh-CN"/>
              <a:t>i1</a:t>
            </a:r>
            <a:r>
              <a:rPr lang="zh-CN" altLang="en-US"/>
              <a:t> </a:t>
            </a:r>
            <a:r>
              <a:rPr lang="en-US" altLang="zh-CN"/>
              <a:t>has</a:t>
            </a:r>
            <a:r>
              <a:rPr lang="zh-CN" altLang="en-US"/>
              <a:t> </a:t>
            </a:r>
            <a:r>
              <a:rPr lang="en-US" altLang="zh-CN"/>
              <a:t>the</a:t>
            </a:r>
            <a:r>
              <a:rPr lang="zh-CN" altLang="en-US"/>
              <a:t> </a:t>
            </a:r>
            <a:r>
              <a:rPr lang="en-US" altLang="zh-CN"/>
              <a:t>output.</a:t>
            </a:r>
          </a:p>
          <a:p>
            <a:pPr marL="1200150" lvl="2" indent="-285750">
              <a:buFont typeface="Arial" panose="020B0604020202020204" pitchFamily="34" charset="0"/>
              <a:buChar char="•"/>
            </a:pPr>
            <a:r>
              <a:rPr lang="en-US" altLang="zh-CN"/>
              <a:t>How?</a:t>
            </a:r>
            <a:r>
              <a:rPr lang="zh-CN" altLang="en-US"/>
              <a:t> </a:t>
            </a:r>
            <a:r>
              <a:rPr lang="en-US" altLang="zh-CN"/>
              <a:t>By</a:t>
            </a:r>
            <a:r>
              <a:rPr lang="zh-CN" altLang="en-US"/>
              <a:t> </a:t>
            </a:r>
            <a:r>
              <a:rPr lang="en-US" altLang="zh-CN"/>
              <a:t>adding</a:t>
            </a:r>
            <a:r>
              <a:rPr lang="zh-CN" altLang="en-US"/>
              <a:t> </a:t>
            </a:r>
            <a:r>
              <a:rPr lang="en-US" altLang="zh-CN"/>
              <a:t>bubble</a:t>
            </a:r>
            <a:r>
              <a:rPr lang="zh-CN" altLang="en-US"/>
              <a:t> </a:t>
            </a:r>
            <a:r>
              <a:rPr lang="en-US" altLang="zh-CN"/>
              <a:t>(</a:t>
            </a:r>
            <a:r>
              <a:rPr lang="en-US" altLang="zh-CN" err="1"/>
              <a:t>nop</a:t>
            </a:r>
            <a:r>
              <a:rPr lang="zh-CN" altLang="en-US"/>
              <a:t> </a:t>
            </a:r>
            <a:r>
              <a:rPr lang="en-US" altLang="zh-CN"/>
              <a:t>instruction)</a:t>
            </a:r>
          </a:p>
        </p:txBody>
      </p:sp>
      <p:sp>
        <p:nvSpPr>
          <p:cNvPr id="3" name="Rectangular Callout 2">
            <a:extLst>
              <a:ext uri="{FF2B5EF4-FFF2-40B4-BE49-F238E27FC236}">
                <a16:creationId xmlns:a16="http://schemas.microsoft.com/office/drawing/2014/main" id="{BBA7F7C8-F3E0-8E42-B4F0-97D848A2EF06}"/>
              </a:ext>
            </a:extLst>
          </p:cNvPr>
          <p:cNvSpPr/>
          <p:nvPr/>
        </p:nvSpPr>
        <p:spPr>
          <a:xfrm>
            <a:off x="6344478" y="2590071"/>
            <a:ext cx="3251909" cy="1231158"/>
          </a:xfrm>
          <a:prstGeom prst="wedgeRectCallout">
            <a:avLst>
              <a:gd name="adj1" fmla="val -27800"/>
              <a:gd name="adj2" fmla="val -673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Sometimes</a:t>
            </a:r>
            <a:r>
              <a:rPr lang="zh-CN" altLang="en-US" dirty="0"/>
              <a:t> </a:t>
            </a:r>
            <a:r>
              <a:rPr lang="en-US" altLang="zh-CN" dirty="0"/>
              <a:t>i1</a:t>
            </a:r>
            <a:r>
              <a:rPr lang="zh-CN" altLang="en-US" dirty="0"/>
              <a:t> </a:t>
            </a:r>
            <a:r>
              <a:rPr lang="en-US" altLang="zh-CN" dirty="0"/>
              <a:t>cannot</a:t>
            </a:r>
            <a:r>
              <a:rPr lang="zh-CN" altLang="en-US" dirty="0"/>
              <a:t> </a:t>
            </a:r>
            <a:r>
              <a:rPr lang="en-US" altLang="zh-CN" dirty="0"/>
              <a:t>have</a:t>
            </a:r>
            <a:r>
              <a:rPr lang="zh-CN" altLang="en-US" dirty="0"/>
              <a:t> </a:t>
            </a:r>
            <a:r>
              <a:rPr lang="en-US" altLang="zh-CN" dirty="0"/>
              <a:t>the</a:t>
            </a:r>
            <a:r>
              <a:rPr lang="zh-CN" altLang="en-US" dirty="0"/>
              <a:t> </a:t>
            </a:r>
            <a:r>
              <a:rPr lang="en-US" altLang="zh-CN" dirty="0"/>
              <a:t>output</a:t>
            </a:r>
            <a:r>
              <a:rPr lang="zh-CN" altLang="en-US" dirty="0"/>
              <a:t> </a:t>
            </a:r>
            <a:r>
              <a:rPr lang="en-US" altLang="zh-CN" dirty="0"/>
              <a:t>at</a:t>
            </a:r>
            <a:r>
              <a:rPr lang="zh-CN" altLang="en-US" dirty="0"/>
              <a:t> </a:t>
            </a:r>
            <a:r>
              <a:rPr lang="en-US" altLang="zh-CN" dirty="0"/>
              <a:t>the</a:t>
            </a:r>
            <a:r>
              <a:rPr lang="zh-CN" altLang="en-US" dirty="0"/>
              <a:t> </a:t>
            </a:r>
            <a:r>
              <a:rPr lang="en-US" altLang="zh-CN" dirty="0"/>
              <a:t>time</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it (e.g., i2’s input</a:t>
            </a:r>
            <a:r>
              <a:rPr lang="zh-CN" altLang="en-US" dirty="0"/>
              <a:t> </a:t>
            </a:r>
            <a:r>
              <a:rPr lang="en-US" altLang="zh-CN" dirty="0"/>
              <a:t>of</a:t>
            </a:r>
            <a:r>
              <a:rPr lang="zh-CN" altLang="en-US" dirty="0"/>
              <a:t> </a:t>
            </a:r>
            <a:r>
              <a:rPr lang="en-US" altLang="zh-CN" dirty="0"/>
              <a:t>EX depends on i1’s output</a:t>
            </a:r>
            <a:r>
              <a:rPr lang="zh-CN" altLang="en-US" dirty="0"/>
              <a:t> </a:t>
            </a:r>
            <a:r>
              <a:rPr lang="en-US" altLang="zh-CN" dirty="0"/>
              <a:t>of</a:t>
            </a:r>
            <a:r>
              <a:rPr lang="zh-CN" altLang="en-US" dirty="0"/>
              <a:t> </a:t>
            </a:r>
            <a:r>
              <a:rPr lang="en-US" altLang="zh-CN" dirty="0"/>
              <a:t>MEM)</a:t>
            </a:r>
            <a:endParaRPr lang="en-US" dirty="0"/>
          </a:p>
        </p:txBody>
      </p:sp>
    </p:spTree>
    <p:extLst>
      <p:ext uri="{BB962C8B-B14F-4D97-AF65-F5344CB8AC3E}">
        <p14:creationId xmlns:p14="http://schemas.microsoft.com/office/powerpoint/2010/main" val="9803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52</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89348" y="3859622"/>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5" name="Rectangle 14">
            <a:extLst>
              <a:ext uri="{FF2B5EF4-FFF2-40B4-BE49-F238E27FC236}">
                <a16:creationId xmlns:a16="http://schemas.microsoft.com/office/drawing/2014/main" id="{2EEF331C-A60A-E649-B8DE-98C475D90208}"/>
              </a:ext>
            </a:extLst>
          </p:cNvPr>
          <p:cNvSpPr/>
          <p:nvPr/>
        </p:nvSpPr>
        <p:spPr>
          <a:xfrm>
            <a:off x="8002653" y="3859685"/>
            <a:ext cx="49529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594905" y="4614544"/>
            <a:ext cx="495295"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41004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input</a:t>
            </a:r>
            <a:r>
              <a:rPr lang="zh-CN" altLang="en-US" dirty="0"/>
              <a:t> </a:t>
            </a:r>
            <a:r>
              <a:rPr lang="en-US" altLang="zh-CN" dirty="0"/>
              <a:t>of</a:t>
            </a:r>
            <a:r>
              <a:rPr lang="zh-CN" altLang="en-US" dirty="0"/>
              <a:t> </a:t>
            </a:r>
            <a:r>
              <a:rPr lang="en-US" altLang="zh-CN" dirty="0"/>
              <a:t>i2’s</a:t>
            </a:r>
            <a:r>
              <a:rPr lang="zh-CN" altLang="en-US" dirty="0"/>
              <a:t> </a:t>
            </a:r>
            <a:r>
              <a:rPr lang="en-US" altLang="zh-CN" dirty="0"/>
              <a:t>EX</a:t>
            </a:r>
            <a:r>
              <a:rPr lang="zh-CN" altLang="en-US" dirty="0"/>
              <a:t> </a:t>
            </a:r>
            <a:r>
              <a:rPr lang="en-US" altLang="zh-CN" dirty="0"/>
              <a:t>stage</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i1’s</a:t>
            </a:r>
            <a:r>
              <a:rPr lang="zh-CN" altLang="en-US" dirty="0"/>
              <a:t> </a:t>
            </a:r>
            <a:r>
              <a:rPr lang="en-US" altLang="zh-CN" dirty="0"/>
              <a:t>MEM</a:t>
            </a:r>
            <a:r>
              <a:rPr lang="zh-CN" altLang="en-US" dirty="0"/>
              <a:t> </a:t>
            </a:r>
            <a:r>
              <a:rPr lang="en-US" altLang="zh-CN" dirty="0"/>
              <a:t>stage</a:t>
            </a:r>
            <a:r>
              <a:rPr lang="zh-CN" altLang="en-US" dirty="0"/>
              <a:t>  </a:t>
            </a:r>
            <a:endParaRPr lang="en-US" dirty="0"/>
          </a:p>
        </p:txBody>
      </p:sp>
    </p:spTree>
    <p:extLst>
      <p:ext uri="{BB962C8B-B14F-4D97-AF65-F5344CB8AC3E}">
        <p14:creationId xmlns:p14="http://schemas.microsoft.com/office/powerpoint/2010/main" val="425507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53</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226690" y="3859622"/>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25" name="Rectangle 24">
            <a:extLst>
              <a:ext uri="{FF2B5EF4-FFF2-40B4-BE49-F238E27FC236}">
                <a16:creationId xmlns:a16="http://schemas.microsoft.com/office/drawing/2014/main" id="{4604DC50-B6D3-C34B-B469-6925ED81B87A}"/>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34849872-7BE2-A845-ACE8-88DE30A0936D}"/>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471C0740-7D38-BE42-93D5-DF141FAB435F}"/>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Tree>
    <p:extLst>
      <p:ext uri="{BB962C8B-B14F-4D97-AF65-F5344CB8AC3E}">
        <p14:creationId xmlns:p14="http://schemas.microsoft.com/office/powerpoint/2010/main" val="136821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E93E28E-F7A3-B244-B12C-ACA14D85FF88}"/>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6" name="Rectangle 25">
            <a:extLst>
              <a:ext uri="{FF2B5EF4-FFF2-40B4-BE49-F238E27FC236}">
                <a16:creationId xmlns:a16="http://schemas.microsoft.com/office/drawing/2014/main" id="{7A9FE5CF-7DE2-FA4B-BC56-069991784908}"/>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8" name="Rectangle 27">
            <a:extLst>
              <a:ext uri="{FF2B5EF4-FFF2-40B4-BE49-F238E27FC236}">
                <a16:creationId xmlns:a16="http://schemas.microsoft.com/office/drawing/2014/main" id="{9E75D843-EF68-FB4E-80B0-C0917B319C6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54</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 name="Rectangular Callout 2">
            <a:extLst>
              <a:ext uri="{FF2B5EF4-FFF2-40B4-BE49-F238E27FC236}">
                <a16:creationId xmlns:a16="http://schemas.microsoft.com/office/drawing/2014/main" id="{47FEDA7D-E31C-0248-BF95-ADDBB61E8205}"/>
              </a:ext>
            </a:extLst>
          </p:cNvPr>
          <p:cNvSpPr/>
          <p:nvPr/>
        </p:nvSpPr>
        <p:spPr>
          <a:xfrm>
            <a:off x="6356170" y="2072968"/>
            <a:ext cx="3292966" cy="1470397"/>
          </a:xfrm>
          <a:prstGeom prst="wedgeRectCallout">
            <a:avLst>
              <a:gd name="adj1" fmla="val -27758"/>
              <a:gd name="adj2" fmla="val 675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a:t>
            </a:r>
            <a:r>
              <a:rPr lang="zh-CN" altLang="en-US"/>
              <a:t> </a:t>
            </a: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stage,</a:t>
            </a:r>
            <a:r>
              <a:rPr lang="zh-CN" altLang="en-US"/>
              <a:t> </a:t>
            </a:r>
            <a:r>
              <a:rPr lang="en-US" altLang="zh-CN"/>
              <a:t>i1</a:t>
            </a:r>
            <a:r>
              <a:rPr lang="zh-CN" altLang="en-US"/>
              <a:t> </a:t>
            </a:r>
            <a:r>
              <a:rPr lang="en-US" altLang="zh-CN"/>
              <a:t>just</a:t>
            </a:r>
            <a:r>
              <a:rPr lang="zh-CN" altLang="en-US"/>
              <a:t> </a:t>
            </a:r>
            <a:r>
              <a:rPr lang="en-US" altLang="zh-CN"/>
              <a:t>starts</a:t>
            </a:r>
            <a:r>
              <a:rPr lang="zh-CN" altLang="en-US"/>
              <a:t> </a:t>
            </a:r>
            <a:r>
              <a:rPr lang="en-US" altLang="zh-CN"/>
              <a:t>its</a:t>
            </a:r>
            <a:r>
              <a:rPr lang="zh-CN" altLang="en-US"/>
              <a:t> </a:t>
            </a:r>
            <a:r>
              <a:rPr lang="en-US" altLang="zh-CN"/>
              <a:t>MEM</a:t>
            </a:r>
            <a:r>
              <a:rPr lang="zh-CN" altLang="en-US"/>
              <a:t> </a:t>
            </a:r>
            <a:r>
              <a:rPr lang="en-US" altLang="zh-CN"/>
              <a:t>stage!</a:t>
            </a:r>
          </a:p>
          <a:p>
            <a:pPr algn="ctr"/>
            <a:r>
              <a:rPr lang="en-US" altLang="zh-CN"/>
              <a:t>=&gt;</a:t>
            </a:r>
            <a:r>
              <a:rPr lang="zh-CN" altLang="en-US"/>
              <a:t> </a:t>
            </a:r>
            <a:r>
              <a:rPr lang="en-US" altLang="zh-CN"/>
              <a:t>We</a:t>
            </a:r>
            <a:r>
              <a:rPr lang="zh-CN" altLang="en-US"/>
              <a:t> </a:t>
            </a:r>
            <a:r>
              <a:rPr lang="en-US" altLang="zh-CN"/>
              <a:t>do</a:t>
            </a:r>
            <a:r>
              <a:rPr lang="zh-CN" altLang="en-US"/>
              <a:t> </a:t>
            </a:r>
            <a:r>
              <a:rPr lang="en-US" altLang="zh-CN"/>
              <a:t>not</a:t>
            </a:r>
            <a:r>
              <a:rPr lang="zh-CN" altLang="en-US"/>
              <a:t> </a:t>
            </a:r>
            <a:r>
              <a:rPr lang="en-US" altLang="zh-CN"/>
              <a:t>have</a:t>
            </a:r>
            <a:r>
              <a:rPr lang="zh-CN" altLang="en-US"/>
              <a:t> </a:t>
            </a:r>
            <a:r>
              <a:rPr lang="en-US" altLang="zh-CN"/>
              <a:t>the</a:t>
            </a:r>
            <a:r>
              <a:rPr lang="zh-CN" altLang="en-US"/>
              <a:t> </a:t>
            </a:r>
            <a:r>
              <a:rPr lang="en-US" altLang="zh-CN"/>
              <a:t>correct</a:t>
            </a:r>
            <a:r>
              <a:rPr lang="zh-CN" altLang="en-US"/>
              <a:t> </a:t>
            </a:r>
            <a:r>
              <a:rPr lang="en-US" altLang="zh-CN"/>
              <a:t>input</a:t>
            </a:r>
            <a:r>
              <a:rPr lang="zh-CN" altLang="en-US"/>
              <a:t> </a:t>
            </a:r>
            <a:r>
              <a:rPr lang="en-US" altLang="zh-CN"/>
              <a:t>yet!</a:t>
            </a:r>
            <a:endParaRPr lang="en-US"/>
          </a:p>
        </p:txBody>
      </p:sp>
      <p:sp>
        <p:nvSpPr>
          <p:cNvPr id="23" name="Rectangular Callout 22">
            <a:extLst>
              <a:ext uri="{FF2B5EF4-FFF2-40B4-BE49-F238E27FC236}">
                <a16:creationId xmlns:a16="http://schemas.microsoft.com/office/drawing/2014/main" id="{B32D771B-57AD-9348-A5A7-081736591854}"/>
              </a:ext>
            </a:extLst>
          </p:cNvPr>
          <p:cNvSpPr/>
          <p:nvPr/>
        </p:nvSpPr>
        <p:spPr>
          <a:xfrm>
            <a:off x="5748744" y="5167245"/>
            <a:ext cx="2595366" cy="1049026"/>
          </a:xfrm>
          <a:prstGeom prst="wedgeRectCallout">
            <a:avLst>
              <a:gd name="adj1" fmla="val -28663"/>
              <a:gd name="adj2" fmla="val -69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input</a:t>
            </a:r>
            <a:r>
              <a:rPr lang="zh-CN" altLang="en-US"/>
              <a:t> </a:t>
            </a:r>
            <a:r>
              <a:rPr lang="en-US" altLang="zh-CN"/>
              <a:t>of</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r>
              <a:rPr lang="en-US" altLang="zh-CN"/>
              <a:t>depends</a:t>
            </a:r>
            <a:r>
              <a:rPr lang="zh-CN" altLang="en-US"/>
              <a:t> </a:t>
            </a:r>
            <a:r>
              <a:rPr lang="en-US" altLang="zh-CN"/>
              <a:t>on</a:t>
            </a:r>
            <a:r>
              <a:rPr lang="zh-CN" altLang="en-US"/>
              <a:t> </a:t>
            </a:r>
            <a:r>
              <a:rPr lang="en-US" altLang="zh-CN"/>
              <a:t>the</a:t>
            </a:r>
            <a:r>
              <a:rPr lang="zh-CN" altLang="en-US"/>
              <a:t> </a:t>
            </a:r>
            <a:r>
              <a:rPr lang="en-US" altLang="zh-CN"/>
              <a:t>output</a:t>
            </a:r>
            <a:r>
              <a:rPr lang="zh-CN" altLang="en-US"/>
              <a:t> </a:t>
            </a:r>
            <a:r>
              <a:rPr lang="en-US" altLang="zh-CN"/>
              <a:t>of</a:t>
            </a:r>
            <a:r>
              <a:rPr lang="zh-CN" altLang="en-US"/>
              <a:t> </a:t>
            </a:r>
            <a:r>
              <a:rPr lang="en-US" altLang="zh-CN"/>
              <a:t>i1’s</a:t>
            </a:r>
            <a:r>
              <a:rPr lang="zh-CN" altLang="en-US"/>
              <a:t> </a:t>
            </a:r>
            <a:r>
              <a:rPr lang="en-US" altLang="zh-CN"/>
              <a:t>MEM</a:t>
            </a:r>
            <a:r>
              <a:rPr lang="zh-CN" altLang="en-US"/>
              <a:t> </a:t>
            </a:r>
            <a:r>
              <a:rPr lang="en-US" altLang="zh-CN"/>
              <a:t>stage</a:t>
            </a:r>
            <a:r>
              <a:rPr lang="zh-CN" altLang="en-US"/>
              <a:t>  </a:t>
            </a:r>
            <a:endParaRPr lang="en-US"/>
          </a:p>
        </p:txBody>
      </p:sp>
      <p:sp>
        <p:nvSpPr>
          <p:cNvPr id="5" name="Rectangle 4">
            <a:extLst>
              <a:ext uri="{FF2B5EF4-FFF2-40B4-BE49-F238E27FC236}">
                <a16:creationId xmlns:a16="http://schemas.microsoft.com/office/drawing/2014/main" id="{8E425026-074A-DA4A-8D8A-15CCA9CC7BF9}"/>
              </a:ext>
            </a:extLst>
          </p:cNvPr>
          <p:cNvSpPr/>
          <p:nvPr/>
        </p:nvSpPr>
        <p:spPr>
          <a:xfrm>
            <a:off x="8008453" y="39256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We</a:t>
            </a:r>
            <a:r>
              <a:rPr lang="zh-CN" altLang="en-US"/>
              <a:t> </a:t>
            </a:r>
            <a:r>
              <a:rPr lang="en-US" altLang="zh-CN"/>
              <a:t>need</a:t>
            </a:r>
            <a:r>
              <a:rPr lang="zh-CN" altLang="en-US"/>
              <a:t> </a:t>
            </a:r>
            <a:r>
              <a:rPr lang="en-US" altLang="zh-CN"/>
              <a:t>to</a:t>
            </a:r>
            <a:r>
              <a:rPr lang="zh-CN" altLang="en-US"/>
              <a:t> </a:t>
            </a:r>
            <a:r>
              <a:rPr lang="en-US" altLang="zh-CN"/>
              <a:t>delay</a:t>
            </a:r>
            <a:r>
              <a:rPr lang="zh-CN" altLang="en-US"/>
              <a:t> </a:t>
            </a:r>
            <a:r>
              <a:rPr lang="en-US" altLang="zh-CN"/>
              <a:t>i2’s</a:t>
            </a:r>
            <a:r>
              <a:rPr lang="zh-CN" altLang="en-US"/>
              <a:t> </a:t>
            </a:r>
            <a:r>
              <a:rPr lang="en-US" altLang="zh-CN"/>
              <a:t>EX</a:t>
            </a:r>
            <a:r>
              <a:rPr lang="zh-CN" altLang="en-US"/>
              <a:t> </a:t>
            </a:r>
            <a:r>
              <a:rPr lang="en-US" altLang="zh-CN"/>
              <a:t>stage,</a:t>
            </a:r>
            <a:r>
              <a:rPr lang="zh-CN" altLang="en-US"/>
              <a:t> </a:t>
            </a:r>
            <a:endParaRPr lang="en-US" altLang="zh-CN"/>
          </a:p>
          <a:p>
            <a:pPr algn="ctr"/>
            <a:r>
              <a:rPr lang="en-US" altLang="zh-CN"/>
              <a:t>so</a:t>
            </a:r>
            <a:r>
              <a:rPr lang="zh-CN" altLang="en-US"/>
              <a:t> </a:t>
            </a:r>
            <a:r>
              <a:rPr lang="en-US" altLang="zh-CN"/>
              <a:t>that</a:t>
            </a:r>
            <a:r>
              <a:rPr lang="zh-CN" altLang="en-US"/>
              <a:t> </a:t>
            </a:r>
            <a:r>
              <a:rPr lang="en-US" altLang="zh-CN"/>
              <a:t>i1</a:t>
            </a:r>
            <a:r>
              <a:rPr lang="zh-CN" altLang="en-US"/>
              <a:t> </a:t>
            </a:r>
            <a:r>
              <a:rPr lang="en-US" altLang="zh-CN"/>
              <a:t>can</a:t>
            </a:r>
            <a:r>
              <a:rPr lang="zh-CN" altLang="en-US"/>
              <a:t> </a:t>
            </a:r>
            <a:r>
              <a:rPr lang="en-US" altLang="zh-CN"/>
              <a:t>prepare</a:t>
            </a:r>
            <a:r>
              <a:rPr lang="zh-CN" altLang="en-US"/>
              <a:t> </a:t>
            </a:r>
            <a:r>
              <a:rPr lang="en-US" altLang="zh-CN"/>
              <a:t>the</a:t>
            </a:r>
            <a:r>
              <a:rPr lang="zh-CN" altLang="en-US"/>
              <a:t> </a:t>
            </a:r>
            <a:r>
              <a:rPr lang="en-US" altLang="zh-CN"/>
              <a:t>required</a:t>
            </a:r>
            <a:r>
              <a:rPr lang="zh-CN" altLang="en-US"/>
              <a:t> </a:t>
            </a:r>
            <a:r>
              <a:rPr lang="en-US" altLang="zh-CN"/>
              <a:t>output.</a:t>
            </a:r>
          </a:p>
          <a:p>
            <a:pPr algn="ctr"/>
            <a:r>
              <a:rPr lang="en-US" altLang="zh-CN"/>
              <a:t>How</a:t>
            </a:r>
            <a:r>
              <a:rPr lang="zh-CN" altLang="en-US"/>
              <a:t> </a:t>
            </a:r>
            <a:r>
              <a:rPr lang="en-US" altLang="zh-CN"/>
              <a:t>many</a:t>
            </a:r>
            <a:r>
              <a:rPr lang="zh-CN" altLang="en-US"/>
              <a:t> </a:t>
            </a:r>
            <a:r>
              <a:rPr lang="en-US" altLang="zh-CN"/>
              <a:t>bubbles?</a:t>
            </a:r>
            <a:endParaRPr lang="en-US"/>
          </a:p>
        </p:txBody>
      </p:sp>
      <p:sp>
        <p:nvSpPr>
          <p:cNvPr id="29" name="Rectangle 28">
            <a:extLst>
              <a:ext uri="{FF2B5EF4-FFF2-40B4-BE49-F238E27FC236}">
                <a16:creationId xmlns:a16="http://schemas.microsoft.com/office/drawing/2014/main" id="{814966D4-E269-B34B-BF21-DA690C8B302A}"/>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62046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6034B20-FC4D-2E47-BBDE-4DDBF8F5AF23}"/>
              </a:ext>
            </a:extLst>
          </p:cNvPr>
          <p:cNvSpPr/>
          <p:nvPr/>
        </p:nvSpPr>
        <p:spPr>
          <a:xfrm>
            <a:off x="5632247" y="4614544"/>
            <a:ext cx="457953"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8" name="Rectangle 27">
            <a:extLst>
              <a:ext uri="{FF2B5EF4-FFF2-40B4-BE49-F238E27FC236}">
                <a16:creationId xmlns:a16="http://schemas.microsoft.com/office/drawing/2014/main" id="{CF3402BE-80B7-7547-AA8B-1AD5806F6560}"/>
              </a:ext>
            </a:extLst>
          </p:cNvPr>
          <p:cNvSpPr/>
          <p:nvPr/>
        </p:nvSpPr>
        <p:spPr>
          <a:xfrm>
            <a:off x="8002653" y="3859685"/>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9" name="Rectangle 28">
            <a:extLst>
              <a:ext uri="{FF2B5EF4-FFF2-40B4-BE49-F238E27FC236}">
                <a16:creationId xmlns:a16="http://schemas.microsoft.com/office/drawing/2014/main" id="{71BEB533-CE92-3B40-B4F3-B9C651614F82}"/>
              </a:ext>
            </a:extLst>
          </p:cNvPr>
          <p:cNvSpPr/>
          <p:nvPr/>
        </p:nvSpPr>
        <p:spPr>
          <a:xfrm>
            <a:off x="9408210" y="4613247"/>
            <a:ext cx="457953"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WB</a:t>
            </a:r>
            <a:endParaRPr lang="en-US" sz="1400" dirty="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55</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5626" y="4705386"/>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0182" y="4613247"/>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6597096" y="461324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EX</a:t>
            </a:r>
            <a:endParaRPr lang="en-US"/>
          </a:p>
        </p:txBody>
      </p:sp>
      <p:sp>
        <p:nvSpPr>
          <p:cNvPr id="21" name="Rectangle 20">
            <a:extLst>
              <a:ext uri="{FF2B5EF4-FFF2-40B4-BE49-F238E27FC236}">
                <a16:creationId xmlns:a16="http://schemas.microsoft.com/office/drawing/2014/main" id="{B737A6DB-CB2B-FE43-B29F-40DBA00ED37C}"/>
              </a:ext>
            </a:extLst>
          </p:cNvPr>
          <p:cNvSpPr/>
          <p:nvPr/>
        </p:nvSpPr>
        <p:spPr>
          <a:xfrm>
            <a:off x="8002653" y="461324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9408210" y="4614607"/>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WB</a:t>
            </a:r>
            <a:endParaRPr lang="en-US"/>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6084400" y="4890246"/>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037452B4-CD23-BC49-A1AF-AE5310F0AABD}"/>
              </a:ext>
            </a:extLst>
          </p:cNvPr>
          <p:cNvCxnSpPr/>
          <p:nvPr/>
        </p:nvCxnSpPr>
        <p:spPr>
          <a:xfrm>
            <a:off x="6084400" y="4136621"/>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67C4E02B-2A66-1447-BED8-32C3927AF341}"/>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ular Callout 25">
            <a:extLst>
              <a:ext uri="{FF2B5EF4-FFF2-40B4-BE49-F238E27FC236}">
                <a16:creationId xmlns:a16="http://schemas.microsoft.com/office/drawing/2014/main" id="{D8458677-5BCB-C040-8D94-4E271DB65F60}"/>
              </a:ext>
            </a:extLst>
          </p:cNvPr>
          <p:cNvSpPr/>
          <p:nvPr/>
        </p:nvSpPr>
        <p:spPr>
          <a:xfrm>
            <a:off x="6988861" y="4509500"/>
            <a:ext cx="3433147" cy="112276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When</a:t>
            </a:r>
            <a:r>
              <a:rPr lang="zh-CN" altLang="en-US"/>
              <a:t> </a:t>
            </a:r>
            <a:r>
              <a:rPr lang="en-US" altLang="zh-CN"/>
              <a:t>i2</a:t>
            </a:r>
            <a:r>
              <a:rPr lang="zh-CN" altLang="en-US"/>
              <a:t> </a:t>
            </a:r>
            <a:r>
              <a:rPr lang="en-US" altLang="zh-CN"/>
              <a:t>starts</a:t>
            </a:r>
            <a:r>
              <a:rPr lang="zh-CN" altLang="en-US"/>
              <a:t> </a:t>
            </a:r>
            <a:r>
              <a:rPr lang="en-US" altLang="zh-CN"/>
              <a:t>EX,</a:t>
            </a:r>
            <a:r>
              <a:rPr lang="zh-CN" altLang="en-US"/>
              <a:t> </a:t>
            </a:r>
            <a:r>
              <a:rPr lang="en-US" altLang="zh-CN"/>
              <a:t>i1</a:t>
            </a:r>
            <a:r>
              <a:rPr lang="zh-CN" altLang="en-US"/>
              <a:t> </a:t>
            </a:r>
            <a:r>
              <a:rPr lang="en-US" altLang="zh-CN"/>
              <a:t>starts</a:t>
            </a:r>
            <a:r>
              <a:rPr lang="zh-CN" altLang="en-US"/>
              <a:t> </a:t>
            </a:r>
            <a:r>
              <a:rPr lang="en-US" altLang="zh-CN"/>
              <a:t>MEM.</a:t>
            </a:r>
            <a:r>
              <a:rPr lang="zh-CN" altLang="en-US"/>
              <a:t> </a:t>
            </a:r>
            <a:endParaRPr lang="en-US" altLang="zh-CN"/>
          </a:p>
          <a:p>
            <a:pPr algn="ctr"/>
            <a:r>
              <a:rPr lang="en-US" altLang="zh-CN"/>
              <a:t>i1</a:t>
            </a:r>
            <a:r>
              <a:rPr lang="zh-CN" altLang="en-US"/>
              <a:t> </a:t>
            </a:r>
            <a:r>
              <a:rPr lang="en-US" altLang="zh-CN"/>
              <a:t>just</a:t>
            </a:r>
            <a:r>
              <a:rPr lang="zh-CN" altLang="en-US"/>
              <a:t> </a:t>
            </a:r>
            <a:r>
              <a:rPr lang="en-US" altLang="zh-CN"/>
              <a:t>needs</a:t>
            </a:r>
            <a:r>
              <a:rPr lang="zh-CN" altLang="en-US"/>
              <a:t> </a:t>
            </a:r>
            <a:r>
              <a:rPr lang="en-US" altLang="zh-CN">
                <a:solidFill>
                  <a:srgbClr val="C00000"/>
                </a:solidFill>
              </a:rPr>
              <a:t>1</a:t>
            </a:r>
            <a:r>
              <a:rPr lang="zh-CN" altLang="en-US">
                <a:solidFill>
                  <a:srgbClr val="C00000"/>
                </a:solidFill>
              </a:rPr>
              <a:t> </a:t>
            </a:r>
            <a:r>
              <a:rPr lang="en-US" altLang="zh-CN">
                <a:solidFill>
                  <a:srgbClr val="C00000"/>
                </a:solidFill>
              </a:rPr>
              <a:t>more</a:t>
            </a:r>
            <a:r>
              <a:rPr lang="zh-CN" altLang="en-US">
                <a:solidFill>
                  <a:srgbClr val="C00000"/>
                </a:solidFill>
              </a:rPr>
              <a:t> </a:t>
            </a:r>
            <a:r>
              <a:rPr lang="en-US" altLang="zh-CN">
                <a:solidFill>
                  <a:srgbClr val="C00000"/>
                </a:solidFill>
              </a:rPr>
              <a:t>cycle</a:t>
            </a:r>
            <a:r>
              <a:rPr lang="zh-CN" altLang="en-US"/>
              <a:t> </a:t>
            </a:r>
            <a:r>
              <a:rPr lang="en-US" altLang="zh-CN"/>
              <a:t>and</a:t>
            </a:r>
            <a:r>
              <a:rPr lang="zh-CN" altLang="en-US"/>
              <a:t> </a:t>
            </a:r>
            <a:r>
              <a:rPr lang="en-US" altLang="zh-CN"/>
              <a:t>then</a:t>
            </a:r>
            <a:r>
              <a:rPr lang="zh-CN" altLang="en-US"/>
              <a:t> </a:t>
            </a:r>
            <a:r>
              <a:rPr lang="en-US" altLang="zh-CN"/>
              <a:t>it</a:t>
            </a:r>
            <a:r>
              <a:rPr lang="zh-CN" altLang="en-US"/>
              <a:t> </a:t>
            </a:r>
            <a:r>
              <a:rPr lang="en-US" altLang="zh-CN"/>
              <a:t>can</a:t>
            </a:r>
            <a:r>
              <a:rPr lang="zh-CN" altLang="en-US"/>
              <a:t> </a:t>
            </a:r>
            <a:r>
              <a:rPr lang="en-US" altLang="zh-CN"/>
              <a:t>provide</a:t>
            </a:r>
            <a:r>
              <a:rPr lang="zh-CN" altLang="en-US"/>
              <a:t> </a:t>
            </a:r>
            <a:r>
              <a:rPr lang="en-US" altLang="zh-CN"/>
              <a:t>the</a:t>
            </a:r>
            <a:r>
              <a:rPr lang="zh-CN" altLang="en-US"/>
              <a:t> </a:t>
            </a:r>
            <a:r>
              <a:rPr lang="en-US" altLang="zh-CN"/>
              <a:t>output.</a:t>
            </a:r>
            <a:endParaRPr lang="en-US"/>
          </a:p>
        </p:txBody>
      </p:sp>
      <p:sp>
        <p:nvSpPr>
          <p:cNvPr id="30" name="Rectangle 29">
            <a:extLst>
              <a:ext uri="{FF2B5EF4-FFF2-40B4-BE49-F238E27FC236}">
                <a16:creationId xmlns:a16="http://schemas.microsoft.com/office/drawing/2014/main" id="{9C76BA55-BED0-DF4F-BFB9-AB155E0F1D9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143980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56</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dirty="0"/>
              <a:t>bubble</a:t>
            </a:r>
            <a:endParaRPr lang="en-US" dirty="0"/>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56102" y="5876483"/>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27381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84157" y="4990055"/>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57</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1978089" y="4798363"/>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3782645" y="470622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5637145" y="4707521"/>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8016731" y="470622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22288" y="4706224"/>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27846" y="4707584"/>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504035" y="498322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3" name="Rectangular Callout 32">
            <a:extLst>
              <a:ext uri="{FF2B5EF4-FFF2-40B4-BE49-F238E27FC236}">
                <a16:creationId xmlns:a16="http://schemas.microsoft.com/office/drawing/2014/main" id="{2FD68124-8D92-ED4F-9A9D-7F4FC3DB6E9C}"/>
              </a:ext>
            </a:extLst>
          </p:cNvPr>
          <p:cNvSpPr/>
          <p:nvPr/>
        </p:nvSpPr>
        <p:spPr>
          <a:xfrm>
            <a:off x="8275980" y="5327731"/>
            <a:ext cx="2386179" cy="556593"/>
          </a:xfrm>
          <a:prstGeom prst="wedgeRectCallout">
            <a:avLst>
              <a:gd name="adj1" fmla="val -38322"/>
              <a:gd name="adj2" fmla="val -68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EX,</a:t>
            </a:r>
          </a:p>
        </p:txBody>
      </p:sp>
      <p:sp>
        <p:nvSpPr>
          <p:cNvPr id="38" name="Rectangular Callout 37">
            <a:extLst>
              <a:ext uri="{FF2B5EF4-FFF2-40B4-BE49-F238E27FC236}">
                <a16:creationId xmlns:a16="http://schemas.microsoft.com/office/drawing/2014/main" id="{48E2F8AC-DB9A-7B49-ABA9-E5B5E1983512}"/>
              </a:ext>
            </a:extLst>
          </p:cNvPr>
          <p:cNvSpPr/>
          <p:nvPr/>
        </p:nvSpPr>
        <p:spPr>
          <a:xfrm>
            <a:off x="6695449" y="3191645"/>
            <a:ext cx="2564298" cy="592700"/>
          </a:xfrm>
          <a:prstGeom prst="wedgeRectCallout">
            <a:avLst>
              <a:gd name="adj1" fmla="val -29591"/>
              <a:gd name="adj2" fmla="val 87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p>
        </p:txBody>
      </p:sp>
    </p:spTree>
    <p:extLst>
      <p:ext uri="{BB962C8B-B14F-4D97-AF65-F5344CB8AC3E}">
        <p14:creationId xmlns:p14="http://schemas.microsoft.com/office/powerpoint/2010/main" val="152215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409CE15D-2B8D-0A49-A555-0A4888BD8BB3}"/>
              </a:ext>
            </a:extLst>
          </p:cNvPr>
          <p:cNvSpPr txBox="1"/>
          <p:nvPr/>
        </p:nvSpPr>
        <p:spPr>
          <a:xfrm>
            <a:off x="7464279" y="5538807"/>
            <a:ext cx="1162873" cy="461665"/>
          </a:xfrm>
          <a:prstGeom prst="rect">
            <a:avLst/>
          </a:prstGeom>
          <a:noFill/>
        </p:spPr>
        <p:txBody>
          <a:bodyPr wrap="square" rtlCol="0">
            <a:spAutoFit/>
          </a:bodyPr>
          <a:lstStyle/>
          <a:p>
            <a:r>
              <a:rPr lang="en-US" altLang="zh-CN" sz="1200">
                <a:solidFill>
                  <a:srgbClr val="C00000"/>
                </a:solidFill>
              </a:rPr>
              <a:t>x5</a:t>
            </a:r>
            <a:r>
              <a:rPr lang="zh-CN" altLang="en-US" sz="1200">
                <a:solidFill>
                  <a:srgbClr val="C00000"/>
                </a:solidFill>
              </a:rPr>
              <a:t> </a:t>
            </a:r>
            <a:r>
              <a:rPr lang="en-US" altLang="zh-CN" sz="1200">
                <a:solidFill>
                  <a:srgbClr val="C00000"/>
                </a:solidFill>
              </a:rPr>
              <a:t>=</a:t>
            </a:r>
            <a:r>
              <a:rPr lang="zh-CN" altLang="en-US" sz="1200">
                <a:solidFill>
                  <a:srgbClr val="C00000"/>
                </a:solidFill>
              </a:rPr>
              <a:t> </a:t>
            </a:r>
            <a:r>
              <a:rPr lang="en-US" altLang="zh-CN" sz="1200">
                <a:solidFill>
                  <a:srgbClr val="C00000"/>
                </a:solidFill>
              </a:rPr>
              <a:t>0</a:t>
            </a:r>
          </a:p>
          <a:p>
            <a:r>
              <a:rPr lang="en-US" altLang="zh-CN" sz="1200"/>
              <a:t>x6</a:t>
            </a:r>
            <a:r>
              <a:rPr lang="zh-CN" altLang="en-US" sz="1200"/>
              <a:t> </a:t>
            </a:r>
            <a:r>
              <a:rPr lang="en-US" altLang="zh-CN" sz="1200"/>
              <a:t>=</a:t>
            </a:r>
            <a:r>
              <a:rPr lang="zh-CN" altLang="en-US" sz="1200"/>
              <a:t> </a:t>
            </a:r>
            <a:r>
              <a:rPr lang="en-US" altLang="zh-CN" sz="1200"/>
              <a:t>1</a:t>
            </a:r>
            <a:endParaRPr lang="en-US" sz="1200"/>
          </a:p>
        </p:txBody>
      </p:sp>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58</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1,</a:t>
            </a:r>
            <a:r>
              <a:rPr lang="zh-CN" altLang="en-US"/>
              <a:t> </a:t>
            </a:r>
            <a:r>
              <a:rPr lang="en-US" altLang="zh-CN"/>
              <a:t>mem[101]</a:t>
            </a:r>
            <a:r>
              <a:rPr lang="zh-CN" altLang="en-US"/>
              <a:t> </a:t>
            </a:r>
            <a:r>
              <a:rPr lang="en-US" altLang="zh-CN"/>
              <a:t>=</a:t>
            </a:r>
            <a:r>
              <a:rPr lang="zh-CN" altLang="en-US"/>
              <a:t> </a:t>
            </a:r>
            <a:r>
              <a:rPr lang="en-US" altLang="zh-CN"/>
              <a:t>1</a:t>
            </a:r>
          </a:p>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r>
              <a:rPr lang="zh-CN" altLang="en-US"/>
              <a:t> </a:t>
            </a:r>
            <a:r>
              <a:rPr lang="en-US" altLang="zh-CN"/>
              <a:t>(x5</a:t>
            </a:r>
            <a:r>
              <a:rPr lang="zh-CN" altLang="en-US"/>
              <a:t> </a:t>
            </a:r>
            <a:r>
              <a:rPr lang="en-US" altLang="zh-CN"/>
              <a:t>=</a:t>
            </a:r>
            <a:r>
              <a:rPr lang="zh-CN" altLang="en-US"/>
              <a:t> </a:t>
            </a:r>
            <a:r>
              <a:rPr lang="en-US" altLang="zh-CN"/>
              <a:t>mem[x6</a:t>
            </a:r>
            <a:r>
              <a:rPr lang="zh-CN" altLang="en-US"/>
              <a:t> </a:t>
            </a:r>
            <a:r>
              <a:rPr lang="en-US" altLang="zh-CN"/>
              <a:t>+</a:t>
            </a:r>
            <a:r>
              <a:rPr lang="zh-CN" altLang="en-US"/>
              <a:t> </a:t>
            </a:r>
            <a:r>
              <a:rPr lang="en-US" altLang="zh-CN"/>
              <a:t>100])</a:t>
            </a:r>
          </a:p>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r>
              <a:rPr lang="zh-CN" altLang="en-US"/>
              <a:t> </a:t>
            </a:r>
            <a:r>
              <a:rPr lang="en-US" altLang="zh-CN"/>
              <a:t>(x4</a:t>
            </a:r>
            <a:r>
              <a:rPr lang="zh-CN" altLang="en-US"/>
              <a:t> </a:t>
            </a:r>
            <a:r>
              <a:rPr lang="en-US" altLang="zh-CN"/>
              <a:t>=</a:t>
            </a:r>
            <a:r>
              <a:rPr lang="zh-CN" altLang="en-US"/>
              <a:t> </a:t>
            </a:r>
            <a:r>
              <a:rPr lang="en-US" altLang="zh-CN"/>
              <a:t>x5</a:t>
            </a:r>
            <a:r>
              <a:rPr lang="zh-CN" altLang="en-US"/>
              <a:t> </a:t>
            </a:r>
            <a:r>
              <a:rPr lang="en-US" altLang="zh-CN"/>
              <a:t>+</a:t>
            </a:r>
            <a:r>
              <a:rPr lang="zh-CN" altLang="en-US"/>
              <a:t> </a:t>
            </a:r>
            <a:r>
              <a:rPr lang="en-US" altLang="zh-CN"/>
              <a:t>x6)</a:t>
            </a:r>
          </a:p>
          <a:p>
            <a:r>
              <a:rPr lang="en-US" altLang="zh-CN"/>
              <a:t>x4</a:t>
            </a:r>
            <a:r>
              <a:rPr lang="zh-CN" altLang="en-US"/>
              <a:t> </a:t>
            </a:r>
            <a:r>
              <a:rPr lang="en-US" altLang="zh-CN"/>
              <a:t>should</a:t>
            </a:r>
            <a:r>
              <a:rPr lang="zh-CN" altLang="en-US"/>
              <a:t> </a:t>
            </a:r>
            <a:r>
              <a:rPr lang="en-US" altLang="zh-CN"/>
              <a:t>be</a:t>
            </a:r>
            <a:r>
              <a:rPr lang="zh-CN" altLang="en-US"/>
              <a:t> </a:t>
            </a:r>
            <a:r>
              <a:rPr lang="en-US" altLang="zh-CN"/>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2" name="Rectangle 11">
            <a:extLst>
              <a:ext uri="{FF2B5EF4-FFF2-40B4-BE49-F238E27FC236}">
                <a16:creationId xmlns:a16="http://schemas.microsoft.com/office/drawing/2014/main" id="{EFE914D7-8F42-EE47-875B-4F0F9A3E80DE}"/>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5" name="Rectangle 14">
            <a:extLst>
              <a:ext uri="{FF2B5EF4-FFF2-40B4-BE49-F238E27FC236}">
                <a16:creationId xmlns:a16="http://schemas.microsoft.com/office/drawing/2014/main" id="{2EEF331C-A60A-E649-B8DE-98C475D90208}"/>
              </a:ext>
            </a:extLst>
          </p:cNvPr>
          <p:cNvSpPr/>
          <p:nvPr/>
        </p:nvSpPr>
        <p:spPr>
          <a:xfrm>
            <a:off x="8002654" y="3859685"/>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E2827F74-D502-DF46-93B8-773F72405DC9}"/>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2" name="Rectangle 21">
            <a:extLst>
              <a:ext uri="{FF2B5EF4-FFF2-40B4-BE49-F238E27FC236}">
                <a16:creationId xmlns:a16="http://schemas.microsoft.com/office/drawing/2014/main" id="{24640023-153F-FD49-87F1-79A7B1D21B79}"/>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24" name="Straight Arrow Connector 23">
            <a:extLst>
              <a:ext uri="{FF2B5EF4-FFF2-40B4-BE49-F238E27FC236}">
                <a16:creationId xmlns:a16="http://schemas.microsoft.com/office/drawing/2014/main" id="{4EA8FC16-6026-094C-B65B-9BD13DA405E4}"/>
              </a:ext>
            </a:extLst>
          </p:cNvPr>
          <p:cNvCxnSpPr/>
          <p:nvPr/>
        </p:nvCxnSpPr>
        <p:spPr>
          <a:xfrm>
            <a:off x="7484157" y="5531975"/>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66B21FAA-24CF-EE43-8C3D-B6BA02AF694D}"/>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2" name="Rectangle 31">
            <a:extLst>
              <a:ext uri="{FF2B5EF4-FFF2-40B4-BE49-F238E27FC236}">
                <a16:creationId xmlns:a16="http://schemas.microsoft.com/office/drawing/2014/main" id="{563AC335-D210-AF4C-87D7-DE75B4D0BB23}"/>
              </a:ext>
            </a:extLst>
          </p:cNvPr>
          <p:cNvSpPr/>
          <p:nvPr/>
        </p:nvSpPr>
        <p:spPr>
          <a:xfrm>
            <a:off x="9420618" y="4591879"/>
            <a:ext cx="434022"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cxnSp>
        <p:nvCxnSpPr>
          <p:cNvPr id="34" name="Straight Connector 33">
            <a:extLst>
              <a:ext uri="{FF2B5EF4-FFF2-40B4-BE49-F238E27FC236}">
                <a16:creationId xmlns:a16="http://schemas.microsoft.com/office/drawing/2014/main" id="{6D18A452-868E-4044-A2A6-58A479184690}"/>
              </a:ext>
            </a:extLst>
          </p:cNvPr>
          <p:cNvCxnSpPr>
            <a:cxnSpLocks/>
          </p:cNvCxnSpPr>
          <p:nvPr/>
        </p:nvCxnSpPr>
        <p:spPr>
          <a:xfrm>
            <a:off x="7621653" y="4136621"/>
            <a:ext cx="0" cy="1294321"/>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8F81788D-A3E8-3F48-A066-9C66FE5B74CE}"/>
              </a:ext>
            </a:extLst>
          </p:cNvPr>
          <p:cNvCxnSpPr/>
          <p:nvPr/>
        </p:nvCxnSpPr>
        <p:spPr>
          <a:xfrm>
            <a:off x="7621653" y="5430942"/>
            <a:ext cx="3752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6" name="Straight Arrow Connector 35">
            <a:extLst>
              <a:ext uri="{FF2B5EF4-FFF2-40B4-BE49-F238E27FC236}">
                <a16:creationId xmlns:a16="http://schemas.microsoft.com/office/drawing/2014/main" id="{6EE1FE40-D184-2E40-BE41-AC530BA5E7A6}"/>
              </a:ext>
            </a:extLst>
          </p:cNvPr>
          <p:cNvCxnSpPr/>
          <p:nvPr/>
        </p:nvCxnSpPr>
        <p:spPr>
          <a:xfrm flipV="1">
            <a:off x="7484157" y="4126514"/>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0AA1B514-B948-734F-8E04-74F5D8523483}"/>
              </a:ext>
            </a:extLst>
          </p:cNvPr>
          <p:cNvSpPr txBox="1"/>
          <p:nvPr/>
        </p:nvSpPr>
        <p:spPr>
          <a:xfrm>
            <a:off x="7592662" y="4171803"/>
            <a:ext cx="1162873" cy="461665"/>
          </a:xfrm>
          <a:prstGeom prst="rect">
            <a:avLst/>
          </a:prstGeom>
          <a:noFill/>
        </p:spPr>
        <p:txBody>
          <a:bodyPr wrap="square" rtlCol="0">
            <a:spAutoFit/>
          </a:bodyPr>
          <a:lstStyle/>
          <a:p>
            <a:r>
              <a:rPr lang="en-US" altLang="zh-CN" sz="1200"/>
              <a:t>out</a:t>
            </a:r>
          </a:p>
          <a:p>
            <a:r>
              <a:rPr lang="en-US" altLang="zh-CN" sz="1200"/>
              <a:t>=</a:t>
            </a:r>
            <a:r>
              <a:rPr lang="zh-CN" altLang="en-US" sz="1200"/>
              <a:t> </a:t>
            </a:r>
            <a:r>
              <a:rPr lang="en-US" altLang="zh-CN" sz="1200"/>
              <a:t>1</a:t>
            </a:r>
            <a:endParaRPr lang="en-US" sz="1200"/>
          </a:p>
        </p:txBody>
      </p:sp>
      <p:sp>
        <p:nvSpPr>
          <p:cNvPr id="39" name="Oval 38">
            <a:extLst>
              <a:ext uri="{FF2B5EF4-FFF2-40B4-BE49-F238E27FC236}">
                <a16:creationId xmlns:a16="http://schemas.microsoft.com/office/drawing/2014/main" id="{BB392F55-1A78-A748-B421-BE835F1610E2}"/>
              </a:ext>
            </a:extLst>
          </p:cNvPr>
          <p:cNvSpPr/>
          <p:nvPr/>
        </p:nvSpPr>
        <p:spPr>
          <a:xfrm>
            <a:off x="7424820" y="5742923"/>
            <a:ext cx="615513" cy="322296"/>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40" name="Oval 39">
            <a:extLst>
              <a:ext uri="{FF2B5EF4-FFF2-40B4-BE49-F238E27FC236}">
                <a16:creationId xmlns:a16="http://schemas.microsoft.com/office/drawing/2014/main" id="{A8073B2B-E3FC-1F49-9C87-43C5F50B41D6}"/>
              </a:ext>
            </a:extLst>
          </p:cNvPr>
          <p:cNvSpPr/>
          <p:nvPr/>
        </p:nvSpPr>
        <p:spPr>
          <a:xfrm>
            <a:off x="7538402" y="4196193"/>
            <a:ext cx="512696" cy="451237"/>
          </a:xfrm>
          <a:prstGeom prst="ellipse">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6216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Bubble</a:t>
            </a:r>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59</a:t>
            </a:fld>
            <a:endParaRPr lang="en-US"/>
          </a:p>
        </p:txBody>
      </p:sp>
      <p:sp>
        <p:nvSpPr>
          <p:cNvPr id="10" name="TextBox 9">
            <a:extLst>
              <a:ext uri="{FF2B5EF4-FFF2-40B4-BE49-F238E27FC236}">
                <a16:creationId xmlns:a16="http://schemas.microsoft.com/office/drawing/2014/main" id="{C0B3069F-68D7-D747-92E7-83342D84BF4F}"/>
              </a:ext>
            </a:extLst>
          </p:cNvPr>
          <p:cNvSpPr txBox="1"/>
          <p:nvPr/>
        </p:nvSpPr>
        <p:spPr>
          <a:xfrm>
            <a:off x="838200" y="1829747"/>
            <a:ext cx="8027504" cy="1200329"/>
          </a:xfrm>
          <a:prstGeom prst="rect">
            <a:avLst/>
          </a:prstGeom>
          <a:noFill/>
        </p:spPr>
        <p:txBody>
          <a:bodyPr wrap="square" rtlCol="0">
            <a:spAutoFit/>
          </a:bodyPr>
          <a:lstStyle/>
          <a:p>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1,</a:t>
            </a:r>
            <a:r>
              <a:rPr lang="zh-CN" altLang="en-US" dirty="0"/>
              <a:t> </a:t>
            </a:r>
            <a:r>
              <a:rPr lang="en-US" altLang="zh-CN" dirty="0"/>
              <a:t>mem[101]</a:t>
            </a:r>
            <a:r>
              <a:rPr lang="zh-CN" altLang="en-US" dirty="0"/>
              <a:t> </a:t>
            </a:r>
            <a:r>
              <a:rPr lang="en-US" altLang="zh-CN" dirty="0"/>
              <a:t>=</a:t>
            </a:r>
            <a:r>
              <a:rPr lang="zh-CN" altLang="en-US" dirty="0"/>
              <a:t> </a:t>
            </a:r>
            <a:r>
              <a:rPr lang="en-US" altLang="zh-CN" dirty="0"/>
              <a:t>1</a:t>
            </a:r>
          </a:p>
          <a:p>
            <a:r>
              <a:rPr lang="en-US" altLang="zh-CN" dirty="0"/>
              <a:t>i1:</a:t>
            </a:r>
            <a:r>
              <a:rPr lang="zh-CN" altLang="en-US" dirty="0"/>
              <a:t> </a:t>
            </a:r>
            <a:r>
              <a:rPr lang="en-US" altLang="zh-CN" dirty="0" err="1"/>
              <a:t>ld</a:t>
            </a:r>
            <a:r>
              <a:rPr lang="zh-CN" altLang="en-US" dirty="0"/>
              <a:t> </a:t>
            </a:r>
            <a:r>
              <a:rPr lang="en-US" altLang="zh-CN" dirty="0"/>
              <a:t>x5,</a:t>
            </a:r>
            <a:r>
              <a:rPr lang="zh-CN" altLang="en-US" dirty="0"/>
              <a:t> </a:t>
            </a:r>
            <a:r>
              <a:rPr lang="en-US" altLang="zh-CN" dirty="0"/>
              <a:t>x6(100)</a:t>
            </a:r>
            <a:r>
              <a:rPr lang="zh-CN" altLang="en-US" dirty="0"/>
              <a:t> </a:t>
            </a:r>
            <a:r>
              <a:rPr lang="en-US" altLang="zh-CN" dirty="0"/>
              <a:t>(x5</a:t>
            </a:r>
            <a:r>
              <a:rPr lang="zh-CN" altLang="en-US" dirty="0"/>
              <a:t> </a:t>
            </a:r>
            <a:r>
              <a:rPr lang="en-US" altLang="zh-CN" dirty="0"/>
              <a:t>=</a:t>
            </a:r>
            <a:r>
              <a:rPr lang="zh-CN" altLang="en-US" dirty="0"/>
              <a:t> </a:t>
            </a:r>
            <a:r>
              <a:rPr lang="en-US" altLang="zh-CN" dirty="0"/>
              <a:t>mem[x6</a:t>
            </a:r>
            <a:r>
              <a:rPr lang="zh-CN" altLang="en-US" dirty="0"/>
              <a:t> </a:t>
            </a:r>
            <a:r>
              <a:rPr lang="en-US" altLang="zh-CN" dirty="0"/>
              <a:t>+</a:t>
            </a:r>
            <a:r>
              <a:rPr lang="zh-CN" altLang="en-US" dirty="0"/>
              <a:t> </a:t>
            </a:r>
            <a:r>
              <a:rPr lang="en-US" altLang="zh-CN" dirty="0"/>
              <a:t>100])</a:t>
            </a:r>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r>
              <a:rPr lang="zh-CN" altLang="en-US" dirty="0"/>
              <a:t> </a:t>
            </a:r>
            <a:r>
              <a:rPr lang="en-US" altLang="zh-CN" dirty="0"/>
              <a:t>(x4</a:t>
            </a:r>
            <a:r>
              <a:rPr lang="zh-CN" altLang="en-US" dirty="0"/>
              <a:t> </a:t>
            </a:r>
            <a:r>
              <a:rPr lang="en-US" altLang="zh-CN" dirty="0"/>
              <a:t>=</a:t>
            </a:r>
            <a:r>
              <a:rPr lang="zh-CN" altLang="en-US" dirty="0"/>
              <a:t> </a:t>
            </a:r>
            <a:r>
              <a:rPr lang="en-US" altLang="zh-CN" dirty="0"/>
              <a:t>x5</a:t>
            </a:r>
            <a:r>
              <a:rPr lang="zh-CN" altLang="en-US" dirty="0"/>
              <a:t> </a:t>
            </a:r>
            <a:r>
              <a:rPr lang="en-US" altLang="zh-CN" dirty="0"/>
              <a:t>+</a:t>
            </a:r>
            <a:r>
              <a:rPr lang="zh-CN" altLang="en-US" dirty="0"/>
              <a:t> </a:t>
            </a:r>
            <a:r>
              <a:rPr lang="en-US" altLang="zh-CN" dirty="0"/>
              <a:t>x6)</a:t>
            </a:r>
          </a:p>
          <a:p>
            <a:r>
              <a:rPr lang="en-US" altLang="zh-CN" dirty="0"/>
              <a:t>x4</a:t>
            </a:r>
            <a:r>
              <a:rPr lang="zh-CN" altLang="en-US" dirty="0"/>
              <a:t> </a:t>
            </a:r>
            <a:r>
              <a:rPr lang="en-US" altLang="zh-CN" dirty="0"/>
              <a:t>should</a:t>
            </a:r>
            <a:r>
              <a:rPr lang="zh-CN" altLang="en-US" dirty="0"/>
              <a:t> </a:t>
            </a:r>
            <a:r>
              <a:rPr lang="en-US" altLang="zh-CN" dirty="0"/>
              <a:t>be</a:t>
            </a:r>
            <a:r>
              <a:rPr lang="zh-CN" altLang="en-US" dirty="0"/>
              <a:t> </a:t>
            </a:r>
            <a:r>
              <a:rPr lang="en-US" altLang="zh-CN" dirty="0"/>
              <a:t>2</a:t>
            </a:r>
          </a:p>
        </p:txBody>
      </p:sp>
      <p:sp>
        <p:nvSpPr>
          <p:cNvPr id="11" name="Rectangle 10">
            <a:extLst>
              <a:ext uri="{FF2B5EF4-FFF2-40B4-BE49-F238E27FC236}">
                <a16:creationId xmlns:a16="http://schemas.microsoft.com/office/drawing/2014/main" id="{4D3B768E-03E5-7341-9389-E6FE0A651D96}"/>
              </a:ext>
            </a:extLst>
          </p:cNvPr>
          <p:cNvSpPr/>
          <p:nvPr/>
        </p:nvSpPr>
        <p:spPr>
          <a:xfrm>
            <a:off x="2374625"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14CA4BC8-BD73-3547-AFF1-F934D671B722}"/>
              </a:ext>
            </a:extLst>
          </p:cNvPr>
          <p:cNvSpPr/>
          <p:nvPr/>
        </p:nvSpPr>
        <p:spPr>
          <a:xfrm>
            <a:off x="5191539"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4" name="Rectangle 13">
            <a:extLst>
              <a:ext uri="{FF2B5EF4-FFF2-40B4-BE49-F238E27FC236}">
                <a16:creationId xmlns:a16="http://schemas.microsoft.com/office/drawing/2014/main" id="{5843CC38-1227-A649-AD5F-7BBB99AAF3A0}"/>
              </a:ext>
            </a:extLst>
          </p:cNvPr>
          <p:cNvSpPr/>
          <p:nvPr/>
        </p:nvSpPr>
        <p:spPr>
          <a:xfrm>
            <a:off x="6597096" y="385832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16" name="Rectangle 15">
            <a:extLst>
              <a:ext uri="{FF2B5EF4-FFF2-40B4-BE49-F238E27FC236}">
                <a16:creationId xmlns:a16="http://schemas.microsoft.com/office/drawing/2014/main" id="{0813290A-22AC-6F4F-97ED-383BAC5F9F7F}"/>
              </a:ext>
            </a:extLst>
          </p:cNvPr>
          <p:cNvSpPr/>
          <p:nvPr/>
        </p:nvSpPr>
        <p:spPr>
          <a:xfrm>
            <a:off x="745586" y="3951955"/>
            <a:ext cx="1737976" cy="369332"/>
          </a:xfrm>
          <a:prstGeom prst="rect">
            <a:avLst/>
          </a:prstGeom>
        </p:spPr>
        <p:txBody>
          <a:bodyPr wrap="none">
            <a:spAutoFit/>
          </a:bodyPr>
          <a:lstStyle/>
          <a:p>
            <a:r>
              <a:rPr lang="en-US" altLang="zh-CN"/>
              <a:t>i1:</a:t>
            </a:r>
            <a:r>
              <a:rPr lang="zh-CN" altLang="en-US"/>
              <a:t> </a:t>
            </a:r>
            <a:r>
              <a:rPr lang="en-US" altLang="zh-CN" err="1"/>
              <a:t>ld</a:t>
            </a:r>
            <a:r>
              <a:rPr lang="zh-CN" altLang="en-US"/>
              <a:t> </a:t>
            </a:r>
            <a:r>
              <a:rPr lang="en-US" altLang="zh-CN"/>
              <a:t>x5,</a:t>
            </a:r>
            <a:r>
              <a:rPr lang="zh-CN" altLang="en-US"/>
              <a:t> </a:t>
            </a:r>
            <a:r>
              <a:rPr lang="en-US" altLang="zh-CN"/>
              <a:t>x6(100)</a:t>
            </a:r>
          </a:p>
        </p:txBody>
      </p:sp>
      <p:sp>
        <p:nvSpPr>
          <p:cNvPr id="17" name="Rectangle 16">
            <a:extLst>
              <a:ext uri="{FF2B5EF4-FFF2-40B4-BE49-F238E27FC236}">
                <a16:creationId xmlns:a16="http://schemas.microsoft.com/office/drawing/2014/main" id="{B2B951E5-A23F-5A48-85C5-03FC31FAD574}"/>
              </a:ext>
            </a:extLst>
          </p:cNvPr>
          <p:cNvSpPr/>
          <p:nvPr/>
        </p:nvSpPr>
        <p:spPr>
          <a:xfrm>
            <a:off x="3375383" y="5347115"/>
            <a:ext cx="1752403" cy="369332"/>
          </a:xfrm>
          <a:prstGeom prst="rect">
            <a:avLst/>
          </a:prstGeom>
        </p:spPr>
        <p:txBody>
          <a:bodyPr wrap="none">
            <a:spAutoFit/>
          </a:bodyPr>
          <a:lstStyle/>
          <a:p>
            <a:r>
              <a:rPr lang="en-US" altLang="zh-CN"/>
              <a:t>i2:</a:t>
            </a:r>
            <a:r>
              <a:rPr lang="zh-CN" altLang="en-US"/>
              <a:t> </a:t>
            </a:r>
            <a:r>
              <a:rPr lang="en-US" altLang="zh-CN"/>
              <a:t>add</a:t>
            </a:r>
            <a:r>
              <a:rPr lang="zh-CN" altLang="en-US"/>
              <a:t> </a:t>
            </a:r>
            <a:r>
              <a:rPr lang="en-US" altLang="zh-CN"/>
              <a:t>x4,</a:t>
            </a:r>
            <a:r>
              <a:rPr lang="zh-CN" altLang="en-US"/>
              <a:t> </a:t>
            </a:r>
            <a:r>
              <a:rPr lang="en-US" altLang="zh-CN"/>
              <a:t>x5,</a:t>
            </a:r>
            <a:r>
              <a:rPr lang="zh-CN" altLang="en-US"/>
              <a:t> </a:t>
            </a:r>
            <a:r>
              <a:rPr lang="en-US" altLang="zh-CN"/>
              <a:t>x6</a:t>
            </a:r>
            <a:endParaRPr lang="en-US"/>
          </a:p>
        </p:txBody>
      </p:sp>
      <p:sp>
        <p:nvSpPr>
          <p:cNvPr id="18" name="Rectangle 17">
            <a:extLst>
              <a:ext uri="{FF2B5EF4-FFF2-40B4-BE49-F238E27FC236}">
                <a16:creationId xmlns:a16="http://schemas.microsoft.com/office/drawing/2014/main" id="{E95791B1-1C03-264C-8000-AE56C561FD96}"/>
              </a:ext>
            </a:extLst>
          </p:cNvPr>
          <p:cNvSpPr/>
          <p:nvPr/>
        </p:nvSpPr>
        <p:spPr>
          <a:xfrm>
            <a:off x="5179939"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0" name="Rectangle 19">
            <a:extLst>
              <a:ext uri="{FF2B5EF4-FFF2-40B4-BE49-F238E27FC236}">
                <a16:creationId xmlns:a16="http://schemas.microsoft.com/office/drawing/2014/main" id="{A10C81C3-65C4-254C-988E-D9FA24C1C4DA}"/>
              </a:ext>
            </a:extLst>
          </p:cNvPr>
          <p:cNvSpPr/>
          <p:nvPr/>
        </p:nvSpPr>
        <p:spPr>
          <a:xfrm>
            <a:off x="7996853" y="525497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21" name="Rectangle 20">
            <a:extLst>
              <a:ext uri="{FF2B5EF4-FFF2-40B4-BE49-F238E27FC236}">
                <a16:creationId xmlns:a16="http://schemas.microsoft.com/office/drawing/2014/main" id="{B737A6DB-CB2B-FE43-B29F-40DBA00ED37C}"/>
              </a:ext>
            </a:extLst>
          </p:cNvPr>
          <p:cNvSpPr/>
          <p:nvPr/>
        </p:nvSpPr>
        <p:spPr>
          <a:xfrm>
            <a:off x="9402410" y="5254976"/>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25" name="Rectangle 24">
            <a:extLst>
              <a:ext uri="{FF2B5EF4-FFF2-40B4-BE49-F238E27FC236}">
                <a16:creationId xmlns:a16="http://schemas.microsoft.com/office/drawing/2014/main" id="{C37FFA97-51FE-4544-9E14-027C58C6F7F5}"/>
              </a:ext>
            </a:extLst>
          </p:cNvPr>
          <p:cNvSpPr/>
          <p:nvPr/>
        </p:nvSpPr>
        <p:spPr>
          <a:xfrm>
            <a:off x="5716649" y="2212445"/>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i2</a:t>
            </a:r>
            <a:r>
              <a:rPr lang="zh-CN" altLang="en-US"/>
              <a:t> </a:t>
            </a:r>
            <a:r>
              <a:rPr lang="en-US" altLang="zh-CN"/>
              <a:t>uses</a:t>
            </a:r>
            <a:r>
              <a:rPr lang="zh-CN" altLang="en-US"/>
              <a:t> </a:t>
            </a:r>
            <a:r>
              <a:rPr lang="en-US" altLang="zh-CN"/>
              <a:t>it.</a:t>
            </a:r>
            <a:endParaRPr lang="en-US"/>
          </a:p>
        </p:txBody>
      </p:sp>
      <p:sp>
        <p:nvSpPr>
          <p:cNvPr id="26" name="Rectangle 25">
            <a:extLst>
              <a:ext uri="{FF2B5EF4-FFF2-40B4-BE49-F238E27FC236}">
                <a16:creationId xmlns:a16="http://schemas.microsoft.com/office/drawing/2014/main" id="{91927F83-C49F-4C41-A403-8258DC94B15C}"/>
              </a:ext>
            </a:extLst>
          </p:cNvPr>
          <p:cNvSpPr/>
          <p:nvPr/>
        </p:nvSpPr>
        <p:spPr>
          <a:xfrm>
            <a:off x="1950653" y="4696999"/>
            <a:ext cx="840295" cy="369332"/>
          </a:xfrm>
          <a:prstGeom prst="rect">
            <a:avLst/>
          </a:prstGeom>
        </p:spPr>
        <p:txBody>
          <a:bodyPr wrap="none">
            <a:spAutoFit/>
          </a:bodyPr>
          <a:lstStyle/>
          <a:p>
            <a:r>
              <a:rPr lang="en-US" altLang="zh-CN"/>
              <a:t>bubble</a:t>
            </a:r>
            <a:endParaRPr lang="en-US"/>
          </a:p>
        </p:txBody>
      </p:sp>
      <p:sp>
        <p:nvSpPr>
          <p:cNvPr id="28" name="Rectangle 27">
            <a:extLst>
              <a:ext uri="{FF2B5EF4-FFF2-40B4-BE49-F238E27FC236}">
                <a16:creationId xmlns:a16="http://schemas.microsoft.com/office/drawing/2014/main" id="{E433A22F-D4DF-5946-BB3F-A42214BAF0EC}"/>
              </a:ext>
            </a:extLst>
          </p:cNvPr>
          <p:cNvSpPr/>
          <p:nvPr/>
        </p:nvSpPr>
        <p:spPr>
          <a:xfrm>
            <a:off x="3773577" y="460336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3C6C148B-1BA3-8545-9D1D-CA66553E54AF}"/>
              </a:ext>
            </a:extLst>
          </p:cNvPr>
          <p:cNvSpPr/>
          <p:nvPr/>
        </p:nvSpPr>
        <p:spPr>
          <a:xfrm>
            <a:off x="6609503"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31" name="Rectangle 30">
            <a:extLst>
              <a:ext uri="{FF2B5EF4-FFF2-40B4-BE49-F238E27FC236}">
                <a16:creationId xmlns:a16="http://schemas.microsoft.com/office/drawing/2014/main" id="{E59D3BA7-3B4F-454D-B42F-7AF270166CE5}"/>
              </a:ext>
            </a:extLst>
          </p:cNvPr>
          <p:cNvSpPr/>
          <p:nvPr/>
        </p:nvSpPr>
        <p:spPr>
          <a:xfrm>
            <a:off x="8015060" y="459051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33" name="TextBox 32">
            <a:extLst>
              <a:ext uri="{FF2B5EF4-FFF2-40B4-BE49-F238E27FC236}">
                <a16:creationId xmlns:a16="http://schemas.microsoft.com/office/drawing/2014/main" id="{B0EB40DA-2A3B-0B4D-946D-F5304BFD1A83}"/>
              </a:ext>
            </a:extLst>
          </p:cNvPr>
          <p:cNvSpPr txBox="1"/>
          <p:nvPr/>
        </p:nvSpPr>
        <p:spPr>
          <a:xfrm>
            <a:off x="8901314" y="5524145"/>
            <a:ext cx="1162873" cy="461665"/>
          </a:xfrm>
          <a:prstGeom prst="rect">
            <a:avLst/>
          </a:prstGeom>
          <a:noFill/>
        </p:spPr>
        <p:txBody>
          <a:bodyPr wrap="square" rtlCol="0">
            <a:spAutoFit/>
          </a:bodyPr>
          <a:lstStyle/>
          <a:p>
            <a:r>
              <a:rPr lang="en-US" altLang="zh-CN" sz="1200"/>
              <a:t>o</a:t>
            </a:r>
            <a:r>
              <a:rPr lang="en-US" sz="1200"/>
              <a:t>ut</a:t>
            </a:r>
          </a:p>
          <a:p>
            <a:r>
              <a:rPr lang="en-US" altLang="zh-CN" sz="1200"/>
              <a:t>=</a:t>
            </a:r>
            <a:r>
              <a:rPr lang="zh-CN" altLang="en-US" sz="1200"/>
              <a:t> </a:t>
            </a:r>
            <a:r>
              <a:rPr lang="en-US" altLang="zh-CN" sz="1200"/>
              <a:t>2</a:t>
            </a:r>
            <a:endParaRPr lang="en-US" sz="1200"/>
          </a:p>
        </p:txBody>
      </p:sp>
      <p:cxnSp>
        <p:nvCxnSpPr>
          <p:cNvPr id="38" name="Straight Arrow Connector 37">
            <a:extLst>
              <a:ext uri="{FF2B5EF4-FFF2-40B4-BE49-F238E27FC236}">
                <a16:creationId xmlns:a16="http://schemas.microsoft.com/office/drawing/2014/main" id="{48F5FAF1-5C51-D440-8801-3E88F15FF34D}"/>
              </a:ext>
            </a:extLst>
          </p:cNvPr>
          <p:cNvCxnSpPr/>
          <p:nvPr/>
        </p:nvCxnSpPr>
        <p:spPr>
          <a:xfrm>
            <a:off x="8921192" y="5517313"/>
            <a:ext cx="5010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494B91E9-EC1E-E24B-BCAA-5DE2719AA2C1}"/>
              </a:ext>
            </a:extLst>
          </p:cNvPr>
          <p:cNvSpPr/>
          <p:nvPr/>
        </p:nvSpPr>
        <p:spPr>
          <a:xfrm>
            <a:off x="4166147" y="3859622"/>
            <a:ext cx="5184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4" name="Rectangle 33">
            <a:extLst>
              <a:ext uri="{FF2B5EF4-FFF2-40B4-BE49-F238E27FC236}">
                <a16:creationId xmlns:a16="http://schemas.microsoft.com/office/drawing/2014/main" id="{F2D43B49-10E2-2C41-BF3A-4F44226B85C1}"/>
              </a:ext>
            </a:extLst>
          </p:cNvPr>
          <p:cNvSpPr/>
          <p:nvPr/>
        </p:nvSpPr>
        <p:spPr>
          <a:xfrm>
            <a:off x="7034439" y="5256273"/>
            <a:ext cx="455518"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ID</a:t>
            </a:r>
            <a:endParaRPr lang="en-US" dirty="0">
              <a:solidFill>
                <a:schemeClr val="bg1"/>
              </a:solidFill>
            </a:endParaRPr>
          </a:p>
        </p:txBody>
      </p:sp>
      <p:sp>
        <p:nvSpPr>
          <p:cNvPr id="35" name="Rectangle 34">
            <a:extLst>
              <a:ext uri="{FF2B5EF4-FFF2-40B4-BE49-F238E27FC236}">
                <a16:creationId xmlns:a16="http://schemas.microsoft.com/office/drawing/2014/main" id="{53E89367-C7F8-1143-B47B-394211197B18}"/>
              </a:ext>
            </a:extLst>
          </p:cNvPr>
          <p:cNvSpPr/>
          <p:nvPr/>
        </p:nvSpPr>
        <p:spPr>
          <a:xfrm>
            <a:off x="10807968" y="5256336"/>
            <a:ext cx="443966"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6" name="Rectangle 35">
            <a:extLst>
              <a:ext uri="{FF2B5EF4-FFF2-40B4-BE49-F238E27FC236}">
                <a16:creationId xmlns:a16="http://schemas.microsoft.com/office/drawing/2014/main" id="{5FE4F114-01C8-BB42-9AB4-9DCF894F9399}"/>
              </a:ext>
            </a:extLst>
          </p:cNvPr>
          <p:cNvSpPr/>
          <p:nvPr/>
        </p:nvSpPr>
        <p:spPr>
          <a:xfrm>
            <a:off x="5582498" y="4597280"/>
            <a:ext cx="513502"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ysClr val="windowText" lastClr="000000"/>
                </a:solidFill>
              </a:rPr>
              <a:t>ID</a:t>
            </a:r>
            <a:endParaRPr lang="en-US" dirty="0">
              <a:solidFill>
                <a:sysClr val="windowText" lastClr="000000"/>
              </a:solidFill>
            </a:endParaRPr>
          </a:p>
        </p:txBody>
      </p:sp>
      <p:sp>
        <p:nvSpPr>
          <p:cNvPr id="37" name="Rectangle 36">
            <a:extLst>
              <a:ext uri="{FF2B5EF4-FFF2-40B4-BE49-F238E27FC236}">
                <a16:creationId xmlns:a16="http://schemas.microsoft.com/office/drawing/2014/main" id="{8C3CFB17-A703-E24E-853E-675A379D1D4F}"/>
              </a:ext>
            </a:extLst>
          </p:cNvPr>
          <p:cNvSpPr/>
          <p:nvPr/>
        </p:nvSpPr>
        <p:spPr>
          <a:xfrm>
            <a:off x="9420618" y="4591879"/>
            <a:ext cx="434022"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39" name="Rectangle 38">
            <a:extLst>
              <a:ext uri="{FF2B5EF4-FFF2-40B4-BE49-F238E27FC236}">
                <a16:creationId xmlns:a16="http://schemas.microsoft.com/office/drawing/2014/main" id="{BF57E05C-27C3-C743-9D5B-0C9025111599}"/>
              </a:ext>
            </a:extLst>
          </p:cNvPr>
          <p:cNvSpPr/>
          <p:nvPr/>
        </p:nvSpPr>
        <p:spPr>
          <a:xfrm>
            <a:off x="8005117" y="3866012"/>
            <a:ext cx="44396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bg1"/>
                </a:solidFill>
              </a:rPr>
              <a:t>WB</a:t>
            </a:r>
            <a:endParaRPr lang="en-US" sz="1200" dirty="0">
              <a:solidFill>
                <a:schemeClr val="bg1"/>
              </a:solidFill>
            </a:endParaRPr>
          </a:p>
        </p:txBody>
      </p:sp>
    </p:spTree>
    <p:extLst>
      <p:ext uri="{BB962C8B-B14F-4D97-AF65-F5344CB8AC3E}">
        <p14:creationId xmlns:p14="http://schemas.microsoft.com/office/powerpoint/2010/main" val="902836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 </a:t>
            </a:r>
            <a:r>
              <a:rPr lang="en-US"/>
              <a:t>single-cycle CPU</a:t>
            </a:r>
          </a:p>
        </p:txBody>
      </p:sp>
      <p:sp>
        <p:nvSpPr>
          <p:cNvPr id="3" name="Content Placeholder 2"/>
          <p:cNvSpPr>
            <a:spLocks noGrp="1"/>
          </p:cNvSpPr>
          <p:nvPr>
            <p:ph idx="1"/>
          </p:nvPr>
        </p:nvSpPr>
        <p:spPr/>
        <p:txBody>
          <a:bodyPr>
            <a:normAutofit/>
          </a:bodyPr>
          <a:lstStyle/>
          <a:p>
            <a:pPr fontAlgn="base"/>
            <a:r>
              <a:rPr lang="en-US" b="1"/>
              <a:t>Q</a:t>
            </a:r>
            <a:r>
              <a:rPr lang="en-US" altLang="zh-CN" b="1"/>
              <a:t>2</a:t>
            </a:r>
            <a:r>
              <a:rPr lang="en-US" b="1"/>
              <a:t>.1 </a:t>
            </a:r>
            <a:r>
              <a:rPr lang="en-US"/>
              <a:t>Data path</a:t>
            </a:r>
          </a:p>
          <a:p>
            <a:pPr fontAlgn="base"/>
            <a:r>
              <a:rPr lang="en-US"/>
              <a:t>Suppose the RISC-V instruction being executed is add x6, x7, x8, where x6 is the destination register, and x7/x8 are the 1st/2nd source register operand, respectively.</a:t>
            </a:r>
          </a:p>
          <a:p>
            <a:pPr fontAlgn="base"/>
            <a:r>
              <a:rPr lang="en-US"/>
              <a:t>What are the values corresponding to Instruction[11-7] that are fed into the "write register" pins of the </a:t>
            </a:r>
            <a:r>
              <a:rPr lang="en-US" err="1"/>
              <a:t>RegisterFile</a:t>
            </a:r>
            <a:r>
              <a:rPr lang="en-US"/>
              <a:t>?</a:t>
            </a:r>
          </a:p>
          <a:p>
            <a:pPr fontAlgn="base"/>
            <a:r>
              <a:rPr lang="en-US">
                <a:solidFill>
                  <a:srgbClr val="C00000"/>
                </a:solidFill>
              </a:rPr>
              <a:t>00110</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190" y="157990"/>
            <a:ext cx="3929380" cy="2188970"/>
          </a:xfrm>
          <a:prstGeom prst="rect">
            <a:avLst/>
          </a:prstGeom>
        </p:spPr>
      </p:pic>
      <p:sp>
        <p:nvSpPr>
          <p:cNvPr id="5" name="TextBox 4"/>
          <p:cNvSpPr txBox="1"/>
          <p:nvPr/>
        </p:nvSpPr>
        <p:spPr>
          <a:xfrm>
            <a:off x="6252210" y="4549676"/>
            <a:ext cx="4912360" cy="1477328"/>
          </a:xfrm>
          <a:prstGeom prst="rect">
            <a:avLst/>
          </a:prstGeom>
          <a:noFill/>
        </p:spPr>
        <p:txBody>
          <a:bodyPr wrap="square" rtlCol="0">
            <a:spAutoFit/>
          </a:bodyPr>
          <a:lstStyle/>
          <a:p>
            <a:pPr marL="285750" indent="-285750">
              <a:buFont typeface="Arial" charset="0"/>
              <a:buChar char="•"/>
            </a:pPr>
            <a:r>
              <a:rPr lang="en-US">
                <a:solidFill>
                  <a:schemeClr val="accent1"/>
                </a:solidFill>
              </a:rPr>
              <a:t>Write register </a:t>
            </a:r>
            <a:r>
              <a:rPr lang="en-US">
                <a:solidFill>
                  <a:schemeClr val="accent1"/>
                </a:solidFill>
                <a:sym typeface="Wingdings"/>
              </a:rPr>
              <a:t> register code</a:t>
            </a:r>
          </a:p>
          <a:p>
            <a:pPr marL="285750" indent="-285750">
              <a:buFont typeface="Arial" charset="0"/>
              <a:buChar char="•"/>
            </a:pPr>
            <a:r>
              <a:rPr lang="en-US">
                <a:solidFill>
                  <a:schemeClr val="accent1"/>
                </a:solidFill>
                <a:sym typeface="Wingdings"/>
              </a:rPr>
              <a:t>The code of register xi is </a:t>
            </a:r>
            <a:r>
              <a:rPr lang="en-US" err="1">
                <a:solidFill>
                  <a:schemeClr val="accent1"/>
                </a:solidFill>
                <a:sym typeface="Wingdings"/>
              </a:rPr>
              <a:t>i</a:t>
            </a:r>
            <a:r>
              <a:rPr lang="en-US">
                <a:solidFill>
                  <a:schemeClr val="accent1"/>
                </a:solidFill>
                <a:sym typeface="Wingdings"/>
              </a:rPr>
              <a:t>. </a:t>
            </a:r>
          </a:p>
          <a:p>
            <a:pPr marL="285750" indent="-285750">
              <a:buFont typeface="Arial" charset="0"/>
              <a:buChar char="•"/>
            </a:pPr>
            <a:r>
              <a:rPr lang="en-US">
                <a:solidFill>
                  <a:schemeClr val="accent1"/>
                </a:solidFill>
                <a:sym typeface="Wingdings"/>
              </a:rPr>
              <a:t>For example, the code of x5 is (00101)</a:t>
            </a:r>
            <a:r>
              <a:rPr lang="en-US" baseline="-25000">
                <a:solidFill>
                  <a:schemeClr val="accent1"/>
                </a:solidFill>
                <a:sym typeface="Wingdings"/>
              </a:rPr>
              <a:t>2</a:t>
            </a:r>
            <a:r>
              <a:rPr lang="en-US">
                <a:solidFill>
                  <a:schemeClr val="accent1"/>
                </a:solidFill>
                <a:sym typeface="Wingdings"/>
              </a:rPr>
              <a:t>, </a:t>
            </a:r>
          </a:p>
          <a:p>
            <a:pPr marL="285750" indent="-285750">
              <a:buFont typeface="Arial" charset="0"/>
              <a:buChar char="•"/>
            </a:pPr>
            <a:r>
              <a:rPr lang="en-US">
                <a:solidFill>
                  <a:schemeClr val="accent1"/>
                </a:solidFill>
                <a:sym typeface="Wingdings"/>
              </a:rPr>
              <a:t>x6: (00110)</a:t>
            </a:r>
            <a:r>
              <a:rPr lang="en-US" baseline="-25000">
                <a:solidFill>
                  <a:schemeClr val="accent1"/>
                </a:solidFill>
                <a:sym typeface="Wingdings"/>
              </a:rPr>
              <a:t>2</a:t>
            </a:r>
            <a:endParaRPr lang="en-US">
              <a:solidFill>
                <a:schemeClr val="accent1"/>
              </a:solidFill>
              <a:sym typeface="Wingdings"/>
            </a:endParaRPr>
          </a:p>
          <a:p>
            <a:pPr marL="285750" indent="-285750">
              <a:buFont typeface="Arial" charset="0"/>
              <a:buChar char="•"/>
            </a:pPr>
            <a:r>
              <a:rPr lang="en-US">
                <a:solidFill>
                  <a:schemeClr val="accent1"/>
                </a:solidFill>
                <a:sym typeface="Wingdings"/>
              </a:rPr>
              <a:t>Note: use 5 bits since we have 32 registers</a:t>
            </a:r>
          </a:p>
        </p:txBody>
      </p:sp>
      <p:sp>
        <p:nvSpPr>
          <p:cNvPr id="6" name="Slide Number Placeholder 5"/>
          <p:cNvSpPr>
            <a:spLocks noGrp="1"/>
          </p:cNvSpPr>
          <p:nvPr>
            <p:ph type="sldNum" sz="quarter" idx="12"/>
          </p:nvPr>
        </p:nvSpPr>
        <p:spPr/>
        <p:txBody>
          <a:bodyPr/>
          <a:lstStyle/>
          <a:p>
            <a:fld id="{8D4EC0DA-4BF5-A643-9CB7-B11B04F56005}" type="slidenum">
              <a:rPr lang="en-US" smtClean="0"/>
              <a:t>6</a:t>
            </a:fld>
            <a:endParaRPr lang="en-US"/>
          </a:p>
        </p:txBody>
      </p:sp>
    </p:spTree>
    <p:extLst>
      <p:ext uri="{BB962C8B-B14F-4D97-AF65-F5344CB8AC3E}">
        <p14:creationId xmlns:p14="http://schemas.microsoft.com/office/powerpoint/2010/main" val="5943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Pipeline hazard</a:t>
            </a:r>
          </a:p>
        </p:txBody>
      </p:sp>
      <p:sp>
        <p:nvSpPr>
          <p:cNvPr id="3" name="Content Placeholder 2"/>
          <p:cNvSpPr>
            <a:spLocks noGrp="1"/>
          </p:cNvSpPr>
          <p:nvPr>
            <p:ph idx="1"/>
          </p:nvPr>
        </p:nvSpPr>
        <p:spPr/>
        <p:txBody>
          <a:bodyPr>
            <a:normAutofit lnSpcReduction="10000"/>
          </a:bodyPr>
          <a:lstStyle/>
          <a:p>
            <a:r>
              <a:rPr lang="en-US">
                <a:solidFill>
                  <a:schemeClr val="accent6"/>
                </a:solidFill>
              </a:rPr>
              <a:t>Structure Hazard</a:t>
            </a:r>
          </a:p>
          <a:p>
            <a:pPr lvl="1"/>
            <a:r>
              <a:rPr lang="en-US" altLang="zh-CN"/>
              <a:t>Caused</a:t>
            </a:r>
            <a:r>
              <a:rPr lang="zh-CN" altLang="en-US"/>
              <a:t> </a:t>
            </a:r>
            <a:r>
              <a:rPr lang="en-US" altLang="zh-CN"/>
              <a:t>by</a:t>
            </a:r>
            <a:r>
              <a:rPr lang="zh-CN" altLang="en-US"/>
              <a:t> </a:t>
            </a:r>
            <a:r>
              <a:rPr lang="en-US" altLang="zh-CN"/>
              <a:t>limited</a:t>
            </a:r>
            <a:r>
              <a:rPr lang="zh-CN" altLang="en-US"/>
              <a:t> </a:t>
            </a:r>
            <a:r>
              <a:rPr lang="en-US" altLang="zh-CN"/>
              <a:t>hardware</a:t>
            </a:r>
            <a:r>
              <a:rPr lang="zh-CN" altLang="en-US"/>
              <a:t> </a:t>
            </a:r>
            <a:r>
              <a:rPr lang="en-US" altLang="zh-CN"/>
              <a:t>resources.</a:t>
            </a:r>
            <a:endParaRPr lang="en-US"/>
          </a:p>
          <a:p>
            <a:pPr lvl="1"/>
            <a:r>
              <a:rPr lang="en-US"/>
              <a:t>Solution: add resources (e.g., separating inst. and data mem)</a:t>
            </a:r>
          </a:p>
          <a:p>
            <a:r>
              <a:rPr lang="en-US">
                <a:solidFill>
                  <a:schemeClr val="accent1"/>
                </a:solidFill>
              </a:rPr>
              <a:t>Data Hazard</a:t>
            </a:r>
          </a:p>
          <a:p>
            <a:pPr lvl="1"/>
            <a:r>
              <a:rPr lang="en-US"/>
              <a:t>Solution: forwarding</a:t>
            </a:r>
          </a:p>
          <a:p>
            <a:pPr lvl="2"/>
            <a:r>
              <a:rPr lang="en-US"/>
              <a:t>works for EX-hazard &amp; MEM-hazard</a:t>
            </a:r>
          </a:p>
          <a:p>
            <a:pPr lvl="1"/>
            <a:r>
              <a:rPr lang="en-US">
                <a:solidFill>
                  <a:schemeClr val="accent1">
                    <a:lumMod val="60000"/>
                    <a:lumOff val="40000"/>
                  </a:schemeClr>
                </a:solidFill>
              </a:rPr>
              <a:t>Load-use Hazard</a:t>
            </a:r>
            <a:r>
              <a:rPr lang="en-US"/>
              <a:t>:</a:t>
            </a:r>
          </a:p>
          <a:p>
            <a:pPr lvl="2"/>
            <a:r>
              <a:rPr lang="en-US"/>
              <a:t>Solution: stall and insert bubble</a:t>
            </a:r>
          </a:p>
          <a:p>
            <a:r>
              <a:rPr lang="en-US">
                <a:solidFill>
                  <a:schemeClr val="accent2"/>
                </a:solidFill>
              </a:rPr>
              <a:t>Control Hazard</a:t>
            </a:r>
          </a:p>
          <a:p>
            <a:pPr lvl="1"/>
            <a:r>
              <a:rPr lang="en-US"/>
              <a:t>Solution: insert bubble</a:t>
            </a:r>
          </a:p>
          <a:p>
            <a:pPr lvl="1"/>
            <a:r>
              <a:rPr lang="en-US"/>
              <a:t>Reduce branch delay: by predicting branch in ID stage</a:t>
            </a:r>
          </a:p>
        </p:txBody>
      </p:sp>
      <p:sp>
        <p:nvSpPr>
          <p:cNvPr id="4" name="Slide Number Placeholder 3"/>
          <p:cNvSpPr>
            <a:spLocks noGrp="1"/>
          </p:cNvSpPr>
          <p:nvPr>
            <p:ph type="sldNum" sz="quarter" idx="12"/>
          </p:nvPr>
        </p:nvSpPr>
        <p:spPr/>
        <p:txBody>
          <a:bodyPr/>
          <a:lstStyle/>
          <a:p>
            <a:fld id="{8D4EC0DA-4BF5-A643-9CB7-B11B04F56005}" type="slidenum">
              <a:rPr lang="en-US" smtClean="0"/>
              <a:t>60</a:t>
            </a:fld>
            <a:endParaRPr lang="en-US"/>
          </a:p>
        </p:txBody>
      </p:sp>
    </p:spTree>
    <p:extLst>
      <p:ext uri="{BB962C8B-B14F-4D97-AF65-F5344CB8AC3E}">
        <p14:creationId xmlns:p14="http://schemas.microsoft.com/office/powerpoint/2010/main" val="7450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Hazard Fix</a:t>
            </a:r>
          </a:p>
        </p:txBody>
      </p:sp>
      <p:sp>
        <p:nvSpPr>
          <p:cNvPr id="3" name="Content Placeholder 2"/>
          <p:cNvSpPr>
            <a:spLocks noGrp="1"/>
          </p:cNvSpPr>
          <p:nvPr>
            <p:ph idx="1"/>
          </p:nvPr>
        </p:nvSpPr>
        <p:spPr/>
        <p:txBody>
          <a:bodyPr>
            <a:normAutofit/>
          </a:bodyPr>
          <a:lstStyle/>
          <a:p>
            <a:r>
              <a:rPr lang="en-US"/>
              <a:t>There are two approaches to avoiding hazards</a:t>
            </a:r>
          </a:p>
          <a:p>
            <a:r>
              <a:rPr lang="en-US">
                <a:solidFill>
                  <a:schemeClr val="accent1"/>
                </a:solidFill>
              </a:rPr>
              <a:t>Forwarding</a:t>
            </a:r>
          </a:p>
          <a:p>
            <a:pPr lvl="1"/>
            <a:r>
              <a:rPr lang="en-US"/>
              <a:t>Be able to send data to an earlier location in the pipeline before write back</a:t>
            </a:r>
          </a:p>
          <a:p>
            <a:pPr lvl="1"/>
            <a:r>
              <a:rPr lang="en-US"/>
              <a:t>We do this by </a:t>
            </a:r>
            <a:r>
              <a:rPr lang="en-US">
                <a:solidFill>
                  <a:schemeClr val="accent6"/>
                </a:solidFill>
              </a:rPr>
              <a:t>adding some multiplexers in the EX stage </a:t>
            </a:r>
            <a:r>
              <a:rPr lang="en-US"/>
              <a:t>to choose between more recent values and the value from the register file</a:t>
            </a:r>
          </a:p>
          <a:p>
            <a:r>
              <a:rPr lang="en-US">
                <a:solidFill>
                  <a:schemeClr val="accent1"/>
                </a:solidFill>
              </a:rPr>
              <a:t>Stalling</a:t>
            </a:r>
          </a:p>
          <a:p>
            <a:pPr lvl="1"/>
            <a:r>
              <a:rPr lang="en-US"/>
              <a:t>Add a “bubble” to the pipeline to give us time to resolve the hazard</a:t>
            </a:r>
          </a:p>
          <a:p>
            <a:pPr lvl="1"/>
            <a:r>
              <a:rPr lang="en-US"/>
              <a:t>We do this by setting some of the controls to 0 and by preventing the PC from changing</a:t>
            </a:r>
          </a:p>
        </p:txBody>
      </p:sp>
      <p:sp>
        <p:nvSpPr>
          <p:cNvPr id="4" name="Slide Number Placeholder 3"/>
          <p:cNvSpPr>
            <a:spLocks noGrp="1"/>
          </p:cNvSpPr>
          <p:nvPr>
            <p:ph type="sldNum" sz="quarter" idx="12"/>
          </p:nvPr>
        </p:nvSpPr>
        <p:spPr/>
        <p:txBody>
          <a:bodyPr/>
          <a:lstStyle/>
          <a:p>
            <a:fld id="{8D4EC0DA-4BF5-A643-9CB7-B11B04F56005}" type="slidenum">
              <a:rPr lang="en-US" smtClean="0"/>
              <a:t>61</a:t>
            </a:fld>
            <a:endParaRPr lang="en-US"/>
          </a:p>
        </p:txBody>
      </p:sp>
    </p:spTree>
    <p:extLst>
      <p:ext uri="{BB962C8B-B14F-4D97-AF65-F5344CB8AC3E}">
        <p14:creationId xmlns:p14="http://schemas.microsoft.com/office/powerpoint/2010/main" val="92686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Content Placeholder 2"/>
          <p:cNvSpPr>
            <a:spLocks noGrp="1"/>
          </p:cNvSpPr>
          <p:nvPr>
            <p:ph idx="1"/>
          </p:nvPr>
        </p:nvSpPr>
        <p:spPr/>
        <p:txBody>
          <a:bodyPr>
            <a:normAutofit fontScale="85000" lnSpcReduction="10000"/>
          </a:bodyPr>
          <a:lstStyle/>
          <a:p>
            <a:pPr fontAlgn="base"/>
            <a:r>
              <a:rPr lang="en-US" dirty="0"/>
              <a:t>How does the new 4-stage design affect the instruction throughput?</a:t>
            </a:r>
          </a:p>
          <a:p>
            <a:pPr marL="514350" indent="-514350" fontAlgn="base">
              <a:buFont typeface="+mj-lt"/>
              <a:buAutoNum type="alphaUcPeriod"/>
            </a:pPr>
            <a:r>
              <a:rPr lang="en-US" dirty="0"/>
              <a:t>instruction throughput for 4-stage pipelined CPU is lower than that in the 5-stage pipelined CPU, under ideal (no hazard) scenarios.</a:t>
            </a:r>
          </a:p>
          <a:p>
            <a:pPr marL="514350" indent="-514350" fontAlgn="base">
              <a:buFont typeface="+mj-lt"/>
              <a:buAutoNum type="alphaUcPeriod"/>
            </a:pPr>
            <a:r>
              <a:rPr lang="en-US" dirty="0"/>
              <a:t>instruction throughput for 4-stage pipelined CPU is higher than that in the 5-stage pipelined CPU, under ideal (no hazard) scenarios.</a:t>
            </a:r>
          </a:p>
          <a:p>
            <a:pPr marL="514350" indent="-514350" fontAlgn="base">
              <a:buFont typeface="+mj-lt"/>
              <a:buAutoNum type="alphaUcPeriod"/>
            </a:pPr>
            <a:r>
              <a:rPr lang="en-US" dirty="0"/>
              <a:t>instruction throughput for 4-stage pipelined CPU is the same as that in the 5-stage pipelined CPU, under ideal (no hazard) scenarios.</a:t>
            </a:r>
          </a:p>
          <a:p>
            <a:pPr marL="514350" indent="-514350" fontAlgn="base">
              <a:buFont typeface="+mj-lt"/>
              <a:buAutoNum type="alphaUcPeriod"/>
            </a:pPr>
            <a:r>
              <a:rPr lang="en-US" dirty="0"/>
              <a:t>4-stage pipelined CPU tends to have fewer hazards than 5-stage pipelined CPU.</a:t>
            </a:r>
          </a:p>
          <a:p>
            <a:pPr marL="514350" indent="-514350" fontAlgn="base">
              <a:buFont typeface="+mj-lt"/>
              <a:buAutoNum type="alphaUcPeriod"/>
            </a:pPr>
            <a:r>
              <a:rPr lang="en-US" dirty="0"/>
              <a:t>4-stage pipelined CPU tends to have more hazards than 5-stage pipelined CPU.</a:t>
            </a:r>
          </a:p>
          <a:p>
            <a:pPr marL="514350" indent="-514350" fontAlgn="base">
              <a:buFont typeface="+mj-lt"/>
              <a:buAutoNum type="alphaUcPeriod"/>
            </a:pPr>
            <a:r>
              <a:rPr lang="en-US" dirty="0"/>
              <a:t>4-stage pipelined CPU has the same amount of hazards as 5-stage pipelined CPU.</a:t>
            </a:r>
          </a:p>
        </p:txBody>
      </p:sp>
      <p:sp>
        <p:nvSpPr>
          <p:cNvPr id="4" name="Oval 3"/>
          <p:cNvSpPr/>
          <p:nvPr/>
        </p:nvSpPr>
        <p:spPr>
          <a:xfrm>
            <a:off x="647700" y="3697685"/>
            <a:ext cx="5080000" cy="60721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509000" y="3947874"/>
            <a:ext cx="3035300" cy="369332"/>
          </a:xfrm>
          <a:prstGeom prst="rect">
            <a:avLst/>
          </a:prstGeom>
          <a:noFill/>
        </p:spPr>
        <p:txBody>
          <a:bodyPr wrap="square" rtlCol="0">
            <a:spAutoFit/>
          </a:bodyPr>
          <a:lstStyle/>
          <a:p>
            <a:r>
              <a:rPr lang="en-US">
                <a:solidFill>
                  <a:schemeClr val="accent1"/>
                </a:solidFill>
              </a:rPr>
              <a:t>throughput is still 1/200ps</a:t>
            </a:r>
          </a:p>
        </p:txBody>
      </p:sp>
      <p:sp>
        <p:nvSpPr>
          <p:cNvPr id="6" name="Oval 5"/>
          <p:cNvSpPr/>
          <p:nvPr/>
        </p:nvSpPr>
        <p:spPr>
          <a:xfrm>
            <a:off x="647700" y="43049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D4EC0DA-4BF5-A643-9CB7-B11B04F56005}" type="slidenum">
              <a:rPr lang="en-US" smtClean="0"/>
              <a:t>62</a:t>
            </a:fld>
            <a:endParaRPr lang="en-US"/>
          </a:p>
        </p:txBody>
      </p:sp>
    </p:spTree>
    <p:extLst>
      <p:ext uri="{BB962C8B-B14F-4D97-AF65-F5344CB8AC3E}">
        <p14:creationId xmlns:p14="http://schemas.microsoft.com/office/powerpoint/2010/main" val="138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63</a:t>
            </a:fld>
            <a:endParaRPr lang="en-US"/>
          </a:p>
        </p:txBody>
      </p:sp>
      <p:sp>
        <p:nvSpPr>
          <p:cNvPr id="10" name="Content Placeholder 2">
            <a:extLst>
              <a:ext uri="{FF2B5EF4-FFF2-40B4-BE49-F238E27FC236}">
                <a16:creationId xmlns:a16="http://schemas.microsoft.com/office/drawing/2014/main" id="{CBBC3923-7F24-2B41-AE10-67F7EE68E2EC}"/>
              </a:ext>
            </a:extLst>
          </p:cNvPr>
          <p:cNvSpPr>
            <a:spLocks noGrp="1"/>
          </p:cNvSpPr>
          <p:nvPr>
            <p:ph idx="1"/>
          </p:nvPr>
        </p:nvSpPr>
        <p:spPr>
          <a:xfrm>
            <a:off x="838200" y="1825625"/>
            <a:ext cx="10515600" cy="4351338"/>
          </a:xfrm>
        </p:spPr>
        <p:txBody>
          <a:bodyPr>
            <a:normAutofit/>
          </a:bodyPr>
          <a:lstStyle/>
          <a:p>
            <a:pPr fontAlgn="base"/>
            <a:r>
              <a:rPr lang="en-US" altLang="zh-CN" dirty="0"/>
              <a:t>More</a:t>
            </a:r>
            <a:r>
              <a:rPr lang="zh-CN" altLang="en-US" dirty="0"/>
              <a:t> </a:t>
            </a:r>
            <a:r>
              <a:rPr lang="en-US" altLang="zh-CN" dirty="0"/>
              <a:t>stages,</a:t>
            </a:r>
            <a:r>
              <a:rPr lang="zh-CN" altLang="en-US" dirty="0"/>
              <a:t> </a:t>
            </a:r>
            <a:r>
              <a:rPr lang="en-US" altLang="zh-CN" dirty="0"/>
              <a:t>tend</a:t>
            </a:r>
            <a:r>
              <a:rPr lang="zh-CN" altLang="en-US" dirty="0"/>
              <a:t> </a:t>
            </a:r>
            <a:r>
              <a:rPr lang="en-US" altLang="zh-CN" dirty="0"/>
              <a:t>to</a:t>
            </a:r>
            <a:r>
              <a:rPr lang="zh-CN" altLang="en-US" dirty="0"/>
              <a:t> </a:t>
            </a:r>
            <a:r>
              <a:rPr lang="en-US" altLang="zh-CN" dirty="0"/>
              <a:t>have</a:t>
            </a:r>
            <a:r>
              <a:rPr lang="zh-CN" altLang="en-US" dirty="0"/>
              <a:t> </a:t>
            </a:r>
            <a:r>
              <a:rPr lang="en-US" altLang="zh-CN" dirty="0"/>
              <a:t>more</a:t>
            </a:r>
            <a:r>
              <a:rPr lang="zh-CN" altLang="en-US" dirty="0"/>
              <a:t> </a:t>
            </a:r>
            <a:r>
              <a:rPr lang="en-US" altLang="zh-CN" dirty="0"/>
              <a:t>hazards</a:t>
            </a:r>
          </a:p>
          <a:p>
            <a:pPr lvl="1" fontAlgn="base"/>
            <a:r>
              <a:rPr lang="en-US" altLang="zh-CN" dirty="0"/>
              <a:t>E.g.</a:t>
            </a:r>
            <a:r>
              <a:rPr lang="zh-CN" altLang="en-US" dirty="0"/>
              <a:t> </a:t>
            </a:r>
            <a:r>
              <a:rPr lang="en-US" altLang="zh-CN" dirty="0"/>
              <a:t>sequential</a:t>
            </a:r>
            <a:r>
              <a:rPr lang="zh-CN" altLang="en-US" dirty="0"/>
              <a:t> </a:t>
            </a:r>
            <a:r>
              <a:rPr lang="en-US" altLang="zh-CN" dirty="0"/>
              <a:t>model:</a:t>
            </a:r>
            <a:r>
              <a:rPr lang="zh-CN" altLang="en-US" dirty="0"/>
              <a:t> </a:t>
            </a:r>
            <a:r>
              <a:rPr lang="en-US" altLang="zh-CN" dirty="0"/>
              <a:t>1</a:t>
            </a:r>
            <a:r>
              <a:rPr lang="zh-CN" altLang="en-US" dirty="0"/>
              <a:t> </a:t>
            </a:r>
            <a:r>
              <a:rPr lang="en-US" altLang="zh-CN" dirty="0"/>
              <a:t>stage,</a:t>
            </a:r>
            <a:r>
              <a:rPr lang="zh-CN" altLang="en-US" dirty="0"/>
              <a:t> </a:t>
            </a:r>
            <a:r>
              <a:rPr lang="en-US" altLang="zh-CN" dirty="0"/>
              <a:t>no</a:t>
            </a:r>
            <a:r>
              <a:rPr lang="zh-CN" altLang="en-US" dirty="0"/>
              <a:t> </a:t>
            </a:r>
            <a:r>
              <a:rPr lang="en-US" altLang="zh-CN" dirty="0"/>
              <a:t>hazards</a:t>
            </a:r>
          </a:p>
          <a:p>
            <a:pPr fontAlgn="base"/>
            <a:r>
              <a:rPr lang="en-US" altLang="zh-CN" dirty="0"/>
              <a:t>Why?</a:t>
            </a:r>
          </a:p>
          <a:p>
            <a:pPr lvl="1" fontAlgn="base"/>
            <a:r>
              <a:rPr lang="en-US" altLang="zh-CN" dirty="0"/>
              <a:t>Suppose</a:t>
            </a:r>
            <a:r>
              <a:rPr lang="zh-CN" altLang="en-US" dirty="0"/>
              <a:t> </a:t>
            </a:r>
            <a:r>
              <a:rPr lang="en-US" altLang="zh-CN" dirty="0"/>
              <a:t>i2</a:t>
            </a:r>
            <a:r>
              <a:rPr lang="zh-CN" altLang="en-US" dirty="0"/>
              <a:t> </a:t>
            </a:r>
            <a:r>
              <a:rPr lang="en-US" altLang="zh-CN" dirty="0"/>
              <a:t>depends</a:t>
            </a:r>
            <a:r>
              <a:rPr lang="zh-CN" altLang="en-US" dirty="0"/>
              <a:t> </a:t>
            </a:r>
            <a:r>
              <a:rPr lang="en-US" altLang="zh-CN" dirty="0"/>
              <a:t>on</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i1</a:t>
            </a:r>
          </a:p>
          <a:p>
            <a:pPr lvl="1" fontAlgn="base"/>
            <a:r>
              <a:rPr lang="en-US" dirty="0"/>
              <a:t>Intuitive</a:t>
            </a:r>
            <a:r>
              <a:rPr lang="en-US" altLang="zh-CN" dirty="0"/>
              <a:t>ly,</a:t>
            </a:r>
            <a:r>
              <a:rPr lang="zh-CN" altLang="en-US" dirty="0"/>
              <a:t> </a:t>
            </a:r>
            <a:r>
              <a:rPr lang="en-US" altLang="zh-CN" dirty="0"/>
              <a:t>with</a:t>
            </a:r>
            <a:r>
              <a:rPr lang="zh-CN" altLang="en-US" dirty="0"/>
              <a:t> </a:t>
            </a:r>
            <a:r>
              <a:rPr lang="en-US" altLang="zh-CN" dirty="0"/>
              <a:t>more</a:t>
            </a:r>
            <a:r>
              <a:rPr lang="zh-CN" altLang="en-US" dirty="0"/>
              <a:t> </a:t>
            </a:r>
            <a:r>
              <a:rPr lang="en-US" altLang="zh-CN" dirty="0"/>
              <a:t>stages,</a:t>
            </a:r>
            <a:r>
              <a:rPr lang="zh-CN" altLang="en-US" dirty="0"/>
              <a:t> </a:t>
            </a:r>
            <a:r>
              <a:rPr lang="en-US" altLang="zh-CN" dirty="0"/>
              <a:t>there</a:t>
            </a:r>
            <a:r>
              <a:rPr lang="zh-CN" altLang="en-US" dirty="0"/>
              <a:t> </a:t>
            </a:r>
            <a:r>
              <a:rPr lang="en-US" altLang="zh-CN" dirty="0"/>
              <a:t>are</a:t>
            </a:r>
            <a:r>
              <a:rPr lang="zh-CN" altLang="en-US" dirty="0"/>
              <a:t> </a:t>
            </a:r>
            <a:r>
              <a:rPr lang="en-US" altLang="zh-CN" dirty="0"/>
              <a:t>more</a:t>
            </a:r>
            <a:r>
              <a:rPr lang="zh-CN" altLang="en-US" dirty="0"/>
              <a:t> </a:t>
            </a:r>
            <a:r>
              <a:rPr lang="en-US" altLang="zh-CN" dirty="0"/>
              <a:t>cases</a:t>
            </a:r>
            <a:r>
              <a:rPr lang="zh-CN" altLang="en-US" dirty="0"/>
              <a:t> </a:t>
            </a:r>
            <a:r>
              <a:rPr lang="en-US" altLang="zh-CN" dirty="0"/>
              <a:t>that</a:t>
            </a:r>
            <a:r>
              <a:rPr lang="zh-CN" altLang="en-US" dirty="0"/>
              <a:t> </a:t>
            </a:r>
            <a:r>
              <a:rPr lang="en-US" altLang="zh-CN" dirty="0"/>
              <a:t>i1</a:t>
            </a:r>
            <a:r>
              <a:rPr lang="zh-CN" altLang="en-US" dirty="0"/>
              <a:t> </a:t>
            </a:r>
            <a:r>
              <a:rPr lang="en-US" altLang="zh-CN" dirty="0"/>
              <a:t>is</a:t>
            </a:r>
            <a:r>
              <a:rPr lang="zh-CN" altLang="en-US" dirty="0"/>
              <a:t> </a:t>
            </a:r>
            <a:r>
              <a:rPr lang="en-US" altLang="zh-CN" dirty="0"/>
              <a:t>still</a:t>
            </a:r>
            <a:r>
              <a:rPr lang="zh-CN" altLang="en-US" dirty="0"/>
              <a:t> </a:t>
            </a:r>
            <a:r>
              <a:rPr lang="en-US" altLang="zh-CN" dirty="0"/>
              <a:t>in</a:t>
            </a:r>
            <a:r>
              <a:rPr lang="zh-CN" altLang="en-US" dirty="0"/>
              <a:t> </a:t>
            </a:r>
            <a:r>
              <a:rPr lang="en-US" altLang="zh-CN" dirty="0"/>
              <a:t>process</a:t>
            </a:r>
            <a:r>
              <a:rPr lang="zh-CN" altLang="en-US" dirty="0"/>
              <a:t> </a:t>
            </a:r>
            <a:r>
              <a:rPr lang="en-US" altLang="zh-CN" dirty="0"/>
              <a:t>when</a:t>
            </a:r>
            <a:r>
              <a:rPr lang="zh-CN" altLang="en-US" dirty="0"/>
              <a:t> </a:t>
            </a:r>
            <a:r>
              <a:rPr lang="en-US" altLang="zh-CN" dirty="0"/>
              <a:t>i2</a:t>
            </a:r>
            <a:r>
              <a:rPr lang="zh-CN" altLang="en-US" dirty="0"/>
              <a:t> </a:t>
            </a:r>
            <a:r>
              <a:rPr lang="en-US" altLang="zh-CN" dirty="0"/>
              <a:t>needs</a:t>
            </a:r>
            <a:r>
              <a:rPr lang="zh-CN" altLang="en-US" dirty="0"/>
              <a:t> </a:t>
            </a:r>
            <a:r>
              <a:rPr lang="en-US" altLang="zh-CN" dirty="0"/>
              <a:t>the</a:t>
            </a:r>
            <a:r>
              <a:rPr lang="zh-CN" altLang="en-US" dirty="0"/>
              <a:t> </a:t>
            </a:r>
            <a:r>
              <a:rPr lang="en-US" altLang="zh-CN" dirty="0"/>
              <a:t>input,</a:t>
            </a:r>
            <a:r>
              <a:rPr lang="zh-CN" altLang="en-US" dirty="0"/>
              <a:t> </a:t>
            </a:r>
            <a:r>
              <a:rPr lang="en-US" altLang="zh-CN" dirty="0"/>
              <a:t>and</a:t>
            </a:r>
            <a:r>
              <a:rPr lang="zh-CN" altLang="en-US" dirty="0"/>
              <a:t> </a:t>
            </a:r>
            <a:r>
              <a:rPr lang="en-US" altLang="zh-CN" dirty="0"/>
              <a:t>causes</a:t>
            </a:r>
            <a:r>
              <a:rPr lang="zh-CN" altLang="en-US" dirty="0"/>
              <a:t> </a:t>
            </a:r>
            <a:r>
              <a:rPr lang="en-US" altLang="zh-CN" dirty="0"/>
              <a:t>a</a:t>
            </a:r>
            <a:r>
              <a:rPr lang="zh-CN" altLang="en-US" dirty="0"/>
              <a:t> </a:t>
            </a:r>
            <a:r>
              <a:rPr lang="en-US" altLang="zh-CN" dirty="0"/>
              <a:t>hazard.</a:t>
            </a:r>
            <a:endParaRPr lang="en-US" dirty="0"/>
          </a:p>
        </p:txBody>
      </p:sp>
    </p:spTree>
    <p:extLst>
      <p:ext uri="{BB962C8B-B14F-4D97-AF65-F5344CB8AC3E}">
        <p14:creationId xmlns:p14="http://schemas.microsoft.com/office/powerpoint/2010/main" val="808976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64</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2" name="Rectangle 11">
            <a:extLst>
              <a:ext uri="{FF2B5EF4-FFF2-40B4-BE49-F238E27FC236}">
                <a16:creationId xmlns:a16="http://schemas.microsoft.com/office/drawing/2014/main" id="{4574A91A-C049-1746-A928-F69838916107}"/>
              </a:ext>
            </a:extLst>
          </p:cNvPr>
          <p:cNvSpPr/>
          <p:nvPr/>
        </p:nvSpPr>
        <p:spPr>
          <a:xfrm>
            <a:off x="5894640" y="3211345"/>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7300198" y="3212705"/>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3" name="Rectangle 22">
            <a:extLst>
              <a:ext uri="{FF2B5EF4-FFF2-40B4-BE49-F238E27FC236}">
                <a16:creationId xmlns:a16="http://schemas.microsoft.com/office/drawing/2014/main" id="{2E34036C-0548-2D4B-AA32-95E5DF88F08E}"/>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5" name="Rectangle 24">
            <a:extLst>
              <a:ext uri="{FF2B5EF4-FFF2-40B4-BE49-F238E27FC236}">
                <a16:creationId xmlns:a16="http://schemas.microsoft.com/office/drawing/2014/main" id="{A0AA3A26-5457-B949-A80D-C972BA9DE051}"/>
              </a:ext>
            </a:extLst>
          </p:cNvPr>
          <p:cNvSpPr/>
          <p:nvPr/>
        </p:nvSpPr>
        <p:spPr>
          <a:xfrm>
            <a:off x="7312604" y="3943539"/>
            <a:ext cx="904461"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344802" y="4707772"/>
            <a:ext cx="466583"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E11EF66D-6301-AD4D-8386-81280F12564B}"/>
              </a:ext>
            </a:extLst>
          </p:cNvPr>
          <p:cNvSpPr/>
          <p:nvPr/>
        </p:nvSpPr>
        <p:spPr>
          <a:xfrm>
            <a:off x="8723838" y="4706475"/>
            <a:ext cx="904461"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MEM</a:t>
            </a:r>
            <a:endParaRPr lang="en-US"/>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6793301" y="3488559"/>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p:nvPr/>
        </p:nvCxnSpPr>
        <p:spPr>
          <a:xfrm flipV="1">
            <a:off x="5412435" y="4997843"/>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3740631"/>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7059156" y="2151525"/>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hasn’t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hazard!</a:t>
            </a:r>
            <a:endParaRPr lang="en-US" dirty="0"/>
          </a:p>
        </p:txBody>
      </p:sp>
      <p:sp>
        <p:nvSpPr>
          <p:cNvPr id="41" name="Rectangle 40">
            <a:extLst>
              <a:ext uri="{FF2B5EF4-FFF2-40B4-BE49-F238E27FC236}">
                <a16:creationId xmlns:a16="http://schemas.microsoft.com/office/drawing/2014/main" id="{A6357E89-8892-B24D-A3FF-B374E0C2B1DE}"/>
              </a:ext>
            </a:extLst>
          </p:cNvPr>
          <p:cNvSpPr/>
          <p:nvPr/>
        </p:nvSpPr>
        <p:spPr>
          <a:xfrm>
            <a:off x="8718161" y="395461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Tree>
    <p:extLst>
      <p:ext uri="{BB962C8B-B14F-4D97-AF65-F5344CB8AC3E}">
        <p14:creationId xmlns:p14="http://schemas.microsoft.com/office/powerpoint/2010/main" val="36385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.3 </a:t>
            </a:r>
            <a:r>
              <a:rPr lang="en-US"/>
              <a:t>Instruction throughput</a:t>
            </a:r>
          </a:p>
        </p:txBody>
      </p:sp>
      <p:sp>
        <p:nvSpPr>
          <p:cNvPr id="3" name="Slide Number Placeholder 2"/>
          <p:cNvSpPr>
            <a:spLocks noGrp="1"/>
          </p:cNvSpPr>
          <p:nvPr>
            <p:ph type="sldNum" sz="quarter" idx="12"/>
          </p:nvPr>
        </p:nvSpPr>
        <p:spPr/>
        <p:txBody>
          <a:bodyPr/>
          <a:lstStyle/>
          <a:p>
            <a:fld id="{8D4EC0DA-4BF5-A643-9CB7-B11B04F56005}" type="slidenum">
              <a:rPr lang="en-US" smtClean="0"/>
              <a:t>65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7" y="1690688"/>
            <a:ext cx="6096000" cy="923330"/>
          </a:xfrm>
          <a:prstGeom prst="rect">
            <a:avLst/>
          </a:prstGeom>
        </p:spPr>
        <p:txBody>
          <a:bodyPr>
            <a:spAutoFit/>
          </a:bodyPr>
          <a:lstStyle/>
          <a:p>
            <a:r>
              <a:rPr lang="en-US" altLang="zh-CN" dirty="0"/>
              <a:t>i1:</a:t>
            </a:r>
            <a:r>
              <a:rPr lang="zh-CN" altLang="en-US" dirty="0"/>
              <a:t> </a:t>
            </a:r>
            <a:r>
              <a:rPr lang="en-US" altLang="zh-CN" dirty="0"/>
              <a:t>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a:p>
            <a:r>
              <a:rPr lang="en-US" altLang="zh-CN" dirty="0" err="1"/>
              <a:t>Nop</a:t>
            </a:r>
            <a:endParaRPr lang="en-US" altLang="zh-CN" dirty="0"/>
          </a:p>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sp>
        <p:nvSpPr>
          <p:cNvPr id="8" name="Rectangle 7">
            <a:extLst>
              <a:ext uri="{FF2B5EF4-FFF2-40B4-BE49-F238E27FC236}">
                <a16:creationId xmlns:a16="http://schemas.microsoft.com/office/drawing/2014/main" id="{6B21BA93-2FE1-0D49-8442-B5C9A742467B}"/>
              </a:ext>
            </a:extLst>
          </p:cNvPr>
          <p:cNvSpPr/>
          <p:nvPr/>
        </p:nvSpPr>
        <p:spPr>
          <a:xfrm>
            <a:off x="1672169"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9" name="Rectangle 8">
            <a:extLst>
              <a:ext uri="{FF2B5EF4-FFF2-40B4-BE49-F238E27FC236}">
                <a16:creationId xmlns:a16="http://schemas.microsoft.com/office/drawing/2014/main" id="{24A4FA90-F595-694B-B91E-59F5F1C44274}"/>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11" name="Rectangle 10">
            <a:extLst>
              <a:ext uri="{FF2B5EF4-FFF2-40B4-BE49-F238E27FC236}">
                <a16:creationId xmlns:a16="http://schemas.microsoft.com/office/drawing/2014/main" id="{6426A43E-D632-F74E-8987-08940B3B58C1}"/>
              </a:ext>
            </a:extLst>
          </p:cNvPr>
          <p:cNvSpPr/>
          <p:nvPr/>
        </p:nvSpPr>
        <p:spPr>
          <a:xfrm>
            <a:off x="4489083" y="321134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13" name="Rectangle 12">
            <a:extLst>
              <a:ext uri="{FF2B5EF4-FFF2-40B4-BE49-F238E27FC236}">
                <a16:creationId xmlns:a16="http://schemas.microsoft.com/office/drawing/2014/main" id="{6EAC38A3-8E90-854A-A5ED-B315A5DCBD81}"/>
              </a:ext>
            </a:extLst>
          </p:cNvPr>
          <p:cNvSpPr/>
          <p:nvPr/>
        </p:nvSpPr>
        <p:spPr>
          <a:xfrm>
            <a:off x="5907047" y="3243451"/>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Rectangle 13">
            <a:extLst>
              <a:ext uri="{FF2B5EF4-FFF2-40B4-BE49-F238E27FC236}">
                <a16:creationId xmlns:a16="http://schemas.microsoft.com/office/drawing/2014/main" id="{D3268D67-5DDE-C34A-B952-1A9335AF0D63}"/>
              </a:ext>
            </a:extLst>
          </p:cNvPr>
          <p:cNvSpPr/>
          <p:nvPr/>
        </p:nvSpPr>
        <p:spPr>
          <a:xfrm>
            <a:off x="0" y="3304975"/>
            <a:ext cx="1747594" cy="369332"/>
          </a:xfrm>
          <a:prstGeom prst="rect">
            <a:avLst/>
          </a:prstGeom>
        </p:spPr>
        <p:txBody>
          <a:bodyPr wrap="none">
            <a:spAutoFit/>
          </a:bodyPr>
          <a:lstStyle/>
          <a:p>
            <a:r>
              <a:rPr lang="en-US" altLang="zh-CN" dirty="0"/>
              <a:t>i1: add</a:t>
            </a:r>
            <a:r>
              <a:rPr lang="zh-CN" altLang="en-US" dirty="0"/>
              <a:t> </a:t>
            </a:r>
            <a:r>
              <a:rPr lang="en-US" altLang="zh-CN" dirty="0"/>
              <a:t>x5,</a:t>
            </a:r>
            <a:r>
              <a:rPr lang="zh-CN" altLang="en-US" dirty="0"/>
              <a:t> </a:t>
            </a:r>
            <a:r>
              <a:rPr lang="en-US" altLang="zh-CN" dirty="0"/>
              <a:t>x6,</a:t>
            </a:r>
            <a:r>
              <a:rPr lang="zh-CN" altLang="en-US" dirty="0"/>
              <a:t> </a:t>
            </a:r>
            <a:r>
              <a:rPr lang="en-US" altLang="zh-CN" dirty="0"/>
              <a:t>x7</a:t>
            </a:r>
          </a:p>
        </p:txBody>
      </p:sp>
      <p:sp>
        <p:nvSpPr>
          <p:cNvPr id="21" name="Rectangle 20">
            <a:extLst>
              <a:ext uri="{FF2B5EF4-FFF2-40B4-BE49-F238E27FC236}">
                <a16:creationId xmlns:a16="http://schemas.microsoft.com/office/drawing/2014/main" id="{B407F3AA-C7EA-174F-B321-C255A75BDD55}"/>
              </a:ext>
            </a:extLst>
          </p:cNvPr>
          <p:cNvSpPr/>
          <p:nvPr/>
        </p:nvSpPr>
        <p:spPr>
          <a:xfrm>
            <a:off x="1849323" y="4031914"/>
            <a:ext cx="550151" cy="369332"/>
          </a:xfrm>
          <a:prstGeom prst="rect">
            <a:avLst/>
          </a:prstGeom>
        </p:spPr>
        <p:txBody>
          <a:bodyPr wrap="none">
            <a:spAutoFit/>
          </a:bodyPr>
          <a:lstStyle/>
          <a:p>
            <a:r>
              <a:rPr lang="en-US" altLang="zh-CN" dirty="0" err="1"/>
              <a:t>nop</a:t>
            </a:r>
            <a:endParaRPr lang="en-US" dirty="0"/>
          </a:p>
        </p:txBody>
      </p:sp>
      <p:sp>
        <p:nvSpPr>
          <p:cNvPr id="22" name="Rectangle 21">
            <a:extLst>
              <a:ext uri="{FF2B5EF4-FFF2-40B4-BE49-F238E27FC236}">
                <a16:creationId xmlns:a16="http://schemas.microsoft.com/office/drawing/2014/main" id="{BB77DB5E-777F-114F-B2F9-2CE660D6905A}"/>
              </a:ext>
            </a:extLst>
          </p:cNvPr>
          <p:cNvSpPr/>
          <p:nvPr/>
        </p:nvSpPr>
        <p:spPr>
          <a:xfrm>
            <a:off x="3071121" y="3956388"/>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4" name="Rectangle 23">
            <a:extLst>
              <a:ext uri="{FF2B5EF4-FFF2-40B4-BE49-F238E27FC236}">
                <a16:creationId xmlns:a16="http://schemas.microsoft.com/office/drawing/2014/main" id="{D91C9B60-CFE7-C540-AB4B-5FB62171B2E8}"/>
              </a:ext>
            </a:extLst>
          </p:cNvPr>
          <p:cNvSpPr/>
          <p:nvPr/>
        </p:nvSpPr>
        <p:spPr>
          <a:xfrm>
            <a:off x="5907047" y="3943539"/>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6" name="Rectangle 25">
            <a:extLst>
              <a:ext uri="{FF2B5EF4-FFF2-40B4-BE49-F238E27FC236}">
                <a16:creationId xmlns:a16="http://schemas.microsoft.com/office/drawing/2014/main" id="{8DD67AF5-4399-3746-8A9B-903788DF279E}"/>
              </a:ext>
            </a:extLst>
          </p:cNvPr>
          <p:cNvSpPr/>
          <p:nvPr/>
        </p:nvSpPr>
        <p:spPr>
          <a:xfrm>
            <a:off x="7325009" y="3927328"/>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WB</a:t>
            </a:r>
            <a:endParaRPr lang="en-US" sz="1200" dirty="0"/>
          </a:p>
        </p:txBody>
      </p:sp>
      <p:sp>
        <p:nvSpPr>
          <p:cNvPr id="29" name="Rectangle 28">
            <a:extLst>
              <a:ext uri="{FF2B5EF4-FFF2-40B4-BE49-F238E27FC236}">
                <a16:creationId xmlns:a16="http://schemas.microsoft.com/office/drawing/2014/main" id="{45BE7865-FB86-8D44-991E-9279747195DB}"/>
              </a:ext>
            </a:extLst>
          </p:cNvPr>
          <p:cNvSpPr/>
          <p:nvPr/>
        </p:nvSpPr>
        <p:spPr>
          <a:xfrm>
            <a:off x="4501367" y="4706475"/>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0" name="Rectangle 29">
            <a:extLst>
              <a:ext uri="{FF2B5EF4-FFF2-40B4-BE49-F238E27FC236}">
                <a16:creationId xmlns:a16="http://schemas.microsoft.com/office/drawing/2014/main" id="{DAB6EBA7-1422-2F48-9A38-C035210BCA60}"/>
              </a:ext>
            </a:extLst>
          </p:cNvPr>
          <p:cNvSpPr/>
          <p:nvPr/>
        </p:nvSpPr>
        <p:spPr>
          <a:xfrm>
            <a:off x="6413943" y="4720684"/>
            <a:ext cx="397442" cy="556592"/>
          </a:xfrm>
          <a:prstGeom prst="rect">
            <a:avLst/>
          </a:prstGeom>
          <a:solidFill>
            <a:srgbClr val="FFD966"/>
          </a:solidFill>
          <a:ln>
            <a:solidFill>
              <a:srgbClr val="FFD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ID</a:t>
            </a:r>
            <a:endParaRPr lang="en-US" dirty="0">
              <a:solidFill>
                <a:schemeClr val="tx1"/>
              </a:solidFill>
            </a:endParaRPr>
          </a:p>
        </p:txBody>
      </p:sp>
      <p:sp>
        <p:nvSpPr>
          <p:cNvPr id="31" name="Rectangle 30">
            <a:extLst>
              <a:ext uri="{FF2B5EF4-FFF2-40B4-BE49-F238E27FC236}">
                <a16:creationId xmlns:a16="http://schemas.microsoft.com/office/drawing/2014/main" id="{C5C838E5-7466-9F46-8B64-E52CD27AAA6C}"/>
              </a:ext>
            </a:extLst>
          </p:cNvPr>
          <p:cNvSpPr/>
          <p:nvPr/>
        </p:nvSpPr>
        <p:spPr>
          <a:xfrm>
            <a:off x="7318281" y="4706475"/>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7" name="Rectangle 6">
            <a:extLst>
              <a:ext uri="{FF2B5EF4-FFF2-40B4-BE49-F238E27FC236}">
                <a16:creationId xmlns:a16="http://schemas.microsoft.com/office/drawing/2014/main" id="{18671A11-0FD5-D34B-AC6F-CE03B5C60B97}"/>
              </a:ext>
            </a:extLst>
          </p:cNvPr>
          <p:cNvSpPr/>
          <p:nvPr/>
        </p:nvSpPr>
        <p:spPr>
          <a:xfrm>
            <a:off x="2399474" y="4800105"/>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x4,</a:t>
            </a:r>
            <a:r>
              <a:rPr lang="zh-CN" altLang="en-US" dirty="0"/>
              <a:t> </a:t>
            </a:r>
            <a:r>
              <a:rPr lang="en-US" altLang="zh-CN" dirty="0"/>
              <a:t>x5,</a:t>
            </a:r>
            <a:r>
              <a:rPr lang="zh-CN" altLang="en-US" dirty="0"/>
              <a:t> </a:t>
            </a:r>
            <a:r>
              <a:rPr lang="en-US" altLang="zh-CN" dirty="0"/>
              <a:t>x6</a:t>
            </a:r>
          </a:p>
        </p:txBody>
      </p:sp>
      <p:cxnSp>
        <p:nvCxnSpPr>
          <p:cNvPr id="34" name="Straight Arrow Connector 33">
            <a:extLst>
              <a:ext uri="{FF2B5EF4-FFF2-40B4-BE49-F238E27FC236}">
                <a16:creationId xmlns:a16="http://schemas.microsoft.com/office/drawing/2014/main" id="{40FFA4A5-EC29-CA4D-9E01-1712EB684DA4}"/>
              </a:ext>
            </a:extLst>
          </p:cNvPr>
          <p:cNvCxnSpPr/>
          <p:nvPr/>
        </p:nvCxnSpPr>
        <p:spPr>
          <a:xfrm flipV="1">
            <a:off x="5400150" y="3519305"/>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2BDCBA8-83B2-E045-84C2-3F07DA17B0E3}"/>
              </a:ext>
            </a:extLst>
          </p:cNvPr>
          <p:cNvCxnSpPr/>
          <p:nvPr/>
        </p:nvCxnSpPr>
        <p:spPr>
          <a:xfrm flipV="1">
            <a:off x="6805708" y="4225512"/>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 name="Straight Arrow Connector 36">
            <a:extLst>
              <a:ext uri="{FF2B5EF4-FFF2-40B4-BE49-F238E27FC236}">
                <a16:creationId xmlns:a16="http://schemas.microsoft.com/office/drawing/2014/main" id="{E8300EAF-C928-D942-BCB4-2EDAFD97013C}"/>
              </a:ext>
            </a:extLst>
          </p:cNvPr>
          <p:cNvCxnSpPr>
            <a:cxnSpLocks/>
            <a:endCxn id="30" idx="1"/>
          </p:cNvCxnSpPr>
          <p:nvPr/>
        </p:nvCxnSpPr>
        <p:spPr>
          <a:xfrm flipV="1">
            <a:off x="5412435" y="4998980"/>
            <a:ext cx="1001508" cy="130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8" name="Rectangular Callout 37">
            <a:extLst>
              <a:ext uri="{FF2B5EF4-FFF2-40B4-BE49-F238E27FC236}">
                <a16:creationId xmlns:a16="http://schemas.microsoft.com/office/drawing/2014/main" id="{58FBF94B-8719-114E-B08D-2471EDC53E23}"/>
              </a:ext>
            </a:extLst>
          </p:cNvPr>
          <p:cNvSpPr/>
          <p:nvPr/>
        </p:nvSpPr>
        <p:spPr>
          <a:xfrm>
            <a:off x="6107501" y="5400518"/>
            <a:ext cx="1466491" cy="988106"/>
          </a:xfrm>
          <a:prstGeom prst="wedgeRectCallout">
            <a:avLst>
              <a:gd name="adj1" fmla="val -21489"/>
              <a:gd name="adj2" fmla="val -602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tries</a:t>
            </a:r>
            <a:r>
              <a:rPr lang="zh-CN" altLang="en-US" dirty="0"/>
              <a:t> </a:t>
            </a:r>
            <a:r>
              <a:rPr lang="en-US" altLang="zh-CN" dirty="0"/>
              <a:t>to</a:t>
            </a:r>
            <a:r>
              <a:rPr lang="zh-CN" altLang="en-US" dirty="0"/>
              <a:t> </a:t>
            </a:r>
            <a:r>
              <a:rPr lang="en-US" altLang="zh-CN" dirty="0"/>
              <a:t>read</a:t>
            </a:r>
            <a:r>
              <a:rPr lang="zh-CN" altLang="en-US" dirty="0"/>
              <a:t> </a:t>
            </a:r>
            <a:r>
              <a:rPr lang="en-US" altLang="zh-CN" dirty="0"/>
              <a:t>x5</a:t>
            </a:r>
            <a:endParaRPr lang="en-US" dirty="0"/>
          </a:p>
        </p:txBody>
      </p:sp>
      <p:sp>
        <p:nvSpPr>
          <p:cNvPr id="39" name="Rectangular Callout 38">
            <a:extLst>
              <a:ext uri="{FF2B5EF4-FFF2-40B4-BE49-F238E27FC236}">
                <a16:creationId xmlns:a16="http://schemas.microsoft.com/office/drawing/2014/main" id="{F0A248CF-7495-0A43-AF11-622773DB73AD}"/>
              </a:ext>
            </a:extLst>
          </p:cNvPr>
          <p:cNvSpPr/>
          <p:nvPr/>
        </p:nvSpPr>
        <p:spPr>
          <a:xfrm>
            <a:off x="5612770" y="2182074"/>
            <a:ext cx="1822257"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written</a:t>
            </a:r>
            <a:r>
              <a:rPr lang="zh-CN" altLang="en-US" dirty="0"/>
              <a:t> </a:t>
            </a:r>
            <a:r>
              <a:rPr lang="en-US" altLang="zh-CN" dirty="0"/>
              <a:t>it</a:t>
            </a:r>
            <a:r>
              <a:rPr lang="zh-CN" altLang="en-US" dirty="0"/>
              <a:t> </a:t>
            </a:r>
            <a:r>
              <a:rPr lang="en-US" altLang="zh-CN" dirty="0"/>
              <a:t>back</a:t>
            </a:r>
          </a:p>
          <a:p>
            <a:pPr algn="ctr"/>
            <a:r>
              <a:rPr lang="en-US" altLang="zh-CN" dirty="0"/>
              <a:t>=&gt;</a:t>
            </a:r>
            <a:r>
              <a:rPr lang="zh-CN" altLang="en-US" dirty="0"/>
              <a:t> </a:t>
            </a:r>
            <a:r>
              <a:rPr lang="en-US" altLang="zh-CN" dirty="0"/>
              <a:t>No</a:t>
            </a:r>
            <a:r>
              <a:rPr lang="zh-CN" altLang="en-US" dirty="0"/>
              <a:t> </a:t>
            </a:r>
            <a:r>
              <a:rPr lang="en-US" altLang="zh-CN" dirty="0"/>
              <a:t>hazard</a:t>
            </a:r>
            <a:endParaRPr lang="en-US" dirty="0"/>
          </a:p>
        </p:txBody>
      </p:sp>
      <p:cxnSp>
        <p:nvCxnSpPr>
          <p:cNvPr id="15" name="Straight Connector 14">
            <a:extLst>
              <a:ext uri="{FF2B5EF4-FFF2-40B4-BE49-F238E27FC236}">
                <a16:creationId xmlns:a16="http://schemas.microsoft.com/office/drawing/2014/main" id="{10CCA995-7D5F-0E40-AE4E-6460B4552FBA}"/>
              </a:ext>
            </a:extLst>
          </p:cNvPr>
          <p:cNvCxnSpPr/>
          <p:nvPr/>
        </p:nvCxnSpPr>
        <p:spPr>
          <a:xfrm>
            <a:off x="6413943" y="3243451"/>
            <a:ext cx="0" cy="2033825"/>
          </a:xfrm>
          <a:prstGeom prst="line">
            <a:avLst/>
          </a:prstGeom>
          <a:ln w="28575">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DE2B1671-0B53-0045-903D-6CECB16B7190}"/>
              </a:ext>
            </a:extLst>
          </p:cNvPr>
          <p:cNvSpPr/>
          <p:nvPr/>
        </p:nvSpPr>
        <p:spPr>
          <a:xfrm>
            <a:off x="3475291" y="3212642"/>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le 26">
            <a:extLst>
              <a:ext uri="{FF2B5EF4-FFF2-40B4-BE49-F238E27FC236}">
                <a16:creationId xmlns:a16="http://schemas.microsoft.com/office/drawing/2014/main" id="{E602BAEB-E210-5F46-9D49-13323CEB2E00}"/>
              </a:ext>
            </a:extLst>
          </p:cNvPr>
          <p:cNvSpPr/>
          <p:nvPr/>
        </p:nvSpPr>
        <p:spPr>
          <a:xfrm>
            <a:off x="4957655" y="3950300"/>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Tree>
    <p:extLst>
      <p:ext uri="{BB962C8B-B14F-4D97-AF65-F5344CB8AC3E}">
        <p14:creationId xmlns:p14="http://schemas.microsoft.com/office/powerpoint/2010/main" val="30087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5" y="1497975"/>
            <a:ext cx="9684357" cy="3416320"/>
          </a:xfrm>
          <a:prstGeom prst="rect">
            <a:avLst/>
          </a:prstGeom>
        </p:spPr>
        <p:txBody>
          <a:bodyPr wrap="square">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a:p>
            <a:r>
              <a:rPr lang="en-US" altLang="zh-CN" dirty="0"/>
              <a:t>Note:</a:t>
            </a:r>
            <a:r>
              <a:rPr lang="zh-CN" altLang="en-US" dirty="0"/>
              <a:t> </a:t>
            </a:r>
            <a:r>
              <a:rPr lang="en-US" altLang="zh-CN" dirty="0"/>
              <a:t>jump</a:t>
            </a:r>
            <a:r>
              <a:rPr lang="zh-CN" altLang="en-US" dirty="0"/>
              <a:t> </a:t>
            </a:r>
            <a:br>
              <a:rPr lang="en-US" altLang="zh-CN" dirty="0"/>
            </a:br>
            <a:r>
              <a:rPr lang="en-US" altLang="zh-CN" dirty="0"/>
              <a:t>instruction</a:t>
            </a:r>
            <a:r>
              <a:rPr lang="zh-CN" altLang="en-US" dirty="0"/>
              <a:t> </a:t>
            </a:r>
            <a:r>
              <a:rPr lang="en-US" altLang="zh-CN" dirty="0"/>
              <a:t>can</a:t>
            </a:r>
            <a:r>
              <a:rPr lang="zh-CN" altLang="en-US" dirty="0"/>
              <a:t> </a:t>
            </a:r>
            <a:r>
              <a:rPr lang="en-US" altLang="zh-CN" dirty="0"/>
              <a:t>decide</a:t>
            </a:r>
            <a:r>
              <a:rPr lang="zh-CN" altLang="en-US" dirty="0"/>
              <a:t> </a:t>
            </a:r>
            <a:r>
              <a:rPr lang="en-US" altLang="zh-CN" dirty="0"/>
              <a:t>the</a:t>
            </a:r>
            <a:r>
              <a:rPr lang="zh-CN" altLang="en-US" dirty="0"/>
              <a:t> </a:t>
            </a:r>
            <a:br>
              <a:rPr lang="en-US" altLang="zh-CN" dirty="0"/>
            </a:br>
            <a:r>
              <a:rPr lang="en-US" altLang="zh-CN" dirty="0"/>
              <a:t>address</a:t>
            </a:r>
            <a:r>
              <a:rPr lang="zh-CN" altLang="en-US" dirty="0"/>
              <a:t> </a:t>
            </a:r>
            <a:r>
              <a:rPr lang="en-US" altLang="zh-CN" dirty="0"/>
              <a:t>of</a:t>
            </a:r>
            <a:r>
              <a:rPr lang="zh-CN" altLang="en-US" dirty="0"/>
              <a:t> </a:t>
            </a:r>
            <a:r>
              <a:rPr lang="en-US" altLang="zh-CN" dirty="0"/>
              <a:t>the</a:t>
            </a:r>
            <a:r>
              <a:rPr lang="zh-CN" altLang="en-US" dirty="0"/>
              <a:t> </a:t>
            </a:r>
            <a:r>
              <a:rPr lang="en-US" altLang="zh-CN" dirty="0"/>
              <a:t>next</a:t>
            </a:r>
            <a:r>
              <a:rPr lang="zh-CN" altLang="en-US" dirty="0"/>
              <a:t> </a:t>
            </a:r>
            <a:br>
              <a:rPr lang="en-US" altLang="zh-CN" dirty="0"/>
            </a:br>
            <a:r>
              <a:rPr lang="en-US" altLang="zh-CN" dirty="0"/>
              <a:t>instruction</a:t>
            </a:r>
            <a:r>
              <a:rPr lang="zh-CN" altLang="en-US" dirty="0"/>
              <a:t> </a:t>
            </a:r>
            <a:r>
              <a:rPr lang="en-US" altLang="zh-CN" dirty="0"/>
              <a:t>in</a:t>
            </a:r>
            <a:r>
              <a:rPr lang="zh-CN" altLang="en-US" dirty="0"/>
              <a:t> </a:t>
            </a:r>
            <a:r>
              <a:rPr lang="en-US" altLang="zh-CN" dirty="0"/>
              <a:t>MEM</a:t>
            </a:r>
            <a:r>
              <a:rPr lang="zh-CN" altLang="en-US" dirty="0"/>
              <a:t> </a:t>
            </a:r>
            <a:r>
              <a:rPr lang="en-US" altLang="zh-CN" dirty="0"/>
              <a:t>stage</a:t>
            </a:r>
          </a:p>
        </p:txBody>
      </p:sp>
      <p:pic>
        <p:nvPicPr>
          <p:cNvPr id="4" name="Picture 3">
            <a:extLst>
              <a:ext uri="{FF2B5EF4-FFF2-40B4-BE49-F238E27FC236}">
                <a16:creationId xmlns:a16="http://schemas.microsoft.com/office/drawing/2014/main" id="{1C462FB4-9E68-9B46-BEC6-9245AAB29CF6}"/>
              </a:ext>
            </a:extLst>
          </p:cNvPr>
          <p:cNvPicPr>
            <a:picLocks noChangeAspect="1"/>
          </p:cNvPicPr>
          <p:nvPr/>
        </p:nvPicPr>
        <p:blipFill>
          <a:blip r:embed="rId3"/>
          <a:stretch>
            <a:fillRect/>
          </a:stretch>
        </p:blipFill>
        <p:spPr>
          <a:xfrm>
            <a:off x="3534937" y="1391033"/>
            <a:ext cx="8253686" cy="4244290"/>
          </a:xfrm>
          <a:prstGeom prst="rect">
            <a:avLst/>
          </a:prstGeom>
        </p:spPr>
      </p:pic>
    </p:spTree>
    <p:extLst>
      <p:ext uri="{BB962C8B-B14F-4D97-AF65-F5344CB8AC3E}">
        <p14:creationId xmlns:p14="http://schemas.microsoft.com/office/powerpoint/2010/main" val="2200787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36" name="Rectangular Callout 35">
            <a:extLst>
              <a:ext uri="{FF2B5EF4-FFF2-40B4-BE49-F238E27FC236}">
                <a16:creationId xmlns:a16="http://schemas.microsoft.com/office/drawing/2014/main" id="{96D87BCF-053D-7148-A1B0-811690C3CD0F}"/>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le 32">
            <a:extLst>
              <a:ext uri="{FF2B5EF4-FFF2-40B4-BE49-F238E27FC236}">
                <a16:creationId xmlns:a16="http://schemas.microsoft.com/office/drawing/2014/main" id="{7C2F0B60-AE90-EC48-8FF3-34C887E48443}"/>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6CD14CD7-9BA6-B44B-BBEB-BAA7CE54454C}"/>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8" name="Rectangle 37">
            <a:extLst>
              <a:ext uri="{FF2B5EF4-FFF2-40B4-BE49-F238E27FC236}">
                <a16:creationId xmlns:a16="http://schemas.microsoft.com/office/drawing/2014/main" id="{2B49159A-1824-6348-8A67-4C8DCDFC9758}"/>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9" name="Rectangle 38">
            <a:extLst>
              <a:ext uri="{FF2B5EF4-FFF2-40B4-BE49-F238E27FC236}">
                <a16:creationId xmlns:a16="http://schemas.microsoft.com/office/drawing/2014/main" id="{0D1C3C1B-F732-BA40-8960-24722B2C69A0}"/>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70781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3" grpId="0" animBg="1"/>
      <p:bldP spid="35" grpId="0" animBg="1"/>
      <p:bldP spid="26" grpId="0" animBg="1"/>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ular Callout 25">
            <a:extLst>
              <a:ext uri="{FF2B5EF4-FFF2-40B4-BE49-F238E27FC236}">
                <a16:creationId xmlns:a16="http://schemas.microsoft.com/office/drawing/2014/main" id="{BB710EC9-7449-394F-BAE0-40C644CC183F}"/>
              </a:ext>
            </a:extLst>
          </p:cNvPr>
          <p:cNvSpPr/>
          <p:nvPr/>
        </p:nvSpPr>
        <p:spPr>
          <a:xfrm>
            <a:off x="6731729" y="2966741"/>
            <a:ext cx="4056884" cy="968661"/>
          </a:xfrm>
          <a:prstGeom prst="wedgeRectCallout">
            <a:avLst>
              <a:gd name="adj1" fmla="val -16544"/>
              <a:gd name="adj2" fmla="val -696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Q1:</a:t>
            </a:r>
            <a:r>
              <a:rPr lang="zh-CN" altLang="en-US" dirty="0"/>
              <a:t> </a:t>
            </a:r>
            <a:r>
              <a:rPr lang="en-US" altLang="zh-CN" dirty="0"/>
              <a:t>what</a:t>
            </a:r>
            <a:r>
              <a:rPr lang="zh-CN" altLang="en-US" dirty="0"/>
              <a:t> </a:t>
            </a:r>
            <a:r>
              <a:rPr lang="en-US" altLang="zh-CN" dirty="0"/>
              <a:t>(the</a:t>
            </a:r>
            <a:r>
              <a:rPr lang="zh-CN" altLang="en-US" dirty="0"/>
              <a:t> </a:t>
            </a:r>
            <a:r>
              <a:rPr lang="en-US" altLang="zh-CN" dirty="0"/>
              <a:t>output</a:t>
            </a:r>
            <a:r>
              <a:rPr lang="zh-CN" altLang="en-US" dirty="0"/>
              <a:t> </a:t>
            </a:r>
            <a:r>
              <a:rPr lang="en-US" altLang="zh-CN" dirty="0"/>
              <a:t>of</a:t>
            </a:r>
            <a:r>
              <a:rPr lang="zh-CN" altLang="en-US" dirty="0"/>
              <a:t> </a:t>
            </a:r>
            <a:r>
              <a:rPr lang="en-US" altLang="zh-CN" dirty="0"/>
              <a:t>which</a:t>
            </a:r>
            <a:r>
              <a:rPr lang="zh-CN" altLang="en-US" dirty="0"/>
              <a:t> </a:t>
            </a:r>
            <a:r>
              <a:rPr lang="en-US" altLang="zh-CN" dirty="0"/>
              <a:t>stage</a:t>
            </a:r>
            <a:r>
              <a:rPr lang="zh-CN" altLang="en-US" dirty="0"/>
              <a:t> </a:t>
            </a:r>
            <a:r>
              <a:rPr lang="en-US" altLang="zh-CN" dirty="0"/>
              <a:t>of</a:t>
            </a:r>
            <a:r>
              <a:rPr lang="zh-CN" altLang="en-US" dirty="0"/>
              <a:t> </a:t>
            </a:r>
            <a:r>
              <a:rPr lang="en-US" altLang="zh-CN" dirty="0"/>
              <a:t>i1) does</a:t>
            </a:r>
            <a:r>
              <a:rPr lang="zh-CN" altLang="en-US" dirty="0"/>
              <a:t> </a:t>
            </a:r>
            <a:r>
              <a:rPr lang="en-US" altLang="zh-CN" dirty="0"/>
              <a:t>i2</a:t>
            </a:r>
            <a:r>
              <a:rPr lang="zh-CN" altLang="en-US" dirty="0"/>
              <a:t> </a:t>
            </a:r>
            <a:r>
              <a:rPr lang="en-US" altLang="zh-CN" dirty="0"/>
              <a:t>need</a:t>
            </a:r>
            <a:r>
              <a:rPr lang="zh-CN" altLang="en-US" dirty="0"/>
              <a:t> </a:t>
            </a:r>
            <a:r>
              <a:rPr lang="en-US" altLang="zh-CN" dirty="0"/>
              <a:t>to</a:t>
            </a:r>
            <a:r>
              <a:rPr lang="zh-CN" altLang="en-US" dirty="0"/>
              <a:t> </a:t>
            </a:r>
            <a:r>
              <a:rPr lang="en-US" altLang="zh-CN" dirty="0"/>
              <a:t>correctly</a:t>
            </a:r>
            <a:r>
              <a:rPr lang="zh-CN" altLang="en-US" dirty="0"/>
              <a:t> </a:t>
            </a:r>
            <a:r>
              <a:rPr lang="en-US" altLang="zh-CN" dirty="0"/>
              <a:t>execute?</a:t>
            </a:r>
            <a:r>
              <a:rPr lang="zh-CN" altLang="en-US" dirty="0"/>
              <a:t> </a:t>
            </a:r>
            <a:endParaRPr lang="en-US" dirty="0"/>
          </a:p>
        </p:txBody>
      </p:sp>
      <p:sp>
        <p:nvSpPr>
          <p:cNvPr id="27" name="Rectangular Callout 26">
            <a:extLst>
              <a:ext uri="{FF2B5EF4-FFF2-40B4-BE49-F238E27FC236}">
                <a16:creationId xmlns:a16="http://schemas.microsoft.com/office/drawing/2014/main" id="{703E39F8-4D2A-7949-BE4A-1418E8A692D4}"/>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5" name="Rectangle 24">
            <a:extLst>
              <a:ext uri="{FF2B5EF4-FFF2-40B4-BE49-F238E27FC236}">
                <a16:creationId xmlns:a16="http://schemas.microsoft.com/office/drawing/2014/main" id="{84195BDF-CA07-394C-8D59-2814509077E7}"/>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3" name="Rectangle 32">
            <a:extLst>
              <a:ext uri="{FF2B5EF4-FFF2-40B4-BE49-F238E27FC236}">
                <a16:creationId xmlns:a16="http://schemas.microsoft.com/office/drawing/2014/main" id="{2E09504C-43A5-E54B-800B-B02284B5B369}"/>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6" name="Rectangle 35">
            <a:extLst>
              <a:ext uri="{FF2B5EF4-FFF2-40B4-BE49-F238E27FC236}">
                <a16:creationId xmlns:a16="http://schemas.microsoft.com/office/drawing/2014/main" id="{03EDC538-DC46-2047-B3E3-B7508D26AC3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5232C98E-3CED-0D49-A4D6-F6D6521A9EE8}"/>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16516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F708E69-2851-A342-8FFC-42A999C6B308}"/>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MEM</a:t>
            </a:r>
            <a:endParaRPr lang="en-US" dirty="0">
              <a:solidFill>
                <a:schemeClr val="tx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69</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3" name="Rectangular Callout 32">
            <a:extLst>
              <a:ext uri="{FF2B5EF4-FFF2-40B4-BE49-F238E27FC236}">
                <a16:creationId xmlns:a16="http://schemas.microsoft.com/office/drawing/2014/main" id="{10403736-2581-BB47-93AB-1F95C10A4AAE}"/>
              </a:ext>
            </a:extLst>
          </p:cNvPr>
          <p:cNvSpPr/>
          <p:nvPr/>
        </p:nvSpPr>
        <p:spPr>
          <a:xfrm>
            <a:off x="7160940" y="2937571"/>
            <a:ext cx="4823640"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36" name="Rectangle 35">
            <a:extLst>
              <a:ext uri="{FF2B5EF4-FFF2-40B4-BE49-F238E27FC236}">
                <a16:creationId xmlns:a16="http://schemas.microsoft.com/office/drawing/2014/main" id="{3B4A9BB0-8C9E-C343-91F2-355DEF86840B}"/>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7" name="Rectangle 36">
            <a:extLst>
              <a:ext uri="{FF2B5EF4-FFF2-40B4-BE49-F238E27FC236}">
                <a16:creationId xmlns:a16="http://schemas.microsoft.com/office/drawing/2014/main" id="{701892AA-3555-5C4D-AC87-AF67AB4D9656}"/>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8" name="Rectangle 37">
            <a:extLst>
              <a:ext uri="{FF2B5EF4-FFF2-40B4-BE49-F238E27FC236}">
                <a16:creationId xmlns:a16="http://schemas.microsoft.com/office/drawing/2014/main" id="{C3DC5665-0A89-1B42-8742-3ACE74C6E162}"/>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Tree>
    <p:extLst>
      <p:ext uri="{BB962C8B-B14F-4D97-AF65-F5344CB8AC3E}">
        <p14:creationId xmlns:p14="http://schemas.microsoft.com/office/powerpoint/2010/main" val="400975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normAutofit fontScale="92500" lnSpcReduction="20000"/>
          </a:bodyPr>
          <a:lstStyle/>
          <a:p>
            <a:pPr fontAlgn="base"/>
            <a:r>
              <a:rPr lang="en-US"/>
              <a:t>There are </a:t>
            </a:r>
            <a:r>
              <a:rPr lang="en-US">
                <a:solidFill>
                  <a:schemeClr val="accent1"/>
                </a:solidFill>
              </a:rPr>
              <a:t>3 Mux </a:t>
            </a:r>
            <a:r>
              <a:rPr lang="en-US"/>
              <a:t>in the Figure whose selectors are to be set by the control logic, located at the top-right, bottom-middle, and bottom-right. </a:t>
            </a:r>
          </a:p>
          <a:p>
            <a:pPr fontAlgn="base"/>
            <a:r>
              <a:rPr lang="en-US"/>
              <a:t>Which of the following instructions' execution cause the top-right Mux's selector to be set to </a:t>
            </a:r>
            <a:r>
              <a:rPr lang="en-US" b="1"/>
              <a:t>1</a:t>
            </a:r>
            <a:r>
              <a:rPr lang="en-US"/>
              <a:t>?</a:t>
            </a:r>
          </a:p>
          <a:p>
            <a:pPr marL="514350" indent="-514350" fontAlgn="base">
              <a:buFont typeface="+mj-lt"/>
              <a:buAutoNum type="alphaUcPeriod"/>
            </a:pPr>
            <a:r>
              <a:rPr lang="en-US"/>
              <a:t>add x6, x7, x8 //x6 = x7+x8</a:t>
            </a:r>
          </a:p>
          <a:p>
            <a:pPr marL="514350" indent="-514350" fontAlgn="base">
              <a:buFont typeface="+mj-lt"/>
              <a:buAutoNum type="alphaUcPeriod"/>
            </a:pPr>
            <a:r>
              <a:rPr lang="en-US" err="1"/>
              <a:t>beq</a:t>
            </a:r>
            <a:r>
              <a:rPr lang="en-US"/>
              <a:t> x6, x7, 100, if x6 and x7 have the same value.</a:t>
            </a:r>
          </a:p>
          <a:p>
            <a:pPr marL="514350" indent="-514350" fontAlgn="base">
              <a:buFont typeface="+mj-lt"/>
              <a:buAutoNum type="alphaUcPeriod"/>
            </a:pPr>
            <a:r>
              <a:rPr lang="en-US" err="1"/>
              <a:t>beq</a:t>
            </a:r>
            <a:r>
              <a:rPr lang="en-US"/>
              <a:t> x6, x7, 100, regardless of whether x6 and x7 have the same value.</a:t>
            </a:r>
          </a:p>
          <a:p>
            <a:pPr marL="514350" indent="-514350" fontAlgn="base">
              <a:buFont typeface="+mj-lt"/>
              <a:buAutoNum type="alphaUcPeriod"/>
            </a:pPr>
            <a:r>
              <a:rPr lang="en-US" err="1"/>
              <a:t>ld</a:t>
            </a:r>
            <a:r>
              <a:rPr lang="en-US"/>
              <a:t> x5, 40(x6) //load a </a:t>
            </a:r>
            <a:r>
              <a:rPr lang="en-US" err="1"/>
              <a:t>doubleword</a:t>
            </a:r>
            <a:r>
              <a:rPr lang="en-US"/>
              <a:t> (8-byte) from Memory[x6+40]</a:t>
            </a:r>
            <a:r>
              <a:rPr lang="en-US" i="1"/>
              <a:t>Memory</a:t>
            </a:r>
            <a:r>
              <a:rPr lang="en-US"/>
              <a:t>[</a:t>
            </a:r>
            <a:r>
              <a:rPr lang="en-US" i="1"/>
              <a:t>x</a:t>
            </a:r>
            <a:r>
              <a:rPr lang="en-US"/>
              <a:t>6+40] to register x5</a:t>
            </a:r>
          </a:p>
          <a:p>
            <a:pPr marL="514350" indent="-514350" fontAlgn="base">
              <a:buFont typeface="+mj-lt"/>
              <a:buAutoNum type="alphaUcPeriod"/>
            </a:pPr>
            <a:r>
              <a:rPr lang="en-US" err="1"/>
              <a:t>addi</a:t>
            </a:r>
            <a:r>
              <a:rPr lang="en-US"/>
              <a:t> x6, x7, 200 //x6 = x7+200</a:t>
            </a:r>
          </a:p>
          <a:p>
            <a:pPr marL="514350" indent="-514350" fontAlgn="base">
              <a:buFont typeface="+mj-lt"/>
              <a:buAutoNum type="alphaUcPeriod"/>
            </a:pPr>
            <a:r>
              <a:rPr lang="en-US" err="1"/>
              <a:t>sd</a:t>
            </a:r>
            <a:r>
              <a:rPr lang="en-US"/>
              <a:t> x5, 40(x6) //store a </a:t>
            </a:r>
            <a:r>
              <a:rPr lang="en-US" err="1"/>
              <a:t>doubleword</a:t>
            </a:r>
            <a:r>
              <a:rPr lang="en-US"/>
              <a:t> (8-byte) from register x5 to Memory[x6+40]</a:t>
            </a:r>
            <a:r>
              <a:rPr lang="en-US" i="1"/>
              <a:t>Memory</a:t>
            </a:r>
            <a:r>
              <a:rPr lang="en-US"/>
              <a:t>[</a:t>
            </a:r>
            <a:r>
              <a:rPr lang="en-US" i="1"/>
              <a:t>x</a:t>
            </a:r>
            <a:r>
              <a:rPr lang="en-US"/>
              <a:t>6+40]</a:t>
            </a:r>
          </a:p>
          <a:p>
            <a:endParaRPr lang="en-US"/>
          </a:p>
        </p:txBody>
      </p:sp>
      <p:sp>
        <p:nvSpPr>
          <p:cNvPr id="4" name="Slide Number Placeholder 3"/>
          <p:cNvSpPr>
            <a:spLocks noGrp="1"/>
          </p:cNvSpPr>
          <p:nvPr>
            <p:ph type="sldNum" sz="quarter" idx="12"/>
          </p:nvPr>
        </p:nvSpPr>
        <p:spPr/>
        <p:txBody>
          <a:bodyPr/>
          <a:lstStyle/>
          <a:p>
            <a:fld id="{8D4EC0DA-4BF5-A643-9CB7-B11B04F56005}" type="slidenum">
              <a:rPr lang="en-US" smtClean="0"/>
              <a:t>7</a:t>
            </a:fld>
            <a:endParaRPr lang="en-US"/>
          </a:p>
        </p:txBody>
      </p:sp>
    </p:spTree>
    <p:extLst>
      <p:ext uri="{BB962C8B-B14F-4D97-AF65-F5344CB8AC3E}">
        <p14:creationId xmlns:p14="http://schemas.microsoft.com/office/powerpoint/2010/main" val="733464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70</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26" name="Rectangle 25">
            <a:extLst>
              <a:ext uri="{FF2B5EF4-FFF2-40B4-BE49-F238E27FC236}">
                <a16:creationId xmlns:a16="http://schemas.microsoft.com/office/drawing/2014/main" id="{62696308-C9BA-B64B-98D6-B28BC9FC3A9E}"/>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6" name="Rectangle 35">
            <a:extLst>
              <a:ext uri="{FF2B5EF4-FFF2-40B4-BE49-F238E27FC236}">
                <a16:creationId xmlns:a16="http://schemas.microsoft.com/office/drawing/2014/main" id="{8CB6FD3A-5CB1-F349-A132-82D4F79734A8}"/>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7" name="Rectangle 36">
            <a:extLst>
              <a:ext uri="{FF2B5EF4-FFF2-40B4-BE49-F238E27FC236}">
                <a16:creationId xmlns:a16="http://schemas.microsoft.com/office/drawing/2014/main" id="{D2503895-9809-064A-BF8D-F71C34D36A2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8" name="Rectangle 37">
            <a:extLst>
              <a:ext uri="{FF2B5EF4-FFF2-40B4-BE49-F238E27FC236}">
                <a16:creationId xmlns:a16="http://schemas.microsoft.com/office/drawing/2014/main" id="{560C8EFC-2493-9242-80AA-0A1EA6BA4B61}"/>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3" name="Rectangular Callout 32">
            <a:extLst>
              <a:ext uri="{FF2B5EF4-FFF2-40B4-BE49-F238E27FC236}">
                <a16:creationId xmlns:a16="http://schemas.microsoft.com/office/drawing/2014/main" id="{10403736-2581-BB47-93AB-1F95C10A4AAE}"/>
              </a:ext>
            </a:extLst>
          </p:cNvPr>
          <p:cNvSpPr/>
          <p:nvPr/>
        </p:nvSpPr>
        <p:spPr>
          <a:xfrm>
            <a:off x="7165108" y="2939911"/>
            <a:ext cx="4378036"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Currently,</a:t>
            </a:r>
            <a:r>
              <a:rPr lang="zh-CN" altLang="en-US" dirty="0">
                <a:solidFill>
                  <a:schemeClr val="bg1"/>
                </a:solidFill>
              </a:rPr>
              <a:t> </a:t>
            </a: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a:t>
            </a:r>
          </a:p>
        </p:txBody>
      </p:sp>
    </p:spTree>
    <p:extLst>
      <p:ext uri="{BB962C8B-B14F-4D97-AF65-F5344CB8AC3E}">
        <p14:creationId xmlns:p14="http://schemas.microsoft.com/office/powerpoint/2010/main" val="30305952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71</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cxnSp>
        <p:nvCxnSpPr>
          <p:cNvPr id="11" name="Straight Arrow Connector 10">
            <a:extLst>
              <a:ext uri="{FF2B5EF4-FFF2-40B4-BE49-F238E27FC236}">
                <a16:creationId xmlns:a16="http://schemas.microsoft.com/office/drawing/2014/main" id="{2F8BEBD6-FC48-544A-A585-D671528A3500}"/>
              </a:ext>
            </a:extLst>
          </p:cNvPr>
          <p:cNvCxnSpPr/>
          <p:nvPr/>
        </p:nvCxnSpPr>
        <p:spPr>
          <a:xfrm>
            <a:off x="6893985"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36A18ED6-B27F-D540-8041-A4BBE762A22F}"/>
              </a:ext>
            </a:extLst>
          </p:cNvPr>
          <p:cNvSpPr txBox="1"/>
          <p:nvPr/>
        </p:nvSpPr>
        <p:spPr>
          <a:xfrm>
            <a:off x="6973325" y="3537527"/>
            <a:ext cx="526473" cy="369332"/>
          </a:xfrm>
          <a:prstGeom prst="rect">
            <a:avLst/>
          </a:prstGeom>
          <a:noFill/>
        </p:spPr>
        <p:txBody>
          <a:bodyPr wrap="square" rtlCol="0">
            <a:spAutoFit/>
          </a:bodyPr>
          <a:lstStyle/>
          <a:p>
            <a:r>
              <a:rPr lang="en-US" altLang="zh-CN" dirty="0"/>
              <a:t>k</a:t>
            </a:r>
            <a:endParaRPr lang="en-US" dirty="0"/>
          </a:p>
        </p:txBody>
      </p:sp>
      <p:cxnSp>
        <p:nvCxnSpPr>
          <p:cNvPr id="26" name="Straight Arrow Connector 25">
            <a:extLst>
              <a:ext uri="{FF2B5EF4-FFF2-40B4-BE49-F238E27FC236}">
                <a16:creationId xmlns:a16="http://schemas.microsoft.com/office/drawing/2014/main" id="{719B3589-AF7E-5A45-827C-0EF2C4F8E557}"/>
              </a:ext>
            </a:extLst>
          </p:cNvPr>
          <p:cNvCxnSpPr/>
          <p:nvPr/>
        </p:nvCxnSpPr>
        <p:spPr>
          <a:xfrm>
            <a:off x="54640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8AB1807B-D68E-084C-8ECA-DC1AB9DD6D54}"/>
              </a:ext>
            </a:extLst>
          </p:cNvPr>
          <p:cNvSpPr txBox="1"/>
          <p:nvPr/>
        </p:nvSpPr>
        <p:spPr>
          <a:xfrm>
            <a:off x="5543427"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sp>
        <p:nvSpPr>
          <p:cNvPr id="33" name="Rectangle 32">
            <a:extLst>
              <a:ext uri="{FF2B5EF4-FFF2-40B4-BE49-F238E27FC236}">
                <a16:creationId xmlns:a16="http://schemas.microsoft.com/office/drawing/2014/main" id="{95E5C450-25D5-464B-96F7-192029D9E255}"/>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7" name="Rectangle 36">
            <a:extLst>
              <a:ext uri="{FF2B5EF4-FFF2-40B4-BE49-F238E27FC236}">
                <a16:creationId xmlns:a16="http://schemas.microsoft.com/office/drawing/2014/main" id="{136A35D8-EA3E-4349-95E3-8C086A3FA598}"/>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38" name="Rectangle 37">
            <a:extLst>
              <a:ext uri="{FF2B5EF4-FFF2-40B4-BE49-F238E27FC236}">
                <a16:creationId xmlns:a16="http://schemas.microsoft.com/office/drawing/2014/main" id="{28790694-3524-6C48-A6D2-0AAEA0A3020D}"/>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39" name="Rectangle 38">
            <a:extLst>
              <a:ext uri="{FF2B5EF4-FFF2-40B4-BE49-F238E27FC236}">
                <a16:creationId xmlns:a16="http://schemas.microsoft.com/office/drawing/2014/main" id="{356E0668-40B9-F741-BEAC-EDA1C5CD6AAA}"/>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cxnSp>
        <p:nvCxnSpPr>
          <p:cNvPr id="40" name="Straight Arrow Connector 39">
            <a:extLst>
              <a:ext uri="{FF2B5EF4-FFF2-40B4-BE49-F238E27FC236}">
                <a16:creationId xmlns:a16="http://schemas.microsoft.com/office/drawing/2014/main" id="{9468A82E-2F94-DA4E-9DD8-9FC77316FE46}"/>
              </a:ext>
            </a:extLst>
          </p:cNvPr>
          <p:cNvCxnSpPr/>
          <p:nvPr/>
        </p:nvCxnSpPr>
        <p:spPr>
          <a:xfrm>
            <a:off x="4045396" y="3426213"/>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C63708C6-F919-EC42-A313-4DC5E5D9F587}"/>
              </a:ext>
            </a:extLst>
          </p:cNvPr>
          <p:cNvSpPr txBox="1"/>
          <p:nvPr/>
        </p:nvSpPr>
        <p:spPr>
          <a:xfrm>
            <a:off x="4113529" y="3534740"/>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2</a:t>
            </a:r>
            <a:endParaRPr lang="en-US" dirty="0"/>
          </a:p>
        </p:txBody>
      </p:sp>
    </p:spTree>
    <p:extLst>
      <p:ext uri="{BB962C8B-B14F-4D97-AF65-F5344CB8AC3E}">
        <p14:creationId xmlns:p14="http://schemas.microsoft.com/office/powerpoint/2010/main" val="12044754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72</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2308324"/>
          </a:xfrm>
          <a:prstGeom prst="rect">
            <a:avLst/>
          </a:prstGeom>
        </p:spPr>
        <p:txBody>
          <a:bodyPr>
            <a:spAutoFit/>
          </a:bodyPr>
          <a:lstStyle/>
          <a:p>
            <a:r>
              <a:rPr lang="en-US" altLang="zh-CN" dirty="0"/>
              <a:t>assume</a:t>
            </a:r>
            <a:r>
              <a:rPr lang="zh-CN" altLang="en-US" dirty="0"/>
              <a:t> </a:t>
            </a:r>
            <a:r>
              <a:rPr lang="en-US" altLang="zh-CN" dirty="0"/>
              <a:t>x5</a:t>
            </a:r>
            <a:r>
              <a:rPr lang="zh-CN" altLang="en-US" dirty="0"/>
              <a:t> </a:t>
            </a:r>
            <a:r>
              <a:rPr lang="en-US" altLang="zh-CN" dirty="0"/>
              <a:t>=</a:t>
            </a:r>
            <a:r>
              <a:rPr lang="zh-CN" altLang="en-US" dirty="0"/>
              <a:t> </a:t>
            </a:r>
            <a:r>
              <a:rPr lang="en-US" altLang="zh-CN" dirty="0"/>
              <a:t>0</a:t>
            </a:r>
            <a:r>
              <a:rPr lang="zh-CN" altLang="en-US" dirty="0"/>
              <a:t> </a:t>
            </a:r>
            <a:r>
              <a:rPr lang="en-US" altLang="zh-CN" dirty="0"/>
              <a:t>x6</a:t>
            </a:r>
            <a:r>
              <a:rPr lang="zh-CN" altLang="en-US" dirty="0"/>
              <a:t> </a:t>
            </a:r>
            <a:r>
              <a:rPr lang="en-US" altLang="zh-CN" dirty="0"/>
              <a:t>=</a:t>
            </a:r>
            <a:r>
              <a:rPr lang="zh-CN" altLang="en-US" dirty="0"/>
              <a:t> </a:t>
            </a:r>
            <a:r>
              <a:rPr lang="en-US" altLang="zh-CN" dirty="0"/>
              <a:t>0</a:t>
            </a:r>
          </a:p>
          <a:p>
            <a:r>
              <a:rPr lang="en-US" altLang="zh-CN" dirty="0">
                <a:solidFill>
                  <a:schemeClr val="accent6"/>
                </a:solidFill>
              </a:rPr>
              <a:t>i1:</a:t>
            </a:r>
            <a:r>
              <a:rPr lang="zh-CN" altLang="en-US" dirty="0">
                <a:solidFill>
                  <a:schemeClr val="accent6"/>
                </a:solidFill>
              </a:rPr>
              <a:t> </a:t>
            </a:r>
            <a:r>
              <a:rPr lang="en-US" altLang="zh-CN" dirty="0" err="1">
                <a:solidFill>
                  <a:schemeClr val="accent6"/>
                </a:solidFill>
              </a:rPr>
              <a:t>beq</a:t>
            </a:r>
            <a:r>
              <a:rPr lang="zh-CN" altLang="en-US" dirty="0">
                <a:solidFill>
                  <a:schemeClr val="accent6"/>
                </a:solidFill>
              </a:rPr>
              <a:t> </a:t>
            </a:r>
            <a:r>
              <a:rPr lang="en-US" altLang="zh-CN" dirty="0">
                <a:solidFill>
                  <a:schemeClr val="accent6"/>
                </a:solidFill>
              </a:rPr>
              <a:t>x5,</a:t>
            </a:r>
            <a:r>
              <a:rPr lang="zh-CN" altLang="en-US" dirty="0">
                <a:solidFill>
                  <a:schemeClr val="accent6"/>
                </a:solidFill>
              </a:rPr>
              <a:t> </a:t>
            </a:r>
            <a:r>
              <a:rPr lang="en-US" altLang="zh-CN" dirty="0">
                <a:solidFill>
                  <a:schemeClr val="accent6"/>
                </a:solidFill>
              </a:rPr>
              <a:t>x6,</a:t>
            </a:r>
            <a:r>
              <a:rPr lang="zh-CN" altLang="en-US" dirty="0">
                <a:solidFill>
                  <a:schemeClr val="accent6"/>
                </a:solidFill>
              </a:rPr>
              <a:t> </a:t>
            </a:r>
            <a:r>
              <a:rPr lang="en-US" altLang="zh-CN" dirty="0">
                <a:solidFill>
                  <a:schemeClr val="accent6"/>
                </a:solidFill>
              </a:rPr>
              <a:t>100</a:t>
            </a:r>
          </a:p>
          <a:p>
            <a:r>
              <a:rPr lang="en-US" altLang="zh-CN" dirty="0">
                <a:solidFill>
                  <a:schemeClr val="accent6"/>
                </a:solidFill>
              </a:rPr>
              <a:t>add</a:t>
            </a:r>
            <a:r>
              <a:rPr lang="zh-CN" altLang="en-US" dirty="0">
                <a:solidFill>
                  <a:schemeClr val="accent6"/>
                </a:solidFill>
              </a:rPr>
              <a:t> </a:t>
            </a:r>
            <a:r>
              <a:rPr lang="en-US" altLang="zh-CN" dirty="0">
                <a:solidFill>
                  <a:schemeClr val="accent6"/>
                </a:solidFill>
              </a:rPr>
              <a:t>x1,</a:t>
            </a:r>
            <a:r>
              <a:rPr lang="zh-CN" altLang="en-US" dirty="0">
                <a:solidFill>
                  <a:schemeClr val="accent6"/>
                </a:solidFill>
              </a:rPr>
              <a:t> </a:t>
            </a:r>
            <a:r>
              <a:rPr lang="en-US" altLang="zh-CN" dirty="0">
                <a:solidFill>
                  <a:schemeClr val="accent6"/>
                </a:solidFill>
              </a:rPr>
              <a:t>x2,</a:t>
            </a:r>
            <a:r>
              <a:rPr lang="zh-CN" altLang="en-US" dirty="0">
                <a:solidFill>
                  <a:schemeClr val="accent6"/>
                </a:solidFill>
              </a:rPr>
              <a:t> </a:t>
            </a:r>
            <a:r>
              <a:rPr lang="en-US" altLang="zh-CN" dirty="0">
                <a:solidFill>
                  <a:schemeClr val="accent6"/>
                </a:solidFill>
              </a:rPr>
              <a:t>x3</a:t>
            </a:r>
          </a:p>
          <a:p>
            <a:r>
              <a:rPr lang="en-US" altLang="zh-CN" dirty="0">
                <a:solidFill>
                  <a:schemeClr val="accent6"/>
                </a:solidFill>
              </a:rPr>
              <a:t>…</a:t>
            </a:r>
          </a:p>
          <a:p>
            <a:endParaRPr lang="en-US" altLang="zh-CN" dirty="0">
              <a:solidFill>
                <a:schemeClr val="accent6"/>
              </a:solidFill>
            </a:endParaRPr>
          </a:p>
          <a:p>
            <a:r>
              <a:rPr lang="en-US" altLang="zh-CN" dirty="0">
                <a:solidFill>
                  <a:schemeClr val="accent6"/>
                </a:solidFill>
              </a:rPr>
              <a:t>Should</a:t>
            </a:r>
            <a:r>
              <a:rPr lang="zh-CN" altLang="en-US" dirty="0">
                <a:solidFill>
                  <a:schemeClr val="accent6"/>
                </a:solidFill>
              </a:rPr>
              <a:t> </a:t>
            </a:r>
            <a:r>
              <a:rPr lang="en-US" altLang="zh-CN" dirty="0">
                <a:solidFill>
                  <a:schemeClr val="accent6"/>
                </a:solidFill>
              </a:rPr>
              <a:t>jump</a:t>
            </a:r>
            <a:r>
              <a:rPr lang="zh-CN" altLang="en-US" dirty="0">
                <a:solidFill>
                  <a:schemeClr val="accent6"/>
                </a:solidFill>
              </a:rPr>
              <a:t> </a:t>
            </a:r>
            <a:r>
              <a:rPr lang="en-US" altLang="zh-CN" dirty="0">
                <a:solidFill>
                  <a:schemeClr val="accent6"/>
                </a:solidFill>
              </a:rPr>
              <a:t>to</a:t>
            </a:r>
            <a:r>
              <a:rPr lang="zh-CN" altLang="en-US" dirty="0">
                <a:solidFill>
                  <a:schemeClr val="accent6"/>
                </a:solidFill>
              </a:rPr>
              <a:t> </a:t>
            </a:r>
            <a:r>
              <a:rPr lang="en-US" altLang="zh-CN" dirty="0">
                <a:solidFill>
                  <a:schemeClr val="accent6"/>
                </a:solidFill>
              </a:rPr>
              <a:t>here:</a:t>
            </a:r>
          </a:p>
          <a:p>
            <a:r>
              <a:rPr lang="en-US" altLang="zh-CN" dirty="0">
                <a:solidFill>
                  <a:schemeClr val="accent6"/>
                </a:solidFill>
              </a:rPr>
              <a:t>i2:</a:t>
            </a:r>
            <a:r>
              <a:rPr lang="zh-CN" altLang="en-US" dirty="0">
                <a:solidFill>
                  <a:schemeClr val="accent6"/>
                </a:solidFill>
              </a:rPr>
              <a:t> </a:t>
            </a:r>
            <a:r>
              <a:rPr lang="en-US" altLang="zh-CN" dirty="0">
                <a:solidFill>
                  <a:schemeClr val="accent6"/>
                </a:solidFill>
              </a:rPr>
              <a:t>add</a:t>
            </a:r>
            <a:r>
              <a:rPr lang="zh-CN" altLang="en-US" dirty="0">
                <a:solidFill>
                  <a:schemeClr val="accent6"/>
                </a:solidFill>
              </a:rPr>
              <a:t> </a:t>
            </a:r>
            <a:r>
              <a:rPr lang="en-US" altLang="zh-CN" dirty="0">
                <a:solidFill>
                  <a:schemeClr val="accent6"/>
                </a:solidFill>
              </a:rPr>
              <a:t>x7,</a:t>
            </a:r>
            <a:r>
              <a:rPr lang="zh-CN" altLang="en-US" dirty="0">
                <a:solidFill>
                  <a:schemeClr val="accent6"/>
                </a:solidFill>
              </a:rPr>
              <a:t> </a:t>
            </a:r>
            <a:r>
              <a:rPr lang="en-US" altLang="zh-CN" dirty="0">
                <a:solidFill>
                  <a:schemeClr val="accent6"/>
                </a:solidFill>
              </a:rPr>
              <a:t>x8,</a:t>
            </a:r>
            <a:r>
              <a:rPr lang="zh-CN" altLang="en-US" dirty="0">
                <a:solidFill>
                  <a:schemeClr val="accent6"/>
                </a:solidFill>
              </a:rPr>
              <a:t> </a:t>
            </a:r>
            <a:r>
              <a:rPr lang="en-US" altLang="zh-CN" dirty="0">
                <a:solidFill>
                  <a:schemeClr val="accent6"/>
                </a:solidFill>
              </a:rPr>
              <a:t>x9</a:t>
            </a:r>
          </a:p>
          <a:p>
            <a:r>
              <a:rPr lang="en-US" altLang="zh-CN" dirty="0"/>
              <a:t>How</a:t>
            </a:r>
            <a:r>
              <a:rPr lang="zh-CN" altLang="en-US" dirty="0"/>
              <a:t> </a:t>
            </a:r>
            <a:r>
              <a:rPr lang="en-US" altLang="zh-CN" dirty="0"/>
              <a:t>many</a:t>
            </a:r>
            <a:r>
              <a:rPr lang="zh-CN" altLang="en-US" dirty="0"/>
              <a:t> </a:t>
            </a:r>
            <a:r>
              <a:rPr lang="en-US" altLang="zh-CN" dirty="0"/>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673273"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4476395" y="4060670"/>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5490187"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744746" y="4153003"/>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4" name="Rectangle 23">
            <a:extLst>
              <a:ext uri="{FF2B5EF4-FFF2-40B4-BE49-F238E27FC236}">
                <a16:creationId xmlns:a16="http://schemas.microsoft.com/office/drawing/2014/main" id="{43E0FF76-56BD-A346-9AAB-107DB94C1D75}"/>
              </a:ext>
            </a:extLst>
          </p:cNvPr>
          <p:cNvSpPr/>
          <p:nvPr/>
        </p:nvSpPr>
        <p:spPr>
          <a:xfrm>
            <a:off x="4476395" y="4060670"/>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9" name="Rectangle 28">
            <a:extLst>
              <a:ext uri="{FF2B5EF4-FFF2-40B4-BE49-F238E27FC236}">
                <a16:creationId xmlns:a16="http://schemas.microsoft.com/office/drawing/2014/main" id="{7CC8804E-BF3D-4244-856F-C818B51DFEEE}"/>
              </a:ext>
            </a:extLst>
          </p:cNvPr>
          <p:cNvSpPr/>
          <p:nvPr/>
        </p:nvSpPr>
        <p:spPr>
          <a:xfrm>
            <a:off x="6541604" y="1582124"/>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2007948" y="4939149"/>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4078830"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30" name="Rectangle 29">
            <a:extLst>
              <a:ext uri="{FF2B5EF4-FFF2-40B4-BE49-F238E27FC236}">
                <a16:creationId xmlns:a16="http://schemas.microsoft.com/office/drawing/2014/main" id="{6F0D3FD0-3DB9-D34F-91B1-C69B72C8A41E}"/>
              </a:ext>
            </a:extLst>
          </p:cNvPr>
          <p:cNvSpPr/>
          <p:nvPr/>
        </p:nvSpPr>
        <p:spPr>
          <a:xfrm>
            <a:off x="5881952" y="4870336"/>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1" name="Rectangle 30">
            <a:extLst>
              <a:ext uri="{FF2B5EF4-FFF2-40B4-BE49-F238E27FC236}">
                <a16:creationId xmlns:a16="http://schemas.microsoft.com/office/drawing/2014/main" id="{5142C63F-CA8F-AC45-B656-6658E2219BAC}"/>
              </a:ext>
            </a:extLst>
          </p:cNvPr>
          <p:cNvSpPr/>
          <p:nvPr/>
        </p:nvSpPr>
        <p:spPr>
          <a:xfrm>
            <a:off x="6895744"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4" name="Rectangle 33">
            <a:extLst>
              <a:ext uri="{FF2B5EF4-FFF2-40B4-BE49-F238E27FC236}">
                <a16:creationId xmlns:a16="http://schemas.microsoft.com/office/drawing/2014/main" id="{7E79908E-EC28-484C-B3A0-7FA0BFD98336}"/>
              </a:ext>
            </a:extLst>
          </p:cNvPr>
          <p:cNvSpPr/>
          <p:nvPr/>
        </p:nvSpPr>
        <p:spPr>
          <a:xfrm>
            <a:off x="5881952" y="4870336"/>
            <a:ext cx="506896"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7165108" y="2241754"/>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7165108" y="2549832"/>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ular Callout 24">
            <a:extLst>
              <a:ext uri="{FF2B5EF4-FFF2-40B4-BE49-F238E27FC236}">
                <a16:creationId xmlns:a16="http://schemas.microsoft.com/office/drawing/2014/main" id="{52C828DC-5ABA-C14C-AFF3-5F0C8AD174A0}"/>
              </a:ext>
            </a:extLst>
          </p:cNvPr>
          <p:cNvSpPr/>
          <p:nvPr/>
        </p:nvSpPr>
        <p:spPr>
          <a:xfrm>
            <a:off x="3846553" y="5507515"/>
            <a:ext cx="3553689" cy="1049026"/>
          </a:xfrm>
          <a:prstGeom prst="wedgeRectCallout">
            <a:avLst>
              <a:gd name="adj1" fmla="val -28663"/>
              <a:gd name="adj2" fmla="val -69643"/>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i2</a:t>
            </a:r>
            <a:r>
              <a:rPr lang="zh-CN" altLang="en-US" dirty="0">
                <a:solidFill>
                  <a:schemeClr val="bg1"/>
                </a:solidFill>
              </a:rPr>
              <a:t> </a:t>
            </a:r>
            <a:r>
              <a:rPr lang="en-US" altLang="zh-CN" dirty="0">
                <a:solidFill>
                  <a:schemeClr val="bg1"/>
                </a:solidFill>
              </a:rPr>
              <a:t>needs</a:t>
            </a:r>
            <a:r>
              <a:rPr lang="zh-CN" altLang="en-US" dirty="0">
                <a:solidFill>
                  <a:schemeClr val="bg1"/>
                </a:solidFill>
              </a:rPr>
              <a:t> </a:t>
            </a:r>
            <a:r>
              <a:rPr lang="en-US" altLang="zh-CN" dirty="0">
                <a:solidFill>
                  <a:schemeClr val="bg1"/>
                </a:solidFill>
              </a:rPr>
              <a:t>the</a:t>
            </a:r>
            <a:r>
              <a:rPr lang="zh-CN" altLang="en-US" dirty="0">
                <a:solidFill>
                  <a:schemeClr val="bg1"/>
                </a:solidFill>
              </a:rPr>
              <a:t> </a:t>
            </a:r>
            <a:r>
              <a:rPr lang="en-US" altLang="zh-CN" dirty="0">
                <a:solidFill>
                  <a:schemeClr val="bg1"/>
                </a:solidFill>
              </a:rPr>
              <a:t>instruction</a:t>
            </a:r>
            <a:r>
              <a:rPr lang="zh-CN" altLang="en-US" dirty="0">
                <a:solidFill>
                  <a:schemeClr val="bg1"/>
                </a:solidFill>
              </a:rPr>
              <a:t> </a:t>
            </a:r>
            <a:r>
              <a:rPr lang="en-US" altLang="zh-CN" dirty="0">
                <a:solidFill>
                  <a:schemeClr val="bg1"/>
                </a:solidFill>
              </a:rPr>
              <a:t>address</a:t>
            </a:r>
          </a:p>
          <a:p>
            <a:pPr algn="ctr"/>
            <a:r>
              <a:rPr lang="en-US" altLang="zh-CN" dirty="0">
                <a:solidFill>
                  <a:schemeClr val="bg1"/>
                </a:solidFill>
              </a:rPr>
              <a:t>=&gt;</a:t>
            </a:r>
            <a:r>
              <a:rPr lang="zh-CN" altLang="en-US" dirty="0">
                <a:solidFill>
                  <a:schemeClr val="bg1"/>
                </a:solidFill>
              </a:rPr>
              <a:t> </a:t>
            </a:r>
            <a:r>
              <a:rPr lang="en-US" altLang="zh-CN" dirty="0">
                <a:solidFill>
                  <a:schemeClr val="bg1"/>
                </a:solidFill>
              </a:rPr>
              <a:t>decided</a:t>
            </a:r>
            <a:r>
              <a:rPr lang="zh-CN" altLang="en-US" dirty="0">
                <a:solidFill>
                  <a:schemeClr val="bg1"/>
                </a:solidFill>
              </a:rPr>
              <a:t> </a:t>
            </a:r>
            <a:r>
              <a:rPr lang="en-US" altLang="zh-CN" dirty="0">
                <a:solidFill>
                  <a:schemeClr val="bg1"/>
                </a:solidFill>
              </a:rPr>
              <a:t>by</a:t>
            </a:r>
            <a:r>
              <a:rPr lang="zh-CN" altLang="en-US" dirty="0">
                <a:solidFill>
                  <a:schemeClr val="bg1"/>
                </a:solidFill>
              </a:rPr>
              <a:t> </a:t>
            </a:r>
            <a:r>
              <a:rPr lang="en-US" altLang="zh-CN" b="1" dirty="0">
                <a:solidFill>
                  <a:schemeClr val="bg1"/>
                </a:solidFill>
              </a:rPr>
              <a:t>MEM</a:t>
            </a:r>
            <a:r>
              <a:rPr lang="zh-CN" altLang="en-US" b="1" dirty="0">
                <a:solidFill>
                  <a:schemeClr val="bg1"/>
                </a:solidFill>
              </a:rPr>
              <a:t> </a:t>
            </a:r>
            <a:r>
              <a:rPr lang="en-US" altLang="zh-CN" b="1" dirty="0">
                <a:solidFill>
                  <a:schemeClr val="bg1"/>
                </a:solidFill>
              </a:rPr>
              <a:t>stage</a:t>
            </a:r>
            <a:r>
              <a:rPr lang="zh-CN" altLang="en-US" b="1" dirty="0">
                <a:solidFill>
                  <a:schemeClr val="bg1"/>
                </a:solidFill>
              </a:rPr>
              <a:t> </a:t>
            </a:r>
            <a:r>
              <a:rPr lang="en-US" altLang="zh-CN" dirty="0">
                <a:solidFill>
                  <a:schemeClr val="bg1"/>
                </a:solidFill>
              </a:rPr>
              <a:t>in</a:t>
            </a:r>
            <a:r>
              <a:rPr lang="zh-CN" altLang="en-US" dirty="0">
                <a:solidFill>
                  <a:schemeClr val="bg1"/>
                </a:solidFill>
              </a:rPr>
              <a:t> </a:t>
            </a:r>
            <a:r>
              <a:rPr lang="en-US" altLang="zh-CN" dirty="0">
                <a:solidFill>
                  <a:schemeClr val="bg1"/>
                </a:solidFill>
              </a:rPr>
              <a:t>i1</a:t>
            </a:r>
            <a:r>
              <a:rPr lang="zh-CN" altLang="en-US" dirty="0">
                <a:solidFill>
                  <a:schemeClr val="bg1"/>
                </a:solidFill>
              </a:rPr>
              <a:t> </a:t>
            </a:r>
            <a:endParaRPr lang="en-US" dirty="0">
              <a:solidFill>
                <a:schemeClr val="bg1"/>
              </a:solidFill>
            </a:endParaRPr>
          </a:p>
        </p:txBody>
      </p:sp>
      <p:sp>
        <p:nvSpPr>
          <p:cNvPr id="27" name="Rectangular Callout 26">
            <a:extLst>
              <a:ext uri="{FF2B5EF4-FFF2-40B4-BE49-F238E27FC236}">
                <a16:creationId xmlns:a16="http://schemas.microsoft.com/office/drawing/2014/main" id="{F7296CC4-2A33-C548-B1AD-5CAF13B99237}"/>
              </a:ext>
            </a:extLst>
          </p:cNvPr>
          <p:cNvSpPr/>
          <p:nvPr/>
        </p:nvSpPr>
        <p:spPr>
          <a:xfrm>
            <a:off x="3926709" y="1725438"/>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13" name="TextBox 12">
            <a:extLst>
              <a:ext uri="{FF2B5EF4-FFF2-40B4-BE49-F238E27FC236}">
                <a16:creationId xmlns:a16="http://schemas.microsoft.com/office/drawing/2014/main" id="{F5F46A2D-1C0F-7E41-9945-65FB98E76EC3}"/>
              </a:ext>
            </a:extLst>
          </p:cNvPr>
          <p:cNvSpPr txBox="1"/>
          <p:nvPr/>
        </p:nvSpPr>
        <p:spPr>
          <a:xfrm>
            <a:off x="9309295" y="3985687"/>
            <a:ext cx="2102563" cy="646331"/>
          </a:xfrm>
          <a:prstGeom prst="rect">
            <a:avLst/>
          </a:prstGeom>
          <a:noFill/>
        </p:spPr>
        <p:txBody>
          <a:bodyPr wrap="none" rtlCol="0">
            <a:spAutoFit/>
          </a:bodyPr>
          <a:lstStyle/>
          <a:p>
            <a:r>
              <a:rPr lang="en-US" altLang="zh-CN" dirty="0"/>
              <a:t>Delay</a:t>
            </a:r>
            <a:r>
              <a:rPr lang="zh-CN" altLang="en-US" dirty="0"/>
              <a:t> </a:t>
            </a:r>
            <a:r>
              <a:rPr lang="en-US" altLang="zh-CN" dirty="0"/>
              <a:t>i2</a:t>
            </a:r>
            <a:r>
              <a:rPr lang="zh-CN" altLang="en-US" dirty="0"/>
              <a:t> </a:t>
            </a:r>
            <a:r>
              <a:rPr lang="en-US" altLang="zh-CN" dirty="0"/>
              <a:t>for</a:t>
            </a:r>
            <a:r>
              <a:rPr lang="zh-CN" altLang="en-US" dirty="0"/>
              <a:t> </a:t>
            </a:r>
            <a:r>
              <a:rPr lang="en-US" altLang="zh-CN" dirty="0"/>
              <a:t>3</a:t>
            </a:r>
            <a:r>
              <a:rPr lang="zh-CN" altLang="en-US" dirty="0"/>
              <a:t> </a:t>
            </a:r>
            <a:r>
              <a:rPr lang="en-US" altLang="zh-CN" dirty="0"/>
              <a:t>cycles!</a:t>
            </a:r>
          </a:p>
          <a:p>
            <a:r>
              <a:rPr lang="en-US" altLang="zh-CN" dirty="0"/>
              <a:t>=&gt;</a:t>
            </a:r>
            <a:r>
              <a:rPr lang="zh-CN" altLang="en-US" dirty="0"/>
              <a:t> </a:t>
            </a:r>
            <a:r>
              <a:rPr lang="en-US" altLang="zh-CN" dirty="0"/>
              <a:t>Insert</a:t>
            </a:r>
            <a:r>
              <a:rPr lang="zh-CN" altLang="en-US" dirty="0"/>
              <a:t> </a:t>
            </a:r>
            <a:r>
              <a:rPr lang="en-US" altLang="zh-CN" dirty="0"/>
              <a:t>3</a:t>
            </a:r>
            <a:r>
              <a:rPr lang="zh-CN" altLang="en-US" dirty="0"/>
              <a:t> </a:t>
            </a:r>
            <a:r>
              <a:rPr lang="en-US" altLang="zh-CN" dirty="0"/>
              <a:t>bubbles</a:t>
            </a:r>
            <a:endParaRPr lang="en-US" dirty="0"/>
          </a:p>
        </p:txBody>
      </p:sp>
      <p:cxnSp>
        <p:nvCxnSpPr>
          <p:cNvPr id="38" name="Straight Arrow Connector 37">
            <a:extLst>
              <a:ext uri="{FF2B5EF4-FFF2-40B4-BE49-F238E27FC236}">
                <a16:creationId xmlns:a16="http://schemas.microsoft.com/office/drawing/2014/main" id="{87CCD20E-D961-8746-B4E8-3248C4622E91}"/>
              </a:ext>
            </a:extLst>
          </p:cNvPr>
          <p:cNvCxnSpPr/>
          <p:nvPr/>
        </p:nvCxnSpPr>
        <p:spPr>
          <a:xfrm>
            <a:off x="6893985"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C49D756E-7C85-B947-BFDF-45DB0112B072}"/>
              </a:ext>
            </a:extLst>
          </p:cNvPr>
          <p:cNvSpPr txBox="1"/>
          <p:nvPr/>
        </p:nvSpPr>
        <p:spPr>
          <a:xfrm>
            <a:off x="6973325" y="3537527"/>
            <a:ext cx="526473" cy="369332"/>
          </a:xfrm>
          <a:prstGeom prst="rect">
            <a:avLst/>
          </a:prstGeom>
          <a:noFill/>
        </p:spPr>
        <p:txBody>
          <a:bodyPr wrap="square" rtlCol="0">
            <a:spAutoFit/>
          </a:bodyPr>
          <a:lstStyle/>
          <a:p>
            <a:r>
              <a:rPr lang="en-US" altLang="zh-CN" dirty="0"/>
              <a:t>k</a:t>
            </a:r>
            <a:endParaRPr lang="en-US" dirty="0"/>
          </a:p>
        </p:txBody>
      </p:sp>
      <p:cxnSp>
        <p:nvCxnSpPr>
          <p:cNvPr id="40" name="Straight Arrow Connector 39">
            <a:extLst>
              <a:ext uri="{FF2B5EF4-FFF2-40B4-BE49-F238E27FC236}">
                <a16:creationId xmlns:a16="http://schemas.microsoft.com/office/drawing/2014/main" id="{04C5D8C4-643F-EC41-900E-5EE387D5B388}"/>
              </a:ext>
            </a:extLst>
          </p:cNvPr>
          <p:cNvCxnSpPr/>
          <p:nvPr/>
        </p:nvCxnSpPr>
        <p:spPr>
          <a:xfrm>
            <a:off x="5464087" y="3429000"/>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DFB25725-C15E-184B-8D1E-92F19EC3039B}"/>
              </a:ext>
            </a:extLst>
          </p:cNvPr>
          <p:cNvSpPr txBox="1"/>
          <p:nvPr/>
        </p:nvSpPr>
        <p:spPr>
          <a:xfrm>
            <a:off x="5543427" y="3537527"/>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1</a:t>
            </a:r>
            <a:endParaRPr lang="en-US" dirty="0"/>
          </a:p>
        </p:txBody>
      </p:sp>
      <p:cxnSp>
        <p:nvCxnSpPr>
          <p:cNvPr id="42" name="Straight Arrow Connector 41">
            <a:extLst>
              <a:ext uri="{FF2B5EF4-FFF2-40B4-BE49-F238E27FC236}">
                <a16:creationId xmlns:a16="http://schemas.microsoft.com/office/drawing/2014/main" id="{0200DBE6-3344-CA47-A19F-3C14DFD1C059}"/>
              </a:ext>
            </a:extLst>
          </p:cNvPr>
          <p:cNvCxnSpPr/>
          <p:nvPr/>
        </p:nvCxnSpPr>
        <p:spPr>
          <a:xfrm>
            <a:off x="4045396" y="3426213"/>
            <a:ext cx="0" cy="63037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72CF22E3-2BDA-6442-AAF3-E05927AF072E}"/>
              </a:ext>
            </a:extLst>
          </p:cNvPr>
          <p:cNvSpPr txBox="1"/>
          <p:nvPr/>
        </p:nvSpPr>
        <p:spPr>
          <a:xfrm>
            <a:off x="4113529" y="3534740"/>
            <a:ext cx="685151" cy="369332"/>
          </a:xfrm>
          <a:prstGeom prst="rect">
            <a:avLst/>
          </a:prstGeom>
          <a:noFill/>
        </p:spPr>
        <p:txBody>
          <a:bodyPr wrap="square" rtlCol="0">
            <a:spAutoFit/>
          </a:bodyPr>
          <a:lstStyle/>
          <a:p>
            <a:r>
              <a:rPr lang="en-US" altLang="zh-CN" dirty="0"/>
              <a:t>k</a:t>
            </a:r>
            <a:r>
              <a:rPr lang="zh-CN" altLang="en-US" dirty="0"/>
              <a:t> </a:t>
            </a:r>
            <a:r>
              <a:rPr lang="en-US" altLang="zh-CN" dirty="0"/>
              <a:t>-</a:t>
            </a:r>
            <a:r>
              <a:rPr lang="zh-CN" altLang="en-US" dirty="0"/>
              <a:t> </a:t>
            </a:r>
            <a:r>
              <a:rPr lang="en-US" altLang="zh-CN" dirty="0"/>
              <a:t>2</a:t>
            </a:r>
            <a:endParaRPr lang="en-US" dirty="0"/>
          </a:p>
        </p:txBody>
      </p:sp>
      <p:sp>
        <p:nvSpPr>
          <p:cNvPr id="44" name="Rectangle 43">
            <a:extLst>
              <a:ext uri="{FF2B5EF4-FFF2-40B4-BE49-F238E27FC236}">
                <a16:creationId xmlns:a16="http://schemas.microsoft.com/office/drawing/2014/main" id="{0BAF6B98-AC69-EA47-83EA-05FB35573F2C}"/>
              </a:ext>
            </a:extLst>
          </p:cNvPr>
          <p:cNvSpPr/>
          <p:nvPr/>
        </p:nvSpPr>
        <p:spPr>
          <a:xfrm>
            <a:off x="6895744" y="4059373"/>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45" name="Rectangle 44">
            <a:extLst>
              <a:ext uri="{FF2B5EF4-FFF2-40B4-BE49-F238E27FC236}">
                <a16:creationId xmlns:a16="http://schemas.microsoft.com/office/drawing/2014/main" id="{46F443F0-F3EC-0147-96C0-ED9CEEBA2FED}"/>
              </a:ext>
            </a:extLst>
          </p:cNvPr>
          <p:cNvSpPr/>
          <p:nvPr/>
        </p:nvSpPr>
        <p:spPr>
          <a:xfrm>
            <a:off x="8301302" y="4060733"/>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46" name="Rectangle 45">
            <a:extLst>
              <a:ext uri="{FF2B5EF4-FFF2-40B4-BE49-F238E27FC236}">
                <a16:creationId xmlns:a16="http://schemas.microsoft.com/office/drawing/2014/main" id="{ED99A2A7-CE15-CD4A-94F4-458539AEA83C}"/>
              </a:ext>
            </a:extLst>
          </p:cNvPr>
          <p:cNvSpPr/>
          <p:nvPr/>
        </p:nvSpPr>
        <p:spPr>
          <a:xfrm>
            <a:off x="8301301" y="4869039"/>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48" name="Rectangular Callout 47">
            <a:extLst>
              <a:ext uri="{FF2B5EF4-FFF2-40B4-BE49-F238E27FC236}">
                <a16:creationId xmlns:a16="http://schemas.microsoft.com/office/drawing/2014/main" id="{E4FD1676-E871-A843-8B51-12A9A21B97B7}"/>
              </a:ext>
            </a:extLst>
          </p:cNvPr>
          <p:cNvSpPr/>
          <p:nvPr/>
        </p:nvSpPr>
        <p:spPr>
          <a:xfrm>
            <a:off x="7160940" y="2937571"/>
            <a:ext cx="4823640" cy="1039801"/>
          </a:xfrm>
          <a:prstGeom prst="wedgeRectCallout">
            <a:avLst>
              <a:gd name="adj1" fmla="val -44517"/>
              <a:gd name="adj2" fmla="val 69471"/>
            </a:avLst>
          </a:prstGeom>
          <a:solidFill>
            <a:srgbClr val="EBC5C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should</a:t>
            </a:r>
            <a:r>
              <a:rPr lang="zh-CN" altLang="en-US" dirty="0">
                <a:solidFill>
                  <a:schemeClr val="bg1"/>
                </a:solidFill>
              </a:rPr>
              <a:t> </a:t>
            </a:r>
            <a:r>
              <a:rPr lang="en-US" altLang="zh-CN" dirty="0">
                <a:solidFill>
                  <a:schemeClr val="bg1"/>
                </a:solidFill>
              </a:rPr>
              <a:t>finish</a:t>
            </a:r>
            <a:r>
              <a:rPr lang="zh-CN" altLang="en-US" dirty="0">
                <a:solidFill>
                  <a:schemeClr val="bg1"/>
                </a:solidFill>
              </a:rPr>
              <a:t> </a:t>
            </a:r>
            <a:r>
              <a:rPr lang="en-US" altLang="zh-CN">
                <a:solidFill>
                  <a:schemeClr val="bg1"/>
                </a:solidFill>
              </a:rPr>
              <a:t>MEM</a:t>
            </a:r>
            <a:r>
              <a:rPr lang="zh-CN" altLang="en-US">
                <a:solidFill>
                  <a:schemeClr val="bg1"/>
                </a:solidFill>
              </a:rPr>
              <a:t> </a:t>
            </a:r>
            <a:r>
              <a:rPr lang="en-US" altLang="zh-CN" dirty="0">
                <a:solidFill>
                  <a:schemeClr val="bg1"/>
                </a:solidFill>
              </a:rPr>
              <a:t>before</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p>
          <a:p>
            <a:pPr algn="ctr"/>
            <a:r>
              <a:rPr lang="en-US" altLang="zh-CN" dirty="0">
                <a:solidFill>
                  <a:schemeClr val="bg1"/>
                </a:solidFill>
              </a:rPr>
              <a:t>i1</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MEM</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a:t>
            </a:r>
            <a:r>
              <a:rPr lang="zh-CN" altLang="en-US" dirty="0">
                <a:solidFill>
                  <a:schemeClr val="bg1"/>
                </a:solidFill>
              </a:rPr>
              <a:t> </a:t>
            </a:r>
            <a:r>
              <a:rPr lang="en-US" altLang="zh-CN" dirty="0">
                <a:solidFill>
                  <a:schemeClr val="bg1"/>
                </a:solidFill>
              </a:rPr>
              <a:t>i2</a:t>
            </a:r>
            <a:r>
              <a:rPr lang="zh-CN" altLang="en-US" dirty="0">
                <a:solidFill>
                  <a:schemeClr val="bg1"/>
                </a:solidFill>
              </a:rPr>
              <a:t> </a:t>
            </a:r>
            <a:r>
              <a:rPr lang="en-US" altLang="zh-CN" dirty="0">
                <a:solidFill>
                  <a:schemeClr val="bg1"/>
                </a:solidFill>
              </a:rPr>
              <a:t>starts</a:t>
            </a:r>
            <a:r>
              <a:rPr lang="zh-CN" altLang="en-US" dirty="0">
                <a:solidFill>
                  <a:schemeClr val="bg1"/>
                </a:solidFill>
              </a:rPr>
              <a:t> </a:t>
            </a:r>
            <a:r>
              <a:rPr lang="en-US" altLang="zh-CN" dirty="0">
                <a:solidFill>
                  <a:schemeClr val="bg1"/>
                </a:solidFill>
              </a:rPr>
              <a:t>IF</a:t>
            </a:r>
            <a:r>
              <a:rPr lang="zh-CN" altLang="en-US" dirty="0">
                <a:solidFill>
                  <a:schemeClr val="bg1"/>
                </a:solidFill>
              </a:rPr>
              <a:t> </a:t>
            </a:r>
            <a:r>
              <a:rPr lang="en-US" altLang="zh-CN" dirty="0">
                <a:solidFill>
                  <a:schemeClr val="bg1"/>
                </a:solidFill>
              </a:rPr>
              <a:t>at</a:t>
            </a:r>
            <a:r>
              <a:rPr lang="zh-CN" altLang="en-US" dirty="0">
                <a:solidFill>
                  <a:schemeClr val="bg1"/>
                </a:solidFill>
              </a:rPr>
              <a:t> </a:t>
            </a:r>
            <a:r>
              <a:rPr lang="en-US" altLang="zh-CN" dirty="0">
                <a:solidFill>
                  <a:schemeClr val="bg1"/>
                </a:solidFill>
              </a:rPr>
              <a:t>cycle</a:t>
            </a:r>
            <a:r>
              <a:rPr lang="zh-CN" altLang="en-US" dirty="0">
                <a:solidFill>
                  <a:schemeClr val="bg1"/>
                </a:solidFill>
              </a:rPr>
              <a:t> </a:t>
            </a:r>
            <a:r>
              <a:rPr lang="en-US" altLang="zh-CN" dirty="0">
                <a:solidFill>
                  <a:schemeClr val="bg1"/>
                </a:solidFill>
              </a:rPr>
              <a:t>k+1</a:t>
            </a:r>
          </a:p>
        </p:txBody>
      </p:sp>
      <p:sp>
        <p:nvSpPr>
          <p:cNvPr id="47" name="Rectangle 46">
            <a:extLst>
              <a:ext uri="{FF2B5EF4-FFF2-40B4-BE49-F238E27FC236}">
                <a16:creationId xmlns:a16="http://schemas.microsoft.com/office/drawing/2014/main" id="{D9BBEE43-3034-E34F-BA65-DAAD8E130BAD}"/>
              </a:ext>
            </a:extLst>
          </p:cNvPr>
          <p:cNvSpPr/>
          <p:nvPr/>
        </p:nvSpPr>
        <p:spPr>
          <a:xfrm>
            <a:off x="9706859" y="487039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14" name="Oval 13">
            <a:extLst>
              <a:ext uri="{FF2B5EF4-FFF2-40B4-BE49-F238E27FC236}">
                <a16:creationId xmlns:a16="http://schemas.microsoft.com/office/drawing/2014/main" id="{AC5BC1D3-A001-894A-A676-E5A3F71C24CE}"/>
              </a:ext>
            </a:extLst>
          </p:cNvPr>
          <p:cNvSpPr/>
          <p:nvPr/>
        </p:nvSpPr>
        <p:spPr>
          <a:xfrm>
            <a:off x="11353800" y="3426213"/>
            <a:ext cx="455341" cy="380086"/>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9" name="Oval 48">
            <a:extLst>
              <a:ext uri="{FF2B5EF4-FFF2-40B4-BE49-F238E27FC236}">
                <a16:creationId xmlns:a16="http://schemas.microsoft.com/office/drawing/2014/main" id="{AA2A2CB3-9D2E-E542-BFDD-241207D10A1F}"/>
              </a:ext>
            </a:extLst>
          </p:cNvPr>
          <p:cNvSpPr/>
          <p:nvPr/>
        </p:nvSpPr>
        <p:spPr>
          <a:xfrm>
            <a:off x="4125835" y="3523986"/>
            <a:ext cx="584965" cy="380086"/>
          </a:xfrm>
          <a:prstGeom prst="ellipse">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05573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8" grpId="0" animBg="1"/>
      <p:bldP spid="14" grpId="0" animBg="1"/>
      <p:bldP spid="4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DEFFE8-6F39-A146-96F9-9DC9D33501CF}"/>
              </a:ext>
            </a:extLst>
          </p:cNvPr>
          <p:cNvSpPr/>
          <p:nvPr/>
        </p:nvSpPr>
        <p:spPr>
          <a:xfrm>
            <a:off x="7210287"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73</a:t>
            </a:fld>
            <a:endParaRPr lang="en-US"/>
          </a:p>
        </p:txBody>
      </p:sp>
      <p:sp>
        <p:nvSpPr>
          <p:cNvPr id="10" name="Rectangle 9">
            <a:extLst>
              <a:ext uri="{FF2B5EF4-FFF2-40B4-BE49-F238E27FC236}">
                <a16:creationId xmlns:a16="http://schemas.microsoft.com/office/drawing/2014/main" id="{7CC5934F-A592-2340-B86B-A5F949AA9E67}"/>
              </a:ext>
            </a:extLst>
          </p:cNvPr>
          <p:cNvSpPr/>
          <p:nvPr/>
        </p:nvSpPr>
        <p:spPr>
          <a:xfrm>
            <a:off x="744746" y="3096629"/>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9" name="Rectangle 28">
            <a:extLst>
              <a:ext uri="{FF2B5EF4-FFF2-40B4-BE49-F238E27FC236}">
                <a16:creationId xmlns:a16="http://schemas.microsoft.com/office/drawing/2014/main" id="{7CC8804E-BF3D-4244-856F-C818B51DFEEE}"/>
              </a:ext>
            </a:extLst>
          </p:cNvPr>
          <p:cNvSpPr/>
          <p:nvPr/>
        </p:nvSpPr>
        <p:spPr>
          <a:xfrm>
            <a:off x="7794405" y="843751"/>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6543503" y="5748937"/>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8614385" y="567882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8417909" y="1503381"/>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8417909" y="1811459"/>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5246044" y="958041"/>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3812665"/>
            <a:ext cx="840295" cy="369332"/>
          </a:xfrm>
          <a:prstGeom prst="rect">
            <a:avLst/>
          </a:prstGeom>
        </p:spPr>
        <p:txBody>
          <a:bodyPr wrap="none">
            <a:spAutoFit/>
          </a:bodyPr>
          <a:lstStyle/>
          <a:p>
            <a:r>
              <a:rPr lang="en-US" altLang="zh-CN" dirty="0"/>
              <a:t>bubble</a:t>
            </a:r>
          </a:p>
        </p:txBody>
      </p:sp>
      <p:sp>
        <p:nvSpPr>
          <p:cNvPr id="47" name="Rectangle 46">
            <a:extLst>
              <a:ext uri="{FF2B5EF4-FFF2-40B4-BE49-F238E27FC236}">
                <a16:creationId xmlns:a16="http://schemas.microsoft.com/office/drawing/2014/main" id="{EE4D29B5-E300-DF47-BF3F-76F439B2428B}"/>
              </a:ext>
            </a:extLst>
          </p:cNvPr>
          <p:cNvSpPr/>
          <p:nvPr/>
        </p:nvSpPr>
        <p:spPr>
          <a:xfrm>
            <a:off x="4590533" y="4528116"/>
            <a:ext cx="840295" cy="369332"/>
          </a:xfrm>
          <a:prstGeom prst="rect">
            <a:avLst/>
          </a:prstGeom>
        </p:spPr>
        <p:txBody>
          <a:bodyPr wrap="none">
            <a:spAutoFit/>
          </a:bodyPr>
          <a:lstStyle/>
          <a:p>
            <a:r>
              <a:rPr lang="en-US" altLang="zh-CN" dirty="0"/>
              <a:t>bubble</a:t>
            </a:r>
          </a:p>
        </p:txBody>
      </p:sp>
      <p:sp>
        <p:nvSpPr>
          <p:cNvPr id="33" name="Rectangular Callout 32">
            <a:extLst>
              <a:ext uri="{FF2B5EF4-FFF2-40B4-BE49-F238E27FC236}">
                <a16:creationId xmlns:a16="http://schemas.microsoft.com/office/drawing/2014/main" id="{9C694019-E532-174A-A282-D20CA0ED2C34}"/>
              </a:ext>
            </a:extLst>
          </p:cNvPr>
          <p:cNvSpPr/>
          <p:nvPr/>
        </p:nvSpPr>
        <p:spPr>
          <a:xfrm>
            <a:off x="9842134" y="5026143"/>
            <a:ext cx="1466491" cy="988106"/>
          </a:xfrm>
          <a:prstGeom prst="wedgeRectCallout">
            <a:avLst>
              <a:gd name="adj1" fmla="val -80144"/>
              <a:gd name="adj2" fmla="val 41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7246070" y="190093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endParaRPr lang="en-US" dirty="0"/>
          </a:p>
        </p:txBody>
      </p:sp>
      <p:sp>
        <p:nvSpPr>
          <p:cNvPr id="37" name="Rectangle 36">
            <a:extLst>
              <a:ext uri="{FF2B5EF4-FFF2-40B4-BE49-F238E27FC236}">
                <a16:creationId xmlns:a16="http://schemas.microsoft.com/office/drawing/2014/main" id="{71151904-1060-C641-B353-B34C193FE361}"/>
              </a:ext>
            </a:extLst>
          </p:cNvPr>
          <p:cNvSpPr/>
          <p:nvPr/>
        </p:nvSpPr>
        <p:spPr>
          <a:xfrm>
            <a:off x="2987816"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8" name="Rectangle 47">
            <a:extLst>
              <a:ext uri="{FF2B5EF4-FFF2-40B4-BE49-F238E27FC236}">
                <a16:creationId xmlns:a16="http://schemas.microsoft.com/office/drawing/2014/main" id="{DEDDD1F1-D269-EC49-8C9F-9E3F23C46899}"/>
              </a:ext>
            </a:extLst>
          </p:cNvPr>
          <p:cNvSpPr/>
          <p:nvPr/>
        </p:nvSpPr>
        <p:spPr>
          <a:xfrm>
            <a:off x="5804730"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49" name="Rectangle 48">
            <a:extLst>
              <a:ext uri="{FF2B5EF4-FFF2-40B4-BE49-F238E27FC236}">
                <a16:creationId xmlns:a16="http://schemas.microsoft.com/office/drawing/2014/main" id="{5B7CAE66-5522-0A4B-BD88-0AE95964BA21}"/>
              </a:ext>
            </a:extLst>
          </p:cNvPr>
          <p:cNvSpPr/>
          <p:nvPr/>
        </p:nvSpPr>
        <p:spPr>
          <a:xfrm>
            <a:off x="4790938" y="2980553"/>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1" name="Rectangle 50">
            <a:extLst>
              <a:ext uri="{FF2B5EF4-FFF2-40B4-BE49-F238E27FC236}">
                <a16:creationId xmlns:a16="http://schemas.microsoft.com/office/drawing/2014/main" id="{EACBB7F0-6840-1640-BDED-085836AB570E}"/>
              </a:ext>
            </a:extLst>
          </p:cNvPr>
          <p:cNvSpPr/>
          <p:nvPr/>
        </p:nvSpPr>
        <p:spPr>
          <a:xfrm>
            <a:off x="8615845" y="2980616"/>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52" name="Rectangle 51">
            <a:extLst>
              <a:ext uri="{FF2B5EF4-FFF2-40B4-BE49-F238E27FC236}">
                <a16:creationId xmlns:a16="http://schemas.microsoft.com/office/drawing/2014/main" id="{C30C8EB9-169F-DA47-8FA9-8027DA363B63}"/>
              </a:ext>
            </a:extLst>
          </p:cNvPr>
          <p:cNvSpPr/>
          <p:nvPr/>
        </p:nvSpPr>
        <p:spPr>
          <a:xfrm>
            <a:off x="4393373"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3" name="Rectangle 52">
            <a:extLst>
              <a:ext uri="{FF2B5EF4-FFF2-40B4-BE49-F238E27FC236}">
                <a16:creationId xmlns:a16="http://schemas.microsoft.com/office/drawing/2014/main" id="{A504F64B-F130-1748-BAD7-207DBC5C58E7}"/>
              </a:ext>
            </a:extLst>
          </p:cNvPr>
          <p:cNvSpPr/>
          <p:nvPr/>
        </p:nvSpPr>
        <p:spPr>
          <a:xfrm>
            <a:off x="7210287"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54" name="Rectangle 53">
            <a:extLst>
              <a:ext uri="{FF2B5EF4-FFF2-40B4-BE49-F238E27FC236}">
                <a16:creationId xmlns:a16="http://schemas.microsoft.com/office/drawing/2014/main" id="{75426865-7BF2-2547-892A-6469078EDF85}"/>
              </a:ext>
            </a:extLst>
          </p:cNvPr>
          <p:cNvSpPr/>
          <p:nvPr/>
        </p:nvSpPr>
        <p:spPr>
          <a:xfrm>
            <a:off x="6196495" y="3660971"/>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5" name="Rectangle 54">
            <a:extLst>
              <a:ext uri="{FF2B5EF4-FFF2-40B4-BE49-F238E27FC236}">
                <a16:creationId xmlns:a16="http://schemas.microsoft.com/office/drawing/2014/main" id="{AB818591-0B2A-6F4E-A17B-559D935699DC}"/>
              </a:ext>
            </a:extLst>
          </p:cNvPr>
          <p:cNvSpPr/>
          <p:nvPr/>
        </p:nvSpPr>
        <p:spPr>
          <a:xfrm>
            <a:off x="8615844" y="365967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57" name="Rectangle 56">
            <a:extLst>
              <a:ext uri="{FF2B5EF4-FFF2-40B4-BE49-F238E27FC236}">
                <a16:creationId xmlns:a16="http://schemas.microsoft.com/office/drawing/2014/main" id="{AE120D0D-B310-9543-9A78-D345963B723F}"/>
              </a:ext>
            </a:extLst>
          </p:cNvPr>
          <p:cNvSpPr/>
          <p:nvPr/>
        </p:nvSpPr>
        <p:spPr>
          <a:xfrm>
            <a:off x="5797471" y="4347150"/>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8" name="Rectangle 57">
            <a:extLst>
              <a:ext uri="{FF2B5EF4-FFF2-40B4-BE49-F238E27FC236}">
                <a16:creationId xmlns:a16="http://schemas.microsoft.com/office/drawing/2014/main" id="{510E4044-C2C2-A34F-865F-B0170E949E9C}"/>
              </a:ext>
            </a:extLst>
          </p:cNvPr>
          <p:cNvSpPr/>
          <p:nvPr/>
        </p:nvSpPr>
        <p:spPr>
          <a:xfrm>
            <a:off x="8614385" y="434715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9" name="Rectangle 58">
            <a:extLst>
              <a:ext uri="{FF2B5EF4-FFF2-40B4-BE49-F238E27FC236}">
                <a16:creationId xmlns:a16="http://schemas.microsoft.com/office/drawing/2014/main" id="{4E340D85-F79C-B842-8A83-F52705FF70CF}"/>
              </a:ext>
            </a:extLst>
          </p:cNvPr>
          <p:cNvSpPr/>
          <p:nvPr/>
        </p:nvSpPr>
        <p:spPr>
          <a:xfrm>
            <a:off x="7600593" y="4348447"/>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67" name="Rectangle 66">
            <a:extLst>
              <a:ext uri="{FF2B5EF4-FFF2-40B4-BE49-F238E27FC236}">
                <a16:creationId xmlns:a16="http://schemas.microsoft.com/office/drawing/2014/main" id="{CDBAF121-0EDF-5841-AA47-FD53EA6F6407}"/>
              </a:ext>
            </a:extLst>
          </p:cNvPr>
          <p:cNvSpPr/>
          <p:nvPr/>
        </p:nvSpPr>
        <p:spPr>
          <a:xfrm>
            <a:off x="7210287" y="503138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1" name="Rectangle 70">
            <a:extLst>
              <a:ext uri="{FF2B5EF4-FFF2-40B4-BE49-F238E27FC236}">
                <a16:creationId xmlns:a16="http://schemas.microsoft.com/office/drawing/2014/main" id="{001B51D0-A03D-4144-BFBF-A2CD53B4918C}"/>
              </a:ext>
            </a:extLst>
          </p:cNvPr>
          <p:cNvSpPr/>
          <p:nvPr/>
        </p:nvSpPr>
        <p:spPr>
          <a:xfrm>
            <a:off x="12838316" y="503274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77" name="Rectangle 76">
            <a:extLst>
              <a:ext uri="{FF2B5EF4-FFF2-40B4-BE49-F238E27FC236}">
                <a16:creationId xmlns:a16="http://schemas.microsoft.com/office/drawing/2014/main" id="{DBDB47CF-E6B0-A546-A421-7A16576B1DF9}"/>
              </a:ext>
            </a:extLst>
          </p:cNvPr>
          <p:cNvSpPr/>
          <p:nvPr/>
        </p:nvSpPr>
        <p:spPr>
          <a:xfrm>
            <a:off x="5985477" y="5191712"/>
            <a:ext cx="840295" cy="369332"/>
          </a:xfrm>
          <a:prstGeom prst="rect">
            <a:avLst/>
          </a:prstGeom>
        </p:spPr>
        <p:txBody>
          <a:bodyPr wrap="none">
            <a:spAutoFit/>
          </a:bodyPr>
          <a:lstStyle/>
          <a:p>
            <a:r>
              <a:rPr lang="en-US" altLang="zh-CN" dirty="0"/>
              <a:t>bubble</a:t>
            </a:r>
          </a:p>
        </p:txBody>
      </p:sp>
      <p:sp>
        <p:nvSpPr>
          <p:cNvPr id="78" name="Rectangle 77">
            <a:extLst>
              <a:ext uri="{FF2B5EF4-FFF2-40B4-BE49-F238E27FC236}">
                <a16:creationId xmlns:a16="http://schemas.microsoft.com/office/drawing/2014/main" id="{A5684640-A073-7F46-B74A-AA7B0FA5D748}"/>
              </a:ext>
            </a:extLst>
          </p:cNvPr>
          <p:cNvSpPr/>
          <p:nvPr/>
        </p:nvSpPr>
        <p:spPr>
          <a:xfrm>
            <a:off x="9011950" y="5004452"/>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Tree>
    <p:extLst>
      <p:ext uri="{BB962C8B-B14F-4D97-AF65-F5344CB8AC3E}">
        <p14:creationId xmlns:p14="http://schemas.microsoft.com/office/powerpoint/2010/main" val="415865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DEFFE8-6F39-A146-96F9-9DC9D33501CF}"/>
              </a:ext>
            </a:extLst>
          </p:cNvPr>
          <p:cNvSpPr/>
          <p:nvPr/>
        </p:nvSpPr>
        <p:spPr>
          <a:xfrm>
            <a:off x="7210287"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MEM</a:t>
            </a:r>
            <a:endParaRPr lang="en-US">
              <a:solidFill>
                <a:schemeClr val="bg1"/>
              </a:solidFill>
            </a:endParaRPr>
          </a:p>
        </p:txBody>
      </p:sp>
      <p:sp>
        <p:nvSpPr>
          <p:cNvPr id="2" name="Title 1"/>
          <p:cNvSpPr>
            <a:spLocks noGrp="1"/>
          </p:cNvSpPr>
          <p:nvPr>
            <p:ph type="title"/>
          </p:nvPr>
        </p:nvSpPr>
        <p:spPr/>
        <p:txBody>
          <a:bodyPr/>
          <a:lstStyle/>
          <a:p>
            <a:r>
              <a:rPr lang="en-US" altLang="zh-CN"/>
              <a:t>Control</a:t>
            </a:r>
            <a:r>
              <a:rPr lang="zh-CN" altLang="en-US"/>
              <a:t> </a:t>
            </a:r>
            <a:r>
              <a:rPr lang="en-US" altLang="zh-CN"/>
              <a:t>hazard</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74</a:t>
            </a:fld>
            <a:endParaRPr lang="en-US"/>
          </a:p>
        </p:txBody>
      </p:sp>
      <p:sp>
        <p:nvSpPr>
          <p:cNvPr id="10" name="Rectangle 9">
            <a:extLst>
              <a:ext uri="{FF2B5EF4-FFF2-40B4-BE49-F238E27FC236}">
                <a16:creationId xmlns:a16="http://schemas.microsoft.com/office/drawing/2014/main" id="{7CC5934F-A592-2340-B86B-A5F949AA9E67}"/>
              </a:ext>
            </a:extLst>
          </p:cNvPr>
          <p:cNvSpPr/>
          <p:nvPr/>
        </p:nvSpPr>
        <p:spPr>
          <a:xfrm>
            <a:off x="744746" y="3096629"/>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9" name="Rectangle 28">
            <a:extLst>
              <a:ext uri="{FF2B5EF4-FFF2-40B4-BE49-F238E27FC236}">
                <a16:creationId xmlns:a16="http://schemas.microsoft.com/office/drawing/2014/main" id="{7CC8804E-BF3D-4244-856F-C818B51DFEEE}"/>
              </a:ext>
            </a:extLst>
          </p:cNvPr>
          <p:cNvSpPr/>
          <p:nvPr/>
        </p:nvSpPr>
        <p:spPr>
          <a:xfrm>
            <a:off x="7794405" y="843751"/>
            <a:ext cx="4137991" cy="13255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How</a:t>
            </a:r>
            <a:r>
              <a:rPr lang="zh-CN" altLang="en-US" dirty="0"/>
              <a:t> </a:t>
            </a:r>
            <a:r>
              <a:rPr lang="en-US" altLang="zh-CN" dirty="0"/>
              <a:t>many</a:t>
            </a:r>
            <a:r>
              <a:rPr lang="zh-CN" altLang="en-US" dirty="0"/>
              <a:t> </a:t>
            </a:r>
            <a:r>
              <a:rPr lang="en-US" altLang="zh-CN" dirty="0"/>
              <a:t>bubbles?</a:t>
            </a:r>
          </a:p>
          <a:p>
            <a:pPr algn="ct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it</a:t>
            </a:r>
            <a:r>
              <a:rPr lang="zh-CN" altLang="en-US" dirty="0"/>
              <a:t> </a:t>
            </a:r>
            <a:r>
              <a:rPr lang="en-US" altLang="zh-CN" dirty="0"/>
              <a:t>needs</a:t>
            </a:r>
            <a:r>
              <a:rPr lang="zh-CN" altLang="en-US" dirty="0"/>
              <a:t> </a:t>
            </a:r>
            <a:endParaRPr lang="en-US" altLang="zh-CN" dirty="0"/>
          </a:p>
          <a:p>
            <a:pPr algn="ctr"/>
            <a:r>
              <a:rPr lang="en-US" altLang="zh-CN" dirty="0"/>
              <a:t>for</a:t>
            </a:r>
            <a:r>
              <a:rPr lang="zh-CN" altLang="en-US" dirty="0"/>
              <a:t> </a:t>
            </a:r>
            <a:r>
              <a:rPr lang="en-US" altLang="zh-CN" dirty="0"/>
              <a:t>i1</a:t>
            </a:r>
            <a:r>
              <a:rPr lang="zh-CN" altLang="en-US" dirty="0"/>
              <a:t> </a:t>
            </a:r>
            <a:r>
              <a:rPr lang="en-US" altLang="zh-CN" dirty="0"/>
              <a:t>to</a:t>
            </a:r>
            <a:r>
              <a:rPr lang="zh-CN" altLang="en-US" dirty="0"/>
              <a:t> </a:t>
            </a:r>
            <a:r>
              <a:rPr lang="en-US" altLang="zh-CN" dirty="0"/>
              <a:t>prepare</a:t>
            </a:r>
            <a:r>
              <a:rPr lang="zh-CN" altLang="en-US" dirty="0"/>
              <a:t> </a:t>
            </a:r>
            <a:r>
              <a:rPr lang="en-US" altLang="zh-CN" dirty="0"/>
              <a:t>the</a:t>
            </a:r>
            <a:r>
              <a:rPr lang="zh-CN" altLang="en-US" dirty="0"/>
              <a:t> </a:t>
            </a:r>
            <a:r>
              <a:rPr lang="en-US" altLang="zh-CN" dirty="0"/>
              <a:t>output</a:t>
            </a:r>
            <a:r>
              <a:rPr lang="zh-CN" altLang="en-US" dirty="0"/>
              <a:t> </a:t>
            </a:r>
            <a:endParaRPr lang="en-US" altLang="zh-CN" dirty="0"/>
          </a:p>
          <a:p>
            <a:pPr algn="ctr"/>
            <a:r>
              <a:rPr lang="en-US" altLang="zh-CN" dirty="0"/>
              <a:t>before</a:t>
            </a:r>
            <a:r>
              <a:rPr lang="zh-CN" altLang="en-US" dirty="0"/>
              <a:t> </a:t>
            </a:r>
            <a:r>
              <a:rPr lang="en-US" altLang="zh-CN" dirty="0"/>
              <a:t>next instruction uses</a:t>
            </a:r>
            <a:r>
              <a:rPr lang="zh-CN" altLang="en-US" dirty="0"/>
              <a:t> </a:t>
            </a:r>
            <a:r>
              <a:rPr lang="en-US" altLang="zh-CN" dirty="0"/>
              <a:t>it.</a:t>
            </a:r>
            <a:endParaRPr lang="en-US" dirty="0"/>
          </a:p>
        </p:txBody>
      </p:sp>
      <p:sp>
        <p:nvSpPr>
          <p:cNvPr id="22" name="Rectangle 21">
            <a:extLst>
              <a:ext uri="{FF2B5EF4-FFF2-40B4-BE49-F238E27FC236}">
                <a16:creationId xmlns:a16="http://schemas.microsoft.com/office/drawing/2014/main" id="{827441DE-065A-A546-876C-472FC6C5E9A6}"/>
              </a:ext>
            </a:extLst>
          </p:cNvPr>
          <p:cNvSpPr/>
          <p:nvPr/>
        </p:nvSpPr>
        <p:spPr>
          <a:xfrm>
            <a:off x="6543503" y="5748937"/>
            <a:ext cx="1747594" cy="369332"/>
          </a:xfrm>
          <a:prstGeom prst="rect">
            <a:avLst/>
          </a:prstGeom>
        </p:spPr>
        <p:txBody>
          <a:bodyPr wrap="none">
            <a:spAutoFit/>
          </a:bodyPr>
          <a:lstStyle/>
          <a:p>
            <a:r>
              <a:rPr lang="en-US" altLang="zh-CN" dirty="0"/>
              <a:t>i2:</a:t>
            </a:r>
            <a:r>
              <a:rPr lang="zh-CN" altLang="en-US" dirty="0"/>
              <a:t> </a:t>
            </a:r>
            <a:r>
              <a:rPr lang="en-US" altLang="zh-CN" dirty="0"/>
              <a:t>add</a:t>
            </a:r>
            <a:r>
              <a:rPr lang="zh-CN" altLang="en-US" dirty="0"/>
              <a:t> </a:t>
            </a:r>
            <a:r>
              <a:rPr lang="en-US" altLang="zh-CN" dirty="0"/>
              <a:t>x7,</a:t>
            </a:r>
            <a:r>
              <a:rPr lang="zh-CN" altLang="en-US" dirty="0"/>
              <a:t> </a:t>
            </a:r>
            <a:r>
              <a:rPr lang="en-US" altLang="zh-CN" dirty="0"/>
              <a:t>x8,</a:t>
            </a:r>
            <a:r>
              <a:rPr lang="zh-CN" altLang="en-US" dirty="0"/>
              <a:t> </a:t>
            </a:r>
            <a:r>
              <a:rPr lang="en-US" altLang="zh-CN" dirty="0"/>
              <a:t>x9</a:t>
            </a:r>
          </a:p>
        </p:txBody>
      </p:sp>
      <p:sp>
        <p:nvSpPr>
          <p:cNvPr id="28" name="Rectangle 27">
            <a:extLst>
              <a:ext uri="{FF2B5EF4-FFF2-40B4-BE49-F238E27FC236}">
                <a16:creationId xmlns:a16="http://schemas.microsoft.com/office/drawing/2014/main" id="{09DCB67B-96DA-364A-87A5-25ECF9725A6D}"/>
              </a:ext>
            </a:extLst>
          </p:cNvPr>
          <p:cNvSpPr/>
          <p:nvPr/>
        </p:nvSpPr>
        <p:spPr>
          <a:xfrm>
            <a:off x="8614385" y="5678827"/>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IF</a:t>
            </a:r>
            <a:endParaRPr lang="en-US" dirty="0">
              <a:solidFill>
                <a:schemeClr val="tx1"/>
              </a:solidFill>
            </a:endParaRPr>
          </a:p>
        </p:txBody>
      </p:sp>
      <p:sp>
        <p:nvSpPr>
          <p:cNvPr id="23" name="Rectangle 22">
            <a:extLst>
              <a:ext uri="{FF2B5EF4-FFF2-40B4-BE49-F238E27FC236}">
                <a16:creationId xmlns:a16="http://schemas.microsoft.com/office/drawing/2014/main" id="{108CD528-A2E2-2143-9B1A-A15D79BC4AD6}"/>
              </a:ext>
            </a:extLst>
          </p:cNvPr>
          <p:cNvSpPr/>
          <p:nvPr/>
        </p:nvSpPr>
        <p:spPr>
          <a:xfrm>
            <a:off x="8417909" y="1503381"/>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9BAED3-1D79-CA48-8E8A-B286F9E3B04E}"/>
              </a:ext>
            </a:extLst>
          </p:cNvPr>
          <p:cNvSpPr/>
          <p:nvPr/>
        </p:nvSpPr>
        <p:spPr>
          <a:xfrm>
            <a:off x="8417909" y="1811459"/>
            <a:ext cx="2890982" cy="2758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ular Callout 26">
            <a:extLst>
              <a:ext uri="{FF2B5EF4-FFF2-40B4-BE49-F238E27FC236}">
                <a16:creationId xmlns:a16="http://schemas.microsoft.com/office/drawing/2014/main" id="{F7296CC4-2A33-C548-B1AD-5CAF13B99237}"/>
              </a:ext>
            </a:extLst>
          </p:cNvPr>
          <p:cNvSpPr/>
          <p:nvPr/>
        </p:nvSpPr>
        <p:spPr>
          <a:xfrm>
            <a:off x="5246044" y="958041"/>
            <a:ext cx="3126956" cy="968661"/>
          </a:xfrm>
          <a:prstGeom prst="wedgeRectCallout">
            <a:avLst>
              <a:gd name="adj1" fmla="val 53123"/>
              <a:gd name="adj2" fmla="val 181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Q2:</a:t>
            </a:r>
            <a:r>
              <a:rPr lang="zh-CN" altLang="en-US" dirty="0"/>
              <a:t> </a:t>
            </a:r>
            <a:r>
              <a:rPr lang="en-US" altLang="zh-CN" dirty="0"/>
              <a:t>How</a:t>
            </a:r>
            <a:r>
              <a:rPr lang="zh-CN" altLang="en-US" dirty="0"/>
              <a:t> </a:t>
            </a:r>
            <a:r>
              <a:rPr lang="en-US" altLang="zh-CN" dirty="0"/>
              <a:t>many</a:t>
            </a:r>
            <a:r>
              <a:rPr lang="zh-CN" altLang="en-US" dirty="0"/>
              <a:t> </a:t>
            </a:r>
            <a:r>
              <a:rPr lang="en-US" altLang="zh-CN" dirty="0"/>
              <a:t>cycles</a:t>
            </a:r>
            <a:r>
              <a:rPr lang="zh-CN" altLang="en-US" dirty="0"/>
              <a:t> </a:t>
            </a:r>
            <a:r>
              <a:rPr lang="en-US" altLang="zh-CN" dirty="0"/>
              <a:t>does</a:t>
            </a:r>
            <a:r>
              <a:rPr lang="zh-CN" altLang="en-US" dirty="0"/>
              <a:t> </a:t>
            </a:r>
            <a:r>
              <a:rPr lang="en-US" altLang="zh-CN" dirty="0"/>
              <a:t>i1</a:t>
            </a:r>
            <a:r>
              <a:rPr lang="zh-CN" altLang="en-US" dirty="0"/>
              <a:t> </a:t>
            </a:r>
            <a:r>
              <a:rPr lang="en-US" altLang="zh-CN" dirty="0"/>
              <a:t>need</a:t>
            </a:r>
            <a:r>
              <a:rPr lang="zh-CN" altLang="en-US" dirty="0"/>
              <a:t> </a:t>
            </a:r>
            <a:r>
              <a:rPr lang="en-US" altLang="zh-CN" dirty="0"/>
              <a:t>to</a:t>
            </a:r>
            <a:r>
              <a:rPr lang="zh-CN" altLang="en-US" dirty="0"/>
              <a:t> </a:t>
            </a:r>
            <a:r>
              <a:rPr lang="en-US" altLang="zh-CN" dirty="0"/>
              <a:t>finish</a:t>
            </a:r>
            <a:r>
              <a:rPr lang="zh-CN" altLang="en-US" dirty="0"/>
              <a:t> </a:t>
            </a:r>
            <a:r>
              <a:rPr lang="en-US" altLang="zh-CN" dirty="0"/>
              <a:t>that</a:t>
            </a:r>
            <a:r>
              <a:rPr lang="zh-CN" altLang="en-US" dirty="0"/>
              <a:t> </a:t>
            </a:r>
            <a:r>
              <a:rPr lang="en-US" altLang="zh-CN" dirty="0"/>
              <a:t>stage</a:t>
            </a:r>
            <a:r>
              <a:rPr lang="zh-CN" altLang="en-US" dirty="0"/>
              <a:t> </a:t>
            </a:r>
            <a:r>
              <a:rPr lang="en-US" altLang="zh-CN" dirty="0"/>
              <a:t>before</a:t>
            </a:r>
            <a:r>
              <a:rPr lang="zh-CN" altLang="en-US" dirty="0"/>
              <a:t> </a:t>
            </a:r>
            <a:r>
              <a:rPr lang="en-US" altLang="zh-CN" dirty="0"/>
              <a:t>i2</a:t>
            </a:r>
            <a:r>
              <a:rPr lang="zh-CN" altLang="en-US" dirty="0"/>
              <a:t> </a:t>
            </a:r>
            <a:r>
              <a:rPr lang="en-US" altLang="zh-CN" dirty="0"/>
              <a:t>needs</a:t>
            </a:r>
            <a:r>
              <a:rPr lang="zh-CN" altLang="en-US" dirty="0"/>
              <a:t> </a:t>
            </a:r>
            <a:r>
              <a:rPr lang="en-US" altLang="zh-CN" dirty="0"/>
              <a:t>it?</a:t>
            </a:r>
            <a:endParaRPr lang="en-US" dirty="0"/>
          </a:p>
        </p:txBody>
      </p:sp>
      <p:sp>
        <p:nvSpPr>
          <p:cNvPr id="38" name="Rectangle 37">
            <a:extLst>
              <a:ext uri="{FF2B5EF4-FFF2-40B4-BE49-F238E27FC236}">
                <a16:creationId xmlns:a16="http://schemas.microsoft.com/office/drawing/2014/main" id="{FFA43282-3B48-874A-9853-D6DDF9010210}"/>
              </a:ext>
            </a:extLst>
          </p:cNvPr>
          <p:cNvSpPr/>
          <p:nvPr/>
        </p:nvSpPr>
        <p:spPr>
          <a:xfrm>
            <a:off x="2987816" y="3812665"/>
            <a:ext cx="840295" cy="369332"/>
          </a:xfrm>
          <a:prstGeom prst="rect">
            <a:avLst/>
          </a:prstGeom>
        </p:spPr>
        <p:txBody>
          <a:bodyPr wrap="none">
            <a:spAutoFit/>
          </a:bodyPr>
          <a:lstStyle/>
          <a:p>
            <a:r>
              <a:rPr lang="en-US" altLang="zh-CN" dirty="0"/>
              <a:t>bubble</a:t>
            </a:r>
          </a:p>
        </p:txBody>
      </p:sp>
      <p:sp>
        <p:nvSpPr>
          <p:cNvPr id="47" name="Rectangle 46">
            <a:extLst>
              <a:ext uri="{FF2B5EF4-FFF2-40B4-BE49-F238E27FC236}">
                <a16:creationId xmlns:a16="http://schemas.microsoft.com/office/drawing/2014/main" id="{EE4D29B5-E300-DF47-BF3F-76F439B2428B}"/>
              </a:ext>
            </a:extLst>
          </p:cNvPr>
          <p:cNvSpPr/>
          <p:nvPr/>
        </p:nvSpPr>
        <p:spPr>
          <a:xfrm>
            <a:off x="4590533" y="4528116"/>
            <a:ext cx="840295" cy="369332"/>
          </a:xfrm>
          <a:prstGeom prst="rect">
            <a:avLst/>
          </a:prstGeom>
        </p:spPr>
        <p:txBody>
          <a:bodyPr wrap="none">
            <a:spAutoFit/>
          </a:bodyPr>
          <a:lstStyle/>
          <a:p>
            <a:r>
              <a:rPr lang="en-US" altLang="zh-CN" dirty="0"/>
              <a:t>bubble</a:t>
            </a:r>
          </a:p>
        </p:txBody>
      </p:sp>
      <p:sp>
        <p:nvSpPr>
          <p:cNvPr id="33" name="Rectangular Callout 32">
            <a:extLst>
              <a:ext uri="{FF2B5EF4-FFF2-40B4-BE49-F238E27FC236}">
                <a16:creationId xmlns:a16="http://schemas.microsoft.com/office/drawing/2014/main" id="{9C694019-E532-174A-A282-D20CA0ED2C34}"/>
              </a:ext>
            </a:extLst>
          </p:cNvPr>
          <p:cNvSpPr/>
          <p:nvPr/>
        </p:nvSpPr>
        <p:spPr>
          <a:xfrm>
            <a:off x="9842134" y="5026143"/>
            <a:ext cx="1466491" cy="988106"/>
          </a:xfrm>
          <a:prstGeom prst="wedgeRectCallout">
            <a:avLst>
              <a:gd name="adj1" fmla="val -80144"/>
              <a:gd name="adj2" fmla="val 410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When</a:t>
            </a:r>
            <a:r>
              <a:rPr lang="zh-CN" altLang="en-US" dirty="0"/>
              <a:t> </a:t>
            </a:r>
            <a:r>
              <a:rPr lang="en-US" altLang="zh-CN" dirty="0"/>
              <a:t>i2</a:t>
            </a:r>
            <a:r>
              <a:rPr lang="zh-CN" altLang="en-US" dirty="0"/>
              <a:t> </a:t>
            </a:r>
            <a:r>
              <a:rPr lang="en-US" altLang="zh-CN" dirty="0"/>
              <a:t>starts</a:t>
            </a:r>
            <a:r>
              <a:rPr lang="zh-CN" altLang="en-US" dirty="0"/>
              <a:t> </a:t>
            </a:r>
            <a:r>
              <a:rPr lang="en-US" altLang="zh-CN" dirty="0"/>
              <a:t>IF</a:t>
            </a:r>
            <a:endParaRPr lang="en-US" dirty="0"/>
          </a:p>
        </p:txBody>
      </p:sp>
      <p:sp>
        <p:nvSpPr>
          <p:cNvPr id="36" name="Rectangular Callout 35">
            <a:extLst>
              <a:ext uri="{FF2B5EF4-FFF2-40B4-BE49-F238E27FC236}">
                <a16:creationId xmlns:a16="http://schemas.microsoft.com/office/drawing/2014/main" id="{D6BEE25C-4572-4B4F-B790-353C24EA462E}"/>
              </a:ext>
            </a:extLst>
          </p:cNvPr>
          <p:cNvSpPr/>
          <p:nvPr/>
        </p:nvSpPr>
        <p:spPr>
          <a:xfrm>
            <a:off x="7246070" y="1900932"/>
            <a:ext cx="1466491" cy="988106"/>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a:t>
            </a:r>
            <a:r>
              <a:rPr lang="zh-CN" altLang="en-US" dirty="0"/>
              <a:t> </a:t>
            </a:r>
            <a:r>
              <a:rPr lang="en-US" altLang="zh-CN" dirty="0"/>
              <a:t>has</a:t>
            </a:r>
            <a:r>
              <a:rPr lang="zh-CN" altLang="en-US" dirty="0"/>
              <a:t> </a:t>
            </a:r>
            <a:r>
              <a:rPr lang="en-US" altLang="zh-CN" dirty="0"/>
              <a:t>just</a:t>
            </a:r>
            <a:r>
              <a:rPr lang="zh-CN" altLang="en-US" dirty="0"/>
              <a:t> </a:t>
            </a:r>
            <a:r>
              <a:rPr lang="en-US" altLang="zh-CN" dirty="0"/>
              <a:t>finished</a:t>
            </a:r>
            <a:r>
              <a:rPr lang="zh-CN" altLang="en-US" dirty="0"/>
              <a:t> </a:t>
            </a:r>
            <a:r>
              <a:rPr lang="en-US" altLang="zh-CN" dirty="0"/>
              <a:t>MEM</a:t>
            </a:r>
            <a:endParaRPr lang="en-US" dirty="0"/>
          </a:p>
        </p:txBody>
      </p:sp>
      <p:sp>
        <p:nvSpPr>
          <p:cNvPr id="37" name="Rectangle 36">
            <a:extLst>
              <a:ext uri="{FF2B5EF4-FFF2-40B4-BE49-F238E27FC236}">
                <a16:creationId xmlns:a16="http://schemas.microsoft.com/office/drawing/2014/main" id="{71151904-1060-C641-B353-B34C193FE361}"/>
              </a:ext>
            </a:extLst>
          </p:cNvPr>
          <p:cNvSpPr/>
          <p:nvPr/>
        </p:nvSpPr>
        <p:spPr>
          <a:xfrm>
            <a:off x="2987816"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48" name="Rectangle 47">
            <a:extLst>
              <a:ext uri="{FF2B5EF4-FFF2-40B4-BE49-F238E27FC236}">
                <a16:creationId xmlns:a16="http://schemas.microsoft.com/office/drawing/2014/main" id="{DEDDD1F1-D269-EC49-8C9F-9E3F23C46899}"/>
              </a:ext>
            </a:extLst>
          </p:cNvPr>
          <p:cNvSpPr/>
          <p:nvPr/>
        </p:nvSpPr>
        <p:spPr>
          <a:xfrm>
            <a:off x="5804730" y="2979256"/>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49" name="Rectangle 48">
            <a:extLst>
              <a:ext uri="{FF2B5EF4-FFF2-40B4-BE49-F238E27FC236}">
                <a16:creationId xmlns:a16="http://schemas.microsoft.com/office/drawing/2014/main" id="{5B7CAE66-5522-0A4B-BD88-0AE95964BA21}"/>
              </a:ext>
            </a:extLst>
          </p:cNvPr>
          <p:cNvSpPr/>
          <p:nvPr/>
        </p:nvSpPr>
        <p:spPr>
          <a:xfrm>
            <a:off x="4790938" y="2980553"/>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1" name="Rectangle 50">
            <a:extLst>
              <a:ext uri="{FF2B5EF4-FFF2-40B4-BE49-F238E27FC236}">
                <a16:creationId xmlns:a16="http://schemas.microsoft.com/office/drawing/2014/main" id="{EACBB7F0-6840-1640-BDED-085836AB570E}"/>
              </a:ext>
            </a:extLst>
          </p:cNvPr>
          <p:cNvSpPr/>
          <p:nvPr/>
        </p:nvSpPr>
        <p:spPr>
          <a:xfrm>
            <a:off x="8615845" y="2980616"/>
            <a:ext cx="506896" cy="556592"/>
          </a:xfrm>
          <a:prstGeom prst="rect">
            <a:avLst/>
          </a:prstGeom>
          <a:solidFill>
            <a:srgbClr val="FFD966"/>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52" name="Rectangle 51">
            <a:extLst>
              <a:ext uri="{FF2B5EF4-FFF2-40B4-BE49-F238E27FC236}">
                <a16:creationId xmlns:a16="http://schemas.microsoft.com/office/drawing/2014/main" id="{C30C8EB9-169F-DA47-8FA9-8027DA363B63}"/>
              </a:ext>
            </a:extLst>
          </p:cNvPr>
          <p:cNvSpPr/>
          <p:nvPr/>
        </p:nvSpPr>
        <p:spPr>
          <a:xfrm>
            <a:off x="4393373"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3" name="Rectangle 52">
            <a:extLst>
              <a:ext uri="{FF2B5EF4-FFF2-40B4-BE49-F238E27FC236}">
                <a16:creationId xmlns:a16="http://schemas.microsoft.com/office/drawing/2014/main" id="{A504F64B-F130-1748-BAD7-207DBC5C58E7}"/>
              </a:ext>
            </a:extLst>
          </p:cNvPr>
          <p:cNvSpPr/>
          <p:nvPr/>
        </p:nvSpPr>
        <p:spPr>
          <a:xfrm>
            <a:off x="7210287" y="365967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EX</a:t>
            </a:r>
            <a:endParaRPr lang="en-US">
              <a:solidFill>
                <a:schemeClr val="bg1"/>
              </a:solidFill>
            </a:endParaRPr>
          </a:p>
        </p:txBody>
      </p:sp>
      <p:sp>
        <p:nvSpPr>
          <p:cNvPr id="54" name="Rectangle 53">
            <a:extLst>
              <a:ext uri="{FF2B5EF4-FFF2-40B4-BE49-F238E27FC236}">
                <a16:creationId xmlns:a16="http://schemas.microsoft.com/office/drawing/2014/main" id="{75426865-7BF2-2547-892A-6469078EDF85}"/>
              </a:ext>
            </a:extLst>
          </p:cNvPr>
          <p:cNvSpPr/>
          <p:nvPr/>
        </p:nvSpPr>
        <p:spPr>
          <a:xfrm>
            <a:off x="6196495" y="3660971"/>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55" name="Rectangle 54">
            <a:extLst>
              <a:ext uri="{FF2B5EF4-FFF2-40B4-BE49-F238E27FC236}">
                <a16:creationId xmlns:a16="http://schemas.microsoft.com/office/drawing/2014/main" id="{AB818591-0B2A-6F4E-A17B-559D935699DC}"/>
              </a:ext>
            </a:extLst>
          </p:cNvPr>
          <p:cNvSpPr/>
          <p:nvPr/>
        </p:nvSpPr>
        <p:spPr>
          <a:xfrm>
            <a:off x="8615844" y="3659674"/>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MEM</a:t>
            </a:r>
            <a:endParaRPr lang="en-US">
              <a:solidFill>
                <a:schemeClr val="tx1"/>
              </a:solidFill>
            </a:endParaRPr>
          </a:p>
        </p:txBody>
      </p:sp>
      <p:sp>
        <p:nvSpPr>
          <p:cNvPr id="57" name="Rectangle 56">
            <a:extLst>
              <a:ext uri="{FF2B5EF4-FFF2-40B4-BE49-F238E27FC236}">
                <a16:creationId xmlns:a16="http://schemas.microsoft.com/office/drawing/2014/main" id="{AE120D0D-B310-9543-9A78-D345963B723F}"/>
              </a:ext>
            </a:extLst>
          </p:cNvPr>
          <p:cNvSpPr/>
          <p:nvPr/>
        </p:nvSpPr>
        <p:spPr>
          <a:xfrm>
            <a:off x="5797471" y="4347150"/>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58" name="Rectangle 57">
            <a:extLst>
              <a:ext uri="{FF2B5EF4-FFF2-40B4-BE49-F238E27FC236}">
                <a16:creationId xmlns:a16="http://schemas.microsoft.com/office/drawing/2014/main" id="{510E4044-C2C2-A34F-865F-B0170E949E9C}"/>
              </a:ext>
            </a:extLst>
          </p:cNvPr>
          <p:cNvSpPr/>
          <p:nvPr/>
        </p:nvSpPr>
        <p:spPr>
          <a:xfrm>
            <a:off x="8614385" y="4347150"/>
            <a:ext cx="904461"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9" name="Rectangle 58">
            <a:extLst>
              <a:ext uri="{FF2B5EF4-FFF2-40B4-BE49-F238E27FC236}">
                <a16:creationId xmlns:a16="http://schemas.microsoft.com/office/drawing/2014/main" id="{4E340D85-F79C-B842-8A83-F52705FF70CF}"/>
              </a:ext>
            </a:extLst>
          </p:cNvPr>
          <p:cNvSpPr/>
          <p:nvPr/>
        </p:nvSpPr>
        <p:spPr>
          <a:xfrm>
            <a:off x="7600593" y="4348447"/>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rPr>
              <a:t>ID</a:t>
            </a:r>
            <a:endParaRPr lang="en-US">
              <a:solidFill>
                <a:schemeClr val="bg1"/>
              </a:solidFill>
            </a:endParaRPr>
          </a:p>
        </p:txBody>
      </p:sp>
      <p:sp>
        <p:nvSpPr>
          <p:cNvPr id="67" name="Rectangle 66">
            <a:extLst>
              <a:ext uri="{FF2B5EF4-FFF2-40B4-BE49-F238E27FC236}">
                <a16:creationId xmlns:a16="http://schemas.microsoft.com/office/drawing/2014/main" id="{CDBAF121-0EDF-5841-AA47-FD53EA6F6407}"/>
              </a:ext>
            </a:extLst>
          </p:cNvPr>
          <p:cNvSpPr/>
          <p:nvPr/>
        </p:nvSpPr>
        <p:spPr>
          <a:xfrm>
            <a:off x="7210287" y="5031389"/>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IF</a:t>
            </a:r>
            <a:endParaRPr lang="en-US" dirty="0">
              <a:solidFill>
                <a:schemeClr val="bg1"/>
              </a:solidFill>
            </a:endParaRPr>
          </a:p>
        </p:txBody>
      </p:sp>
      <p:sp>
        <p:nvSpPr>
          <p:cNvPr id="71" name="Rectangle 70">
            <a:extLst>
              <a:ext uri="{FF2B5EF4-FFF2-40B4-BE49-F238E27FC236}">
                <a16:creationId xmlns:a16="http://schemas.microsoft.com/office/drawing/2014/main" id="{001B51D0-A03D-4144-BFBF-A2CD53B4918C}"/>
              </a:ext>
            </a:extLst>
          </p:cNvPr>
          <p:cNvSpPr/>
          <p:nvPr/>
        </p:nvSpPr>
        <p:spPr>
          <a:xfrm>
            <a:off x="12838316" y="5032749"/>
            <a:ext cx="506896" cy="556592"/>
          </a:xfrm>
          <a:prstGeom prst="rect">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WB</a:t>
            </a:r>
            <a:endParaRPr lang="en-US" sz="1200" dirty="0">
              <a:solidFill>
                <a:schemeClr val="tx1"/>
              </a:solidFill>
            </a:endParaRPr>
          </a:p>
        </p:txBody>
      </p:sp>
      <p:sp>
        <p:nvSpPr>
          <p:cNvPr id="77" name="Rectangle 76">
            <a:extLst>
              <a:ext uri="{FF2B5EF4-FFF2-40B4-BE49-F238E27FC236}">
                <a16:creationId xmlns:a16="http://schemas.microsoft.com/office/drawing/2014/main" id="{DBDB47CF-E6B0-A546-A421-7A16576B1DF9}"/>
              </a:ext>
            </a:extLst>
          </p:cNvPr>
          <p:cNvSpPr/>
          <p:nvPr/>
        </p:nvSpPr>
        <p:spPr>
          <a:xfrm>
            <a:off x="5985477" y="5191712"/>
            <a:ext cx="840295" cy="369332"/>
          </a:xfrm>
          <a:prstGeom prst="rect">
            <a:avLst/>
          </a:prstGeom>
        </p:spPr>
        <p:txBody>
          <a:bodyPr wrap="none">
            <a:spAutoFit/>
          </a:bodyPr>
          <a:lstStyle/>
          <a:p>
            <a:r>
              <a:rPr lang="en-US" altLang="zh-CN" dirty="0"/>
              <a:t>bubble</a:t>
            </a:r>
          </a:p>
        </p:txBody>
      </p:sp>
      <p:sp>
        <p:nvSpPr>
          <p:cNvPr id="78" name="Rectangle 77">
            <a:extLst>
              <a:ext uri="{FF2B5EF4-FFF2-40B4-BE49-F238E27FC236}">
                <a16:creationId xmlns:a16="http://schemas.microsoft.com/office/drawing/2014/main" id="{A5684640-A073-7F46-B74A-AA7B0FA5D748}"/>
              </a:ext>
            </a:extLst>
          </p:cNvPr>
          <p:cNvSpPr/>
          <p:nvPr/>
        </p:nvSpPr>
        <p:spPr>
          <a:xfrm>
            <a:off x="9011950" y="5004452"/>
            <a:ext cx="506896" cy="556592"/>
          </a:xfrm>
          <a:prstGeom prst="rect">
            <a:avLst/>
          </a:prstGeom>
          <a:solidFill>
            <a:srgbClr val="FFD9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cxnSp>
        <p:nvCxnSpPr>
          <p:cNvPr id="31" name="Straight Arrow Connector 30">
            <a:extLst>
              <a:ext uri="{FF2B5EF4-FFF2-40B4-BE49-F238E27FC236}">
                <a16:creationId xmlns:a16="http://schemas.microsoft.com/office/drawing/2014/main" id="{7A88D538-CB84-3D4C-9611-8E70D49245E3}"/>
              </a:ext>
            </a:extLst>
          </p:cNvPr>
          <p:cNvCxnSpPr/>
          <p:nvPr/>
        </p:nvCxnSpPr>
        <p:spPr>
          <a:xfrm>
            <a:off x="8113289" y="3254939"/>
            <a:ext cx="48339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DA0AA649-E728-DD4F-AAA5-51B2966C459B}"/>
              </a:ext>
            </a:extLst>
          </p:cNvPr>
          <p:cNvCxnSpPr>
            <a:cxnSpLocks/>
          </p:cNvCxnSpPr>
          <p:nvPr/>
        </p:nvCxnSpPr>
        <p:spPr>
          <a:xfrm>
            <a:off x="8291097" y="3254939"/>
            <a:ext cx="0" cy="275931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B676D7AE-6058-F94A-BA14-677B85ED584F}"/>
              </a:ext>
            </a:extLst>
          </p:cNvPr>
          <p:cNvCxnSpPr/>
          <p:nvPr/>
        </p:nvCxnSpPr>
        <p:spPr>
          <a:xfrm>
            <a:off x="8291097" y="6005901"/>
            <a:ext cx="3232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22590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current</a:t>
            </a:r>
            <a:r>
              <a:rPr lang="zh-CN" altLang="en-US"/>
              <a:t> </a:t>
            </a:r>
            <a:r>
              <a:rPr lang="en-US" altLang="zh-CN"/>
              <a:t>design</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75</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7" name="Rectangular Callout 26">
            <a:extLst>
              <a:ext uri="{FF2B5EF4-FFF2-40B4-BE49-F238E27FC236}">
                <a16:creationId xmlns:a16="http://schemas.microsoft.com/office/drawing/2014/main" id="{4DC29C32-89CA-9C4D-8D2C-F766548A07C0}"/>
              </a:ext>
            </a:extLst>
          </p:cNvPr>
          <p:cNvSpPr/>
          <p:nvPr/>
        </p:nvSpPr>
        <p:spPr>
          <a:xfrm>
            <a:off x="3503432" y="4740684"/>
            <a:ext cx="2283417" cy="1459843"/>
          </a:xfrm>
          <a:prstGeom prst="wedgeRectCallout">
            <a:avLst>
              <a:gd name="adj1" fmla="val -22531"/>
              <a:gd name="adj2" fmla="val -65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a:t>What instruction to fetch??</a:t>
            </a:r>
          </a:p>
          <a:p>
            <a:pPr marL="285750" indent="-285750">
              <a:buFont typeface="Arial" panose="020B0604020202020204" pitchFamily="34" charset="0"/>
              <a:buChar char="•"/>
            </a:pPr>
            <a:r>
              <a:rPr lang="en-US" altLang="zh-CN"/>
              <a:t>PC+200 If x5==x6, otherwise PC+4</a:t>
            </a:r>
          </a:p>
          <a:p>
            <a:pPr marL="285750" indent="-285750">
              <a:buFont typeface="Arial" panose="020B0604020202020204" pitchFamily="34" charset="0"/>
              <a:buChar char="•"/>
            </a:pPr>
            <a:r>
              <a:rPr lang="en-US" altLang="zh-CN"/>
              <a:t>PC+200 in this case</a:t>
            </a:r>
          </a:p>
        </p:txBody>
      </p:sp>
      <p:sp>
        <p:nvSpPr>
          <p:cNvPr id="30" name="Rectangular Callout 29">
            <a:extLst>
              <a:ext uri="{FF2B5EF4-FFF2-40B4-BE49-F238E27FC236}">
                <a16:creationId xmlns:a16="http://schemas.microsoft.com/office/drawing/2014/main" id="{37C5CCF0-C932-FF4F-B3B6-96504C544291}"/>
              </a:ext>
            </a:extLst>
          </p:cNvPr>
          <p:cNvSpPr/>
          <p:nvPr/>
        </p:nvSpPr>
        <p:spPr>
          <a:xfrm>
            <a:off x="3503432" y="1788197"/>
            <a:ext cx="2242961" cy="1132850"/>
          </a:xfrm>
          <a:prstGeom prst="wedgeRectCallout">
            <a:avLst>
              <a:gd name="adj1" fmla="val 31801"/>
              <a:gd name="adj2" fmla="val 713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However, result of x5==x6 is not available until EX</a:t>
            </a:r>
          </a:p>
          <a:p>
            <a:pPr algn="ctr"/>
            <a:r>
              <a:rPr lang="en-US" altLang="zh-CN">
                <a:solidFill>
                  <a:srgbClr val="FF0000"/>
                </a:solidFill>
              </a:rPr>
              <a:t>=&gt; EX-IF dependency</a:t>
            </a:r>
          </a:p>
        </p:txBody>
      </p:sp>
      <p:sp>
        <p:nvSpPr>
          <p:cNvPr id="32" name="Rectangular Callout 31">
            <a:extLst>
              <a:ext uri="{FF2B5EF4-FFF2-40B4-BE49-F238E27FC236}">
                <a16:creationId xmlns:a16="http://schemas.microsoft.com/office/drawing/2014/main" id="{233718D2-F014-8649-B00F-3E8241767B77}"/>
              </a:ext>
            </a:extLst>
          </p:cNvPr>
          <p:cNvSpPr/>
          <p:nvPr/>
        </p:nvSpPr>
        <p:spPr>
          <a:xfrm>
            <a:off x="548950" y="4549886"/>
            <a:ext cx="2415538" cy="848965"/>
          </a:xfrm>
          <a:prstGeom prst="wedgeRectCallout">
            <a:avLst>
              <a:gd name="adj1" fmla="val 24862"/>
              <a:gd name="adj2" fmla="val -660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Current</a:t>
            </a:r>
            <a:r>
              <a:rPr lang="zh-CN" altLang="en-US"/>
              <a:t> </a:t>
            </a:r>
            <a:r>
              <a:rPr lang="en-US" altLang="zh-CN"/>
              <a:t>design</a:t>
            </a:r>
            <a:r>
              <a:rPr lang="zh-CN" altLang="en-US"/>
              <a:t> </a:t>
            </a:r>
            <a:r>
              <a:rPr lang="en-US" altLang="zh-CN"/>
              <a:t>fetches</a:t>
            </a:r>
            <a:r>
              <a:rPr lang="zh-CN" altLang="en-US"/>
              <a:t> </a:t>
            </a:r>
            <a:r>
              <a:rPr lang="en-US" altLang="zh-CN"/>
              <a:t>i3</a:t>
            </a:r>
            <a:r>
              <a:rPr lang="zh-CN" altLang="en-US"/>
              <a:t> </a:t>
            </a:r>
            <a:r>
              <a:rPr lang="en-US" altLang="zh-CN"/>
              <a:t>(PC+4)</a:t>
            </a:r>
          </a:p>
          <a:p>
            <a:pPr algn="ctr"/>
            <a:r>
              <a:rPr lang="en-US" altLang="zh-CN"/>
              <a:t>Wrong</a:t>
            </a:r>
            <a:r>
              <a:rPr lang="zh-CN" altLang="en-US"/>
              <a:t> </a:t>
            </a:r>
            <a:r>
              <a:rPr lang="en-US" altLang="zh-CN"/>
              <a:t>instruction!!</a:t>
            </a:r>
          </a:p>
        </p:txBody>
      </p:sp>
      <p:sp>
        <p:nvSpPr>
          <p:cNvPr id="33" name="Rectangle 32">
            <a:extLst>
              <a:ext uri="{FF2B5EF4-FFF2-40B4-BE49-F238E27FC236}">
                <a16:creationId xmlns:a16="http://schemas.microsoft.com/office/drawing/2014/main" id="{9038F433-B498-2A49-AC3C-9EF37128204E}"/>
              </a:ext>
            </a:extLst>
          </p:cNvPr>
          <p:cNvSpPr/>
          <p:nvPr/>
        </p:nvSpPr>
        <p:spPr>
          <a:xfrm>
            <a:off x="7142326" y="1858127"/>
            <a:ext cx="4137991" cy="112276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How</a:t>
            </a:r>
            <a:r>
              <a:rPr lang="zh-CN" altLang="en-US"/>
              <a:t> </a:t>
            </a:r>
            <a:r>
              <a:rPr lang="en-US" altLang="zh-CN"/>
              <a:t>many</a:t>
            </a:r>
            <a:r>
              <a:rPr lang="zh-CN" altLang="en-US"/>
              <a:t> </a:t>
            </a:r>
            <a:r>
              <a:rPr lang="en-US" altLang="zh-CN"/>
              <a:t>bubbles?</a:t>
            </a:r>
          </a:p>
          <a:p>
            <a:pPr algn="ctr"/>
            <a:r>
              <a:rPr lang="en-US" altLang="zh-CN"/>
              <a:t>How</a:t>
            </a:r>
            <a:r>
              <a:rPr lang="zh-CN" altLang="en-US"/>
              <a:t> </a:t>
            </a:r>
            <a:r>
              <a:rPr lang="en-US" altLang="zh-CN"/>
              <a:t>many</a:t>
            </a:r>
            <a:r>
              <a:rPr lang="zh-CN" altLang="en-US"/>
              <a:t> </a:t>
            </a:r>
            <a:r>
              <a:rPr lang="en-US" altLang="zh-CN"/>
              <a:t>cycles</a:t>
            </a:r>
            <a:r>
              <a:rPr lang="zh-CN" altLang="en-US"/>
              <a:t> </a:t>
            </a:r>
            <a:r>
              <a:rPr lang="en-US" altLang="zh-CN"/>
              <a:t>it</a:t>
            </a:r>
            <a:r>
              <a:rPr lang="zh-CN" altLang="en-US"/>
              <a:t> </a:t>
            </a:r>
            <a:r>
              <a:rPr lang="en-US" altLang="zh-CN"/>
              <a:t>needs</a:t>
            </a:r>
            <a:r>
              <a:rPr lang="zh-CN" altLang="en-US"/>
              <a:t> </a:t>
            </a:r>
            <a:r>
              <a:rPr lang="en-US" altLang="zh-CN"/>
              <a:t>for</a:t>
            </a:r>
            <a:r>
              <a:rPr lang="zh-CN" altLang="en-US"/>
              <a:t> </a:t>
            </a:r>
            <a:r>
              <a:rPr lang="en-US" altLang="zh-CN"/>
              <a:t>i1</a:t>
            </a:r>
            <a:r>
              <a:rPr lang="zh-CN" altLang="en-US"/>
              <a:t> </a:t>
            </a:r>
            <a:r>
              <a:rPr lang="en-US" altLang="zh-CN"/>
              <a:t>to</a:t>
            </a:r>
            <a:r>
              <a:rPr lang="zh-CN" altLang="en-US"/>
              <a:t> </a:t>
            </a:r>
            <a:r>
              <a:rPr lang="en-US" altLang="zh-CN"/>
              <a:t>prepare</a:t>
            </a:r>
            <a:r>
              <a:rPr lang="zh-CN" altLang="en-US"/>
              <a:t> </a:t>
            </a:r>
            <a:r>
              <a:rPr lang="en-US" altLang="zh-CN"/>
              <a:t>the</a:t>
            </a:r>
            <a:r>
              <a:rPr lang="zh-CN" altLang="en-US"/>
              <a:t> </a:t>
            </a:r>
            <a:r>
              <a:rPr lang="en-US" altLang="zh-CN"/>
              <a:t>output</a:t>
            </a:r>
            <a:r>
              <a:rPr lang="zh-CN" altLang="en-US"/>
              <a:t> </a:t>
            </a:r>
            <a:r>
              <a:rPr lang="en-US" altLang="zh-CN"/>
              <a:t>before</a:t>
            </a:r>
            <a:r>
              <a:rPr lang="zh-CN" altLang="en-US"/>
              <a:t> </a:t>
            </a:r>
            <a:r>
              <a:rPr lang="en-US" altLang="zh-CN"/>
              <a:t>next instruction uses</a:t>
            </a:r>
            <a:r>
              <a:rPr lang="zh-CN" altLang="en-US"/>
              <a:t> </a:t>
            </a:r>
            <a:r>
              <a:rPr lang="en-US" altLang="zh-CN"/>
              <a:t>it.</a:t>
            </a:r>
            <a:endParaRPr lang="en-US"/>
          </a:p>
        </p:txBody>
      </p:sp>
      <p:sp>
        <p:nvSpPr>
          <p:cNvPr id="34" name="TextBox 33">
            <a:extLst>
              <a:ext uri="{FF2B5EF4-FFF2-40B4-BE49-F238E27FC236}">
                <a16:creationId xmlns:a16="http://schemas.microsoft.com/office/drawing/2014/main" id="{87A24D7E-94BA-D141-B4D5-665295FCDF4A}"/>
              </a:ext>
            </a:extLst>
          </p:cNvPr>
          <p:cNvSpPr txBox="1"/>
          <p:nvPr/>
        </p:nvSpPr>
        <p:spPr>
          <a:xfrm>
            <a:off x="10347158" y="1948298"/>
            <a:ext cx="301686" cy="369332"/>
          </a:xfrm>
          <a:prstGeom prst="rect">
            <a:avLst/>
          </a:prstGeom>
          <a:noFill/>
        </p:spPr>
        <p:txBody>
          <a:bodyPr wrap="none" rtlCol="0">
            <a:spAutoFit/>
          </a:bodyPr>
          <a:lstStyle/>
          <a:p>
            <a:r>
              <a:rPr lang="en-US">
                <a:solidFill>
                  <a:srgbClr val="FF0000"/>
                </a:solidFill>
              </a:rPr>
              <a:t>2</a:t>
            </a:r>
          </a:p>
        </p:txBody>
      </p:sp>
    </p:spTree>
    <p:extLst>
      <p:ext uri="{BB962C8B-B14F-4D97-AF65-F5344CB8AC3E}">
        <p14:creationId xmlns:p14="http://schemas.microsoft.com/office/powerpoint/2010/main" val="161964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0" grpId="0" animBg="1"/>
      <p:bldP spid="32" grpId="0" animBg="1"/>
      <p:bldP spid="33" grpId="0" animBg="1"/>
      <p:bldP spid="34"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#1</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76</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t>assume</a:t>
            </a:r>
            <a:r>
              <a:rPr lang="zh-CN" altLang="en-US"/>
              <a:t> </a:t>
            </a:r>
            <a:r>
              <a:rPr lang="en-US" altLang="zh-CN"/>
              <a:t>x5</a:t>
            </a:r>
            <a:r>
              <a:rPr lang="zh-CN" altLang="en-US"/>
              <a:t> </a:t>
            </a:r>
            <a:r>
              <a:rPr lang="en-US" altLang="zh-CN"/>
              <a:t>=</a:t>
            </a:r>
            <a:r>
              <a:rPr lang="zh-CN" altLang="en-US"/>
              <a:t> </a:t>
            </a:r>
            <a:r>
              <a:rPr lang="en-US" altLang="zh-CN"/>
              <a:t>0</a:t>
            </a:r>
            <a:r>
              <a:rPr lang="zh-CN" altLang="en-US"/>
              <a:t> </a:t>
            </a:r>
            <a:r>
              <a:rPr lang="en-US" altLang="zh-CN"/>
              <a:t>x6</a:t>
            </a:r>
            <a:r>
              <a:rPr lang="zh-CN" altLang="en-US"/>
              <a:t> </a:t>
            </a:r>
            <a:r>
              <a:rPr lang="en-US" altLang="zh-CN"/>
              <a:t>=</a:t>
            </a:r>
            <a:r>
              <a:rPr lang="zh-CN" altLang="en-US"/>
              <a:t> </a:t>
            </a:r>
            <a:r>
              <a:rPr lang="en-US" altLang="zh-CN"/>
              <a:t>0</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xxx</a:t>
            </a:r>
          </a:p>
          <a:p>
            <a:r>
              <a:rPr lang="en-US" altLang="zh-CN">
                <a:solidFill>
                  <a:schemeClr val="accent6"/>
                </a:solidFill>
              </a:rPr>
              <a:t>Should</a:t>
            </a:r>
            <a:r>
              <a:rPr lang="zh-CN" altLang="en-US">
                <a:solidFill>
                  <a:schemeClr val="accent6"/>
                </a:solidFill>
              </a:rPr>
              <a:t> </a:t>
            </a:r>
            <a:r>
              <a:rPr lang="en-US" altLang="zh-CN">
                <a:solidFill>
                  <a:schemeClr val="accent6"/>
                </a:solidFill>
              </a:rPr>
              <a:t>jump</a:t>
            </a:r>
            <a:r>
              <a:rPr lang="zh-CN" altLang="en-US">
                <a:solidFill>
                  <a:schemeClr val="accent6"/>
                </a:solidFill>
              </a:rPr>
              <a:t> </a:t>
            </a:r>
            <a:r>
              <a:rPr lang="en-US" altLang="zh-CN">
                <a:solidFill>
                  <a:schemeClr val="accent6"/>
                </a:solidFill>
              </a:rPr>
              <a:t>to</a:t>
            </a:r>
            <a:r>
              <a:rPr lang="zh-CN" altLang="en-US">
                <a:solidFill>
                  <a:schemeClr val="accent6"/>
                </a:solidFill>
              </a:rPr>
              <a:t> </a:t>
            </a:r>
            <a:r>
              <a:rPr lang="en-US" altLang="zh-CN">
                <a:solidFill>
                  <a:schemeClr val="accent6"/>
                </a:solidFill>
              </a:rPr>
              <a:t>here:</a:t>
            </a:r>
          </a:p>
          <a:p>
            <a:r>
              <a:rPr lang="en-US" altLang="zh-CN">
                <a:solidFill>
                  <a:schemeClr val="accent6"/>
                </a:solidFill>
              </a:rPr>
              <a:t>i2:</a:t>
            </a:r>
            <a:r>
              <a:rPr lang="zh-CN" altLang="en-US">
                <a:solidFill>
                  <a:schemeClr val="accent6"/>
                </a:solidFill>
              </a:rPr>
              <a:t> </a:t>
            </a:r>
            <a:r>
              <a:rPr lang="en-US" altLang="zh-CN">
                <a:solidFill>
                  <a:schemeClr val="accent6"/>
                </a:solidFill>
              </a:rPr>
              <a:t>xxx</a:t>
            </a:r>
          </a:p>
          <a:p>
            <a:r>
              <a:rPr lang="en-US" altLang="zh-CN"/>
              <a:t>How</a:t>
            </a:r>
            <a:r>
              <a:rPr lang="zh-CN" altLang="en-US"/>
              <a:t> </a:t>
            </a:r>
            <a:r>
              <a:rPr lang="en-US" altLang="zh-CN"/>
              <a:t>many</a:t>
            </a:r>
            <a:r>
              <a:rPr lang="zh-CN" altLang="en-US"/>
              <a:t> </a:t>
            </a:r>
            <a:r>
              <a:rPr lang="en-US" altLang="zh-CN"/>
              <a:t>bubbles?</a:t>
            </a:r>
          </a:p>
        </p:txBody>
      </p:sp>
      <p:sp>
        <p:nvSpPr>
          <p:cNvPr id="5" name="Rectangle 4">
            <a:extLst>
              <a:ext uri="{FF2B5EF4-FFF2-40B4-BE49-F238E27FC236}">
                <a16:creationId xmlns:a16="http://schemas.microsoft.com/office/drawing/2014/main" id="{85E2C1E9-B038-6148-900F-1C245A1A7FB2}"/>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7" name="Rectangle 6">
            <a:extLst>
              <a:ext uri="{FF2B5EF4-FFF2-40B4-BE49-F238E27FC236}">
                <a16:creationId xmlns:a16="http://schemas.microsoft.com/office/drawing/2014/main" id="{C6D4937B-73D4-264F-93B4-99D65213E87D}"/>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8" name="Rectangle 7">
            <a:extLst>
              <a:ext uri="{FF2B5EF4-FFF2-40B4-BE49-F238E27FC236}">
                <a16:creationId xmlns:a16="http://schemas.microsoft.com/office/drawing/2014/main" id="{A82D4193-31FF-2B42-83AA-ACEDEEABA142}"/>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9" name="Rectangle 8">
            <a:extLst>
              <a:ext uri="{FF2B5EF4-FFF2-40B4-BE49-F238E27FC236}">
                <a16:creationId xmlns:a16="http://schemas.microsoft.com/office/drawing/2014/main" id="{7C83DE2F-3E6D-5246-BDC2-E37279C8B87F}"/>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10" name="Rectangle 9">
            <a:extLst>
              <a:ext uri="{FF2B5EF4-FFF2-40B4-BE49-F238E27FC236}">
                <a16:creationId xmlns:a16="http://schemas.microsoft.com/office/drawing/2014/main" id="{7CC5934F-A592-2340-B86B-A5F949AA9E67}"/>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11" name="Rectangle 10">
            <a:extLst>
              <a:ext uri="{FF2B5EF4-FFF2-40B4-BE49-F238E27FC236}">
                <a16:creationId xmlns:a16="http://schemas.microsoft.com/office/drawing/2014/main" id="{F5FC87E2-0406-9040-8AB9-99A4C7AB79FC}"/>
              </a:ext>
            </a:extLst>
          </p:cNvPr>
          <p:cNvSpPr/>
          <p:nvPr/>
        </p:nvSpPr>
        <p:spPr>
          <a:xfrm>
            <a:off x="2237181" y="3999640"/>
            <a:ext cx="550151" cy="369332"/>
          </a:xfrm>
          <a:prstGeom prst="rect">
            <a:avLst/>
          </a:prstGeom>
        </p:spPr>
        <p:txBody>
          <a:bodyPr wrap="none">
            <a:spAutoFit/>
          </a:bodyPr>
          <a:lstStyle/>
          <a:p>
            <a:r>
              <a:rPr lang="en-US" altLang="zh-CN" err="1"/>
              <a:t>nop</a:t>
            </a:r>
            <a:endParaRPr lang="en-US"/>
          </a:p>
        </p:txBody>
      </p:sp>
      <p:sp>
        <p:nvSpPr>
          <p:cNvPr id="12" name="Rectangle 11">
            <a:extLst>
              <a:ext uri="{FF2B5EF4-FFF2-40B4-BE49-F238E27FC236}">
                <a16:creationId xmlns:a16="http://schemas.microsoft.com/office/drawing/2014/main" id="{49F61DF1-9EEA-7C42-A1B7-2536993457F7}"/>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3" name="Rectangle 12">
            <a:extLst>
              <a:ext uri="{FF2B5EF4-FFF2-40B4-BE49-F238E27FC236}">
                <a16:creationId xmlns:a16="http://schemas.microsoft.com/office/drawing/2014/main" id="{5A2E61BE-79C1-F24A-8351-744E63597470}"/>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4" name="Rectangle 13">
            <a:extLst>
              <a:ext uri="{FF2B5EF4-FFF2-40B4-BE49-F238E27FC236}">
                <a16:creationId xmlns:a16="http://schemas.microsoft.com/office/drawing/2014/main" id="{408DC13F-BFC0-4249-AAE0-12B683ADAE5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15" name="Rectangle 14">
            <a:extLst>
              <a:ext uri="{FF2B5EF4-FFF2-40B4-BE49-F238E27FC236}">
                <a16:creationId xmlns:a16="http://schemas.microsoft.com/office/drawing/2014/main" id="{F64835E2-59CD-3944-887A-97B5BCAEBAE8}"/>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6" name="Rectangle 15">
            <a:extLst>
              <a:ext uri="{FF2B5EF4-FFF2-40B4-BE49-F238E27FC236}">
                <a16:creationId xmlns:a16="http://schemas.microsoft.com/office/drawing/2014/main" id="{8BCE7279-5ACE-DF4E-97FA-EF4BA382D65E}"/>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17" name="Rectangle 16">
            <a:extLst>
              <a:ext uri="{FF2B5EF4-FFF2-40B4-BE49-F238E27FC236}">
                <a16:creationId xmlns:a16="http://schemas.microsoft.com/office/drawing/2014/main" id="{F7CC1AA0-C859-0648-BBEB-FE716ACD0160}"/>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18" name="Rectangle 17">
            <a:extLst>
              <a:ext uri="{FF2B5EF4-FFF2-40B4-BE49-F238E27FC236}">
                <a16:creationId xmlns:a16="http://schemas.microsoft.com/office/drawing/2014/main" id="{12D9BEEE-127F-7840-8C67-BBCCDF311EED}"/>
              </a:ext>
            </a:extLst>
          </p:cNvPr>
          <p:cNvSpPr/>
          <p:nvPr/>
        </p:nvSpPr>
        <p:spPr>
          <a:xfrm>
            <a:off x="3755886" y="4809200"/>
            <a:ext cx="550151" cy="369332"/>
          </a:xfrm>
          <a:prstGeom prst="rect">
            <a:avLst/>
          </a:prstGeom>
        </p:spPr>
        <p:txBody>
          <a:bodyPr wrap="none">
            <a:spAutoFit/>
          </a:bodyPr>
          <a:lstStyle/>
          <a:p>
            <a:r>
              <a:rPr lang="en-US" altLang="zh-CN" err="1"/>
              <a:t>nop</a:t>
            </a:r>
            <a:endParaRPr lang="en-US"/>
          </a:p>
        </p:txBody>
      </p:sp>
      <p:cxnSp>
        <p:nvCxnSpPr>
          <p:cNvPr id="19" name="Straight Arrow Connector 18">
            <a:extLst>
              <a:ext uri="{FF2B5EF4-FFF2-40B4-BE49-F238E27FC236}">
                <a16:creationId xmlns:a16="http://schemas.microsoft.com/office/drawing/2014/main" id="{64E1ED92-B6CF-E740-ACAB-1517921415B6}"/>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Rectangle 23">
            <a:extLst>
              <a:ext uri="{FF2B5EF4-FFF2-40B4-BE49-F238E27FC236}">
                <a16:creationId xmlns:a16="http://schemas.microsoft.com/office/drawing/2014/main" id="{43E0FF76-56BD-A346-9AAB-107DB94C1D75}"/>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5" name="Rectangle 24">
            <a:extLst>
              <a:ext uri="{FF2B5EF4-FFF2-40B4-BE49-F238E27FC236}">
                <a16:creationId xmlns:a16="http://schemas.microsoft.com/office/drawing/2014/main" id="{D7E8B0C6-1951-084B-B782-A265C71345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5910601" y="2472802"/>
            <a:ext cx="1347082" cy="559330"/>
          </a:xfrm>
          <a:prstGeom prst="wedgeRectCallout">
            <a:avLst>
              <a:gd name="adj1" fmla="val -57622"/>
              <a:gd name="adj2" fmla="val 969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out: x5==x6</a:t>
            </a:r>
            <a:endParaRPr lang="en-US"/>
          </a:p>
        </p:txBody>
      </p:sp>
      <p:cxnSp>
        <p:nvCxnSpPr>
          <p:cNvPr id="27" name="Straight Connector 26">
            <a:extLst>
              <a:ext uri="{FF2B5EF4-FFF2-40B4-BE49-F238E27FC236}">
                <a16:creationId xmlns:a16="http://schemas.microsoft.com/office/drawing/2014/main" id="{D08BD267-0516-3E49-99F4-BAA5C29CC242}"/>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CF28FFE-FEAD-8C4C-8F7E-6276CEC32864}"/>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Rectangle 28">
            <a:extLst>
              <a:ext uri="{FF2B5EF4-FFF2-40B4-BE49-F238E27FC236}">
                <a16:creationId xmlns:a16="http://schemas.microsoft.com/office/drawing/2014/main" id="{74D8BDB4-7DC1-4748-B41B-AD2F8A70081B}"/>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30" name="Rectangle 29">
            <a:extLst>
              <a:ext uri="{FF2B5EF4-FFF2-40B4-BE49-F238E27FC236}">
                <a16:creationId xmlns:a16="http://schemas.microsoft.com/office/drawing/2014/main" id="{9D553140-59E9-D448-80F3-061CC2980E1B}"/>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1" name="Rectangle 30">
            <a:extLst>
              <a:ext uri="{FF2B5EF4-FFF2-40B4-BE49-F238E27FC236}">
                <a16:creationId xmlns:a16="http://schemas.microsoft.com/office/drawing/2014/main" id="{4D316669-9031-3F46-9D08-EB7DA0DC3F10}"/>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2" name="Rectangle 31">
            <a:extLst>
              <a:ext uri="{FF2B5EF4-FFF2-40B4-BE49-F238E27FC236}">
                <a16:creationId xmlns:a16="http://schemas.microsoft.com/office/drawing/2014/main" id="{4E556494-5823-7E47-ADE0-0CC3230437B2}"/>
              </a:ext>
            </a:extLst>
          </p:cNvPr>
          <p:cNvSpPr/>
          <p:nvPr/>
        </p:nvSpPr>
        <p:spPr>
          <a:xfrm>
            <a:off x="4652976" y="5775261"/>
            <a:ext cx="768159" cy="369332"/>
          </a:xfrm>
          <a:prstGeom prst="rect">
            <a:avLst/>
          </a:prstGeom>
        </p:spPr>
        <p:txBody>
          <a:bodyPr wrap="none">
            <a:spAutoFit/>
          </a:bodyPr>
          <a:lstStyle/>
          <a:p>
            <a:r>
              <a:rPr lang="en-US" altLang="zh-CN"/>
              <a:t>i2: xxx</a:t>
            </a:r>
            <a:endParaRPr lang="en-US"/>
          </a:p>
        </p:txBody>
      </p:sp>
      <p:sp>
        <p:nvSpPr>
          <p:cNvPr id="36" name="TextBox 35">
            <a:extLst>
              <a:ext uri="{FF2B5EF4-FFF2-40B4-BE49-F238E27FC236}">
                <a16:creationId xmlns:a16="http://schemas.microsoft.com/office/drawing/2014/main" id="{CAD65B4D-70AA-034B-973A-013F60BB8059}"/>
              </a:ext>
            </a:extLst>
          </p:cNvPr>
          <p:cNvSpPr txBox="1"/>
          <p:nvPr/>
        </p:nvSpPr>
        <p:spPr>
          <a:xfrm>
            <a:off x="3301857" y="1477575"/>
            <a:ext cx="3910686" cy="369332"/>
          </a:xfrm>
          <a:prstGeom prst="rect">
            <a:avLst/>
          </a:prstGeom>
          <a:noFill/>
        </p:spPr>
        <p:txBody>
          <a:bodyPr wrap="none" rtlCol="0">
            <a:spAutoFit/>
          </a:bodyPr>
          <a:lstStyle/>
          <a:p>
            <a:r>
              <a:rPr lang="en-US" altLang="zh-CN"/>
              <a:t>Idea:</a:t>
            </a:r>
            <a:r>
              <a:rPr lang="zh-CN" altLang="en-US"/>
              <a:t> </a:t>
            </a:r>
            <a:r>
              <a:rPr lang="en-US" altLang="zh-CN"/>
              <a:t>always</a:t>
            </a:r>
            <a:r>
              <a:rPr lang="zh-CN" altLang="en-US"/>
              <a:t> </a:t>
            </a:r>
            <a:r>
              <a:rPr lang="en-US" altLang="zh-CN"/>
              <a:t>insert</a:t>
            </a:r>
            <a:r>
              <a:rPr lang="zh-CN" altLang="en-US"/>
              <a:t> </a:t>
            </a:r>
            <a:r>
              <a:rPr lang="en-US" altLang="zh-CN"/>
              <a:t>2</a:t>
            </a:r>
            <a:r>
              <a:rPr lang="zh-CN" altLang="en-US"/>
              <a:t> </a:t>
            </a:r>
            <a:r>
              <a:rPr lang="en-US" altLang="zh-CN"/>
              <a:t>bubbles</a:t>
            </a:r>
            <a:r>
              <a:rPr lang="zh-CN" altLang="en-US"/>
              <a:t> </a:t>
            </a:r>
            <a:r>
              <a:rPr lang="en-US" altLang="zh-CN"/>
              <a:t>for</a:t>
            </a:r>
            <a:r>
              <a:rPr lang="zh-CN" altLang="en-US"/>
              <a:t> </a:t>
            </a:r>
            <a:r>
              <a:rPr lang="en-US" altLang="zh-CN"/>
              <a:t>branch</a:t>
            </a:r>
            <a:endParaRPr lang="en-US"/>
          </a:p>
        </p:txBody>
      </p:sp>
      <p:sp>
        <p:nvSpPr>
          <p:cNvPr id="37" name="TextBox 36">
            <a:extLst>
              <a:ext uri="{FF2B5EF4-FFF2-40B4-BE49-F238E27FC236}">
                <a16:creationId xmlns:a16="http://schemas.microsoft.com/office/drawing/2014/main" id="{413B5AFC-66E7-A744-9505-1970E905DEF1}"/>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269952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 –</a:t>
            </a:r>
            <a:r>
              <a:rPr lang="zh-CN" altLang="en-US"/>
              <a:t> </a:t>
            </a:r>
            <a:r>
              <a:rPr lang="en-US" altLang="zh-CN"/>
              <a:t>design</a:t>
            </a:r>
            <a:r>
              <a:rPr lang="zh-CN" altLang="en-US"/>
              <a:t> </a:t>
            </a:r>
            <a:r>
              <a:rPr lang="en-US" altLang="zh-CN"/>
              <a:t>#1’s</a:t>
            </a:r>
            <a:r>
              <a:rPr lang="zh-CN" altLang="en-US"/>
              <a:t> </a:t>
            </a:r>
            <a:r>
              <a:rPr lang="en-US" altLang="zh-CN"/>
              <a:t>problem</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77</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34" name="Rectangle 33">
            <a:extLst>
              <a:ext uri="{FF2B5EF4-FFF2-40B4-BE49-F238E27FC236}">
                <a16:creationId xmlns:a16="http://schemas.microsoft.com/office/drawing/2014/main" id="{B5A2D475-8ADB-F04E-8E0F-F68A4AF1CB07}"/>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35" name="Rectangle 34">
            <a:extLst>
              <a:ext uri="{FF2B5EF4-FFF2-40B4-BE49-F238E27FC236}">
                <a16:creationId xmlns:a16="http://schemas.microsoft.com/office/drawing/2014/main" id="{D370D5FD-87C3-B842-B9DC-87804737A772}"/>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36" name="Rectangle 35">
            <a:extLst>
              <a:ext uri="{FF2B5EF4-FFF2-40B4-BE49-F238E27FC236}">
                <a16:creationId xmlns:a16="http://schemas.microsoft.com/office/drawing/2014/main" id="{3D4ACE2A-F46C-6543-B219-A7D9368E0D19}"/>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37" name="Rectangle 36">
            <a:extLst>
              <a:ext uri="{FF2B5EF4-FFF2-40B4-BE49-F238E27FC236}">
                <a16:creationId xmlns:a16="http://schemas.microsoft.com/office/drawing/2014/main" id="{A80F2200-20D4-DD43-88AE-3728F5E3CEC4}"/>
              </a:ext>
            </a:extLst>
          </p:cNvPr>
          <p:cNvSpPr/>
          <p:nvPr/>
        </p:nvSpPr>
        <p:spPr>
          <a:xfrm>
            <a:off x="6294905" y="3211177"/>
            <a:ext cx="506896" cy="55659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solidFill>
                  <a:schemeClr val="bg1"/>
                </a:solidFill>
              </a:rPr>
              <a:t>WB</a:t>
            </a:r>
            <a:endParaRPr lang="en-US" sz="1200">
              <a:solidFill>
                <a:schemeClr val="bg1"/>
              </a:solidFill>
            </a:endParaRPr>
          </a:p>
        </p:txBody>
      </p:sp>
      <p:sp>
        <p:nvSpPr>
          <p:cNvPr id="38" name="Rectangle 37">
            <a:extLst>
              <a:ext uri="{FF2B5EF4-FFF2-40B4-BE49-F238E27FC236}">
                <a16:creationId xmlns:a16="http://schemas.microsoft.com/office/drawing/2014/main" id="{127B9687-AA08-FF4D-8D5D-EE784888E4A1}"/>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39" name="Rectangle 38">
            <a:extLst>
              <a:ext uri="{FF2B5EF4-FFF2-40B4-BE49-F238E27FC236}">
                <a16:creationId xmlns:a16="http://schemas.microsoft.com/office/drawing/2014/main" id="{A0EA4C3F-299E-4543-902F-05C691E0A3F3}"/>
              </a:ext>
            </a:extLst>
          </p:cNvPr>
          <p:cNvSpPr/>
          <p:nvPr/>
        </p:nvSpPr>
        <p:spPr>
          <a:xfrm>
            <a:off x="2237181" y="3999640"/>
            <a:ext cx="768159" cy="369332"/>
          </a:xfrm>
          <a:prstGeom prst="rect">
            <a:avLst/>
          </a:prstGeom>
        </p:spPr>
        <p:txBody>
          <a:bodyPr wrap="none">
            <a:spAutoFit/>
          </a:bodyPr>
          <a:lstStyle/>
          <a:p>
            <a:r>
              <a:rPr lang="en-US" altLang="zh-CN"/>
              <a:t>i3:</a:t>
            </a:r>
            <a:r>
              <a:rPr lang="zh-CN" altLang="en-US"/>
              <a:t> </a:t>
            </a:r>
            <a:r>
              <a:rPr lang="en-US" altLang="zh-CN"/>
              <a:t>xxx</a:t>
            </a:r>
            <a:endParaRPr lang="en-US"/>
          </a:p>
        </p:txBody>
      </p:sp>
      <p:sp>
        <p:nvSpPr>
          <p:cNvPr id="40" name="Rectangle 39">
            <a:extLst>
              <a:ext uri="{FF2B5EF4-FFF2-40B4-BE49-F238E27FC236}">
                <a16:creationId xmlns:a16="http://schemas.microsoft.com/office/drawing/2014/main" id="{15D0D55D-22A7-DE4A-AE83-500B9642B838}"/>
              </a:ext>
            </a:extLst>
          </p:cNvPr>
          <p:cNvSpPr/>
          <p:nvPr/>
        </p:nvSpPr>
        <p:spPr>
          <a:xfrm>
            <a:off x="3458979" y="3924114"/>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41" name="Rectangle 40">
            <a:extLst>
              <a:ext uri="{FF2B5EF4-FFF2-40B4-BE49-F238E27FC236}">
                <a16:creationId xmlns:a16="http://schemas.microsoft.com/office/drawing/2014/main" id="{AD00F9D6-F955-C847-A23F-BC065F4F5BBC}"/>
              </a:ext>
            </a:extLst>
          </p:cNvPr>
          <p:cNvSpPr/>
          <p:nvPr/>
        </p:nvSpPr>
        <p:spPr>
          <a:xfrm>
            <a:off x="6294905" y="3911265"/>
            <a:ext cx="904461"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solidFill>
                  <a:schemeClr val="bg1"/>
                </a:solidFill>
              </a:rPr>
              <a:t>EX</a:t>
            </a:r>
            <a:endParaRPr lang="en-US">
              <a:solidFill>
                <a:schemeClr val="bg1"/>
              </a:solidFill>
            </a:endParaRPr>
          </a:p>
        </p:txBody>
      </p:sp>
      <p:sp>
        <p:nvSpPr>
          <p:cNvPr id="42" name="Rectangle 41">
            <a:extLst>
              <a:ext uri="{FF2B5EF4-FFF2-40B4-BE49-F238E27FC236}">
                <a16:creationId xmlns:a16="http://schemas.microsoft.com/office/drawing/2014/main" id="{C57AC9B5-1F58-2848-B6C6-70658C6B9D55}"/>
              </a:ext>
            </a:extLst>
          </p:cNvPr>
          <p:cNvSpPr/>
          <p:nvPr/>
        </p:nvSpPr>
        <p:spPr>
          <a:xfrm>
            <a:off x="7712867" y="3895054"/>
            <a:ext cx="488005" cy="5565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a:t>WB</a:t>
            </a:r>
            <a:endParaRPr lang="en-US" sz="1200"/>
          </a:p>
        </p:txBody>
      </p:sp>
      <p:sp>
        <p:nvSpPr>
          <p:cNvPr id="45" name="Rectangle 44">
            <a:extLst>
              <a:ext uri="{FF2B5EF4-FFF2-40B4-BE49-F238E27FC236}">
                <a16:creationId xmlns:a16="http://schemas.microsoft.com/office/drawing/2014/main" id="{CD54C7A8-A5D1-EF4B-A151-39D1E3C48101}"/>
              </a:ext>
            </a:extLst>
          </p:cNvPr>
          <p:cNvSpPr/>
          <p:nvPr/>
        </p:nvSpPr>
        <p:spPr>
          <a:xfrm>
            <a:off x="3863149" y="3180368"/>
            <a:ext cx="506896"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6" name="Rectangle 45">
            <a:extLst>
              <a:ext uri="{FF2B5EF4-FFF2-40B4-BE49-F238E27FC236}">
                <a16:creationId xmlns:a16="http://schemas.microsoft.com/office/drawing/2014/main" id="{1E65C403-E94F-C649-B389-8234953D9A36}"/>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7" name="Rectangular Callout 46">
            <a:extLst>
              <a:ext uri="{FF2B5EF4-FFF2-40B4-BE49-F238E27FC236}">
                <a16:creationId xmlns:a16="http://schemas.microsoft.com/office/drawing/2014/main" id="{5E0E9FC2-1DBD-4748-ACA7-769D35DF60E9}"/>
              </a:ext>
            </a:extLst>
          </p:cNvPr>
          <p:cNvSpPr/>
          <p:nvPr/>
        </p:nvSpPr>
        <p:spPr>
          <a:xfrm>
            <a:off x="1912551" y="4483002"/>
            <a:ext cx="1417418" cy="391439"/>
          </a:xfrm>
          <a:prstGeom prst="wedgeRectCallout">
            <a:avLst>
              <a:gd name="adj1" fmla="val 56015"/>
              <a:gd name="adj2" fmla="val -945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Fetch PC+4</a:t>
            </a:r>
          </a:p>
        </p:txBody>
      </p:sp>
    </p:spTree>
    <p:extLst>
      <p:ext uri="{BB962C8B-B14F-4D97-AF65-F5344CB8AC3E}">
        <p14:creationId xmlns:p14="http://schemas.microsoft.com/office/powerpoint/2010/main" val="2036846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Control</a:t>
            </a:r>
            <a:r>
              <a:rPr lang="zh-CN" altLang="en-US"/>
              <a:t> </a:t>
            </a:r>
            <a:r>
              <a:rPr lang="en-US" altLang="zh-CN"/>
              <a:t>hazard</a:t>
            </a:r>
            <a:r>
              <a:rPr lang="zh-CN" altLang="en-US"/>
              <a:t> </a:t>
            </a:r>
            <a:r>
              <a:rPr lang="en-US" altLang="zh-CN"/>
              <a:t>–</a:t>
            </a:r>
            <a:r>
              <a:rPr lang="zh-CN" altLang="en-US"/>
              <a:t> </a:t>
            </a:r>
            <a:r>
              <a:rPr lang="en-US" altLang="zh-CN"/>
              <a:t>design</a:t>
            </a:r>
            <a:r>
              <a:rPr lang="zh-CN" altLang="en-US"/>
              <a:t> </a:t>
            </a:r>
            <a:r>
              <a:rPr lang="en-US" altLang="zh-CN"/>
              <a:t>#2</a:t>
            </a:r>
            <a:endParaRPr lang="en-US"/>
          </a:p>
        </p:txBody>
      </p:sp>
      <p:sp>
        <p:nvSpPr>
          <p:cNvPr id="3" name="Slide Number Placeholder 2"/>
          <p:cNvSpPr>
            <a:spLocks noGrp="1"/>
          </p:cNvSpPr>
          <p:nvPr>
            <p:ph type="sldNum" sz="quarter" idx="12"/>
          </p:nvPr>
        </p:nvSpPr>
        <p:spPr>
          <a:xfrm>
            <a:off x="8610600" y="6356350"/>
            <a:ext cx="2743200" cy="365125"/>
          </a:xfrm>
        </p:spPr>
        <p:txBody>
          <a:bodyPr/>
          <a:lstStyle/>
          <a:p>
            <a:fld id="{8D4EC0DA-4BF5-A643-9CB7-B11B04F56005}" type="slidenum">
              <a:rPr lang="en-US" smtClean="0"/>
              <a:t>78</a:t>
            </a:fld>
            <a:endParaRPr lang="en-US"/>
          </a:p>
        </p:txBody>
      </p:sp>
      <p:sp>
        <p:nvSpPr>
          <p:cNvPr id="6" name="Rectangle 5">
            <a:extLst>
              <a:ext uri="{FF2B5EF4-FFF2-40B4-BE49-F238E27FC236}">
                <a16:creationId xmlns:a16="http://schemas.microsoft.com/office/drawing/2014/main" id="{F4E1740C-9760-EE4E-AC3F-18276954C956}"/>
              </a:ext>
            </a:extLst>
          </p:cNvPr>
          <p:cNvSpPr/>
          <p:nvPr/>
        </p:nvSpPr>
        <p:spPr>
          <a:xfrm>
            <a:off x="744746" y="1497975"/>
            <a:ext cx="6096000" cy="1754326"/>
          </a:xfrm>
          <a:prstGeom prst="rect">
            <a:avLst/>
          </a:prstGeom>
        </p:spPr>
        <p:txBody>
          <a:bodyPr>
            <a:spAutoFit/>
          </a:bodyPr>
          <a:lstStyle/>
          <a:p>
            <a:r>
              <a:rPr lang="en-US" altLang="zh-CN">
                <a:solidFill>
                  <a:srgbClr val="FF0000"/>
                </a:solidFill>
              </a:rPr>
              <a:t>assume</a:t>
            </a:r>
            <a:r>
              <a:rPr lang="zh-CN" altLang="en-US">
                <a:solidFill>
                  <a:srgbClr val="FF0000"/>
                </a:solidFill>
              </a:rPr>
              <a:t> </a:t>
            </a:r>
            <a:r>
              <a:rPr lang="en-US" altLang="zh-CN">
                <a:solidFill>
                  <a:srgbClr val="FF0000"/>
                </a:solidFill>
              </a:rPr>
              <a:t>x5</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0</a:t>
            </a:r>
            <a:r>
              <a:rPr lang="zh-CN" altLang="en-US">
                <a:solidFill>
                  <a:srgbClr val="FF0000"/>
                </a:solidFill>
              </a:rPr>
              <a:t> </a:t>
            </a:r>
            <a:r>
              <a:rPr lang="en-US" altLang="zh-CN">
                <a:solidFill>
                  <a:srgbClr val="FF0000"/>
                </a:solidFill>
              </a:rPr>
              <a:t>x6</a:t>
            </a:r>
            <a:r>
              <a:rPr lang="zh-CN" altLang="en-US">
                <a:solidFill>
                  <a:srgbClr val="FF0000"/>
                </a:solidFill>
              </a:rPr>
              <a:t> </a:t>
            </a:r>
            <a:r>
              <a:rPr lang="en-US" altLang="zh-CN">
                <a:solidFill>
                  <a:srgbClr val="FF0000"/>
                </a:solidFill>
              </a:rPr>
              <a:t>=</a:t>
            </a:r>
            <a:r>
              <a:rPr lang="zh-CN" altLang="en-US">
                <a:solidFill>
                  <a:srgbClr val="FF0000"/>
                </a:solidFill>
              </a:rPr>
              <a:t> </a:t>
            </a:r>
            <a:r>
              <a:rPr lang="en-US" altLang="zh-CN">
                <a:solidFill>
                  <a:srgbClr val="FF0000"/>
                </a:solidFill>
              </a:rPr>
              <a:t>1</a:t>
            </a:r>
          </a:p>
          <a:p>
            <a:r>
              <a:rPr lang="en-US" altLang="zh-CN" err="1">
                <a:solidFill>
                  <a:schemeClr val="accent6"/>
                </a:solidFill>
              </a:rPr>
              <a:t>beq</a:t>
            </a:r>
            <a:r>
              <a:rPr lang="zh-CN" altLang="en-US">
                <a:solidFill>
                  <a:schemeClr val="accent6"/>
                </a:solidFill>
              </a:rPr>
              <a:t> </a:t>
            </a:r>
            <a:r>
              <a:rPr lang="en-US" altLang="zh-CN">
                <a:solidFill>
                  <a:schemeClr val="accent6"/>
                </a:solidFill>
              </a:rPr>
              <a:t>x5,</a:t>
            </a:r>
            <a:r>
              <a:rPr lang="zh-CN" altLang="en-US">
                <a:solidFill>
                  <a:schemeClr val="accent6"/>
                </a:solidFill>
              </a:rPr>
              <a:t> </a:t>
            </a:r>
            <a:r>
              <a:rPr lang="en-US" altLang="zh-CN">
                <a:solidFill>
                  <a:schemeClr val="accent6"/>
                </a:solidFill>
              </a:rPr>
              <a:t>x6,</a:t>
            </a:r>
            <a:r>
              <a:rPr lang="zh-CN" altLang="en-US">
                <a:solidFill>
                  <a:schemeClr val="accent6"/>
                </a:solidFill>
              </a:rPr>
              <a:t> </a:t>
            </a:r>
            <a:r>
              <a:rPr lang="en-US" altLang="zh-CN">
                <a:solidFill>
                  <a:schemeClr val="accent6"/>
                </a:solidFill>
              </a:rPr>
              <a:t>100</a:t>
            </a:r>
          </a:p>
          <a:p>
            <a:r>
              <a:rPr lang="en-US" altLang="zh-CN">
                <a:solidFill>
                  <a:schemeClr val="accent6"/>
                </a:solidFill>
              </a:rPr>
              <a:t>i3: xxx // PC+4</a:t>
            </a:r>
          </a:p>
          <a:p>
            <a:r>
              <a:rPr lang="en-US" altLang="zh-CN">
                <a:solidFill>
                  <a:schemeClr val="accent6"/>
                </a:solidFill>
              </a:rPr>
              <a:t>…</a:t>
            </a:r>
          </a:p>
          <a:p>
            <a:r>
              <a:rPr lang="en-US" altLang="zh-CN">
                <a:solidFill>
                  <a:schemeClr val="accent6"/>
                </a:solidFill>
              </a:rPr>
              <a:t>i2:</a:t>
            </a:r>
            <a:r>
              <a:rPr lang="zh-CN" altLang="en-US">
                <a:solidFill>
                  <a:schemeClr val="accent6"/>
                </a:solidFill>
              </a:rPr>
              <a:t> </a:t>
            </a:r>
            <a:r>
              <a:rPr lang="en-US" altLang="zh-CN">
                <a:solidFill>
                  <a:schemeClr val="accent6"/>
                </a:solidFill>
              </a:rPr>
              <a:t>xxx // PC+200:</a:t>
            </a:r>
          </a:p>
          <a:p>
            <a:r>
              <a:rPr lang="en-US" altLang="zh-CN"/>
              <a:t>How</a:t>
            </a:r>
            <a:r>
              <a:rPr lang="zh-CN" altLang="en-US"/>
              <a:t> </a:t>
            </a:r>
            <a:r>
              <a:rPr lang="en-US" altLang="zh-CN"/>
              <a:t>many</a:t>
            </a:r>
            <a:r>
              <a:rPr lang="zh-CN" altLang="en-US"/>
              <a:t> </a:t>
            </a:r>
            <a:r>
              <a:rPr lang="en-US" altLang="zh-CN"/>
              <a:t>bubbles?</a:t>
            </a:r>
          </a:p>
        </p:txBody>
      </p:sp>
      <p:sp>
        <p:nvSpPr>
          <p:cNvPr id="26" name="Rectangular Callout 25">
            <a:extLst>
              <a:ext uri="{FF2B5EF4-FFF2-40B4-BE49-F238E27FC236}">
                <a16:creationId xmlns:a16="http://schemas.microsoft.com/office/drawing/2014/main" id="{B8FF2039-9182-3D4A-B580-429C859938EA}"/>
              </a:ext>
            </a:extLst>
          </p:cNvPr>
          <p:cNvSpPr/>
          <p:nvPr/>
        </p:nvSpPr>
        <p:spPr>
          <a:xfrm>
            <a:off x="3119205" y="1304082"/>
            <a:ext cx="2376820" cy="919354"/>
          </a:xfrm>
          <a:prstGeom prst="wedgeRectCallout">
            <a:avLst>
              <a:gd name="adj1" fmla="val -66964"/>
              <a:gd name="adj2" fmla="val 229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What if x5!=x6?</a:t>
            </a:r>
          </a:p>
          <a:p>
            <a:pPr algn="ctr"/>
            <a:r>
              <a:rPr lang="en-US" altLang="zh-CN"/>
              <a:t>Actually</a:t>
            </a:r>
            <a:r>
              <a:rPr lang="zh-CN" altLang="en-US"/>
              <a:t> </a:t>
            </a:r>
            <a:r>
              <a:rPr lang="en-US" altLang="zh-CN"/>
              <a:t>no</a:t>
            </a:r>
            <a:r>
              <a:rPr lang="zh-CN" altLang="en-US"/>
              <a:t> </a:t>
            </a:r>
            <a:r>
              <a:rPr lang="en-US" altLang="zh-CN"/>
              <a:t>bubbles</a:t>
            </a:r>
            <a:r>
              <a:rPr lang="zh-CN" altLang="en-US"/>
              <a:t> </a:t>
            </a:r>
            <a:r>
              <a:rPr lang="en-US" altLang="zh-CN"/>
              <a:t>needed!</a:t>
            </a:r>
            <a:endParaRPr lang="en-US"/>
          </a:p>
        </p:txBody>
      </p:sp>
      <p:sp>
        <p:nvSpPr>
          <p:cNvPr id="18" name="Rectangle 17">
            <a:extLst>
              <a:ext uri="{FF2B5EF4-FFF2-40B4-BE49-F238E27FC236}">
                <a16:creationId xmlns:a16="http://schemas.microsoft.com/office/drawing/2014/main" id="{BAB3BDA0-DE21-154B-AB1F-7E5B61A76A4F}"/>
              </a:ext>
            </a:extLst>
          </p:cNvPr>
          <p:cNvSpPr/>
          <p:nvPr/>
        </p:nvSpPr>
        <p:spPr>
          <a:xfrm>
            <a:off x="2060027"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19" name="Rectangle 18">
            <a:extLst>
              <a:ext uri="{FF2B5EF4-FFF2-40B4-BE49-F238E27FC236}">
                <a16:creationId xmlns:a16="http://schemas.microsoft.com/office/drawing/2014/main" id="{9D5062F4-46B8-E542-8CF8-5DC171BA9C1F}"/>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20" name="Rectangle 19">
            <a:extLst>
              <a:ext uri="{FF2B5EF4-FFF2-40B4-BE49-F238E27FC236}">
                <a16:creationId xmlns:a16="http://schemas.microsoft.com/office/drawing/2014/main" id="{C65468D0-D21E-1F4D-AA9B-CE32B893B56C}"/>
              </a:ext>
            </a:extLst>
          </p:cNvPr>
          <p:cNvSpPr/>
          <p:nvPr/>
        </p:nvSpPr>
        <p:spPr>
          <a:xfrm>
            <a:off x="4876941" y="317907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EX</a:t>
            </a:r>
            <a:endParaRPr lang="en-US">
              <a:solidFill>
                <a:sysClr val="windowText" lastClr="000000"/>
              </a:solidFill>
            </a:endParaRPr>
          </a:p>
        </p:txBody>
      </p:sp>
      <p:sp>
        <p:nvSpPr>
          <p:cNvPr id="21" name="Rectangle 20">
            <a:extLst>
              <a:ext uri="{FF2B5EF4-FFF2-40B4-BE49-F238E27FC236}">
                <a16:creationId xmlns:a16="http://schemas.microsoft.com/office/drawing/2014/main" id="{7DFA43B0-3F56-A048-9BC1-239CC581C106}"/>
              </a:ext>
            </a:extLst>
          </p:cNvPr>
          <p:cNvSpPr/>
          <p:nvPr/>
        </p:nvSpPr>
        <p:spPr>
          <a:xfrm>
            <a:off x="6294905" y="3211177"/>
            <a:ext cx="506896"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200">
                <a:solidFill>
                  <a:schemeClr val="tx1"/>
                </a:solidFill>
              </a:rPr>
              <a:t>WB</a:t>
            </a:r>
            <a:endParaRPr lang="en-US" sz="1200">
              <a:solidFill>
                <a:schemeClr val="tx1"/>
              </a:solidFill>
            </a:endParaRPr>
          </a:p>
        </p:txBody>
      </p:sp>
      <p:sp>
        <p:nvSpPr>
          <p:cNvPr id="22" name="Rectangle 21">
            <a:extLst>
              <a:ext uri="{FF2B5EF4-FFF2-40B4-BE49-F238E27FC236}">
                <a16:creationId xmlns:a16="http://schemas.microsoft.com/office/drawing/2014/main" id="{2B2EB503-1C18-9B48-8ED2-EBA1A0FCC686}"/>
              </a:ext>
            </a:extLst>
          </p:cNvPr>
          <p:cNvSpPr/>
          <p:nvPr/>
        </p:nvSpPr>
        <p:spPr>
          <a:xfrm>
            <a:off x="131500" y="3272701"/>
            <a:ext cx="1887055" cy="369332"/>
          </a:xfrm>
          <a:prstGeom prst="rect">
            <a:avLst/>
          </a:prstGeom>
        </p:spPr>
        <p:txBody>
          <a:bodyPr wrap="none">
            <a:spAutoFit/>
          </a:bodyPr>
          <a:lstStyle/>
          <a:p>
            <a:r>
              <a:rPr lang="en-US" altLang="zh-CN"/>
              <a:t>i1: </a:t>
            </a:r>
            <a:r>
              <a:rPr lang="en-US" altLang="zh-CN" err="1"/>
              <a:t>beq</a:t>
            </a:r>
            <a:r>
              <a:rPr lang="zh-CN" altLang="en-US"/>
              <a:t> </a:t>
            </a:r>
            <a:r>
              <a:rPr lang="en-US" altLang="zh-CN"/>
              <a:t>x5,</a:t>
            </a:r>
            <a:r>
              <a:rPr lang="zh-CN" altLang="en-US"/>
              <a:t> </a:t>
            </a:r>
            <a:r>
              <a:rPr lang="en-US" altLang="zh-CN"/>
              <a:t>x6,</a:t>
            </a:r>
            <a:r>
              <a:rPr lang="zh-CN" altLang="en-US"/>
              <a:t> </a:t>
            </a:r>
            <a:r>
              <a:rPr lang="en-US" altLang="zh-CN"/>
              <a:t>100</a:t>
            </a:r>
          </a:p>
        </p:txBody>
      </p:sp>
      <p:sp>
        <p:nvSpPr>
          <p:cNvPr id="23" name="Rectangle 22">
            <a:extLst>
              <a:ext uri="{FF2B5EF4-FFF2-40B4-BE49-F238E27FC236}">
                <a16:creationId xmlns:a16="http://schemas.microsoft.com/office/drawing/2014/main" id="{B321D99F-C02C-AC4C-B19D-F025DC6C729A}"/>
              </a:ext>
            </a:extLst>
          </p:cNvPr>
          <p:cNvSpPr/>
          <p:nvPr/>
        </p:nvSpPr>
        <p:spPr>
          <a:xfrm>
            <a:off x="2237181" y="3999640"/>
            <a:ext cx="768159" cy="369332"/>
          </a:xfrm>
          <a:prstGeom prst="rect">
            <a:avLst/>
          </a:prstGeom>
        </p:spPr>
        <p:txBody>
          <a:bodyPr wrap="none">
            <a:spAutoFit/>
          </a:bodyPr>
          <a:lstStyle/>
          <a:p>
            <a:r>
              <a:rPr lang="en-US" altLang="zh-CN"/>
              <a:t>i2:</a:t>
            </a:r>
            <a:r>
              <a:rPr lang="zh-CN" altLang="en-US"/>
              <a:t> </a:t>
            </a:r>
            <a:r>
              <a:rPr lang="en-US" altLang="zh-CN"/>
              <a:t>xxx</a:t>
            </a:r>
            <a:endParaRPr lang="en-US"/>
          </a:p>
        </p:txBody>
      </p:sp>
      <p:sp>
        <p:nvSpPr>
          <p:cNvPr id="24" name="Rectangle 23">
            <a:extLst>
              <a:ext uri="{FF2B5EF4-FFF2-40B4-BE49-F238E27FC236}">
                <a16:creationId xmlns:a16="http://schemas.microsoft.com/office/drawing/2014/main" id="{4E0A2D40-79FE-4A49-BB31-282D8BED16C4}"/>
              </a:ext>
            </a:extLst>
          </p:cNvPr>
          <p:cNvSpPr/>
          <p:nvPr/>
        </p:nvSpPr>
        <p:spPr>
          <a:xfrm>
            <a:off x="3458979" y="3924114"/>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5" name="Rectangle 24">
            <a:extLst>
              <a:ext uri="{FF2B5EF4-FFF2-40B4-BE49-F238E27FC236}">
                <a16:creationId xmlns:a16="http://schemas.microsoft.com/office/drawing/2014/main" id="{A37C8175-C057-B043-A04F-13811676EDEE}"/>
              </a:ext>
            </a:extLst>
          </p:cNvPr>
          <p:cNvSpPr/>
          <p:nvPr/>
        </p:nvSpPr>
        <p:spPr>
          <a:xfrm>
            <a:off x="6294905" y="3911265"/>
            <a:ext cx="904461" cy="5565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27" name="Rectangle 26">
            <a:extLst>
              <a:ext uri="{FF2B5EF4-FFF2-40B4-BE49-F238E27FC236}">
                <a16:creationId xmlns:a16="http://schemas.microsoft.com/office/drawing/2014/main" id="{C2621AB1-D0AD-F147-80B7-A315BF603D39}"/>
              </a:ext>
            </a:extLst>
          </p:cNvPr>
          <p:cNvSpPr/>
          <p:nvPr/>
        </p:nvSpPr>
        <p:spPr>
          <a:xfrm>
            <a:off x="7712867" y="3895054"/>
            <a:ext cx="488005" cy="556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t>WB</a:t>
            </a:r>
            <a:endParaRPr lang="en-US" sz="1200"/>
          </a:p>
        </p:txBody>
      </p:sp>
      <p:sp>
        <p:nvSpPr>
          <p:cNvPr id="28" name="Rectangle 27">
            <a:extLst>
              <a:ext uri="{FF2B5EF4-FFF2-40B4-BE49-F238E27FC236}">
                <a16:creationId xmlns:a16="http://schemas.microsoft.com/office/drawing/2014/main" id="{7D647D6C-086E-764F-ADC8-42652558C6A6}"/>
              </a:ext>
            </a:extLst>
          </p:cNvPr>
          <p:cNvSpPr/>
          <p:nvPr/>
        </p:nvSpPr>
        <p:spPr>
          <a:xfrm>
            <a:off x="4889225" y="4674201"/>
            <a:ext cx="904461"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IF</a:t>
            </a:r>
            <a:endParaRPr lang="en-US">
              <a:solidFill>
                <a:sysClr val="windowText" lastClr="000000"/>
              </a:solidFill>
            </a:endParaRPr>
          </a:p>
        </p:txBody>
      </p:sp>
      <p:sp>
        <p:nvSpPr>
          <p:cNvPr id="29" name="Rectangle 28">
            <a:extLst>
              <a:ext uri="{FF2B5EF4-FFF2-40B4-BE49-F238E27FC236}">
                <a16:creationId xmlns:a16="http://schemas.microsoft.com/office/drawing/2014/main" id="{012C24D4-420D-4F40-A7DB-E9EFF71D02D0}"/>
              </a:ext>
            </a:extLst>
          </p:cNvPr>
          <p:cNvSpPr/>
          <p:nvPr/>
        </p:nvSpPr>
        <p:spPr>
          <a:xfrm>
            <a:off x="6801801" y="4688410"/>
            <a:ext cx="397442"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30" name="Rectangle 29">
            <a:extLst>
              <a:ext uri="{FF2B5EF4-FFF2-40B4-BE49-F238E27FC236}">
                <a16:creationId xmlns:a16="http://schemas.microsoft.com/office/drawing/2014/main" id="{CCAC2B60-D6E7-ED4F-A0E2-7CBBFADF0F05}"/>
              </a:ext>
            </a:extLst>
          </p:cNvPr>
          <p:cNvSpPr/>
          <p:nvPr/>
        </p:nvSpPr>
        <p:spPr>
          <a:xfrm>
            <a:off x="7706139" y="4674201"/>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31" name="Rectangle 30">
            <a:extLst>
              <a:ext uri="{FF2B5EF4-FFF2-40B4-BE49-F238E27FC236}">
                <a16:creationId xmlns:a16="http://schemas.microsoft.com/office/drawing/2014/main" id="{ADB8F964-3E20-274E-861B-AF3E02E66F9E}"/>
              </a:ext>
            </a:extLst>
          </p:cNvPr>
          <p:cNvSpPr/>
          <p:nvPr/>
        </p:nvSpPr>
        <p:spPr>
          <a:xfrm>
            <a:off x="3755886" y="4809200"/>
            <a:ext cx="482824" cy="369332"/>
          </a:xfrm>
          <a:prstGeom prst="rect">
            <a:avLst/>
          </a:prstGeom>
        </p:spPr>
        <p:txBody>
          <a:bodyPr wrap="none">
            <a:spAutoFit/>
          </a:bodyPr>
          <a:lstStyle/>
          <a:p>
            <a:r>
              <a:rPr lang="en-US" altLang="zh-CN"/>
              <a:t>xxx</a:t>
            </a:r>
            <a:endParaRPr lang="en-US"/>
          </a:p>
        </p:txBody>
      </p:sp>
      <p:cxnSp>
        <p:nvCxnSpPr>
          <p:cNvPr id="32" name="Straight Arrow Connector 31">
            <a:extLst>
              <a:ext uri="{FF2B5EF4-FFF2-40B4-BE49-F238E27FC236}">
                <a16:creationId xmlns:a16="http://schemas.microsoft.com/office/drawing/2014/main" id="{31061A88-E04D-234E-A2BA-377E34C6B2CD}"/>
              </a:ext>
            </a:extLst>
          </p:cNvPr>
          <p:cNvCxnSpPr/>
          <p:nvPr/>
        </p:nvCxnSpPr>
        <p:spPr>
          <a:xfrm flipV="1">
            <a:off x="5788008" y="3487031"/>
            <a:ext cx="506896" cy="129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3" name="Rectangle 32">
            <a:extLst>
              <a:ext uri="{FF2B5EF4-FFF2-40B4-BE49-F238E27FC236}">
                <a16:creationId xmlns:a16="http://schemas.microsoft.com/office/drawing/2014/main" id="{16A989AC-46C3-C64C-93A6-4985D0015E84}"/>
              </a:ext>
            </a:extLst>
          </p:cNvPr>
          <p:cNvSpPr/>
          <p:nvPr/>
        </p:nvSpPr>
        <p:spPr>
          <a:xfrm>
            <a:off x="3863149" y="3180368"/>
            <a:ext cx="506896"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sp>
        <p:nvSpPr>
          <p:cNvPr id="43" name="Rectangle 42">
            <a:extLst>
              <a:ext uri="{FF2B5EF4-FFF2-40B4-BE49-F238E27FC236}">
                <a16:creationId xmlns:a16="http://schemas.microsoft.com/office/drawing/2014/main" id="{62F3B3AF-4F6B-3245-B645-6712BBE62B8B}"/>
              </a:ext>
            </a:extLst>
          </p:cNvPr>
          <p:cNvSpPr/>
          <p:nvPr/>
        </p:nvSpPr>
        <p:spPr>
          <a:xfrm>
            <a:off x="5345513" y="3918026"/>
            <a:ext cx="435889" cy="5565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ID</a:t>
            </a:r>
            <a:endParaRPr lang="en-US">
              <a:solidFill>
                <a:sysClr val="windowText" lastClr="000000"/>
              </a:solidFill>
            </a:endParaRPr>
          </a:p>
        </p:txBody>
      </p:sp>
      <p:cxnSp>
        <p:nvCxnSpPr>
          <p:cNvPr id="48" name="Straight Connector 47">
            <a:extLst>
              <a:ext uri="{FF2B5EF4-FFF2-40B4-BE49-F238E27FC236}">
                <a16:creationId xmlns:a16="http://schemas.microsoft.com/office/drawing/2014/main" id="{5806E97C-D9F8-604F-9E78-88A133410F55}"/>
              </a:ext>
            </a:extLst>
          </p:cNvPr>
          <p:cNvCxnSpPr>
            <a:cxnSpLocks/>
          </p:cNvCxnSpPr>
          <p:nvPr/>
        </p:nvCxnSpPr>
        <p:spPr>
          <a:xfrm flipH="1">
            <a:off x="5924202" y="3487031"/>
            <a:ext cx="1" cy="228823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3C3A8132-5C08-8B4B-B111-22F87160AA1B}"/>
              </a:ext>
            </a:extLst>
          </p:cNvPr>
          <p:cNvCxnSpPr>
            <a:cxnSpLocks/>
          </p:cNvCxnSpPr>
          <p:nvPr/>
        </p:nvCxnSpPr>
        <p:spPr>
          <a:xfrm>
            <a:off x="5879284" y="5770493"/>
            <a:ext cx="45220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0" name="Rectangle 49">
            <a:extLst>
              <a:ext uri="{FF2B5EF4-FFF2-40B4-BE49-F238E27FC236}">
                <a16:creationId xmlns:a16="http://schemas.microsoft.com/office/drawing/2014/main" id="{2416EDAE-96E5-2D4C-A1D3-C0B8B8B7750E}"/>
              </a:ext>
            </a:extLst>
          </p:cNvPr>
          <p:cNvSpPr/>
          <p:nvPr/>
        </p:nvSpPr>
        <p:spPr>
          <a:xfrm>
            <a:off x="6294904" y="5622036"/>
            <a:ext cx="904461" cy="55659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a:solidFill>
                  <a:schemeClr val="tx1"/>
                </a:solidFill>
              </a:rPr>
              <a:t>IF</a:t>
            </a:r>
            <a:endParaRPr lang="en-US">
              <a:solidFill>
                <a:schemeClr val="tx1"/>
              </a:solidFill>
            </a:endParaRPr>
          </a:p>
        </p:txBody>
      </p:sp>
      <p:sp>
        <p:nvSpPr>
          <p:cNvPr id="51" name="Rectangle 50">
            <a:extLst>
              <a:ext uri="{FF2B5EF4-FFF2-40B4-BE49-F238E27FC236}">
                <a16:creationId xmlns:a16="http://schemas.microsoft.com/office/drawing/2014/main" id="{97CD878B-D96D-1D4B-9AFE-6CAFAD80F0C1}"/>
              </a:ext>
            </a:extLst>
          </p:cNvPr>
          <p:cNvSpPr/>
          <p:nvPr/>
        </p:nvSpPr>
        <p:spPr>
          <a:xfrm>
            <a:off x="8207480" y="5636245"/>
            <a:ext cx="397442" cy="55659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ID</a:t>
            </a:r>
            <a:endParaRPr lang="en-US">
              <a:solidFill>
                <a:schemeClr val="tx1"/>
              </a:solidFill>
            </a:endParaRPr>
          </a:p>
        </p:txBody>
      </p:sp>
      <p:sp>
        <p:nvSpPr>
          <p:cNvPr id="52" name="Rectangle 51">
            <a:extLst>
              <a:ext uri="{FF2B5EF4-FFF2-40B4-BE49-F238E27FC236}">
                <a16:creationId xmlns:a16="http://schemas.microsoft.com/office/drawing/2014/main" id="{B4847665-A8CC-954C-9A23-FEF5E563E0EE}"/>
              </a:ext>
            </a:extLst>
          </p:cNvPr>
          <p:cNvSpPr/>
          <p:nvPr/>
        </p:nvSpPr>
        <p:spPr>
          <a:xfrm>
            <a:off x="9111818" y="5622036"/>
            <a:ext cx="904461" cy="556592"/>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EX</a:t>
            </a:r>
            <a:endParaRPr lang="en-US">
              <a:solidFill>
                <a:schemeClr val="tx1"/>
              </a:solidFill>
            </a:endParaRPr>
          </a:p>
        </p:txBody>
      </p:sp>
      <p:sp>
        <p:nvSpPr>
          <p:cNvPr id="53" name="Rectangle 52">
            <a:extLst>
              <a:ext uri="{FF2B5EF4-FFF2-40B4-BE49-F238E27FC236}">
                <a16:creationId xmlns:a16="http://schemas.microsoft.com/office/drawing/2014/main" id="{761CAE9C-7661-6440-A21A-3340A7AF8EA1}"/>
              </a:ext>
            </a:extLst>
          </p:cNvPr>
          <p:cNvSpPr/>
          <p:nvPr/>
        </p:nvSpPr>
        <p:spPr>
          <a:xfrm>
            <a:off x="4652976" y="5775261"/>
            <a:ext cx="482824" cy="369332"/>
          </a:xfrm>
          <a:prstGeom prst="rect">
            <a:avLst/>
          </a:prstGeom>
        </p:spPr>
        <p:txBody>
          <a:bodyPr wrap="none">
            <a:spAutoFit/>
          </a:bodyPr>
          <a:lstStyle/>
          <a:p>
            <a:r>
              <a:rPr lang="en-US" altLang="zh-CN"/>
              <a:t>xxx</a:t>
            </a:r>
            <a:endParaRPr lang="en-US"/>
          </a:p>
        </p:txBody>
      </p:sp>
      <p:sp>
        <p:nvSpPr>
          <p:cNvPr id="56" name="Rectangle 55">
            <a:extLst>
              <a:ext uri="{FF2B5EF4-FFF2-40B4-BE49-F238E27FC236}">
                <a16:creationId xmlns:a16="http://schemas.microsoft.com/office/drawing/2014/main" id="{2467A3F4-BB50-884F-AD02-05DC769D176F}"/>
              </a:ext>
            </a:extLst>
          </p:cNvPr>
          <p:cNvSpPr/>
          <p:nvPr/>
        </p:nvSpPr>
        <p:spPr>
          <a:xfrm>
            <a:off x="6507180" y="1911241"/>
            <a:ext cx="1198959" cy="7626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err="1"/>
              <a:t>Nop</a:t>
            </a:r>
            <a:r>
              <a:rPr lang="zh-CN" altLang="en-US" sz="1600"/>
              <a:t> </a:t>
            </a:r>
            <a:r>
              <a:rPr lang="en-US" altLang="zh-CN" sz="1600" err="1"/>
              <a:t>Controler</a:t>
            </a:r>
            <a:endParaRPr lang="en-US" sz="1600"/>
          </a:p>
        </p:txBody>
      </p:sp>
      <p:cxnSp>
        <p:nvCxnSpPr>
          <p:cNvPr id="57" name="Straight Connector 56">
            <a:extLst>
              <a:ext uri="{FF2B5EF4-FFF2-40B4-BE49-F238E27FC236}">
                <a16:creationId xmlns:a16="http://schemas.microsoft.com/office/drawing/2014/main" id="{54962561-99D7-C14D-9C5D-23E52EA0DE30}"/>
              </a:ext>
            </a:extLst>
          </p:cNvPr>
          <p:cNvCxnSpPr>
            <a:cxnSpLocks/>
          </p:cNvCxnSpPr>
          <p:nvPr/>
        </p:nvCxnSpPr>
        <p:spPr>
          <a:xfrm>
            <a:off x="6054719" y="2512247"/>
            <a:ext cx="1" cy="970017"/>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DD836159-9C50-474F-B60F-A373A4BC5CB0}"/>
              </a:ext>
            </a:extLst>
          </p:cNvPr>
          <p:cNvCxnSpPr>
            <a:cxnSpLocks/>
          </p:cNvCxnSpPr>
          <p:nvPr/>
        </p:nvCxnSpPr>
        <p:spPr>
          <a:xfrm>
            <a:off x="6041456" y="2520298"/>
            <a:ext cx="522973" cy="1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id="{F694FD9E-23F3-DF44-A930-068D1F47C832}"/>
              </a:ext>
            </a:extLst>
          </p:cNvPr>
          <p:cNvCxnSpPr>
            <a:cxnSpLocks/>
            <a:endCxn id="21" idx="0"/>
          </p:cNvCxnSpPr>
          <p:nvPr/>
        </p:nvCxnSpPr>
        <p:spPr>
          <a:xfrm flipH="1">
            <a:off x="6548353" y="2694295"/>
            <a:ext cx="243036" cy="516882"/>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414DC5D3-92BD-F345-BD2B-BA0D79422F22}"/>
              </a:ext>
            </a:extLst>
          </p:cNvPr>
          <p:cNvCxnSpPr>
            <a:cxnSpLocks/>
          </p:cNvCxnSpPr>
          <p:nvPr/>
        </p:nvCxnSpPr>
        <p:spPr>
          <a:xfrm flipH="1">
            <a:off x="6942836" y="2720755"/>
            <a:ext cx="40710" cy="1169997"/>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C589A0ED-670A-834D-8D64-585CD5EAD576}"/>
              </a:ext>
            </a:extLst>
          </p:cNvPr>
          <p:cNvCxnSpPr>
            <a:cxnSpLocks/>
          </p:cNvCxnSpPr>
          <p:nvPr/>
        </p:nvCxnSpPr>
        <p:spPr>
          <a:xfrm>
            <a:off x="7111873" y="2694295"/>
            <a:ext cx="36529" cy="1936851"/>
          </a:xfrm>
          <a:prstGeom prst="line">
            <a:avLst/>
          </a:pr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63" name="Rectangular Callout 62">
            <a:extLst>
              <a:ext uri="{FF2B5EF4-FFF2-40B4-BE49-F238E27FC236}">
                <a16:creationId xmlns:a16="http://schemas.microsoft.com/office/drawing/2014/main" id="{F2AEA634-F0F7-7B4E-AFF8-73601DBAA664}"/>
              </a:ext>
            </a:extLst>
          </p:cNvPr>
          <p:cNvSpPr/>
          <p:nvPr/>
        </p:nvSpPr>
        <p:spPr>
          <a:xfrm>
            <a:off x="5135800" y="2423506"/>
            <a:ext cx="845480" cy="476124"/>
          </a:xfrm>
          <a:prstGeom prst="wedgeRectCallout">
            <a:avLst>
              <a:gd name="adj1" fmla="val 54801"/>
              <a:gd name="adj2" fmla="val 96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out: x5==x6?</a:t>
            </a:r>
            <a:endParaRPr lang="en-US" sz="1400"/>
          </a:p>
        </p:txBody>
      </p:sp>
      <p:sp>
        <p:nvSpPr>
          <p:cNvPr id="64" name="Rectangular Callout 63">
            <a:extLst>
              <a:ext uri="{FF2B5EF4-FFF2-40B4-BE49-F238E27FC236}">
                <a16:creationId xmlns:a16="http://schemas.microsoft.com/office/drawing/2014/main" id="{49075420-3FD1-1144-A1A3-D8E201D25963}"/>
              </a:ext>
            </a:extLst>
          </p:cNvPr>
          <p:cNvSpPr/>
          <p:nvPr/>
        </p:nvSpPr>
        <p:spPr>
          <a:xfrm>
            <a:off x="7240938" y="2720755"/>
            <a:ext cx="845480" cy="476124"/>
          </a:xfrm>
          <a:prstGeom prst="wedgeRectCallout">
            <a:avLst>
              <a:gd name="adj1" fmla="val -64735"/>
              <a:gd name="adj2" fmla="val -68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err="1"/>
              <a:t>nops</a:t>
            </a:r>
            <a:r>
              <a:rPr lang="en-US" altLang="zh-CN" sz="1400"/>
              <a:t> if</a:t>
            </a:r>
            <a:r>
              <a:rPr lang="zh-CN" altLang="en-US" sz="1400"/>
              <a:t> </a:t>
            </a:r>
            <a:r>
              <a:rPr lang="en-US" altLang="zh-CN" sz="1400"/>
              <a:t>x5==x6</a:t>
            </a:r>
            <a:endParaRPr lang="en-US" sz="1400"/>
          </a:p>
        </p:txBody>
      </p:sp>
      <p:sp>
        <p:nvSpPr>
          <p:cNvPr id="68" name="TextBox 67">
            <a:extLst>
              <a:ext uri="{FF2B5EF4-FFF2-40B4-BE49-F238E27FC236}">
                <a16:creationId xmlns:a16="http://schemas.microsoft.com/office/drawing/2014/main" id="{652D7C85-4D90-B147-BEC0-AD7BB1E7A28A}"/>
              </a:ext>
            </a:extLst>
          </p:cNvPr>
          <p:cNvSpPr txBox="1"/>
          <p:nvPr/>
        </p:nvSpPr>
        <p:spPr>
          <a:xfrm rot="5400000">
            <a:off x="6179173" y="5695902"/>
            <a:ext cx="590226" cy="369332"/>
          </a:xfrm>
          <a:prstGeom prst="rect">
            <a:avLst/>
          </a:prstGeom>
          <a:noFill/>
        </p:spPr>
        <p:txBody>
          <a:bodyPr wrap="square" rtlCol="0">
            <a:spAutoFit/>
          </a:bodyPr>
          <a:lstStyle/>
          <a:p>
            <a:r>
              <a:rPr lang="en-US" altLang="zh-CN"/>
              <a:t>mux</a:t>
            </a:r>
            <a:endParaRPr lang="en-US"/>
          </a:p>
        </p:txBody>
      </p:sp>
    </p:spTree>
    <p:extLst>
      <p:ext uri="{BB962C8B-B14F-4D97-AF65-F5344CB8AC3E}">
        <p14:creationId xmlns:p14="http://schemas.microsoft.com/office/powerpoint/2010/main" val="86979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3" grpId="0" animBg="1"/>
      <p:bldP spid="64"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4</a:t>
            </a:r>
            <a:r>
              <a:rPr lang="en-US" b="1"/>
              <a:t>.4 </a:t>
            </a:r>
            <a:r>
              <a:rPr lang="en-US"/>
              <a:t>others</a:t>
            </a:r>
          </a:p>
        </p:txBody>
      </p:sp>
      <p:sp>
        <p:nvSpPr>
          <p:cNvPr id="3" name="Content Placeholder 2"/>
          <p:cNvSpPr>
            <a:spLocks noGrp="1"/>
          </p:cNvSpPr>
          <p:nvPr>
            <p:ph idx="1"/>
          </p:nvPr>
        </p:nvSpPr>
        <p:spPr/>
        <p:txBody>
          <a:bodyPr>
            <a:normAutofit fontScale="92500"/>
          </a:bodyPr>
          <a:lstStyle/>
          <a:p>
            <a:pPr fontAlgn="base"/>
            <a:r>
              <a:rPr lang="en-US"/>
              <a:t>How does the new 4-stage design affect the overall program performance?</a:t>
            </a:r>
          </a:p>
          <a:p>
            <a:pPr marL="514350" indent="-514350" fontAlgn="base">
              <a:buFont typeface="+mj-lt"/>
              <a:buAutoNum type="alphaUcPeriod"/>
            </a:pPr>
            <a:r>
              <a:rPr lang="en-US"/>
              <a:t>Assuming no hazards, programs always execute faster under the 4-stage pipelined CPU than the original 5-stage pipeline.</a:t>
            </a:r>
          </a:p>
          <a:p>
            <a:pPr marL="514350" indent="-514350" fontAlgn="base">
              <a:buFont typeface="+mj-lt"/>
              <a:buAutoNum type="alphaUcPeriod"/>
            </a:pPr>
            <a:r>
              <a:rPr lang="en-US"/>
              <a:t>Assuming no hazards, programs always execute slower under the 4-stage pipelined CPU than the original 5-stage pipeline.</a:t>
            </a:r>
          </a:p>
          <a:p>
            <a:pPr marL="514350" indent="-514350" fontAlgn="base">
              <a:buFont typeface="+mj-lt"/>
              <a:buAutoNum type="alphaUcPeriod"/>
            </a:pPr>
            <a:r>
              <a:rPr lang="en-US"/>
              <a:t>Assuming no hazards, programs always execute at the same speed under the 4-stage pipelined CPU as the original 5-stage pipeline.</a:t>
            </a:r>
          </a:p>
          <a:p>
            <a:pPr marL="514350" indent="-514350" fontAlgn="base">
              <a:buFont typeface="+mj-lt"/>
              <a:buAutoNum type="alphaUcPeriod"/>
            </a:pPr>
            <a:r>
              <a:rPr lang="en-US"/>
              <a:t>Assuming no hazards, programs can execute slower under the 4-stage pipelined CPU than the original 5-stage pipeline, because more instructions are needed (to calculate memory addresses for load/store).</a:t>
            </a:r>
          </a:p>
        </p:txBody>
      </p:sp>
      <p:sp>
        <p:nvSpPr>
          <p:cNvPr id="4" name="Oval 3"/>
          <p:cNvSpPr/>
          <p:nvPr/>
        </p:nvSpPr>
        <p:spPr>
          <a:xfrm>
            <a:off x="558800" y="4825603"/>
            <a:ext cx="5080000" cy="521097"/>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8D4EC0DA-4BF5-A643-9CB7-B11B04F56005}" type="slidenum">
              <a:rPr lang="en-US" smtClean="0"/>
              <a:t>79</a:t>
            </a:fld>
            <a:endParaRPr lang="en-US"/>
          </a:p>
        </p:txBody>
      </p:sp>
    </p:spTree>
    <p:extLst>
      <p:ext uri="{BB962C8B-B14F-4D97-AF65-F5344CB8AC3E}">
        <p14:creationId xmlns:p14="http://schemas.microsoft.com/office/powerpoint/2010/main" val="34505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23610" y="4001294"/>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145780" y="3920703"/>
            <a:ext cx="50292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branch to take next (SB-type instruction)</a:t>
            </a:r>
          </a:p>
        </p:txBody>
      </p:sp>
      <p:sp>
        <p:nvSpPr>
          <p:cNvPr id="9" name="TextBox 8"/>
          <p:cNvSpPr txBox="1"/>
          <p:nvPr/>
        </p:nvSpPr>
        <p:spPr>
          <a:xfrm>
            <a:off x="4069080" y="5754896"/>
            <a:ext cx="3063240" cy="369332"/>
          </a:xfrm>
          <a:prstGeom prst="rect">
            <a:avLst/>
          </a:prstGeom>
          <a:noFill/>
        </p:spPr>
        <p:txBody>
          <a:bodyPr wrap="square" rtlCol="0">
            <a:spAutoFit/>
          </a:bodyPr>
          <a:lstStyle/>
          <a:p>
            <a:r>
              <a:rPr lang="en-US">
                <a:solidFill>
                  <a:schemeClr val="accent1"/>
                </a:solidFill>
              </a:rPr>
              <a:t>Control the input for ALU</a:t>
            </a:r>
          </a:p>
        </p:txBody>
      </p:sp>
      <p:sp>
        <p:nvSpPr>
          <p:cNvPr id="10" name="TextBox 9"/>
          <p:cNvSpPr txBox="1"/>
          <p:nvPr/>
        </p:nvSpPr>
        <p:spPr>
          <a:xfrm>
            <a:off x="8959215" y="4131555"/>
            <a:ext cx="2617470" cy="923330"/>
          </a:xfrm>
          <a:prstGeom prst="rect">
            <a:avLst/>
          </a:prstGeom>
          <a:noFill/>
        </p:spPr>
        <p:txBody>
          <a:bodyPr wrap="square" rtlCol="0">
            <a:spAutoFit/>
          </a:bodyPr>
          <a:lstStyle/>
          <a:p>
            <a:r>
              <a:rPr lang="en-US">
                <a:solidFill>
                  <a:schemeClr val="accent1"/>
                </a:solidFill>
              </a:rPr>
              <a:t>Control whether write what read from memory back to register</a:t>
            </a:r>
          </a:p>
        </p:txBody>
      </p:sp>
      <p:sp>
        <p:nvSpPr>
          <p:cNvPr id="11" name="Slide Number Placeholder 10"/>
          <p:cNvSpPr>
            <a:spLocks noGrp="1"/>
          </p:cNvSpPr>
          <p:nvPr>
            <p:ph type="sldNum" sz="quarter" idx="12"/>
          </p:nvPr>
        </p:nvSpPr>
        <p:spPr/>
        <p:txBody>
          <a:bodyPr/>
          <a:lstStyle/>
          <a:p>
            <a:fld id="{8D4EC0DA-4BF5-A643-9CB7-B11B04F56005}" type="slidenum">
              <a:rPr lang="en-US" smtClean="0"/>
              <a:t>8</a:t>
            </a:fld>
            <a:endParaRPr lang="en-US"/>
          </a:p>
        </p:txBody>
      </p:sp>
    </p:spTree>
    <p:extLst>
      <p:ext uri="{BB962C8B-B14F-4D97-AF65-F5344CB8AC3E}">
        <p14:creationId xmlns:p14="http://schemas.microsoft.com/office/powerpoint/2010/main" val="121815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question for lab5</a:t>
            </a:r>
          </a:p>
        </p:txBody>
      </p:sp>
      <p:sp>
        <p:nvSpPr>
          <p:cNvPr id="3" name="Content Placeholder 2"/>
          <p:cNvSpPr>
            <a:spLocks noGrp="1"/>
          </p:cNvSpPr>
          <p:nvPr>
            <p:ph idx="1"/>
          </p:nvPr>
        </p:nvSpPr>
        <p:spPr/>
        <p:txBody>
          <a:bodyPr/>
          <a:lstStyle/>
          <a:p>
            <a:r>
              <a:rPr lang="en-US"/>
              <a:t>Incomplete problem: Some circuits will be tested together</a:t>
            </a:r>
          </a:p>
          <a:p>
            <a:pPr lvl="1"/>
            <a:r>
              <a:rPr lang="en-US"/>
              <a:t>try to finish all circuits in one exercise, and check again</a:t>
            </a:r>
          </a:p>
          <a:p>
            <a:r>
              <a:rPr lang="en-US"/>
              <a:t>When implementing</a:t>
            </a:r>
          </a:p>
          <a:p>
            <a:pPr lvl="1"/>
            <a:r>
              <a:rPr lang="en-US"/>
              <a:t>Don't change the contents above the dash line, and</a:t>
            </a:r>
          </a:p>
          <a:p>
            <a:pPr lvl="1"/>
            <a:r>
              <a:rPr lang="en-US"/>
              <a:t>use Tunnels (not pins) as inputs and outputs</a:t>
            </a:r>
          </a:p>
          <a:p>
            <a:r>
              <a:rPr lang="en-US"/>
              <a:t>Building sub-circuits/sub-components and use Tunnels will help a lot</a:t>
            </a:r>
          </a:p>
          <a:p>
            <a:pPr lvl="1"/>
            <a:r>
              <a:rPr lang="en-US"/>
              <a:t>especially for complex implementation, i.e. </a:t>
            </a:r>
            <a:r>
              <a:rPr lang="en-US" altLang="zh-CN"/>
              <a:t>bonus</a:t>
            </a:r>
            <a:r>
              <a:rPr lang="zh-CN" altLang="en-US"/>
              <a:t> </a:t>
            </a:r>
            <a:r>
              <a:rPr lang="en-US" altLang="zh-CN"/>
              <a:t>exercise:</a:t>
            </a:r>
            <a:r>
              <a:rPr lang="zh-CN" altLang="en-US"/>
              <a:t> </a:t>
            </a:r>
            <a:r>
              <a:rPr lang="en-US" altLang="zh-CN"/>
              <a:t>Logical Shift Right</a:t>
            </a:r>
            <a:r>
              <a:rPr lang="en-US"/>
              <a:t> </a:t>
            </a:r>
          </a:p>
        </p:txBody>
      </p:sp>
      <p:sp>
        <p:nvSpPr>
          <p:cNvPr id="4" name="Slide Number Placeholder 3"/>
          <p:cNvSpPr>
            <a:spLocks noGrp="1"/>
          </p:cNvSpPr>
          <p:nvPr>
            <p:ph type="sldNum" sz="quarter" idx="12"/>
          </p:nvPr>
        </p:nvSpPr>
        <p:spPr/>
        <p:txBody>
          <a:bodyPr/>
          <a:lstStyle/>
          <a:p>
            <a:fld id="{8D4EC0DA-4BF5-A643-9CB7-B11B04F56005}" type="slidenum">
              <a:rPr lang="en-US" smtClean="0"/>
              <a:t>80</a:t>
            </a:fld>
            <a:endParaRPr lang="en-US"/>
          </a:p>
        </p:txBody>
      </p:sp>
    </p:spTree>
    <p:extLst>
      <p:ext uri="{BB962C8B-B14F-4D97-AF65-F5344CB8AC3E}">
        <p14:creationId xmlns:p14="http://schemas.microsoft.com/office/powerpoint/2010/main" val="123406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a:t>Lab6</a:t>
            </a:r>
            <a:endParaRPr lang="en-US"/>
          </a:p>
        </p:txBody>
      </p:sp>
      <p:sp>
        <p:nvSpPr>
          <p:cNvPr id="5" name="Text Placeholder 4"/>
          <p:cNvSpPr>
            <a:spLocks noGrp="1"/>
          </p:cNvSpPr>
          <p:nvPr>
            <p:ph type="body" idx="1"/>
          </p:nvPr>
        </p:nvSpPr>
        <p:spPr/>
        <p:txBody>
          <a:bodyPr/>
          <a:lstStyle/>
          <a:p>
            <a:r>
              <a:rPr lang="en-US"/>
              <a:t>ALU &amp; </a:t>
            </a:r>
            <a:r>
              <a:rPr lang="en-US" err="1"/>
              <a:t>RegFile</a:t>
            </a:r>
            <a:endParaRPr lang="en-US"/>
          </a:p>
        </p:txBody>
      </p:sp>
      <p:sp>
        <p:nvSpPr>
          <p:cNvPr id="2" name="Slide Number Placeholder 1"/>
          <p:cNvSpPr>
            <a:spLocks noGrp="1"/>
          </p:cNvSpPr>
          <p:nvPr>
            <p:ph type="sldNum" sz="quarter" idx="12"/>
          </p:nvPr>
        </p:nvSpPr>
        <p:spPr/>
        <p:txBody>
          <a:bodyPr/>
          <a:lstStyle/>
          <a:p>
            <a:fld id="{8D4EC0DA-4BF5-A643-9CB7-B11B04F56005}" type="slidenum">
              <a:rPr lang="en-US" smtClean="0"/>
              <a:t>81</a:t>
            </a:fld>
            <a:endParaRPr lang="en-US"/>
          </a:p>
        </p:txBody>
      </p:sp>
    </p:spTree>
    <p:extLst>
      <p:ext uri="{BB962C8B-B14F-4D97-AF65-F5344CB8AC3E}">
        <p14:creationId xmlns:p14="http://schemas.microsoft.com/office/powerpoint/2010/main" val="9042780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ALU</a:t>
            </a:r>
          </a:p>
        </p:txBody>
      </p:sp>
      <p:sp>
        <p:nvSpPr>
          <p:cNvPr id="3" name="Content Placeholder 2"/>
          <p:cNvSpPr>
            <a:spLocks noGrp="1"/>
          </p:cNvSpPr>
          <p:nvPr>
            <p:ph idx="1"/>
          </p:nvPr>
        </p:nvSpPr>
        <p:spPr/>
        <p:txBody>
          <a:bodyPr>
            <a:normAutofit lnSpcReduction="10000"/>
          </a:bodyPr>
          <a:lstStyle/>
          <a:p>
            <a:r>
              <a:rPr lang="en-US"/>
              <a:t>2 inputs, 1 ALU selector, 1 output(result)</a:t>
            </a:r>
          </a:p>
          <a:p>
            <a:r>
              <a:rPr lang="en-US"/>
              <a:t>You need to implement 14 instructions</a:t>
            </a:r>
          </a:p>
          <a:p>
            <a:pPr lvl="1"/>
            <a:r>
              <a:rPr lang="en-US"/>
              <a:t>add, sub, and, or, </a:t>
            </a:r>
            <a:r>
              <a:rPr lang="en-US" err="1"/>
              <a:t>xor</a:t>
            </a:r>
            <a:r>
              <a:rPr lang="en-US"/>
              <a:t>, </a:t>
            </a:r>
            <a:r>
              <a:rPr lang="en-US" err="1"/>
              <a:t>srl</a:t>
            </a:r>
            <a:r>
              <a:rPr lang="en-US"/>
              <a:t>, </a:t>
            </a:r>
            <a:r>
              <a:rPr lang="en-US" err="1"/>
              <a:t>divu</a:t>
            </a:r>
            <a:r>
              <a:rPr lang="en-US"/>
              <a:t>,</a:t>
            </a:r>
            <a:r>
              <a:rPr lang="mr-IN"/>
              <a:t>…</a:t>
            </a:r>
            <a:endParaRPr lang="en-US"/>
          </a:p>
          <a:p>
            <a:pPr lvl="2"/>
            <a:r>
              <a:rPr lang="en-US"/>
              <a:t>allowed and encouraged to use built-in </a:t>
            </a:r>
            <a:r>
              <a:rPr lang="en-US" err="1"/>
              <a:t>Logisim</a:t>
            </a:r>
            <a:r>
              <a:rPr lang="en-US"/>
              <a:t> blocks to implement the arithmetic operations</a:t>
            </a:r>
          </a:p>
          <a:p>
            <a:pPr lvl="1"/>
            <a:r>
              <a:rPr lang="en-US"/>
              <a:t>combinatorial circuits</a:t>
            </a:r>
          </a:p>
          <a:p>
            <a:pPr lvl="2"/>
            <a:r>
              <a:rPr lang="en-US"/>
              <a:t>how to build any combinatorial circuits?</a:t>
            </a:r>
          </a:p>
          <a:p>
            <a:pPr lvl="2"/>
            <a:r>
              <a:rPr lang="en-US"/>
              <a:t>think about </a:t>
            </a:r>
            <a:r>
              <a:rPr lang="en-US" err="1"/>
              <a:t>srl</a:t>
            </a:r>
            <a:r>
              <a:rPr lang="en-US"/>
              <a:t>(unsigned right shift), </a:t>
            </a:r>
            <a:r>
              <a:rPr lang="en-US" err="1"/>
              <a:t>sra</a:t>
            </a:r>
            <a:r>
              <a:rPr lang="en-US"/>
              <a:t>(signed right shift), </a:t>
            </a:r>
            <a:r>
              <a:rPr lang="en-US" err="1"/>
              <a:t>sll</a:t>
            </a:r>
            <a:r>
              <a:rPr lang="en-US"/>
              <a:t>(left shift)</a:t>
            </a:r>
          </a:p>
          <a:p>
            <a:r>
              <a:rPr lang="en-US"/>
              <a:t>How to select the result?</a:t>
            </a:r>
          </a:p>
          <a:p>
            <a:pPr lvl="1"/>
            <a:r>
              <a:rPr lang="en-US"/>
              <a:t>“</a:t>
            </a:r>
            <a:r>
              <a:rPr lang="en-US" err="1"/>
              <a:t>ALUSel</a:t>
            </a:r>
            <a:r>
              <a:rPr lang="en-US"/>
              <a:t>”, MUX</a:t>
            </a:r>
          </a:p>
          <a:p>
            <a:r>
              <a:rPr lang="en-US"/>
              <a:t>Building sub-circuits and using Tunnels is helpful.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031" y="250825"/>
            <a:ext cx="3470769" cy="2578409"/>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82</a:t>
            </a:fld>
            <a:endParaRPr lang="en-US"/>
          </a:p>
        </p:txBody>
      </p:sp>
    </p:spTree>
    <p:extLst>
      <p:ext uri="{BB962C8B-B14F-4D97-AF65-F5344CB8AC3E}">
        <p14:creationId xmlns:p14="http://schemas.microsoft.com/office/powerpoint/2010/main" val="172535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sp>
        <p:nvSpPr>
          <p:cNvPr id="3" name="Content Placeholder 2"/>
          <p:cNvSpPr>
            <a:spLocks noGrp="1"/>
          </p:cNvSpPr>
          <p:nvPr>
            <p:ph idx="1"/>
          </p:nvPr>
        </p:nvSpPr>
        <p:spPr/>
        <p:txBody>
          <a:bodyPr>
            <a:normAutofit lnSpcReduction="10000"/>
          </a:bodyPr>
          <a:lstStyle/>
          <a:p>
            <a:r>
              <a:rPr lang="en-US"/>
              <a:t>Register file: a set of registers that can be read and written</a:t>
            </a:r>
          </a:p>
          <a:p>
            <a:pPr lvl="1"/>
            <a:r>
              <a:rPr lang="en-US"/>
              <a:t>It’s a state element</a:t>
            </a:r>
          </a:p>
          <a:p>
            <a:r>
              <a:rPr lang="en-US"/>
              <a:t>Six inputs:</a:t>
            </a:r>
          </a:p>
          <a:p>
            <a:pPr lvl="1"/>
            <a:r>
              <a:rPr lang="en-US"/>
              <a:t>clock, rs1, rs2, </a:t>
            </a:r>
            <a:r>
              <a:rPr lang="en-US" err="1"/>
              <a:t>rd</a:t>
            </a:r>
            <a:r>
              <a:rPr lang="en-US"/>
              <a:t>, write data, </a:t>
            </a:r>
            <a:r>
              <a:rPr lang="en-US" err="1"/>
              <a:t>RegWEn</a:t>
            </a:r>
            <a:endParaRPr lang="en-US"/>
          </a:p>
          <a:p>
            <a:r>
              <a:rPr lang="en-US"/>
              <a:t>Two outputs:</a:t>
            </a:r>
          </a:p>
          <a:p>
            <a:pPr lvl="1"/>
            <a:r>
              <a:rPr lang="en-US"/>
              <a:t>Read data 1, Read data 2</a:t>
            </a:r>
          </a:p>
          <a:p>
            <a:r>
              <a:rPr lang="en-US"/>
              <a:t>Step:</a:t>
            </a:r>
          </a:p>
          <a:p>
            <a:pPr lvl="1"/>
            <a:r>
              <a:rPr lang="en-US"/>
              <a:t>build register</a:t>
            </a:r>
          </a:p>
          <a:p>
            <a:pPr lvl="2"/>
            <a:r>
              <a:rPr lang="en-US"/>
              <a:t>Lab asks to implement 9 registers instead of 32</a:t>
            </a:r>
          </a:p>
          <a:p>
            <a:pPr lvl="2"/>
            <a:r>
              <a:rPr lang="en-US"/>
              <a:t>Provide some outputs for testing and debugging purposes</a:t>
            </a:r>
          </a:p>
          <a:p>
            <a:pPr lvl="1"/>
            <a:r>
              <a:rPr lang="en-US"/>
              <a:t>build register file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2752" y="2527300"/>
            <a:ext cx="3178048" cy="2336800"/>
          </a:xfrm>
          <a:prstGeom prst="rect">
            <a:avLst/>
          </a:prstGeom>
        </p:spPr>
      </p:pic>
      <p:sp>
        <p:nvSpPr>
          <p:cNvPr id="5" name="Slide Number Placeholder 4"/>
          <p:cNvSpPr>
            <a:spLocks noGrp="1"/>
          </p:cNvSpPr>
          <p:nvPr>
            <p:ph type="sldNum" sz="quarter" idx="12"/>
          </p:nvPr>
        </p:nvSpPr>
        <p:spPr/>
        <p:txBody>
          <a:bodyPr/>
          <a:lstStyle/>
          <a:p>
            <a:fld id="{8D4EC0DA-4BF5-A643-9CB7-B11B04F56005}" type="slidenum">
              <a:rPr lang="en-US" smtClean="0"/>
              <a:t>83</a:t>
            </a:fld>
            <a:endParaRPr lang="en-US"/>
          </a:p>
        </p:txBody>
      </p:sp>
    </p:spTree>
    <p:extLst>
      <p:ext uri="{BB962C8B-B14F-4D97-AF65-F5344CB8AC3E}">
        <p14:creationId xmlns:p14="http://schemas.microsoft.com/office/powerpoint/2010/main" val="123296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Register File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48071" y="1990725"/>
            <a:ext cx="4326857" cy="4351338"/>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1100" y="1990724"/>
            <a:ext cx="5445171" cy="4353641"/>
          </a:xfrm>
          <a:prstGeom prst="rect">
            <a:avLst/>
          </a:prstGeom>
        </p:spPr>
      </p:pic>
      <p:sp>
        <p:nvSpPr>
          <p:cNvPr id="8" name="TextBox 7"/>
          <p:cNvSpPr txBox="1"/>
          <p:nvPr/>
        </p:nvSpPr>
        <p:spPr>
          <a:xfrm>
            <a:off x="948071" y="1506022"/>
            <a:ext cx="2260600" cy="369332"/>
          </a:xfrm>
          <a:prstGeom prst="rect">
            <a:avLst/>
          </a:prstGeom>
          <a:noFill/>
        </p:spPr>
        <p:txBody>
          <a:bodyPr wrap="square" rtlCol="0">
            <a:spAutoFit/>
          </a:bodyPr>
          <a:lstStyle/>
          <a:p>
            <a:r>
              <a:rPr lang="en-US"/>
              <a:t>Read:</a:t>
            </a:r>
          </a:p>
        </p:txBody>
      </p:sp>
      <p:sp>
        <p:nvSpPr>
          <p:cNvPr id="9" name="TextBox 8"/>
          <p:cNvSpPr txBox="1"/>
          <p:nvPr/>
        </p:nvSpPr>
        <p:spPr>
          <a:xfrm>
            <a:off x="6396371" y="1506022"/>
            <a:ext cx="2260600" cy="369332"/>
          </a:xfrm>
          <a:prstGeom prst="rect">
            <a:avLst/>
          </a:prstGeom>
          <a:noFill/>
        </p:spPr>
        <p:txBody>
          <a:bodyPr wrap="square" rtlCol="0">
            <a:spAutoFit/>
          </a:bodyPr>
          <a:lstStyle/>
          <a:p>
            <a:r>
              <a:rPr lang="en-US"/>
              <a:t>Write:</a:t>
            </a:r>
          </a:p>
        </p:txBody>
      </p:sp>
      <p:sp>
        <p:nvSpPr>
          <p:cNvPr id="10" name="Oval 9"/>
          <p:cNvSpPr/>
          <p:nvPr/>
        </p:nvSpPr>
        <p:spPr>
          <a:xfrm>
            <a:off x="3352800" y="2171700"/>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378200" y="4217471"/>
            <a:ext cx="9271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00900" y="2287071"/>
            <a:ext cx="1612900" cy="1930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204200" y="1257300"/>
            <a:ext cx="2527300" cy="369332"/>
          </a:xfrm>
          <a:prstGeom prst="rect">
            <a:avLst/>
          </a:prstGeom>
          <a:noFill/>
        </p:spPr>
        <p:txBody>
          <a:bodyPr wrap="square" rtlCol="0">
            <a:spAutoFit/>
          </a:bodyPr>
          <a:lstStyle/>
          <a:p>
            <a:r>
              <a:rPr lang="en-US"/>
              <a:t>Think about DEMUX</a:t>
            </a:r>
          </a:p>
        </p:txBody>
      </p:sp>
      <p:cxnSp>
        <p:nvCxnSpPr>
          <p:cNvPr id="17" name="Straight Connector 16"/>
          <p:cNvCxnSpPr/>
          <p:nvPr/>
        </p:nvCxnSpPr>
        <p:spPr>
          <a:xfrm flipV="1">
            <a:off x="8420100" y="1748373"/>
            <a:ext cx="321635" cy="5386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8D4EC0DA-4BF5-A643-9CB7-B11B04F56005}" type="slidenum">
              <a:rPr lang="en-US" smtClean="0"/>
              <a:t>84</a:t>
            </a:fld>
            <a:endParaRPr lang="en-US"/>
          </a:p>
        </p:txBody>
      </p:sp>
    </p:spTree>
    <p:extLst>
      <p:ext uri="{BB962C8B-B14F-4D97-AF65-F5344CB8AC3E}">
        <p14:creationId xmlns:p14="http://schemas.microsoft.com/office/powerpoint/2010/main" val="969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Congrats to all </a:t>
            </a:r>
          </a:p>
        </p:txBody>
      </p:sp>
      <p:sp>
        <p:nvSpPr>
          <p:cNvPr id="3" name="Content Placeholder 2"/>
          <p:cNvSpPr>
            <a:spLocks noGrp="1"/>
          </p:cNvSpPr>
          <p:nvPr>
            <p:ph idx="1"/>
          </p:nvPr>
        </p:nvSpPr>
        <p:spPr/>
        <p:txBody>
          <a:bodyPr/>
          <a:lstStyle/>
          <a:p>
            <a:r>
              <a:rPr lang="en-US"/>
              <a:t>Great job!</a:t>
            </a:r>
          </a:p>
          <a:p>
            <a:r>
              <a:rPr lang="en-US"/>
              <a:t>Thanks for attending and supporting!</a:t>
            </a:r>
          </a:p>
          <a:p>
            <a:r>
              <a:rPr lang="en-US"/>
              <a:t>Good luck to all your final works~</a:t>
            </a:r>
          </a:p>
          <a:p>
            <a:endParaRPr lang="en-US"/>
          </a:p>
        </p:txBody>
      </p:sp>
      <p:pic>
        <p:nvPicPr>
          <p:cNvPr id="1026" name="Picture 2" descr="appy Cat and Dog - All Pet Ne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0" y="3810000"/>
            <a:ext cx="3514725"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8D4EC0DA-4BF5-A643-9CB7-B11B04F56005}" type="slidenum">
              <a:rPr lang="en-US" smtClean="0"/>
              <a:t>85</a:t>
            </a:fld>
            <a:endParaRPr lang="en-US"/>
          </a:p>
        </p:txBody>
      </p:sp>
    </p:spTree>
    <p:extLst>
      <p:ext uri="{BB962C8B-B14F-4D97-AF65-F5344CB8AC3E}">
        <p14:creationId xmlns:p14="http://schemas.microsoft.com/office/powerpoint/2010/main" val="68764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a:t>
            </a:r>
            <a:r>
              <a:rPr lang="en-US" altLang="zh-CN" b="1"/>
              <a:t>2</a:t>
            </a:r>
            <a:r>
              <a:rPr lang="en-US" b="1"/>
              <a:t>.2 </a:t>
            </a:r>
            <a:r>
              <a:rPr lang="en-US"/>
              <a:t>Control path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0" y="2169669"/>
            <a:ext cx="6286500" cy="3502069"/>
          </a:xfrm>
          <a:prstGeom prst="rect">
            <a:avLst/>
          </a:prstGeom>
        </p:spPr>
      </p:pic>
      <p:sp>
        <p:nvSpPr>
          <p:cNvPr id="5" name="Oval 4"/>
          <p:cNvSpPr/>
          <p:nvPr/>
        </p:nvSpPr>
        <p:spPr>
          <a:xfrm>
            <a:off x="7326630" y="2169669"/>
            <a:ext cx="662940" cy="105359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63790" y="1440180"/>
            <a:ext cx="3063240" cy="646331"/>
          </a:xfrm>
          <a:prstGeom prst="rect">
            <a:avLst/>
          </a:prstGeom>
          <a:noFill/>
        </p:spPr>
        <p:txBody>
          <a:bodyPr wrap="square" rtlCol="0">
            <a:spAutoFit/>
          </a:bodyPr>
          <a:lstStyle/>
          <a:p>
            <a:r>
              <a:rPr lang="en-US">
                <a:solidFill>
                  <a:schemeClr val="accent1"/>
                </a:solidFill>
              </a:rPr>
              <a:t>Control which how to compute next PC (SB-type instruction)</a:t>
            </a:r>
          </a:p>
        </p:txBody>
      </p:sp>
      <p:sp>
        <p:nvSpPr>
          <p:cNvPr id="11" name="Slide Number Placeholder 10"/>
          <p:cNvSpPr>
            <a:spLocks noGrp="1"/>
          </p:cNvSpPr>
          <p:nvPr>
            <p:ph type="sldNum" sz="quarter" idx="12"/>
          </p:nvPr>
        </p:nvSpPr>
        <p:spPr/>
        <p:txBody>
          <a:bodyPr/>
          <a:lstStyle/>
          <a:p>
            <a:fld id="{8D4EC0DA-4BF5-A643-9CB7-B11B04F56005}" type="slidenum">
              <a:rPr lang="en-US" smtClean="0"/>
              <a:t>9</a:t>
            </a:fld>
            <a:endParaRPr lang="en-US"/>
          </a:p>
        </p:txBody>
      </p:sp>
      <p:sp>
        <p:nvSpPr>
          <p:cNvPr id="14" name="Rounded Rectangular Callout 13">
            <a:extLst>
              <a:ext uri="{FF2B5EF4-FFF2-40B4-BE49-F238E27FC236}">
                <a16:creationId xmlns:a16="http://schemas.microsoft.com/office/drawing/2014/main" id="{07936A23-D2B9-6B48-A7AA-B78A32BBFF44}"/>
              </a:ext>
            </a:extLst>
          </p:cNvPr>
          <p:cNvSpPr/>
          <p:nvPr/>
        </p:nvSpPr>
        <p:spPr>
          <a:xfrm>
            <a:off x="8081209" y="3007518"/>
            <a:ext cx="2362202" cy="601955"/>
          </a:xfrm>
          <a:prstGeom prst="wedgeRoundRectCallout">
            <a:avLst>
              <a:gd name="adj1" fmla="val -66516"/>
              <a:gd name="adj2" fmla="val -726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=target</a:t>
            </a:r>
            <a:r>
              <a:rPr lang="zh-CN" altLang="en-US"/>
              <a:t> </a:t>
            </a:r>
            <a:r>
              <a:rPr lang="en-US" altLang="zh-CN"/>
              <a:t>address</a:t>
            </a:r>
            <a:r>
              <a:rPr lang="zh-CN" altLang="en-US"/>
              <a:t> </a:t>
            </a:r>
            <a:r>
              <a:rPr lang="en-US" altLang="zh-CN"/>
              <a:t>(e.g.</a:t>
            </a:r>
            <a:r>
              <a:rPr lang="zh-CN" altLang="en-US"/>
              <a:t> </a:t>
            </a:r>
            <a:r>
              <a:rPr lang="en-US" altLang="zh-CN"/>
              <a:t>PC+2</a:t>
            </a:r>
            <a:r>
              <a:rPr lang="zh-CN" altLang="en-US"/>
              <a:t>*</a:t>
            </a:r>
            <a:r>
              <a:rPr lang="en-US" altLang="zh-CN"/>
              <a:t>100)</a:t>
            </a:r>
            <a:endParaRPr lang="en-US"/>
          </a:p>
        </p:txBody>
      </p:sp>
      <p:sp>
        <p:nvSpPr>
          <p:cNvPr id="15" name="Rounded Rectangular Callout 14">
            <a:extLst>
              <a:ext uri="{FF2B5EF4-FFF2-40B4-BE49-F238E27FC236}">
                <a16:creationId xmlns:a16="http://schemas.microsoft.com/office/drawing/2014/main" id="{45E767F8-A035-6E40-8194-0D9A4440EAEA}"/>
              </a:ext>
            </a:extLst>
          </p:cNvPr>
          <p:cNvSpPr/>
          <p:nvPr/>
        </p:nvSpPr>
        <p:spPr>
          <a:xfrm>
            <a:off x="8252860" y="2242501"/>
            <a:ext cx="1986816" cy="431482"/>
          </a:xfrm>
          <a:prstGeom prst="wedgeRoundRectCallout">
            <a:avLst>
              <a:gd name="adj1" fmla="val -80864"/>
              <a:gd name="adj2" fmla="val 6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PC</a:t>
            </a:r>
            <a:r>
              <a:rPr lang="en-US" altLang="zh-CN"/>
              <a:t>=PC+4</a:t>
            </a:r>
            <a:endParaRPr lang="en-US"/>
          </a:p>
        </p:txBody>
      </p:sp>
      <p:pic>
        <p:nvPicPr>
          <p:cNvPr id="16" name="Picture 15">
            <a:extLst>
              <a:ext uri="{FF2B5EF4-FFF2-40B4-BE49-F238E27FC236}">
                <a16:creationId xmlns:a16="http://schemas.microsoft.com/office/drawing/2014/main" id="{73129025-7EB2-214E-9768-0A2970F8B830}"/>
              </a:ext>
            </a:extLst>
          </p:cNvPr>
          <p:cNvPicPr>
            <a:picLocks noChangeAspect="1"/>
          </p:cNvPicPr>
          <p:nvPr/>
        </p:nvPicPr>
        <p:blipFill>
          <a:blip r:embed="rId4"/>
          <a:stretch>
            <a:fillRect/>
          </a:stretch>
        </p:blipFill>
        <p:spPr>
          <a:xfrm>
            <a:off x="7583838" y="714972"/>
            <a:ext cx="2513063" cy="716158"/>
          </a:xfrm>
          <a:prstGeom prst="rect">
            <a:avLst/>
          </a:prstGeom>
        </p:spPr>
      </p:pic>
    </p:spTree>
    <p:extLst>
      <p:ext uri="{BB962C8B-B14F-4D97-AF65-F5344CB8AC3E}">
        <p14:creationId xmlns:p14="http://schemas.microsoft.com/office/powerpoint/2010/main" val="13587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4" grpId="0" animBg="1"/>
      <p:bldP spid="1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TotalTime>
  <Words>6099</Words>
  <Application>Microsoft Macintosh PowerPoint</Application>
  <PresentationFormat>Widescreen</PresentationFormat>
  <Paragraphs>1316</Paragraphs>
  <Slides>85</Slides>
  <Notes>74</Notes>
  <HiddenSlides>22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85</vt:i4>
      </vt:variant>
    </vt:vector>
  </HeadingPairs>
  <TitlesOfParts>
    <vt:vector size="92" baseType="lpstr">
      <vt:lpstr>宋体</vt:lpstr>
      <vt:lpstr>Arial</vt:lpstr>
      <vt:lpstr>Calibri</vt:lpstr>
      <vt:lpstr>Calibri Light</vt:lpstr>
      <vt:lpstr>Mangal</vt:lpstr>
      <vt:lpstr>Wingdings</vt:lpstr>
      <vt:lpstr>Office Theme</vt:lpstr>
      <vt:lpstr>CSO-Recitation 14  CSCI-UA 0201-007</vt:lpstr>
      <vt:lpstr>Today’s Topics</vt:lpstr>
      <vt:lpstr>Something you may care about..</vt:lpstr>
      <vt:lpstr>Assessment 13</vt:lpstr>
      <vt:lpstr>Q1 FSM</vt:lpstr>
      <vt:lpstr>Q2 single-cycle CPU</vt:lpstr>
      <vt:lpstr>Q2.2 Control path</vt:lpstr>
      <vt:lpstr>Q2.2 Control path</vt:lpstr>
      <vt:lpstr>Q2.2 Control path</vt:lpstr>
      <vt:lpstr>Q2.2 Control path</vt:lpstr>
      <vt:lpstr>Q2.3 Control path</vt:lpstr>
      <vt:lpstr>Q2.3 Control path</vt:lpstr>
      <vt:lpstr>Q2.3 Control path</vt:lpstr>
      <vt:lpstr>Q2.3 Control path</vt:lpstr>
      <vt:lpstr>Q2.5 Control path</vt:lpstr>
      <vt:lpstr>Q2.5 Control path</vt:lpstr>
      <vt:lpstr>Q2.5 Control path</vt:lpstr>
      <vt:lpstr>Q2.5 Control path</vt:lpstr>
      <vt:lpstr>Q2.4 Control path</vt:lpstr>
      <vt:lpstr>Q2.4 Control path</vt:lpstr>
      <vt:lpstr>Q2.4 Control path</vt:lpstr>
      <vt:lpstr>Q2.2 Control path</vt:lpstr>
      <vt:lpstr>Pipeline</vt:lpstr>
      <vt:lpstr>RISC-V Pipeline</vt:lpstr>
      <vt:lpstr>RISC-V Pipeline</vt:lpstr>
      <vt:lpstr>Pipeline latency and throughput</vt:lpstr>
      <vt:lpstr>Pipeline Registers</vt:lpstr>
      <vt:lpstr>Assessment 13</vt:lpstr>
      <vt:lpstr>Q3 Pipelining performance</vt:lpstr>
      <vt:lpstr>Q3 Pipelining performance</vt:lpstr>
      <vt:lpstr>Q4 Pipelining performance</vt:lpstr>
      <vt:lpstr>Q4</vt:lpstr>
      <vt:lpstr>Q4</vt:lpstr>
      <vt:lpstr>Q4</vt:lpstr>
      <vt:lpstr>Q4</vt:lpstr>
      <vt:lpstr>Q4.1 Clock speed</vt:lpstr>
      <vt:lpstr>Q4.2 Instruction latency</vt:lpstr>
      <vt:lpstr>Pipeline hazard</vt:lpstr>
      <vt:lpstr>Pipeline hazard</vt:lpstr>
      <vt:lpstr>Pipeline hazard</vt:lpstr>
      <vt:lpstr>Pipeline hazard</vt:lpstr>
      <vt:lpstr>Pipeline hazard</vt:lpstr>
      <vt:lpstr>Pipeline hazard</vt:lpstr>
      <vt:lpstr>Pipeline hazard</vt:lpstr>
      <vt:lpstr>Hazard Motivation</vt:lpstr>
      <vt:lpstr>Pipeline hazard</vt:lpstr>
      <vt:lpstr>Pipeline hazard</vt:lpstr>
      <vt:lpstr>Forwarding</vt:lpstr>
      <vt:lpstr>Forwarding</vt:lpstr>
      <vt:lpstr>Forwarding</vt:lpstr>
      <vt:lpstr>Forwarding</vt:lpstr>
      <vt:lpstr>Bubble</vt:lpstr>
      <vt:lpstr>Bubble</vt:lpstr>
      <vt:lpstr>Bubble</vt:lpstr>
      <vt:lpstr>Bubble</vt:lpstr>
      <vt:lpstr>Bubble</vt:lpstr>
      <vt:lpstr>Bubble</vt:lpstr>
      <vt:lpstr>Bubble</vt:lpstr>
      <vt:lpstr>Bubble</vt:lpstr>
      <vt:lpstr>Pipeline hazard</vt:lpstr>
      <vt:lpstr>Hazard Fix</vt:lpstr>
      <vt:lpstr>Q4.3 Instruction throughput</vt:lpstr>
      <vt:lpstr>Q4.3 Instruction throughput</vt:lpstr>
      <vt:lpstr>Q4.3 Instruction throughput</vt:lpstr>
      <vt:lpstr>Q4.3 Instruction throughput</vt:lpstr>
      <vt:lpstr>Control hazard</vt:lpstr>
      <vt:lpstr>Control hazard</vt:lpstr>
      <vt:lpstr>Control hazard</vt:lpstr>
      <vt:lpstr>Control hazard</vt:lpstr>
      <vt:lpstr>Control hazard</vt:lpstr>
      <vt:lpstr>Control hazard</vt:lpstr>
      <vt:lpstr>Control hazard</vt:lpstr>
      <vt:lpstr>Control hazard</vt:lpstr>
      <vt:lpstr>Control hazard</vt:lpstr>
      <vt:lpstr>Control hazard – current design</vt:lpstr>
      <vt:lpstr>Control hazard – design #1</vt:lpstr>
      <vt:lpstr>Control hazard – design #1’s problem</vt:lpstr>
      <vt:lpstr>Control hazard – design #2</vt:lpstr>
      <vt:lpstr>Q4.4 others</vt:lpstr>
      <vt:lpstr>Common question for lab5</vt:lpstr>
      <vt:lpstr>Lab6</vt:lpstr>
      <vt:lpstr>ALU</vt:lpstr>
      <vt:lpstr>Register File</vt:lpstr>
      <vt:lpstr>Register File</vt:lpstr>
      <vt:lpstr>Congrats to all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CSO-Recitation 14  CSCI-UA 0201-007</dc:title>
  <dc:creator>Anqi Zhang</dc:creator>
  <cp:lastModifiedBy>Lin jinkun</cp:lastModifiedBy>
  <cp:revision>6</cp:revision>
  <cp:lastPrinted>2021-12-10T00:28:12Z</cp:lastPrinted>
  <dcterms:created xsi:type="dcterms:W3CDTF">2020-12-08T22:16:58Z</dcterms:created>
  <dcterms:modified xsi:type="dcterms:W3CDTF">2021-12-10T02:43:41Z</dcterms:modified>
</cp:coreProperties>
</file>