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2"/>
  </p:notesMasterIdLst>
  <p:sldIdLst>
    <p:sldId id="258" r:id="rId2"/>
    <p:sldId id="259" r:id="rId3"/>
    <p:sldId id="260" r:id="rId4"/>
    <p:sldId id="283" r:id="rId5"/>
    <p:sldId id="296" r:id="rId6"/>
    <p:sldId id="284" r:id="rId7"/>
    <p:sldId id="285" r:id="rId8"/>
    <p:sldId id="286" r:id="rId9"/>
    <p:sldId id="287" r:id="rId10"/>
    <p:sldId id="294" r:id="rId11"/>
    <p:sldId id="288" r:id="rId12"/>
    <p:sldId id="293" r:id="rId13"/>
    <p:sldId id="295" r:id="rId14"/>
    <p:sldId id="289" r:id="rId15"/>
    <p:sldId id="290" r:id="rId16"/>
    <p:sldId id="291" r:id="rId17"/>
    <p:sldId id="292" r:id="rId18"/>
    <p:sldId id="261" r:id="rId19"/>
    <p:sldId id="274" r:id="rId20"/>
    <p:sldId id="262" r:id="rId21"/>
    <p:sldId id="263" r:id="rId22"/>
    <p:sldId id="264" r:id="rId23"/>
    <p:sldId id="275" r:id="rId24"/>
    <p:sldId id="276" r:id="rId25"/>
    <p:sldId id="277" r:id="rId26"/>
    <p:sldId id="278" r:id="rId27"/>
    <p:sldId id="281" r:id="rId28"/>
    <p:sldId id="279" r:id="rId29"/>
    <p:sldId id="280" r:id="rId30"/>
    <p:sldId id="28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5"/>
    <p:restoredTop sz="74833"/>
  </p:normalViewPr>
  <p:slideViewPr>
    <p:cSldViewPr snapToGrid="0" snapToObjects="1">
      <p:cViewPr varScale="1">
        <p:scale>
          <a:sx n="75" d="100"/>
          <a:sy n="75" d="100"/>
        </p:scale>
        <p:origin x="1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816017-DE7A-A149-830C-1BD458918125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6B31C7-8D64-754A-8055-7BA6877F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3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581A5-7285-1149-8FD8-E075D459E2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47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C5F49-6018-1346-AEBE-D53DB28ED4E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88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B31C7-8D64-754A-8055-7BA6877F79B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96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B31C7-8D64-754A-8055-7BA6877F79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083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6B31C7-8D64-754A-8055-7BA6877F79B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864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B31C7-8D64-754A-8055-7BA6877F79B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150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endParaRPr lang="en-US"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B31C7-8D64-754A-8055-7BA6877F79B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735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B31C7-8D64-754A-8055-7BA6877F79B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790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B31C7-8D64-754A-8055-7BA6877F79B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02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B31C7-8D64-754A-8055-7BA6877F79B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9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581A5-7285-1149-8FD8-E075D459E2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57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581A5-7285-1149-8FD8-E075D459E2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99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581A5-7285-1149-8FD8-E075D459E2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57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581A5-7285-1149-8FD8-E075D459E2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581A5-7285-1149-8FD8-E075D459E2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45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6B31C7-8D64-754A-8055-7BA6877F79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40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C5F49-6018-1346-AEBE-D53DB28ED4E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49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C5F49-6018-1346-AEBE-D53DB28ED4E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5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A0F4-47EA-5148-A77F-F952BEBCF190}" type="datetime1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F02-1DA5-2048-B067-06F818F79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15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9005-B59F-3E49-85C2-49F5CF938098}" type="datetime1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F02-1DA5-2048-B067-06F818F79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62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8714-E34D-5644-BE13-454FCDB72A78}" type="datetime1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F02-1DA5-2048-B067-06F818F79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13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DC5FA-BF35-4A41-968C-A7828F002C7A}" type="datetime1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671D1F02-1DA5-2048-B067-06F818F79F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61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3178-3610-2346-BCEF-8206C26A7AC2}" type="datetime1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671D1F02-1DA5-2048-B067-06F818F79F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32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D9A3F-6428-704F-A7B7-062C13EF04FD}" type="datetime1">
              <a:rPr lang="en-US" smtClean="0"/>
              <a:t>10/13/21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F02-1DA5-2048-B067-06F818F79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AF1E-8F8B-FE48-A01E-1B66719CE82C}" type="datetime1">
              <a:rPr lang="en-US" smtClean="0"/>
              <a:t>10/13/21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F02-1DA5-2048-B067-06F818F79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78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CB0B7-9EC7-F44F-9958-6CF7FC7DE76A}" type="datetime1">
              <a:rPr lang="en-US" smtClean="0"/>
              <a:t>10/13/21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F02-1DA5-2048-B067-06F818F79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57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BBD7-A183-7C44-BFB4-91F8E011C048}" type="datetime1">
              <a:rPr lang="en-US" smtClean="0"/>
              <a:t>10/13/21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F02-1DA5-2048-B067-06F818F79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56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5E9A-EFDA-8E44-87E0-586ECEFB07C9}" type="datetime1">
              <a:rPr lang="en-US" smtClean="0"/>
              <a:t>10/13/21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F02-1DA5-2048-B067-06F818F79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06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242E9-9D3F-294A-8656-D9EAB6ABDD00}" type="datetime1">
              <a:rPr lang="en-US" smtClean="0"/>
              <a:t>10/13/21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F02-1DA5-2048-B067-06F818F79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48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601CF-B7A8-7A4A-B6D4-5A7F06101A15}" type="datetime1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D1F02-1DA5-2048-B067-06F818F79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633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CSO-Recitation 0</a:t>
            </a:r>
            <a:r>
              <a:rPr lang="en-US" altLang="zh-CN"/>
              <a:t>5</a:t>
            </a:r>
            <a:br>
              <a:rPr lang="en-US"/>
            </a:br>
            <a:r>
              <a:rPr lang="en-US"/>
              <a:t> </a:t>
            </a:r>
            <a:r>
              <a:rPr lang="en-US" sz="4400"/>
              <a:t>CSCI-UA 0201-007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R05: </a:t>
            </a:r>
            <a:r>
              <a:rPr lang="en-US" altLang="zh-CN"/>
              <a:t>Assessment 03 &amp; Pointers &amp; Arrays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03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</a:t>
            </a:r>
            <a:r>
              <a:rPr lang="en-US" altLang="zh-CN"/>
              <a:t>5</a:t>
            </a:r>
            <a:r>
              <a:rPr lang="en-US"/>
              <a:t> Pointer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/>
              <a:t>What's the output of the following code fragment (assuming it runs on a 64-bit little endian machine):</a:t>
            </a:r>
          </a:p>
          <a:p>
            <a:pPr marL="457200" indent="-457200" fontAlgn="base">
              <a:buFont typeface="+mj-lt"/>
              <a:buAutoNum type="alphaUcPeriod"/>
            </a:pPr>
            <a:r>
              <a:rPr lang="en-US" sz="2400" dirty="0"/>
              <a:t>-1 -1</a:t>
            </a:r>
          </a:p>
          <a:p>
            <a:pPr marL="457200" indent="-457200" fontAlgn="base">
              <a:buFont typeface="+mj-lt"/>
              <a:buAutoNum type="alphaUcPeriod"/>
            </a:pPr>
            <a:r>
              <a:rPr lang="en-US" sz="2400" dirty="0"/>
              <a:t>-2 -2</a:t>
            </a:r>
          </a:p>
          <a:p>
            <a:pPr marL="457200" indent="-457200" fontAlgn="base">
              <a:buFont typeface="+mj-lt"/>
              <a:buAutoNum type="alphaUcPeriod"/>
            </a:pPr>
            <a:r>
              <a:rPr lang="en-US" sz="2400" dirty="0"/>
              <a:t>-1 -2</a:t>
            </a:r>
          </a:p>
          <a:p>
            <a:pPr marL="457200" indent="-457200" fontAlgn="base">
              <a:buFont typeface="+mj-lt"/>
              <a:buAutoNum type="alphaUcPeriod"/>
            </a:pPr>
            <a:r>
              <a:rPr lang="en-US" sz="2400" dirty="0"/>
              <a:t>-2 -1</a:t>
            </a:r>
          </a:p>
          <a:p>
            <a:pPr marL="457200" indent="-457200" fontAlgn="base">
              <a:buFont typeface="+mj-lt"/>
              <a:buAutoNum type="alphaUcPeriod"/>
            </a:pPr>
            <a:r>
              <a:rPr lang="en-US" sz="2400" dirty="0"/>
              <a:t>Segmentation fault</a:t>
            </a:r>
          </a:p>
          <a:p>
            <a:pPr marL="457200" indent="-457200" fontAlgn="base">
              <a:buFont typeface="+mj-lt"/>
              <a:buAutoNum type="alphaUcPeriod"/>
            </a:pPr>
            <a:r>
              <a:rPr lang="en-US" sz="2400" dirty="0"/>
              <a:t>None of the above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973" y="2371436"/>
            <a:ext cx="3924300" cy="111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43513" y="3634244"/>
            <a:ext cx="5957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zh-CN" sz="2400" dirty="0"/>
              <a:t>x: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545919" y="4001294"/>
            <a:ext cx="2325487" cy="58330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B214D761-90F7-4A4C-8AF5-0E70B26CF5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28753"/>
              </p:ext>
            </p:extLst>
          </p:nvPr>
        </p:nvGraphicFramePr>
        <p:xfrm>
          <a:off x="6057739" y="3795395"/>
          <a:ext cx="1366808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808">
                  <a:extLst>
                    <a:ext uri="{9D8B030D-6E8A-4147-A177-3AD203B41FA5}">
                      <a16:colId xmlns:a16="http://schemas.microsoft.com/office/drawing/2014/main" val="1085425121"/>
                    </a:ext>
                  </a:extLst>
                </a:gridCol>
              </a:tblGrid>
              <a:tr h="30234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ysClr val="windowText" lastClr="000000"/>
                          </a:solidFill>
                        </a:rPr>
                        <a:t>0xff</a:t>
                      </a:r>
                      <a:endParaRPr lang="zh-CN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640371"/>
                  </a:ext>
                </a:extLst>
              </a:tr>
              <a:tr h="3023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0xff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146774"/>
                  </a:ext>
                </a:extLst>
              </a:tr>
              <a:tr h="3023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0xff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942814"/>
                  </a:ext>
                </a:extLst>
              </a:tr>
              <a:tr h="3023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0xff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473531"/>
                  </a:ext>
                </a:extLst>
              </a:tr>
              <a:tr h="3023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0xff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53598"/>
                  </a:ext>
                </a:extLst>
              </a:tr>
              <a:tr h="3023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0xff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994423"/>
                  </a:ext>
                </a:extLst>
              </a:tr>
              <a:tr h="3023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0xff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964673"/>
                  </a:ext>
                </a:extLst>
              </a:tr>
              <a:tr h="3023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0xfe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814688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E36DC5B2-6B8F-1141-BD32-F4385CAECED5}"/>
              </a:ext>
            </a:extLst>
          </p:cNvPr>
          <p:cNvSpPr txBox="1"/>
          <p:nvPr/>
        </p:nvSpPr>
        <p:spPr>
          <a:xfrm>
            <a:off x="4562915" y="6356350"/>
            <a:ext cx="178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lower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address</a:t>
            </a:r>
            <a:endParaRPr kumimoji="1" lang="zh-CN" altLang="en-US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87D3B673-853D-2347-8C5F-63E1BCA398E6}"/>
              </a:ext>
            </a:extLst>
          </p:cNvPr>
          <p:cNvCxnSpPr/>
          <p:nvPr/>
        </p:nvCxnSpPr>
        <p:spPr>
          <a:xfrm flipH="1">
            <a:off x="7496355" y="6704222"/>
            <a:ext cx="8885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C655EC0-DC60-2746-B089-E588F3C5C541}"/>
              </a:ext>
            </a:extLst>
          </p:cNvPr>
          <p:cNvSpPr txBox="1"/>
          <p:nvPr/>
        </p:nvSpPr>
        <p:spPr>
          <a:xfrm>
            <a:off x="8384875" y="6488668"/>
            <a:ext cx="35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sp>
        <p:nvSpPr>
          <p:cNvPr id="14" name="右大括号 13">
            <a:extLst>
              <a:ext uri="{FF2B5EF4-FFF2-40B4-BE49-F238E27FC236}">
                <a16:creationId xmlns:a16="http://schemas.microsoft.com/office/drawing/2014/main" id="{47B5F11C-A5E5-D740-B4EB-19F60822B62A}"/>
              </a:ext>
            </a:extLst>
          </p:cNvPr>
          <p:cNvSpPr/>
          <p:nvPr/>
        </p:nvSpPr>
        <p:spPr>
          <a:xfrm>
            <a:off x="7496355" y="5258435"/>
            <a:ext cx="189781" cy="1414899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BF77989-95D7-F94E-915C-57AB8D50776F}"/>
              </a:ext>
            </a:extLst>
          </p:cNvPr>
          <p:cNvSpPr txBox="1"/>
          <p:nvPr/>
        </p:nvSpPr>
        <p:spPr>
          <a:xfrm>
            <a:off x="7681822" y="5758803"/>
            <a:ext cx="130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y[0]</a:t>
            </a:r>
            <a:endParaRPr kumimoji="1" lang="zh-CN" altLang="en-US" dirty="0"/>
          </a:p>
        </p:txBody>
      </p:sp>
      <p:sp>
        <p:nvSpPr>
          <p:cNvPr id="16" name="右大括号 15">
            <a:extLst>
              <a:ext uri="{FF2B5EF4-FFF2-40B4-BE49-F238E27FC236}">
                <a16:creationId xmlns:a16="http://schemas.microsoft.com/office/drawing/2014/main" id="{23534B05-A2AC-CB4E-9844-81A012796FE5}"/>
              </a:ext>
            </a:extLst>
          </p:cNvPr>
          <p:cNvSpPr/>
          <p:nvPr/>
        </p:nvSpPr>
        <p:spPr>
          <a:xfrm>
            <a:off x="7496355" y="3812648"/>
            <a:ext cx="189781" cy="1414899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5D53A50-FA21-5B4F-95E5-7D038BD3E365}"/>
              </a:ext>
            </a:extLst>
          </p:cNvPr>
          <p:cNvSpPr txBox="1"/>
          <p:nvPr/>
        </p:nvSpPr>
        <p:spPr>
          <a:xfrm>
            <a:off x="7681822" y="4313016"/>
            <a:ext cx="130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y[1]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216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3" grpId="0"/>
      <p:bldP spid="14" grpId="0" animBg="1"/>
      <p:bldP spid="15" grpId="0"/>
      <p:bldP spid="16" grpId="0" animBg="1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</a:t>
            </a:r>
            <a:r>
              <a:rPr lang="en-US" altLang="zh-CN"/>
              <a:t>6</a:t>
            </a:r>
            <a:r>
              <a:rPr lang="en-US"/>
              <a:t> Pointer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en-US"/>
              <a:t>Here's a C code fragment. In order for the above code fragment to output 1 2 10, which of 1 line of code that you should put at Line-3?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p[0] = 10;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p[1] = 10;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p[2] = 10;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*(p) = 10;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*(p+1) = 10;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*(p+2) = 10;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p++;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p--;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164" y="2548081"/>
            <a:ext cx="4978400" cy="1028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67414" y="4001294"/>
            <a:ext cx="62501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err="1"/>
              <a:t>int</a:t>
            </a:r>
            <a:r>
              <a:rPr lang="en-US" sz="2000"/>
              <a:t> *p = x+1;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/>
              <a:t>p=&amp;x[1], *p=x[1]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/>
              <a:t>want to set x[2]=10: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/>
              <a:t>*(p+1) == x[2]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sz="2000"/>
              <a:t>*(p+1)=10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sz="2000"/>
              <a:t>*(p+1)==p[1] which is often the case, so: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sz="2000"/>
              <a:t>p[1]=10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55708" y="690039"/>
            <a:ext cx="4695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>
                <a:solidFill>
                  <a:schemeClr val="accent1"/>
                </a:solidFill>
              </a:rPr>
              <a:t>*(</a:t>
            </a:r>
            <a:r>
              <a:rPr lang="en-US" err="1">
                <a:solidFill>
                  <a:schemeClr val="accent1"/>
                </a:solidFill>
              </a:rPr>
              <a:t>p+i</a:t>
            </a:r>
            <a:r>
              <a:rPr lang="en-US">
                <a:solidFill>
                  <a:schemeClr val="accent1"/>
                </a:solidFill>
              </a:rPr>
              <a:t>) == p[</a:t>
            </a:r>
            <a:r>
              <a:rPr lang="en-US" err="1">
                <a:solidFill>
                  <a:schemeClr val="accent1"/>
                </a:solidFill>
              </a:rPr>
              <a:t>i</a:t>
            </a:r>
            <a:r>
              <a:rPr lang="en-US">
                <a:solidFill>
                  <a:schemeClr val="accent1"/>
                </a:solidFill>
              </a:rPr>
              <a:t>] is often the case</a:t>
            </a:r>
          </a:p>
          <a:p>
            <a:pPr marL="285750" indent="-285750">
              <a:buFont typeface="Arial" charset="0"/>
              <a:buChar char="•"/>
            </a:pPr>
            <a:r>
              <a:rPr lang="en-US">
                <a:solidFill>
                  <a:schemeClr val="accent1"/>
                </a:solidFill>
              </a:rPr>
              <a:t>but it is not always </a:t>
            </a:r>
            <a:r>
              <a:rPr lang="en-US" err="1">
                <a:solidFill>
                  <a:schemeClr val="accent1"/>
                </a:solidFill>
              </a:rPr>
              <a:t>arr</a:t>
            </a:r>
            <a:r>
              <a:rPr lang="en-US">
                <a:solidFill>
                  <a:schemeClr val="accent1"/>
                </a:solidFill>
              </a:rPr>
              <a:t>[</a:t>
            </a:r>
            <a:r>
              <a:rPr lang="en-US" err="1">
                <a:solidFill>
                  <a:schemeClr val="accent1"/>
                </a:solidFill>
              </a:rPr>
              <a:t>i</a:t>
            </a:r>
            <a:r>
              <a:rPr lang="en-US">
                <a:solidFill>
                  <a:schemeClr val="accent1"/>
                </a:solidFill>
              </a:rPr>
              <a:t>], it depends on which element your pointer points to</a:t>
            </a:r>
          </a:p>
        </p:txBody>
      </p:sp>
      <p:sp>
        <p:nvSpPr>
          <p:cNvPr id="7" name="Oval 6"/>
          <p:cNvSpPr/>
          <p:nvPr/>
        </p:nvSpPr>
        <p:spPr>
          <a:xfrm>
            <a:off x="632416" y="2993475"/>
            <a:ext cx="2325487" cy="58330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2416" y="4293566"/>
            <a:ext cx="2642125" cy="58330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</a:t>
            </a:r>
            <a:r>
              <a:rPr lang="en-US" altLang="zh-CN"/>
              <a:t>6</a:t>
            </a:r>
            <a:r>
              <a:rPr lang="en-US"/>
              <a:t> Pointer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en-US"/>
              <a:t>Here's a C code fragment. In order for the above code fragment to output 1 2 10, which of 1 line of code that you should put at Line-3?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p[0] = 10;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p[1] = 10;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p[2] = 10;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*(p) = 10;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*(p+1) = 10;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*(p+2) = 10;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p++;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p--;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164" y="2548081"/>
            <a:ext cx="4978400" cy="1028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67414" y="4001294"/>
            <a:ext cx="62501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/>
              <a:t>int *p = x+1;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p=&amp;x[1], *p=x[1]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want to set x[2]=10: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/>
              <a:t>p[1]==*(p+1) == x[2]</a:t>
            </a:r>
          </a:p>
        </p:txBody>
      </p:sp>
      <p:sp>
        <p:nvSpPr>
          <p:cNvPr id="7" name="Oval 6"/>
          <p:cNvSpPr/>
          <p:nvPr/>
        </p:nvSpPr>
        <p:spPr>
          <a:xfrm>
            <a:off x="632416" y="2993475"/>
            <a:ext cx="2325487" cy="58330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2416" y="4293566"/>
            <a:ext cx="2642125" cy="58330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5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</a:t>
            </a:r>
            <a:r>
              <a:rPr lang="en-US" altLang="zh-CN"/>
              <a:t>6</a:t>
            </a:r>
            <a:r>
              <a:rPr lang="en-US"/>
              <a:t> Pointer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en-US"/>
              <a:t>Here's a C code fragment. In order for the above code fragment to output 1 2 10, which of 1 line of code that you should put at Line-3?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p[0] = 10;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p[1] = 10;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p[2] = 10;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*(p) = 10;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*(p+1) = 10;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*(p+2) = 10;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p++;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p--;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679" y="546741"/>
            <a:ext cx="4978400" cy="102870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632416" y="2993475"/>
            <a:ext cx="2325487" cy="58330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2416" y="4293566"/>
            <a:ext cx="2642125" cy="58330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A365953B-CC17-7C48-8990-EC96247DF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552862"/>
              </p:ext>
            </p:extLst>
          </p:nvPr>
        </p:nvGraphicFramePr>
        <p:xfrm>
          <a:off x="6127410" y="2332355"/>
          <a:ext cx="1366808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808">
                  <a:extLst>
                    <a:ext uri="{9D8B030D-6E8A-4147-A177-3AD203B41FA5}">
                      <a16:colId xmlns:a16="http://schemas.microsoft.com/office/drawing/2014/main" val="1085425121"/>
                    </a:ext>
                  </a:extLst>
                </a:gridCol>
              </a:tblGrid>
              <a:tr h="30234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ysClr val="windowText" lastClr="000000"/>
                          </a:solidFill>
                        </a:rPr>
                        <a:t>0x00</a:t>
                      </a:r>
                      <a:endParaRPr lang="zh-CN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640371"/>
                  </a:ext>
                </a:extLst>
              </a:tr>
              <a:tr h="302343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ysClr val="windowText" lastClr="000000"/>
                          </a:solidFill>
                        </a:rPr>
                        <a:t>0x00</a:t>
                      </a:r>
                      <a:endParaRPr lang="zh-CN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786559"/>
                  </a:ext>
                </a:extLst>
              </a:tr>
              <a:tr h="302343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ysClr val="windowText" lastClr="000000"/>
                          </a:solidFill>
                        </a:rPr>
                        <a:t>0x00</a:t>
                      </a:r>
                      <a:endParaRPr lang="zh-CN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455086"/>
                  </a:ext>
                </a:extLst>
              </a:tr>
              <a:tr h="302343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ysClr val="windowText" lastClr="000000"/>
                          </a:solidFill>
                        </a:rPr>
                        <a:t>0x03</a:t>
                      </a:r>
                      <a:endParaRPr lang="zh-CN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921587"/>
                  </a:ext>
                </a:extLst>
              </a:tr>
              <a:tr h="302343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ysClr val="windowText" lastClr="000000"/>
                          </a:solidFill>
                        </a:rPr>
                        <a:t>0x00</a:t>
                      </a:r>
                      <a:endParaRPr lang="zh-CN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816299"/>
                  </a:ext>
                </a:extLst>
              </a:tr>
              <a:tr h="302343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ysClr val="windowText" lastClr="000000"/>
                          </a:solidFill>
                        </a:rPr>
                        <a:t>0x00</a:t>
                      </a:r>
                      <a:endParaRPr lang="zh-CN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146774"/>
                  </a:ext>
                </a:extLst>
              </a:tr>
              <a:tr h="302343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ysClr val="windowText" lastClr="000000"/>
                          </a:solidFill>
                        </a:rPr>
                        <a:t>0x00</a:t>
                      </a:r>
                      <a:endParaRPr lang="zh-CN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942814"/>
                  </a:ext>
                </a:extLst>
              </a:tr>
              <a:tr h="302343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ysClr val="windowText" lastClr="000000"/>
                          </a:solidFill>
                        </a:rPr>
                        <a:t>0x02</a:t>
                      </a:r>
                      <a:endParaRPr lang="zh-CN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473531"/>
                  </a:ext>
                </a:extLst>
              </a:tr>
              <a:tr h="302343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ysClr val="windowText" lastClr="000000"/>
                          </a:solidFill>
                        </a:rPr>
                        <a:t>0x00</a:t>
                      </a:r>
                      <a:endParaRPr lang="zh-CN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53598"/>
                  </a:ext>
                </a:extLst>
              </a:tr>
              <a:tr h="302343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ysClr val="windowText" lastClr="000000"/>
                          </a:solidFill>
                        </a:rPr>
                        <a:t>0x00</a:t>
                      </a:r>
                      <a:endParaRPr lang="zh-CN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994423"/>
                  </a:ext>
                </a:extLst>
              </a:tr>
              <a:tr h="302343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ysClr val="windowText" lastClr="000000"/>
                          </a:solidFill>
                        </a:rPr>
                        <a:t>0x00</a:t>
                      </a:r>
                      <a:endParaRPr lang="zh-CN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964673"/>
                  </a:ext>
                </a:extLst>
              </a:tr>
              <a:tr h="302343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ysClr val="windowText" lastClr="000000"/>
                          </a:solidFill>
                        </a:rPr>
                        <a:t>0x01</a:t>
                      </a:r>
                      <a:endParaRPr lang="zh-CN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814688"/>
                  </a:ext>
                </a:extLst>
              </a:tr>
            </a:tbl>
          </a:graphicData>
        </a:graphic>
      </p:graphicFrame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961AF813-F691-2247-9951-6C5F5A874035}"/>
              </a:ext>
            </a:extLst>
          </p:cNvPr>
          <p:cNvCxnSpPr/>
          <p:nvPr/>
        </p:nvCxnSpPr>
        <p:spPr>
          <a:xfrm flipH="1">
            <a:off x="7677508" y="5258435"/>
            <a:ext cx="8885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112E4334-E03D-5A44-B237-22E7A7961B3C}"/>
              </a:ext>
            </a:extLst>
          </p:cNvPr>
          <p:cNvSpPr txBox="1"/>
          <p:nvPr/>
        </p:nvSpPr>
        <p:spPr>
          <a:xfrm>
            <a:off x="8566028" y="5042881"/>
            <a:ext cx="35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p</a:t>
            </a:r>
            <a:endParaRPr kumimoji="1" lang="zh-CN" altLang="en-US"/>
          </a:p>
        </p:txBody>
      </p:sp>
      <p:sp>
        <p:nvSpPr>
          <p:cNvPr id="14" name="右大括号 13">
            <a:extLst>
              <a:ext uri="{FF2B5EF4-FFF2-40B4-BE49-F238E27FC236}">
                <a16:creationId xmlns:a16="http://schemas.microsoft.com/office/drawing/2014/main" id="{A9E696A0-D90D-0E4A-81D8-650DCC563581}"/>
              </a:ext>
            </a:extLst>
          </p:cNvPr>
          <p:cNvSpPr/>
          <p:nvPr/>
        </p:nvSpPr>
        <p:spPr>
          <a:xfrm>
            <a:off x="7496355" y="5258435"/>
            <a:ext cx="189781" cy="1414899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4D03C23-670C-A04A-A6D4-15FF135D6A35}"/>
              </a:ext>
            </a:extLst>
          </p:cNvPr>
          <p:cNvSpPr txBox="1"/>
          <p:nvPr/>
        </p:nvSpPr>
        <p:spPr>
          <a:xfrm>
            <a:off x="7681822" y="5758803"/>
            <a:ext cx="130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x[0]</a:t>
            </a:r>
            <a:endParaRPr kumimoji="1" lang="zh-CN" altLang="en-US"/>
          </a:p>
        </p:txBody>
      </p:sp>
      <p:sp>
        <p:nvSpPr>
          <p:cNvPr id="16" name="右大括号 15">
            <a:extLst>
              <a:ext uri="{FF2B5EF4-FFF2-40B4-BE49-F238E27FC236}">
                <a16:creationId xmlns:a16="http://schemas.microsoft.com/office/drawing/2014/main" id="{BA2585EB-ECB9-3643-8A27-6B9D1A4CFE0E}"/>
              </a:ext>
            </a:extLst>
          </p:cNvPr>
          <p:cNvSpPr/>
          <p:nvPr/>
        </p:nvSpPr>
        <p:spPr>
          <a:xfrm>
            <a:off x="7496355" y="3812648"/>
            <a:ext cx="189781" cy="1414899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29C44B5-04E0-2543-BDF1-5E49D9FFED2C}"/>
              </a:ext>
            </a:extLst>
          </p:cNvPr>
          <p:cNvSpPr txBox="1"/>
          <p:nvPr/>
        </p:nvSpPr>
        <p:spPr>
          <a:xfrm>
            <a:off x="7681822" y="4313016"/>
            <a:ext cx="130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x[1]</a:t>
            </a:r>
            <a:endParaRPr kumimoji="1" lang="zh-CN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E71E57-99B3-CD4F-A1A4-C5B8D29B67C5}"/>
              </a:ext>
            </a:extLst>
          </p:cNvPr>
          <p:cNvSpPr txBox="1"/>
          <p:nvPr/>
        </p:nvSpPr>
        <p:spPr>
          <a:xfrm>
            <a:off x="5207654" y="2536310"/>
            <a:ext cx="5957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zh-CN" sz="2400"/>
              <a:t>x:</a:t>
            </a:r>
            <a:endParaRPr lang="en-US" sz="2400"/>
          </a:p>
        </p:txBody>
      </p:sp>
      <p:sp>
        <p:nvSpPr>
          <p:cNvPr id="19" name="右大括号 15">
            <a:extLst>
              <a:ext uri="{FF2B5EF4-FFF2-40B4-BE49-F238E27FC236}">
                <a16:creationId xmlns:a16="http://schemas.microsoft.com/office/drawing/2014/main" id="{17C801A3-FE94-2043-B53C-75F4D5B87AC7}"/>
              </a:ext>
            </a:extLst>
          </p:cNvPr>
          <p:cNvSpPr/>
          <p:nvPr/>
        </p:nvSpPr>
        <p:spPr>
          <a:xfrm>
            <a:off x="7492041" y="2388567"/>
            <a:ext cx="189781" cy="1414899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6">
            <a:extLst>
              <a:ext uri="{FF2B5EF4-FFF2-40B4-BE49-F238E27FC236}">
                <a16:creationId xmlns:a16="http://schemas.microsoft.com/office/drawing/2014/main" id="{E119B214-BE61-6544-B7D5-A3A9E44068CD}"/>
              </a:ext>
            </a:extLst>
          </p:cNvPr>
          <p:cNvSpPr txBox="1"/>
          <p:nvPr/>
        </p:nvSpPr>
        <p:spPr>
          <a:xfrm>
            <a:off x="7677508" y="2888935"/>
            <a:ext cx="130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x[2]</a:t>
            </a:r>
            <a:endParaRPr kumimoji="1"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1E1D2F-C4FA-CF4C-9CA3-FB18D06BCE15}"/>
              </a:ext>
            </a:extLst>
          </p:cNvPr>
          <p:cNvSpPr txBox="1"/>
          <p:nvPr/>
        </p:nvSpPr>
        <p:spPr>
          <a:xfrm>
            <a:off x="8610600" y="2480434"/>
            <a:ext cx="3533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(Graph</a:t>
            </a:r>
            <a:r>
              <a:rPr lang="zh-CN" altLang="en-US" sz="1400"/>
              <a:t> </a:t>
            </a:r>
            <a:r>
              <a:rPr lang="en-US" altLang="zh-CN" sz="1400"/>
              <a:t>drawn</a:t>
            </a:r>
            <a:r>
              <a:rPr lang="zh-CN" altLang="en-US" sz="1400"/>
              <a:t> </a:t>
            </a:r>
            <a:r>
              <a:rPr lang="en-US" altLang="zh-CN" sz="1400"/>
              <a:t>assuming</a:t>
            </a:r>
            <a:r>
              <a:rPr lang="zh-CN" altLang="en-US" sz="1400"/>
              <a:t> </a:t>
            </a:r>
            <a:r>
              <a:rPr lang="en-US" altLang="zh-CN" sz="1400"/>
              <a:t>little</a:t>
            </a:r>
            <a:r>
              <a:rPr lang="zh-CN" altLang="en-US" sz="1400"/>
              <a:t> </a:t>
            </a:r>
            <a:r>
              <a:rPr lang="en-US" altLang="zh-CN" sz="1400"/>
              <a:t>endian,</a:t>
            </a:r>
            <a:r>
              <a:rPr lang="zh-CN" altLang="en-US" sz="1400"/>
              <a:t> </a:t>
            </a:r>
            <a:r>
              <a:rPr lang="en-US" altLang="zh-CN" sz="1400"/>
              <a:t>but</a:t>
            </a:r>
            <a:r>
              <a:rPr lang="zh-CN" altLang="en-US" sz="1400"/>
              <a:t> </a:t>
            </a:r>
            <a:r>
              <a:rPr lang="en-US" altLang="zh-CN" sz="1400"/>
              <a:t>the</a:t>
            </a:r>
            <a:r>
              <a:rPr lang="zh-CN" altLang="en-US" sz="1400"/>
              <a:t> </a:t>
            </a:r>
            <a:r>
              <a:rPr lang="en-US" altLang="zh-CN" sz="1400"/>
              <a:t>result</a:t>
            </a:r>
            <a:r>
              <a:rPr lang="zh-CN" altLang="en-US" sz="1400"/>
              <a:t> </a:t>
            </a:r>
            <a:r>
              <a:rPr lang="en-US" altLang="zh-CN" sz="1400"/>
              <a:t>is</a:t>
            </a:r>
            <a:r>
              <a:rPr lang="zh-CN" altLang="en-US" sz="1400"/>
              <a:t> </a:t>
            </a:r>
            <a:r>
              <a:rPr lang="en-US" altLang="zh-CN" sz="1400"/>
              <a:t>the</a:t>
            </a:r>
            <a:r>
              <a:rPr lang="zh-CN" altLang="en-US" sz="1400"/>
              <a:t> </a:t>
            </a:r>
            <a:r>
              <a:rPr lang="en-US" altLang="zh-CN" sz="1400"/>
              <a:t>same</a:t>
            </a:r>
            <a:r>
              <a:rPr lang="zh-CN" altLang="en-US" sz="1400"/>
              <a:t> </a:t>
            </a:r>
            <a:r>
              <a:rPr lang="en-US" altLang="zh-CN" sz="1400"/>
              <a:t>for</a:t>
            </a:r>
            <a:r>
              <a:rPr lang="zh-CN" altLang="en-US" sz="1400"/>
              <a:t> </a:t>
            </a:r>
            <a:r>
              <a:rPr lang="en-US" altLang="zh-CN" sz="1400"/>
              <a:t>large</a:t>
            </a:r>
            <a:r>
              <a:rPr lang="zh-CN" altLang="en-US" sz="1400"/>
              <a:t> </a:t>
            </a:r>
            <a:r>
              <a:rPr lang="en-US" altLang="zh-CN" sz="1400"/>
              <a:t>endian</a:t>
            </a:r>
            <a:r>
              <a:rPr lang="zh-CN" altLang="en-US" sz="1400"/>
              <a:t> </a:t>
            </a:r>
            <a:r>
              <a:rPr lang="en-US" altLang="zh-CN" sz="1400"/>
              <a:t>too)</a:t>
            </a:r>
            <a:endParaRPr lang="en-US" sz="1400"/>
          </a:p>
        </p:txBody>
      </p:sp>
      <p:cxnSp>
        <p:nvCxnSpPr>
          <p:cNvPr id="21" name="直线箭头连接符 11">
            <a:extLst>
              <a:ext uri="{FF2B5EF4-FFF2-40B4-BE49-F238E27FC236}">
                <a16:creationId xmlns:a16="http://schemas.microsoft.com/office/drawing/2014/main" id="{83A53BB2-64A0-FD4B-85AA-12DE1173F7A8}"/>
              </a:ext>
            </a:extLst>
          </p:cNvPr>
          <p:cNvCxnSpPr/>
          <p:nvPr/>
        </p:nvCxnSpPr>
        <p:spPr>
          <a:xfrm flipH="1">
            <a:off x="7616646" y="3798705"/>
            <a:ext cx="8885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12">
            <a:extLst>
              <a:ext uri="{FF2B5EF4-FFF2-40B4-BE49-F238E27FC236}">
                <a16:creationId xmlns:a16="http://schemas.microsoft.com/office/drawing/2014/main" id="{868C1A8F-7E24-514B-B957-3F07E3EDD6AA}"/>
              </a:ext>
            </a:extLst>
          </p:cNvPr>
          <p:cNvSpPr txBox="1"/>
          <p:nvPr/>
        </p:nvSpPr>
        <p:spPr>
          <a:xfrm>
            <a:off x="8505166" y="3583151"/>
            <a:ext cx="74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p+1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504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/>
      <p:bldP spid="14" grpId="0" animBg="1"/>
      <p:bldP spid="15" grpId="0"/>
      <p:bldP spid="16" grpId="0" animBg="1"/>
      <p:bldP spid="17" grpId="0"/>
      <p:bldP spid="18" grpId="0"/>
      <p:bldP spid="19" grpId="0" animBg="1"/>
      <p:bldP spid="20" grpId="0"/>
      <p:bldP spid="6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Q</a:t>
            </a:r>
            <a:r>
              <a:rPr lang="en-US" altLang="zh-CN" b="1"/>
              <a:t>7</a:t>
            </a:r>
            <a:r>
              <a:rPr lang="en-US" b="1"/>
              <a:t> </a:t>
            </a:r>
            <a:r>
              <a:rPr lang="en-US"/>
              <a:t>ASCII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Suppose char c </a:t>
            </a:r>
            <a:r>
              <a:rPr lang="en-US">
                <a:solidFill>
                  <a:schemeClr val="accent1"/>
                </a:solidFill>
              </a:rPr>
              <a:t>stores some ASCII character</a:t>
            </a:r>
            <a:r>
              <a:rPr lang="en-US"/>
              <a:t>. What could be its value interpreted as a signed 1-byte integer?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any integer in the range [-128,127]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any integer in the range [0, 255]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any integer in the range [0, 127]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any integer in the range [-1, 255]</a:t>
            </a:r>
          </a:p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57530" y="3680619"/>
            <a:ext cx="5906770" cy="61198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46900" y="3467100"/>
            <a:ext cx="44069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/>
              <a:t>ASCII characters: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/>
              <a:t>use one byte (</a:t>
            </a:r>
            <a:r>
              <a:rPr lang="en-US" sz="2000">
                <a:solidFill>
                  <a:schemeClr val="accent1"/>
                </a:solidFill>
              </a:rPr>
              <a:t>with MSB=0</a:t>
            </a:r>
            <a:r>
              <a:rPr lang="en-US" sz="2000"/>
              <a:t>) to represent each character</a:t>
            </a:r>
          </a:p>
          <a:p>
            <a:pPr marL="285750" indent="-285750">
              <a:buFont typeface="Arial" charset="0"/>
              <a:buChar char="•"/>
            </a:pPr>
            <a:endParaRPr lang="en-US" sz="2000"/>
          </a:p>
          <a:p>
            <a:pPr marL="285750" indent="-285750">
              <a:buFont typeface="Arial" charset="0"/>
              <a:buChar char="•"/>
            </a:pPr>
            <a:r>
              <a:rPr lang="en-US" sz="2000"/>
              <a:t>if it is interpreted as a signed 1-byte </a:t>
            </a:r>
            <a:r>
              <a:rPr lang="en-US" sz="2000" err="1"/>
              <a:t>int</a:t>
            </a:r>
            <a:r>
              <a:rPr lang="en-US" sz="2000"/>
              <a:t>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/>
              <a:t>smallest: 00000000 -&gt; 0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/>
              <a:t>largest: 011111111 -&gt; 127</a:t>
            </a:r>
          </a:p>
          <a:p>
            <a:pPr marL="285750" indent="-285750">
              <a:buFont typeface="Arial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990700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Q</a:t>
            </a:r>
            <a:r>
              <a:rPr lang="en-US" altLang="zh-CN" b="1"/>
              <a:t>8</a:t>
            </a:r>
            <a:r>
              <a:rPr lang="en-US" b="1"/>
              <a:t> </a:t>
            </a:r>
            <a:r>
              <a:rPr lang="en-US"/>
              <a:t>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mr-IN"/>
              <a:t>1: </a:t>
            </a:r>
            <a:r>
              <a:rPr lang="mr-IN" err="1">
                <a:solidFill>
                  <a:srgbClr val="F7A6FF"/>
                </a:solidFill>
              </a:rPr>
              <a:t>char</a:t>
            </a:r>
            <a:r>
              <a:rPr lang="mr-IN"/>
              <a:t> </a:t>
            </a:r>
            <a:r>
              <a:rPr lang="mr-IN" err="1"/>
              <a:t>c</a:t>
            </a:r>
            <a:r>
              <a:rPr lang="mr-IN"/>
              <a:t> = </a:t>
            </a:r>
            <a:r>
              <a:rPr lang="mr-IN">
                <a:solidFill>
                  <a:schemeClr val="accent6"/>
                </a:solidFill>
              </a:rPr>
              <a:t>'</a:t>
            </a:r>
            <a:r>
              <a:rPr lang="mr-IN" err="1">
                <a:solidFill>
                  <a:schemeClr val="accent6"/>
                </a:solidFill>
              </a:rPr>
              <a:t>a</a:t>
            </a:r>
            <a:r>
              <a:rPr lang="mr-IN">
                <a:solidFill>
                  <a:schemeClr val="accent6"/>
                </a:solidFill>
              </a:rPr>
              <a:t>'</a:t>
            </a:r>
            <a:r>
              <a:rPr lang="mr-IN"/>
              <a:t>; </a:t>
            </a:r>
            <a:endParaRPr lang="en-US"/>
          </a:p>
          <a:p>
            <a:pPr marL="0" indent="0">
              <a:buNone/>
            </a:pPr>
            <a:r>
              <a:rPr lang="mr-IN"/>
              <a:t>2: </a:t>
            </a:r>
            <a:r>
              <a:rPr lang="mr-IN" err="1">
                <a:solidFill>
                  <a:srgbClr val="F7A6FF"/>
                </a:solidFill>
              </a:rPr>
              <a:t>int</a:t>
            </a:r>
            <a:r>
              <a:rPr lang="mr-IN"/>
              <a:t> </a:t>
            </a:r>
            <a:r>
              <a:rPr lang="mr-IN" err="1"/>
              <a:t>x</a:t>
            </a:r>
            <a:r>
              <a:rPr lang="mr-IN"/>
              <a:t> = </a:t>
            </a:r>
            <a:r>
              <a:rPr lang="mr-IN" err="1">
                <a:solidFill>
                  <a:schemeClr val="accent4"/>
                </a:solidFill>
              </a:rPr>
              <a:t>strlen</a:t>
            </a:r>
            <a:r>
              <a:rPr lang="mr-IN"/>
              <a:t>(&amp;</a:t>
            </a:r>
            <a:r>
              <a:rPr lang="mr-IN" err="1"/>
              <a:t>c</a:t>
            </a:r>
            <a:r>
              <a:rPr lang="mr-IN"/>
              <a:t>);</a:t>
            </a:r>
            <a:endParaRPr lang="en-US"/>
          </a:p>
          <a:p>
            <a:pPr marL="0" indent="0" fontAlgn="base">
              <a:buNone/>
            </a:pPr>
            <a:r>
              <a:rPr lang="en-US"/>
              <a:t>What's the value of x after the above two lines of code?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Compilation error at line 1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Compilation error at line 2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x = 0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x = 1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x = 2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x = 3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x's value is undefined (i.e. could be any </a:t>
            </a:r>
            <a:r>
              <a:rPr lang="en-US" err="1"/>
              <a:t>int</a:t>
            </a:r>
            <a:r>
              <a:rPr lang="en-US"/>
              <a:t> value).</a:t>
            </a:r>
          </a:p>
        </p:txBody>
      </p:sp>
      <p:sp>
        <p:nvSpPr>
          <p:cNvPr id="4" name="Oval 3"/>
          <p:cNvSpPr/>
          <p:nvPr/>
        </p:nvSpPr>
        <p:spPr>
          <a:xfrm>
            <a:off x="480060" y="5360670"/>
            <a:ext cx="4309110" cy="5829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80710" y="3097530"/>
            <a:ext cx="5394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>
                <a:solidFill>
                  <a:schemeClr val="accent1"/>
                </a:solidFill>
              </a:rPr>
              <a:t>What is </a:t>
            </a:r>
            <a:r>
              <a:rPr lang="en-US">
                <a:solidFill>
                  <a:schemeClr val="accent1"/>
                </a:solidFill>
              </a:rPr>
              <a:t>C’s solution to determine string length?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/>
              <a:t>Programmers are expected to store a </a:t>
            </a:r>
            <a:r>
              <a:rPr lang="en-US">
                <a:solidFill>
                  <a:schemeClr val="accent1"/>
                </a:solidFill>
              </a:rPr>
              <a:t>NULL</a:t>
            </a:r>
            <a:r>
              <a:rPr lang="en-US"/>
              <a:t> character at the end of the string (by convention)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/>
              <a:t>Count the #char until ‘\0’</a:t>
            </a:r>
          </a:p>
        </p:txBody>
      </p:sp>
    </p:spTree>
    <p:extLst>
      <p:ext uri="{BB962C8B-B14F-4D97-AF65-F5344CB8AC3E}">
        <p14:creationId xmlns:p14="http://schemas.microsoft.com/office/powerpoint/2010/main" val="376828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Q</a:t>
            </a:r>
            <a:r>
              <a:rPr lang="en-US" altLang="zh-CN" b="1"/>
              <a:t>9</a:t>
            </a:r>
            <a:r>
              <a:rPr lang="en-US" b="1"/>
              <a:t> </a:t>
            </a:r>
            <a:r>
              <a:rPr lang="en-US"/>
              <a:t>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mr-IN"/>
              <a:t>1: </a:t>
            </a:r>
            <a:r>
              <a:rPr lang="mr-IN" err="1">
                <a:solidFill>
                  <a:srgbClr val="F7A6FF"/>
                </a:solidFill>
              </a:rPr>
              <a:t>char</a:t>
            </a:r>
            <a:r>
              <a:rPr lang="mr-IN"/>
              <a:t> </a:t>
            </a:r>
            <a:r>
              <a:rPr lang="mr-IN" err="1"/>
              <a:t>c</a:t>
            </a:r>
            <a:r>
              <a:rPr lang="mr-IN"/>
              <a:t> = </a:t>
            </a:r>
            <a:r>
              <a:rPr lang="mr-IN">
                <a:solidFill>
                  <a:schemeClr val="accent6"/>
                </a:solidFill>
              </a:rPr>
              <a:t>‘</a:t>
            </a:r>
            <a:r>
              <a:rPr lang="en-US">
                <a:solidFill>
                  <a:schemeClr val="accent6"/>
                </a:solidFill>
              </a:rPr>
              <a:t>\0</a:t>
            </a:r>
            <a:r>
              <a:rPr lang="mr-IN">
                <a:solidFill>
                  <a:schemeClr val="accent6"/>
                </a:solidFill>
              </a:rPr>
              <a:t>'</a:t>
            </a:r>
            <a:r>
              <a:rPr lang="mr-IN"/>
              <a:t>; </a:t>
            </a:r>
            <a:endParaRPr lang="en-US"/>
          </a:p>
          <a:p>
            <a:pPr marL="0" indent="0">
              <a:buNone/>
            </a:pPr>
            <a:r>
              <a:rPr lang="mr-IN"/>
              <a:t>2: </a:t>
            </a:r>
            <a:r>
              <a:rPr lang="mr-IN" err="1">
                <a:solidFill>
                  <a:srgbClr val="F7A6FF"/>
                </a:solidFill>
              </a:rPr>
              <a:t>int</a:t>
            </a:r>
            <a:r>
              <a:rPr lang="mr-IN"/>
              <a:t> </a:t>
            </a:r>
            <a:r>
              <a:rPr lang="mr-IN" err="1"/>
              <a:t>x</a:t>
            </a:r>
            <a:r>
              <a:rPr lang="mr-IN"/>
              <a:t> = </a:t>
            </a:r>
            <a:r>
              <a:rPr lang="mr-IN" err="1">
                <a:solidFill>
                  <a:schemeClr val="accent4"/>
                </a:solidFill>
              </a:rPr>
              <a:t>strlen</a:t>
            </a:r>
            <a:r>
              <a:rPr lang="mr-IN"/>
              <a:t>(&amp;</a:t>
            </a:r>
            <a:r>
              <a:rPr lang="mr-IN" err="1"/>
              <a:t>c</a:t>
            </a:r>
            <a:r>
              <a:rPr lang="mr-IN"/>
              <a:t>);</a:t>
            </a:r>
            <a:endParaRPr lang="en-US"/>
          </a:p>
          <a:p>
            <a:pPr marL="0" indent="0" fontAlgn="base">
              <a:buNone/>
            </a:pPr>
            <a:r>
              <a:rPr lang="en-US"/>
              <a:t>What's the value of x after the above two lines of code?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Compilation error at line 1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Compilation error at line 2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x = 0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x = 1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x = 2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x = 3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x's value is undefined (i.e. could be any </a:t>
            </a:r>
            <a:r>
              <a:rPr lang="en-US" err="1"/>
              <a:t>int</a:t>
            </a:r>
            <a:r>
              <a:rPr lang="en-US"/>
              <a:t> value).</a:t>
            </a:r>
          </a:p>
        </p:txBody>
      </p:sp>
      <p:sp>
        <p:nvSpPr>
          <p:cNvPr id="4" name="Oval 3"/>
          <p:cNvSpPr/>
          <p:nvPr/>
        </p:nvSpPr>
        <p:spPr>
          <a:xfrm>
            <a:off x="582930" y="3744119"/>
            <a:ext cx="2297430" cy="46212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80710" y="3097530"/>
            <a:ext cx="5394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>
                <a:solidFill>
                  <a:schemeClr val="accent1"/>
                </a:solidFill>
              </a:rPr>
              <a:t>What is </a:t>
            </a:r>
            <a:r>
              <a:rPr lang="en-US">
                <a:solidFill>
                  <a:schemeClr val="accent1"/>
                </a:solidFill>
              </a:rPr>
              <a:t>C’s solution to determine string length?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/>
              <a:t>Programmers are expected to store a </a:t>
            </a:r>
            <a:r>
              <a:rPr lang="en-US">
                <a:solidFill>
                  <a:schemeClr val="accent1"/>
                </a:solidFill>
              </a:rPr>
              <a:t>NULL</a:t>
            </a:r>
            <a:r>
              <a:rPr lang="en-US"/>
              <a:t> character at the end of the string (by convention)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/>
              <a:t>Count the #char until ‘\0’</a:t>
            </a:r>
          </a:p>
        </p:txBody>
      </p:sp>
    </p:spTree>
    <p:extLst>
      <p:ext uri="{BB962C8B-B14F-4D97-AF65-F5344CB8AC3E}">
        <p14:creationId xmlns:p14="http://schemas.microsoft.com/office/powerpoint/2010/main" val="166739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Q</a:t>
            </a:r>
            <a:r>
              <a:rPr lang="en-US" altLang="zh-CN" b="1"/>
              <a:t>10</a:t>
            </a:r>
            <a:r>
              <a:rPr lang="en-US" b="1"/>
              <a:t> </a:t>
            </a:r>
            <a:r>
              <a:rPr lang="en-US"/>
              <a:t>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mr-IN"/>
              <a:t>1: </a:t>
            </a:r>
            <a:r>
              <a:rPr lang="en-US" err="1">
                <a:solidFill>
                  <a:srgbClr val="F7A6FF"/>
                </a:solidFill>
              </a:rPr>
              <a:t>int</a:t>
            </a:r>
            <a:r>
              <a:rPr lang="mr-IN"/>
              <a:t> </a:t>
            </a:r>
            <a:r>
              <a:rPr lang="en-US"/>
              <a:t>a</a:t>
            </a:r>
            <a:r>
              <a:rPr lang="mr-IN"/>
              <a:t> = </a:t>
            </a:r>
            <a:r>
              <a:rPr lang="en-US">
                <a:solidFill>
                  <a:schemeClr val="accent4"/>
                </a:solidFill>
              </a:rPr>
              <a:t>0x00414243</a:t>
            </a:r>
            <a:r>
              <a:rPr lang="mr-IN"/>
              <a:t>; </a:t>
            </a:r>
            <a:endParaRPr lang="en-US"/>
          </a:p>
          <a:p>
            <a:pPr marL="0" indent="0">
              <a:buNone/>
            </a:pPr>
            <a:r>
              <a:rPr lang="mr-IN"/>
              <a:t>2: </a:t>
            </a:r>
            <a:r>
              <a:rPr lang="mr-IN" err="1">
                <a:solidFill>
                  <a:srgbClr val="F7A6FF"/>
                </a:solidFill>
              </a:rPr>
              <a:t>int</a:t>
            </a:r>
            <a:r>
              <a:rPr lang="mr-IN"/>
              <a:t> </a:t>
            </a:r>
            <a:r>
              <a:rPr lang="mr-IN" err="1"/>
              <a:t>x</a:t>
            </a:r>
            <a:r>
              <a:rPr lang="mr-IN"/>
              <a:t> = </a:t>
            </a:r>
            <a:r>
              <a:rPr lang="mr-IN" err="1">
                <a:solidFill>
                  <a:schemeClr val="accent4"/>
                </a:solidFill>
              </a:rPr>
              <a:t>strlen</a:t>
            </a:r>
            <a:r>
              <a:rPr lang="mr-IN"/>
              <a:t>((</a:t>
            </a:r>
            <a:r>
              <a:rPr lang="mr-IN" err="1"/>
              <a:t>char</a:t>
            </a:r>
            <a:r>
              <a:rPr lang="mr-IN"/>
              <a:t> *)&amp;</a:t>
            </a:r>
            <a:r>
              <a:rPr lang="mr-IN" err="1"/>
              <a:t>a</a:t>
            </a:r>
            <a:r>
              <a:rPr lang="mr-IN"/>
              <a:t>);</a:t>
            </a:r>
            <a:endParaRPr lang="en-US"/>
          </a:p>
          <a:p>
            <a:pPr marL="0" indent="0" fontAlgn="base">
              <a:buNone/>
            </a:pPr>
            <a:r>
              <a:rPr lang="en-US"/>
              <a:t>What's the value of x after the above two lines of code?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Compilation error at line 1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Compilation error at line 2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x = 0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x = 1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x = 2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x = 3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x's value is undefined (i.e. could be any </a:t>
            </a:r>
            <a:r>
              <a:rPr lang="en-US" err="1"/>
              <a:t>int</a:t>
            </a:r>
            <a:r>
              <a:rPr lang="en-US"/>
              <a:t> value).</a:t>
            </a:r>
          </a:p>
        </p:txBody>
      </p:sp>
      <p:sp>
        <p:nvSpPr>
          <p:cNvPr id="4" name="Oval 3"/>
          <p:cNvSpPr/>
          <p:nvPr/>
        </p:nvSpPr>
        <p:spPr>
          <a:xfrm>
            <a:off x="480060" y="4989989"/>
            <a:ext cx="2297430" cy="46212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80710" y="3097530"/>
            <a:ext cx="5394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>
                <a:solidFill>
                  <a:schemeClr val="accent1"/>
                </a:solidFill>
              </a:rPr>
              <a:t>What is </a:t>
            </a:r>
            <a:r>
              <a:rPr lang="en-US">
                <a:solidFill>
                  <a:schemeClr val="accent1"/>
                </a:solidFill>
              </a:rPr>
              <a:t>C’s solution to determine string length?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/>
              <a:t>Programmers are expected to store a </a:t>
            </a:r>
            <a:r>
              <a:rPr lang="en-US">
                <a:solidFill>
                  <a:schemeClr val="accent1"/>
                </a:solidFill>
              </a:rPr>
              <a:t>NULL</a:t>
            </a:r>
            <a:r>
              <a:rPr lang="en-US"/>
              <a:t> character at the end of the string (by convention)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/>
              <a:t>Count the #char until ‘\0’</a:t>
            </a:r>
          </a:p>
          <a:p>
            <a:pPr marL="285750" indent="-285750">
              <a:buFont typeface="Arial" charset="0"/>
              <a:buChar char="•"/>
            </a:pPr>
            <a:r>
              <a:rPr lang="en-US"/>
              <a:t>(char *)&amp;a -&gt; casting to char *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67450" y="914400"/>
            <a:ext cx="4396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Exercise:</a:t>
            </a:r>
          </a:p>
          <a:p>
            <a:pPr marL="285750" indent="-285750">
              <a:buFont typeface="Arial" charset="0"/>
              <a:buChar char="•"/>
            </a:pPr>
            <a:r>
              <a:rPr lang="en-US"/>
              <a:t>what if `</a:t>
            </a:r>
            <a:r>
              <a:rPr lang="mr-IN" err="1">
                <a:solidFill>
                  <a:srgbClr val="F7A6FF"/>
                </a:solidFill>
              </a:rPr>
              <a:t>int</a:t>
            </a:r>
            <a:r>
              <a:rPr lang="mr-IN"/>
              <a:t> </a:t>
            </a:r>
            <a:r>
              <a:rPr lang="mr-IN" err="1"/>
              <a:t>x</a:t>
            </a:r>
            <a:r>
              <a:rPr lang="mr-IN"/>
              <a:t> = </a:t>
            </a:r>
            <a:r>
              <a:rPr lang="mr-IN" err="1">
                <a:solidFill>
                  <a:schemeClr val="accent4"/>
                </a:solidFill>
              </a:rPr>
              <a:t>strlen</a:t>
            </a:r>
            <a:r>
              <a:rPr lang="mr-IN"/>
              <a:t>(&amp;</a:t>
            </a:r>
            <a:r>
              <a:rPr lang="mr-IN" err="1"/>
              <a:t>a</a:t>
            </a:r>
            <a:r>
              <a:rPr lang="mr-IN"/>
              <a:t>);</a:t>
            </a:r>
            <a:r>
              <a:rPr lang="en-US"/>
              <a:t>` ?</a:t>
            </a:r>
          </a:p>
          <a:p>
            <a:pPr marL="285750" indent="-285750">
              <a:buFont typeface="Arial" charset="0"/>
              <a:buChar char="•"/>
            </a:pPr>
            <a:r>
              <a:rPr lang="en-US"/>
              <a:t>what if `</a:t>
            </a:r>
            <a:r>
              <a:rPr lang="en-US">
                <a:solidFill>
                  <a:srgbClr val="F7A6FF"/>
                </a:solidFill>
              </a:rPr>
              <a:t> </a:t>
            </a:r>
            <a:r>
              <a:rPr lang="en-US" err="1">
                <a:solidFill>
                  <a:srgbClr val="F7A6FF"/>
                </a:solidFill>
              </a:rPr>
              <a:t>int</a:t>
            </a:r>
            <a:r>
              <a:rPr lang="mr-IN"/>
              <a:t> </a:t>
            </a:r>
            <a:r>
              <a:rPr lang="en-US"/>
              <a:t>a</a:t>
            </a:r>
            <a:r>
              <a:rPr lang="mr-IN"/>
              <a:t> = </a:t>
            </a:r>
            <a:r>
              <a:rPr lang="en-US">
                <a:solidFill>
                  <a:schemeClr val="accent4"/>
                </a:solidFill>
              </a:rPr>
              <a:t>0x01414243</a:t>
            </a:r>
            <a:r>
              <a:rPr lang="mr-IN"/>
              <a:t>;</a:t>
            </a:r>
            <a:r>
              <a:rPr lang="en-US"/>
              <a:t>`?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5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Pointers 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variable that stores a memory address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F02-1DA5-2048-B067-06F818F79F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74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pointers?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3472"/>
          </a:xfrm>
        </p:spPr>
        <p:txBody>
          <a:bodyPr/>
          <a:lstStyle/>
          <a:p>
            <a:r>
              <a:rPr lang="en-US"/>
              <a:t>They are variables that store addresses</a:t>
            </a:r>
          </a:p>
          <a:p>
            <a:pPr lvl="1"/>
            <a:r>
              <a:rPr lang="en-US"/>
              <a:t>Pointers can have different types, depending on what they point to</a:t>
            </a:r>
          </a:p>
          <a:p>
            <a:pPr lvl="2"/>
            <a:r>
              <a:rPr lang="en-US"/>
              <a:t>But they remain the same size </a:t>
            </a:r>
            <a:r>
              <a:rPr lang="mr-IN"/>
              <a:t>–</a:t>
            </a:r>
            <a:r>
              <a:rPr lang="en-US"/>
              <a:t> for us on a 64-bit system, 8 bytes (64 bits)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 sz="2000"/>
              <a:t>If I want the </a:t>
            </a:r>
            <a:r>
              <a:rPr lang="en-US" sz="2000" u="sng"/>
              <a:t>value</a:t>
            </a:r>
            <a:r>
              <a:rPr lang="en-US" sz="2000"/>
              <a:t> of a variable </a:t>
            </a:r>
            <a:r>
              <a:rPr lang="en-US" sz="2000" err="1">
                <a:solidFill>
                  <a:schemeClr val="accent4"/>
                </a:solidFill>
              </a:rPr>
              <a:t>var</a:t>
            </a:r>
            <a:r>
              <a:rPr lang="en-US" sz="2000"/>
              <a:t> -&gt;  </a:t>
            </a:r>
            <a:r>
              <a:rPr lang="en-US" sz="2000" err="1"/>
              <a:t>var</a:t>
            </a:r>
            <a:endParaRPr lang="en-US" sz="2000"/>
          </a:p>
          <a:p>
            <a:r>
              <a:rPr lang="en-US" sz="2000"/>
              <a:t>If I want the </a:t>
            </a:r>
            <a:r>
              <a:rPr lang="en-US" sz="2000" u="sng"/>
              <a:t>address</a:t>
            </a:r>
            <a:r>
              <a:rPr lang="en-US" sz="2000"/>
              <a:t> of a variable </a:t>
            </a:r>
            <a:r>
              <a:rPr lang="en-US" sz="2000" err="1">
                <a:solidFill>
                  <a:schemeClr val="accent4"/>
                </a:solidFill>
              </a:rPr>
              <a:t>var</a:t>
            </a:r>
            <a:r>
              <a:rPr lang="en-US" sz="2000"/>
              <a:t> -&gt; &amp;</a:t>
            </a:r>
            <a:r>
              <a:rPr lang="en-US" sz="2000" err="1"/>
              <a:t>var</a:t>
            </a:r>
            <a:endParaRPr lang="en-US" sz="2000"/>
          </a:p>
          <a:p>
            <a:r>
              <a:rPr lang="en-US" sz="2000"/>
              <a:t>If </a:t>
            </a:r>
            <a:r>
              <a:rPr lang="en-US" sz="2000" err="1"/>
              <a:t>var</a:t>
            </a:r>
            <a:r>
              <a:rPr lang="en-US" sz="2000"/>
              <a:t> is a pointer, then I can get the value of the variable that </a:t>
            </a:r>
            <a:r>
              <a:rPr lang="en-US" sz="2000" err="1"/>
              <a:t>var</a:t>
            </a:r>
            <a:r>
              <a:rPr lang="en-US" sz="2000"/>
              <a:t> points to -&gt; *</a:t>
            </a:r>
            <a:r>
              <a:rPr lang="en-US" sz="2000" err="1"/>
              <a:t>var</a:t>
            </a:r>
            <a:endParaRPr lang="en-US" sz="2000"/>
          </a:p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454158"/>
              </p:ext>
            </p:extLst>
          </p:nvPr>
        </p:nvGraphicFramePr>
        <p:xfrm>
          <a:off x="1186180" y="3165686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int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931920" y="3517714"/>
            <a:ext cx="216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an integer</a:t>
            </a:r>
            <a:r>
              <a:rPr lang="en-US" baseline="0">
                <a:solidFill>
                  <a:schemeClr val="bg1"/>
                </a:solidFill>
              </a:rPr>
              <a:t> number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21780" y="3517714"/>
            <a:ext cx="216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memory address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21780" y="3887046"/>
            <a:ext cx="216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memory address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21780" y="4268800"/>
            <a:ext cx="216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memory address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21780" y="4655290"/>
            <a:ext cx="216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memory address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31920" y="4638132"/>
            <a:ext cx="216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memory address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31920" y="4268800"/>
            <a:ext cx="216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a character/byte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31920" y="3894732"/>
            <a:ext cx="245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a floating point number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F02-1DA5-2048-B067-06F818F79F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4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Today’s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Assessment 0</a:t>
            </a:r>
            <a:r>
              <a:rPr lang="en-US" altLang="zh-CN"/>
              <a:t>4</a:t>
            </a:r>
            <a:endParaRPr lang="en-US"/>
          </a:p>
          <a:p>
            <a:r>
              <a:rPr lang="en-US"/>
              <a:t>Pointers</a:t>
            </a:r>
          </a:p>
          <a:p>
            <a:r>
              <a:rPr lang="en-US"/>
              <a:t>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F02-1DA5-2048-B067-06F818F79F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32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pointers?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3472"/>
          </a:xfrm>
        </p:spPr>
        <p:txBody>
          <a:bodyPr/>
          <a:lstStyle/>
          <a:p>
            <a:r>
              <a:rPr lang="en-US"/>
              <a:t>They are variables that store addresses</a:t>
            </a:r>
          </a:p>
          <a:p>
            <a:pPr lvl="1"/>
            <a:r>
              <a:rPr lang="en-US"/>
              <a:t>Pointers can have different types, depending on what they point to</a:t>
            </a:r>
          </a:p>
          <a:p>
            <a:pPr lvl="2"/>
            <a:r>
              <a:rPr lang="en-US"/>
              <a:t>But they remain the same size </a:t>
            </a:r>
            <a:r>
              <a:rPr lang="mr-IN"/>
              <a:t>–</a:t>
            </a:r>
            <a:r>
              <a:rPr lang="en-US"/>
              <a:t> for us on a 64-bit system, 8 bytes (64 bits)</a:t>
            </a:r>
          </a:p>
          <a:p>
            <a:r>
              <a:rPr lang="en-US"/>
              <a:t>Two primary operations</a:t>
            </a:r>
          </a:p>
          <a:p>
            <a:pPr lvl="1"/>
            <a:r>
              <a:rPr lang="en-US">
                <a:solidFill>
                  <a:schemeClr val="accent1"/>
                </a:solidFill>
              </a:rPr>
              <a:t>&amp;</a:t>
            </a:r>
            <a:r>
              <a:rPr lang="en-US"/>
              <a:t> - called “reference”</a:t>
            </a:r>
          </a:p>
          <a:p>
            <a:pPr lvl="2"/>
            <a:r>
              <a:rPr lang="en-US">
                <a:solidFill>
                  <a:schemeClr val="accent1"/>
                </a:solidFill>
              </a:rPr>
              <a:t>Gets the address </a:t>
            </a:r>
            <a:r>
              <a:rPr lang="en-US"/>
              <a:t>of a variable / array element</a:t>
            </a:r>
          </a:p>
          <a:p>
            <a:pPr lvl="2"/>
            <a:r>
              <a:rPr lang="en-US"/>
              <a:t>You perform this to get the value for a pointer</a:t>
            </a:r>
          </a:p>
          <a:p>
            <a:pPr lvl="1"/>
            <a:r>
              <a:rPr lang="en-US">
                <a:solidFill>
                  <a:schemeClr val="accent6"/>
                </a:solidFill>
              </a:rPr>
              <a:t>*</a:t>
            </a:r>
            <a:r>
              <a:rPr lang="en-US"/>
              <a:t> - called “de-reference”</a:t>
            </a:r>
          </a:p>
          <a:p>
            <a:pPr lvl="2"/>
            <a:r>
              <a:rPr lang="en-US">
                <a:solidFill>
                  <a:schemeClr val="accent6"/>
                </a:solidFill>
              </a:rPr>
              <a:t>Gets the value </a:t>
            </a:r>
            <a:r>
              <a:rPr lang="en-US"/>
              <a:t>located at a memory address</a:t>
            </a:r>
          </a:p>
          <a:p>
            <a:pPr lvl="2"/>
            <a:r>
              <a:rPr lang="en-US"/>
              <a:t>You perform this on the pointer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F02-1DA5-2048-B067-06F818F79F6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5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 you use pointers?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Say you have a variable </a:t>
            </a:r>
            <a:r>
              <a:rPr lang="en-US" err="1">
                <a:solidFill>
                  <a:schemeClr val="accent4"/>
                </a:solidFill>
              </a:rPr>
              <a:t>var</a:t>
            </a:r>
            <a:endParaRPr lang="en-US">
              <a:solidFill>
                <a:schemeClr val="accent4"/>
              </a:solidFill>
            </a:endParaRPr>
          </a:p>
          <a:p>
            <a:pPr lvl="1"/>
            <a:r>
              <a:rPr lang="en-US" err="1"/>
              <a:t>int</a:t>
            </a:r>
            <a:r>
              <a:rPr lang="en-US"/>
              <a:t> </a:t>
            </a:r>
            <a:r>
              <a:rPr lang="en-US" err="1">
                <a:solidFill>
                  <a:schemeClr val="accent4"/>
                </a:solidFill>
              </a:rPr>
              <a:t>var</a:t>
            </a:r>
            <a:r>
              <a:rPr lang="en-US"/>
              <a:t> = 10;</a:t>
            </a:r>
          </a:p>
          <a:p>
            <a:r>
              <a:rPr lang="en-US"/>
              <a:t>You can make a pointer called </a:t>
            </a:r>
            <a:r>
              <a:rPr lang="en-US" err="1">
                <a:solidFill>
                  <a:srgbClr val="FFBCF4"/>
                </a:solidFill>
              </a:rPr>
              <a:t>ptr</a:t>
            </a:r>
            <a:r>
              <a:rPr lang="en-US"/>
              <a:t> using this code</a:t>
            </a:r>
          </a:p>
          <a:p>
            <a:pPr lvl="1"/>
            <a:r>
              <a:rPr lang="en-US" err="1"/>
              <a:t>int</a:t>
            </a:r>
            <a:r>
              <a:rPr lang="en-US"/>
              <a:t> *</a:t>
            </a:r>
            <a:r>
              <a:rPr lang="en-US" err="1">
                <a:solidFill>
                  <a:srgbClr val="FFBCF4"/>
                </a:solidFill>
              </a:rPr>
              <a:t>ptr</a:t>
            </a:r>
            <a:r>
              <a:rPr lang="en-US"/>
              <a:t>;</a:t>
            </a:r>
          </a:p>
          <a:p>
            <a:r>
              <a:rPr lang="en-US" err="1"/>
              <a:t>ptr</a:t>
            </a:r>
            <a:r>
              <a:rPr lang="en-US"/>
              <a:t> can be set to point to </a:t>
            </a:r>
            <a:r>
              <a:rPr lang="en-US" err="1"/>
              <a:t>var</a:t>
            </a:r>
            <a:r>
              <a:rPr lang="en-US"/>
              <a:t> with the reference operator</a:t>
            </a:r>
          </a:p>
          <a:p>
            <a:pPr lvl="1"/>
            <a:r>
              <a:rPr lang="en-US" err="1">
                <a:solidFill>
                  <a:srgbClr val="FFBCF4"/>
                </a:solidFill>
              </a:rPr>
              <a:t>ptr</a:t>
            </a:r>
            <a:r>
              <a:rPr lang="en-US"/>
              <a:t> = </a:t>
            </a:r>
            <a:r>
              <a:rPr lang="en-US">
                <a:solidFill>
                  <a:schemeClr val="accent1"/>
                </a:solidFill>
              </a:rPr>
              <a:t>&amp;</a:t>
            </a:r>
            <a:r>
              <a:rPr lang="en-US" err="1">
                <a:solidFill>
                  <a:schemeClr val="accent4"/>
                </a:solidFill>
              </a:rPr>
              <a:t>var</a:t>
            </a:r>
            <a:r>
              <a:rPr lang="en-US"/>
              <a:t>;</a:t>
            </a:r>
          </a:p>
          <a:p>
            <a:r>
              <a:rPr lang="en-US"/>
              <a:t>The value of </a:t>
            </a:r>
            <a:r>
              <a:rPr lang="en-US" err="1"/>
              <a:t>ptr</a:t>
            </a:r>
            <a:r>
              <a:rPr lang="en-US"/>
              <a:t> is now the address of </a:t>
            </a:r>
            <a:r>
              <a:rPr lang="en-US" err="1"/>
              <a:t>var</a:t>
            </a:r>
            <a:r>
              <a:rPr lang="en-US"/>
              <a:t>, not its value</a:t>
            </a:r>
          </a:p>
          <a:p>
            <a:pPr lvl="1"/>
            <a:r>
              <a:rPr lang="en-US"/>
              <a:t>To get the value, de-reference:</a:t>
            </a:r>
          </a:p>
          <a:p>
            <a:pPr lvl="2"/>
            <a:r>
              <a:rPr lang="en-US">
                <a:solidFill>
                  <a:schemeClr val="accent6"/>
                </a:solidFill>
              </a:rPr>
              <a:t>*</a:t>
            </a:r>
            <a:r>
              <a:rPr lang="en-US" err="1">
                <a:solidFill>
                  <a:srgbClr val="FFBCF4"/>
                </a:solidFill>
              </a:rPr>
              <a:t>ptr</a:t>
            </a:r>
            <a:r>
              <a:rPr lang="en-US"/>
              <a:t> //this equals to 10</a:t>
            </a:r>
          </a:p>
          <a:p>
            <a:pPr lvl="2"/>
            <a:r>
              <a:rPr lang="en-US"/>
              <a:t>*</a:t>
            </a:r>
            <a:r>
              <a:rPr lang="en-US" err="1"/>
              <a:t>ptr</a:t>
            </a:r>
            <a:r>
              <a:rPr lang="en-US"/>
              <a:t> = 5; // this sets </a:t>
            </a:r>
            <a:r>
              <a:rPr lang="en-US" err="1"/>
              <a:t>var</a:t>
            </a:r>
            <a:r>
              <a:rPr lang="en-US"/>
              <a:t> to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F02-1DA5-2048-B067-06F818F79F6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2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Pointer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Why do we need pointer types?</a:t>
            </a:r>
          </a:p>
          <a:p>
            <a:pPr lvl="1"/>
            <a:r>
              <a:rPr lang="en-US"/>
              <a:t>Without it, making mistakes like de-referencing a number by accident would be common</a:t>
            </a:r>
          </a:p>
          <a:p>
            <a:pPr lvl="1"/>
            <a:r>
              <a:rPr lang="en-US"/>
              <a:t>Without it, pointer arithmetic wouldn’t work</a:t>
            </a:r>
          </a:p>
          <a:p>
            <a:r>
              <a:rPr lang="en-US"/>
              <a:t>What is pointer arithmetic?</a:t>
            </a:r>
          </a:p>
          <a:p>
            <a:pPr lvl="1"/>
            <a:r>
              <a:rPr lang="en-US"/>
              <a:t>If you have a pointer called </a:t>
            </a:r>
            <a:r>
              <a:rPr lang="en-US" err="1"/>
              <a:t>ptr</a:t>
            </a:r>
            <a:r>
              <a:rPr lang="en-US"/>
              <a:t>, the value of ptr+1 is based on the type of </a:t>
            </a:r>
            <a:r>
              <a:rPr lang="en-US" err="1"/>
              <a:t>ptr</a:t>
            </a:r>
            <a:endParaRPr lang="en-US"/>
          </a:p>
          <a:p>
            <a:pPr lvl="2"/>
            <a:r>
              <a:rPr lang="en-US"/>
              <a:t>If </a:t>
            </a:r>
            <a:r>
              <a:rPr lang="en-US" err="1"/>
              <a:t>ptr</a:t>
            </a:r>
            <a:r>
              <a:rPr lang="en-US"/>
              <a:t> is a char*, then ptr+1 is the memory address of next char after </a:t>
            </a:r>
            <a:r>
              <a:rPr lang="en-US" err="1"/>
              <a:t>ptr</a:t>
            </a:r>
            <a:endParaRPr lang="en-US"/>
          </a:p>
          <a:p>
            <a:pPr lvl="2"/>
            <a:r>
              <a:rPr lang="en-US"/>
              <a:t>If </a:t>
            </a:r>
            <a:r>
              <a:rPr lang="en-US" err="1"/>
              <a:t>ptr</a:t>
            </a:r>
            <a:r>
              <a:rPr lang="en-US"/>
              <a:t> is an </a:t>
            </a:r>
            <a:r>
              <a:rPr lang="en-US" err="1"/>
              <a:t>int</a:t>
            </a:r>
            <a:r>
              <a:rPr lang="en-US"/>
              <a:t>*, then ptr+1 is the memory address of next </a:t>
            </a:r>
            <a:r>
              <a:rPr lang="en-US" err="1"/>
              <a:t>int</a:t>
            </a:r>
            <a:r>
              <a:rPr lang="en-US"/>
              <a:t> after </a:t>
            </a:r>
            <a:r>
              <a:rPr lang="en-US" err="1"/>
              <a:t>ptr</a:t>
            </a:r>
            <a:endParaRPr lang="en-US"/>
          </a:p>
          <a:p>
            <a:pPr lvl="1"/>
            <a:r>
              <a:rPr lang="en-US" err="1"/>
              <a:t>ptr+n</a:t>
            </a:r>
            <a:r>
              <a:rPr lang="en-US"/>
              <a:t> means “start at </a:t>
            </a:r>
            <a:r>
              <a:rPr lang="en-US" err="1"/>
              <a:t>ptr</a:t>
            </a:r>
            <a:r>
              <a:rPr lang="en-US"/>
              <a:t>, and go forward as many bytes as </a:t>
            </a:r>
            <a:r>
              <a:rPr lang="en-US" i="1"/>
              <a:t>n</a:t>
            </a:r>
            <a:r>
              <a:rPr lang="en-US"/>
              <a:t> copies of what </a:t>
            </a:r>
            <a:r>
              <a:rPr lang="en-US" err="1"/>
              <a:t>ptr</a:t>
            </a:r>
            <a:r>
              <a:rPr lang="en-US"/>
              <a:t> points to take up”</a:t>
            </a:r>
          </a:p>
          <a:p>
            <a:pPr lvl="2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F02-1DA5-2048-B067-06F818F79F6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3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arguments and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C, arguments are passed by value</a:t>
            </a:r>
          </a:p>
          <a:p>
            <a:pPr lvl="1"/>
            <a:r>
              <a:rPr lang="en-US"/>
              <a:t>Means that when you call a function, the arguments are copied from the caller to the function’s stack frame</a:t>
            </a:r>
          </a:p>
          <a:p>
            <a:pPr lvl="1"/>
            <a:r>
              <a:rPr lang="en-US"/>
              <a:t>This means that if a function modifies one of its arguments, it is not modified for whoever called the function</a:t>
            </a:r>
          </a:p>
          <a:p>
            <a:r>
              <a:rPr lang="en-US"/>
              <a:t>If you want to pass a reference, you must use </a:t>
            </a:r>
            <a:r>
              <a:rPr lang="en-US">
                <a:solidFill>
                  <a:srgbClr val="FF0000"/>
                </a:solidFill>
              </a:rPr>
              <a:t>pointers</a:t>
            </a:r>
          </a:p>
          <a:p>
            <a:pPr lvl="1"/>
            <a:r>
              <a:rPr lang="en-US"/>
              <a:t>Then the function can modify the variable by dereferencing the pointer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F02-1DA5-2048-B067-06F818F79F6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1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Contiguous, homogenous data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F02-1DA5-2048-B067-06F818F79F6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26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arrays?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Basically, they are chunks of memory that hold a number of elements of the same data type</a:t>
            </a:r>
          </a:p>
          <a:p>
            <a:r>
              <a:rPr lang="en-US"/>
              <a:t>This memory is contiguous, that is, the elements are all touching</a:t>
            </a:r>
          </a:p>
          <a:p>
            <a:r>
              <a:rPr lang="en-US"/>
              <a:t>You can define an </a:t>
            </a:r>
            <a:r>
              <a:rPr lang="en-US" err="1"/>
              <a:t>int</a:t>
            </a:r>
            <a:r>
              <a:rPr lang="en-US"/>
              <a:t> array like this</a:t>
            </a:r>
          </a:p>
          <a:p>
            <a:pPr lvl="1"/>
            <a:r>
              <a:rPr lang="en-US" err="1"/>
              <a:t>int</a:t>
            </a:r>
            <a:r>
              <a:rPr lang="en-US"/>
              <a:t> </a:t>
            </a:r>
            <a:r>
              <a:rPr lang="en-US" err="1"/>
              <a:t>my_array</a:t>
            </a:r>
            <a:r>
              <a:rPr lang="en-US"/>
              <a:t>[5];</a:t>
            </a:r>
          </a:p>
          <a:p>
            <a:pPr lvl="1"/>
            <a:r>
              <a:rPr lang="en-US"/>
              <a:t>This will make an array of 5 </a:t>
            </a:r>
            <a:r>
              <a:rPr lang="en-US" err="1"/>
              <a:t>ints</a:t>
            </a:r>
            <a:r>
              <a:rPr lang="en-US"/>
              <a:t> (20 bytes)</a:t>
            </a:r>
          </a:p>
          <a:p>
            <a:pPr lvl="1"/>
            <a:r>
              <a:rPr lang="en-US"/>
              <a:t>You can initialize the array as follows:</a:t>
            </a:r>
          </a:p>
          <a:p>
            <a:pPr lvl="2"/>
            <a:r>
              <a:rPr lang="en-US" err="1"/>
              <a:t>int</a:t>
            </a:r>
            <a:r>
              <a:rPr lang="en-US"/>
              <a:t> </a:t>
            </a:r>
            <a:r>
              <a:rPr lang="en-US" err="1"/>
              <a:t>my_array</a:t>
            </a:r>
            <a:r>
              <a:rPr lang="en-US"/>
              <a:t>[5] = {1, 2, 3, 4, 5};</a:t>
            </a:r>
          </a:p>
          <a:p>
            <a:pPr lvl="2"/>
            <a:r>
              <a:rPr lang="en-US"/>
              <a:t>You can also set it to all zeroes using </a:t>
            </a:r>
            <a:r>
              <a:rPr lang="en-US" err="1"/>
              <a:t>int</a:t>
            </a:r>
            <a:r>
              <a:rPr lang="en-US"/>
              <a:t> </a:t>
            </a:r>
            <a:r>
              <a:rPr lang="en-US" err="1"/>
              <a:t>my_array</a:t>
            </a:r>
            <a:r>
              <a:rPr lang="en-US"/>
              <a:t>[5]={0};</a:t>
            </a:r>
          </a:p>
          <a:p>
            <a:r>
              <a:rPr lang="en-US"/>
              <a:t>You can index with the [] operator</a:t>
            </a:r>
          </a:p>
          <a:p>
            <a:pPr lvl="1"/>
            <a:r>
              <a:rPr lang="en-US" err="1"/>
              <a:t>my_array</a:t>
            </a:r>
            <a:r>
              <a:rPr lang="en-US"/>
              <a:t>[0] gets the first element of </a:t>
            </a:r>
            <a:r>
              <a:rPr lang="en-US" err="1"/>
              <a:t>my_array</a:t>
            </a:r>
            <a:endParaRPr lang="en-US"/>
          </a:p>
          <a:p>
            <a:pPr lvl="1"/>
            <a:r>
              <a:rPr lang="en-US" err="1"/>
              <a:t>my_array</a:t>
            </a:r>
            <a:r>
              <a:rPr lang="en-US"/>
              <a:t>[0] = 5 sets the first </a:t>
            </a:r>
            <a:r>
              <a:rPr lang="en-US" err="1"/>
              <a:t>elelment</a:t>
            </a:r>
            <a:r>
              <a:rPr lang="en-US"/>
              <a:t> of </a:t>
            </a:r>
            <a:r>
              <a:rPr lang="en-US" err="1"/>
              <a:t>my_array</a:t>
            </a:r>
            <a:r>
              <a:rPr lang="en-US"/>
              <a:t> to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F02-1DA5-2048-B067-06F818F79F6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81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3058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 </a:t>
            </a:r>
            <a:r>
              <a:rPr lang="en-US" dirty="0" err="1"/>
              <a:t>arr</a:t>
            </a:r>
            <a:r>
              <a:rPr lang="en-US" dirty="0"/>
              <a:t>[5];</a:t>
            </a:r>
          </a:p>
          <a:p>
            <a:r>
              <a:rPr lang="en-US" dirty="0"/>
              <a:t>The value of an array is the address of its first element</a:t>
            </a:r>
          </a:p>
          <a:p>
            <a:pPr lvl="1"/>
            <a:r>
              <a:rPr lang="en-US" dirty="0"/>
              <a:t>The value of </a:t>
            </a:r>
            <a:r>
              <a:rPr lang="en-US" dirty="0" err="1"/>
              <a:t>arr</a:t>
            </a:r>
            <a:r>
              <a:rPr lang="en-US" dirty="0"/>
              <a:t> is 0x7F00</a:t>
            </a:r>
          </a:p>
          <a:p>
            <a:pPr lvl="2"/>
            <a:r>
              <a:rPr lang="en-US" dirty="0" err="1"/>
              <a:t>arr</a:t>
            </a:r>
            <a:r>
              <a:rPr lang="en-US" dirty="0"/>
              <a:t>==&amp;</a:t>
            </a:r>
            <a:r>
              <a:rPr lang="en-US" dirty="0" err="1"/>
              <a:t>arr</a:t>
            </a:r>
            <a:r>
              <a:rPr lang="en-US" dirty="0"/>
              <a:t>[0]</a:t>
            </a:r>
          </a:p>
          <a:p>
            <a:r>
              <a:rPr lang="en-US" dirty="0"/>
              <a:t>Let a pointer points to the 1</a:t>
            </a:r>
            <a:r>
              <a:rPr lang="en-US" baseline="30000" dirty="0"/>
              <a:t>st</a:t>
            </a:r>
            <a:r>
              <a:rPr lang="en-US" dirty="0"/>
              <a:t> element of this array</a:t>
            </a:r>
          </a:p>
          <a:p>
            <a:pPr lvl="1"/>
            <a:r>
              <a:rPr lang="en-US" dirty="0"/>
              <a:t>int *p = </a:t>
            </a:r>
            <a:r>
              <a:rPr lang="en-US" dirty="0" err="1"/>
              <a:t>arr</a:t>
            </a:r>
            <a:r>
              <a:rPr lang="en-US" dirty="0"/>
              <a:t>;</a:t>
            </a:r>
          </a:p>
          <a:p>
            <a:pPr lvl="2"/>
            <a:r>
              <a:rPr lang="en-US" dirty="0"/>
              <a:t>int *p = &amp;</a:t>
            </a:r>
            <a:r>
              <a:rPr lang="en-US" dirty="0" err="1"/>
              <a:t>arr</a:t>
            </a:r>
            <a:r>
              <a:rPr lang="en-US" dirty="0"/>
              <a:t>[0];</a:t>
            </a:r>
          </a:p>
          <a:p>
            <a:r>
              <a:rPr lang="en-US" dirty="0"/>
              <a:t>Array and pointer can be syntactically equivalent</a:t>
            </a:r>
          </a:p>
          <a:p>
            <a:pPr lvl="1"/>
            <a:r>
              <a:rPr lang="en-US" dirty="0"/>
              <a:t>*p == p[0]==</a:t>
            </a:r>
            <a:r>
              <a:rPr lang="en-US" dirty="0" err="1"/>
              <a:t>arr</a:t>
            </a:r>
            <a:r>
              <a:rPr lang="en-US" dirty="0"/>
              <a:t>[0]</a:t>
            </a:r>
          </a:p>
          <a:p>
            <a:pPr lvl="1"/>
            <a:r>
              <a:rPr lang="en-US" dirty="0"/>
              <a:t>*</a:t>
            </a:r>
            <a:r>
              <a:rPr lang="en-US" dirty="0" err="1"/>
              <a:t>arr</a:t>
            </a:r>
            <a:r>
              <a:rPr lang="en-US" dirty="0"/>
              <a:t> ==</a:t>
            </a:r>
            <a:r>
              <a:rPr lang="en-US" dirty="0" err="1"/>
              <a:t>arr</a:t>
            </a:r>
            <a:r>
              <a:rPr lang="en-US" dirty="0"/>
              <a:t>[0]</a:t>
            </a:r>
          </a:p>
          <a:p>
            <a:pPr lvl="1"/>
            <a:r>
              <a:rPr lang="en-US" dirty="0"/>
              <a:t>*(arr+2) ==</a:t>
            </a:r>
            <a:r>
              <a:rPr lang="en-US" dirty="0" err="1"/>
              <a:t>arr</a:t>
            </a:r>
            <a:r>
              <a:rPr lang="en-US" dirty="0"/>
              <a:t>[2]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97639"/>
              </p:ext>
            </p:extLst>
          </p:nvPr>
        </p:nvGraphicFramePr>
        <p:xfrm>
          <a:off x="9555480" y="1690688"/>
          <a:ext cx="1348740" cy="38696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1228"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228"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228"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228"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228"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228"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2456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?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4946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?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4946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?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4946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?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4946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?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993755" y="5288500"/>
            <a:ext cx="880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0x7F00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93755" y="4836881"/>
            <a:ext cx="880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0x7F04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84230" y="4385262"/>
            <a:ext cx="880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0x7F08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997946" y="3967985"/>
            <a:ext cx="880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0x7F0C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984230" y="3538792"/>
            <a:ext cx="880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0x7F10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984230" y="2989959"/>
            <a:ext cx="880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0x7F11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984230" y="2742002"/>
            <a:ext cx="880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0x7F12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984230" y="2450482"/>
            <a:ext cx="880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0x7F13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984230" y="2183529"/>
            <a:ext cx="880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0x7F14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84230" y="1932085"/>
            <a:ext cx="880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0x7F15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993755" y="1700107"/>
            <a:ext cx="880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0x7F16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F02-1DA5-2048-B067-06F818F79F6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1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Pointer and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19816" cy="43513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One difference between an array name and a pointer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 pointer is a variable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 = </a:t>
            </a:r>
            <a:r>
              <a:rPr lang="en-US" dirty="0" err="1"/>
              <a:t>arr</a:t>
            </a:r>
            <a:r>
              <a:rPr lang="en-US" dirty="0"/>
              <a:t>; / p++; are legal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But an array name is not a variable..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u="sng" dirty="0"/>
              <a:t>cannot</a:t>
            </a:r>
            <a:r>
              <a:rPr lang="en-US" dirty="0"/>
              <a:t> write things like </a:t>
            </a:r>
            <a:r>
              <a:rPr lang="en-US" dirty="0" err="1"/>
              <a:t>arr</a:t>
            </a:r>
            <a:r>
              <a:rPr lang="en-US" dirty="0"/>
              <a:t>++; / </a:t>
            </a:r>
            <a:r>
              <a:rPr lang="en-US" dirty="0" err="1"/>
              <a:t>arr</a:t>
            </a:r>
            <a:r>
              <a:rPr lang="en-US" dirty="0"/>
              <a:t>=p; (illegal)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When an array name is </a:t>
            </a:r>
            <a:r>
              <a:rPr lang="en-US" dirty="0">
                <a:solidFill>
                  <a:schemeClr val="accent1"/>
                </a:solidFill>
              </a:rPr>
              <a:t>passed to a function</a:t>
            </a:r>
            <a:r>
              <a:rPr lang="en-US" dirty="0"/>
              <a:t>,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What it </a:t>
            </a:r>
            <a:r>
              <a:rPr lang="en-US" dirty="0">
                <a:solidFill>
                  <a:schemeClr val="accent1"/>
                </a:solidFill>
              </a:rPr>
              <a:t>passed is the address </a:t>
            </a:r>
            <a:r>
              <a:rPr lang="en-US" dirty="0"/>
              <a:t>of the 1</a:t>
            </a:r>
            <a:r>
              <a:rPr lang="en-US" baseline="30000" dirty="0"/>
              <a:t>st</a:t>
            </a:r>
            <a:r>
              <a:rPr lang="en-US" dirty="0"/>
              <a:t> element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Oftentimes we use a pointer type to accept it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altLang="zh-CN" dirty="0"/>
              <a:t>W</a:t>
            </a:r>
            <a:r>
              <a:rPr lang="en-US" dirty="0"/>
              <a:t>ithin the called function, this argument is a local variable, and an array name parameter is a pointer, that is, a variable containing an address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But we need to also pass the number of elements in this array to function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576" y="161366"/>
            <a:ext cx="4216400" cy="309746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F02-1DA5-2048-B067-06F818F79F6B}" type="slidenum">
              <a:rPr lang="en-US" smtClean="0"/>
              <a:t>27</a:t>
            </a:fld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577751-F591-3344-8927-A2630B81DE43}"/>
              </a:ext>
            </a:extLst>
          </p:cNvPr>
          <p:cNvSpPr/>
          <p:nvPr/>
        </p:nvSpPr>
        <p:spPr>
          <a:xfrm>
            <a:off x="9378669" y="857756"/>
            <a:ext cx="574535" cy="20230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892BC6C-9802-9D44-9814-8A0D004C9A74}"/>
              </a:ext>
            </a:extLst>
          </p:cNvPr>
          <p:cNvSpPr/>
          <p:nvPr/>
        </p:nvSpPr>
        <p:spPr>
          <a:xfrm>
            <a:off x="9190242" y="2316823"/>
            <a:ext cx="188428" cy="21598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1810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Indexing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305800" cy="4351338"/>
          </a:xfrm>
        </p:spPr>
        <p:txBody>
          <a:bodyPr/>
          <a:lstStyle/>
          <a:p>
            <a:r>
              <a:rPr lang="en-US" err="1"/>
              <a:t>int</a:t>
            </a:r>
            <a:r>
              <a:rPr lang="en-US"/>
              <a:t> </a:t>
            </a:r>
            <a:r>
              <a:rPr lang="en-US" err="1"/>
              <a:t>arr</a:t>
            </a:r>
            <a:r>
              <a:rPr lang="en-US"/>
              <a:t>[5];</a:t>
            </a:r>
          </a:p>
          <a:p>
            <a:r>
              <a:rPr lang="en-US"/>
              <a:t>Arrays can be index like so</a:t>
            </a:r>
          </a:p>
          <a:p>
            <a:pPr lvl="1"/>
            <a:r>
              <a:rPr lang="en-US" err="1"/>
              <a:t>arr</a:t>
            </a:r>
            <a:r>
              <a:rPr lang="en-US"/>
              <a:t>[2] = 5;</a:t>
            </a:r>
          </a:p>
          <a:p>
            <a:pPr lvl="1"/>
            <a:r>
              <a:rPr lang="en-US"/>
              <a:t>This will set the third element of </a:t>
            </a:r>
            <a:r>
              <a:rPr lang="en-US" err="1"/>
              <a:t>arr</a:t>
            </a:r>
            <a:r>
              <a:rPr lang="en-US"/>
              <a:t> to 5</a:t>
            </a:r>
          </a:p>
          <a:p>
            <a:pPr lvl="1"/>
            <a:r>
              <a:rPr lang="en-US"/>
              <a:t>This is the same as *(</a:t>
            </a:r>
            <a:r>
              <a:rPr lang="en-US" err="1"/>
              <a:t>arr</a:t>
            </a:r>
            <a:r>
              <a:rPr lang="en-US"/>
              <a:t> + 2) = 5;</a:t>
            </a:r>
          </a:p>
          <a:p>
            <a:pPr lvl="2"/>
            <a:r>
              <a:rPr lang="en-US"/>
              <a:t>Which is to say, this is done by taking the value of </a:t>
            </a:r>
            <a:r>
              <a:rPr lang="en-US" err="1"/>
              <a:t>arr</a:t>
            </a:r>
            <a:r>
              <a:rPr lang="en-US"/>
              <a:t>, 0x7F00, and adding 2 to it according to pointer arithmetic</a:t>
            </a:r>
          </a:p>
          <a:p>
            <a:pPr lvl="2"/>
            <a:r>
              <a:rPr lang="en-US"/>
              <a:t>The size of </a:t>
            </a:r>
            <a:r>
              <a:rPr lang="en-US" err="1"/>
              <a:t>int</a:t>
            </a:r>
            <a:r>
              <a:rPr lang="en-US"/>
              <a:t> is 4, so we are going 8 bytes passed </a:t>
            </a:r>
            <a:r>
              <a:rPr lang="en-US" err="1"/>
              <a:t>arr</a:t>
            </a:r>
            <a:r>
              <a:rPr lang="en-US"/>
              <a:t>, 8 + 0x7F00 = 0x7F08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736332"/>
              </p:ext>
            </p:extLst>
          </p:nvPr>
        </p:nvGraphicFramePr>
        <p:xfrm>
          <a:off x="9555480" y="1690688"/>
          <a:ext cx="1348740" cy="38696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1228"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228"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228"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228"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228"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228"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2456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?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4946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?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4946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accent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4946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?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4946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?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984230" y="5290286"/>
            <a:ext cx="880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0x7F00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84230" y="4814152"/>
            <a:ext cx="880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0x7F04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84230" y="4391419"/>
            <a:ext cx="880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0x7F08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978896" y="3942005"/>
            <a:ext cx="880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0x7F0C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978896" y="3504907"/>
            <a:ext cx="880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0x7F10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984230" y="2989959"/>
            <a:ext cx="880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0x7F11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984230" y="2742002"/>
            <a:ext cx="880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0x7F12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984230" y="2450482"/>
            <a:ext cx="880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0x7F13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984230" y="2183529"/>
            <a:ext cx="880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0x7F14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84230" y="1932085"/>
            <a:ext cx="880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0x7F15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993755" y="1700107"/>
            <a:ext cx="880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0x7F16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F02-1DA5-2048-B067-06F818F79F6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Arrays and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Array names act as pointers to the array’s first element</a:t>
            </a:r>
          </a:p>
          <a:p>
            <a:r>
              <a:rPr lang="en-US"/>
              <a:t>To use a function with an array, we use pointers</a:t>
            </a:r>
          </a:p>
          <a:p>
            <a:pPr lvl="1"/>
            <a:r>
              <a:rPr lang="en-US"/>
              <a:t>But we need to also pass the number of elements in this array to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F02-1DA5-2048-B067-06F818F79F6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02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Assessment 04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F02-1DA5-2048-B067-06F818F79F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01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Pointers to pointers (Pointer arrays)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Since pointers are variable themselves, they can be stored in arrays just as other variables can</a:t>
            </a:r>
          </a:p>
          <a:p>
            <a:pPr lvl="1"/>
            <a:r>
              <a:rPr lang="en-US"/>
              <a:t>char *a[2];</a:t>
            </a:r>
          </a:p>
          <a:p>
            <a:r>
              <a:rPr lang="en-US"/>
              <a:t>Let a pointer points to the 1</a:t>
            </a:r>
            <a:r>
              <a:rPr lang="en-US" baseline="30000"/>
              <a:t>st</a:t>
            </a:r>
            <a:r>
              <a:rPr lang="en-US"/>
              <a:t> element of this array (of pointers)</a:t>
            </a:r>
          </a:p>
          <a:p>
            <a:pPr lvl="1"/>
            <a:r>
              <a:rPr lang="en-US"/>
              <a:t>char **p = &amp;a[0]; / char **p=a;</a:t>
            </a:r>
          </a:p>
          <a:p>
            <a:r>
              <a:rPr lang="en-US"/>
              <a:t>An array of pointers</a:t>
            </a:r>
          </a:p>
          <a:p>
            <a:r>
              <a:rPr lang="en-US"/>
              <a:t>Think about what can this do?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F02-1DA5-2048-B067-06F818F79F6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</a:t>
            </a:r>
            <a:r>
              <a:rPr lang="en-US" altLang="zh-CN"/>
              <a:t>1</a:t>
            </a:r>
            <a:r>
              <a:rPr lang="en-US"/>
              <a:t> Pointers and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/>
              <a:t>Given variable definition char *c[10]; what is the type of the expression c[0]+1?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char **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char *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char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none of the above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20640" y="2767584"/>
            <a:ext cx="5693664" cy="34778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char *c[10]: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c is an array of pointer to char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/>
              <a:t>type of c: char **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c[0] ==*c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type of c[0]: char *</a:t>
            </a:r>
            <a:endParaRPr lang="en-US" sz="2000" dirty="0">
              <a:solidFill>
                <a:srgbClr val="FF0000"/>
              </a:solidFill>
              <a:cs typeface="Calibri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c[0]+1 == *(c+1) ?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c[1] ==*(c+1)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c[0]+1 == *c+1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/>
              <a:t>also pointer arithmetic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/>
              <a:t>type of c[0]+1: char *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c[0]</a:t>
            </a:r>
            <a:r>
              <a:rPr lang="en-US" sz="2000" dirty="0"/>
              <a:t>+1</a:t>
            </a:r>
            <a:r>
              <a:rPr lang="zh-CN" altLang="en-US" sz="2000" dirty="0"/>
              <a:t> </a:t>
            </a:r>
            <a:r>
              <a:rPr lang="en-US" sz="2000" dirty="0"/>
              <a:t>== </a:t>
            </a:r>
            <a:r>
              <a:rPr lang="en-US" sz="2000" dirty="0">
                <a:solidFill>
                  <a:srgbClr val="FF0000"/>
                </a:solidFill>
              </a:rPr>
              <a:t>&amp;c[0][0]</a:t>
            </a:r>
            <a:r>
              <a:rPr lang="en-US" sz="2000" dirty="0"/>
              <a:t>+1 ==&amp;c[0][1]</a:t>
            </a:r>
          </a:p>
        </p:txBody>
      </p:sp>
      <p:sp>
        <p:nvSpPr>
          <p:cNvPr id="5" name="Oval 4"/>
          <p:cNvSpPr/>
          <p:nvPr/>
        </p:nvSpPr>
        <p:spPr>
          <a:xfrm>
            <a:off x="503057" y="3159638"/>
            <a:ext cx="2325487" cy="58330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925568" y="4486656"/>
            <a:ext cx="2718816" cy="1219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080422" y="365125"/>
            <a:ext cx="4273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C000"/>
                </a:solidFill>
              </a:rPr>
              <a:t>e.g</a:t>
            </a:r>
            <a:r>
              <a:rPr lang="en-US" dirty="0">
                <a:solidFill>
                  <a:srgbClr val="FFC000"/>
                </a:solidFill>
              </a:rPr>
              <a:t>: [“</a:t>
            </a:r>
            <a:r>
              <a:rPr lang="en-US" dirty="0" err="1">
                <a:solidFill>
                  <a:srgbClr val="FFC000"/>
                </a:solidFill>
              </a:rPr>
              <a:t>cso</a:t>
            </a:r>
            <a:r>
              <a:rPr lang="en-US" dirty="0">
                <a:solidFill>
                  <a:srgbClr val="FFC000"/>
                </a:solidFill>
              </a:rPr>
              <a:t>”, “recitation”, </a:t>
            </a:r>
            <a:r>
              <a:rPr lang="mr-IN" dirty="0">
                <a:solidFill>
                  <a:srgbClr val="FFC000"/>
                </a:solidFill>
              </a:rPr>
              <a:t>…</a:t>
            </a:r>
            <a:r>
              <a:rPr lang="en-US" dirty="0">
                <a:solidFill>
                  <a:srgbClr val="FFC000"/>
                </a:solidFill>
              </a:rPr>
              <a:t>, “TA”]</a:t>
            </a:r>
          </a:p>
          <a:p>
            <a:r>
              <a:rPr lang="en-US" dirty="0">
                <a:solidFill>
                  <a:srgbClr val="FFC000"/>
                </a:solidFill>
              </a:rPr>
              <a:t>*c == c[0]== </a:t>
            </a:r>
            <a:r>
              <a:rPr lang="en-US" altLang="zh-CN" dirty="0">
                <a:solidFill>
                  <a:srgbClr val="FFC000"/>
                </a:solidFill>
              </a:rPr>
              <a:t>the</a:t>
            </a:r>
            <a:r>
              <a:rPr lang="zh-CN" altLang="en-US" dirty="0">
                <a:solidFill>
                  <a:srgbClr val="FFC000"/>
                </a:solidFill>
              </a:rPr>
              <a:t> </a:t>
            </a:r>
            <a:r>
              <a:rPr lang="en-US" altLang="zh-CN" dirty="0">
                <a:solidFill>
                  <a:srgbClr val="FFC000"/>
                </a:solidFill>
              </a:rPr>
              <a:t>pointer</a:t>
            </a:r>
            <a:r>
              <a:rPr lang="zh-CN" altLang="en-US" dirty="0">
                <a:solidFill>
                  <a:srgbClr val="FFC000"/>
                </a:solidFill>
              </a:rPr>
              <a:t> </a:t>
            </a:r>
            <a:r>
              <a:rPr lang="en-US" altLang="zh-CN" dirty="0">
                <a:solidFill>
                  <a:srgbClr val="FFC000"/>
                </a:solidFill>
              </a:rPr>
              <a:t>to</a:t>
            </a:r>
            <a:r>
              <a:rPr lang="zh-CN" altLang="en-US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“</a:t>
            </a:r>
            <a:r>
              <a:rPr lang="en-US" dirty="0" err="1">
                <a:solidFill>
                  <a:srgbClr val="FFC000"/>
                </a:solidFill>
              </a:rPr>
              <a:t>cso</a:t>
            </a:r>
            <a:r>
              <a:rPr lang="en-US" dirty="0">
                <a:solidFill>
                  <a:srgbClr val="FFC000"/>
                </a:solidFill>
              </a:rPr>
              <a:t>”</a:t>
            </a:r>
          </a:p>
          <a:p>
            <a:r>
              <a:rPr lang="en-US" dirty="0">
                <a:solidFill>
                  <a:srgbClr val="FFC000"/>
                </a:solidFill>
              </a:rPr>
              <a:t>*(*c+1) == c[0][1] == ‘s’, *(*c) ==‘c’</a:t>
            </a:r>
          </a:p>
          <a:p>
            <a:r>
              <a:rPr lang="en-US" dirty="0">
                <a:solidFill>
                  <a:srgbClr val="FFC000"/>
                </a:solidFill>
              </a:rPr>
              <a:t>*(c+1) == c[1] == </a:t>
            </a:r>
            <a:r>
              <a:rPr lang="en-US" altLang="zh-CN" dirty="0">
                <a:solidFill>
                  <a:srgbClr val="FFC000"/>
                </a:solidFill>
              </a:rPr>
              <a:t>the</a:t>
            </a:r>
            <a:r>
              <a:rPr lang="zh-CN" altLang="en-US" dirty="0">
                <a:solidFill>
                  <a:srgbClr val="FFC000"/>
                </a:solidFill>
              </a:rPr>
              <a:t> </a:t>
            </a:r>
            <a:r>
              <a:rPr lang="en-US" altLang="zh-CN" dirty="0">
                <a:solidFill>
                  <a:srgbClr val="FFC000"/>
                </a:solidFill>
              </a:rPr>
              <a:t>pointer</a:t>
            </a:r>
            <a:r>
              <a:rPr lang="zh-CN" altLang="en-US" dirty="0">
                <a:solidFill>
                  <a:srgbClr val="FFC000"/>
                </a:solidFill>
              </a:rPr>
              <a:t> </a:t>
            </a:r>
            <a:r>
              <a:rPr lang="en-US" altLang="zh-CN" dirty="0">
                <a:solidFill>
                  <a:srgbClr val="FFC000"/>
                </a:solidFill>
              </a:rPr>
              <a:t>to</a:t>
            </a:r>
            <a:r>
              <a:rPr lang="zh-CN" altLang="en-US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“recitation”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33CCFF-B83A-5D44-BAF9-C7EDBF0913D3}"/>
              </a:ext>
            </a:extLst>
          </p:cNvPr>
          <p:cNvSpPr txBox="1"/>
          <p:nvPr/>
        </p:nvSpPr>
        <p:spPr>
          <a:xfrm>
            <a:off x="9732264" y="4950158"/>
            <a:ext cx="2046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any pointer p</a:t>
            </a:r>
          </a:p>
          <a:p>
            <a:r>
              <a:rPr lang="en-US" dirty="0"/>
              <a:t>p=&amp;p[0]</a:t>
            </a:r>
          </a:p>
          <a:p>
            <a:r>
              <a:rPr lang="en-US"/>
              <a:t>c[0] </a:t>
            </a:r>
            <a:r>
              <a:rPr lang="en-US" dirty="0"/>
              <a:t>is a pointer</a:t>
            </a:r>
          </a:p>
        </p:txBody>
      </p:sp>
    </p:spTree>
    <p:extLst>
      <p:ext uri="{BB962C8B-B14F-4D97-AF65-F5344CB8AC3E}">
        <p14:creationId xmlns:p14="http://schemas.microsoft.com/office/powerpoint/2010/main" val="110775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</a:t>
            </a:r>
            <a:r>
              <a:rPr lang="en-US" altLang="zh-CN"/>
              <a:t>1</a:t>
            </a:r>
            <a:r>
              <a:rPr lang="en-US"/>
              <a:t> Pointers and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Given variable definition char *c[10]; what is the type of the expression c[0]+1?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char **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char *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char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none of the above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20640" y="2767584"/>
            <a:ext cx="5693664" cy="31700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char *c[10]: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c is an array of pointer to char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/>
              <a:t>type of c: char **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c[0] ==*c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type of c[0]: char *</a:t>
            </a:r>
            <a:endParaRPr lang="en-US" sz="2000" dirty="0">
              <a:solidFill>
                <a:srgbClr val="FF0000"/>
              </a:solidFill>
              <a:cs typeface="Calibri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c[0]+1 == *(c+1) ?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c[1] ==*(c+1)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c[0]+1 == *c+1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/>
              <a:t>also pointer arithmetic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/>
              <a:t>type of c[0]+1: char *</a:t>
            </a:r>
          </a:p>
        </p:txBody>
      </p:sp>
      <p:sp>
        <p:nvSpPr>
          <p:cNvPr id="5" name="Oval 4"/>
          <p:cNvSpPr/>
          <p:nvPr/>
        </p:nvSpPr>
        <p:spPr>
          <a:xfrm>
            <a:off x="503057" y="3159638"/>
            <a:ext cx="2325487" cy="58330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925568" y="4486656"/>
            <a:ext cx="2718816" cy="1219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610600" y="3429303"/>
            <a:ext cx="32450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C000"/>
                </a:solidFill>
              </a:rPr>
              <a:t>e.g</a:t>
            </a:r>
            <a:r>
              <a:rPr lang="en-US" dirty="0">
                <a:solidFill>
                  <a:srgbClr val="FFC000"/>
                </a:solidFill>
              </a:rPr>
              <a:t>: [“</a:t>
            </a:r>
            <a:r>
              <a:rPr lang="en-US" dirty="0" err="1">
                <a:solidFill>
                  <a:srgbClr val="FFC000"/>
                </a:solidFill>
              </a:rPr>
              <a:t>cso</a:t>
            </a:r>
            <a:r>
              <a:rPr lang="en-US" dirty="0">
                <a:solidFill>
                  <a:srgbClr val="FFC000"/>
                </a:solidFill>
              </a:rPr>
              <a:t>”, “recitation”, </a:t>
            </a:r>
            <a:r>
              <a:rPr lang="mr-IN" dirty="0">
                <a:solidFill>
                  <a:srgbClr val="FFC000"/>
                </a:solidFill>
              </a:rPr>
              <a:t>…</a:t>
            </a:r>
            <a:r>
              <a:rPr lang="en-US" dirty="0">
                <a:solidFill>
                  <a:srgbClr val="FFC000"/>
                </a:solidFill>
              </a:rPr>
              <a:t>, “TA”]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C000"/>
                </a:solidFill>
              </a:rPr>
              <a:t>c[0]+1</a:t>
            </a:r>
            <a:r>
              <a:rPr lang="zh-CN" altLang="en-US" dirty="0">
                <a:solidFill>
                  <a:srgbClr val="FFC000"/>
                </a:solidFill>
              </a:rPr>
              <a:t> </a:t>
            </a:r>
            <a:r>
              <a:rPr lang="en-US" altLang="zh-CN" dirty="0">
                <a:solidFill>
                  <a:srgbClr val="FFC000"/>
                </a:solidFill>
              </a:rPr>
              <a:t>is</a:t>
            </a:r>
            <a:r>
              <a:rPr lang="zh-CN" altLang="en-US" dirty="0">
                <a:solidFill>
                  <a:srgbClr val="FFC000"/>
                </a:solidFill>
              </a:rPr>
              <a:t> </a:t>
            </a:r>
            <a:r>
              <a:rPr lang="en-US" altLang="zh-CN" dirty="0">
                <a:solidFill>
                  <a:srgbClr val="FFC000"/>
                </a:solidFill>
              </a:rPr>
              <a:t>char</a:t>
            </a:r>
            <a:r>
              <a:rPr lang="zh-CN" altLang="en-US" dirty="0">
                <a:solidFill>
                  <a:srgbClr val="FFC000"/>
                </a:solidFill>
              </a:rPr>
              <a:t>*</a:t>
            </a:r>
            <a:r>
              <a:rPr lang="en-US" altLang="zh-CN" dirty="0">
                <a:solidFill>
                  <a:srgbClr val="FFC000"/>
                </a:solidFill>
              </a:rPr>
              <a:t>,</a:t>
            </a:r>
            <a:r>
              <a:rPr lang="zh-CN" altLang="en-US" dirty="0">
                <a:solidFill>
                  <a:srgbClr val="FFC000"/>
                </a:solidFill>
              </a:rPr>
              <a:t> </a:t>
            </a:r>
            <a:r>
              <a:rPr lang="en-US" altLang="zh-CN" dirty="0">
                <a:solidFill>
                  <a:srgbClr val="FFC000"/>
                </a:solidFill>
              </a:rPr>
              <a:t>then</a:t>
            </a:r>
            <a:r>
              <a:rPr lang="zh-CN" altLang="en-US" dirty="0">
                <a:solidFill>
                  <a:srgbClr val="FFC000"/>
                </a:solidFill>
              </a:rPr>
              <a:t> </a:t>
            </a:r>
            <a:r>
              <a:rPr lang="en-US" altLang="zh-CN" dirty="0">
                <a:solidFill>
                  <a:srgbClr val="FFC000"/>
                </a:solidFill>
              </a:rPr>
              <a:t>what</a:t>
            </a:r>
            <a:r>
              <a:rPr lang="zh-CN" altLang="en-US" dirty="0">
                <a:solidFill>
                  <a:srgbClr val="FFC000"/>
                </a:solidFill>
              </a:rPr>
              <a:t> </a:t>
            </a:r>
            <a:r>
              <a:rPr lang="en-US" altLang="zh-CN" dirty="0">
                <a:solidFill>
                  <a:srgbClr val="FFC000"/>
                </a:solidFill>
              </a:rPr>
              <a:t>is</a:t>
            </a:r>
            <a:r>
              <a:rPr lang="zh-CN" altLang="en-US" dirty="0">
                <a:solidFill>
                  <a:srgbClr val="FFC000"/>
                </a:solidFill>
              </a:rPr>
              <a:t> </a:t>
            </a:r>
            <a:r>
              <a:rPr lang="en-US" altLang="zh-CN" dirty="0">
                <a:solidFill>
                  <a:srgbClr val="FFC000"/>
                </a:solidFill>
              </a:rPr>
              <a:t>the</a:t>
            </a:r>
            <a:r>
              <a:rPr lang="zh-CN" altLang="en-US" dirty="0">
                <a:solidFill>
                  <a:srgbClr val="FFC000"/>
                </a:solidFill>
              </a:rPr>
              <a:t> </a:t>
            </a:r>
            <a:r>
              <a:rPr lang="en-US" altLang="zh-CN" dirty="0">
                <a:solidFill>
                  <a:srgbClr val="FFC000"/>
                </a:solidFill>
              </a:rPr>
              <a:t>value</a:t>
            </a:r>
            <a:r>
              <a:rPr lang="zh-CN" altLang="en-US" dirty="0">
                <a:solidFill>
                  <a:srgbClr val="FFC000"/>
                </a:solidFill>
              </a:rPr>
              <a:t> </a:t>
            </a:r>
            <a:r>
              <a:rPr lang="en-US" altLang="zh-CN" dirty="0">
                <a:solidFill>
                  <a:srgbClr val="FFC000"/>
                </a:solidFill>
              </a:rPr>
              <a:t>of</a:t>
            </a:r>
            <a:r>
              <a:rPr lang="zh-CN" altLang="en-US" dirty="0">
                <a:solidFill>
                  <a:srgbClr val="FFC000"/>
                </a:solidFill>
              </a:rPr>
              <a:t> *</a:t>
            </a:r>
            <a:r>
              <a:rPr lang="en-US" altLang="zh-CN" dirty="0">
                <a:solidFill>
                  <a:srgbClr val="FFC000"/>
                </a:solidFill>
              </a:rPr>
              <a:t>(c[0]</a:t>
            </a:r>
            <a:r>
              <a:rPr lang="zh-CN" altLang="en-US" dirty="0">
                <a:solidFill>
                  <a:srgbClr val="FFC000"/>
                </a:solidFill>
              </a:rPr>
              <a:t> </a:t>
            </a:r>
            <a:r>
              <a:rPr lang="en-US" altLang="zh-CN" dirty="0">
                <a:solidFill>
                  <a:srgbClr val="FFC000"/>
                </a:solidFill>
              </a:rPr>
              <a:t>+</a:t>
            </a:r>
            <a:r>
              <a:rPr lang="zh-CN" altLang="en-US" dirty="0">
                <a:solidFill>
                  <a:srgbClr val="FFC000"/>
                </a:solidFill>
              </a:rPr>
              <a:t> </a:t>
            </a:r>
            <a:r>
              <a:rPr lang="en-US" altLang="zh-CN" dirty="0">
                <a:solidFill>
                  <a:srgbClr val="FFC000"/>
                </a:solidFill>
              </a:rPr>
              <a:t>1)?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5</a:t>
            </a:fld>
            <a:endParaRPr lang="en-US"/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F584870E-A52D-5D4B-A9B4-D8D4F95F4572}"/>
              </a:ext>
            </a:extLst>
          </p:cNvPr>
          <p:cNvSpPr txBox="1"/>
          <p:nvPr/>
        </p:nvSpPr>
        <p:spPr>
          <a:xfrm>
            <a:off x="8610599" y="4336125"/>
            <a:ext cx="3245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C000"/>
                </a:solidFill>
              </a:rPr>
              <a:t>c[0]:</a:t>
            </a:r>
            <a:r>
              <a:rPr lang="zh-CN" altLang="en-US" dirty="0">
                <a:solidFill>
                  <a:srgbClr val="FFC000"/>
                </a:solidFill>
              </a:rPr>
              <a:t> </a:t>
            </a:r>
            <a:r>
              <a:rPr lang="en-US" altLang="zh-CN" dirty="0">
                <a:solidFill>
                  <a:srgbClr val="FFC000"/>
                </a:solidFill>
              </a:rPr>
              <a:t>the</a:t>
            </a:r>
            <a:r>
              <a:rPr lang="zh-CN" altLang="en-US" dirty="0">
                <a:solidFill>
                  <a:srgbClr val="FFC000"/>
                </a:solidFill>
              </a:rPr>
              <a:t> </a:t>
            </a:r>
            <a:r>
              <a:rPr lang="en-US" altLang="zh-CN" dirty="0">
                <a:solidFill>
                  <a:srgbClr val="FFC000"/>
                </a:solidFill>
              </a:rPr>
              <a:t>pointer</a:t>
            </a:r>
            <a:r>
              <a:rPr lang="zh-CN" altLang="en-US" dirty="0">
                <a:solidFill>
                  <a:srgbClr val="FFC000"/>
                </a:solidFill>
              </a:rPr>
              <a:t> </a:t>
            </a:r>
            <a:r>
              <a:rPr lang="en-US" altLang="zh-CN" dirty="0">
                <a:solidFill>
                  <a:srgbClr val="FFC000"/>
                </a:solidFill>
              </a:rPr>
              <a:t>to</a:t>
            </a:r>
            <a:r>
              <a:rPr lang="zh-CN" altLang="en-US" dirty="0">
                <a:solidFill>
                  <a:srgbClr val="FFC000"/>
                </a:solidFill>
              </a:rPr>
              <a:t> </a:t>
            </a:r>
            <a:r>
              <a:rPr lang="en-US" altLang="zh-CN" dirty="0">
                <a:solidFill>
                  <a:srgbClr val="FFC000"/>
                </a:solidFill>
              </a:rPr>
              <a:t>“</a:t>
            </a:r>
            <a:r>
              <a:rPr lang="en-US" altLang="zh-CN" dirty="0" err="1">
                <a:solidFill>
                  <a:srgbClr val="FFC000"/>
                </a:solidFill>
              </a:rPr>
              <a:t>cso</a:t>
            </a:r>
            <a:r>
              <a:rPr lang="en-US" altLang="zh-CN" dirty="0">
                <a:solidFill>
                  <a:srgbClr val="FFC000"/>
                </a:solidFill>
              </a:rPr>
              <a:t>”</a:t>
            </a:r>
          </a:p>
          <a:p>
            <a:r>
              <a:rPr lang="en-US" altLang="zh-CN" dirty="0">
                <a:solidFill>
                  <a:srgbClr val="FFC000"/>
                </a:solidFill>
              </a:rPr>
              <a:t>c[0]</a:t>
            </a:r>
            <a:r>
              <a:rPr lang="zh-CN" altLang="en-US" dirty="0">
                <a:solidFill>
                  <a:srgbClr val="FFC000"/>
                </a:solidFill>
              </a:rPr>
              <a:t> </a:t>
            </a:r>
            <a:r>
              <a:rPr lang="en-US" altLang="zh-CN" dirty="0">
                <a:solidFill>
                  <a:srgbClr val="FFC000"/>
                </a:solidFill>
              </a:rPr>
              <a:t>+</a:t>
            </a:r>
            <a:r>
              <a:rPr lang="zh-CN" altLang="en-US" dirty="0">
                <a:solidFill>
                  <a:srgbClr val="FFC000"/>
                </a:solidFill>
              </a:rPr>
              <a:t> </a:t>
            </a:r>
            <a:r>
              <a:rPr lang="en-US" altLang="zh-CN" dirty="0">
                <a:solidFill>
                  <a:srgbClr val="FFC000"/>
                </a:solidFill>
              </a:rPr>
              <a:t>1:</a:t>
            </a:r>
            <a:r>
              <a:rPr lang="zh-CN" altLang="en-US" dirty="0">
                <a:solidFill>
                  <a:srgbClr val="FFC000"/>
                </a:solidFill>
              </a:rPr>
              <a:t> </a:t>
            </a:r>
            <a:r>
              <a:rPr lang="en-US" altLang="zh-CN" dirty="0">
                <a:solidFill>
                  <a:srgbClr val="FFC000"/>
                </a:solidFill>
              </a:rPr>
              <a:t>points</a:t>
            </a:r>
            <a:r>
              <a:rPr lang="zh-CN" altLang="en-US" dirty="0">
                <a:solidFill>
                  <a:srgbClr val="FFC000"/>
                </a:solidFill>
              </a:rPr>
              <a:t> </a:t>
            </a:r>
            <a:r>
              <a:rPr lang="en-US" altLang="zh-CN" dirty="0">
                <a:solidFill>
                  <a:srgbClr val="FFC000"/>
                </a:solidFill>
              </a:rPr>
              <a:t>to?</a:t>
            </a: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C9393A6F-0116-AE4E-A997-284E5406BF24}"/>
              </a:ext>
            </a:extLst>
          </p:cNvPr>
          <p:cNvSpPr txBox="1"/>
          <p:nvPr/>
        </p:nvSpPr>
        <p:spPr>
          <a:xfrm>
            <a:off x="8610599" y="4933378"/>
            <a:ext cx="324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C000"/>
                </a:solidFill>
              </a:rPr>
              <a:t>*</a:t>
            </a:r>
            <a:r>
              <a:rPr lang="en-US" altLang="zh-CN" dirty="0">
                <a:solidFill>
                  <a:srgbClr val="FFC000"/>
                </a:solidFill>
              </a:rPr>
              <a:t>(c[0]</a:t>
            </a:r>
            <a:r>
              <a:rPr lang="zh-CN" altLang="en-US" dirty="0">
                <a:solidFill>
                  <a:srgbClr val="FFC000"/>
                </a:solidFill>
              </a:rPr>
              <a:t> </a:t>
            </a:r>
            <a:r>
              <a:rPr lang="en-US" altLang="zh-CN" dirty="0">
                <a:solidFill>
                  <a:srgbClr val="FFC000"/>
                </a:solidFill>
              </a:rPr>
              <a:t>+</a:t>
            </a:r>
            <a:r>
              <a:rPr lang="zh-CN" altLang="en-US" dirty="0">
                <a:solidFill>
                  <a:srgbClr val="FFC000"/>
                </a:solidFill>
              </a:rPr>
              <a:t> </a:t>
            </a:r>
            <a:r>
              <a:rPr lang="en-US" altLang="zh-CN" dirty="0">
                <a:solidFill>
                  <a:srgbClr val="FFC000"/>
                </a:solidFill>
              </a:rPr>
              <a:t>1)</a:t>
            </a:r>
            <a:r>
              <a:rPr lang="zh-CN" altLang="en-US" dirty="0">
                <a:solidFill>
                  <a:srgbClr val="FFC000"/>
                </a:solidFill>
              </a:rPr>
              <a:t> </a:t>
            </a:r>
            <a:r>
              <a:rPr lang="en-US" altLang="zh-CN" dirty="0">
                <a:solidFill>
                  <a:srgbClr val="FFC000"/>
                </a:solidFill>
              </a:rPr>
              <a:t>=</a:t>
            </a:r>
            <a:r>
              <a:rPr lang="zh-CN" altLang="en-US" dirty="0">
                <a:solidFill>
                  <a:srgbClr val="FFC000"/>
                </a:solidFill>
              </a:rPr>
              <a:t> </a:t>
            </a:r>
            <a:r>
              <a:rPr lang="en-US" altLang="zh-CN" dirty="0">
                <a:solidFill>
                  <a:srgbClr val="FFC000"/>
                </a:solidFill>
              </a:rPr>
              <a:t>‘s’</a:t>
            </a:r>
          </a:p>
        </p:txBody>
      </p:sp>
    </p:spTree>
    <p:extLst>
      <p:ext uri="{BB962C8B-B14F-4D97-AF65-F5344CB8AC3E}">
        <p14:creationId xmlns:p14="http://schemas.microsoft.com/office/powerpoint/2010/main" val="75629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</a:t>
            </a:r>
            <a:r>
              <a:rPr lang="en-US" altLang="zh-CN"/>
              <a:t>2</a:t>
            </a:r>
            <a:r>
              <a:rPr lang="en-US"/>
              <a:t> Pointers and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/>
              <a:t>Given variable definition char *c[10]; what is the type of the expression c+1?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char **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char *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char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none of the above</a:t>
            </a:r>
          </a:p>
        </p:txBody>
      </p:sp>
      <p:sp>
        <p:nvSpPr>
          <p:cNvPr id="4" name="Oval 3"/>
          <p:cNvSpPr/>
          <p:nvPr/>
        </p:nvSpPr>
        <p:spPr>
          <a:xfrm>
            <a:off x="539633" y="2671958"/>
            <a:ext cx="2325487" cy="58330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66816" y="2950464"/>
            <a:ext cx="4669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c+1 == &amp;c[1]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51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</a:t>
            </a:r>
            <a:r>
              <a:rPr lang="en-US" altLang="zh-CN"/>
              <a:t>3</a:t>
            </a:r>
            <a:r>
              <a:rPr lang="en-US"/>
              <a:t> Pointers and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0009"/>
            <a:ext cx="10515600" cy="4351338"/>
          </a:xfrm>
        </p:spPr>
        <p:txBody>
          <a:bodyPr/>
          <a:lstStyle/>
          <a:p>
            <a:pPr marL="0" indent="0" fontAlgn="base">
              <a:buNone/>
            </a:pPr>
            <a:r>
              <a:rPr lang="en-US"/>
              <a:t>Given variable definition char c[10]; what is the type of the expression c[0]+1?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char **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char *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char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none of the above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20640" y="2767584"/>
            <a:ext cx="49987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accent1"/>
                </a:solidFill>
              </a:rPr>
              <a:t>char c[10]: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/>
              <a:t>c is an array of char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/>
              <a:t>type of c: char *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/>
              <a:t>c[0] ==*c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/>
              <a:t>type of c[0]: char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/>
              <a:t>c[0]+1 == *c+1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/>
              <a:t>type of c[0]+1: char</a:t>
            </a:r>
          </a:p>
        </p:txBody>
      </p:sp>
      <p:sp>
        <p:nvSpPr>
          <p:cNvPr id="6" name="Oval 5"/>
          <p:cNvSpPr/>
          <p:nvPr/>
        </p:nvSpPr>
        <p:spPr>
          <a:xfrm>
            <a:off x="551825" y="3709641"/>
            <a:ext cx="2325487" cy="58330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78130" y="471932"/>
            <a:ext cx="41642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>
                <a:solidFill>
                  <a:srgbClr val="FFC000"/>
                </a:solidFill>
              </a:rPr>
              <a:t>e.g. c=[’c’, ‘s’, ‘o’, </a:t>
            </a:r>
            <a:r>
              <a:rPr lang="mr-IN">
                <a:solidFill>
                  <a:srgbClr val="FFC000"/>
                </a:solidFill>
              </a:rPr>
              <a:t>…</a:t>
            </a:r>
            <a:r>
              <a:rPr lang="en-US">
                <a:solidFill>
                  <a:srgbClr val="FFC000"/>
                </a:solidFill>
              </a:rPr>
              <a:t>’r’]</a:t>
            </a:r>
          </a:p>
          <a:p>
            <a:pPr marL="285750" indent="-285750">
              <a:buFont typeface="Arial" charset="0"/>
              <a:buChar char="•"/>
            </a:pPr>
            <a:r>
              <a:rPr lang="en-US">
                <a:solidFill>
                  <a:srgbClr val="FFC000"/>
                </a:solidFill>
              </a:rPr>
              <a:t>c[0]==‘c’</a:t>
            </a:r>
          </a:p>
          <a:p>
            <a:pPr marL="285750" indent="-285750">
              <a:buFont typeface="Arial" charset="0"/>
              <a:buChar char="•"/>
            </a:pPr>
            <a:r>
              <a:rPr lang="en-US">
                <a:solidFill>
                  <a:srgbClr val="FFC000"/>
                </a:solidFill>
              </a:rPr>
              <a:t>c[1]==‘s’</a:t>
            </a:r>
          </a:p>
          <a:p>
            <a:pPr marL="285750" indent="-285750">
              <a:buFont typeface="Arial" charset="0"/>
              <a:buChar char="•"/>
            </a:pPr>
            <a:r>
              <a:rPr lang="en-US">
                <a:solidFill>
                  <a:srgbClr val="FFC000"/>
                </a:solidFill>
              </a:rPr>
              <a:t>c[0]+1==‘d’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9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</a:t>
            </a:r>
            <a:r>
              <a:rPr lang="en-US" altLang="zh-CN"/>
              <a:t>4</a:t>
            </a:r>
            <a:r>
              <a:rPr lang="en-US"/>
              <a:t> Pointers and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/>
              <a:t>Given variable definition char c[10]; what is the type of the expression c+1?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char **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char *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char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none of the above</a:t>
            </a:r>
          </a:p>
        </p:txBody>
      </p:sp>
      <p:sp>
        <p:nvSpPr>
          <p:cNvPr id="4" name="Oval 3"/>
          <p:cNvSpPr/>
          <p:nvPr/>
        </p:nvSpPr>
        <p:spPr>
          <a:xfrm>
            <a:off x="503057" y="3184022"/>
            <a:ext cx="2325487" cy="58330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66816" y="2950464"/>
            <a:ext cx="4669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c+1 == &amp;c[1]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2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</a:t>
            </a:r>
            <a:r>
              <a:rPr lang="en-US" altLang="zh-CN"/>
              <a:t>5</a:t>
            </a:r>
            <a:r>
              <a:rPr lang="en-US"/>
              <a:t> Pointer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/>
              <a:t>What's the output of the following code fragment (assuming it runs on a 64-bit little endian machine):</a:t>
            </a:r>
          </a:p>
          <a:p>
            <a:pPr marL="457200" indent="-457200" fontAlgn="base">
              <a:buFont typeface="+mj-lt"/>
              <a:buAutoNum type="alphaUcPeriod"/>
            </a:pPr>
            <a:r>
              <a:rPr lang="en-US" sz="2400"/>
              <a:t>-1 -1</a:t>
            </a:r>
          </a:p>
          <a:p>
            <a:pPr marL="457200" indent="-457200" fontAlgn="base">
              <a:buFont typeface="+mj-lt"/>
              <a:buAutoNum type="alphaUcPeriod"/>
            </a:pPr>
            <a:r>
              <a:rPr lang="en-US" sz="2400"/>
              <a:t>-2 -2</a:t>
            </a:r>
          </a:p>
          <a:p>
            <a:pPr marL="457200" indent="-457200" fontAlgn="base">
              <a:buFont typeface="+mj-lt"/>
              <a:buAutoNum type="alphaUcPeriod"/>
            </a:pPr>
            <a:r>
              <a:rPr lang="en-US" sz="2400"/>
              <a:t>-1 -2</a:t>
            </a:r>
          </a:p>
          <a:p>
            <a:pPr marL="457200" indent="-457200" fontAlgn="base">
              <a:buFont typeface="+mj-lt"/>
              <a:buAutoNum type="alphaUcPeriod"/>
            </a:pPr>
            <a:r>
              <a:rPr lang="en-US" sz="2400"/>
              <a:t>-2 -1</a:t>
            </a:r>
          </a:p>
          <a:p>
            <a:pPr marL="457200" indent="-457200" fontAlgn="base">
              <a:buFont typeface="+mj-lt"/>
              <a:buAutoNum type="alphaUcPeriod"/>
            </a:pPr>
            <a:r>
              <a:rPr lang="en-US" sz="2400"/>
              <a:t>Segmentation fault</a:t>
            </a:r>
          </a:p>
          <a:p>
            <a:pPr marL="457200" indent="-457200" fontAlgn="base">
              <a:buFont typeface="+mj-lt"/>
              <a:buAutoNum type="alphaUcPeriod"/>
            </a:pPr>
            <a:r>
              <a:rPr lang="en-US" sz="2400"/>
              <a:t>None of the above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973" y="2371436"/>
            <a:ext cx="3924300" cy="111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43513" y="3634244"/>
            <a:ext cx="59578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/>
              <a:t>long long: 8 bytes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x is: 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/>
              <a:t>0xfffffffffffffffe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y[0] = *y -&gt; y is a pointer to int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y[0]=0xfffffffe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y[1] = *(y+1) -&gt; pointer arithmetic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y[1]=0xffffffff</a:t>
            </a:r>
          </a:p>
        </p:txBody>
      </p:sp>
      <p:sp>
        <p:nvSpPr>
          <p:cNvPr id="6" name="Oval 5"/>
          <p:cNvSpPr/>
          <p:nvPr/>
        </p:nvSpPr>
        <p:spPr>
          <a:xfrm>
            <a:off x="545919" y="4001294"/>
            <a:ext cx="2325487" cy="58330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24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2771</Words>
  <Application>Microsoft Macintosh PowerPoint</Application>
  <PresentationFormat>Widescreen</PresentationFormat>
  <Paragraphs>448</Paragraphs>
  <Slides>30</Slides>
  <Notes>18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宋体</vt:lpstr>
      <vt:lpstr>Arial</vt:lpstr>
      <vt:lpstr>Calibri</vt:lpstr>
      <vt:lpstr>Calibri Light</vt:lpstr>
      <vt:lpstr>Mangal</vt:lpstr>
      <vt:lpstr>Office Theme</vt:lpstr>
      <vt:lpstr>CSO-Recitation 05  CSCI-UA 0201-007</vt:lpstr>
      <vt:lpstr>Today’s Topics</vt:lpstr>
      <vt:lpstr>Assessment 04</vt:lpstr>
      <vt:lpstr>Q1 Pointers and arrays</vt:lpstr>
      <vt:lpstr>Q1 Pointers and arrays</vt:lpstr>
      <vt:lpstr>Q2 Pointers and arrays</vt:lpstr>
      <vt:lpstr>Q3 Pointers and arrays</vt:lpstr>
      <vt:lpstr>Q4 Pointers and arrays</vt:lpstr>
      <vt:lpstr>Q5 Pointer casting</vt:lpstr>
      <vt:lpstr>Q5 Pointer casting</vt:lpstr>
      <vt:lpstr>Q6 Pointer arithmetic</vt:lpstr>
      <vt:lpstr>Q6 Pointer arithmetic</vt:lpstr>
      <vt:lpstr>Q6 Pointer arithmetic</vt:lpstr>
      <vt:lpstr>Q7 ASCII</vt:lpstr>
      <vt:lpstr>Q8 String</vt:lpstr>
      <vt:lpstr>Q9 String</vt:lpstr>
      <vt:lpstr>Q10 String</vt:lpstr>
      <vt:lpstr>Pointers </vt:lpstr>
      <vt:lpstr>What are pointers?</vt:lpstr>
      <vt:lpstr>What are pointers?</vt:lpstr>
      <vt:lpstr>How do you use pointers?</vt:lpstr>
      <vt:lpstr>Pointer types</vt:lpstr>
      <vt:lpstr>Function arguments and pointers</vt:lpstr>
      <vt:lpstr>Arrays</vt:lpstr>
      <vt:lpstr>What are arrays?</vt:lpstr>
      <vt:lpstr>Defining an array</vt:lpstr>
      <vt:lpstr>Pointer and array</vt:lpstr>
      <vt:lpstr>Indexing an array</vt:lpstr>
      <vt:lpstr>Arrays and functions</vt:lpstr>
      <vt:lpstr>Pointers to pointers (Pointer arrays)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CSO-Recitation 05  CSCI-UA 0201-007</dc:title>
  <dc:creator>Anqi Zhang</dc:creator>
  <cp:lastModifiedBy>Lin jinkun</cp:lastModifiedBy>
  <cp:revision>2</cp:revision>
  <dcterms:created xsi:type="dcterms:W3CDTF">2020-09-29T02:43:15Z</dcterms:created>
  <dcterms:modified xsi:type="dcterms:W3CDTF">2021-10-13T20:25:15Z</dcterms:modified>
</cp:coreProperties>
</file>