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8"/>
  </p:notesMasterIdLst>
  <p:handoutMasterIdLst>
    <p:handoutMasterId r:id="rId139"/>
  </p:handoutMasterIdLst>
  <p:sldIdLst>
    <p:sldId id="256" r:id="rId2"/>
    <p:sldId id="1185" r:id="rId3"/>
    <p:sldId id="1128" r:id="rId4"/>
    <p:sldId id="978" r:id="rId5"/>
    <p:sldId id="980" r:id="rId6"/>
    <p:sldId id="948" r:id="rId7"/>
    <p:sldId id="949" r:id="rId8"/>
    <p:sldId id="951" r:id="rId9"/>
    <p:sldId id="952" r:id="rId10"/>
    <p:sldId id="953" r:id="rId11"/>
    <p:sldId id="1130" r:id="rId12"/>
    <p:sldId id="1129" r:id="rId13"/>
    <p:sldId id="954" r:id="rId14"/>
    <p:sldId id="1153" r:id="rId15"/>
    <p:sldId id="1186" r:id="rId16"/>
    <p:sldId id="1025" r:id="rId17"/>
    <p:sldId id="1116" r:id="rId18"/>
    <p:sldId id="1118" r:id="rId19"/>
    <p:sldId id="1162" r:id="rId20"/>
    <p:sldId id="1152" r:id="rId21"/>
    <p:sldId id="1154" r:id="rId22"/>
    <p:sldId id="1161" r:id="rId23"/>
    <p:sldId id="1119" r:id="rId24"/>
    <p:sldId id="1120" r:id="rId25"/>
    <p:sldId id="1123" r:id="rId26"/>
    <p:sldId id="1164" r:id="rId27"/>
    <p:sldId id="959" r:id="rId28"/>
    <p:sldId id="962" r:id="rId29"/>
    <p:sldId id="1131" r:id="rId30"/>
    <p:sldId id="1132" r:id="rId31"/>
    <p:sldId id="1133" r:id="rId32"/>
    <p:sldId id="1134" r:id="rId33"/>
    <p:sldId id="1135" r:id="rId34"/>
    <p:sldId id="1136" r:id="rId35"/>
    <p:sldId id="969" r:id="rId36"/>
    <p:sldId id="968" r:id="rId37"/>
    <p:sldId id="967" r:id="rId38"/>
    <p:sldId id="1137" r:id="rId39"/>
    <p:sldId id="1151" r:id="rId40"/>
    <p:sldId id="1163" r:id="rId41"/>
    <p:sldId id="1187" r:id="rId42"/>
    <p:sldId id="1138" r:id="rId43"/>
    <p:sldId id="966" r:id="rId44"/>
    <p:sldId id="1189" r:id="rId45"/>
    <p:sldId id="1190" r:id="rId46"/>
    <p:sldId id="1191" r:id="rId47"/>
    <p:sldId id="1192" r:id="rId48"/>
    <p:sldId id="1193" r:id="rId49"/>
    <p:sldId id="971" r:id="rId50"/>
    <p:sldId id="1194" r:id="rId51"/>
    <p:sldId id="1155" r:id="rId52"/>
    <p:sldId id="1156" r:id="rId53"/>
    <p:sldId id="1139" r:id="rId54"/>
    <p:sldId id="1140" r:id="rId55"/>
    <p:sldId id="1141" r:id="rId56"/>
    <p:sldId id="1143" r:id="rId57"/>
    <p:sldId id="1144" r:id="rId58"/>
    <p:sldId id="1145" r:id="rId59"/>
    <p:sldId id="1157" r:id="rId60"/>
    <p:sldId id="1158" r:id="rId61"/>
    <p:sldId id="1146" r:id="rId62"/>
    <p:sldId id="1147" r:id="rId63"/>
    <p:sldId id="1148" r:id="rId64"/>
    <p:sldId id="1149" r:id="rId65"/>
    <p:sldId id="1150" r:id="rId66"/>
    <p:sldId id="1079" r:id="rId67"/>
    <p:sldId id="1090" r:id="rId68"/>
    <p:sldId id="1091" r:id="rId69"/>
    <p:sldId id="1092" r:id="rId70"/>
    <p:sldId id="1095" r:id="rId71"/>
    <p:sldId id="1096" r:id="rId72"/>
    <p:sldId id="1097" r:id="rId73"/>
    <p:sldId id="1098" r:id="rId74"/>
    <p:sldId id="1112" r:id="rId75"/>
    <p:sldId id="1113" r:id="rId76"/>
    <p:sldId id="996" r:id="rId77"/>
    <p:sldId id="997" r:id="rId78"/>
    <p:sldId id="998" r:id="rId79"/>
    <p:sldId id="999" r:id="rId80"/>
    <p:sldId id="1000" r:id="rId81"/>
    <p:sldId id="1001" r:id="rId82"/>
    <p:sldId id="1002" r:id="rId83"/>
    <p:sldId id="1003" r:id="rId84"/>
    <p:sldId id="1004" r:id="rId85"/>
    <p:sldId id="1005" r:id="rId86"/>
    <p:sldId id="1006" r:id="rId87"/>
    <p:sldId id="1101" r:id="rId88"/>
    <p:sldId id="1102" r:id="rId89"/>
    <p:sldId id="1103" r:id="rId90"/>
    <p:sldId id="1109" r:id="rId91"/>
    <p:sldId id="1104" r:id="rId92"/>
    <p:sldId id="1105" r:id="rId93"/>
    <p:sldId id="1106" r:id="rId94"/>
    <p:sldId id="1107" r:id="rId95"/>
    <p:sldId id="1108" r:id="rId96"/>
    <p:sldId id="1015" r:id="rId97"/>
    <p:sldId id="1016" r:id="rId98"/>
    <p:sldId id="1017" r:id="rId99"/>
    <p:sldId id="1018" r:id="rId100"/>
    <p:sldId id="1019" r:id="rId101"/>
    <p:sldId id="1020" r:id="rId102"/>
    <p:sldId id="1021" r:id="rId103"/>
    <p:sldId id="1022" r:id="rId104"/>
    <p:sldId id="1024" r:id="rId105"/>
    <p:sldId id="1031" r:id="rId106"/>
    <p:sldId id="1032" r:id="rId107"/>
    <p:sldId id="1033" r:id="rId108"/>
    <p:sldId id="1034" r:id="rId109"/>
    <p:sldId id="1035" r:id="rId110"/>
    <p:sldId id="1036" r:id="rId111"/>
    <p:sldId id="1040" r:id="rId112"/>
    <p:sldId id="1041" r:id="rId113"/>
    <p:sldId id="1042" r:id="rId114"/>
    <p:sldId id="1043" r:id="rId115"/>
    <p:sldId id="1044" r:id="rId116"/>
    <p:sldId id="1045" r:id="rId117"/>
    <p:sldId id="1046" r:id="rId118"/>
    <p:sldId id="1047" r:id="rId119"/>
    <p:sldId id="1075" r:id="rId120"/>
    <p:sldId id="1076" r:id="rId121"/>
    <p:sldId id="1050" r:id="rId122"/>
    <p:sldId id="1051" r:id="rId123"/>
    <p:sldId id="1052" r:id="rId124"/>
    <p:sldId id="1060" r:id="rId125"/>
    <p:sldId id="1061" r:id="rId126"/>
    <p:sldId id="1069" r:id="rId127"/>
    <p:sldId id="1062" r:id="rId128"/>
    <p:sldId id="1063" r:id="rId129"/>
    <p:sldId id="1064" r:id="rId130"/>
    <p:sldId id="1070" r:id="rId131"/>
    <p:sldId id="1071" r:id="rId132"/>
    <p:sldId id="1065" r:id="rId133"/>
    <p:sldId id="1066" r:id="rId134"/>
    <p:sldId id="1068" r:id="rId135"/>
    <p:sldId id="1067" r:id="rId136"/>
    <p:sldId id="1059" r:id="rId1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80" autoAdjust="0"/>
    <p:restoredTop sz="96527" autoAdjust="0"/>
  </p:normalViewPr>
  <p:slideViewPr>
    <p:cSldViewPr snapToGrid="0" snapToObjects="1">
      <p:cViewPr varScale="1">
        <p:scale>
          <a:sx n="92" d="100"/>
          <a:sy n="92" d="100"/>
        </p:scale>
        <p:origin x="-12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40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notesMaster" Target="notesMasters/notesMaster1.xml"/><Relationship Id="rId13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printerSettings" Target="printerSettings/printerSettings1.bin"/><Relationship Id="rId141" Type="http://schemas.openxmlformats.org/officeDocument/2006/relationships/presProps" Target="presProps.xml"/><Relationship Id="rId142" Type="http://schemas.openxmlformats.org/officeDocument/2006/relationships/viewProps" Target="viewProps.xml"/><Relationship Id="rId143" Type="http://schemas.openxmlformats.org/officeDocument/2006/relationships/theme" Target="theme/theme1.xml"/><Relationship Id="rId1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60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6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29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6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C</a:t>
            </a:r>
            <a:r>
              <a:rPr lang="zh-CN" altLang="zh-CN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- Functions,</a:t>
            </a:r>
            <a:r>
              <a:rPr lang="zh-CN" altLang="en-US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Pointers, Arrays</a:t>
            </a:r>
            <a:endParaRPr lang="en-US" sz="4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Jinyang Li</a:t>
            </a:r>
          </a:p>
          <a:p>
            <a:endParaRPr lang="en-US" dirty="0"/>
          </a:p>
          <a:p>
            <a:r>
              <a:rPr lang="en-US" dirty="0" smtClean="0"/>
              <a:t>Some are based on slides of </a:t>
            </a:r>
            <a:r>
              <a:rPr lang="en-US" dirty="0" smtClean="0"/>
              <a:t>Tiger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Function invocation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01571" y="1782028"/>
            <a:ext cx="38424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200" i="1" dirty="0" err="1" smtClean="0"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x, </a:t>
            </a:r>
            <a:r>
              <a:rPr lang="en-US" altLang="zh-CN" sz="2200" i="1" dirty="0" err="1" smtClean="0"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i="1" dirty="0">
                <a:latin typeface="Consolas"/>
                <a:ea typeface="宋体" pitchFamily="2" charset="-122"/>
                <a:cs typeface="Consolas"/>
              </a:rPr>
              <a:t>y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) </a:t>
            </a:r>
            <a:endParaRPr lang="en-US" altLang="zh-CN" sz="22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int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x;</a:t>
            </a:r>
            <a:endParaRPr lang="en-US" altLang="zh-CN" sz="22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x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=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y;</a:t>
            </a:r>
            <a:endParaRPr lang="en-US" altLang="zh-CN" sz="22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y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= tmp;</a:t>
            </a:r>
          </a:p>
          <a:p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7431" y="1782028"/>
            <a:ext cx="6193493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int x = 1;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int y = 2;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swap(x, y);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endParaRPr lang="en-US" altLang="zh-CN" sz="22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err="1" smtClean="0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(“x: %d, y: %d”, x, y);</a:t>
            </a:r>
          </a:p>
          <a:p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362244" y="4932110"/>
            <a:ext cx="3847327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0000FF"/>
                </a:solidFill>
                <a:latin typeface="Verdana"/>
                <a:cs typeface="Verdana"/>
              </a:rPr>
              <a:t>Result  x: </a:t>
            </a:r>
            <a:r>
              <a:rPr lang="en-US" altLang="zh-CN" sz="3200" dirty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sz="3200" dirty="0" smtClean="0">
                <a:solidFill>
                  <a:srgbClr val="0000FF"/>
                </a:solidFill>
                <a:latin typeface="Verdana"/>
                <a:cs typeface="Verdana"/>
              </a:rPr>
              <a:t>,  y: </a:t>
            </a:r>
            <a:r>
              <a:rPr lang="en-US" altLang="zh-CN" sz="3200" dirty="0">
                <a:solidFill>
                  <a:srgbClr val="FF0000"/>
                </a:solidFill>
                <a:latin typeface="Verdana"/>
                <a:cs typeface="Verdana"/>
              </a:rPr>
              <a:t>2</a:t>
            </a:r>
            <a:endParaRPr lang="zh-CN" altLang="en-US" sz="32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261130" y="1186804"/>
            <a:ext cx="7183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rgbClr val="FF0000"/>
                </a:solidFill>
                <a:latin typeface="Verdana"/>
                <a:cs typeface="Verdana"/>
              </a:rPr>
              <a:t>C </a:t>
            </a:r>
            <a:r>
              <a:rPr lang="en-US" altLang="zh-CN" sz="2400" b="1" dirty="0" smtClean="0">
                <a:solidFill>
                  <a:srgbClr val="FF0000"/>
                </a:solidFill>
                <a:latin typeface="Verdana"/>
                <a:cs typeface="Verdana"/>
              </a:rPr>
              <a:t>(and Java) passes arguments </a:t>
            </a:r>
            <a:r>
              <a:rPr lang="en-US" altLang="zh-CN" sz="2400" b="1" dirty="0" smtClean="0">
                <a:solidFill>
                  <a:srgbClr val="FF0000"/>
                </a:solidFill>
                <a:latin typeface="Verdana"/>
                <a:cs typeface="Verdana"/>
              </a:rPr>
              <a:t>by value</a:t>
            </a:r>
            <a:endParaRPr lang="zh-CN" altLang="en-US" sz="2400" b="1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cxnSp>
        <p:nvCxnSpPr>
          <p:cNvPr id="9" name="曲线连接符 16"/>
          <p:cNvCxnSpPr>
            <a:cxnSpLocks noChangeShapeType="1"/>
            <a:stCxn id="8" idx="3"/>
          </p:cNvCxnSpPr>
          <p:nvPr/>
        </p:nvCxnSpPr>
        <p:spPr bwMode="auto">
          <a:xfrm flipH="1">
            <a:off x="7442206" y="1417637"/>
            <a:ext cx="2201" cy="331689"/>
          </a:xfrm>
          <a:prstGeom prst="curvedConnector4">
            <a:avLst>
              <a:gd name="adj1" fmla="val -10386188"/>
              <a:gd name="adj2" fmla="val 84796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矩形 5"/>
          <p:cNvSpPr/>
          <p:nvPr/>
        </p:nvSpPr>
        <p:spPr>
          <a:xfrm>
            <a:off x="5784925" y="493211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2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矩形 6"/>
          <p:cNvSpPr/>
          <p:nvPr/>
        </p:nvSpPr>
        <p:spPr>
          <a:xfrm>
            <a:off x="5784925" y="457961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2336" y="5167408"/>
            <a:ext cx="4371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...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4802225" y="4605633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97717" y="4934655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main.y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610092" y="5630320"/>
            <a:ext cx="2266831" cy="1112239"/>
            <a:chOff x="4610092" y="5630320"/>
            <a:chExt cx="2266831" cy="1112239"/>
          </a:xfrm>
        </p:grpSpPr>
        <p:sp>
          <p:nvSpPr>
            <p:cNvPr id="12" name="矩形 7"/>
            <p:cNvSpPr/>
            <p:nvPr/>
          </p:nvSpPr>
          <p:spPr>
            <a:xfrm>
              <a:off x="5784925" y="5630320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  <p:sp>
          <p:nvSpPr>
            <p:cNvPr id="13" name="矩形 8"/>
            <p:cNvSpPr/>
            <p:nvPr/>
          </p:nvSpPr>
          <p:spPr>
            <a:xfrm>
              <a:off x="5784925" y="5979642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2</a:t>
              </a:r>
              <a:endParaRPr kumimoji="1" lang="zh-CN" altLang="en-US" dirty="0"/>
            </a:p>
          </p:txBody>
        </p:sp>
        <p:sp>
          <p:nvSpPr>
            <p:cNvPr id="15" name="矩形 7"/>
            <p:cNvSpPr/>
            <p:nvPr/>
          </p:nvSpPr>
          <p:spPr>
            <a:xfrm>
              <a:off x="5784925" y="6335748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02225" y="5663079"/>
              <a:ext cx="891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swap.x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91517" y="6003895"/>
              <a:ext cx="891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swap.x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10092" y="6373227"/>
              <a:ext cx="1174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swap.tmp</a:t>
              </a:r>
              <a:r>
                <a:rPr lang="en-US" dirty="0" smtClean="0"/>
                <a:t>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6083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</a:t>
            </a:r>
            <a:r>
              <a:rPr kumimoji="1" lang="en-US" altLang="zh-CN" dirty="0" smtClean="0"/>
              <a:t>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763256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553407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3392768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39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</a:t>
            </a:r>
            <a:r>
              <a:rPr kumimoji="1" lang="en-US" altLang="zh-CN" dirty="0" smtClean="0"/>
              <a:t>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497042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5811887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形状 5"/>
          <p:cNvSpPr/>
          <p:nvPr/>
        </p:nvSpPr>
        <p:spPr>
          <a:xfrm>
            <a:off x="3340691" y="2224892"/>
            <a:ext cx="235678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3342908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02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</a:t>
            </a:r>
            <a:r>
              <a:rPr kumimoji="1" lang="en-US" altLang="zh-CN" dirty="0" smtClean="0"/>
              <a:t>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36171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701316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4617449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8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</a:t>
            </a:r>
            <a:r>
              <a:rPr kumimoji="1" lang="en-US" altLang="zh-CN" dirty="0" smtClean="0"/>
              <a:t>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299914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701316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形状 5"/>
          <p:cNvSpPr/>
          <p:nvPr/>
        </p:nvSpPr>
        <p:spPr>
          <a:xfrm>
            <a:off x="4519085" y="2269855"/>
            <a:ext cx="235678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5830791" y="226985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63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</a:t>
            </a:r>
            <a:r>
              <a:rPr kumimoji="1" lang="en-US" altLang="zh-CN" dirty="0" smtClean="0"/>
              <a:t>III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161" y="1566003"/>
            <a:ext cx="899283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void moveZeroes(int* nums, int numsSize)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dirty="0" smtClean="0">
                <a:latin typeface="Consolas"/>
                <a:cs typeface="Consolas"/>
              </a:rPr>
              <a:t>    </a:t>
            </a:r>
            <a:r>
              <a:rPr kumimoji="1" lang="mr-IN" altLang="zh-CN" dirty="0" smtClean="0">
                <a:latin typeface="Consolas"/>
                <a:cs typeface="Consolas"/>
              </a:rPr>
              <a:t>int </a:t>
            </a:r>
            <a:r>
              <a:rPr kumimoji="1" lang="en-US" altLang="zh-CN" dirty="0" err="1" smtClean="0">
                <a:latin typeface="Consolas"/>
                <a:cs typeface="Consolas"/>
              </a:rPr>
              <a:t>nextSwap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mr-IN" altLang="zh-CN" dirty="0" smtClean="0">
                <a:latin typeface="Consolas"/>
                <a:cs typeface="Consolas"/>
              </a:rPr>
              <a:t>= </a:t>
            </a:r>
            <a:r>
              <a:rPr kumimoji="1" lang="mr-IN" altLang="zh-CN" dirty="0">
                <a:latin typeface="Consolas"/>
                <a:cs typeface="Consolas"/>
              </a:rPr>
              <a:t>0;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for (int i = 0; i &lt; numsSize; i++)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if (nums[i] != 0)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    </a:t>
            </a:r>
            <a:r>
              <a:rPr kumimoji="1" lang="en-US" altLang="zh-CN" dirty="0" smtClean="0">
                <a:latin typeface="Consolas"/>
                <a:cs typeface="Consolas"/>
              </a:rPr>
              <a:t>swap(&amp;</a:t>
            </a:r>
            <a:r>
              <a:rPr kumimoji="1" lang="mr-IN" altLang="zh-CN" dirty="0" smtClean="0">
                <a:latin typeface="Consolas"/>
                <a:cs typeface="Consolas"/>
              </a:rPr>
              <a:t>nums[</a:t>
            </a:r>
            <a:r>
              <a:rPr kumimoji="1" lang="en-US" altLang="zh-CN" dirty="0" err="1" smtClean="0">
                <a:latin typeface="Consolas"/>
                <a:cs typeface="Consolas"/>
              </a:rPr>
              <a:t>nextSwap</a:t>
            </a:r>
            <a:r>
              <a:rPr kumimoji="1" lang="mr-IN" altLang="zh-CN" dirty="0" smtClean="0">
                <a:latin typeface="Consolas"/>
                <a:cs typeface="Consolas"/>
              </a:rPr>
              <a:t>+</a:t>
            </a:r>
            <a:r>
              <a:rPr kumimoji="1" lang="mr-IN" altLang="zh-CN" dirty="0">
                <a:latin typeface="Consolas"/>
                <a:cs typeface="Consolas"/>
              </a:rPr>
              <a:t>+</a:t>
            </a:r>
            <a:r>
              <a:rPr kumimoji="1" lang="mr-IN" altLang="zh-CN" dirty="0" smtClean="0">
                <a:latin typeface="Consolas"/>
                <a:cs typeface="Consolas"/>
              </a:rPr>
              <a:t>]</a:t>
            </a:r>
            <a:r>
              <a:rPr kumimoji="1" lang="en-US" altLang="zh-CN" dirty="0" smtClean="0">
                <a:latin typeface="Consolas"/>
                <a:cs typeface="Consolas"/>
              </a:rPr>
              <a:t>,</a:t>
            </a:r>
            <a:r>
              <a:rPr kumimoji="1" lang="mr-IN" altLang="zh-CN" dirty="0" smtClean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&amp;</a:t>
            </a:r>
            <a:r>
              <a:rPr kumimoji="1" lang="mr-IN" altLang="zh-CN" dirty="0" smtClean="0">
                <a:latin typeface="Consolas"/>
                <a:cs typeface="Consolas"/>
              </a:rPr>
              <a:t>nums</a:t>
            </a:r>
            <a:r>
              <a:rPr kumimoji="1" lang="mr-IN" altLang="zh-CN" dirty="0">
                <a:latin typeface="Consolas"/>
                <a:cs typeface="Consolas"/>
              </a:rPr>
              <a:t>[i</a:t>
            </a:r>
            <a:r>
              <a:rPr kumimoji="1" lang="mr-IN" altLang="zh-CN" dirty="0" smtClean="0">
                <a:latin typeface="Consolas"/>
                <a:cs typeface="Consolas"/>
              </a:rPr>
              <a:t>]</a:t>
            </a:r>
            <a:r>
              <a:rPr kumimoji="1" lang="en-US" altLang="zh-CN" dirty="0" smtClean="0">
                <a:latin typeface="Consolas"/>
                <a:cs typeface="Consolas"/>
              </a:rPr>
              <a:t>)</a:t>
            </a: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  <a:r>
              <a:rPr kumimoji="1" lang="mr-IN" altLang="zh-CN" dirty="0" smtClean="0">
                <a:latin typeface="Consolas"/>
                <a:cs typeface="Consolas"/>
              </a:rPr>
              <a:t>}</a:t>
            </a:r>
            <a:endParaRPr kumimoji="1" lang="en-US" altLang="zh-CN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 smtClean="0">
                <a:latin typeface="Consolas"/>
                <a:cs typeface="Consolas"/>
              </a:rPr>
              <a:t>}</a:t>
            </a:r>
            <a:endParaRPr kumimoji="1"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01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Remove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Elements</a:t>
            </a:r>
          </a:p>
          <a:p>
            <a:pPr lvl="1"/>
            <a:r>
              <a:rPr kumimoji="1" lang="en-US" altLang="zh-CN" dirty="0"/>
              <a:t>Given an array and a value, remove all instances of that value in place and return the new length.</a:t>
            </a:r>
          </a:p>
          <a:p>
            <a:pPr lvl="1"/>
            <a:r>
              <a:rPr kumimoji="1" lang="en-US" altLang="zh-CN" dirty="0" smtClean="0"/>
              <a:t>For </a:t>
            </a:r>
            <a:r>
              <a:rPr kumimoji="1" lang="en-US" altLang="zh-CN" dirty="0"/>
              <a:t>example, given nums = [0, 1, 0, 3, 12], </a:t>
            </a:r>
            <a:r>
              <a:rPr kumimoji="1" lang="en-US" altLang="zh-CN" dirty="0" smtClean="0"/>
              <a:t>value is 0 calling </a:t>
            </a:r>
            <a:r>
              <a:rPr kumimoji="1" lang="en-US" altLang="zh-CN" dirty="0"/>
              <a:t>your function, nums should be [1, 3, 12, </a:t>
            </a:r>
            <a:r>
              <a:rPr kumimoji="1" lang="en-US" altLang="zh-CN" dirty="0" smtClean="0"/>
              <a:t>*, </a:t>
            </a:r>
            <a:r>
              <a:rPr kumimoji="1" lang="en-US" altLang="zh-CN" dirty="0"/>
              <a:t>*</a:t>
            </a:r>
            <a:r>
              <a:rPr kumimoji="1" lang="en-US" altLang="zh-CN" dirty="0" smtClean="0"/>
              <a:t>] and 3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en-US" altLang="zh-CN" dirty="0" smtClean="0"/>
              <a:t>ssume you can dynamically allocate an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array with function </a:t>
            </a:r>
            <a:r>
              <a:rPr kumimoji="1" lang="en-US" altLang="zh-CN" dirty="0" err="1" smtClean="0"/>
              <a:t>dynamic_alloc</a:t>
            </a:r>
            <a:r>
              <a:rPr kumimoji="1" lang="en-US" altLang="zh-CN" dirty="0" smtClean="0"/>
              <a:t>(n):</a:t>
            </a:r>
            <a:endParaRPr kumimoji="1" lang="en-US" altLang="zh-CN" dirty="0"/>
          </a:p>
          <a:p>
            <a:pPr lvl="2"/>
            <a:r>
              <a:rPr kumimoji="1" lang="en-US" altLang="zh-CN" i="1" dirty="0" err="1">
                <a:latin typeface="Consolas"/>
                <a:cs typeface="Consolas"/>
              </a:rPr>
              <a:t>i</a:t>
            </a:r>
            <a:r>
              <a:rPr kumimoji="1" lang="en-US" altLang="zh-CN" i="1" dirty="0" err="1" smtClean="0">
                <a:latin typeface="Consolas"/>
                <a:cs typeface="Consolas"/>
              </a:rPr>
              <a:t>nt</a:t>
            </a:r>
            <a:r>
              <a:rPr kumimoji="1" lang="en-US" altLang="zh-CN" i="1" dirty="0" smtClean="0">
                <a:latin typeface="Consolas"/>
                <a:cs typeface="Consolas"/>
              </a:rPr>
              <a:t>* </a:t>
            </a:r>
            <a:r>
              <a:rPr kumimoji="1" lang="en-US" altLang="zh-CN" i="1" dirty="0" err="1" smtClean="0">
                <a:latin typeface="Consolas"/>
                <a:cs typeface="Consolas"/>
              </a:rPr>
              <a:t>dynamic_alloc</a:t>
            </a:r>
            <a:r>
              <a:rPr kumimoji="1" lang="en-US" altLang="zh-CN" i="1" dirty="0" smtClean="0">
                <a:latin typeface="Consolas"/>
                <a:cs typeface="Consolas"/>
              </a:rPr>
              <a:t>(</a:t>
            </a:r>
            <a:r>
              <a:rPr kumimoji="1" lang="en-US" altLang="zh-CN" i="1" dirty="0" err="1" smtClean="0">
                <a:latin typeface="Consolas"/>
                <a:cs typeface="Consolas"/>
              </a:rPr>
              <a:t>int</a:t>
            </a:r>
            <a:r>
              <a:rPr kumimoji="1" lang="en-US" altLang="zh-CN" i="1" dirty="0" smtClean="0">
                <a:latin typeface="Consolas"/>
                <a:cs typeface="Consolas"/>
              </a:rPr>
              <a:t> </a:t>
            </a:r>
            <a:r>
              <a:rPr kumimoji="1" lang="en-US" altLang="zh-CN" i="1" dirty="0" err="1" smtClean="0">
                <a:latin typeface="Consolas"/>
                <a:cs typeface="Consolas"/>
              </a:rPr>
              <a:t>len</a:t>
            </a:r>
            <a:r>
              <a:rPr kumimoji="1" lang="en-US" altLang="zh-CN" i="1" dirty="0" smtClean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28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33505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835136"/>
              </p:ext>
            </p:extLst>
          </p:nvPr>
        </p:nvGraphicFramePr>
        <p:xfrm>
          <a:off x="1524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72425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212797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50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039283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871703"/>
              </p:ext>
            </p:extLst>
          </p:nvPr>
        </p:nvGraphicFramePr>
        <p:xfrm>
          <a:off x="1524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线箭头连接符 7"/>
          <p:cNvCxnSpPr/>
          <p:nvPr/>
        </p:nvCxnSpPr>
        <p:spPr>
          <a:xfrm flipV="1">
            <a:off x="3397895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43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253131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10647"/>
              </p:ext>
            </p:extLst>
          </p:nvPr>
        </p:nvGraphicFramePr>
        <p:xfrm>
          <a:off x="1524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4579961" y="2224892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17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001018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029047"/>
              </p:ext>
            </p:extLst>
          </p:nvPr>
        </p:nvGraphicFramePr>
        <p:xfrm>
          <a:off x="1524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线箭头连接符 7"/>
          <p:cNvCxnSpPr/>
          <p:nvPr/>
        </p:nvCxnSpPr>
        <p:spPr>
          <a:xfrm flipV="1">
            <a:off x="5784905" y="2213450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71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Function invocation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01571" y="1782028"/>
            <a:ext cx="38424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200" i="1" dirty="0" err="1" smtClean="0"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x, </a:t>
            </a:r>
            <a:r>
              <a:rPr lang="en-US" altLang="zh-CN" sz="2200" i="1" dirty="0" err="1" smtClean="0"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y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) </a:t>
            </a:r>
            <a:endParaRPr lang="en-US" altLang="zh-CN" sz="22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int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x;</a:t>
            </a:r>
            <a:endParaRPr lang="en-US" altLang="zh-CN" sz="22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=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y;</a:t>
            </a:r>
            <a:endParaRPr lang="en-US" altLang="zh-CN" sz="22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y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= tmp;</a:t>
            </a:r>
          </a:p>
          <a:p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7431" y="1782028"/>
            <a:ext cx="6193493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int x = 1;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int y = 2;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swap(x, y);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endParaRPr lang="en-US" altLang="zh-CN" sz="22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err="1" smtClean="0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(“x: %d, y: %d”, x, y);</a:t>
            </a:r>
          </a:p>
          <a:p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362244" y="4932110"/>
            <a:ext cx="3847327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0000FF"/>
                </a:solidFill>
                <a:latin typeface="Verdana"/>
                <a:cs typeface="Verdana"/>
              </a:rPr>
              <a:t>Result  x: </a:t>
            </a:r>
            <a:r>
              <a:rPr lang="en-US" altLang="zh-CN" sz="3200" dirty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sz="3200" dirty="0" smtClean="0">
                <a:solidFill>
                  <a:srgbClr val="0000FF"/>
                </a:solidFill>
                <a:latin typeface="Verdana"/>
                <a:cs typeface="Verdana"/>
              </a:rPr>
              <a:t>,  y: </a:t>
            </a:r>
            <a:r>
              <a:rPr lang="en-US" altLang="zh-CN" sz="3200" dirty="0">
                <a:solidFill>
                  <a:srgbClr val="FF0000"/>
                </a:solidFill>
                <a:latin typeface="Verdana"/>
                <a:cs typeface="Verdana"/>
              </a:rPr>
              <a:t>2</a:t>
            </a:r>
            <a:endParaRPr lang="zh-CN" altLang="en-US" sz="32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261130" y="1186804"/>
            <a:ext cx="58852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rgbClr val="FF0000"/>
                </a:solidFill>
                <a:latin typeface="Verdana"/>
                <a:cs typeface="Verdana"/>
              </a:rPr>
              <a:t>C passes the arguments by value</a:t>
            </a:r>
            <a:endParaRPr lang="zh-CN" altLang="en-US" sz="2400" b="1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cxnSp>
        <p:nvCxnSpPr>
          <p:cNvPr id="9" name="曲线连接符 16"/>
          <p:cNvCxnSpPr>
            <a:cxnSpLocks noChangeShapeType="1"/>
            <a:stCxn id="8" idx="3"/>
          </p:cNvCxnSpPr>
          <p:nvPr/>
        </p:nvCxnSpPr>
        <p:spPr bwMode="auto">
          <a:xfrm>
            <a:off x="6146425" y="1417637"/>
            <a:ext cx="1295779" cy="331689"/>
          </a:xfrm>
          <a:prstGeom prst="curvedConnector3">
            <a:avLst>
              <a:gd name="adj1" fmla="val 102213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矩形 5"/>
          <p:cNvSpPr/>
          <p:nvPr/>
        </p:nvSpPr>
        <p:spPr>
          <a:xfrm>
            <a:off x="5784925" y="493211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2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矩形 6"/>
          <p:cNvSpPr/>
          <p:nvPr/>
        </p:nvSpPr>
        <p:spPr>
          <a:xfrm>
            <a:off x="5784925" y="457961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2336" y="5167408"/>
            <a:ext cx="4371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...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4802225" y="4605633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97717" y="4934655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main.y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610092" y="5630320"/>
            <a:ext cx="2266831" cy="1112239"/>
            <a:chOff x="4610092" y="5630320"/>
            <a:chExt cx="2266831" cy="1112239"/>
          </a:xfrm>
        </p:grpSpPr>
        <p:sp>
          <p:nvSpPr>
            <p:cNvPr id="12" name="矩形 7"/>
            <p:cNvSpPr/>
            <p:nvPr/>
          </p:nvSpPr>
          <p:spPr>
            <a:xfrm>
              <a:off x="5784925" y="5630320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3" name="矩形 8"/>
            <p:cNvSpPr/>
            <p:nvPr/>
          </p:nvSpPr>
          <p:spPr>
            <a:xfrm>
              <a:off x="5784925" y="5979642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7"/>
            <p:cNvSpPr/>
            <p:nvPr/>
          </p:nvSpPr>
          <p:spPr>
            <a:xfrm>
              <a:off x="5784925" y="6335748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02225" y="5663079"/>
              <a:ext cx="891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swap.x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91517" y="6003895"/>
              <a:ext cx="896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swap.y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10092" y="6373227"/>
              <a:ext cx="1174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swap.tmp</a:t>
              </a:r>
              <a:r>
                <a:rPr lang="en-US" dirty="0" smtClean="0"/>
                <a:t>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35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681385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061787"/>
              </p:ext>
            </p:extLst>
          </p:nvPr>
        </p:nvGraphicFramePr>
        <p:xfrm>
          <a:off x="1524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7047056" y="2224892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53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4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1600" dirty="0" err="1">
                <a:latin typeface="Consolas"/>
                <a:cs typeface="Consolas"/>
              </a:rPr>
              <a:t>i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nt</a:t>
            </a:r>
            <a:r>
              <a:rPr kumimoji="1" lang="en-US" altLang="zh-CN" sz="1600" dirty="0" smtClean="0">
                <a:latin typeface="Consolas"/>
                <a:cs typeface="Consolas"/>
              </a:rPr>
              <a:t> remove</a:t>
            </a:r>
            <a:r>
              <a:rPr kumimoji="1" lang="mr-IN" altLang="zh-CN" sz="1600" dirty="0" smtClean="0">
                <a:latin typeface="Consolas"/>
                <a:cs typeface="Consolas"/>
              </a:rPr>
              <a:t>(</a:t>
            </a:r>
            <a:r>
              <a:rPr kumimoji="1" lang="mr-IN" altLang="zh-CN" sz="1600" dirty="0">
                <a:latin typeface="Consolas"/>
                <a:cs typeface="Consolas"/>
              </a:rPr>
              <a:t>int* nums, int </a:t>
            </a:r>
            <a:r>
              <a:rPr kumimoji="1" lang="mr-IN" altLang="zh-CN" sz="1600" dirty="0" smtClean="0">
                <a:latin typeface="Consolas"/>
                <a:cs typeface="Consolas"/>
              </a:rPr>
              <a:t>numsSize</a:t>
            </a:r>
            <a:r>
              <a:rPr kumimoji="1" lang="en-US" altLang="zh-CN" sz="1600" dirty="0" smtClean="0">
                <a:latin typeface="Consolas"/>
                <a:cs typeface="Consolas"/>
              </a:rPr>
              <a:t>,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1600" dirty="0" smtClean="0">
                <a:latin typeface="Consolas"/>
                <a:cs typeface="Consolas"/>
              </a:rPr>
              <a:t>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val</a:t>
            </a:r>
            <a:r>
              <a:rPr kumimoji="1" lang="mr-IN" altLang="zh-CN" sz="1600" dirty="0" smtClean="0">
                <a:latin typeface="Consolas"/>
                <a:cs typeface="Consolas"/>
              </a:rPr>
              <a:t>) </a:t>
            </a:r>
            <a:r>
              <a:rPr kumimoji="1" lang="mr-IN" altLang="zh-CN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  <a:r>
              <a:rPr kumimoji="1" lang="mr-IN" altLang="zh-CN" sz="1600" dirty="0" smtClean="0">
                <a:latin typeface="Consolas"/>
                <a:cs typeface="Consolas"/>
              </a:rPr>
              <a:t>int</a:t>
            </a:r>
            <a:r>
              <a:rPr kumimoji="1" lang="mr-IN" altLang="zh-CN" sz="1600" dirty="0">
                <a:latin typeface="Consolas"/>
                <a:cs typeface="Consolas"/>
              </a:rPr>
              <a:t>* tmp =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dynamic_alloc</a:t>
            </a:r>
            <a:r>
              <a:rPr kumimoji="1" lang="mr-IN" altLang="zh-CN" sz="1600" dirty="0" smtClean="0">
                <a:latin typeface="Consolas"/>
                <a:cs typeface="Consolas"/>
              </a:rPr>
              <a:t>(numsSize)</a:t>
            </a:r>
            <a:r>
              <a:rPr kumimoji="1" lang="mr-IN" altLang="zh-CN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  <a:r>
              <a:rPr kumimoji="1" lang="mr-IN" altLang="zh-CN" sz="1600" dirty="0" smtClean="0">
                <a:latin typeface="Consolas"/>
                <a:cs typeface="Consolas"/>
              </a:rPr>
              <a:t>int </a:t>
            </a:r>
            <a:r>
              <a:rPr kumimoji="1" lang="mr-IN" altLang="zh-CN" sz="1600" dirty="0">
                <a:latin typeface="Consolas"/>
                <a:cs typeface="Consolas"/>
              </a:rPr>
              <a:t>index = 0</a:t>
            </a:r>
            <a:r>
              <a:rPr kumimoji="1" lang="mr-IN" altLang="zh-CN" sz="1600" dirty="0" smtClean="0">
                <a:latin typeface="Consolas"/>
                <a:cs typeface="Consolas"/>
              </a:rPr>
              <a:t>;</a:t>
            </a:r>
            <a:endParaRPr kumimoji="1" lang="en-US" altLang="zh-CN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</a:t>
            </a:r>
            <a:r>
              <a:rPr kumimoji="1" lang="mr-IN" altLang="zh-CN" sz="1600" dirty="0" smtClean="0">
                <a:latin typeface="Consolas"/>
                <a:cs typeface="Consolas"/>
              </a:rPr>
              <a:t>for</a:t>
            </a:r>
            <a:r>
              <a:rPr kumimoji="1" lang="mr-IN" altLang="zh-CN" sz="1600" dirty="0">
                <a:latin typeface="Consolas"/>
                <a:cs typeface="Consolas"/>
              </a:rPr>
              <a:t>(int i = 0; i &lt; numsSize; i++){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	</a:t>
            </a:r>
            <a:r>
              <a:rPr kumimoji="1" lang="mr-IN" altLang="zh-CN" sz="1600" dirty="0" smtClean="0">
                <a:latin typeface="Consolas"/>
                <a:cs typeface="Consolas"/>
              </a:rPr>
              <a:t>if</a:t>
            </a:r>
            <a:r>
              <a:rPr kumimoji="1" lang="mr-IN" altLang="zh-CN" sz="1600" dirty="0">
                <a:latin typeface="Consolas"/>
                <a:cs typeface="Consolas"/>
              </a:rPr>
              <a:t>(nums[i] !=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val</a:t>
            </a:r>
            <a:r>
              <a:rPr kumimoji="1" lang="mr-IN" altLang="zh-CN" sz="1600" dirty="0" smtClean="0">
                <a:latin typeface="Consolas"/>
                <a:cs typeface="Consolas"/>
              </a:rPr>
              <a:t>) </a:t>
            </a:r>
            <a:r>
              <a:rPr kumimoji="1" lang="mr-IN" altLang="zh-CN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    tmp[index] = nums[i];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    index = index + 1;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</a:t>
            </a:r>
            <a:r>
              <a:rPr kumimoji="1" lang="mr-IN" altLang="zh-CN" sz="1600" dirty="0" smtClean="0">
                <a:latin typeface="Consolas"/>
                <a:cs typeface="Consolas"/>
              </a:rPr>
              <a:t>}</a:t>
            </a:r>
            <a:endParaRPr kumimoji="1" lang="mr-IN" altLang="zh-CN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r>
              <a:rPr kumimoji="1" lang="mr-IN" altLang="zh-CN" sz="1600" dirty="0" smtClean="0">
                <a:latin typeface="Consolas"/>
                <a:cs typeface="Consolas"/>
              </a:rPr>
              <a:t>for</a:t>
            </a:r>
            <a:r>
              <a:rPr kumimoji="1" lang="mr-IN" altLang="zh-CN" sz="1600" dirty="0">
                <a:latin typeface="Consolas"/>
                <a:cs typeface="Consolas"/>
              </a:rPr>
              <a:t>(int i = 0; i &lt; </a:t>
            </a:r>
            <a:r>
              <a:rPr kumimoji="1" lang="en-US" altLang="zh-CN" sz="1600" dirty="0" smtClean="0">
                <a:latin typeface="Consolas"/>
                <a:cs typeface="Consolas"/>
              </a:rPr>
              <a:t>index</a:t>
            </a:r>
            <a:r>
              <a:rPr kumimoji="1" lang="mr-IN" altLang="zh-CN" sz="1600" dirty="0" smtClean="0">
                <a:latin typeface="Consolas"/>
                <a:cs typeface="Consolas"/>
              </a:rPr>
              <a:t>;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i</a:t>
            </a:r>
            <a:r>
              <a:rPr kumimoji="1" lang="mr-IN" altLang="zh-CN" sz="1600" dirty="0" smtClean="0">
                <a:latin typeface="Consolas"/>
                <a:cs typeface="Consolas"/>
              </a:rPr>
              <a:t>+</a:t>
            </a:r>
            <a:r>
              <a:rPr kumimoji="1" lang="mr-IN" altLang="zh-CN" sz="1600" dirty="0">
                <a:latin typeface="Consolas"/>
                <a:cs typeface="Consolas"/>
              </a:rPr>
              <a:t>+) {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nums[i] = tmp[i];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</a:t>
            </a:r>
            <a:r>
              <a:rPr kumimoji="1" lang="mr-IN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return index</a:t>
            </a:r>
            <a:endParaRPr kumimoji="1" lang="mr-IN" altLang="zh-CN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}</a:t>
            </a:r>
            <a:endParaRPr kumimoji="1" lang="zh-CN" alt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5855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75639" y="6037592"/>
            <a:ext cx="72205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Can we avoid dynamic extra space?</a:t>
            </a:r>
            <a:endParaRPr lang="zh-CN" altLang="en-US" sz="2400" dirty="0">
              <a:latin typeface="Verdana"/>
              <a:cs typeface="Verdan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4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1600" dirty="0" err="1">
                <a:latin typeface="Consolas"/>
                <a:cs typeface="Consolas"/>
              </a:rPr>
              <a:t>i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nt</a:t>
            </a:r>
            <a:r>
              <a:rPr kumimoji="1" lang="en-US" altLang="zh-CN" sz="1600" dirty="0" smtClean="0">
                <a:latin typeface="Consolas"/>
                <a:cs typeface="Consolas"/>
              </a:rPr>
              <a:t> remove</a:t>
            </a:r>
            <a:r>
              <a:rPr kumimoji="1" lang="mr-IN" altLang="zh-CN" sz="1600" dirty="0" smtClean="0">
                <a:latin typeface="Consolas"/>
                <a:cs typeface="Consolas"/>
              </a:rPr>
              <a:t>(</a:t>
            </a:r>
            <a:r>
              <a:rPr kumimoji="1" lang="mr-IN" altLang="zh-CN" sz="1600" dirty="0">
                <a:latin typeface="Consolas"/>
                <a:cs typeface="Consolas"/>
              </a:rPr>
              <a:t>int* nums, int </a:t>
            </a:r>
            <a:r>
              <a:rPr kumimoji="1" lang="mr-IN" altLang="zh-CN" sz="1600" dirty="0" smtClean="0">
                <a:latin typeface="Consolas"/>
                <a:cs typeface="Consolas"/>
              </a:rPr>
              <a:t>numsSize</a:t>
            </a:r>
            <a:r>
              <a:rPr kumimoji="1" lang="en-US" altLang="zh-CN" sz="1600" dirty="0" smtClean="0">
                <a:latin typeface="Consolas"/>
                <a:cs typeface="Consolas"/>
              </a:rPr>
              <a:t>,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1600" dirty="0" smtClean="0">
                <a:latin typeface="Consolas"/>
                <a:cs typeface="Consolas"/>
              </a:rPr>
              <a:t>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val</a:t>
            </a:r>
            <a:r>
              <a:rPr kumimoji="1" lang="mr-IN" altLang="zh-CN" sz="1600" dirty="0" smtClean="0">
                <a:latin typeface="Consolas"/>
                <a:cs typeface="Consolas"/>
              </a:rPr>
              <a:t>) </a:t>
            </a:r>
            <a:r>
              <a:rPr kumimoji="1" lang="mr-IN" altLang="zh-CN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  <a:r>
              <a:rPr kumimoji="1" lang="mr-IN" altLang="zh-CN" sz="1600" dirty="0" smtClean="0">
                <a:latin typeface="Consolas"/>
                <a:cs typeface="Consolas"/>
              </a:rPr>
              <a:t>int</a:t>
            </a:r>
            <a:r>
              <a:rPr kumimoji="1" lang="mr-IN" altLang="zh-CN" sz="1600" dirty="0">
                <a:latin typeface="Consolas"/>
                <a:cs typeface="Consolas"/>
              </a:rPr>
              <a:t>* tmp =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dynamic_alloc</a:t>
            </a:r>
            <a:r>
              <a:rPr kumimoji="1" lang="mr-IN" altLang="zh-CN" sz="1600" dirty="0" smtClean="0">
                <a:latin typeface="Consolas"/>
                <a:cs typeface="Consolas"/>
              </a:rPr>
              <a:t>(numsSize)</a:t>
            </a:r>
            <a:r>
              <a:rPr kumimoji="1" lang="mr-IN" altLang="zh-CN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  <a:r>
              <a:rPr kumimoji="1" lang="mr-IN" altLang="zh-CN" sz="1600" dirty="0" smtClean="0">
                <a:latin typeface="Consolas"/>
                <a:cs typeface="Consolas"/>
              </a:rPr>
              <a:t>int </a:t>
            </a:r>
            <a:r>
              <a:rPr kumimoji="1" lang="mr-IN" altLang="zh-CN" sz="1600" dirty="0">
                <a:latin typeface="Consolas"/>
                <a:cs typeface="Consolas"/>
              </a:rPr>
              <a:t>index = 0</a:t>
            </a:r>
            <a:r>
              <a:rPr kumimoji="1" lang="mr-IN" altLang="zh-CN" sz="1600" dirty="0" smtClean="0">
                <a:latin typeface="Consolas"/>
                <a:cs typeface="Consolas"/>
              </a:rPr>
              <a:t>;</a:t>
            </a:r>
            <a:endParaRPr kumimoji="1" lang="en-US" altLang="zh-CN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</a:t>
            </a:r>
            <a:r>
              <a:rPr kumimoji="1" lang="mr-IN" altLang="zh-CN" sz="1600" dirty="0" smtClean="0">
                <a:latin typeface="Consolas"/>
                <a:cs typeface="Consolas"/>
              </a:rPr>
              <a:t>for</a:t>
            </a:r>
            <a:r>
              <a:rPr kumimoji="1" lang="mr-IN" altLang="zh-CN" sz="1600" dirty="0">
                <a:latin typeface="Consolas"/>
                <a:cs typeface="Consolas"/>
              </a:rPr>
              <a:t>(int i = 0; i &lt; numsSize; i++){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	</a:t>
            </a:r>
            <a:r>
              <a:rPr kumimoji="1" lang="mr-IN" altLang="zh-CN" sz="1600" dirty="0" smtClean="0">
                <a:latin typeface="Consolas"/>
                <a:cs typeface="Consolas"/>
              </a:rPr>
              <a:t>if</a:t>
            </a:r>
            <a:r>
              <a:rPr kumimoji="1" lang="mr-IN" altLang="zh-CN" sz="1600" dirty="0">
                <a:latin typeface="Consolas"/>
                <a:cs typeface="Consolas"/>
              </a:rPr>
              <a:t>(nums[i] !=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val</a:t>
            </a:r>
            <a:r>
              <a:rPr kumimoji="1" lang="mr-IN" altLang="zh-CN" sz="1600" dirty="0" smtClean="0">
                <a:latin typeface="Consolas"/>
                <a:cs typeface="Consolas"/>
              </a:rPr>
              <a:t>) </a:t>
            </a:r>
            <a:r>
              <a:rPr kumimoji="1" lang="mr-IN" altLang="zh-CN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    tmp[index] = nums[i];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    index = index + 1;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</a:t>
            </a:r>
            <a:r>
              <a:rPr kumimoji="1" lang="mr-IN" altLang="zh-CN" sz="1600" dirty="0" smtClean="0">
                <a:latin typeface="Consolas"/>
                <a:cs typeface="Consolas"/>
              </a:rPr>
              <a:t>}</a:t>
            </a:r>
            <a:endParaRPr kumimoji="1" lang="mr-IN" altLang="zh-CN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600" dirty="0" smtClean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r>
              <a:rPr kumimoji="1" lang="mr-IN" altLang="zh-CN" sz="1600" dirty="0" smtClean="0">
                <a:latin typeface="Consolas"/>
                <a:cs typeface="Consolas"/>
              </a:rPr>
              <a:t>for</a:t>
            </a:r>
            <a:r>
              <a:rPr kumimoji="1" lang="mr-IN" altLang="zh-CN" sz="1600" dirty="0">
                <a:latin typeface="Consolas"/>
                <a:cs typeface="Consolas"/>
              </a:rPr>
              <a:t>(int i = 0; i &lt; </a:t>
            </a:r>
            <a:r>
              <a:rPr kumimoji="1" lang="en-US" altLang="zh-CN" sz="1600" dirty="0" smtClean="0">
                <a:latin typeface="Consolas"/>
                <a:cs typeface="Consolas"/>
              </a:rPr>
              <a:t>index</a:t>
            </a:r>
            <a:r>
              <a:rPr kumimoji="1" lang="mr-IN" altLang="zh-CN" sz="1600" dirty="0" smtClean="0">
                <a:latin typeface="Consolas"/>
                <a:cs typeface="Consolas"/>
              </a:rPr>
              <a:t>;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i</a:t>
            </a:r>
            <a:r>
              <a:rPr kumimoji="1" lang="mr-IN" altLang="zh-CN" sz="1600" dirty="0" smtClean="0">
                <a:latin typeface="Consolas"/>
                <a:cs typeface="Consolas"/>
              </a:rPr>
              <a:t>+</a:t>
            </a:r>
            <a:r>
              <a:rPr kumimoji="1" lang="mr-IN" altLang="zh-CN" sz="1600" dirty="0">
                <a:latin typeface="Consolas"/>
                <a:cs typeface="Consolas"/>
              </a:rPr>
              <a:t>+) {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nums[i] = tmp[i];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</a:t>
            </a:r>
            <a:r>
              <a:rPr kumimoji="1" lang="mr-IN" altLang="zh-CN" sz="1600" dirty="0" smtClean="0">
                <a:latin typeface="Consolas"/>
                <a:cs typeface="Consolas"/>
              </a:rPr>
              <a:t>}</a:t>
            </a:r>
            <a:endParaRPr kumimoji="1" lang="en-US" altLang="zh-CN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return index</a:t>
            </a:r>
            <a:endParaRPr kumimoji="1" lang="mr-IN" altLang="zh-CN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}</a:t>
            </a:r>
            <a:endParaRPr kumimoji="1" lang="zh-CN" alt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21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361681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212797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1914114" y="223643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0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109311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363572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2118228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1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292794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363572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任意形状 15"/>
          <p:cNvSpPr/>
          <p:nvPr/>
        </p:nvSpPr>
        <p:spPr>
          <a:xfrm>
            <a:off x="2150856" y="2208290"/>
            <a:ext cx="1189836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2150855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7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870210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553407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3342908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77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305099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5811887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形状 5"/>
          <p:cNvSpPr/>
          <p:nvPr/>
        </p:nvSpPr>
        <p:spPr>
          <a:xfrm>
            <a:off x="3340691" y="2224892"/>
            <a:ext cx="235678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3342908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92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620054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701316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4590268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51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77044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701316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形状 5"/>
          <p:cNvSpPr/>
          <p:nvPr/>
        </p:nvSpPr>
        <p:spPr>
          <a:xfrm>
            <a:off x="4519085" y="2281296"/>
            <a:ext cx="235678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4573501" y="2428267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09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ointer is a memory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43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20285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701316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5848968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84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remove</a:t>
            </a:r>
            <a:r>
              <a:rPr kumimoji="1" lang="mr-IN" altLang="zh-CN" dirty="0">
                <a:latin typeface="Consolas"/>
                <a:cs typeface="Consolas"/>
              </a:rPr>
              <a:t>(int* nums, int numsSize</a:t>
            </a:r>
            <a:r>
              <a:rPr kumimoji="1" lang="en-US" altLang="zh-CN" dirty="0">
                <a:latin typeface="Consolas"/>
                <a:cs typeface="Consolas"/>
              </a:rPr>
              <a:t>, </a:t>
            </a: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err="1">
                <a:latin typeface="Consolas"/>
                <a:cs typeface="Consolas"/>
              </a:rPr>
              <a:t>val</a:t>
            </a:r>
            <a:r>
              <a:rPr kumimoji="1" lang="mr-IN" altLang="zh-CN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dirty="0" smtClean="0">
                <a:latin typeface="Consolas"/>
                <a:cs typeface="Consolas"/>
              </a:rPr>
              <a:t>    </a:t>
            </a: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Consolas"/>
                <a:cs typeface="Consolas"/>
              </a:rPr>
              <a:t>    </a:t>
            </a:r>
            <a:r>
              <a:rPr kumimoji="1" lang="mr-IN" altLang="zh-CN" dirty="0" smtClean="0">
                <a:latin typeface="Consolas"/>
                <a:cs typeface="Consolas"/>
              </a:rPr>
              <a:t>int </a:t>
            </a:r>
            <a:r>
              <a:rPr kumimoji="1" lang="en-US" altLang="zh-CN" dirty="0" err="1" smtClean="0">
                <a:latin typeface="Consolas"/>
                <a:cs typeface="Consolas"/>
              </a:rPr>
              <a:t>nextReplace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mr-IN" altLang="zh-CN" dirty="0" smtClean="0">
                <a:latin typeface="Consolas"/>
                <a:cs typeface="Consolas"/>
              </a:rPr>
              <a:t>= </a:t>
            </a:r>
            <a:r>
              <a:rPr kumimoji="1" lang="mr-IN" altLang="zh-CN" dirty="0">
                <a:latin typeface="Consolas"/>
                <a:cs typeface="Consolas"/>
              </a:rPr>
              <a:t>0;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for (int i = 0; i </a:t>
            </a:r>
            <a:r>
              <a:rPr kumimoji="1" lang="mr-IN" altLang="zh-CN" dirty="0" smtClean="0">
                <a:latin typeface="Consolas"/>
                <a:cs typeface="Consolas"/>
              </a:rPr>
              <a:t>&lt;numsSize</a:t>
            </a:r>
            <a:r>
              <a:rPr kumimoji="1" lang="mr-IN" altLang="zh-CN" dirty="0">
                <a:latin typeface="Consolas"/>
                <a:cs typeface="Consolas"/>
              </a:rPr>
              <a:t>; i++)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if (nums[i] != </a:t>
            </a:r>
            <a:r>
              <a:rPr kumimoji="1" lang="en-US" altLang="zh-CN" dirty="0" err="1" smtClean="0">
                <a:latin typeface="Consolas"/>
                <a:cs typeface="Consolas"/>
              </a:rPr>
              <a:t>val</a:t>
            </a:r>
            <a:r>
              <a:rPr kumimoji="1" lang="mr-IN" altLang="zh-CN" dirty="0" smtClean="0">
                <a:latin typeface="Consolas"/>
                <a:cs typeface="Consolas"/>
              </a:rPr>
              <a:t>) </a:t>
            </a:r>
            <a:r>
              <a:rPr kumimoji="1" lang="mr-IN" altLang="zh-CN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    nums</a:t>
            </a:r>
            <a:r>
              <a:rPr kumimoji="1" lang="mr-IN" altLang="zh-CN" dirty="0" smtClean="0">
                <a:latin typeface="Consolas"/>
                <a:cs typeface="Consolas"/>
              </a:rPr>
              <a:t>[</a:t>
            </a:r>
            <a:r>
              <a:rPr kumimoji="1" lang="en-US" altLang="zh-CN" dirty="0" err="1" smtClean="0">
                <a:latin typeface="Consolas"/>
                <a:cs typeface="Consolas"/>
              </a:rPr>
              <a:t>nextReplace</a:t>
            </a:r>
            <a:r>
              <a:rPr kumimoji="1" lang="mr-IN" altLang="zh-CN" dirty="0" smtClean="0">
                <a:latin typeface="Consolas"/>
                <a:cs typeface="Consolas"/>
              </a:rPr>
              <a:t>+</a:t>
            </a:r>
            <a:r>
              <a:rPr kumimoji="1" lang="mr-IN" altLang="zh-CN" dirty="0">
                <a:latin typeface="Consolas"/>
                <a:cs typeface="Consolas"/>
              </a:rPr>
              <a:t>+] = nums[i];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  <a:r>
              <a:rPr kumimoji="1" lang="mr-IN" altLang="zh-CN" dirty="0" smtClean="0">
                <a:latin typeface="Consolas"/>
                <a:cs typeface="Consolas"/>
              </a:rPr>
              <a:t>}</a:t>
            </a:r>
            <a:endParaRPr kumimoji="1" lang="en-US" altLang="zh-CN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  <a:r>
              <a:rPr kumimoji="1" lang="en-US" altLang="zh-CN" dirty="0" smtClean="0">
                <a:latin typeface="Consolas"/>
                <a:cs typeface="Consolas"/>
              </a:rPr>
              <a:t>return </a:t>
            </a:r>
            <a:r>
              <a:rPr kumimoji="1" lang="en-US" altLang="zh-CN" dirty="0" err="1" smtClean="0">
                <a:latin typeface="Consolas"/>
                <a:cs typeface="Consolas"/>
              </a:rPr>
              <a:t>nextReplace</a:t>
            </a: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}</a:t>
            </a:r>
            <a:endParaRPr kumimoji="1"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0232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remove</a:t>
            </a:r>
            <a:r>
              <a:rPr kumimoji="1" lang="mr-IN" altLang="zh-CN" dirty="0">
                <a:latin typeface="Consolas"/>
                <a:cs typeface="Consolas"/>
              </a:rPr>
              <a:t>(int* nums, int numsSize</a:t>
            </a:r>
            <a:r>
              <a:rPr kumimoji="1" lang="en-US" altLang="zh-CN" dirty="0">
                <a:latin typeface="Consolas"/>
                <a:cs typeface="Consolas"/>
              </a:rPr>
              <a:t>, </a:t>
            </a: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err="1">
                <a:latin typeface="Consolas"/>
                <a:cs typeface="Consolas"/>
              </a:rPr>
              <a:t>val</a:t>
            </a:r>
            <a:r>
              <a:rPr kumimoji="1" lang="mr-IN" altLang="zh-CN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dirty="0" smtClean="0">
                <a:latin typeface="Consolas"/>
                <a:cs typeface="Consolas"/>
              </a:rPr>
              <a:t>    </a:t>
            </a: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Consolas"/>
                <a:cs typeface="Consolas"/>
              </a:rPr>
              <a:t>    </a:t>
            </a:r>
            <a:r>
              <a:rPr kumimoji="1" lang="mr-IN" altLang="zh-CN" dirty="0" smtClean="0">
                <a:latin typeface="Consolas"/>
                <a:cs typeface="Consolas"/>
              </a:rPr>
              <a:t>int </a:t>
            </a:r>
            <a:r>
              <a:rPr kumimoji="1" lang="en-US" altLang="zh-CN" dirty="0" err="1" smtClean="0">
                <a:latin typeface="Consolas"/>
                <a:cs typeface="Consolas"/>
              </a:rPr>
              <a:t>nextReplace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mr-IN" altLang="zh-CN" dirty="0" smtClean="0">
                <a:latin typeface="Consolas"/>
                <a:cs typeface="Consolas"/>
              </a:rPr>
              <a:t>= </a:t>
            </a:r>
            <a:r>
              <a:rPr kumimoji="1" lang="mr-IN" altLang="zh-CN" dirty="0">
                <a:latin typeface="Consolas"/>
                <a:cs typeface="Consolas"/>
              </a:rPr>
              <a:t>0;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for (int i = 0; i </a:t>
            </a:r>
            <a:r>
              <a:rPr kumimoji="1" lang="mr-IN" altLang="zh-CN" dirty="0" smtClean="0">
                <a:latin typeface="Consolas"/>
                <a:cs typeface="Consolas"/>
              </a:rPr>
              <a:t>&lt;numsSize</a:t>
            </a:r>
            <a:r>
              <a:rPr kumimoji="1" lang="mr-IN" altLang="zh-CN" dirty="0">
                <a:latin typeface="Consolas"/>
                <a:cs typeface="Consolas"/>
              </a:rPr>
              <a:t>; i++)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if (nums[i] != </a:t>
            </a:r>
            <a:r>
              <a:rPr kumimoji="1" lang="en-US" altLang="zh-CN" dirty="0" err="1" smtClean="0">
                <a:latin typeface="Consolas"/>
                <a:cs typeface="Consolas"/>
              </a:rPr>
              <a:t>val</a:t>
            </a:r>
            <a:r>
              <a:rPr kumimoji="1" lang="mr-IN" altLang="zh-CN" dirty="0" smtClean="0">
                <a:latin typeface="Consolas"/>
                <a:cs typeface="Consolas"/>
              </a:rPr>
              <a:t>) </a:t>
            </a:r>
            <a:r>
              <a:rPr kumimoji="1" lang="mr-IN" altLang="zh-CN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    nums</a:t>
            </a:r>
            <a:r>
              <a:rPr kumimoji="1" lang="mr-IN" altLang="zh-CN" dirty="0" smtClean="0">
                <a:latin typeface="Consolas"/>
                <a:cs typeface="Consolas"/>
              </a:rPr>
              <a:t>[</a:t>
            </a:r>
            <a:r>
              <a:rPr kumimoji="1" lang="en-US" altLang="zh-CN" dirty="0" err="1" smtClean="0">
                <a:latin typeface="Consolas"/>
                <a:cs typeface="Consolas"/>
              </a:rPr>
              <a:t>nextReplace</a:t>
            </a:r>
            <a:r>
              <a:rPr kumimoji="1" lang="mr-IN" altLang="zh-CN" dirty="0" smtClean="0">
                <a:latin typeface="Consolas"/>
                <a:cs typeface="Consolas"/>
              </a:rPr>
              <a:t>+</a:t>
            </a:r>
            <a:r>
              <a:rPr kumimoji="1" lang="mr-IN" altLang="zh-CN" dirty="0">
                <a:latin typeface="Consolas"/>
                <a:cs typeface="Consolas"/>
              </a:rPr>
              <a:t>+] = nums[i];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  <a:r>
              <a:rPr kumimoji="1" lang="mr-IN" altLang="zh-CN" dirty="0" smtClean="0">
                <a:latin typeface="Consolas"/>
                <a:cs typeface="Consolas"/>
              </a:rPr>
              <a:t>}</a:t>
            </a:r>
            <a:endParaRPr kumimoji="1" lang="en-US" altLang="zh-CN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  <a:r>
              <a:rPr kumimoji="1" lang="en-US" altLang="zh-CN" dirty="0" smtClean="0">
                <a:latin typeface="Consolas"/>
                <a:cs typeface="Consolas"/>
              </a:rPr>
              <a:t>return </a:t>
            </a:r>
            <a:r>
              <a:rPr kumimoji="1" lang="en-US" altLang="zh-CN" dirty="0" err="1" smtClean="0">
                <a:latin typeface="Consolas"/>
                <a:cs typeface="Consolas"/>
              </a:rPr>
              <a:t>nextReplace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mr-IN" altLang="zh-CN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}</a:t>
            </a:r>
            <a:endParaRPr kumimoji="1"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051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462078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212797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7039716" y="223633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7200" y="3705999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21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663974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212797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7039716" y="223633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7200" y="3705999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2150855" y="2208290"/>
            <a:ext cx="470213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96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395028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2150855" y="2230330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5826999" y="221888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7200" y="3705999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54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055923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363571" y="2218888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5826999" y="221888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7200" y="3705999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94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232841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610612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5826999" y="221888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7200" y="3705999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786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917972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610612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5826999" y="221888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7200" y="3705999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4610612" y="2208290"/>
            <a:ext cx="1216387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95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16215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610612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5826999" y="221888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7200" y="3705999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4610612" y="2208290"/>
            <a:ext cx="1216387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220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7676" y="246277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97676" y="281166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7676" y="316098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97676" y="386958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97676" y="351708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12" name="矩形 11"/>
          <p:cNvSpPr/>
          <p:nvPr/>
        </p:nvSpPr>
        <p:spPr>
          <a:xfrm>
            <a:off x="1097676" y="422312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1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094760" y="457028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094760" y="492546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092850" y="527965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97676" y="562974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grpSp>
        <p:nvGrpSpPr>
          <p:cNvPr id="36" name="组 50"/>
          <p:cNvGrpSpPr/>
          <p:nvPr/>
        </p:nvGrpSpPr>
        <p:grpSpPr>
          <a:xfrm>
            <a:off x="2213414" y="1048742"/>
            <a:ext cx="768021" cy="5317404"/>
            <a:chOff x="2213414" y="1048742"/>
            <a:chExt cx="768021" cy="5317404"/>
          </a:xfrm>
        </p:grpSpPr>
        <p:sp>
          <p:nvSpPr>
            <p:cNvPr id="38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39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0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1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3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7"/>
            <p:cNvSpPr/>
            <p:nvPr/>
          </p:nvSpPr>
          <p:spPr>
            <a:xfrm>
              <a:off x="2264260" y="390491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0x16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8"/>
            <p:cNvSpPr/>
            <p:nvPr/>
          </p:nvSpPr>
          <p:spPr>
            <a:xfrm>
              <a:off x="2264785" y="355830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0x17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9"/>
            <p:cNvSpPr/>
            <p:nvPr/>
          </p:nvSpPr>
          <p:spPr>
            <a:xfrm>
              <a:off x="2262875" y="322403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0x18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30"/>
            <p:cNvSpPr/>
            <p:nvPr/>
          </p:nvSpPr>
          <p:spPr>
            <a:xfrm>
              <a:off x="2265797" y="286009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0x19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1"/>
            <p:cNvSpPr/>
            <p:nvPr/>
          </p:nvSpPr>
          <p:spPr>
            <a:xfrm>
              <a:off x="2276653" y="2492119"/>
              <a:ext cx="69021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0x1a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4"/>
            <p:cNvSpPr/>
            <p:nvPr/>
          </p:nvSpPr>
          <p:spPr>
            <a:xfrm>
              <a:off x="2213414" y="1048742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0xff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1" name="矩形 47"/>
            <p:cNvSpPr/>
            <p:nvPr/>
          </p:nvSpPr>
          <p:spPr>
            <a:xfrm>
              <a:off x="2286613" y="1777120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47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329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94643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610612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4705810" y="2224892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7200" y="3705999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743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23076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5834769" y="2218888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4568519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7200" y="3705999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173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90729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212797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7039716" y="223633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7200" y="3705999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1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181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58913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352131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7039716" y="223633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7200" y="3705999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1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265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725157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352131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7039716" y="223633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7200" y="3705999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1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3432218" y="2208290"/>
            <a:ext cx="3443658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644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632410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352131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5746914" y="2224892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7200" y="3705999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1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939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</a:t>
            </a:r>
            <a:r>
              <a:rPr kumimoji="1" lang="en-US" altLang="zh-CN" dirty="0" smtClean="0"/>
              <a:t>III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161" y="1566003"/>
            <a:ext cx="8992839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remove</a:t>
            </a:r>
            <a:r>
              <a:rPr kumimoji="1" lang="mr-IN" altLang="zh-CN" sz="2400" dirty="0" smtClean="0">
                <a:latin typeface="Consolas"/>
                <a:cs typeface="Consolas"/>
              </a:rPr>
              <a:t>(</a:t>
            </a:r>
            <a:r>
              <a:rPr kumimoji="1" lang="mr-IN" altLang="zh-CN" sz="2400" dirty="0">
                <a:latin typeface="Consolas"/>
                <a:cs typeface="Consolas"/>
              </a:rPr>
              <a:t>int* nums, int numsSize</a:t>
            </a:r>
            <a:r>
              <a:rPr kumimoji="1" lang="en-US" altLang="zh-CN" sz="2400" dirty="0">
                <a:latin typeface="Consolas"/>
                <a:cs typeface="Consolas"/>
              </a:rPr>
              <a:t>, 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err="1">
                <a:latin typeface="Consolas"/>
                <a:cs typeface="Consolas"/>
              </a:rPr>
              <a:t>val</a:t>
            </a:r>
            <a:r>
              <a:rPr kumimoji="1" lang="mr-IN" altLang="zh-CN" sz="2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    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zh-CN" altLang="zh-CN" sz="2400" dirty="0" smtClean="0">
                <a:latin typeface="Consolas"/>
                <a:cs typeface="Consolas"/>
              </a:rPr>
              <a:t> </a:t>
            </a:r>
            <a:r>
              <a:rPr kumimoji="1" lang="zh-CN" altLang="en-US" sz="2400" dirty="0" smtClean="0">
                <a:latin typeface="Consolas"/>
                <a:cs typeface="Consolas"/>
              </a:rPr>
              <a:t>  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= 0; 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>
                <a:latin typeface="Consolas"/>
                <a:cs typeface="Consolas"/>
              </a:rPr>
              <a:t>n </a:t>
            </a:r>
            <a:r>
              <a:rPr kumimoji="1" lang="en-US" altLang="zh-CN" sz="2400" dirty="0" smtClean="0">
                <a:latin typeface="Consolas"/>
                <a:cs typeface="Consolas"/>
              </a:rPr>
              <a:t>= </a:t>
            </a:r>
            <a:r>
              <a:rPr kumimoji="1" lang="mr-IN" altLang="zh-CN" sz="2400" dirty="0" smtClean="0">
                <a:latin typeface="Consolas"/>
                <a:cs typeface="Consolas"/>
              </a:rPr>
              <a:t>numsSize</a:t>
            </a:r>
            <a:r>
              <a:rPr kumimoji="1" lang="en-US" altLang="zh-CN" sz="2400" dirty="0" smtClean="0">
                <a:latin typeface="Consolas"/>
                <a:cs typeface="Consolas"/>
              </a:rPr>
              <a:t> - 1;   </a:t>
            </a:r>
          </a:p>
          <a:p>
            <a:pPr marL="0" indent="0"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     while </a:t>
            </a:r>
            <a:r>
              <a:rPr kumimoji="1" lang="en-US" altLang="zh-CN" sz="2400" dirty="0">
                <a:latin typeface="Consolas"/>
                <a:cs typeface="Consolas"/>
              </a:rPr>
              <a:t>(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&lt;= </a:t>
            </a:r>
            <a:r>
              <a:rPr kumimoji="1" lang="en-US" altLang="zh-CN" sz="2400" dirty="0">
                <a:latin typeface="Consolas"/>
                <a:cs typeface="Consolas"/>
              </a:rPr>
              <a:t>n) { 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    if </a:t>
            </a:r>
            <a:r>
              <a:rPr kumimoji="1" lang="en-US" altLang="zh-CN" sz="2400" dirty="0">
                <a:latin typeface="Consolas"/>
                <a:cs typeface="Consolas"/>
              </a:rPr>
              <a:t>(</a:t>
            </a:r>
            <a:r>
              <a:rPr kumimoji="1" lang="en-US" altLang="zh-CN" sz="2400" dirty="0" err="1">
                <a:latin typeface="Consolas"/>
                <a:cs typeface="Consolas"/>
              </a:rPr>
              <a:t>nums</a:t>
            </a:r>
            <a:r>
              <a:rPr kumimoji="1" lang="en-US" altLang="zh-CN" sz="2400" dirty="0">
                <a:latin typeface="Consolas"/>
                <a:cs typeface="Consolas"/>
              </a:rPr>
              <a:t>[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] == </a:t>
            </a:r>
            <a:r>
              <a:rPr kumimoji="1" lang="en-US" altLang="zh-CN" sz="2400" dirty="0" err="1">
                <a:latin typeface="Consolas"/>
                <a:cs typeface="Consolas"/>
              </a:rPr>
              <a:t>val</a:t>
            </a:r>
            <a:r>
              <a:rPr kumimoji="1" lang="en-US" altLang="zh-CN" sz="2400" dirty="0">
                <a:latin typeface="Consolas"/>
                <a:cs typeface="Consolas"/>
              </a:rPr>
              <a:t>) </a:t>
            </a:r>
            <a:r>
              <a:rPr kumimoji="1" lang="en-US" altLang="zh-CN" sz="2400" dirty="0" smtClean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kumimoji="1" lang="zh-CN" altLang="zh-CN" sz="2400" dirty="0">
                <a:latin typeface="Consolas"/>
                <a:cs typeface="Consolas"/>
              </a:rPr>
              <a:t> </a:t>
            </a:r>
            <a:r>
              <a:rPr kumimoji="1" lang="zh-CN" altLang="en-US" sz="2400" dirty="0" smtClean="0">
                <a:latin typeface="Consolas"/>
                <a:cs typeface="Consolas"/>
              </a:rPr>
              <a:t>        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nums</a:t>
            </a:r>
            <a:r>
              <a:rPr kumimoji="1" lang="en-US" altLang="zh-CN" sz="2400" dirty="0">
                <a:latin typeface="Consolas"/>
                <a:cs typeface="Consolas"/>
              </a:rPr>
              <a:t>[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] = </a:t>
            </a:r>
            <a:r>
              <a:rPr kumimoji="1" lang="en-US" altLang="zh-CN" sz="2400" dirty="0" err="1">
                <a:latin typeface="Consolas"/>
                <a:cs typeface="Consolas"/>
              </a:rPr>
              <a:t>nums</a:t>
            </a:r>
            <a:r>
              <a:rPr kumimoji="1" lang="en-US" altLang="zh-CN" sz="2400" dirty="0">
                <a:latin typeface="Consolas"/>
                <a:cs typeface="Consolas"/>
              </a:rPr>
              <a:t>[</a:t>
            </a:r>
            <a:r>
              <a:rPr kumimoji="1" lang="en-US" altLang="zh-CN" sz="2400" dirty="0" smtClean="0">
                <a:latin typeface="Consolas"/>
                <a:cs typeface="Consolas"/>
              </a:rPr>
              <a:t>n]</a:t>
            </a:r>
            <a:r>
              <a:rPr kumimoji="1" lang="en-US" altLang="zh-CN" sz="2400" dirty="0">
                <a:latin typeface="Consolas"/>
                <a:cs typeface="Consolas"/>
              </a:rPr>
              <a:t>; 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zh-CN" altLang="zh-CN" sz="2400" dirty="0">
                <a:latin typeface="Consolas"/>
                <a:cs typeface="Consolas"/>
              </a:rPr>
              <a:t> </a:t>
            </a:r>
            <a:r>
              <a:rPr kumimoji="1" lang="zh-CN" altLang="en-US" sz="2400" dirty="0" smtClean="0">
                <a:latin typeface="Consolas"/>
                <a:cs typeface="Consolas"/>
              </a:rPr>
              <a:t>           </a:t>
            </a:r>
            <a:r>
              <a:rPr kumimoji="1" lang="en-US" altLang="zh-CN" sz="2400" dirty="0" smtClean="0">
                <a:latin typeface="Consolas"/>
                <a:cs typeface="Consolas"/>
              </a:rPr>
              <a:t>n</a:t>
            </a:r>
            <a:r>
              <a:rPr kumimoji="1" lang="en-US" altLang="zh-CN" sz="2400" dirty="0">
                <a:latin typeface="Consolas"/>
                <a:cs typeface="Consolas"/>
              </a:rPr>
              <a:t>--; 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   } else </a:t>
            </a:r>
            <a:r>
              <a:rPr kumimoji="1" lang="en-US" altLang="zh-CN" sz="2400" dirty="0">
                <a:latin typeface="Consolas"/>
                <a:cs typeface="Consolas"/>
              </a:rPr>
              <a:t>{ 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   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++; 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   } </a:t>
            </a:r>
          </a:p>
          <a:p>
            <a:pPr marL="0" indent="0">
              <a:buNone/>
            </a:pPr>
            <a:r>
              <a:rPr kumimoji="1" lang="zh-CN" altLang="zh-CN" sz="2400" dirty="0">
                <a:latin typeface="Consolas"/>
                <a:cs typeface="Consolas"/>
              </a:rPr>
              <a:t> </a:t>
            </a:r>
            <a:r>
              <a:rPr kumimoji="1" lang="zh-CN" altLang="en-US" sz="2400" dirty="0" smtClean="0">
                <a:latin typeface="Consolas"/>
                <a:cs typeface="Consolas"/>
              </a:rPr>
              <a:t>      </a:t>
            </a:r>
            <a:r>
              <a:rPr kumimoji="1" lang="en-US" altLang="zh-CN" sz="2400" dirty="0" smtClean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zh-CN" altLang="zh-CN" sz="2400" dirty="0" smtClean="0">
                <a:latin typeface="Consolas"/>
                <a:cs typeface="Consolas"/>
              </a:rPr>
              <a:t> </a:t>
            </a:r>
            <a:r>
              <a:rPr kumimoji="1" lang="zh-CN" altLang="en-US" sz="2400" dirty="0" smtClean="0">
                <a:latin typeface="Consolas"/>
                <a:cs typeface="Consolas"/>
              </a:rPr>
              <a:t>      </a:t>
            </a:r>
            <a:r>
              <a:rPr kumimoji="1" lang="en-US" altLang="zh-CN" sz="2400" dirty="0" smtClean="0">
                <a:latin typeface="Consolas"/>
                <a:cs typeface="Consolas"/>
              </a:rPr>
              <a:t>return n</a:t>
            </a:r>
            <a:r>
              <a:rPr kumimoji="1" lang="zh-CN" altLang="en-US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>
                <a:latin typeface="Consolas"/>
                <a:cs typeface="Consolas"/>
              </a:rPr>
              <a:t>+</a:t>
            </a:r>
            <a:r>
              <a:rPr kumimoji="1" lang="zh-CN" altLang="en-US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1;</a:t>
            </a:r>
            <a:endParaRPr kumimoji="1" lang="mr-IN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4770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7676" y="246277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97676" y="281166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7676" y="316098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97676" y="386958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97676" y="351708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12" name="矩形 11"/>
          <p:cNvSpPr/>
          <p:nvPr/>
        </p:nvSpPr>
        <p:spPr>
          <a:xfrm>
            <a:off x="1097676" y="422312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1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97676" y="4579232"/>
            <a:ext cx="1091998" cy="14066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265999" y="1447499"/>
            <a:ext cx="26687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</a:p>
          <a:p>
            <a:r>
              <a:rPr lang="en-US" altLang="zh-CN" sz="2400" dirty="0" err="1" smtClean="0"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 b = 2;</a:t>
            </a:r>
            <a:endParaRPr lang="zh-CN" altLang="en-US" sz="2400" dirty="0"/>
          </a:p>
        </p:txBody>
      </p:sp>
      <p:grpSp>
        <p:nvGrpSpPr>
          <p:cNvPr id="36" name="组 50"/>
          <p:cNvGrpSpPr/>
          <p:nvPr/>
        </p:nvGrpSpPr>
        <p:grpSpPr>
          <a:xfrm>
            <a:off x="2213414" y="1048742"/>
            <a:ext cx="768021" cy="5317404"/>
            <a:chOff x="2213414" y="1048742"/>
            <a:chExt cx="768021" cy="5317404"/>
          </a:xfrm>
        </p:grpSpPr>
        <p:sp>
          <p:nvSpPr>
            <p:cNvPr id="38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39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0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1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3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7"/>
            <p:cNvSpPr/>
            <p:nvPr/>
          </p:nvSpPr>
          <p:spPr>
            <a:xfrm>
              <a:off x="2264260" y="390491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0x16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8"/>
            <p:cNvSpPr/>
            <p:nvPr/>
          </p:nvSpPr>
          <p:spPr>
            <a:xfrm>
              <a:off x="2264785" y="355830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0x17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9"/>
            <p:cNvSpPr/>
            <p:nvPr/>
          </p:nvSpPr>
          <p:spPr>
            <a:xfrm>
              <a:off x="2262875" y="322403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0x18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30"/>
            <p:cNvSpPr/>
            <p:nvPr/>
          </p:nvSpPr>
          <p:spPr>
            <a:xfrm>
              <a:off x="2265797" y="286009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0x19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1"/>
            <p:cNvSpPr/>
            <p:nvPr/>
          </p:nvSpPr>
          <p:spPr>
            <a:xfrm>
              <a:off x="2276653" y="2492119"/>
              <a:ext cx="69021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0x1a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4"/>
            <p:cNvSpPr/>
            <p:nvPr/>
          </p:nvSpPr>
          <p:spPr>
            <a:xfrm>
              <a:off x="2213414" y="1048742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0xff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1" name="矩形 47"/>
            <p:cNvSpPr/>
            <p:nvPr/>
          </p:nvSpPr>
          <p:spPr>
            <a:xfrm>
              <a:off x="2286613" y="1777120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47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4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69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97676" y="1760954"/>
            <a:ext cx="1091998" cy="28182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1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97676" y="4579232"/>
            <a:ext cx="1091998" cy="14066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265999" y="1447499"/>
            <a:ext cx="2668773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</a:p>
          <a:p>
            <a:r>
              <a:rPr lang="en-US" altLang="zh-CN" sz="2400" dirty="0" err="1" smtClean="0"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 b = 2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</a:p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*x;</a:t>
            </a:r>
            <a:endParaRPr lang="zh-CN" altLang="en-US" sz="2400" dirty="0"/>
          </a:p>
        </p:txBody>
      </p:sp>
      <p:grpSp>
        <p:nvGrpSpPr>
          <p:cNvPr id="36" name="组 50"/>
          <p:cNvGrpSpPr/>
          <p:nvPr/>
        </p:nvGrpSpPr>
        <p:grpSpPr>
          <a:xfrm>
            <a:off x="2213414" y="1048742"/>
            <a:ext cx="768021" cy="5317404"/>
            <a:chOff x="2213414" y="1048742"/>
            <a:chExt cx="768021" cy="5317404"/>
          </a:xfrm>
        </p:grpSpPr>
        <p:sp>
          <p:nvSpPr>
            <p:cNvPr id="38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39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0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1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3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7"/>
            <p:cNvSpPr/>
            <p:nvPr/>
          </p:nvSpPr>
          <p:spPr>
            <a:xfrm>
              <a:off x="2264260" y="390491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0x16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8"/>
            <p:cNvSpPr/>
            <p:nvPr/>
          </p:nvSpPr>
          <p:spPr>
            <a:xfrm>
              <a:off x="2264785" y="355830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0x17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9"/>
            <p:cNvSpPr/>
            <p:nvPr/>
          </p:nvSpPr>
          <p:spPr>
            <a:xfrm>
              <a:off x="2262875" y="322403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0x18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30"/>
            <p:cNvSpPr/>
            <p:nvPr/>
          </p:nvSpPr>
          <p:spPr>
            <a:xfrm>
              <a:off x="2265797" y="286009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0x19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1"/>
            <p:cNvSpPr/>
            <p:nvPr/>
          </p:nvSpPr>
          <p:spPr>
            <a:xfrm>
              <a:off x="2276653" y="2492119"/>
              <a:ext cx="69021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0x1a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4"/>
            <p:cNvSpPr/>
            <p:nvPr/>
          </p:nvSpPr>
          <p:spPr>
            <a:xfrm>
              <a:off x="2213414" y="1048742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0xff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1" name="矩形 47"/>
            <p:cNvSpPr/>
            <p:nvPr/>
          </p:nvSpPr>
          <p:spPr>
            <a:xfrm>
              <a:off x="2286613" y="1777120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47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4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5" name="矩形 37"/>
          <p:cNvSpPr/>
          <p:nvPr/>
        </p:nvSpPr>
        <p:spPr>
          <a:xfrm>
            <a:off x="644399" y="4209899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237777" y="2243667"/>
            <a:ext cx="1136668" cy="40416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ular Callout 50"/>
          <p:cNvSpPr/>
          <p:nvPr/>
        </p:nvSpPr>
        <p:spPr>
          <a:xfrm>
            <a:off x="5354306" y="2674755"/>
            <a:ext cx="3154694" cy="1346912"/>
          </a:xfrm>
          <a:prstGeom prst="wedgeRoundRectCallout">
            <a:avLst>
              <a:gd name="adj1" fmla="val -92703"/>
              <a:gd name="adj2" fmla="val -41234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00"/>
                </a:solidFill>
              </a:rPr>
              <a:t>char * is a (pointer) type. 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char  * is the same as char*</a:t>
            </a:r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854586" y="1947333"/>
            <a:ext cx="3324596" cy="4031925"/>
            <a:chOff x="2854586" y="1947333"/>
            <a:chExt cx="3324596" cy="4031925"/>
          </a:xfrm>
        </p:grpSpPr>
        <p:sp>
          <p:nvSpPr>
            <p:cNvPr id="52" name="Rounded Rectangular Callout 51"/>
            <p:cNvSpPr/>
            <p:nvPr/>
          </p:nvSpPr>
          <p:spPr>
            <a:xfrm>
              <a:off x="3651630" y="4880304"/>
              <a:ext cx="2527552" cy="1098954"/>
            </a:xfrm>
            <a:prstGeom prst="wedgeRoundRectCallout">
              <a:avLst>
                <a:gd name="adj1" fmla="val -61282"/>
                <a:gd name="adj2" fmla="val -171266"/>
                <a:gd name="adj3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Size of pointer on a 64-bit machine? </a:t>
              </a:r>
            </a:p>
            <a:p>
              <a:pPr algn="ctr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3" name="Right Brace 52"/>
            <p:cNvSpPr/>
            <p:nvPr/>
          </p:nvSpPr>
          <p:spPr>
            <a:xfrm>
              <a:off x="2854586" y="1947333"/>
              <a:ext cx="442400" cy="251177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416980" y="5609926"/>
            <a:ext cx="937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8 bytes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51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1" grpId="0" animBg="1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1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x;</a:t>
            </a:r>
          </a:p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36336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1048742"/>
            <a:ext cx="768021" cy="5317404"/>
            <a:chOff x="2213414" y="1048742"/>
            <a:chExt cx="768021" cy="5317404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0x1d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1048742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0xff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6892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0x1e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12" name="Rounded Rectangular Callout 11"/>
          <p:cNvSpPr/>
          <p:nvPr/>
        </p:nvSpPr>
        <p:spPr>
          <a:xfrm>
            <a:off x="5229217" y="1671757"/>
            <a:ext cx="1985367" cy="887834"/>
          </a:xfrm>
          <a:prstGeom prst="wedgeRoundRectCallout">
            <a:avLst>
              <a:gd name="adj1" fmla="val -83943"/>
              <a:gd name="adj2" fmla="val 91281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&amp;</a:t>
            </a:r>
            <a:r>
              <a:rPr lang="en-US" sz="2000" dirty="0" smtClean="0">
                <a:solidFill>
                  <a:srgbClr val="000000"/>
                </a:solidFill>
              </a:rPr>
              <a:t> gives address of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variable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4" name="Rounded Rectangular Callout 33"/>
          <p:cNvSpPr/>
          <p:nvPr/>
        </p:nvSpPr>
        <p:spPr>
          <a:xfrm>
            <a:off x="5580084" y="2947359"/>
            <a:ext cx="2674916" cy="887834"/>
          </a:xfrm>
          <a:prstGeom prst="wedgeRoundRectCallout">
            <a:avLst>
              <a:gd name="adj1" fmla="val -92703"/>
              <a:gd name="adj2" fmla="val -41234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char *x; x = &amp;a can be shorted as:</a:t>
            </a:r>
            <a:endParaRPr lang="en-US" sz="2000" dirty="0" smtClean="0">
              <a:solidFill>
                <a:srgbClr val="000000"/>
              </a:solidFill>
            </a:endParaRP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char   *</a:t>
            </a:r>
            <a:r>
              <a:rPr lang="en-US" sz="2000" dirty="0" smtClean="0">
                <a:solidFill>
                  <a:srgbClr val="000000"/>
                </a:solidFill>
              </a:rPr>
              <a:t>x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= </a:t>
            </a:r>
            <a:r>
              <a:rPr lang="en-US" sz="2000" dirty="0" smtClean="0">
                <a:solidFill>
                  <a:srgbClr val="000000"/>
                </a:solidFill>
              </a:rPr>
              <a:t>&amp;a;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4800599" y="5427617"/>
            <a:ext cx="2955928" cy="1208518"/>
          </a:xfrm>
          <a:prstGeom prst="wedgeRoundRectCallout">
            <a:avLst>
              <a:gd name="adj1" fmla="val -83314"/>
              <a:gd name="adj2" fmla="val -268183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what happens if I write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char x = &amp;a;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or</a:t>
            </a:r>
          </a:p>
          <a:p>
            <a:pPr algn="ctr"/>
            <a:r>
              <a:rPr lang="en-US" sz="2000" dirty="0" err="1" smtClean="0">
                <a:solidFill>
                  <a:srgbClr val="000000"/>
                </a:solidFill>
              </a:rPr>
              <a:t>int</a:t>
            </a:r>
            <a:r>
              <a:rPr lang="en-US" sz="2000" dirty="0" smtClean="0">
                <a:solidFill>
                  <a:srgbClr val="000000"/>
                </a:solidFill>
              </a:rPr>
              <a:t> *x = &amp;a;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48107" y="6161246"/>
            <a:ext cx="1811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type mismatch!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8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764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 animBg="1"/>
      <p:bldP spid="47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1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374706"/>
            <a:ext cx="768021" cy="5991440"/>
            <a:chOff x="2213414" y="374706"/>
            <a:chExt cx="768021" cy="599144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3747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0x22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309659" y="2681090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8" name="矩形 8"/>
          <p:cNvSpPr/>
          <p:nvPr/>
        </p:nvSpPr>
        <p:spPr>
          <a:xfrm>
            <a:off x="1082890" y="374706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0x11</a:t>
            </a:r>
            <a:endParaRPr kumimoji="1" lang="zh-CN" altLang="en-US" sz="3000" dirty="0"/>
          </a:p>
        </p:txBody>
      </p:sp>
      <p:sp>
        <p:nvSpPr>
          <p:cNvPr id="51" name="矩形 46"/>
          <p:cNvSpPr/>
          <p:nvPr/>
        </p:nvSpPr>
        <p:spPr>
          <a:xfrm>
            <a:off x="1323260" y="-25404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3" name="矩形 46"/>
          <p:cNvSpPr/>
          <p:nvPr/>
        </p:nvSpPr>
        <p:spPr>
          <a:xfrm>
            <a:off x="2286613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4" name="矩形 46"/>
          <p:cNvSpPr/>
          <p:nvPr/>
        </p:nvSpPr>
        <p:spPr>
          <a:xfrm>
            <a:off x="629972" y="2064293"/>
            <a:ext cx="452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y: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233281" y="1417638"/>
            <a:ext cx="846701" cy="4436663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99555" y="4730573"/>
            <a:ext cx="5408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to make y a pointer that points to b?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2292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  <a:latin typeface="Verdana"/>
                <a:cs typeface="Verdana"/>
              </a:rPr>
              <a:t>3</a:t>
            </a:r>
            <a:endParaRPr kumimoji="1" lang="zh-CN" altLang="en-US"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374706"/>
            <a:ext cx="768021" cy="5991440"/>
            <a:chOff x="2213414" y="374706"/>
            <a:chExt cx="768021" cy="599144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3747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0x22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309659" y="2681090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8" name="矩形 8"/>
          <p:cNvSpPr/>
          <p:nvPr/>
        </p:nvSpPr>
        <p:spPr>
          <a:xfrm>
            <a:off x="1082890" y="374706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0x11</a:t>
            </a:r>
            <a:endParaRPr kumimoji="1" lang="zh-CN" altLang="en-US" sz="3000" dirty="0"/>
          </a:p>
        </p:txBody>
      </p:sp>
      <p:sp>
        <p:nvSpPr>
          <p:cNvPr id="51" name="矩形 46"/>
          <p:cNvSpPr/>
          <p:nvPr/>
        </p:nvSpPr>
        <p:spPr>
          <a:xfrm>
            <a:off x="1323260" y="-25404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3" name="矩形 46"/>
          <p:cNvSpPr/>
          <p:nvPr/>
        </p:nvSpPr>
        <p:spPr>
          <a:xfrm>
            <a:off x="2286613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4" name="矩形 46"/>
          <p:cNvSpPr/>
          <p:nvPr/>
        </p:nvSpPr>
        <p:spPr>
          <a:xfrm>
            <a:off x="629972" y="2064293"/>
            <a:ext cx="452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y: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233281" y="1417638"/>
            <a:ext cx="846701" cy="4436663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6132737" y="3224035"/>
            <a:ext cx="2188286" cy="1043175"/>
          </a:xfrm>
          <a:prstGeom prst="wedgeRoundRectCallout">
            <a:avLst>
              <a:gd name="adj1" fmla="val -92030"/>
              <a:gd name="adj2" fmla="val -207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* operator dereferences a pointer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7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65" name="Rounded Rectangular Callout 64"/>
          <p:cNvSpPr/>
          <p:nvPr/>
        </p:nvSpPr>
        <p:spPr>
          <a:xfrm>
            <a:off x="4090251" y="4807794"/>
            <a:ext cx="3839225" cy="1046507"/>
          </a:xfrm>
          <a:prstGeom prst="wedgeRoundRectCallout">
            <a:avLst>
              <a:gd name="adj1" fmla="val -56451"/>
              <a:gd name="adj2" fmla="val -12496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V</a:t>
            </a:r>
            <a:r>
              <a:rPr lang="en-US" sz="2400" dirty="0" smtClean="0">
                <a:solidFill>
                  <a:srgbClr val="000000"/>
                </a:solidFill>
              </a:rPr>
              <a:t>alue of variable a after this statement?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53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  <a:latin typeface="Verdana"/>
                <a:cs typeface="Verdana"/>
              </a:rPr>
              <a:t>3</a:t>
            </a:r>
            <a:endParaRPr kumimoji="1" lang="zh-CN" altLang="en-US"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374706"/>
            <a:ext cx="768021" cy="5991440"/>
            <a:chOff x="2213414" y="374706"/>
            <a:chExt cx="768021" cy="599144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3747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0x22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309659" y="2681090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8" name="矩形 8"/>
          <p:cNvSpPr/>
          <p:nvPr/>
        </p:nvSpPr>
        <p:spPr>
          <a:xfrm>
            <a:off x="1082890" y="374706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0x11</a:t>
            </a:r>
            <a:endParaRPr kumimoji="1" lang="zh-CN" altLang="en-US" sz="3000" dirty="0"/>
          </a:p>
        </p:txBody>
      </p:sp>
      <p:sp>
        <p:nvSpPr>
          <p:cNvPr id="51" name="矩形 46"/>
          <p:cNvSpPr/>
          <p:nvPr/>
        </p:nvSpPr>
        <p:spPr>
          <a:xfrm>
            <a:off x="1323260" y="-25404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3" name="矩形 46"/>
          <p:cNvSpPr/>
          <p:nvPr/>
        </p:nvSpPr>
        <p:spPr>
          <a:xfrm>
            <a:off x="2286613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4" name="矩形 46"/>
          <p:cNvSpPr/>
          <p:nvPr/>
        </p:nvSpPr>
        <p:spPr>
          <a:xfrm>
            <a:off x="629972" y="2064293"/>
            <a:ext cx="452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y: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233281" y="1417638"/>
            <a:ext cx="846701" cy="4436663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4362149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// value of variable a?</a:t>
            </a:r>
          </a:p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//</a:t>
            </a:r>
            <a:r>
              <a:rPr lang="en-US" altLang="zh-CN" sz="2400" dirty="0" err="1" smtClean="0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(“a=%d\n”, a);</a:t>
            </a:r>
            <a:endParaRPr lang="en-US" altLang="zh-CN" sz="2400" dirty="0" smtClean="0"/>
          </a:p>
        </p:txBody>
      </p:sp>
      <p:sp>
        <p:nvSpPr>
          <p:cNvPr id="47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05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r>
              <a:rPr lang="en-US" dirty="0" smtClean="0"/>
              <a:t>Pointers</a:t>
            </a:r>
            <a:endParaRPr lang="en-US" dirty="0" smtClean="0"/>
          </a:p>
          <a:p>
            <a:r>
              <a:rPr lang="en-US" dirty="0" smtClean="0"/>
              <a:t>Array and its relationship to </a:t>
            </a:r>
            <a:r>
              <a:rPr lang="en-US" dirty="0" smtClean="0"/>
              <a:t>pointer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1566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??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1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374706"/>
            <a:ext cx="768021" cy="5991440"/>
            <a:chOff x="2213414" y="374706"/>
            <a:chExt cx="768021" cy="599144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3747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309659" y="2681090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8" name="矩形 8"/>
          <p:cNvSpPr/>
          <p:nvPr/>
        </p:nvSpPr>
        <p:spPr>
          <a:xfrm>
            <a:off x="1082890" y="374706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0x11</a:t>
            </a:r>
            <a:endParaRPr kumimoji="1" lang="zh-CN" altLang="en-US" sz="3000" dirty="0"/>
          </a:p>
        </p:txBody>
      </p:sp>
      <p:sp>
        <p:nvSpPr>
          <p:cNvPr id="51" name="矩形 46"/>
          <p:cNvSpPr/>
          <p:nvPr/>
        </p:nvSpPr>
        <p:spPr>
          <a:xfrm>
            <a:off x="1323260" y="-25404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3" name="矩形 46"/>
          <p:cNvSpPr/>
          <p:nvPr/>
        </p:nvSpPr>
        <p:spPr>
          <a:xfrm>
            <a:off x="2286613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4" name="矩形 46"/>
          <p:cNvSpPr/>
          <p:nvPr/>
        </p:nvSpPr>
        <p:spPr>
          <a:xfrm>
            <a:off x="629972" y="2064293"/>
            <a:ext cx="452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y: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233281" y="1417638"/>
            <a:ext cx="846701" cy="4436663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6498514" y="2054084"/>
            <a:ext cx="2188286" cy="1043175"/>
          </a:xfrm>
          <a:prstGeom prst="wedgeRoundRectCallout">
            <a:avLst>
              <a:gd name="adj1" fmla="val -92030"/>
              <a:gd name="adj2" fmla="val -207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what if x is uninitialized?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666135" y="2577875"/>
            <a:ext cx="826910" cy="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ular Callout 46"/>
          <p:cNvSpPr/>
          <p:nvPr/>
        </p:nvSpPr>
        <p:spPr>
          <a:xfrm>
            <a:off x="5286317" y="3383328"/>
            <a:ext cx="3721095" cy="1342508"/>
          </a:xfrm>
          <a:prstGeom prst="wedgeRoundRectCallout">
            <a:avLst>
              <a:gd name="adj1" fmla="val -63116"/>
              <a:gd name="adj2" fmla="val -198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Dereferencing an arbitrary address value may result in “Segmentation fault” or a random memory write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5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38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>
                <a:solidFill>
                  <a:srgbClr val="FF0000"/>
                </a:solidFill>
              </a:rPr>
              <a:t>0x0</a:t>
            </a:r>
            <a:endParaRPr kumimoji="1" lang="zh-CN" altLang="en-US" sz="30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rgbClr val="0D0D0D"/>
                </a:solidFill>
                <a:latin typeface="Verdana"/>
                <a:cs typeface="Verdana"/>
              </a:rPr>
              <a:t>1</a:t>
            </a:r>
            <a:endParaRPr kumimoji="1" lang="zh-CN" altLang="en-US" sz="2000" dirty="0">
              <a:solidFill>
                <a:srgbClr val="0D0D0D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3198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*x = NULL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374706"/>
            <a:ext cx="768021" cy="5991440"/>
            <a:chOff x="2213414" y="374706"/>
            <a:chExt cx="768021" cy="599144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3747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0x22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309659" y="2681090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8" name="矩形 8"/>
          <p:cNvSpPr/>
          <p:nvPr/>
        </p:nvSpPr>
        <p:spPr>
          <a:xfrm>
            <a:off x="1082890" y="374706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0x11</a:t>
            </a:r>
            <a:endParaRPr kumimoji="1" lang="zh-CN" altLang="en-US" sz="3000" dirty="0"/>
          </a:p>
        </p:txBody>
      </p:sp>
      <p:sp>
        <p:nvSpPr>
          <p:cNvPr id="51" name="矩形 46"/>
          <p:cNvSpPr/>
          <p:nvPr/>
        </p:nvSpPr>
        <p:spPr>
          <a:xfrm>
            <a:off x="1323260" y="-25404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3" name="矩形 46"/>
          <p:cNvSpPr/>
          <p:nvPr/>
        </p:nvSpPr>
        <p:spPr>
          <a:xfrm>
            <a:off x="2286613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4" name="矩形 46"/>
          <p:cNvSpPr/>
          <p:nvPr/>
        </p:nvSpPr>
        <p:spPr>
          <a:xfrm>
            <a:off x="629972" y="2064293"/>
            <a:ext cx="452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y: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233281" y="1417638"/>
            <a:ext cx="846701" cy="4436663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6675709" y="1857406"/>
            <a:ext cx="2188286" cy="1043175"/>
          </a:xfrm>
          <a:prstGeom prst="wedgeRoundRectCallout">
            <a:avLst>
              <a:gd name="adj1" fmla="val -81909"/>
              <a:gd name="adj2" fmla="val 1350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Always initialize pointers!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5676340" y="3383328"/>
            <a:ext cx="3331072" cy="1043175"/>
          </a:xfrm>
          <a:prstGeom prst="wedgeRoundRectCallout">
            <a:avLst>
              <a:gd name="adj1" fmla="val -77402"/>
              <a:gd name="adj2" fmla="val -773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Dereferencing NULL pointer definitely results in “Segmentation fault”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5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123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9930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>
                <a:solidFill>
                  <a:srgbClr val="FF0000"/>
                </a:solidFill>
              </a:rPr>
              <a:t>0x0</a:t>
            </a:r>
            <a:endParaRPr kumimoji="1" lang="zh-CN" altLang="en-US" sz="30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9930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rgbClr val="0D0D0D"/>
                </a:solidFill>
                <a:latin typeface="Verdana"/>
                <a:cs typeface="Verdana"/>
              </a:rPr>
              <a:t>1</a:t>
            </a:r>
            <a:endParaRPr kumimoji="1" lang="zh-CN" altLang="en-US" sz="2000" dirty="0">
              <a:solidFill>
                <a:srgbClr val="0D0D0D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186653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37014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186653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3198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*x = NULL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186653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1731928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1755668" y="374706"/>
            <a:ext cx="768021" cy="5991440"/>
            <a:chOff x="2213414" y="374706"/>
            <a:chExt cx="768021" cy="599144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3747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0x22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309659" y="2681090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8" name="矩形 8"/>
          <p:cNvSpPr/>
          <p:nvPr/>
        </p:nvSpPr>
        <p:spPr>
          <a:xfrm>
            <a:off x="625144" y="374706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0x11</a:t>
            </a:r>
            <a:endParaRPr kumimoji="1" lang="zh-CN" altLang="en-US" sz="3000" dirty="0"/>
          </a:p>
        </p:txBody>
      </p:sp>
      <p:sp>
        <p:nvSpPr>
          <p:cNvPr id="51" name="矩形 46"/>
          <p:cNvSpPr/>
          <p:nvPr/>
        </p:nvSpPr>
        <p:spPr>
          <a:xfrm>
            <a:off x="865514" y="-25404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3" name="矩形 46"/>
          <p:cNvSpPr/>
          <p:nvPr/>
        </p:nvSpPr>
        <p:spPr>
          <a:xfrm>
            <a:off x="1828867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4" name="矩形 46"/>
          <p:cNvSpPr/>
          <p:nvPr/>
        </p:nvSpPr>
        <p:spPr>
          <a:xfrm>
            <a:off x="172226" y="2064293"/>
            <a:ext cx="452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y: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775535" y="1417638"/>
            <a:ext cx="846701" cy="4436663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65" name="矩形 3"/>
          <p:cNvSpPr/>
          <p:nvPr/>
        </p:nvSpPr>
        <p:spPr>
          <a:xfrm>
            <a:off x="639930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pic>
        <p:nvPicPr>
          <p:cNvPr id="4" name="Picture 3" descr="Screen Shot 2018-09-24 at 1.3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35" y="4267210"/>
            <a:ext cx="6264266" cy="209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5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3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127</a:t>
            </a:r>
            <a:endParaRPr kumimoji="1" lang="zh-CN" altLang="en-US" sz="3000" dirty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374706"/>
            <a:ext cx="768021" cy="5991440"/>
            <a:chOff x="2213414" y="374706"/>
            <a:chExt cx="768021" cy="599144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3747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0x22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309659" y="2681090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8" name="矩形 8"/>
          <p:cNvSpPr/>
          <p:nvPr/>
        </p:nvSpPr>
        <p:spPr>
          <a:xfrm>
            <a:off x="1082890" y="374706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0x11</a:t>
            </a:r>
            <a:endParaRPr kumimoji="1" lang="zh-CN" altLang="en-US" sz="3000" dirty="0"/>
          </a:p>
        </p:txBody>
      </p:sp>
      <p:sp>
        <p:nvSpPr>
          <p:cNvPr id="51" name="矩形 46"/>
          <p:cNvSpPr/>
          <p:nvPr/>
        </p:nvSpPr>
        <p:spPr>
          <a:xfrm>
            <a:off x="1323260" y="-25404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3" name="矩形 46"/>
          <p:cNvSpPr/>
          <p:nvPr/>
        </p:nvSpPr>
        <p:spPr>
          <a:xfrm>
            <a:off x="2286613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4" name="矩形 46"/>
          <p:cNvSpPr/>
          <p:nvPr/>
        </p:nvSpPr>
        <p:spPr>
          <a:xfrm>
            <a:off x="629972" y="2064293"/>
            <a:ext cx="452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y: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233281" y="1417638"/>
            <a:ext cx="846701" cy="4436663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7" name="矩形 48"/>
          <p:cNvSpPr/>
          <p:nvPr/>
        </p:nvSpPr>
        <p:spPr>
          <a:xfrm>
            <a:off x="3473923" y="3979603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*y = </a:t>
            </a:r>
            <a:r>
              <a:rPr lang="en-US" altLang="zh-CN" sz="2400" dirty="0" smtClean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127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65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348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3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127</a:t>
            </a:r>
            <a:endParaRPr kumimoji="1" lang="zh-CN" altLang="en-US" sz="3000" dirty="0">
              <a:solidFill>
                <a:srgbClr val="00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374706"/>
            <a:ext cx="768021" cy="5991440"/>
            <a:chOff x="2213414" y="374706"/>
            <a:chExt cx="768021" cy="599144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3747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0x22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309659" y="2681090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8" name="矩形 8"/>
          <p:cNvSpPr/>
          <p:nvPr/>
        </p:nvSpPr>
        <p:spPr>
          <a:xfrm>
            <a:off x="1082890" y="374706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0x11</a:t>
            </a:r>
            <a:endParaRPr kumimoji="1" lang="zh-CN" altLang="en-US" sz="3000" dirty="0"/>
          </a:p>
        </p:txBody>
      </p:sp>
      <p:sp>
        <p:nvSpPr>
          <p:cNvPr id="51" name="矩形 46"/>
          <p:cNvSpPr/>
          <p:nvPr/>
        </p:nvSpPr>
        <p:spPr>
          <a:xfrm>
            <a:off x="1323260" y="-25404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3" name="矩形 46"/>
          <p:cNvSpPr/>
          <p:nvPr/>
        </p:nvSpPr>
        <p:spPr>
          <a:xfrm>
            <a:off x="2286613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4" name="矩形 46"/>
          <p:cNvSpPr/>
          <p:nvPr/>
        </p:nvSpPr>
        <p:spPr>
          <a:xfrm>
            <a:off x="629972" y="2064293"/>
            <a:ext cx="452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y: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233281" y="1417638"/>
            <a:ext cx="846701" cy="4436663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7" name="矩形 48"/>
          <p:cNvSpPr/>
          <p:nvPr/>
        </p:nvSpPr>
        <p:spPr>
          <a:xfrm>
            <a:off x="3473923" y="3979603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*y =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127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65" name="矩形 52"/>
          <p:cNvSpPr/>
          <p:nvPr/>
        </p:nvSpPr>
        <p:spPr>
          <a:xfrm>
            <a:off x="3442139" y="4842128"/>
            <a:ext cx="3582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**xx = &amp;x;</a:t>
            </a:r>
            <a:endParaRPr lang="zh-CN" altLang="en-US" sz="2400" dirty="0"/>
          </a:p>
        </p:txBody>
      </p:sp>
      <p:sp>
        <p:nvSpPr>
          <p:cNvPr id="67" name="Rounded Rectangular Callout 66"/>
          <p:cNvSpPr/>
          <p:nvPr/>
        </p:nvSpPr>
        <p:spPr>
          <a:xfrm>
            <a:off x="6031922" y="2787569"/>
            <a:ext cx="1985367" cy="887834"/>
          </a:xfrm>
          <a:prstGeom prst="wedgeRoundRectCallout">
            <a:avLst>
              <a:gd name="adj1" fmla="val -94191"/>
              <a:gd name="adj2" fmla="val 189979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equivalent to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char   **xx;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xx = &amp;x;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8" name="Rounded Rectangular Callout 67"/>
          <p:cNvSpPr/>
          <p:nvPr/>
        </p:nvSpPr>
        <p:spPr>
          <a:xfrm>
            <a:off x="6489676" y="3896859"/>
            <a:ext cx="1985367" cy="887834"/>
          </a:xfrm>
          <a:prstGeom prst="wedgeRoundRectCallout">
            <a:avLst>
              <a:gd name="adj1" fmla="val -71878"/>
              <a:gd name="adj2" fmla="val 66887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equivalent to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char**  x x;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xx = &amp;x;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9" name="Rounded Rectangular Callout 68"/>
          <p:cNvSpPr/>
          <p:nvPr/>
        </p:nvSpPr>
        <p:spPr>
          <a:xfrm>
            <a:off x="6489676" y="4885465"/>
            <a:ext cx="2654324" cy="887834"/>
          </a:xfrm>
          <a:prstGeom prst="wedgeRoundRectCallout">
            <a:avLst>
              <a:gd name="adj1" fmla="val -65184"/>
              <a:gd name="adj2" fmla="val -27927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what happens if I write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char*   xx;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xx = &amp;x;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0" name="Rounded Rectangular Callout 69"/>
          <p:cNvSpPr/>
          <p:nvPr/>
        </p:nvSpPr>
        <p:spPr>
          <a:xfrm>
            <a:off x="3835352" y="5891448"/>
            <a:ext cx="3189254" cy="887834"/>
          </a:xfrm>
          <a:prstGeom prst="wedgeRoundRectCallout">
            <a:avLst>
              <a:gd name="adj1" fmla="val -11222"/>
              <a:gd name="adj2" fmla="val -112761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00"/>
                </a:solidFill>
              </a:rPr>
              <a:t>value of xx?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printf</a:t>
            </a:r>
            <a:r>
              <a:rPr lang="en-US" sz="2000" dirty="0" smtClean="0">
                <a:solidFill>
                  <a:srgbClr val="000000"/>
                </a:solidFill>
              </a:rPr>
              <a:t>(“xx=%p”, xx);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5743" y="6327506"/>
            <a:ext cx="103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xx=0x15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1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752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3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127</a:t>
            </a:r>
            <a:endParaRPr kumimoji="1" lang="zh-CN" altLang="en-US" sz="3000" dirty="0">
              <a:solidFill>
                <a:srgbClr val="00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374706"/>
            <a:ext cx="768021" cy="5991440"/>
            <a:chOff x="2213414" y="374706"/>
            <a:chExt cx="768021" cy="599144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3747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0x22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309659" y="2681090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8" name="矩形 8"/>
          <p:cNvSpPr/>
          <p:nvPr/>
        </p:nvSpPr>
        <p:spPr>
          <a:xfrm>
            <a:off x="1082890" y="374706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0x11</a:t>
            </a:r>
            <a:endParaRPr kumimoji="1" lang="zh-CN" altLang="en-US" sz="3000" dirty="0"/>
          </a:p>
        </p:txBody>
      </p:sp>
      <p:sp>
        <p:nvSpPr>
          <p:cNvPr id="51" name="矩形 46"/>
          <p:cNvSpPr/>
          <p:nvPr/>
        </p:nvSpPr>
        <p:spPr>
          <a:xfrm>
            <a:off x="1323260" y="-25404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3" name="矩形 46"/>
          <p:cNvSpPr/>
          <p:nvPr/>
        </p:nvSpPr>
        <p:spPr>
          <a:xfrm>
            <a:off x="2286613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4" name="矩形 46"/>
          <p:cNvSpPr/>
          <p:nvPr/>
        </p:nvSpPr>
        <p:spPr>
          <a:xfrm>
            <a:off x="629972" y="2064293"/>
            <a:ext cx="452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y: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233281" y="1417638"/>
            <a:ext cx="846701" cy="4436663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7" name="矩形 48"/>
          <p:cNvSpPr/>
          <p:nvPr/>
        </p:nvSpPr>
        <p:spPr>
          <a:xfrm>
            <a:off x="3473923" y="3979603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*y =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127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65" name="矩形 52"/>
          <p:cNvSpPr/>
          <p:nvPr/>
        </p:nvSpPr>
        <p:spPr>
          <a:xfrm>
            <a:off x="3442139" y="4842128"/>
            <a:ext cx="3582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**xx = &amp;x;</a:t>
            </a:r>
            <a:endParaRPr lang="zh-CN" altLang="en-US" sz="2400" dirty="0"/>
          </a:p>
        </p:txBody>
      </p:sp>
      <p:sp>
        <p:nvSpPr>
          <p:cNvPr id="66" name="矩形 53"/>
          <p:cNvSpPr/>
          <p:nvPr/>
        </p:nvSpPr>
        <p:spPr>
          <a:xfrm>
            <a:off x="3452099" y="5231657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 **</a:t>
            </a:r>
            <a:r>
              <a:rPr lang="en-US" altLang="zh-CN" sz="2400" dirty="0" err="1" smtClean="0">
                <a:latin typeface="Consolas"/>
                <a:ea typeface="宋体" pitchFamily="2" charset="-122"/>
                <a:cs typeface="Consolas"/>
              </a:rPr>
              <a:t>yy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 = &amp;y;</a:t>
            </a:r>
            <a:endParaRPr lang="zh-CN" altLang="en-US" sz="2400" dirty="0"/>
          </a:p>
        </p:txBody>
      </p:sp>
      <p:sp>
        <p:nvSpPr>
          <p:cNvPr id="68" name="Rounded Rectangular Callout 67"/>
          <p:cNvSpPr/>
          <p:nvPr/>
        </p:nvSpPr>
        <p:spPr>
          <a:xfrm>
            <a:off x="5643614" y="5760516"/>
            <a:ext cx="3171837" cy="887834"/>
          </a:xfrm>
          <a:prstGeom prst="wedgeRoundRectCallout">
            <a:avLst>
              <a:gd name="adj1" fmla="val -92703"/>
              <a:gd name="adj2" fmla="val -46225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00"/>
                </a:solidFill>
              </a:rPr>
              <a:t>value of </a:t>
            </a:r>
            <a:r>
              <a:rPr lang="en-US" sz="2000" dirty="0" err="1" smtClean="0">
                <a:solidFill>
                  <a:srgbClr val="000000"/>
                </a:solidFill>
              </a:rPr>
              <a:t>yy</a:t>
            </a:r>
            <a:r>
              <a:rPr lang="en-US" sz="2000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printf</a:t>
            </a:r>
            <a:r>
              <a:rPr lang="en-US" sz="2000" dirty="0" smtClean="0">
                <a:solidFill>
                  <a:srgbClr val="000000"/>
                </a:solidFill>
              </a:rPr>
              <a:t>(“</a:t>
            </a:r>
            <a:r>
              <a:rPr lang="en-US" sz="2000" dirty="0" err="1" smtClean="0">
                <a:solidFill>
                  <a:srgbClr val="000000"/>
                </a:solidFill>
              </a:rPr>
              <a:t>yy</a:t>
            </a:r>
            <a:r>
              <a:rPr lang="en-US" sz="2000" dirty="0" smtClean="0">
                <a:solidFill>
                  <a:srgbClr val="000000"/>
                </a:solidFill>
              </a:rPr>
              <a:t>=%p”, </a:t>
            </a:r>
            <a:r>
              <a:rPr lang="en-US" sz="2000" dirty="0" err="1" smtClean="0">
                <a:solidFill>
                  <a:srgbClr val="000000"/>
                </a:solidFill>
              </a:rPr>
              <a:t>yy</a:t>
            </a:r>
            <a:r>
              <a:rPr lang="en-US" sz="2000" dirty="0" smtClean="0">
                <a:solidFill>
                  <a:srgbClr val="000000"/>
                </a:solidFill>
              </a:rPr>
              <a:t>);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7" name="矩形 49"/>
          <p:cNvSpPr/>
          <p:nvPr/>
        </p:nvSpPr>
        <p:spPr>
          <a:xfrm>
            <a:off x="7844733" y="6027592"/>
            <a:ext cx="14284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00" dirty="0">
              <a:solidFill>
                <a:srgbClr val="FF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000" dirty="0" err="1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yy</a:t>
            </a:r>
            <a:r>
              <a:rPr lang="en-US" altLang="zh-CN" sz="20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=</a:t>
            </a:r>
            <a:r>
              <a:rPr lang="en-US" altLang="zh-CN" sz="20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0x1b</a:t>
            </a:r>
            <a:endParaRPr lang="zh-CN" altLang="en-US"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69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52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confusions on 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863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 has two meanings!!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part of a pointer type name, e.g. char *, char **,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*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the deference operator.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3220" y="3324149"/>
            <a:ext cx="2797407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= 1;</a:t>
            </a:r>
          </a:p>
          <a:p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*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&amp;a;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*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2;</a:t>
            </a:r>
          </a:p>
        </p:txBody>
      </p:sp>
      <p:sp>
        <p:nvSpPr>
          <p:cNvPr id="6" name="矩形 3"/>
          <p:cNvSpPr/>
          <p:nvPr/>
        </p:nvSpPr>
        <p:spPr>
          <a:xfrm>
            <a:off x="953220" y="4728577"/>
            <a:ext cx="2900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*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b</a:t>
            </a:r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, *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c;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931925" y="2901045"/>
            <a:ext cx="3930431" cy="1778564"/>
          </a:xfrm>
          <a:prstGeom prst="wedgeRoundRectCallout">
            <a:avLst>
              <a:gd name="adj1" fmla="val -96083"/>
              <a:gd name="adj2" fmla="val 7945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C’s syntax for declaring multiple pointer variables on one line</a:t>
            </a:r>
          </a:p>
          <a:p>
            <a:pPr algn="ctr"/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char*   b, c; </a:t>
            </a:r>
            <a:r>
              <a:rPr lang="en-US" sz="2400" dirty="0" smtClean="0">
                <a:solidFill>
                  <a:srgbClr val="000000"/>
                </a:solidFill>
              </a:rPr>
              <a:t>does not work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" name="矩形 3"/>
          <p:cNvSpPr/>
          <p:nvPr/>
        </p:nvSpPr>
        <p:spPr>
          <a:xfrm>
            <a:off x="953220" y="5819234"/>
            <a:ext cx="41116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*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f=p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,</a:t>
            </a:r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 *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g=p;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216176" y="5079436"/>
            <a:ext cx="3927824" cy="1778564"/>
          </a:xfrm>
          <a:prstGeom prst="wedgeRoundRectCallout">
            <a:avLst>
              <a:gd name="adj1" fmla="val -79748"/>
              <a:gd name="adj2" fmla="val 805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C’s syntax for declaring and initializing multiple pointer variables on one line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2" name="矩形 3"/>
          <p:cNvSpPr/>
          <p:nvPr/>
        </p:nvSpPr>
        <p:spPr>
          <a:xfrm>
            <a:off x="953220" y="5159464"/>
            <a:ext cx="3730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**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d</a:t>
            </a:r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,**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e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;</a:t>
            </a:r>
          </a:p>
        </p:txBody>
      </p:sp>
      <p:sp>
        <p:nvSpPr>
          <p:cNvPr id="13" name="矩形 3"/>
          <p:cNvSpPr/>
          <p:nvPr/>
        </p:nvSpPr>
        <p:spPr>
          <a:xfrm>
            <a:off x="953220" y="6233244"/>
            <a:ext cx="4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**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m=&amp;p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,</a:t>
            </a:r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 **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n=&amp;p;</a:t>
            </a:r>
          </a:p>
        </p:txBody>
      </p:sp>
    </p:spTree>
    <p:extLst>
      <p:ext uri="{BB962C8B-B14F-4D97-AF65-F5344CB8AC3E}">
        <p14:creationId xmlns:p14="http://schemas.microsoft.com/office/powerpoint/2010/main" val="425758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0" grpId="0" animBg="1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Pass pointers to function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8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800" i="1" dirty="0" smtClean="0">
                <a:latin typeface="Consolas"/>
                <a:ea typeface="宋体" pitchFamily="2" charset="-122"/>
                <a:cs typeface="Consolas"/>
              </a:rPr>
              <a:t>int a, int b</a:t>
            </a:r>
            <a:r>
              <a:rPr lang="en-US" altLang="zh-CN" sz="2800" dirty="0" smtClean="0">
                <a:latin typeface="Consolas"/>
                <a:ea typeface="宋体" pitchFamily="2" charset="-122"/>
                <a:cs typeface="Consolas"/>
              </a:rPr>
              <a:t>) </a:t>
            </a:r>
          </a:p>
          <a:p>
            <a:r>
              <a:rPr lang="en-US" altLang="zh-CN" sz="28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int </a:t>
            </a:r>
            <a:r>
              <a:rPr lang="en-US" altLang="zh-CN" sz="28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a;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a = b;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b = tmp;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cxnSp>
        <p:nvCxnSpPr>
          <p:cNvPr id="5" name="曲线连接符 16"/>
          <p:cNvCxnSpPr>
            <a:cxnSpLocks noChangeShapeType="1"/>
          </p:cNvCxnSpPr>
          <p:nvPr/>
        </p:nvCxnSpPr>
        <p:spPr bwMode="auto">
          <a:xfrm rot="10800000" flipV="1">
            <a:off x="4308644" y="1638083"/>
            <a:ext cx="1578650" cy="462939"/>
          </a:xfrm>
          <a:prstGeom prst="curvedConnector3">
            <a:avLst>
              <a:gd name="adj1" fmla="val 10188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5899164" y="1403907"/>
            <a:ext cx="21567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Pass the copies</a:t>
            </a:r>
            <a:endParaRPr lang="zh-CN" altLang="en-US" sz="20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48747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Pass pointers to function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8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800" i="1" dirty="0" smtClean="0">
                <a:latin typeface="Consolas"/>
                <a:ea typeface="宋体" pitchFamily="2" charset="-122"/>
                <a:cs typeface="Consolas"/>
              </a:rPr>
              <a:t>int *a, int *b</a:t>
            </a:r>
            <a:r>
              <a:rPr lang="en-US" altLang="zh-CN" sz="2800" dirty="0" smtClean="0">
                <a:latin typeface="Consolas"/>
                <a:ea typeface="宋体" pitchFamily="2" charset="-122"/>
                <a:cs typeface="Consolas"/>
              </a:rPr>
              <a:t>) </a:t>
            </a:r>
          </a:p>
          <a:p>
            <a:r>
              <a:rPr lang="en-US" altLang="zh-CN" sz="28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int </a:t>
            </a:r>
            <a:r>
              <a:rPr lang="en-US" altLang="zh-CN" sz="28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*a;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*a = *b;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*b = tmp;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cxnSp>
        <p:nvCxnSpPr>
          <p:cNvPr id="5" name="曲线连接符 16"/>
          <p:cNvCxnSpPr>
            <a:cxnSpLocks noChangeShapeType="1"/>
          </p:cNvCxnSpPr>
          <p:nvPr/>
        </p:nvCxnSpPr>
        <p:spPr bwMode="auto">
          <a:xfrm rot="10800000" flipV="1">
            <a:off x="4308644" y="1638083"/>
            <a:ext cx="1578650" cy="462939"/>
          </a:xfrm>
          <a:prstGeom prst="curvedConnector3">
            <a:avLst>
              <a:gd name="adj1" fmla="val 10188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5899164" y="1403907"/>
            <a:ext cx="23959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Pass the pointers</a:t>
            </a:r>
            <a:endParaRPr lang="zh-CN" altLang="en-US" sz="20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9986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866" y="633186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 smtClean="0">
                <a:latin typeface="Consolas"/>
                <a:ea typeface="宋体" pitchFamily="2" charset="-122"/>
                <a:cs typeface="Consolas"/>
              </a:rPr>
              <a:t>int* a, int* b)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*a;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*a = *b;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*b = tmp;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88971" y="2475866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 smtClean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endParaRPr lang="en-US" altLang="zh-CN" sz="20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370209" y="5047865"/>
            <a:ext cx="3839362" cy="1200328"/>
          </a:xfrm>
          <a:prstGeom prst="rect">
            <a:avLst/>
          </a:prstGeom>
          <a:solidFill>
            <a:srgbClr val="DCE6F2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Verdana"/>
                <a:cs typeface="Verdana"/>
              </a:rPr>
              <a:t>S</a:t>
            </a:r>
            <a:r>
              <a:rPr lang="en-US" altLang="zh-CN" sz="2400" dirty="0" smtClean="0">
                <a:solidFill>
                  <a:srgbClr val="0000FF"/>
                </a:solidFill>
                <a:latin typeface="Verdana"/>
                <a:cs typeface="Verdana"/>
              </a:rPr>
              <a:t>ize and value of</a:t>
            </a:r>
          </a:p>
          <a:p>
            <a:pPr eaLnBrk="1" hangingPunct="1"/>
            <a:r>
              <a:rPr lang="en-US" altLang="zh-CN" sz="2400" dirty="0" smtClean="0">
                <a:solidFill>
                  <a:srgbClr val="0000FF"/>
                </a:solidFill>
                <a:latin typeface="Verdana"/>
                <a:cs typeface="Verdana"/>
              </a:rPr>
              <a:t>a, b, </a:t>
            </a:r>
            <a:r>
              <a:rPr lang="en-US" altLang="zh-CN" sz="2400" dirty="0" err="1" smtClean="0">
                <a:solidFill>
                  <a:srgbClr val="0000FF"/>
                </a:solidFill>
                <a:latin typeface="Verdana"/>
                <a:cs typeface="Verdana"/>
              </a:rPr>
              <a:t>tmp</a:t>
            </a:r>
            <a:r>
              <a:rPr lang="en-US" altLang="zh-CN" sz="240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Verdana"/>
                <a:cs typeface="Verdana"/>
              </a:rPr>
              <a:t>upon function</a:t>
            </a:r>
          </a:p>
          <a:p>
            <a:pPr eaLnBrk="1" hangingPunct="1"/>
            <a:r>
              <a:rPr lang="en-US" altLang="zh-CN" sz="2400" dirty="0" smtClean="0">
                <a:solidFill>
                  <a:srgbClr val="0000FF"/>
                </a:solidFill>
                <a:latin typeface="Verdana"/>
                <a:cs typeface="Verdana"/>
              </a:rPr>
              <a:t>entrance?</a:t>
            </a:r>
            <a:endParaRPr lang="zh-CN" altLang="en-US" sz="24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13" name="矩形 8"/>
          <p:cNvSpPr/>
          <p:nvPr/>
        </p:nvSpPr>
        <p:spPr>
          <a:xfrm>
            <a:off x="6070167" y="846060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sp>
        <p:nvSpPr>
          <p:cNvPr id="14" name="矩形 16"/>
          <p:cNvSpPr/>
          <p:nvPr/>
        </p:nvSpPr>
        <p:spPr>
          <a:xfrm>
            <a:off x="6070167" y="1597601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876890" y="194126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38715" y="172581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36805" y="1597601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255735" y="1012825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250583" y="865685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876890" y="1228269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6077835" y="2607171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??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4876890" y="4574309"/>
            <a:ext cx="10021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Verdana"/>
                <a:ea typeface="宋体" pitchFamily="2" charset="-122"/>
                <a:cs typeface="Verdana"/>
              </a:rPr>
              <a:t>swap.b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4876890" y="3225338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swap.a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6077835" y="4046222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??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4667322" y="5648029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6055381" y="51458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070167" y="225106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6078797" y="5420028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 smtClean="0">
                <a:solidFill>
                  <a:prstClr val="black"/>
                </a:solidFill>
              </a:rPr>
              <a:t>??</a:t>
            </a:r>
            <a:endParaRPr kumimoji="1" lang="zh-CN" altLang="en-US" sz="3000" dirty="0"/>
          </a:p>
        </p:txBody>
      </p:sp>
      <p:sp>
        <p:nvSpPr>
          <p:cNvPr id="22" name="Right Arrow 21"/>
          <p:cNvSpPr/>
          <p:nvPr/>
        </p:nvSpPr>
        <p:spPr>
          <a:xfrm>
            <a:off x="188971" y="1186882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1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3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866" y="633186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 smtClean="0">
                <a:latin typeface="Consolas"/>
                <a:ea typeface="宋体" pitchFamily="2" charset="-122"/>
                <a:cs typeface="Consolas"/>
              </a:rPr>
              <a:t>int* a, int* b)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*a;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*a = *b;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*b = tmp;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3866" y="2493320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 smtClean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endParaRPr lang="en-US" altLang="zh-CN" sz="20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6070167" y="846060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1</a:t>
            </a:r>
            <a:endParaRPr kumimoji="1" lang="zh-CN" altLang="en-US" sz="2800" dirty="0"/>
          </a:p>
        </p:txBody>
      </p:sp>
      <p:sp>
        <p:nvSpPr>
          <p:cNvPr id="14" name="矩形 16"/>
          <p:cNvSpPr/>
          <p:nvPr/>
        </p:nvSpPr>
        <p:spPr>
          <a:xfrm>
            <a:off x="6070167" y="1597601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876890" y="194126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38715" y="172581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36805" y="1597601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255735" y="1012825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250583" y="865685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876890" y="1228269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6077835" y="2607171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4876890" y="4574309"/>
            <a:ext cx="10021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Verdana"/>
                <a:ea typeface="宋体" pitchFamily="2" charset="-122"/>
                <a:cs typeface="Verdana"/>
              </a:rPr>
              <a:t>swap.b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4876890" y="3225338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swap.a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6077835" y="4046222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4667322" y="5648029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6055381" y="51458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070167" y="225106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6078797" y="5420028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 smtClean="0">
                <a:solidFill>
                  <a:prstClr val="black"/>
                </a:solidFill>
              </a:rPr>
              <a:t>??</a:t>
            </a:r>
            <a:endParaRPr kumimoji="1" lang="zh-CN" altLang="en-US" sz="3000" dirty="0"/>
          </a:p>
        </p:txBody>
      </p:sp>
      <p:sp>
        <p:nvSpPr>
          <p:cNvPr id="8" name="Freeform 7"/>
          <p:cNvSpPr/>
          <p:nvPr/>
        </p:nvSpPr>
        <p:spPr>
          <a:xfrm>
            <a:off x="7076299" y="1408209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030938" y="2151209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188971" y="1186882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12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866" y="633186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 smtClean="0">
                <a:latin typeface="Consolas"/>
                <a:ea typeface="宋体" pitchFamily="2" charset="-122"/>
                <a:cs typeface="Consolas"/>
              </a:rPr>
              <a:t>int* a, int* b)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*a;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*a = *b;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*b = tmp;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3866" y="2493320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 smtClean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endParaRPr lang="en-US" altLang="zh-CN" sz="20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6070167" y="846060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1</a:t>
            </a:r>
            <a:endParaRPr kumimoji="1" lang="zh-CN" altLang="en-US" sz="2800" dirty="0"/>
          </a:p>
        </p:txBody>
      </p:sp>
      <p:sp>
        <p:nvSpPr>
          <p:cNvPr id="14" name="矩形 16"/>
          <p:cNvSpPr/>
          <p:nvPr/>
        </p:nvSpPr>
        <p:spPr>
          <a:xfrm>
            <a:off x="6070167" y="1597601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876890" y="194126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38715" y="172581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36805" y="1597601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255735" y="1012825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250583" y="865685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876890" y="1228269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6077835" y="2607171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4876890" y="4574309"/>
            <a:ext cx="10021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Verdana"/>
                <a:ea typeface="宋体" pitchFamily="2" charset="-122"/>
                <a:cs typeface="Verdana"/>
              </a:rPr>
              <a:t>swap.b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4876890" y="3225338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swap.a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6077835" y="4046222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4667322" y="5648029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6055381" y="51458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070167" y="225106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6078797" y="5420028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 smtClean="0">
                <a:solidFill>
                  <a:srgbClr val="FF0000"/>
                </a:solidFill>
              </a:rPr>
              <a:t>1</a:t>
            </a:r>
            <a:endParaRPr kumimoji="1" lang="zh-CN" altLang="en-US" sz="3000" dirty="0">
              <a:solidFill>
                <a:srgbClr val="FF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076299" y="1408209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7030938" y="2151209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188971" y="1495125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0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866" y="633186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 smtClean="0">
                <a:latin typeface="Consolas"/>
                <a:ea typeface="宋体" pitchFamily="2" charset="-122"/>
                <a:cs typeface="Consolas"/>
              </a:rPr>
              <a:t>int* a, int* b)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*a;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*a = *b;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*b = tmp;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3866" y="2493320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 smtClean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endParaRPr lang="en-US" altLang="zh-CN" sz="20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6070167" y="846060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rgbClr val="FF0000"/>
                </a:solidFill>
              </a:rPr>
              <a:t>2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矩形 16"/>
          <p:cNvSpPr/>
          <p:nvPr/>
        </p:nvSpPr>
        <p:spPr>
          <a:xfrm>
            <a:off x="6070167" y="1597601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876890" y="194126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38715" y="172581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36805" y="1597601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255735" y="1012825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250583" y="865685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876890" y="1228269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6077835" y="2607171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4876890" y="4574309"/>
            <a:ext cx="10021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Verdana"/>
                <a:ea typeface="宋体" pitchFamily="2" charset="-122"/>
                <a:cs typeface="Verdana"/>
              </a:rPr>
              <a:t>swap.b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4876890" y="3225338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swap.a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6077835" y="4046222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4667322" y="5648029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6055381" y="51458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070167" y="225106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6078797" y="5420028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 smtClean="0">
                <a:solidFill>
                  <a:schemeClr val="tx1"/>
                </a:solidFill>
              </a:rPr>
              <a:t>1</a:t>
            </a:r>
            <a:endParaRPr kumimoji="1"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076299" y="1408209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7030938" y="2151209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188971" y="1820808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36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866" y="633186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 smtClean="0">
                <a:latin typeface="Consolas"/>
                <a:ea typeface="宋体" pitchFamily="2" charset="-122"/>
                <a:cs typeface="Consolas"/>
              </a:rPr>
              <a:t>int* a, int* b)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*a;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*a = *b;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*b = tmp;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3866" y="2493320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 smtClean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endParaRPr lang="en-US" altLang="zh-CN" sz="20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6070167" y="846060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6"/>
          <p:cNvSpPr/>
          <p:nvPr/>
        </p:nvSpPr>
        <p:spPr>
          <a:xfrm>
            <a:off x="6070167" y="1597601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kumimoji="1" lang="zh-CN" altLang="en-US" sz="3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876890" y="194126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38715" y="172581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36805" y="1597601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255735" y="1012825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250583" y="865685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876890" y="1228269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6077835" y="2607171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4876890" y="4574309"/>
            <a:ext cx="10021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Verdana"/>
                <a:ea typeface="宋体" pitchFamily="2" charset="-122"/>
                <a:cs typeface="Verdana"/>
              </a:rPr>
              <a:t>swap.b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4876890" y="3225338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swap.a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6077835" y="4046222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4667322" y="5648029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6055381" y="51458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070167" y="225106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6078797" y="5420028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 smtClean="0">
                <a:solidFill>
                  <a:schemeClr val="tx1"/>
                </a:solidFill>
              </a:rPr>
              <a:t>1</a:t>
            </a:r>
            <a:endParaRPr kumimoji="1"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076299" y="1408209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7030938" y="2151209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188971" y="2052525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2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866" y="633186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 smtClean="0">
                <a:latin typeface="Consolas"/>
                <a:ea typeface="宋体" pitchFamily="2" charset="-122"/>
                <a:cs typeface="Consolas"/>
              </a:rPr>
              <a:t>int* a, int* b)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*a;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*a = *b;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*b = tmp;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3866" y="2493320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 smtClean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endParaRPr lang="en-US" altLang="zh-CN" sz="20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6070167" y="846060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6"/>
          <p:cNvSpPr/>
          <p:nvPr/>
        </p:nvSpPr>
        <p:spPr>
          <a:xfrm>
            <a:off x="6070167" y="1597601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kumimoji="1" lang="zh-CN" altLang="en-US" sz="3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876890" y="194126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38715" y="172581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36805" y="1597601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255735" y="1012825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250583" y="865685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876890" y="1228269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06" name="矩形 3"/>
          <p:cNvSpPr/>
          <p:nvPr/>
        </p:nvSpPr>
        <p:spPr>
          <a:xfrm>
            <a:off x="6055381" y="51458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070167" y="225106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667322" y="1408209"/>
            <a:ext cx="3550923" cy="4790258"/>
            <a:chOff x="4667322" y="1408209"/>
            <a:chExt cx="3550923" cy="4790258"/>
          </a:xfrm>
        </p:grpSpPr>
        <p:sp>
          <p:nvSpPr>
            <p:cNvPr id="83" name="矩形 29"/>
            <p:cNvSpPr/>
            <p:nvPr/>
          </p:nvSpPr>
          <p:spPr>
            <a:xfrm>
              <a:off x="4876890" y="4574309"/>
              <a:ext cx="10021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err="1" smtClean="0">
                  <a:latin typeface="Verdana"/>
                  <a:ea typeface="宋体" pitchFamily="2" charset="-122"/>
                  <a:cs typeface="Verdana"/>
                </a:rPr>
                <a:t>swap.b</a:t>
              </a:r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: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84" name="矩形 39"/>
            <p:cNvSpPr/>
            <p:nvPr/>
          </p:nvSpPr>
          <p:spPr>
            <a:xfrm>
              <a:off x="4876890" y="3225338"/>
              <a:ext cx="10730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latin typeface="Consolas"/>
                  <a:ea typeface="宋体" pitchFamily="2" charset="-122"/>
                  <a:cs typeface="Consolas"/>
                </a:rPr>
                <a:t>swap.a</a:t>
              </a:r>
              <a:r>
                <a:rPr lang="en-US" altLang="zh-CN" dirty="0" smtClean="0">
                  <a:latin typeface="Consolas"/>
                  <a:ea typeface="宋体" pitchFamily="2" charset="-122"/>
                  <a:cs typeface="Consolas"/>
                </a:rPr>
                <a:t>:</a:t>
              </a:r>
              <a:endParaRPr lang="zh-CN" altLang="en-US" dirty="0"/>
            </a:p>
          </p:txBody>
        </p:sp>
        <p:sp>
          <p:nvSpPr>
            <p:cNvPr id="92" name="矩形 29"/>
            <p:cNvSpPr/>
            <p:nvPr/>
          </p:nvSpPr>
          <p:spPr>
            <a:xfrm>
              <a:off x="4667322" y="5648029"/>
              <a:ext cx="12826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err="1" smtClean="0">
                  <a:latin typeface="Verdana"/>
                  <a:ea typeface="宋体" pitchFamily="2" charset="-122"/>
                  <a:cs typeface="Verdana"/>
                </a:rPr>
                <a:t>swap.tmp</a:t>
              </a:r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: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077835" y="1408209"/>
              <a:ext cx="2140410" cy="4790258"/>
              <a:chOff x="6077835" y="1408209"/>
              <a:chExt cx="2140410" cy="4790258"/>
            </a:xfrm>
          </p:grpSpPr>
          <p:sp>
            <p:nvSpPr>
              <p:cNvPr id="82" name="矩形 7"/>
              <p:cNvSpPr/>
              <p:nvPr/>
            </p:nvSpPr>
            <p:spPr>
              <a:xfrm>
                <a:off x="6077835" y="2607171"/>
                <a:ext cx="1091998" cy="143905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000" dirty="0" smtClean="0"/>
                  <a:t>0xf4</a:t>
                </a:r>
                <a:endParaRPr kumimoji="1" lang="zh-CN" altLang="en-US" sz="3000" dirty="0"/>
              </a:p>
            </p:txBody>
          </p:sp>
          <p:sp>
            <p:nvSpPr>
              <p:cNvPr id="85" name="矩形 8"/>
              <p:cNvSpPr/>
              <p:nvPr/>
            </p:nvSpPr>
            <p:spPr>
              <a:xfrm>
                <a:off x="6077835" y="4046222"/>
                <a:ext cx="1091998" cy="13592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000" dirty="0" smtClean="0"/>
                  <a:t>0xf0</a:t>
                </a:r>
                <a:endParaRPr kumimoji="1" lang="zh-CN" altLang="en-US" sz="3000" dirty="0"/>
              </a:p>
            </p:txBody>
          </p:sp>
          <p:sp>
            <p:nvSpPr>
              <p:cNvPr id="108" name="矩形 3"/>
              <p:cNvSpPr/>
              <p:nvPr/>
            </p:nvSpPr>
            <p:spPr>
              <a:xfrm>
                <a:off x="6078797" y="5420028"/>
                <a:ext cx="1091998" cy="77843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50000"/>
                  </a:lnSpc>
                </a:pPr>
                <a:r>
                  <a:rPr kumimoji="1" lang="en-US" altLang="zh-CN" sz="3000" dirty="0" smtClean="0">
                    <a:solidFill>
                      <a:schemeClr val="tx1"/>
                    </a:solidFill>
                  </a:rPr>
                  <a:t>1</a:t>
                </a:r>
                <a:endParaRPr kumimoji="1" lang="zh-CN" alt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7076299" y="1408209"/>
                <a:ext cx="1141946" cy="1969856"/>
              </a:xfrm>
              <a:custGeom>
                <a:avLst/>
                <a:gdLst>
                  <a:gd name="connsiteX0" fmla="*/ 0 w 1141946"/>
                  <a:gd name="connsiteY0" fmla="*/ 1948035 h 1969856"/>
                  <a:gd name="connsiteX1" fmla="*/ 635053 w 1141946"/>
                  <a:gd name="connsiteY1" fmla="*/ 1948035 h 1969856"/>
                  <a:gd name="connsiteX2" fmla="*/ 1028181 w 1141946"/>
                  <a:gd name="connsiteY2" fmla="*/ 1721261 h 1969856"/>
                  <a:gd name="connsiteX3" fmla="*/ 1073541 w 1141946"/>
                  <a:gd name="connsiteY3" fmla="*/ 209440 h 1969856"/>
                  <a:gd name="connsiteX4" fmla="*/ 166324 w 1141946"/>
                  <a:gd name="connsiteY4" fmla="*/ 12903 h 196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1946" h="1969856">
                    <a:moveTo>
                      <a:pt x="0" y="1948035"/>
                    </a:moveTo>
                    <a:cubicBezTo>
                      <a:pt x="231845" y="1966933"/>
                      <a:pt x="463690" y="1985831"/>
                      <a:pt x="635053" y="1948035"/>
                    </a:cubicBezTo>
                    <a:cubicBezTo>
                      <a:pt x="806417" y="1910239"/>
                      <a:pt x="955100" y="2011027"/>
                      <a:pt x="1028181" y="1721261"/>
                    </a:cubicBezTo>
                    <a:cubicBezTo>
                      <a:pt x="1101262" y="1431495"/>
                      <a:pt x="1217184" y="494166"/>
                      <a:pt x="1073541" y="209440"/>
                    </a:cubicBezTo>
                    <a:cubicBezTo>
                      <a:pt x="929898" y="-75286"/>
                      <a:pt x="166324" y="12903"/>
                      <a:pt x="166324" y="12903"/>
                    </a:cubicBezTo>
                  </a:path>
                </a:pathLst>
              </a:cu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030938" y="2151209"/>
                <a:ext cx="1039459" cy="2604308"/>
              </a:xfrm>
              <a:custGeom>
                <a:avLst/>
                <a:gdLst>
                  <a:gd name="connsiteX0" fmla="*/ 0 w 1039459"/>
                  <a:gd name="connsiteY0" fmla="*/ 2595910 h 2604308"/>
                  <a:gd name="connsiteX1" fmla="*/ 816496 w 1039459"/>
                  <a:gd name="connsiteY1" fmla="*/ 2520319 h 2604308"/>
                  <a:gd name="connsiteX2" fmla="*/ 967699 w 1039459"/>
                  <a:gd name="connsiteY2" fmla="*/ 1991182 h 2604308"/>
                  <a:gd name="connsiteX3" fmla="*/ 997940 w 1039459"/>
                  <a:gd name="connsiteY3" fmla="*/ 252587 h 2604308"/>
                  <a:gd name="connsiteX4" fmla="*/ 393128 w 1039459"/>
                  <a:gd name="connsiteY4" fmla="*/ 10696 h 2604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9459" h="2604308">
                    <a:moveTo>
                      <a:pt x="0" y="2595910"/>
                    </a:moveTo>
                    <a:cubicBezTo>
                      <a:pt x="327606" y="2608508"/>
                      <a:pt x="655213" y="2621107"/>
                      <a:pt x="816496" y="2520319"/>
                    </a:cubicBezTo>
                    <a:cubicBezTo>
                      <a:pt x="977779" y="2419531"/>
                      <a:pt x="937458" y="2369137"/>
                      <a:pt x="967699" y="1991182"/>
                    </a:cubicBezTo>
                    <a:cubicBezTo>
                      <a:pt x="997940" y="1613227"/>
                      <a:pt x="1093702" y="582668"/>
                      <a:pt x="997940" y="252587"/>
                    </a:cubicBezTo>
                    <a:cubicBezTo>
                      <a:pt x="902178" y="-77494"/>
                      <a:pt x="393128" y="10696"/>
                      <a:pt x="393128" y="10696"/>
                    </a:cubicBezTo>
                  </a:path>
                </a:pathLst>
              </a:cu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7" name="Right Arrow 26"/>
          <p:cNvSpPr/>
          <p:nvPr/>
        </p:nvSpPr>
        <p:spPr>
          <a:xfrm>
            <a:off x="188971" y="4046222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9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arithmetic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57200" y="1417638"/>
            <a:ext cx="2215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int a = 0;</a:t>
            </a: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int *p = &amp;a;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748921"/>
              </p:ext>
            </p:extLst>
          </p:nvPr>
        </p:nvGraphicFramePr>
        <p:xfrm>
          <a:off x="336800" y="2449765"/>
          <a:ext cx="7762682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922"/>
                <a:gridCol w="5846743"/>
                <a:gridCol w="7510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Consolas"/>
                          <a:cs typeface="Consolas"/>
                        </a:rPr>
                        <a:t>p+1</a:t>
                      </a:r>
                      <a:endParaRPr lang="zh-CN" altLang="en-US" sz="2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Point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 to the next object with type </a:t>
                      </a:r>
                      <a:r>
                        <a:rPr lang="en-US" altLang="zh-CN" sz="2000" baseline="0" dirty="0" err="1" smtClean="0">
                          <a:latin typeface="Verdana"/>
                          <a:cs typeface="Verdana"/>
                        </a:rPr>
                        <a:t>int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 </a:t>
                      </a:r>
                    </a:p>
                    <a:p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(4 bytes after current object of address p)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???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2771761" y="1848525"/>
            <a:ext cx="5412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// assume the address of variable </a:t>
            </a:r>
            <a:r>
              <a:rPr kumimoji="1" lang="en-US" altLang="zh-CN" sz="2000" dirty="0" smtClean="0">
                <a:latin typeface="Consolas"/>
                <a:cs typeface="Consolas"/>
              </a:rPr>
              <a:t>a</a:t>
            </a:r>
            <a:r>
              <a:rPr kumimoji="1" lang="en-US" altLang="zh-CN" dirty="0" smtClean="0">
                <a:latin typeface="Verdana"/>
                <a:cs typeface="Verdana"/>
              </a:rPr>
              <a:t> is 0x104 </a:t>
            </a:r>
            <a:endParaRPr kumimoji="1" lang="en-US" altLang="zh-CN" dirty="0">
              <a:latin typeface="Verdana"/>
              <a:cs typeface="Verdan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80095" y="412828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80095" y="377578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2" name="矩形 41"/>
          <p:cNvSpPr/>
          <p:nvPr/>
        </p:nvSpPr>
        <p:spPr>
          <a:xfrm>
            <a:off x="680095" y="448182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80095" y="6237958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0x00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26818" y="6243643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815384" y="6286291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813474" y="5952021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0x105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816396" y="5588081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0x106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827252" y="5220105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837212" y="486192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834809" y="4525909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0x109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846679" y="4163615"/>
            <a:ext cx="820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0x10a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847204" y="3817004"/>
            <a:ext cx="825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0x10b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77179" y="482898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77179" y="5184163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0x00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75269" y="5538353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0x00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80095" y="5888446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0x00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193640" y="6256422"/>
            <a:ext cx="34446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endParaRPr lang="zh-CN" altLang="en-US" sz="2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cxnSp>
        <p:nvCxnSpPr>
          <p:cNvPr id="71" name="直线箭头连接符 70"/>
          <p:cNvCxnSpPr>
            <a:stCxn id="69" idx="1"/>
            <a:endCxn id="47" idx="3"/>
          </p:cNvCxnSpPr>
          <p:nvPr/>
        </p:nvCxnSpPr>
        <p:spPr>
          <a:xfrm flipH="1" flipV="1">
            <a:off x="2643255" y="6455568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672471" y="4821276"/>
            <a:ext cx="1267798" cy="400110"/>
            <a:chOff x="2672471" y="4821276"/>
            <a:chExt cx="1267798" cy="400110"/>
          </a:xfrm>
        </p:grpSpPr>
        <p:sp>
          <p:nvSpPr>
            <p:cNvPr id="25" name="矩形 24"/>
            <p:cNvSpPr/>
            <p:nvPr/>
          </p:nvSpPr>
          <p:spPr>
            <a:xfrm>
              <a:off x="3222855" y="4821276"/>
              <a:ext cx="7174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cs typeface="Verdana"/>
                </a:rPr>
                <a:t>p</a:t>
              </a:r>
              <a:r>
                <a:rPr lang="en-US" altLang="zh-CN" sz="2000" dirty="0" smtClean="0">
                  <a:latin typeface="Verdana"/>
                  <a:cs typeface="Verdana"/>
                </a:rPr>
                <a:t>+1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cxnSp>
          <p:nvCxnSpPr>
            <p:cNvPr id="26" name="直线箭头连接符 25"/>
            <p:cNvCxnSpPr>
              <a:stCxn id="25" idx="1"/>
            </p:cNvCxnSpPr>
            <p:nvPr/>
          </p:nvCxnSpPr>
          <p:spPr>
            <a:xfrm flipH="1" flipV="1">
              <a:off x="2672471" y="5020423"/>
              <a:ext cx="550384" cy="9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矩形 40"/>
          <p:cNvSpPr/>
          <p:nvPr/>
        </p:nvSpPr>
        <p:spPr>
          <a:xfrm>
            <a:off x="680095" y="341968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28" name="矩形 53"/>
          <p:cNvSpPr/>
          <p:nvPr/>
        </p:nvSpPr>
        <p:spPr>
          <a:xfrm>
            <a:off x="1833926" y="3434684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29014" y="3434684"/>
            <a:ext cx="1267798" cy="400110"/>
            <a:chOff x="2629014" y="3434684"/>
            <a:chExt cx="1267798" cy="400110"/>
          </a:xfrm>
        </p:grpSpPr>
        <p:sp>
          <p:nvSpPr>
            <p:cNvPr id="31" name="矩形 24"/>
            <p:cNvSpPr/>
            <p:nvPr/>
          </p:nvSpPr>
          <p:spPr>
            <a:xfrm>
              <a:off x="3179398" y="3434684"/>
              <a:ext cx="7174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cs typeface="Verdana"/>
                </a:rPr>
                <a:t>p</a:t>
              </a:r>
              <a:r>
                <a:rPr lang="en-US" altLang="zh-CN" sz="2000" dirty="0" smtClean="0">
                  <a:latin typeface="Verdana"/>
                  <a:cs typeface="Verdana"/>
                </a:rPr>
                <a:t>+2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cxnSp>
          <p:nvCxnSpPr>
            <p:cNvPr id="33" name="直线箭头连接符 25"/>
            <p:cNvCxnSpPr>
              <a:stCxn id="31" idx="1"/>
            </p:cNvCxnSpPr>
            <p:nvPr/>
          </p:nvCxnSpPr>
          <p:spPr>
            <a:xfrm flipH="1" flipV="1">
              <a:off x="2629014" y="3633831"/>
              <a:ext cx="550384" cy="9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685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arithmetic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57200" y="1417638"/>
            <a:ext cx="2215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int a = 0;</a:t>
            </a: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int *p = &amp;a;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577613"/>
              </p:ext>
            </p:extLst>
          </p:nvPr>
        </p:nvGraphicFramePr>
        <p:xfrm>
          <a:off x="336800" y="2449765"/>
          <a:ext cx="7762682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922"/>
                <a:gridCol w="4746111"/>
                <a:gridCol w="18516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Consolas"/>
                          <a:cs typeface="Consolas"/>
                        </a:rPr>
                        <a:t>p+i</a:t>
                      </a:r>
                      <a:endParaRPr lang="zh-CN" altLang="en-US" sz="2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Point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 to the </a:t>
                      </a:r>
                      <a:r>
                        <a:rPr lang="en-US" altLang="zh-CN" sz="2000" baseline="0" dirty="0" err="1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lang="en-US" altLang="zh-CN" sz="2000" baseline="0" dirty="0" err="1" smtClean="0">
                          <a:latin typeface="Verdana"/>
                          <a:cs typeface="Verdana"/>
                        </a:rPr>
                        <a:t>th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 object of type </a:t>
                      </a:r>
                      <a:r>
                        <a:rPr lang="en-US" altLang="zh-CN" sz="2000" baseline="0" dirty="0" err="1" smtClean="0">
                          <a:latin typeface="Verdana"/>
                          <a:cs typeface="Verdana"/>
                        </a:rPr>
                        <a:t>int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 after object with address p</a:t>
                      </a:r>
                      <a:endParaRPr lang="zh-CN" altLang="en-US" sz="20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0x104 + i*4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Consolas"/>
                          <a:cs typeface="Consolas"/>
                        </a:rPr>
                        <a:t>p-i</a:t>
                      </a:r>
                      <a:endParaRPr lang="zh-CN" altLang="en-US" sz="2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Point to the </a:t>
                      </a:r>
                      <a:r>
                        <a:rPr lang="en-US" altLang="zh-CN" sz="2000" dirty="0" err="1" smtClean="0">
                          <a:latin typeface="Verdana"/>
                          <a:cs typeface="Verdana"/>
                        </a:rPr>
                        <a:t>ith</a:t>
                      </a: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 object with int before object with address p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0x104 </a:t>
                      </a:r>
                      <a:r>
                        <a:rPr lang="mr-IN" altLang="zh-CN" sz="2000" dirty="0" smtClean="0">
                          <a:latin typeface="Verdana"/>
                          <a:cs typeface="Verdana"/>
                        </a:rPr>
                        <a:t>–</a:t>
                      </a: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 i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*4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2771761" y="1848525"/>
            <a:ext cx="5412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// assume the address of variable </a:t>
            </a:r>
            <a:r>
              <a:rPr kumimoji="1" lang="en-US" altLang="zh-CN" sz="2000" dirty="0" smtClean="0">
                <a:latin typeface="Consolas"/>
                <a:cs typeface="Consolas"/>
              </a:rPr>
              <a:t>a</a:t>
            </a:r>
            <a:r>
              <a:rPr kumimoji="1" lang="en-US" altLang="zh-CN" dirty="0" smtClean="0">
                <a:latin typeface="Verdana"/>
                <a:cs typeface="Verdana"/>
              </a:rPr>
              <a:t> is 0x104 </a:t>
            </a:r>
            <a:endParaRPr kumimoji="1" lang="en-US" altLang="zh-CN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01972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arithmetic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57200" y="1417638"/>
            <a:ext cx="2553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short a = 0;</a:t>
            </a: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short *p = &amp;a;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688099"/>
              </p:ext>
            </p:extLst>
          </p:nvPr>
        </p:nvGraphicFramePr>
        <p:xfrm>
          <a:off x="336800" y="2449765"/>
          <a:ext cx="7762682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185"/>
                <a:gridCol w="5337465"/>
                <a:gridCol w="1507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Consolas"/>
                          <a:cs typeface="Consolas"/>
                        </a:rPr>
                        <a:t>p+i</a:t>
                      </a:r>
                      <a:endParaRPr lang="zh-CN" altLang="en-US" sz="2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Point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 to the </a:t>
                      </a:r>
                      <a:r>
                        <a:rPr lang="en-US" altLang="zh-CN" sz="2000" baseline="0" dirty="0" err="1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lang="en-US" altLang="zh-CN" sz="2000" baseline="0" dirty="0" err="1" smtClean="0">
                          <a:latin typeface="Verdana"/>
                          <a:cs typeface="Verdana"/>
                        </a:rPr>
                        <a:t>th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 object with type short after object with address p</a:t>
                      </a:r>
                      <a:endParaRPr lang="zh-CN" altLang="en-US" sz="20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???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Consolas"/>
                          <a:cs typeface="Consolas"/>
                        </a:rPr>
                        <a:t>p-i</a:t>
                      </a:r>
                      <a:endParaRPr lang="zh-CN" altLang="en-US" sz="2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Point to the </a:t>
                      </a:r>
                      <a:r>
                        <a:rPr lang="en-US" altLang="zh-CN" sz="2000" dirty="0" err="1" smtClean="0">
                          <a:latin typeface="Verdana"/>
                          <a:cs typeface="Verdana"/>
                        </a:rPr>
                        <a:t>ith</a:t>
                      </a: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 object with type short before object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 with address p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???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2771761" y="1848525"/>
            <a:ext cx="5474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 // assume the address of variable </a:t>
            </a:r>
            <a:r>
              <a:rPr kumimoji="1" lang="en-US" altLang="zh-CN" sz="2000" dirty="0" smtClean="0">
                <a:latin typeface="Consolas"/>
                <a:cs typeface="Consolas"/>
              </a:rPr>
              <a:t>a</a:t>
            </a:r>
            <a:r>
              <a:rPr kumimoji="1" lang="en-US" altLang="zh-CN" dirty="0" smtClean="0">
                <a:latin typeface="Verdana"/>
                <a:cs typeface="Verdana"/>
              </a:rPr>
              <a:t> is 0x104 </a:t>
            </a:r>
            <a:endParaRPr kumimoji="1" lang="en-US" altLang="zh-CN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2906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arithmetic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57200" y="1417638"/>
            <a:ext cx="2553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short a = 0;</a:t>
            </a: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short *p = &amp;a;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06832"/>
              </p:ext>
            </p:extLst>
          </p:nvPr>
        </p:nvGraphicFramePr>
        <p:xfrm>
          <a:off x="347766" y="2449765"/>
          <a:ext cx="8447249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2339"/>
                <a:gridCol w="5503788"/>
                <a:gridCol w="20211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Consolas"/>
                          <a:cs typeface="Consolas"/>
                        </a:rPr>
                        <a:t>p+i</a:t>
                      </a:r>
                      <a:endParaRPr lang="zh-CN" altLang="en-US" sz="2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Point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 to the </a:t>
                      </a:r>
                      <a:r>
                        <a:rPr lang="en-US" altLang="zh-CN" sz="2000" baseline="0" dirty="0" err="1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lang="en-US" altLang="zh-CN" sz="2000" baseline="0" dirty="0" err="1" smtClean="0">
                          <a:latin typeface="Verdana"/>
                          <a:cs typeface="Verdana"/>
                        </a:rPr>
                        <a:t>th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 object with type short after object with address p</a:t>
                      </a:r>
                      <a:endParaRPr lang="zh-CN" altLang="en-US" sz="20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0x104 + </a:t>
                      </a:r>
                      <a:r>
                        <a:rPr lang="en-US" altLang="zh-CN" sz="2000" dirty="0" err="1" smtClean="0">
                          <a:latin typeface="Verdana"/>
                          <a:cs typeface="Verdana"/>
                        </a:rPr>
                        <a:t>i</a:t>
                      </a: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*2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Consolas"/>
                          <a:cs typeface="Consolas"/>
                        </a:rPr>
                        <a:t>p-i</a:t>
                      </a:r>
                      <a:endParaRPr lang="zh-CN" altLang="en-US" sz="2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Point to the </a:t>
                      </a:r>
                      <a:r>
                        <a:rPr lang="en-US" altLang="zh-CN" sz="2000" dirty="0" err="1" smtClean="0">
                          <a:latin typeface="Verdana"/>
                          <a:cs typeface="Verdana"/>
                        </a:rPr>
                        <a:t>ith</a:t>
                      </a: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 object with type short before object with address p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0x104 - </a:t>
                      </a:r>
                      <a:r>
                        <a:rPr lang="en-US" altLang="zh-CN" sz="2000" dirty="0" err="1" smtClean="0">
                          <a:latin typeface="Verdana"/>
                          <a:cs typeface="Verdana"/>
                        </a:rPr>
                        <a:t>i</a:t>
                      </a: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*2</a:t>
                      </a:r>
                      <a:endParaRPr lang="zh-CN" altLang="en-US" sz="20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2771761" y="1848525"/>
            <a:ext cx="5474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 // assume the address of variable </a:t>
            </a:r>
            <a:r>
              <a:rPr kumimoji="1" lang="en-US" altLang="zh-CN" sz="2000" dirty="0" smtClean="0">
                <a:latin typeface="Consolas"/>
                <a:cs typeface="Consolas"/>
              </a:rPr>
              <a:t>a</a:t>
            </a:r>
            <a:r>
              <a:rPr kumimoji="1" lang="en-US" altLang="zh-CN" dirty="0" smtClean="0">
                <a:latin typeface="Verdana"/>
                <a:cs typeface="Verdana"/>
              </a:rPr>
              <a:t> is 0x104 </a:t>
            </a:r>
            <a:endParaRPr kumimoji="1" lang="en-US" altLang="zh-CN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93607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arithmetic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57200" y="1417638"/>
            <a:ext cx="2722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char *a = NULL;</a:t>
            </a: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char **p = &amp;a;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356054"/>
              </p:ext>
            </p:extLst>
          </p:nvPr>
        </p:nvGraphicFramePr>
        <p:xfrm>
          <a:off x="347766" y="2449765"/>
          <a:ext cx="8447249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2339"/>
                <a:gridCol w="5503788"/>
                <a:gridCol w="20211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Consolas"/>
                          <a:cs typeface="Consolas"/>
                        </a:rPr>
                        <a:t>p+i</a:t>
                      </a:r>
                      <a:endParaRPr lang="zh-CN" altLang="en-US" sz="2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Point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 to the </a:t>
                      </a:r>
                      <a:r>
                        <a:rPr lang="en-US" altLang="zh-CN" sz="2000" baseline="0" dirty="0" err="1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lang="en-US" altLang="zh-CN" sz="2000" baseline="0" dirty="0" err="1" smtClean="0">
                          <a:latin typeface="Verdana"/>
                          <a:cs typeface="Verdana"/>
                        </a:rPr>
                        <a:t>th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 object with type char * after object with address p</a:t>
                      </a:r>
                      <a:endParaRPr lang="zh-CN" altLang="en-US" sz="20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???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Consolas"/>
                          <a:cs typeface="Consolas"/>
                        </a:rPr>
                        <a:t>p-i</a:t>
                      </a:r>
                      <a:endParaRPr lang="zh-CN" altLang="en-US" sz="2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Point to the </a:t>
                      </a:r>
                      <a:r>
                        <a:rPr lang="en-US" altLang="zh-CN" sz="2000" dirty="0" err="1" smtClean="0">
                          <a:latin typeface="Verdana"/>
                          <a:cs typeface="Verdana"/>
                        </a:rPr>
                        <a:t>ith</a:t>
                      </a: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 object with type char * before object with address p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???</a:t>
                      </a:r>
                      <a:endParaRPr lang="zh-CN" altLang="en-US" sz="20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2771761" y="1848525"/>
            <a:ext cx="5474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 // assume the address of variable </a:t>
            </a:r>
            <a:r>
              <a:rPr kumimoji="1" lang="en-US" altLang="zh-CN" sz="2000" dirty="0" smtClean="0">
                <a:latin typeface="Consolas"/>
                <a:cs typeface="Consolas"/>
              </a:rPr>
              <a:t>a</a:t>
            </a:r>
            <a:r>
              <a:rPr kumimoji="1" lang="en-US" altLang="zh-CN" dirty="0" smtClean="0">
                <a:latin typeface="Verdana"/>
                <a:cs typeface="Verdana"/>
              </a:rPr>
              <a:t> is 0x104 </a:t>
            </a:r>
            <a:endParaRPr kumimoji="1" lang="en-US" altLang="zh-CN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5779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C program consists of functions </a:t>
            </a:r>
            <a:br>
              <a:rPr kumimoji="1" lang="en-US" altLang="zh-CN" dirty="0" smtClean="0">
                <a:latin typeface="Arial"/>
                <a:cs typeface="Arial"/>
              </a:rPr>
            </a:br>
            <a:r>
              <a:rPr kumimoji="1" lang="en-US" altLang="zh-CN" dirty="0" smtClean="0">
                <a:latin typeface="Arial"/>
                <a:cs typeface="Arial"/>
              </a:rPr>
              <a:t>(aka subroutines, procedures)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4000" dirty="0" smtClean="0"/>
              <a:t>Why breaking code into functions?</a:t>
            </a:r>
          </a:p>
          <a:p>
            <a:pPr marL="971550" lvl="1" indent="-571500"/>
            <a:r>
              <a:rPr kumimoji="1" lang="en-US" altLang="zh-CN" sz="3200" dirty="0" smtClean="0"/>
              <a:t>Readability</a:t>
            </a:r>
          </a:p>
          <a:p>
            <a:pPr marL="971550" lvl="1" indent="-571500"/>
            <a:r>
              <a:rPr kumimoji="1" lang="en-US" altLang="zh-CN" sz="3200" dirty="0" smtClean="0"/>
              <a:t>Reusability</a:t>
            </a:r>
            <a:endParaRPr kumimoji="1" lang="en-US" altLang="zh-CN" sz="3200" dirty="0"/>
          </a:p>
          <a:p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19882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arithmetic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57200" y="1417638"/>
            <a:ext cx="2722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char *a = NULL;</a:t>
            </a: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char **p = &amp;a;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293117"/>
              </p:ext>
            </p:extLst>
          </p:nvPr>
        </p:nvGraphicFramePr>
        <p:xfrm>
          <a:off x="347766" y="2449765"/>
          <a:ext cx="8447249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2339"/>
                <a:gridCol w="5503788"/>
                <a:gridCol w="20211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Consolas"/>
                          <a:cs typeface="Consolas"/>
                        </a:rPr>
                        <a:t>p+i</a:t>
                      </a:r>
                      <a:endParaRPr lang="zh-CN" altLang="en-US" sz="2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Point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 to the </a:t>
                      </a:r>
                      <a:r>
                        <a:rPr lang="en-US" altLang="zh-CN" sz="2000" baseline="0" dirty="0" err="1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lang="en-US" altLang="zh-CN" sz="2000" baseline="0" dirty="0" err="1" smtClean="0">
                          <a:latin typeface="Verdana"/>
                          <a:cs typeface="Verdana"/>
                        </a:rPr>
                        <a:t>th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 object with type char * after object with address p</a:t>
                      </a:r>
                      <a:endParaRPr lang="zh-CN" altLang="en-US" sz="20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0x104 + </a:t>
                      </a:r>
                      <a:r>
                        <a:rPr lang="en-US" altLang="zh-CN" sz="2000" dirty="0" err="1" smtClean="0">
                          <a:latin typeface="Verdana"/>
                          <a:cs typeface="Verdana"/>
                        </a:rPr>
                        <a:t>i</a:t>
                      </a: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*8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Consolas"/>
                          <a:cs typeface="Consolas"/>
                        </a:rPr>
                        <a:t>p-i</a:t>
                      </a:r>
                      <a:endParaRPr lang="zh-CN" altLang="en-US" sz="2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Point to the </a:t>
                      </a:r>
                      <a:r>
                        <a:rPr lang="en-US" altLang="zh-CN" sz="2000" dirty="0" err="1" smtClean="0">
                          <a:latin typeface="Verdana"/>
                          <a:cs typeface="Verdana"/>
                        </a:rPr>
                        <a:t>ith</a:t>
                      </a: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 object with type char * before object with address p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0x104 – </a:t>
                      </a:r>
                      <a:r>
                        <a:rPr lang="en-US" altLang="zh-CN" sz="2000" dirty="0" err="1" smtClean="0">
                          <a:latin typeface="Verdana"/>
                          <a:cs typeface="Verdana"/>
                        </a:rPr>
                        <a:t>i</a:t>
                      </a:r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*8</a:t>
                      </a:r>
                      <a:endParaRPr lang="zh-CN" altLang="en-US" sz="20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2771761" y="1848525"/>
            <a:ext cx="5474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 // assume the address of variable </a:t>
            </a:r>
            <a:r>
              <a:rPr kumimoji="1" lang="en-US" altLang="zh-CN" sz="2000" dirty="0" smtClean="0">
                <a:latin typeface="Consolas"/>
                <a:cs typeface="Consolas"/>
              </a:rPr>
              <a:t>a</a:t>
            </a:r>
            <a:r>
              <a:rPr kumimoji="1" lang="en-US" altLang="zh-CN" dirty="0" smtClean="0">
                <a:latin typeface="Verdana"/>
                <a:cs typeface="Verdana"/>
              </a:rPr>
              <a:t> is 0x104 </a:t>
            </a:r>
            <a:endParaRPr kumimoji="1" lang="en-US" altLang="zh-CN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29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68" y="274638"/>
            <a:ext cx="879723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we’ve learnt and today’s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Bitwise operations</a:t>
            </a:r>
          </a:p>
          <a:p>
            <a:r>
              <a:rPr lang="en-US" dirty="0"/>
              <a:t>P</a:t>
            </a:r>
            <a:r>
              <a:rPr lang="en-US" dirty="0" smtClean="0"/>
              <a:t>ointers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ointers are addresses</a:t>
            </a:r>
          </a:p>
          <a:p>
            <a:pPr lvl="1"/>
            <a:r>
              <a:rPr lang="en-US" dirty="0" smtClean="0"/>
              <a:t>With pointers arguments, a </a:t>
            </a:r>
            <a:r>
              <a:rPr lang="en-US" dirty="0" err="1" smtClean="0"/>
              <a:t>callee</a:t>
            </a:r>
            <a:r>
              <a:rPr lang="en-US" dirty="0" smtClean="0"/>
              <a:t> can modify local variables in the caller.</a:t>
            </a:r>
          </a:p>
          <a:p>
            <a:r>
              <a:rPr lang="en-US" dirty="0" smtClean="0"/>
              <a:t>Today’s lesson:</a:t>
            </a:r>
          </a:p>
          <a:p>
            <a:pPr lvl="1"/>
            <a:r>
              <a:rPr lang="en-US" dirty="0" smtClean="0"/>
              <a:t>Array and its relationship with pointer</a:t>
            </a:r>
          </a:p>
          <a:p>
            <a:pPr lvl="1"/>
            <a:r>
              <a:rPr lang="en-US" dirty="0" smtClean="0"/>
              <a:t>Pointer 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1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</a:t>
            </a:r>
            <a:r>
              <a:rPr lang="en-US" dirty="0" smtClean="0"/>
              <a:t>: a </a:t>
            </a:r>
            <a:r>
              <a:rPr lang="en-US" dirty="0"/>
              <a:t>collection of </a:t>
            </a:r>
            <a:r>
              <a:rPr lang="en-US" u="sng" dirty="0"/>
              <a:t>contiguous</a:t>
            </a:r>
            <a:r>
              <a:rPr lang="en-US" dirty="0"/>
              <a:t> objects with the same type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Array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850593" y="2869057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3"/>
          <p:cNvSpPr/>
          <p:nvPr/>
        </p:nvSpPr>
        <p:spPr>
          <a:xfrm>
            <a:off x="4027463" y="1557901"/>
            <a:ext cx="2419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a[3];</a:t>
            </a:r>
          </a:p>
        </p:txBody>
      </p:sp>
      <p:sp>
        <p:nvSpPr>
          <p:cNvPr id="47" name="矩形 39"/>
          <p:cNvSpPr/>
          <p:nvPr/>
        </p:nvSpPr>
        <p:spPr>
          <a:xfrm>
            <a:off x="1856425" y="4012727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矩形 61"/>
          <p:cNvSpPr/>
          <p:nvPr/>
        </p:nvSpPr>
        <p:spPr>
          <a:xfrm>
            <a:off x="1853509" y="5131141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矩形 40"/>
          <p:cNvSpPr/>
          <p:nvPr/>
        </p:nvSpPr>
        <p:spPr>
          <a:xfrm>
            <a:off x="1835215" y="2512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857760" y="619192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977368" y="583638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48423" y="4776710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977368" y="365280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0x108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52483" y="5828078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a: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1159609" y="5832664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a[0]: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1140726" y="477605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a[1]: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1154531" y="36126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a[2]: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967809" y="2545661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0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Array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865971" y="2873410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0x3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871803" y="4017080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0x2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868887" y="5135494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0x1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850593" y="251730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873138" y="619628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992746" y="5840741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3801" y="4781063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992746" y="3657161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0x108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67861" y="5832431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a: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1174987" y="58370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a[0]: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1156104" y="4780410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a[1]: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1169909" y="3616970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a[2]: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983187" y="2550014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0x10c</a:t>
            </a:r>
            <a:endParaRPr lang="en-US" dirty="0"/>
          </a:p>
        </p:txBody>
      </p:sp>
      <p:sp>
        <p:nvSpPr>
          <p:cNvPr id="17" name="矩形 3"/>
          <p:cNvSpPr/>
          <p:nvPr/>
        </p:nvSpPr>
        <p:spPr>
          <a:xfrm>
            <a:off x="4027463" y="1557901"/>
            <a:ext cx="3192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4182874" y="5826021"/>
            <a:ext cx="1794633" cy="924985"/>
          </a:xfrm>
          <a:prstGeom prst="wedgeRoundRectCallout">
            <a:avLst>
              <a:gd name="adj1" fmla="val -87200"/>
              <a:gd name="adj2" fmla="val -55683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machine is little Endian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605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Array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446807" y="2869057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0x3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452639" y="4012727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0x2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449723" y="5131141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0x1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445234" y="2512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453974" y="619192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573582" y="583638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544637" y="4776710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573582" y="365280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0x108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91940" y="2145551"/>
            <a:ext cx="38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755823" y="5832664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a[0]: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736940" y="477605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a[1]: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750745" y="36126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a[2]: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564023" y="2545661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0x10c</a:t>
            </a:r>
            <a:endParaRPr lang="en-US" dirty="0"/>
          </a:p>
        </p:txBody>
      </p:sp>
      <p:sp>
        <p:nvSpPr>
          <p:cNvPr id="17" name="矩形 3"/>
          <p:cNvSpPr/>
          <p:nvPr/>
        </p:nvSpPr>
        <p:spPr>
          <a:xfrm>
            <a:off x="3654728" y="1557901"/>
            <a:ext cx="3192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18" name="矩形 3"/>
          <p:cNvSpPr/>
          <p:nvPr/>
        </p:nvSpPr>
        <p:spPr>
          <a:xfrm>
            <a:off x="3654728" y="2117194"/>
            <a:ext cx="49042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&amp;a[0]; //equivalent to p = a; 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19" name="矩形 40"/>
          <p:cNvSpPr/>
          <p:nvPr/>
        </p:nvSpPr>
        <p:spPr>
          <a:xfrm>
            <a:off x="1446807" y="897373"/>
            <a:ext cx="1091998" cy="16155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48697" y="5832664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a: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592968" y="2196077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0x200</a:t>
            </a:r>
            <a:endParaRPr lang="en-US" dirty="0"/>
          </a:p>
        </p:txBody>
      </p:sp>
      <p:cxnSp>
        <p:nvCxnSpPr>
          <p:cNvPr id="5" name="Elbow Connector 4"/>
          <p:cNvCxnSpPr>
            <a:endCxn id="55" idx="3"/>
          </p:cNvCxnSpPr>
          <p:nvPr/>
        </p:nvCxnSpPr>
        <p:spPr>
          <a:xfrm rot="16200000" flipH="1">
            <a:off x="619821" y="3314676"/>
            <a:ext cx="4226308" cy="1186448"/>
          </a:xfrm>
          <a:prstGeom prst="bentConnector4">
            <a:avLst>
              <a:gd name="adj1" fmla="val -204"/>
              <a:gd name="adj2" fmla="val 119268"/>
            </a:avLst>
          </a:prstGeom>
          <a:ln>
            <a:headEnd type="oval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3"/>
          <p:cNvSpPr/>
          <p:nvPr/>
        </p:nvSpPr>
        <p:spPr>
          <a:xfrm>
            <a:off x="3682882" y="3412562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(“%d\n”, *p); //output? </a:t>
            </a:r>
          </a:p>
        </p:txBody>
      </p:sp>
      <p:sp>
        <p:nvSpPr>
          <p:cNvPr id="30" name="矩形 3"/>
          <p:cNvSpPr/>
          <p:nvPr/>
        </p:nvSpPr>
        <p:spPr>
          <a:xfrm>
            <a:off x="3682882" y="2920983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(“%p\n”, p); //output?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06397" y="2924149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0x100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37756" y="342795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9004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9" grpId="0"/>
      <p:bldP spid="3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031" y="0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ointer arithmetic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350172" y="2869057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0x3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356004" y="4012727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0x2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353088" y="5131141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0x1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348599" y="2512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357339" y="619192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76947" y="583638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448002" y="4776710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476947" y="365280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0x108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95305" y="2145551"/>
            <a:ext cx="38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659188" y="5832664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a[0]: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640305" y="477605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a[1]: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654110" y="36126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a[2]: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467388" y="2545661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0x10c</a:t>
            </a:r>
            <a:endParaRPr lang="en-US" dirty="0"/>
          </a:p>
        </p:txBody>
      </p:sp>
      <p:sp>
        <p:nvSpPr>
          <p:cNvPr id="17" name="矩形 3"/>
          <p:cNvSpPr/>
          <p:nvPr/>
        </p:nvSpPr>
        <p:spPr>
          <a:xfrm>
            <a:off x="3668533" y="1557901"/>
            <a:ext cx="3192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18" name="矩形 3"/>
          <p:cNvSpPr/>
          <p:nvPr/>
        </p:nvSpPr>
        <p:spPr>
          <a:xfrm>
            <a:off x="3668533" y="2117194"/>
            <a:ext cx="31924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&amp;a[0]; 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19" name="矩形 40"/>
          <p:cNvSpPr/>
          <p:nvPr/>
        </p:nvSpPr>
        <p:spPr>
          <a:xfrm>
            <a:off x="1350172" y="897373"/>
            <a:ext cx="1091998" cy="16155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2062" y="5832664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a: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496333" y="2196077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0x200</a:t>
            </a:r>
            <a:endParaRPr lang="en-US" dirty="0"/>
          </a:p>
        </p:txBody>
      </p:sp>
      <p:cxnSp>
        <p:nvCxnSpPr>
          <p:cNvPr id="5" name="Elbow Connector 4"/>
          <p:cNvCxnSpPr>
            <a:endCxn id="55" idx="3"/>
          </p:cNvCxnSpPr>
          <p:nvPr/>
        </p:nvCxnSpPr>
        <p:spPr>
          <a:xfrm rot="16200000" flipH="1">
            <a:off x="523186" y="3314676"/>
            <a:ext cx="4226308" cy="1186448"/>
          </a:xfrm>
          <a:prstGeom prst="bentConnector4">
            <a:avLst>
              <a:gd name="adj1" fmla="val -204"/>
              <a:gd name="adj2" fmla="val 119268"/>
            </a:avLst>
          </a:prstGeom>
          <a:ln>
            <a:headEnd type="oval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/>
          <p:nvPr/>
        </p:nvSpPr>
        <p:spPr>
          <a:xfrm>
            <a:off x="3668533" y="2945816"/>
            <a:ext cx="4725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p + 1; //equivalent to p++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1706" y="4961376"/>
            <a:ext cx="5213386" cy="1200328"/>
          </a:xfrm>
          <a:prstGeom prst="rect">
            <a:avLst/>
          </a:prstGeom>
          <a:solidFill>
            <a:srgbClr val="8EB4E3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Rule of pointer arithmetic:</a:t>
            </a:r>
          </a:p>
          <a:p>
            <a:r>
              <a:rPr lang="en-US" sz="2400" dirty="0" err="1" smtClean="0"/>
              <a:t>p+i</a:t>
            </a:r>
            <a:r>
              <a:rPr lang="en-US" sz="2400" dirty="0" smtClean="0"/>
              <a:t> has address of </a:t>
            </a:r>
            <a:r>
              <a:rPr lang="en-US" sz="2400" i="1" dirty="0" err="1" smtClean="0"/>
              <a:t>i</a:t>
            </a:r>
            <a:r>
              <a:rPr lang="en-US" sz="2400" dirty="0" err="1" smtClean="0"/>
              <a:t>-th</a:t>
            </a:r>
            <a:r>
              <a:rPr lang="en-US" sz="2400" dirty="0" smtClean="0"/>
              <a:t> object after p, i.e.</a:t>
            </a:r>
          </a:p>
          <a:p>
            <a:r>
              <a:rPr lang="en-US" sz="2400" dirty="0" err="1" smtClean="0"/>
              <a:t>p+i’s</a:t>
            </a:r>
            <a:r>
              <a:rPr lang="en-US" sz="2400" dirty="0" smtClean="0"/>
              <a:t> value is p’s value plus </a:t>
            </a:r>
            <a:r>
              <a:rPr lang="en-US" sz="2400" dirty="0" err="1" smtClean="0"/>
              <a:t>i</a:t>
            </a:r>
            <a:r>
              <a:rPr lang="en-US" sz="2400" dirty="0" smtClean="0"/>
              <a:t>*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 </a:t>
            </a:r>
          </a:p>
        </p:txBody>
      </p:sp>
      <p:cxnSp>
        <p:nvCxnSpPr>
          <p:cNvPr id="26" name="Elbow Connector 25"/>
          <p:cNvCxnSpPr>
            <a:endCxn id="56" idx="3"/>
          </p:cNvCxnSpPr>
          <p:nvPr/>
        </p:nvCxnSpPr>
        <p:spPr>
          <a:xfrm rot="16200000" flipH="1">
            <a:off x="1038553" y="2799310"/>
            <a:ext cx="3166630" cy="1157502"/>
          </a:xfrm>
          <a:prstGeom prst="bentConnector4">
            <a:avLst>
              <a:gd name="adj1" fmla="val 435"/>
              <a:gd name="adj2" fmla="val 119749"/>
            </a:avLst>
          </a:prstGeom>
          <a:ln>
            <a:headEnd type="oval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3"/>
          <p:cNvSpPr/>
          <p:nvPr/>
        </p:nvSpPr>
        <p:spPr>
          <a:xfrm>
            <a:off x="3682882" y="4146369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(“%d\n”, *p); //output? </a:t>
            </a:r>
          </a:p>
        </p:txBody>
      </p:sp>
      <p:sp>
        <p:nvSpPr>
          <p:cNvPr id="30" name="矩形 3"/>
          <p:cNvSpPr/>
          <p:nvPr/>
        </p:nvSpPr>
        <p:spPr>
          <a:xfrm>
            <a:off x="3682882" y="3654790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(“%p\n”, p); //output?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06397" y="3657956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0x104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37756" y="416175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551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  <p:bldP spid="30" grpId="0"/>
      <p:bldP spid="31" grpId="0"/>
      <p:bldP spid="3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031" y="0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ointer arithmetic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350172" y="2869057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0x3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356004" y="4012727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0x2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353088" y="5131141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0x1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348599" y="2512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357339" y="619192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76947" y="583638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448002" y="4776710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476947" y="365280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0x108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95305" y="2145551"/>
            <a:ext cx="38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659188" y="5832664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a[0]: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640305" y="477605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a[1]: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654110" y="36126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a[2]: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467388" y="2545661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0x10c</a:t>
            </a:r>
            <a:endParaRPr lang="en-US" dirty="0"/>
          </a:p>
        </p:txBody>
      </p:sp>
      <p:sp>
        <p:nvSpPr>
          <p:cNvPr id="17" name="矩形 3"/>
          <p:cNvSpPr/>
          <p:nvPr/>
        </p:nvSpPr>
        <p:spPr>
          <a:xfrm>
            <a:off x="3668533" y="1557901"/>
            <a:ext cx="3192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18" name="矩形 3"/>
          <p:cNvSpPr/>
          <p:nvPr/>
        </p:nvSpPr>
        <p:spPr>
          <a:xfrm>
            <a:off x="3668533" y="2117194"/>
            <a:ext cx="31924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&amp;a[0]; 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19" name="矩形 40"/>
          <p:cNvSpPr/>
          <p:nvPr/>
        </p:nvSpPr>
        <p:spPr>
          <a:xfrm>
            <a:off x="1350172" y="897373"/>
            <a:ext cx="1091998" cy="16155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2062" y="5832664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a: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496333" y="2196077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1706" y="4961376"/>
            <a:ext cx="5213386" cy="1200328"/>
          </a:xfrm>
          <a:prstGeom prst="rect">
            <a:avLst/>
          </a:prstGeom>
          <a:solidFill>
            <a:srgbClr val="8EB4E3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Rule of pointer arithmetic:</a:t>
            </a:r>
          </a:p>
          <a:p>
            <a:r>
              <a:rPr lang="en-US" sz="2400" dirty="0" err="1" smtClean="0"/>
              <a:t>p+i</a:t>
            </a:r>
            <a:r>
              <a:rPr lang="en-US" sz="2400" dirty="0" smtClean="0"/>
              <a:t> has address of </a:t>
            </a:r>
            <a:r>
              <a:rPr lang="en-US" sz="2400" i="1" dirty="0" err="1" smtClean="0"/>
              <a:t>i</a:t>
            </a:r>
            <a:r>
              <a:rPr lang="en-US" sz="2400" dirty="0" err="1" smtClean="0"/>
              <a:t>-th</a:t>
            </a:r>
            <a:r>
              <a:rPr lang="en-US" sz="2400" dirty="0" smtClean="0"/>
              <a:t> object after p, i.e.</a:t>
            </a:r>
          </a:p>
          <a:p>
            <a:r>
              <a:rPr lang="en-US" sz="2400" dirty="0" err="1" smtClean="0"/>
              <a:t>p+i’s</a:t>
            </a:r>
            <a:r>
              <a:rPr lang="en-US" sz="2400" dirty="0" smtClean="0"/>
              <a:t> value is p’s value plus </a:t>
            </a:r>
            <a:r>
              <a:rPr lang="en-US" sz="2400" dirty="0" err="1" smtClean="0"/>
              <a:t>i</a:t>
            </a:r>
            <a:r>
              <a:rPr lang="en-US" sz="2400" dirty="0" smtClean="0"/>
              <a:t>*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 </a:t>
            </a:r>
          </a:p>
        </p:txBody>
      </p:sp>
      <p:sp>
        <p:nvSpPr>
          <p:cNvPr id="29" name="矩形 3"/>
          <p:cNvSpPr/>
          <p:nvPr/>
        </p:nvSpPr>
        <p:spPr>
          <a:xfrm>
            <a:off x="3682882" y="3414665"/>
            <a:ext cx="5282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(“%d\n”, *(p+2)); //output? </a:t>
            </a:r>
          </a:p>
        </p:txBody>
      </p:sp>
      <p:sp>
        <p:nvSpPr>
          <p:cNvPr id="30" name="矩形 3"/>
          <p:cNvSpPr/>
          <p:nvPr/>
        </p:nvSpPr>
        <p:spPr>
          <a:xfrm>
            <a:off x="3682882" y="2923086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(“%p\n”, p+2); //output?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34763" y="2979324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0x108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66122" y="348312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3</a:t>
            </a:r>
          </a:p>
        </p:txBody>
      </p:sp>
      <p:cxnSp>
        <p:nvCxnSpPr>
          <p:cNvPr id="34" name="Elbow Connector 33"/>
          <p:cNvCxnSpPr>
            <a:endCxn id="55" idx="3"/>
          </p:cNvCxnSpPr>
          <p:nvPr/>
        </p:nvCxnSpPr>
        <p:spPr>
          <a:xfrm rot="16200000" flipH="1">
            <a:off x="523186" y="3314676"/>
            <a:ext cx="4226308" cy="1186448"/>
          </a:xfrm>
          <a:prstGeom prst="bentConnector4">
            <a:avLst>
              <a:gd name="adj1" fmla="val -204"/>
              <a:gd name="adj2" fmla="val 119268"/>
            </a:avLst>
          </a:prstGeom>
          <a:ln>
            <a:headEnd type="oval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899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031" y="0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ointer arithmetic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336431" y="5079410"/>
            <a:ext cx="1091998" cy="3647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0x3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336431" y="5463698"/>
            <a:ext cx="1091998" cy="3550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0x2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353088" y="5832664"/>
            <a:ext cx="1091998" cy="3592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0x1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322626" y="470748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357339" y="619192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76947" y="583638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496333" y="5490777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496333" y="5121445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34708" y="4266920"/>
            <a:ext cx="38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659188" y="5832664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a[0]: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659188" y="5436278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a[1]: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659188" y="5063588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a[2]:</a:t>
            </a:r>
            <a:endParaRPr lang="en-US" sz="2000" dirty="0"/>
          </a:p>
        </p:txBody>
      </p:sp>
      <p:sp>
        <p:nvSpPr>
          <p:cNvPr id="17" name="矩形 3"/>
          <p:cNvSpPr/>
          <p:nvPr/>
        </p:nvSpPr>
        <p:spPr>
          <a:xfrm>
            <a:off x="3668533" y="1557901"/>
            <a:ext cx="4131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18" name="矩形 3"/>
          <p:cNvSpPr/>
          <p:nvPr/>
        </p:nvSpPr>
        <p:spPr>
          <a:xfrm>
            <a:off x="3668533" y="2117194"/>
            <a:ext cx="31924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&amp;a[0]; 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19" name="矩形 40"/>
          <p:cNvSpPr/>
          <p:nvPr/>
        </p:nvSpPr>
        <p:spPr>
          <a:xfrm>
            <a:off x="1322626" y="3091904"/>
            <a:ext cx="1091998" cy="16155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2062" y="5832664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a: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445086" y="4339115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1706" y="4961376"/>
            <a:ext cx="5213386" cy="1200328"/>
          </a:xfrm>
          <a:prstGeom prst="rect">
            <a:avLst/>
          </a:prstGeom>
          <a:solidFill>
            <a:srgbClr val="8EB4E3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Rule of pointer arithmetic:</a:t>
            </a:r>
          </a:p>
          <a:p>
            <a:r>
              <a:rPr lang="en-US" sz="2400" dirty="0" err="1" smtClean="0"/>
              <a:t>p+i</a:t>
            </a:r>
            <a:r>
              <a:rPr lang="en-US" sz="2400" dirty="0" smtClean="0"/>
              <a:t> has address of </a:t>
            </a:r>
            <a:r>
              <a:rPr lang="en-US" sz="2400" i="1" dirty="0" err="1" smtClean="0"/>
              <a:t>i</a:t>
            </a:r>
            <a:r>
              <a:rPr lang="en-US" sz="2400" dirty="0" err="1" smtClean="0"/>
              <a:t>-th</a:t>
            </a:r>
            <a:r>
              <a:rPr lang="en-US" sz="2400" dirty="0" smtClean="0"/>
              <a:t> object after p, i.e.</a:t>
            </a:r>
          </a:p>
          <a:p>
            <a:r>
              <a:rPr lang="en-US" sz="2400" dirty="0" err="1" smtClean="0"/>
              <a:t>p+i’s</a:t>
            </a:r>
            <a:r>
              <a:rPr lang="en-US" sz="2400" dirty="0" smtClean="0"/>
              <a:t> value is p’s value plus </a:t>
            </a:r>
            <a:r>
              <a:rPr lang="en-US" sz="2400" dirty="0" err="1" smtClean="0"/>
              <a:t>i</a:t>
            </a:r>
            <a:r>
              <a:rPr lang="en-US" sz="2400" dirty="0" smtClean="0"/>
              <a:t>*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 </a:t>
            </a:r>
          </a:p>
        </p:txBody>
      </p:sp>
      <p:sp>
        <p:nvSpPr>
          <p:cNvPr id="29" name="矩形 3"/>
          <p:cNvSpPr/>
          <p:nvPr/>
        </p:nvSpPr>
        <p:spPr>
          <a:xfrm>
            <a:off x="3682882" y="3414665"/>
            <a:ext cx="5282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(“%d\n”, *(p+2)); //output? </a:t>
            </a:r>
          </a:p>
        </p:txBody>
      </p:sp>
      <p:sp>
        <p:nvSpPr>
          <p:cNvPr id="30" name="矩形 3"/>
          <p:cNvSpPr/>
          <p:nvPr/>
        </p:nvSpPr>
        <p:spPr>
          <a:xfrm>
            <a:off x="3682882" y="2923086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(“%p\n”, p+2); //output?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34763" y="2979324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0x102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66122" y="348312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3</a:t>
            </a:r>
          </a:p>
        </p:txBody>
      </p:sp>
      <p:cxnSp>
        <p:nvCxnSpPr>
          <p:cNvPr id="34" name="Elbow Connector 33"/>
          <p:cNvCxnSpPr>
            <a:endCxn id="55" idx="3"/>
          </p:cNvCxnSpPr>
          <p:nvPr/>
        </p:nvCxnSpPr>
        <p:spPr>
          <a:xfrm rot="16200000" flipH="1">
            <a:off x="1527220" y="4318710"/>
            <a:ext cx="2168596" cy="1236092"/>
          </a:xfrm>
          <a:prstGeom prst="bentConnector4">
            <a:avLst>
              <a:gd name="adj1" fmla="val -95"/>
              <a:gd name="adj2" fmla="val 118494"/>
            </a:avLst>
          </a:prstGeom>
          <a:ln>
            <a:headEnd type="oval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84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Array and pointer</a:t>
            </a:r>
            <a:endParaRPr kumimoji="1" lang="zh-CN" altLang="en-US" dirty="0"/>
          </a:p>
        </p:txBody>
      </p:sp>
      <p:sp>
        <p:nvSpPr>
          <p:cNvPr id="33" name="矩形 3"/>
          <p:cNvSpPr/>
          <p:nvPr/>
        </p:nvSpPr>
        <p:spPr>
          <a:xfrm>
            <a:off x="1459754" y="1813467"/>
            <a:ext cx="646424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 a[10];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*p;</a:t>
            </a:r>
          </a:p>
          <a:p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&amp;a[0]; //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a is alias for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&amp;a[0];</a:t>
            </a:r>
          </a:p>
          <a:p>
            <a:endParaRPr lang="en-US" altLang="zh-CN" sz="2000" dirty="0" smtClean="0">
              <a:solidFill>
                <a:srgbClr val="3366FF"/>
              </a:solidFill>
              <a:latin typeface="Consolas"/>
              <a:ea typeface="宋体" pitchFamily="2" charset="-122"/>
              <a:cs typeface="Consolas"/>
              <a:sym typeface="Wingdings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for (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= 0;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&lt; 10;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++) {</a:t>
            </a:r>
          </a:p>
          <a:p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  <a:sym typeface="Wingdings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  *(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p+i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) = 0; //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p[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] is alias for *(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p+i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)</a:t>
            </a:r>
          </a:p>
          <a:p>
            <a:endParaRPr lang="en-US" altLang="zh-CN" sz="2000" dirty="0" smtClean="0">
              <a:latin typeface="Consolas"/>
              <a:ea typeface="宋体" pitchFamily="2" charset="-122"/>
              <a:cs typeface="Consolas"/>
              <a:sym typeface="Wingdings"/>
            </a:endParaRP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  <a:sym typeface="Wingdings"/>
              </a:rPr>
              <a:t>}</a:t>
            </a:r>
            <a:endParaRPr lang="en-US" altLang="zh-CN" sz="2000" dirty="0" smtClean="0">
              <a:latin typeface="Consolas"/>
              <a:ea typeface="宋体" pitchFamily="2" charset="-122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1896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Advice from Linus </a:t>
            </a:r>
            <a:endParaRPr kumimoji="1"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515" y="2102705"/>
            <a:ext cx="8515852" cy="4525963"/>
          </a:xfrm>
        </p:spPr>
        <p:txBody>
          <a:bodyPr/>
          <a:lstStyle/>
          <a:p>
            <a:r>
              <a:rPr lang="en-US" dirty="0" smtClean="0"/>
              <a:t>Functions should be short and sweet, and do just one thing.</a:t>
            </a:r>
          </a:p>
          <a:p>
            <a:r>
              <a:rPr lang="en-US" dirty="0"/>
              <a:t>The maximum length of a function is </a:t>
            </a:r>
            <a:r>
              <a:rPr lang="en-US" u="sng" dirty="0"/>
              <a:t>inversely proportional</a:t>
            </a:r>
            <a:r>
              <a:rPr lang="en-US" dirty="0"/>
              <a:t> to the complexity </a:t>
            </a:r>
            <a:r>
              <a:rPr lang="en-US" dirty="0" smtClean="0"/>
              <a:t>of </a:t>
            </a:r>
            <a:r>
              <a:rPr lang="en-US" dirty="0"/>
              <a:t>that function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complex tasks, break it up into pieces and use helper functions with descriptive names.</a:t>
            </a:r>
          </a:p>
          <a:p>
            <a:r>
              <a:rPr lang="en-US" dirty="0" smtClean="0"/>
              <a:t>How to measure complexity?</a:t>
            </a:r>
          </a:p>
          <a:p>
            <a:pPr lvl="1"/>
            <a:r>
              <a:rPr lang="en-US" dirty="0" smtClean="0"/>
              <a:t>Indentation level</a:t>
            </a:r>
          </a:p>
          <a:p>
            <a:pPr lvl="1"/>
            <a:r>
              <a:rPr lang="en-US" dirty="0" smtClean="0"/>
              <a:t># of local variables in a function should not exceed 5-10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6290" y="6374640"/>
            <a:ext cx="3608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Google: Linux kernel coding style</a:t>
            </a:r>
            <a:endParaRPr lang="en-US" sz="2000" dirty="0"/>
          </a:p>
        </p:txBody>
      </p:sp>
      <p:pic>
        <p:nvPicPr>
          <p:cNvPr id="7" name="Picture 6" descr="102402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30" y="0"/>
            <a:ext cx="2223029" cy="222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5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Array and pointer</a:t>
            </a:r>
            <a:endParaRPr kumimoji="1" lang="zh-CN" altLang="en-US" dirty="0"/>
          </a:p>
        </p:txBody>
      </p:sp>
      <p:sp>
        <p:nvSpPr>
          <p:cNvPr id="33" name="矩形 3"/>
          <p:cNvSpPr/>
          <p:nvPr/>
        </p:nvSpPr>
        <p:spPr>
          <a:xfrm>
            <a:off x="1459754" y="1813467"/>
            <a:ext cx="646424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 a[10];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*p;</a:t>
            </a:r>
          </a:p>
          <a:p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&amp;a[0]; //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a is alias for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&amp;a[0];</a:t>
            </a:r>
          </a:p>
          <a:p>
            <a:endParaRPr lang="en-US" altLang="zh-CN" sz="2000" dirty="0" smtClean="0">
              <a:solidFill>
                <a:srgbClr val="3366FF"/>
              </a:solidFill>
              <a:latin typeface="Consolas"/>
              <a:ea typeface="宋体" pitchFamily="2" charset="-122"/>
              <a:cs typeface="Consolas"/>
              <a:sym typeface="Wingdings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for (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= 0;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&lt; 10;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++) {</a:t>
            </a:r>
          </a:p>
          <a:p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  <a:sym typeface="Wingdings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  *(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p+i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) = 0; //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p[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] is alias for *(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p+i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)</a:t>
            </a:r>
          </a:p>
          <a:p>
            <a:endParaRPr lang="en-US" altLang="zh-CN" sz="2000" dirty="0" smtClean="0">
              <a:latin typeface="Consolas"/>
              <a:ea typeface="宋体" pitchFamily="2" charset="-122"/>
              <a:cs typeface="Consolas"/>
              <a:sym typeface="Wingdings"/>
            </a:endParaRP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  <a:sym typeface="Wingdings"/>
              </a:rPr>
              <a:t>}</a:t>
            </a:r>
            <a:endParaRPr lang="en-US" altLang="zh-CN" sz="2000" dirty="0" smtClean="0"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36" name="矩形 3"/>
          <p:cNvSpPr/>
          <p:nvPr/>
        </p:nvSpPr>
        <p:spPr>
          <a:xfrm>
            <a:off x="1459754" y="2766363"/>
            <a:ext cx="161873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p = a;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37" name="矩形 3"/>
          <p:cNvSpPr/>
          <p:nvPr/>
        </p:nvSpPr>
        <p:spPr>
          <a:xfrm>
            <a:off x="1905072" y="3987711"/>
            <a:ext cx="1753219" cy="40011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p[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] = 0;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4259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</a:t>
            </a:r>
            <a:r>
              <a:rPr kumimoji="1" lang="en-US" altLang="zh-CN" dirty="0" smtClean="0"/>
              <a:t>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060" y="1600200"/>
            <a:ext cx="938922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#include &lt;stdio.h&gt;</a:t>
            </a:r>
          </a:p>
          <a:p>
            <a:pPr marL="0" indent="0">
              <a:buNone/>
            </a:pPr>
            <a:endParaRPr kumimoji="1" lang="mr-IN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int </a:t>
            </a:r>
            <a:r>
              <a:rPr kumimoji="1" lang="mr-IN" altLang="zh-CN" sz="2400" dirty="0">
                <a:latin typeface="Consolas"/>
                <a:cs typeface="Consolas"/>
              </a:rPr>
              <a:t>main() {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int a</a:t>
            </a:r>
            <a:r>
              <a:rPr kumimoji="1" lang="mr-IN" altLang="zh-CN" sz="2400" dirty="0" smtClean="0">
                <a:latin typeface="Consolas"/>
                <a:cs typeface="Consolas"/>
              </a:rPr>
              <a:t>[</a:t>
            </a:r>
            <a:r>
              <a:rPr kumimoji="1" lang="en-US" altLang="zh-CN" sz="2400" dirty="0" smtClean="0">
                <a:latin typeface="Consolas"/>
                <a:cs typeface="Consolas"/>
              </a:rPr>
              <a:t>3</a:t>
            </a:r>
            <a:r>
              <a:rPr kumimoji="1" lang="mr-IN" altLang="zh-CN" sz="2400" dirty="0" smtClean="0">
                <a:latin typeface="Consolas"/>
                <a:cs typeface="Consolas"/>
              </a:rPr>
              <a:t>] = {100, 200, 300};</a:t>
            </a:r>
          </a:p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  int *p = a;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*p = 400;</a:t>
            </a:r>
            <a:endParaRPr kumimoji="1" lang="mr-IN" altLang="zh-CN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</a:t>
            </a:r>
            <a:r>
              <a:rPr kumimoji="1" lang="en-US" altLang="zh-CN" sz="2400" dirty="0" smtClean="0">
                <a:latin typeface="Consolas"/>
                <a:cs typeface="Consolas"/>
              </a:rPr>
              <a:t>for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=0;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&lt;3;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(“%d ”, a[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]);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(“\n”);</a:t>
            </a:r>
            <a:endParaRPr kumimoji="1" lang="mr-IN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611" y="6111395"/>
            <a:ext cx="122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Output?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4971" y="6111395"/>
            <a:ext cx="1727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400 200 300</a:t>
            </a:r>
            <a:endParaRPr lang="en-US" sz="24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059007" y="3456517"/>
            <a:ext cx="1642187" cy="812253"/>
          </a:xfrm>
          <a:prstGeom prst="wedgeRoundRectCallout">
            <a:avLst>
              <a:gd name="adj1" fmla="val -215510"/>
              <a:gd name="adj2" fmla="val -18290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00"/>
                </a:solidFill>
              </a:rPr>
              <a:t>same as: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p[0] = 400;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4354959" y="1417638"/>
            <a:ext cx="1642187" cy="1091919"/>
          </a:xfrm>
          <a:prstGeom prst="wedgeRoundRectCallout">
            <a:avLst>
              <a:gd name="adj1" fmla="val -165073"/>
              <a:gd name="adj2" fmla="val 14216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00"/>
                </a:solidFill>
              </a:rPr>
              <a:t>same as: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err="1" smtClean="0">
                <a:solidFill>
                  <a:srgbClr val="000000"/>
                </a:solidFill>
              </a:rPr>
              <a:t>int</a:t>
            </a:r>
            <a:r>
              <a:rPr lang="en-US" sz="2000" dirty="0" smtClean="0">
                <a:solidFill>
                  <a:srgbClr val="000000"/>
                </a:solidFill>
              </a:rPr>
              <a:t> *p;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p = a;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57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4857" y="3485304"/>
            <a:ext cx="2229704" cy="753180"/>
          </a:xfrm>
          <a:prstGeom prst="rect">
            <a:avLst/>
          </a:prstGeom>
          <a:solidFill>
            <a:srgbClr val="B9CDE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Another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060" y="1600200"/>
            <a:ext cx="938922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#include &lt;stdio.h&gt;</a:t>
            </a:r>
          </a:p>
          <a:p>
            <a:pPr marL="0" indent="0">
              <a:buNone/>
            </a:pPr>
            <a:endParaRPr kumimoji="1" lang="mr-IN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int </a:t>
            </a:r>
            <a:r>
              <a:rPr kumimoji="1" lang="mr-IN" altLang="zh-CN" sz="2400" dirty="0">
                <a:latin typeface="Consolas"/>
                <a:cs typeface="Consolas"/>
              </a:rPr>
              <a:t>main() {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int a</a:t>
            </a:r>
            <a:r>
              <a:rPr kumimoji="1" lang="mr-IN" altLang="zh-CN" sz="2400" dirty="0" smtClean="0">
                <a:latin typeface="Consolas"/>
                <a:cs typeface="Consolas"/>
              </a:rPr>
              <a:t>[</a:t>
            </a:r>
            <a:r>
              <a:rPr kumimoji="1" lang="en-US" altLang="zh-CN" sz="2400" dirty="0" smtClean="0">
                <a:latin typeface="Consolas"/>
                <a:cs typeface="Consolas"/>
              </a:rPr>
              <a:t>3</a:t>
            </a:r>
            <a:r>
              <a:rPr kumimoji="1" lang="mr-IN" altLang="zh-CN" sz="2400" dirty="0" smtClean="0">
                <a:latin typeface="Consolas"/>
                <a:cs typeface="Consolas"/>
              </a:rPr>
              <a:t>] = {100, 200, 300};</a:t>
            </a:r>
          </a:p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  int *p = a;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p++;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*p = 400;</a:t>
            </a:r>
            <a:endParaRPr kumimoji="1" lang="mr-IN" altLang="zh-CN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</a:t>
            </a:r>
            <a:r>
              <a:rPr kumimoji="1" lang="en-US" altLang="zh-CN" sz="2400" dirty="0" smtClean="0">
                <a:latin typeface="Consolas"/>
                <a:cs typeface="Consolas"/>
              </a:rPr>
              <a:t>for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=0;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&lt;3;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(“%d ”, a[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]);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(“\n”);</a:t>
            </a:r>
            <a:endParaRPr kumimoji="1" lang="mr-IN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611" y="6111395"/>
            <a:ext cx="122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Output?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4971" y="6111395"/>
            <a:ext cx="1727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00 </a:t>
            </a:r>
            <a:r>
              <a:rPr lang="en-US" sz="2400" dirty="0"/>
              <a:t>4</a:t>
            </a:r>
            <a:r>
              <a:rPr lang="en-US" sz="2400" dirty="0" smtClean="0"/>
              <a:t>00 300</a:t>
            </a:r>
            <a:endParaRPr lang="en-US" sz="24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325314" y="3219476"/>
            <a:ext cx="2020069" cy="812253"/>
          </a:xfrm>
          <a:prstGeom prst="wedgeRoundRectCallout">
            <a:avLst>
              <a:gd name="adj1" fmla="val -90978"/>
              <a:gd name="adj2" fmla="val 30971"/>
              <a:gd name="adj3" fmla="val 16667"/>
            </a:avLst>
          </a:prstGeom>
          <a:solidFill>
            <a:srgbClr val="8EB4E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00"/>
                </a:solidFill>
              </a:rPr>
              <a:t>equivalent to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*(++p) = 400;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99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 array to function via pointer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62542" y="1708359"/>
            <a:ext cx="8395546" cy="497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// multiply every array element by 2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void multiply2</a:t>
            </a:r>
            <a:r>
              <a:rPr kumimoji="1" lang="mr-IN" altLang="zh-CN" sz="2400" dirty="0" smtClean="0">
                <a:latin typeface="Consolas"/>
                <a:cs typeface="Consolas"/>
              </a:rPr>
              <a:t>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*a</a:t>
            </a:r>
            <a:r>
              <a:rPr kumimoji="1" lang="mr-IN" altLang="zh-CN" sz="2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Font typeface="Arial" pitchFamily="34" charset="0"/>
              <a:buNone/>
            </a:pPr>
            <a:endParaRPr kumimoji="1" lang="mr-IN" altLang="zh-CN" sz="1200" dirty="0" smtClean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  </a:t>
            </a:r>
            <a:r>
              <a:rPr kumimoji="1" lang="en-US" altLang="zh-CN" sz="2400" dirty="0" smtClean="0">
                <a:latin typeface="Consolas"/>
                <a:cs typeface="Consolas"/>
              </a:rPr>
              <a:t> for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= 0;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&lt; ???;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++)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	</a:t>
            </a:r>
            <a:r>
              <a:rPr kumimoji="1" lang="en-US" altLang="zh-CN" sz="2400" dirty="0" smtClean="0">
                <a:latin typeface="Consolas"/>
                <a:cs typeface="Consolas"/>
              </a:rPr>
              <a:t>a[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] *= 2;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}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main()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a[2] = {1, 2};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multiply2(a);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for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= 0;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&lt; 2;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++)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(“a[%d]=%d”,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, a[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]);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   }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}</a:t>
            </a:r>
            <a:endParaRPr kumimoji="1" lang="en-US" altLang="zh-CN" sz="24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06725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 array to function via pointer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62542" y="1708359"/>
            <a:ext cx="8395546" cy="497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// multiply every array element by 2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void multiply2</a:t>
            </a:r>
            <a:r>
              <a:rPr kumimoji="1" lang="mr-IN" altLang="zh-CN" sz="2400" dirty="0" smtClean="0">
                <a:latin typeface="Consolas"/>
                <a:cs typeface="Consolas"/>
              </a:rPr>
              <a:t>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*a, </a:t>
            </a:r>
            <a:r>
              <a:rPr kumimoji="1" lang="en-US" altLang="zh-CN" sz="24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 n</a:t>
            </a:r>
            <a:r>
              <a:rPr kumimoji="1" lang="mr-IN" altLang="zh-CN" sz="2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Font typeface="Arial" pitchFamily="34" charset="0"/>
              <a:buNone/>
            </a:pPr>
            <a:endParaRPr kumimoji="1" lang="mr-IN" altLang="zh-CN" sz="1200" dirty="0" smtClean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  </a:t>
            </a:r>
            <a:r>
              <a:rPr kumimoji="1" lang="en-US" altLang="zh-CN" sz="2400" dirty="0" smtClean="0">
                <a:latin typeface="Consolas"/>
                <a:cs typeface="Consolas"/>
              </a:rPr>
              <a:t> for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= 0;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&lt;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n</a:t>
            </a:r>
            <a:r>
              <a:rPr kumimoji="1" lang="en-US" altLang="zh-CN" sz="2400" dirty="0" smtClean="0">
                <a:latin typeface="Consolas"/>
                <a:cs typeface="Consolas"/>
              </a:rPr>
              <a:t>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++)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	</a:t>
            </a:r>
            <a:r>
              <a:rPr kumimoji="1" lang="en-US" altLang="zh-CN" sz="2400" dirty="0" smtClean="0">
                <a:latin typeface="Consolas"/>
                <a:cs typeface="Consolas"/>
              </a:rPr>
              <a:t>a[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] *= 2; // (*(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a+i</a:t>
            </a:r>
            <a:r>
              <a:rPr kumimoji="1" lang="en-US" altLang="zh-CN" sz="2400" dirty="0" smtClean="0">
                <a:latin typeface="Consolas"/>
                <a:cs typeface="Consolas"/>
              </a:rPr>
              <a:t>)) *= 2;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}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main()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a[2] = {1, 2};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multiply2(a,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kumimoji="1" lang="en-US" altLang="zh-CN" sz="2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for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= 0;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&lt; 2;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++)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(“a[%d]=%d”,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, a[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]);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   }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}</a:t>
            </a:r>
            <a:endParaRPr kumimoji="1" lang="en-US" altLang="zh-CN" sz="24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49372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356900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int *p = &amp;a;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char *c = (char *)p;</a:t>
            </a:r>
          </a:p>
          <a:p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(“%x\n”, *c);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77755" y="3650497"/>
            <a:ext cx="7220535" cy="523220"/>
          </a:xfrm>
          <a:prstGeom prst="rect">
            <a:avLst/>
          </a:prstGeom>
          <a:solidFill>
            <a:srgbClr val="DCE6F2"/>
          </a:solidFill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Output? 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(when running on Intel laptop) </a:t>
            </a:r>
            <a:endParaRPr lang="zh-CN" alt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68662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35690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int *p = &amp;a;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char *c = (char *)p;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9347" y="370970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49347" y="335721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7" name="矩形 6"/>
          <p:cNvSpPr/>
          <p:nvPr/>
        </p:nvSpPr>
        <p:spPr>
          <a:xfrm>
            <a:off x="1549347" y="406325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49347" y="581938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0x78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6070" y="5825069"/>
            <a:ext cx="466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684636" y="586771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82726" y="553344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0x105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85648" y="516950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0x106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96504" y="4801531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06464" y="4443353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04061" y="4107335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0x109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15931" y="3745041"/>
            <a:ext cx="820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0x10a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16456" y="3398430"/>
            <a:ext cx="825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0x10b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46431" y="441041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546431" y="4765589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0x12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44521" y="5119779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0x34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49347" y="5469872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0x56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62892" y="5837848"/>
            <a:ext cx="7479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Verdana"/>
                <a:cs typeface="Verdana"/>
              </a:rPr>
              <a:t>p,  c</a:t>
            </a:r>
            <a:endParaRPr lang="zh-CN" altLang="en-US" sz="2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cxnSp>
        <p:nvCxnSpPr>
          <p:cNvPr id="23" name="直线箭头连接符 22"/>
          <p:cNvCxnSpPr>
            <a:stCxn id="22" idx="1"/>
            <a:endCxn id="10" idx="3"/>
          </p:cNvCxnSpPr>
          <p:nvPr/>
        </p:nvCxnSpPr>
        <p:spPr>
          <a:xfrm flipH="1" flipV="1">
            <a:off x="3512507" y="6036994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339525" y="3329542"/>
            <a:ext cx="43839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Intel laptop is small endian</a:t>
            </a: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*c is 0x78</a:t>
            </a:r>
            <a:endParaRPr lang="zh-CN" altLang="en-US" sz="2400" dirty="0">
              <a:latin typeface="Verdana"/>
              <a:cs typeface="Verdan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39525" y="4407031"/>
            <a:ext cx="4229422" cy="523220"/>
          </a:xfrm>
          <a:prstGeom prst="rect">
            <a:avLst/>
          </a:prstGeom>
          <a:solidFill>
            <a:srgbClr val="DCE6F2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c+1? p+1?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297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35690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int *p = &amp;a;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char *c = (char *)p;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9347" y="370970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49347" y="335721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7" name="矩形 6"/>
          <p:cNvSpPr/>
          <p:nvPr/>
        </p:nvSpPr>
        <p:spPr>
          <a:xfrm>
            <a:off x="1549347" y="406325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49347" y="581938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0x78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6070" y="5825069"/>
            <a:ext cx="466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684636" y="586771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82726" y="553344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0x105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85648" y="516950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0x106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96504" y="4801531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06464" y="4443353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04061" y="4107335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0x109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15931" y="3745041"/>
            <a:ext cx="820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0x10a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16456" y="3398430"/>
            <a:ext cx="825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0x10b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46431" y="441041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546431" y="4765589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0x12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44521" y="5119779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0x34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49347" y="5469872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0x56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62892" y="5837848"/>
            <a:ext cx="7479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Verdana"/>
                <a:cs typeface="Verdana"/>
              </a:rPr>
              <a:t>p,  c</a:t>
            </a:r>
            <a:endParaRPr lang="zh-CN" altLang="en-US" sz="2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cxnSp>
        <p:nvCxnSpPr>
          <p:cNvPr id="23" name="直线箭头连接符 22"/>
          <p:cNvCxnSpPr>
            <a:stCxn id="22" idx="1"/>
            <a:endCxn id="10" idx="3"/>
          </p:cNvCxnSpPr>
          <p:nvPr/>
        </p:nvCxnSpPr>
        <p:spPr>
          <a:xfrm flipH="1" flipV="1">
            <a:off x="3512507" y="6036994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 flipV="1">
            <a:off x="3533360" y="5690846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155053" y="5475002"/>
            <a:ext cx="640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latin typeface="Verdana"/>
                <a:cs typeface="Verdana"/>
              </a:rPr>
              <a:t>+1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338077" y="3436331"/>
            <a:ext cx="2498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Verdana"/>
                <a:cs typeface="Verdana"/>
              </a:rPr>
              <a:t>*(c+1) is 0x56</a:t>
            </a:r>
            <a:endParaRPr lang="zh-CN" altLang="en-US" sz="2400" dirty="0"/>
          </a:p>
        </p:txBody>
      </p:sp>
      <p:cxnSp>
        <p:nvCxnSpPr>
          <p:cNvPr id="26" name="直线箭头连接符 23"/>
          <p:cNvCxnSpPr/>
          <p:nvPr/>
        </p:nvCxnSpPr>
        <p:spPr>
          <a:xfrm flipH="1" flipV="1">
            <a:off x="3548587" y="4661733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矩形 2"/>
          <p:cNvSpPr/>
          <p:nvPr/>
        </p:nvSpPr>
        <p:spPr>
          <a:xfrm>
            <a:off x="4170280" y="4445889"/>
            <a:ext cx="664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lang="en-US" altLang="zh-CN" dirty="0" smtClean="0">
                <a:solidFill>
                  <a:srgbClr val="000000"/>
                </a:solidFill>
                <a:latin typeface="Verdana"/>
                <a:cs typeface="Verdana"/>
              </a:rPr>
              <a:t>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5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35690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int *p = &amp;a;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char *c = (char *)p;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9347" y="370970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49347" y="335721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7" name="矩形 6"/>
          <p:cNvSpPr/>
          <p:nvPr/>
        </p:nvSpPr>
        <p:spPr>
          <a:xfrm>
            <a:off x="1549347" y="406325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49347" y="581938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0x78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6070" y="5825069"/>
            <a:ext cx="466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684636" y="586771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82726" y="553344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0x105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85648" y="516950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0x106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96504" y="4801531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06464" y="4443353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04061" y="4107335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0x109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15931" y="3745041"/>
            <a:ext cx="820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0x10a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16456" y="3398430"/>
            <a:ext cx="825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0x10b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46431" y="441041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546431" y="4765589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0x12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44521" y="5119779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0x34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49347" y="5469872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0x56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62892" y="5837848"/>
            <a:ext cx="657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lang="en-US" altLang="zh-CN" sz="2000" dirty="0" smtClean="0">
                <a:solidFill>
                  <a:srgbClr val="000000"/>
                </a:solidFill>
                <a:latin typeface="Verdana"/>
                <a:cs typeface="Verdana"/>
              </a:rPr>
              <a:t> c</a:t>
            </a:r>
            <a:endParaRPr lang="zh-CN" altLang="en-US" sz="2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cxnSp>
        <p:nvCxnSpPr>
          <p:cNvPr id="23" name="直线箭头连接符 22"/>
          <p:cNvCxnSpPr>
            <a:stCxn id="22" idx="1"/>
            <a:endCxn id="10" idx="3"/>
          </p:cNvCxnSpPr>
          <p:nvPr/>
        </p:nvCxnSpPr>
        <p:spPr>
          <a:xfrm flipH="1" flipV="1">
            <a:off x="3512507" y="6036994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 flipV="1">
            <a:off x="3533360" y="5690846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155053" y="5475002"/>
            <a:ext cx="682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latin typeface="Verdana"/>
                <a:cs typeface="Verdana"/>
              </a:rPr>
              <a:t>++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338077" y="3436331"/>
            <a:ext cx="2498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Verdana"/>
                <a:cs typeface="Verdana"/>
              </a:rPr>
              <a:t>*(</a:t>
            </a:r>
            <a:r>
              <a:rPr lang="en-US" altLang="zh-CN" sz="2400" err="1" smtClean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lang="en-US" altLang="zh-CN" sz="2400" smtClean="0">
                <a:solidFill>
                  <a:srgbClr val="000000"/>
                </a:solidFill>
                <a:latin typeface="Verdana"/>
                <a:cs typeface="Verdana"/>
              </a:rPr>
              <a:t>+1) </a:t>
            </a:r>
            <a:r>
              <a:rPr lang="en-US" altLang="zh-CN" sz="2400" dirty="0" smtClean="0">
                <a:solidFill>
                  <a:srgbClr val="000000"/>
                </a:solidFill>
                <a:latin typeface="Verdana"/>
                <a:cs typeface="Verdana"/>
              </a:rPr>
              <a:t>is 0x56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4570373" y="4503979"/>
            <a:ext cx="4573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What about big endian?</a:t>
            </a:r>
            <a:endParaRPr lang="zh-CN" alt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18142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69022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Another example of 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576882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>
                <a:latin typeface="Consolas"/>
                <a:cs typeface="Consolas"/>
              </a:rPr>
              <a:t>bool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is_normalized_float</a:t>
            </a:r>
            <a:r>
              <a:rPr kumimoji="1" lang="en-US" altLang="zh-CN" sz="2400" dirty="0" smtClean="0">
                <a:latin typeface="Consolas"/>
                <a:cs typeface="Consolas"/>
              </a:rPr>
              <a:t>(float f)</a:t>
            </a: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{</a:t>
            </a: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 smtClean="0">
              <a:latin typeface="Consolas"/>
              <a:cs typeface="Consolas"/>
            </a:endParaRP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 smtClean="0">
              <a:latin typeface="Consolas"/>
              <a:cs typeface="Consolas"/>
            </a:endParaRPr>
          </a:p>
          <a:p>
            <a:endParaRPr kumimoji="1" lang="en-US" altLang="zh-CN" sz="2400" dirty="0" smtClean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2534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Local Variables</a:t>
            </a:r>
            <a:endParaRPr kumimoji="1"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16002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altLang="zh-CN" sz="2400" dirty="0"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839046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Scope (confining the usage of the variable)</a:t>
            </a:r>
            <a:endParaRPr kumimoji="1" lang="en-US" altLang="zh-CN" dirty="0" smtClean="0">
              <a:latin typeface="Verdana"/>
              <a:cs typeface="Verdana"/>
            </a:endParaRP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within the function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local variables of the same name in different functions are </a:t>
            </a:r>
            <a:r>
              <a:rPr kumimoji="1" lang="en-US" altLang="zh-CN" dirty="0" smtClean="0">
                <a:latin typeface="Verdana"/>
                <a:cs typeface="Verdana"/>
              </a:rPr>
              <a:t>unrelated</a:t>
            </a:r>
            <a:endParaRPr kumimoji="1" lang="en-US" altLang="zh-CN" dirty="0" smtClean="0">
              <a:latin typeface="Verdana"/>
              <a:cs typeface="Verdana"/>
            </a:endParaRPr>
          </a:p>
          <a:p>
            <a:pPr lvl="1"/>
            <a:endParaRPr kumimoji="1" lang="en-US" altLang="zh-CN" dirty="0" smtClean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7200" y="3950756"/>
            <a:ext cx="359888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i="1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add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int a, int b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) </a:t>
            </a:r>
          </a:p>
          <a:p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int </a:t>
            </a:r>
            <a:r>
              <a:rPr lang="en-US" altLang="zh-CN" sz="2200" dirty="0" smtClean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r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a + b;</a:t>
            </a:r>
          </a:p>
          <a:p>
            <a:r>
              <a:rPr lang="en-US" altLang="zh-CN" sz="2200" dirty="0">
                <a:solidFill>
                  <a:srgbClr val="FF0066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FF0066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return r;</a:t>
            </a:r>
            <a:endParaRPr lang="en-US" altLang="zh-CN" sz="2200" dirty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4" name="右大括号 3"/>
          <p:cNvSpPr/>
          <p:nvPr/>
        </p:nvSpPr>
        <p:spPr>
          <a:xfrm>
            <a:off x="3575034" y="4452678"/>
            <a:ext cx="194381" cy="101072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35781" y="4773373"/>
            <a:ext cx="328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r’s scope is in function </a:t>
            </a:r>
            <a:r>
              <a:rPr kumimoji="1" lang="en-US" altLang="zh-CN" i="1" dirty="0" smtClean="0">
                <a:latin typeface="Consolas"/>
                <a:cs typeface="Consolas"/>
              </a:rPr>
              <a:t>add</a:t>
            </a:r>
            <a:r>
              <a:rPr kumimoji="1" lang="en-US" altLang="zh-CN" dirty="0" smtClean="0">
                <a:latin typeface="Verdana"/>
                <a:cs typeface="Verdana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61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142" y="274638"/>
            <a:ext cx="8454658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Another example of 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66149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>
                <a:latin typeface="Consolas"/>
                <a:cs typeface="Consolas"/>
              </a:rPr>
              <a:t>bool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is_normalized_float</a:t>
            </a:r>
            <a:r>
              <a:rPr kumimoji="1" lang="en-US" altLang="zh-CN" sz="2400" dirty="0" smtClean="0">
                <a:latin typeface="Consolas"/>
                <a:cs typeface="Consolas"/>
              </a:rPr>
              <a:t>(float f)</a:t>
            </a: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{</a:t>
            </a: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    unsigned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;</a:t>
            </a:r>
          </a:p>
          <a:p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= *(unsigned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*)&amp;f;</a:t>
            </a: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    unsigned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exp</a:t>
            </a:r>
            <a:r>
              <a:rPr kumimoji="1" lang="en-US" altLang="zh-CN" sz="2400" dirty="0" smtClean="0">
                <a:latin typeface="Consolas"/>
                <a:cs typeface="Consolas"/>
              </a:rPr>
              <a:t> = (i&amp;0x7fffffff)&gt;&gt;23;</a:t>
            </a: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    return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exp</a:t>
            </a:r>
            <a:r>
              <a:rPr kumimoji="1" lang="en-US" altLang="zh-CN" sz="2400" dirty="0" smtClean="0">
                <a:latin typeface="Consolas"/>
                <a:cs typeface="Consolas"/>
              </a:rPr>
              <a:t> != 0 &amp;&amp;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exp</a:t>
            </a:r>
            <a:r>
              <a:rPr kumimoji="1" lang="en-US" altLang="zh-CN" sz="2400" smtClean="0">
                <a:latin typeface="Consolas"/>
                <a:cs typeface="Consolas"/>
              </a:rPr>
              <a:t> != 127)</a:t>
            </a:r>
            <a:r>
              <a:rPr kumimoji="1" lang="en-US" altLang="zh-CN" sz="2400" dirty="0" smtClean="0">
                <a:latin typeface="Consolas"/>
                <a:cs typeface="Consolas"/>
              </a:rPr>
              <a:t>;</a:t>
            </a:r>
          </a:p>
          <a:p>
            <a:endParaRPr kumimoji="1" lang="en-US" altLang="zh-CN" sz="2400" dirty="0" smtClean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497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</a:t>
            </a:r>
            <a:r>
              <a:rPr kumimoji="1" lang="en-US" altLang="zh-CN" sz="4800" dirty="0" smtClean="0">
                <a:latin typeface="Arial"/>
                <a:cs typeface="Arial"/>
              </a:rPr>
              <a:t>unction </a:t>
            </a:r>
            <a:r>
              <a:rPr kumimoji="1" lang="en-US" altLang="zh-CN" sz="4800" i="1" dirty="0" smtClean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750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200" dirty="0"/>
              <a:t>sizeof(</a:t>
            </a:r>
            <a:r>
              <a:rPr kumimoji="1" lang="en-US" altLang="zh-CN" sz="3200" dirty="0">
                <a:latin typeface="Consolas"/>
                <a:cs typeface="Consolas"/>
              </a:rPr>
              <a:t>type</a:t>
            </a:r>
            <a:r>
              <a:rPr kumimoji="1" lang="en-US" altLang="zh-CN" sz="3200" dirty="0"/>
              <a:t>)</a:t>
            </a:r>
          </a:p>
          <a:p>
            <a:pPr lvl="1"/>
            <a:r>
              <a:rPr kumimoji="1" lang="en-US" altLang="zh-CN" sz="2800" dirty="0"/>
              <a:t>Returns size in bytes of the object representation of </a:t>
            </a:r>
            <a:r>
              <a:rPr kumimoji="1" lang="en-US" altLang="zh-CN" sz="2800" dirty="0" smtClean="0"/>
              <a:t>type</a:t>
            </a:r>
          </a:p>
          <a:p>
            <a:pPr lvl="1"/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3200" dirty="0"/>
              <a:t>s</a:t>
            </a:r>
            <a:r>
              <a:rPr kumimoji="1" lang="en-US" altLang="zh-CN" sz="3200" dirty="0" smtClean="0"/>
              <a:t>izeof(expression)</a:t>
            </a:r>
          </a:p>
          <a:p>
            <a:pPr lvl="1"/>
            <a:r>
              <a:rPr kumimoji="1" lang="en-US" altLang="zh-CN" sz="2800" dirty="0"/>
              <a:t>Returns size in bytes of </a:t>
            </a:r>
            <a:r>
              <a:rPr kumimoji="1" lang="en-US" altLang="zh-CN" sz="2800" dirty="0" smtClean="0"/>
              <a:t>the </a:t>
            </a:r>
            <a:r>
              <a:rPr kumimoji="1" lang="en-US" altLang="zh-CN" sz="2800" dirty="0"/>
              <a:t>type that would be returned by expression, if evaluated.</a:t>
            </a:r>
          </a:p>
          <a:p>
            <a:endParaRPr kumimoji="1" lang="en-US" altLang="zh-CN" sz="3200" dirty="0"/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47895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</a:t>
            </a:r>
            <a:r>
              <a:rPr kumimoji="1" lang="en-US" altLang="zh-CN" sz="4800" dirty="0" smtClean="0">
                <a:latin typeface="Arial"/>
                <a:cs typeface="Arial"/>
              </a:rPr>
              <a:t>unction </a:t>
            </a:r>
            <a:r>
              <a:rPr kumimoji="1" lang="en-US" altLang="zh-CN" sz="4800" i="1" dirty="0" smtClean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346829"/>
              </p:ext>
            </p:extLst>
          </p:nvPr>
        </p:nvGraphicFramePr>
        <p:xfrm>
          <a:off x="457200" y="1748945"/>
          <a:ext cx="837565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7825"/>
                <a:gridCol w="41878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sizeof(long)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sizeof(float)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sizeof(double)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*)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22735" y="4937739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2461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</a:t>
            </a:r>
            <a:r>
              <a:rPr kumimoji="1" lang="en-US" altLang="zh-CN" sz="4800" dirty="0" smtClean="0">
                <a:latin typeface="Arial"/>
                <a:cs typeface="Arial"/>
              </a:rPr>
              <a:t>unction </a:t>
            </a:r>
            <a:r>
              <a:rPr kumimoji="1" lang="en-US" altLang="zh-CN" sz="4800" i="1" dirty="0" smtClean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343237"/>
              </p:ext>
            </p:extLst>
          </p:nvPr>
        </p:nvGraphicFramePr>
        <p:xfrm>
          <a:off x="457200" y="1748945"/>
          <a:ext cx="837565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7825"/>
                <a:gridCol w="41878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sizeof(long)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sizeof(float)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sizeof(double)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*)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22735" y="4937739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682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</a:t>
            </a:r>
            <a:r>
              <a:rPr kumimoji="1" lang="en-US" altLang="zh-CN" sz="4800" dirty="0" smtClean="0">
                <a:latin typeface="Arial"/>
                <a:cs typeface="Arial"/>
              </a:rPr>
              <a:t>unction </a:t>
            </a:r>
            <a:r>
              <a:rPr kumimoji="1" lang="en-US" altLang="zh-CN" sz="4800" i="1" dirty="0" smtClean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441628"/>
              </p:ext>
            </p:extLst>
          </p:nvPr>
        </p:nvGraphicFramePr>
        <p:xfrm>
          <a:off x="457200" y="1748945"/>
          <a:ext cx="8375649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8069"/>
                <a:gridCol w="2425697"/>
                <a:gridCol w="27918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expr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a = 0; 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sizeof(a)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long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sizeof(b)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a = 0; long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sizeof(a + b)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char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c[10];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sizeof(c)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400" baseline="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[10];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de-DE" altLang="zh-CN" sz="24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de-DE" altLang="zh-CN" sz="240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de-DE" altLang="zh-CN" sz="2400" dirty="0" smtClean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[0])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*p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= </a:t>
                      </a:r>
                      <a:r>
                        <a:rPr lang="en-US" altLang="zh-CN" sz="2400" baseline="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de-DE" altLang="zh-CN" sz="2400" dirty="0" smtClean="0">
                          <a:latin typeface="Arial"/>
                          <a:cs typeface="Arial"/>
                        </a:rPr>
                        <a:t>(p)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22735" y="5532719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689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</a:t>
            </a:r>
            <a:r>
              <a:rPr kumimoji="1" lang="en-US" altLang="zh-CN" sz="4800" dirty="0" smtClean="0">
                <a:latin typeface="Arial"/>
                <a:cs typeface="Arial"/>
              </a:rPr>
              <a:t>unction </a:t>
            </a:r>
            <a:r>
              <a:rPr kumimoji="1" lang="en-US" altLang="zh-CN" sz="4800" i="1" dirty="0" smtClean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93898"/>
              </p:ext>
            </p:extLst>
          </p:nvPr>
        </p:nvGraphicFramePr>
        <p:xfrm>
          <a:off x="457200" y="1748945"/>
          <a:ext cx="8375649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8069"/>
                <a:gridCol w="2425697"/>
                <a:gridCol w="27918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expr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a = 0; 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sizeof(a)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long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sizeof(b)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a = 0; long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sizeof(a + b)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char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c[10];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sizeof(c)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10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400" baseline="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[10];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de-DE" altLang="zh-CN" sz="24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de-DE" altLang="zh-CN" sz="240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de-DE" altLang="zh-CN" sz="2400" dirty="0" smtClean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10 * 4 = 40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[0])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*p = 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(p)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22735" y="5630236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9650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bg2">
                    <a:lumMod val="25000"/>
                  </a:schemeClr>
                </a:solidFill>
              </a:rPr>
              <a:t>Undefined behavior 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903" y="2171389"/>
            <a:ext cx="82098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/>
                <a:cs typeface="Arial"/>
              </a:rPr>
              <a:t>In computer programming, undefined behavior (UB) is the result of executing computer code whose behavior is not prescribed by the language </a:t>
            </a:r>
            <a:r>
              <a:rPr lang="en-US" altLang="zh-CN" sz="2800" dirty="0" smtClean="0">
                <a:latin typeface="Arial"/>
                <a:cs typeface="Arial"/>
              </a:rPr>
              <a:t>specification.</a:t>
            </a:r>
            <a:endParaRPr lang="zh-CN" alt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607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Classic undefined behaviors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9694"/>
            <a:ext cx="8229600" cy="5294661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Use an uninitialized variable</a:t>
            </a:r>
          </a:p>
          <a:p>
            <a:pPr marL="0" indent="0">
              <a:buNone/>
            </a:pP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a;</a:t>
            </a:r>
          </a:p>
          <a:p>
            <a:pPr marL="0" indent="0">
              <a:buNone/>
            </a:pP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b = a + 1;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/>
              <a:t>out of bound array access</a:t>
            </a:r>
            <a:endParaRPr kumimoji="1" lang="en-US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a[2] = {1, 2};</a:t>
            </a:r>
          </a:p>
          <a:p>
            <a:pPr marL="0" indent="0">
              <a:buNone/>
            </a:pP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*p = a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/>
                <a:cs typeface="Consolas"/>
              </a:rPr>
              <a:t>*(p+3) = 3;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smtClean="0"/>
              <a:t>Divide by zero</a:t>
            </a:r>
          </a:p>
          <a:p>
            <a:pPr marL="0" indent="0">
              <a:buNone/>
            </a:pP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a = 1 / 0;</a:t>
            </a: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integer overflow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nt</a:t>
            </a:r>
            <a:r>
              <a:rPr kumimoji="1" lang="en-US" altLang="zh-CN" sz="2400" dirty="0" smtClean="0">
                <a:latin typeface="Consolas"/>
                <a:cs typeface="Consolas"/>
              </a:rPr>
              <a:t> a = 0x7fffffff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nt</a:t>
            </a:r>
            <a:r>
              <a:rPr kumimoji="1" lang="en-US" altLang="zh-CN" sz="2400" dirty="0" smtClean="0">
                <a:latin typeface="Consolas"/>
                <a:cs typeface="Consolas"/>
              </a:rPr>
              <a:t> b = a + 1 </a:t>
            </a:r>
          </a:p>
        </p:txBody>
      </p:sp>
    </p:spTree>
    <p:extLst>
      <p:ext uri="{BB962C8B-B14F-4D97-AF65-F5344CB8AC3E}">
        <p14:creationId xmlns:p14="http://schemas.microsoft.com/office/powerpoint/2010/main" val="265240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Why does C have undefined behavior?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Simplify compiler’s implementation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Enable better performance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8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</a:t>
            </a:r>
            <a:r>
              <a:rPr kumimoji="1" lang="en-US" altLang="zh-CN" dirty="0" smtClean="0"/>
              <a:t>se uninitialized variables</a:t>
            </a:r>
          </a:p>
          <a:p>
            <a:pPr lvl="1">
              <a:buFont typeface="Symbol" charset="2"/>
              <a:buChar char="-"/>
            </a:pPr>
            <a:r>
              <a:rPr kumimoji="1" lang="en-US" altLang="zh-CN" dirty="0" smtClean="0"/>
              <a:t>Avoid memory write</a:t>
            </a:r>
          </a:p>
          <a:p>
            <a:r>
              <a:rPr kumimoji="1" lang="en-US" altLang="zh-CN" dirty="0" smtClean="0"/>
              <a:t>Out-of-bound array access</a:t>
            </a:r>
          </a:p>
          <a:p>
            <a:pPr lvl="1"/>
            <a:r>
              <a:rPr kumimoji="1" lang="en-US" altLang="zh-CN" dirty="0" smtClean="0"/>
              <a:t>Avoid runtime bound checking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Divided by </a:t>
            </a:r>
            <a:r>
              <a:rPr kumimoji="1" lang="en-US" altLang="zh-CN" dirty="0" smtClean="0"/>
              <a:t>zero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integer </a:t>
            </a:r>
            <a:r>
              <a:rPr kumimoji="1" lang="en-US" altLang="zh-CN" dirty="0"/>
              <a:t>overflow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75452" y="4060831"/>
            <a:ext cx="6553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660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zh-CN" altLang="en-US" sz="66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574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9778" y="-107072"/>
            <a:ext cx="9333778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Local Variables / function arguments</a:t>
            </a:r>
            <a:endParaRPr kumimoji="1"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16002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altLang="zh-CN" sz="2400" dirty="0"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57200" y="1051147"/>
            <a:ext cx="8229600" cy="1658186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Function arguments are basically local variables</a:t>
            </a:r>
            <a:endParaRPr kumimoji="1" lang="en-US" altLang="zh-CN" dirty="0" smtClean="0">
              <a:latin typeface="Verdana"/>
              <a:cs typeface="Verdana"/>
            </a:endParaRPr>
          </a:p>
          <a:p>
            <a:r>
              <a:rPr kumimoji="1" lang="en-US" altLang="zh-CN" dirty="0" smtClean="0">
                <a:latin typeface="Verdana"/>
                <a:cs typeface="Verdana"/>
              </a:rPr>
              <a:t>Local variables’ storage policy:</a:t>
            </a:r>
            <a:endParaRPr kumimoji="1" lang="en-US" altLang="zh-CN" dirty="0" smtClean="0">
              <a:latin typeface="Verdana"/>
              <a:cs typeface="Verdana"/>
            </a:endParaRP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allocated upon function invocation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de-allocated </a:t>
            </a:r>
            <a:r>
              <a:rPr kumimoji="1" lang="en-US" altLang="zh-CN" dirty="0" smtClean="0">
                <a:latin typeface="Verdana"/>
                <a:cs typeface="Verdana"/>
              </a:rPr>
              <a:t>upon function return</a:t>
            </a:r>
          </a:p>
        </p:txBody>
      </p:sp>
      <p:sp>
        <p:nvSpPr>
          <p:cNvPr id="18" name="矩形 17"/>
          <p:cNvSpPr/>
          <p:nvPr/>
        </p:nvSpPr>
        <p:spPr>
          <a:xfrm>
            <a:off x="824089" y="2709333"/>
            <a:ext cx="57940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add(</a:t>
            </a:r>
            <a:r>
              <a:rPr lang="en-US" altLang="zh-CN" sz="2000" i="1" dirty="0" smtClean="0">
                <a:latin typeface="Consolas"/>
                <a:ea typeface="宋体" pitchFamily="2" charset="-122"/>
                <a:cs typeface="Consolas"/>
              </a:rPr>
              <a:t>int a, int b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)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int 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r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a + b;</a:t>
            </a:r>
          </a:p>
          <a:p>
            <a:r>
              <a:rPr lang="en-US" altLang="zh-CN" sz="2000" dirty="0">
                <a:solidFill>
                  <a:srgbClr val="FF0066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FF0066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return r;</a:t>
            </a:r>
            <a:endParaRPr lang="en-US" altLang="zh-CN" sz="2000" dirty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main()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{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r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add(1, 2);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(“r=%d\n”, r);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return 0;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12333" y="5159669"/>
            <a:ext cx="3922753" cy="400110"/>
            <a:chOff x="1312333" y="5159669"/>
            <a:chExt cx="3922753" cy="400110"/>
          </a:xfrm>
        </p:grpSpPr>
        <p:sp>
          <p:nvSpPr>
            <p:cNvPr id="3" name="TextBox 2"/>
            <p:cNvSpPr txBox="1"/>
            <p:nvPr/>
          </p:nvSpPr>
          <p:spPr>
            <a:xfrm>
              <a:off x="3076222" y="5159669"/>
              <a:ext cx="21588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nsolas"/>
                  <a:cs typeface="Consolas"/>
                </a:rPr>
                <a:t>r = add(1, 2);</a:t>
              </a:r>
              <a:endParaRPr lang="en-US" sz="2000" dirty="0">
                <a:latin typeface="Consolas"/>
                <a:cs typeface="Consolas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 flipV="1">
              <a:off x="1312333" y="5404556"/>
              <a:ext cx="1763889" cy="141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06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 undefined 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At instruction set level, different architectures handle them in different ways: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Divided </a:t>
            </a:r>
            <a:r>
              <a:rPr kumimoji="1" lang="en-US" altLang="zh-CN" dirty="0"/>
              <a:t>by </a:t>
            </a:r>
            <a:r>
              <a:rPr kumimoji="1" lang="en-US" altLang="zh-CN" dirty="0" smtClean="0"/>
              <a:t>zero</a:t>
            </a:r>
            <a:endParaRPr kumimoji="1" lang="en-US" altLang="zh-CN" dirty="0"/>
          </a:p>
          <a:p>
            <a:pPr>
              <a:buFont typeface="Symbol" charset="2"/>
              <a:buChar char="-"/>
            </a:pPr>
            <a:r>
              <a:rPr kumimoji="1" lang="en-US" altLang="zh-CN" dirty="0" smtClean="0"/>
              <a:t>X86 raises an exception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 smtClean="0"/>
              <a:t>MIPS and PowerPC silently ignore it. 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integer overflow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/>
              <a:t>X86 </a:t>
            </a:r>
            <a:r>
              <a:rPr kumimoji="1" lang="en-US" altLang="zh-CN" dirty="0" smtClean="0"/>
              <a:t>wraps around (with flags set)</a:t>
            </a:r>
            <a:endParaRPr kumimoji="1" lang="en-US" altLang="zh-CN" dirty="0"/>
          </a:p>
          <a:p>
            <a:pPr>
              <a:buFont typeface="Symbol" charset="2"/>
              <a:buChar char="-"/>
            </a:pPr>
            <a:r>
              <a:rPr kumimoji="1" lang="en-US" altLang="zh-CN" dirty="0"/>
              <a:t>MIPS </a:t>
            </a:r>
            <a:r>
              <a:rPr kumimoji="1" lang="en-US" altLang="zh-CN" dirty="0" smtClean="0"/>
              <a:t>raises an exception. </a:t>
            </a:r>
            <a:endParaRPr kumimoji="1" lang="en-US" altLang="zh-CN" dirty="0"/>
          </a:p>
          <a:p>
            <a:pPr>
              <a:buFont typeface="Symbol" charset="2"/>
              <a:buChar char="-"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43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Assumption: Unlike Java, C compilers trust the programmer not to submit code that has undefined behavior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The compiler optimizes this code under this assumption</a:t>
            </a:r>
          </a:p>
          <a:p>
            <a:pPr marL="0" indent="0">
              <a:buNone/>
            </a:pPr>
            <a:r>
              <a:rPr kumimoji="1" lang="en-US" altLang="zh-CN" dirty="0" smtClean="0">
                <a:sym typeface="Wingdings"/>
              </a:rPr>
              <a:t> Compiler may remove the code or rewrite the code in a way that programmer did not anticipate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264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9618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#include &lt;</a:t>
            </a:r>
            <a:r>
              <a:rPr lang="en-US" altLang="zh-CN" sz="1800" dirty="0" err="1" smtClean="0">
                <a:latin typeface="Consolas"/>
                <a:cs typeface="Consolas"/>
              </a:rPr>
              <a:t>stdio.h</a:t>
            </a:r>
            <a:r>
              <a:rPr lang="en-US" altLang="zh-CN" sz="1800" dirty="0" smtClean="0">
                <a:latin typeface="Consolas"/>
                <a:cs typeface="Consolas"/>
              </a:rPr>
              <a:t>&gt;</a:t>
            </a:r>
          </a:p>
          <a:p>
            <a:endParaRPr lang="en-US" altLang="zh-CN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void foo(</a:t>
            </a:r>
            <a:r>
              <a:rPr lang="en-US" altLang="zh-CN" sz="1800" dirty="0" err="1" smtClean="0">
                <a:latin typeface="Consolas"/>
                <a:cs typeface="Consolas"/>
              </a:rPr>
              <a:t>int</a:t>
            </a:r>
            <a:r>
              <a:rPr lang="en-US" altLang="zh-CN" sz="1800" dirty="0" smtClean="0">
                <a:latin typeface="Consolas"/>
                <a:cs typeface="Consolas"/>
              </a:rPr>
              <a:t> a) {</a:t>
            </a:r>
          </a:p>
          <a:p>
            <a:pPr marL="0" indent="0">
              <a:buNone/>
            </a:pPr>
            <a:r>
              <a:rPr lang="mr-IN" altLang="zh-CN" sz="1800" dirty="0" smtClean="0">
                <a:latin typeface="Consolas"/>
                <a:cs typeface="Consolas"/>
              </a:rPr>
              <a:t>  if(a+100 &lt; a) {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    </a:t>
            </a:r>
            <a:r>
              <a:rPr lang="en-US" altLang="zh-CN" sz="1800" dirty="0" err="1" smtClean="0">
                <a:latin typeface="Consolas"/>
                <a:cs typeface="Consolas"/>
              </a:rPr>
              <a:t>printf</a:t>
            </a:r>
            <a:r>
              <a:rPr lang="en-US" altLang="zh-CN" sz="1800" dirty="0" smtClean="0">
                <a:latin typeface="Consolas"/>
                <a:cs typeface="Consolas"/>
              </a:rPr>
              <a:t>(”overflowed\n");</a:t>
            </a:r>
          </a:p>
          <a:p>
            <a:pPr marL="0" indent="0">
              <a:buNone/>
            </a:pPr>
            <a:r>
              <a:rPr lang="mr-IN" altLang="zh-CN" sz="1800" dirty="0" smtClean="0">
                <a:latin typeface="Consolas"/>
                <a:cs typeface="Consolas"/>
              </a:rPr>
              <a:t>     return;</a:t>
            </a:r>
          </a:p>
          <a:p>
            <a:pPr marL="0" indent="0">
              <a:buNone/>
            </a:pPr>
            <a:r>
              <a:rPr lang="mr-IN" altLang="zh-CN" sz="1800" dirty="0" smtClean="0">
                <a:latin typeface="Consolas"/>
                <a:cs typeface="Consolas"/>
              </a:rPr>
              <a:t>  }</a:t>
            </a:r>
          </a:p>
          <a:p>
            <a:endParaRPr lang="mr-IN" altLang="zh-CN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  </a:t>
            </a:r>
            <a:r>
              <a:rPr lang="en-US" altLang="zh-CN" sz="1800" dirty="0" err="1" smtClean="0">
                <a:latin typeface="Consolas"/>
                <a:cs typeface="Consolas"/>
              </a:rPr>
              <a:t>printf</a:t>
            </a:r>
            <a:r>
              <a:rPr lang="en-US" altLang="zh-CN" sz="1800" dirty="0" smtClean="0">
                <a:latin typeface="Consolas"/>
                <a:cs typeface="Consolas"/>
              </a:rPr>
              <a:t>(”normal is boring\n");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err="1" smtClean="0">
                <a:latin typeface="Consolas"/>
                <a:cs typeface="Consolas"/>
              </a:rPr>
              <a:t>int</a:t>
            </a:r>
            <a:r>
              <a:rPr lang="en-US" altLang="zh-CN" sz="1800" dirty="0" smtClean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lang="mr-IN" altLang="zh-CN" sz="1800" dirty="0" smtClean="0">
                <a:latin typeface="Consolas"/>
                <a:cs typeface="Consolas"/>
              </a:rPr>
              <a:t>  foo(100);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  foo(0x7fffffff);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kumimoji="1" lang="en-US" altLang="zh-CN" sz="18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8511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9618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#include &lt;</a:t>
            </a:r>
            <a:r>
              <a:rPr lang="en-US" altLang="zh-CN" sz="1800" dirty="0" err="1" smtClean="0">
                <a:latin typeface="Consolas"/>
                <a:cs typeface="Consolas"/>
              </a:rPr>
              <a:t>stdio.h</a:t>
            </a:r>
            <a:r>
              <a:rPr lang="en-US" altLang="zh-CN" sz="1800" dirty="0" smtClean="0">
                <a:latin typeface="Consolas"/>
                <a:cs typeface="Consolas"/>
              </a:rPr>
              <a:t>&gt;</a:t>
            </a:r>
          </a:p>
          <a:p>
            <a:endParaRPr lang="en-US" altLang="zh-CN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void foo(</a:t>
            </a:r>
            <a:r>
              <a:rPr lang="en-US" altLang="zh-CN" sz="1800" dirty="0" err="1" smtClean="0">
                <a:latin typeface="Consolas"/>
                <a:cs typeface="Consolas"/>
              </a:rPr>
              <a:t>int</a:t>
            </a:r>
            <a:r>
              <a:rPr lang="en-US" altLang="zh-CN" sz="1800" dirty="0" smtClean="0">
                <a:latin typeface="Consolas"/>
                <a:cs typeface="Consolas"/>
              </a:rPr>
              <a:t> a) {</a:t>
            </a:r>
          </a:p>
          <a:p>
            <a:pPr marL="0" indent="0">
              <a:buNone/>
            </a:pPr>
            <a:r>
              <a:rPr lang="mr-IN" altLang="zh-CN" sz="1800" dirty="0" smtClean="0">
                <a:latin typeface="Consolas"/>
                <a:cs typeface="Consolas"/>
              </a:rPr>
              <a:t>  </a:t>
            </a:r>
            <a:r>
              <a:rPr lang="mr-IN" altLang="zh-CN" sz="1800" strike="sngStrike" dirty="0" smtClean="0">
                <a:latin typeface="Consolas"/>
                <a:cs typeface="Consolas"/>
              </a:rPr>
              <a:t>if(a+100 &lt; a) {</a:t>
            </a:r>
          </a:p>
          <a:p>
            <a:pPr marL="0" indent="0">
              <a:buNone/>
            </a:pPr>
            <a:r>
              <a:rPr lang="en-US" altLang="zh-CN" sz="1800" strike="sngStrike" dirty="0" smtClean="0">
                <a:latin typeface="Consolas"/>
                <a:cs typeface="Consolas"/>
              </a:rPr>
              <a:t>    </a:t>
            </a:r>
            <a:r>
              <a:rPr lang="en-US" altLang="zh-CN" sz="1800" strike="sngStrike" dirty="0" err="1" smtClean="0">
                <a:latin typeface="Consolas"/>
                <a:cs typeface="Consolas"/>
              </a:rPr>
              <a:t>printf</a:t>
            </a:r>
            <a:r>
              <a:rPr lang="en-US" altLang="zh-CN" sz="1800" strike="sngStrike" dirty="0" smtClean="0">
                <a:latin typeface="Consolas"/>
                <a:cs typeface="Consolas"/>
              </a:rPr>
              <a:t>(“overflowed\n");</a:t>
            </a:r>
          </a:p>
          <a:p>
            <a:pPr marL="0" indent="0">
              <a:buNone/>
            </a:pPr>
            <a:r>
              <a:rPr lang="mr-IN" altLang="zh-CN" sz="1800" strike="sngStrike" dirty="0" smtClean="0">
                <a:latin typeface="Consolas"/>
                <a:cs typeface="Consolas"/>
              </a:rPr>
              <a:t>     return;</a:t>
            </a:r>
          </a:p>
          <a:p>
            <a:pPr marL="0" indent="0">
              <a:buNone/>
            </a:pPr>
            <a:r>
              <a:rPr lang="mr-IN" altLang="zh-CN" sz="1800" strike="sngStrike" dirty="0" smtClean="0">
                <a:latin typeface="Consolas"/>
                <a:cs typeface="Consolas"/>
              </a:rPr>
              <a:t>  }</a:t>
            </a:r>
          </a:p>
          <a:p>
            <a:endParaRPr lang="mr-IN" altLang="zh-CN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  </a:t>
            </a:r>
            <a:r>
              <a:rPr lang="en-US" altLang="zh-CN" sz="1800" dirty="0" err="1" smtClean="0">
                <a:latin typeface="Consolas"/>
                <a:cs typeface="Consolas"/>
              </a:rPr>
              <a:t>printf</a:t>
            </a:r>
            <a:r>
              <a:rPr lang="en-US" altLang="zh-CN" sz="1800" dirty="0" smtClean="0">
                <a:latin typeface="Consolas"/>
                <a:cs typeface="Consolas"/>
              </a:rPr>
              <a:t>(“normal is boring\n");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err="1" smtClean="0">
                <a:latin typeface="Consolas"/>
                <a:cs typeface="Consolas"/>
              </a:rPr>
              <a:t>int</a:t>
            </a:r>
            <a:r>
              <a:rPr lang="en-US" altLang="zh-CN" sz="1800" dirty="0" smtClean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lang="mr-IN" altLang="zh-CN" sz="1800" dirty="0" smtClean="0">
                <a:latin typeface="Consolas"/>
                <a:cs typeface="Consolas"/>
              </a:rPr>
              <a:t>  foo(100);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  foo(0x7fffffff);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kumimoji="1" lang="en-US" altLang="zh-CN" sz="1800" dirty="0" smtClean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11653" y="2158895"/>
            <a:ext cx="4004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 err="1" smtClean="0">
                <a:solidFill>
                  <a:srgbClr val="FF0000"/>
                </a:solidFill>
                <a:latin typeface="Arial"/>
                <a:cs typeface="Arial"/>
              </a:rPr>
              <a:t>gcc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Arial"/>
                <a:cs typeface="Arial"/>
              </a:rPr>
              <a:t> removes the check with O3</a:t>
            </a:r>
            <a:endParaRPr lang="zh-CN" altLang="en-US"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85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Recap </a:t>
            </a:r>
            <a:r>
              <a:rPr kumimoji="1" lang="en-US" altLang="zh-CN" dirty="0"/>
              <a:t>p</a:t>
            </a:r>
            <a:r>
              <a:rPr kumimoji="1" lang="en-US" altLang="zh-CN" dirty="0" smtClean="0"/>
              <a:t>ointer and array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403283"/>
            <a:ext cx="364219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2400" dirty="0">
                <a:latin typeface="Verdana"/>
                <a:cs typeface="Verdana"/>
              </a:rPr>
              <a:t>int arr[3] = {1, 2, 3}</a:t>
            </a:r>
            <a:r>
              <a:rPr kumimoji="1" lang="mr-IN" altLang="zh-CN" sz="2400" dirty="0" smtClean="0">
                <a:latin typeface="Verdana"/>
                <a:cs typeface="Verdana"/>
              </a:rPr>
              <a:t>;</a:t>
            </a:r>
            <a:endParaRPr kumimoji="1" lang="en-US" altLang="zh-CN" sz="2400" dirty="0" smtClean="0">
              <a:latin typeface="Verdana"/>
              <a:cs typeface="Verdana"/>
            </a:endParaRPr>
          </a:p>
          <a:p>
            <a:endParaRPr kumimoji="1" lang="mr-IN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i</a:t>
            </a:r>
            <a:r>
              <a:rPr kumimoji="1" lang="en-US" altLang="zh-CN" sz="2400" dirty="0" smtClean="0">
                <a:latin typeface="Verdana"/>
                <a:cs typeface="Verdana"/>
              </a:rPr>
              <a:t>nt *</a:t>
            </a:r>
            <a:r>
              <a:rPr kumimoji="1" lang="mr-IN" altLang="zh-CN" sz="2400" dirty="0" smtClean="0">
                <a:latin typeface="Verdana"/>
                <a:cs typeface="Verdana"/>
              </a:rPr>
              <a:t>p </a:t>
            </a:r>
            <a:r>
              <a:rPr kumimoji="1" lang="mr-IN" altLang="zh-CN" sz="2400" dirty="0">
                <a:latin typeface="Verdana"/>
                <a:cs typeface="Verdana"/>
              </a:rPr>
              <a:t>= arr</a:t>
            </a:r>
            <a:r>
              <a:rPr kumimoji="1" lang="mr-IN" altLang="zh-CN" sz="2400" dirty="0" smtClean="0">
                <a:latin typeface="Verdana"/>
                <a:cs typeface="Verdana"/>
              </a:rPr>
              <a:t>;</a:t>
            </a:r>
            <a:endParaRPr kumimoji="1" lang="en-US" altLang="zh-CN" sz="2400" dirty="0" smtClean="0">
              <a:latin typeface="Verdana"/>
              <a:cs typeface="Verdana"/>
            </a:endParaRPr>
          </a:p>
          <a:p>
            <a:endParaRPr kumimoji="1" lang="mr-IN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 smtClean="0">
                <a:latin typeface="Verdana"/>
                <a:cs typeface="Verdana"/>
              </a:rPr>
              <a:t>int *</a:t>
            </a:r>
            <a:r>
              <a:rPr kumimoji="1" lang="mr-IN" altLang="zh-CN" sz="2400" dirty="0" smtClean="0">
                <a:latin typeface="Verdana"/>
                <a:cs typeface="Verdana"/>
              </a:rPr>
              <a:t>q </a:t>
            </a:r>
            <a:r>
              <a:rPr kumimoji="1" lang="mr-IN" altLang="zh-CN" sz="2400" dirty="0">
                <a:latin typeface="Verdana"/>
                <a:cs typeface="Verdana"/>
              </a:rPr>
              <a:t>= </a:t>
            </a:r>
            <a:r>
              <a:rPr kumimoji="1" lang="mr-IN" altLang="zh-CN" sz="2400" dirty="0" smtClean="0">
                <a:latin typeface="Verdana"/>
                <a:cs typeface="Verdana"/>
              </a:rPr>
              <a:t>p</a:t>
            </a:r>
            <a:r>
              <a:rPr kumimoji="1" lang="en-US" altLang="zh-CN" sz="2400" dirty="0" smtClean="0">
                <a:latin typeface="Verdana"/>
                <a:cs typeface="Verdana"/>
              </a:rPr>
              <a:t> + 1</a:t>
            </a:r>
            <a:r>
              <a:rPr kumimoji="1" lang="mr-IN" altLang="zh-CN" sz="2400" dirty="0" smtClean="0">
                <a:latin typeface="Verdana"/>
                <a:cs typeface="Verdana"/>
              </a:rPr>
              <a:t>;</a:t>
            </a:r>
            <a:endParaRPr kumimoji="1" lang="en-US" altLang="zh-CN" sz="2400" dirty="0" smtClean="0">
              <a:latin typeface="Verdana"/>
              <a:cs typeface="Verdana"/>
            </a:endParaRPr>
          </a:p>
          <a:p>
            <a:endParaRPr kumimoji="1" lang="mr-IN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i</a:t>
            </a:r>
            <a:r>
              <a:rPr kumimoji="1" lang="en-US" altLang="zh-CN" sz="2400" dirty="0" smtClean="0">
                <a:latin typeface="Verdana"/>
                <a:cs typeface="Verdana"/>
              </a:rPr>
              <a:t>nt **r = &amp;p;</a:t>
            </a:r>
          </a:p>
        </p:txBody>
      </p:sp>
      <p:sp>
        <p:nvSpPr>
          <p:cNvPr id="5" name="矩形 4"/>
          <p:cNvSpPr/>
          <p:nvPr/>
        </p:nvSpPr>
        <p:spPr>
          <a:xfrm>
            <a:off x="577755" y="3643572"/>
            <a:ext cx="81090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How many ways to access the 3</a:t>
            </a:r>
            <a:r>
              <a:rPr lang="en-US" altLang="zh-CN" sz="2800" baseline="300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rd</a:t>
            </a:r>
            <a:r>
              <a:rPr lang="en-US" altLang="zh-CN" sz="28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element of the array </a:t>
            </a:r>
            <a:r>
              <a:rPr lang="en-US" altLang="zh-CN" sz="28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arr</a:t>
            </a:r>
            <a:r>
              <a:rPr lang="en-US" altLang="zh-CN" sz="28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31715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Recap </a:t>
            </a:r>
            <a:r>
              <a:rPr kumimoji="1" lang="en-US" altLang="zh-CN" dirty="0"/>
              <a:t>p</a:t>
            </a:r>
            <a:r>
              <a:rPr kumimoji="1" lang="en-US" altLang="zh-CN" dirty="0" smtClean="0"/>
              <a:t>ointer and array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403283"/>
            <a:ext cx="364219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2400" dirty="0">
                <a:latin typeface="Verdana"/>
                <a:cs typeface="Verdana"/>
              </a:rPr>
              <a:t>int arr[3] = {1, 2, 3}</a:t>
            </a:r>
            <a:r>
              <a:rPr kumimoji="1" lang="mr-IN" altLang="zh-CN" sz="2400" dirty="0" smtClean="0">
                <a:latin typeface="Verdana"/>
                <a:cs typeface="Verdana"/>
              </a:rPr>
              <a:t>;</a:t>
            </a:r>
            <a:endParaRPr kumimoji="1" lang="en-US" altLang="zh-CN" sz="2400" dirty="0" smtClean="0">
              <a:latin typeface="Verdana"/>
              <a:cs typeface="Verdana"/>
            </a:endParaRPr>
          </a:p>
          <a:p>
            <a:endParaRPr kumimoji="1" lang="mr-IN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i</a:t>
            </a:r>
            <a:r>
              <a:rPr kumimoji="1" lang="en-US" altLang="zh-CN" sz="2400" dirty="0" smtClean="0">
                <a:latin typeface="Verdana"/>
                <a:cs typeface="Verdana"/>
              </a:rPr>
              <a:t>nt *</a:t>
            </a:r>
            <a:r>
              <a:rPr kumimoji="1" lang="mr-IN" altLang="zh-CN" sz="2400" dirty="0" smtClean="0">
                <a:latin typeface="Verdana"/>
                <a:cs typeface="Verdana"/>
              </a:rPr>
              <a:t>p </a:t>
            </a:r>
            <a:r>
              <a:rPr kumimoji="1" lang="mr-IN" altLang="zh-CN" sz="2400" dirty="0">
                <a:latin typeface="Verdana"/>
                <a:cs typeface="Verdana"/>
              </a:rPr>
              <a:t>= arr</a:t>
            </a:r>
            <a:r>
              <a:rPr kumimoji="1" lang="mr-IN" altLang="zh-CN" sz="2400" dirty="0" smtClean="0">
                <a:latin typeface="Verdana"/>
                <a:cs typeface="Verdana"/>
              </a:rPr>
              <a:t>;</a:t>
            </a:r>
            <a:endParaRPr kumimoji="1" lang="en-US" altLang="zh-CN" sz="2400" dirty="0" smtClean="0">
              <a:latin typeface="Verdana"/>
              <a:cs typeface="Verdana"/>
            </a:endParaRPr>
          </a:p>
          <a:p>
            <a:endParaRPr kumimoji="1" lang="mr-IN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 smtClean="0">
                <a:latin typeface="Verdana"/>
                <a:cs typeface="Verdana"/>
              </a:rPr>
              <a:t>int *</a:t>
            </a:r>
            <a:r>
              <a:rPr kumimoji="1" lang="mr-IN" altLang="zh-CN" sz="2400" dirty="0" smtClean="0">
                <a:latin typeface="Verdana"/>
                <a:cs typeface="Verdana"/>
              </a:rPr>
              <a:t>q </a:t>
            </a:r>
            <a:r>
              <a:rPr kumimoji="1" lang="mr-IN" altLang="zh-CN" sz="2400" dirty="0">
                <a:latin typeface="Verdana"/>
                <a:cs typeface="Verdana"/>
              </a:rPr>
              <a:t>= </a:t>
            </a:r>
            <a:r>
              <a:rPr kumimoji="1" lang="mr-IN" altLang="zh-CN" sz="2400" dirty="0" smtClean="0">
                <a:latin typeface="Verdana"/>
                <a:cs typeface="Verdana"/>
              </a:rPr>
              <a:t>p</a:t>
            </a:r>
            <a:r>
              <a:rPr kumimoji="1" lang="en-US" altLang="zh-CN" sz="2400" dirty="0" smtClean="0">
                <a:latin typeface="Verdana"/>
                <a:cs typeface="Verdana"/>
              </a:rPr>
              <a:t> + 1</a:t>
            </a:r>
            <a:r>
              <a:rPr kumimoji="1" lang="mr-IN" altLang="zh-CN" sz="2400" dirty="0" smtClean="0">
                <a:latin typeface="Verdana"/>
                <a:cs typeface="Verdana"/>
              </a:rPr>
              <a:t>;</a:t>
            </a:r>
            <a:endParaRPr kumimoji="1" lang="en-US" altLang="zh-CN" sz="2400" dirty="0" smtClean="0">
              <a:latin typeface="Verdana"/>
              <a:cs typeface="Verdana"/>
            </a:endParaRPr>
          </a:p>
          <a:p>
            <a:endParaRPr kumimoji="1" lang="mr-IN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i</a:t>
            </a:r>
            <a:r>
              <a:rPr kumimoji="1" lang="en-US" altLang="zh-CN" sz="2400" dirty="0" smtClean="0">
                <a:latin typeface="Verdana"/>
                <a:cs typeface="Verdana"/>
              </a:rPr>
              <a:t>nt **r = &amp;p</a:t>
            </a:r>
          </a:p>
        </p:txBody>
      </p:sp>
      <p:sp>
        <p:nvSpPr>
          <p:cNvPr id="5" name="矩形 4"/>
          <p:cNvSpPr/>
          <p:nvPr/>
        </p:nvSpPr>
        <p:spPr>
          <a:xfrm>
            <a:off x="577755" y="3643572"/>
            <a:ext cx="75779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 smtClean="0">
              <a:solidFill>
                <a:srgbClr val="FF0000"/>
              </a:solidFill>
              <a:latin typeface="Verdana"/>
              <a:ea typeface="宋体" pitchFamily="2" charset="-122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" y="3613666"/>
            <a:ext cx="3134392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a</a:t>
            </a:r>
            <a:r>
              <a:rPr kumimoji="1" lang="en-US" altLang="zh-CN" sz="2400" dirty="0" smtClean="0">
                <a:latin typeface="Verdana"/>
                <a:cs typeface="Verdana"/>
              </a:rPr>
              <a:t>rr[2],  *(arr + 2),</a:t>
            </a:r>
          </a:p>
          <a:p>
            <a:endParaRPr kumimoji="1" lang="en-US" altLang="zh-CN" sz="400" dirty="0" smtClean="0">
              <a:latin typeface="Verdana"/>
              <a:cs typeface="Verdana"/>
            </a:endParaRPr>
          </a:p>
          <a:p>
            <a:r>
              <a:rPr kumimoji="1" lang="en-US" altLang="zh-CN" sz="2400" dirty="0" smtClean="0">
                <a:latin typeface="Verdana"/>
                <a:cs typeface="Verdana"/>
              </a:rPr>
              <a:t>p[2],    *(p + 2),</a:t>
            </a:r>
          </a:p>
          <a:p>
            <a:endParaRPr kumimoji="1" lang="en-US" altLang="zh-CN" sz="400" dirty="0" smtClean="0">
              <a:latin typeface="Verdana"/>
              <a:cs typeface="Verdana"/>
            </a:endParaRPr>
          </a:p>
          <a:p>
            <a:r>
              <a:rPr kumimoji="1" lang="en-US" altLang="zh-CN" sz="2400" dirty="0" smtClean="0">
                <a:latin typeface="Verdana"/>
                <a:cs typeface="Verdana"/>
              </a:rPr>
              <a:t>q[1],    *(q + 1),</a:t>
            </a:r>
          </a:p>
          <a:p>
            <a:endParaRPr kumimoji="1" lang="en-US" altLang="zh-CN" sz="400" dirty="0" smtClean="0">
              <a:latin typeface="Verdana"/>
              <a:cs typeface="Verdana"/>
            </a:endParaRPr>
          </a:p>
          <a:p>
            <a:r>
              <a:rPr kumimoji="1" lang="en-US" altLang="zh-CN" sz="2400" dirty="0" smtClean="0">
                <a:latin typeface="Verdana"/>
                <a:cs typeface="Verdana"/>
              </a:rPr>
              <a:t>(*r)[2], *(*r + 2)</a:t>
            </a:r>
            <a:endParaRPr kumimoji="1" lang="en-US" altLang="zh-CN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4339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Move zeros</a:t>
            </a:r>
          </a:p>
          <a:p>
            <a:pPr lvl="1"/>
            <a:r>
              <a:rPr kumimoji="1" lang="en-US" altLang="zh-CN" dirty="0"/>
              <a:t>Given an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array </a:t>
            </a:r>
            <a:r>
              <a:rPr kumimoji="1" lang="en-US" altLang="zh-CN" dirty="0"/>
              <a:t>nums, write a function to move all 0's to the end of it while maintaining the relative order of the non-zero elements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dirty="0"/>
              <a:t>For example, given nums = [0, 1, 0, 3, 12], after calling your function, nums should be [1, 3, 12, 0, 0</a:t>
            </a:r>
            <a:r>
              <a:rPr kumimoji="1" lang="en-US" altLang="zh-CN" dirty="0" smtClean="0"/>
              <a:t>]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en-US" altLang="zh-CN" dirty="0" smtClean="0"/>
              <a:t>ssume you can dynamically allocate an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array with function </a:t>
            </a:r>
            <a:r>
              <a:rPr kumimoji="1" lang="en-US" altLang="zh-CN" dirty="0" err="1" smtClean="0"/>
              <a:t>dynamic_alloc</a:t>
            </a:r>
            <a:r>
              <a:rPr kumimoji="1" lang="en-US" altLang="zh-CN" dirty="0" smtClean="0"/>
              <a:t>(n):</a:t>
            </a:r>
            <a:endParaRPr kumimoji="1" lang="en-US" altLang="zh-CN" dirty="0"/>
          </a:p>
          <a:p>
            <a:pPr lvl="2"/>
            <a:r>
              <a:rPr kumimoji="1" lang="en-US" altLang="zh-CN" i="1" dirty="0" err="1">
                <a:latin typeface="Consolas"/>
                <a:cs typeface="Consolas"/>
              </a:rPr>
              <a:t>i</a:t>
            </a:r>
            <a:r>
              <a:rPr kumimoji="1" lang="en-US" altLang="zh-CN" i="1" dirty="0" err="1" smtClean="0">
                <a:latin typeface="Consolas"/>
                <a:cs typeface="Consolas"/>
              </a:rPr>
              <a:t>nt</a:t>
            </a:r>
            <a:r>
              <a:rPr kumimoji="1" lang="en-US" altLang="zh-CN" i="1" dirty="0" smtClean="0">
                <a:latin typeface="Consolas"/>
                <a:cs typeface="Consolas"/>
              </a:rPr>
              <a:t>* </a:t>
            </a:r>
            <a:r>
              <a:rPr kumimoji="1" lang="en-US" altLang="zh-CN" i="1" dirty="0" err="1" smtClean="0">
                <a:latin typeface="Consolas"/>
                <a:cs typeface="Consolas"/>
              </a:rPr>
              <a:t>dynamic_alloc</a:t>
            </a:r>
            <a:r>
              <a:rPr kumimoji="1" lang="en-US" altLang="zh-CN" i="1" dirty="0" smtClean="0">
                <a:latin typeface="Consolas"/>
                <a:cs typeface="Consolas"/>
              </a:rPr>
              <a:t>(</a:t>
            </a:r>
            <a:r>
              <a:rPr kumimoji="1" lang="en-US" altLang="zh-CN" i="1" dirty="0" err="1" smtClean="0">
                <a:latin typeface="Consolas"/>
                <a:cs typeface="Consolas"/>
              </a:rPr>
              <a:t>int</a:t>
            </a:r>
            <a:r>
              <a:rPr kumimoji="1" lang="en-US" altLang="zh-CN" i="1" dirty="0" smtClean="0">
                <a:latin typeface="Consolas"/>
                <a:cs typeface="Consolas"/>
              </a:rPr>
              <a:t> </a:t>
            </a:r>
            <a:r>
              <a:rPr kumimoji="1" lang="en-US" altLang="zh-CN" i="1" dirty="0" err="1" smtClean="0">
                <a:latin typeface="Consolas"/>
                <a:cs typeface="Consolas"/>
              </a:rPr>
              <a:t>len</a:t>
            </a:r>
            <a:r>
              <a:rPr kumimoji="1" lang="en-US" altLang="zh-CN" i="1" dirty="0" smtClean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004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780900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615830"/>
              </p:ext>
            </p:extLst>
          </p:nvPr>
        </p:nvGraphicFramePr>
        <p:xfrm>
          <a:off x="1524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72425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212797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11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887615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789428"/>
              </p:ext>
            </p:extLst>
          </p:nvPr>
        </p:nvGraphicFramePr>
        <p:xfrm>
          <a:off x="1524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线箭头连接符 7"/>
          <p:cNvCxnSpPr/>
          <p:nvPr/>
        </p:nvCxnSpPr>
        <p:spPr>
          <a:xfrm flipV="1">
            <a:off x="3397895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0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59387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334339"/>
              </p:ext>
            </p:extLst>
          </p:nvPr>
        </p:nvGraphicFramePr>
        <p:xfrm>
          <a:off x="1524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4579961" y="2224892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2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Global Variables</a:t>
            </a:r>
            <a:endParaRPr kumimoji="1"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16002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altLang="zh-CN" sz="2400" dirty="0"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Scope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C</a:t>
            </a:r>
            <a:r>
              <a:rPr kumimoji="1" lang="en-US" altLang="zh-CN" dirty="0" smtClean="0">
                <a:latin typeface="Verdana"/>
                <a:cs typeface="Verdana"/>
              </a:rPr>
              <a:t>an be accessed by all functions</a:t>
            </a:r>
          </a:p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Storage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Allocated upon program </a:t>
            </a:r>
            <a:r>
              <a:rPr kumimoji="1" lang="en-US" altLang="zh-CN" dirty="0" smtClean="0">
                <a:latin typeface="Verdana"/>
                <a:cs typeface="Verdana"/>
              </a:rPr>
              <a:t>startup, </a:t>
            </a:r>
            <a:r>
              <a:rPr kumimoji="1" lang="en-US" altLang="zh-CN" dirty="0" err="1" smtClean="0">
                <a:latin typeface="Verdana"/>
                <a:cs typeface="Verdana"/>
              </a:rPr>
              <a:t>deallocated</a:t>
            </a:r>
            <a:r>
              <a:rPr kumimoji="1" lang="en-US" altLang="zh-CN" dirty="0" smtClean="0">
                <a:latin typeface="Verdana"/>
                <a:cs typeface="Verdana"/>
              </a:rPr>
              <a:t> when entire program exits</a:t>
            </a:r>
          </a:p>
        </p:txBody>
      </p:sp>
      <p:sp>
        <p:nvSpPr>
          <p:cNvPr id="18" name="矩形 17"/>
          <p:cNvSpPr/>
          <p:nvPr/>
        </p:nvSpPr>
        <p:spPr>
          <a:xfrm>
            <a:off x="304800" y="4505528"/>
            <a:ext cx="359888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i="1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add(</a:t>
            </a:r>
            <a:r>
              <a:rPr lang="en-US" altLang="zh-CN" sz="2200" i="1" dirty="0" err="1" smtClean="0"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 a, </a:t>
            </a:r>
            <a:r>
              <a:rPr lang="en-US" altLang="zh-CN" sz="2200" i="1" dirty="0" err="1" smtClean="0"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 b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) </a:t>
            </a:r>
          </a:p>
          <a:p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 smtClean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    r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a + b;</a:t>
            </a:r>
          </a:p>
          <a:p>
            <a:r>
              <a:rPr lang="en-US" altLang="zh-CN" sz="2200" dirty="0">
                <a:solidFill>
                  <a:srgbClr val="FF0066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FF0066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return r;</a:t>
            </a:r>
            <a:endParaRPr lang="en-US" altLang="zh-CN" sz="2200" dirty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4261882" y="4504069"/>
            <a:ext cx="454007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i="1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</a:t>
            </a:r>
            <a:r>
              <a:rPr lang="en-US" altLang="zh-CN" sz="2200" i="1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nt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subtract(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int a, int b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) </a:t>
            </a:r>
          </a:p>
          <a:p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2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r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a </a:t>
            </a:r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-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b;</a:t>
            </a:r>
          </a:p>
          <a:p>
            <a:r>
              <a:rPr lang="en-US" altLang="zh-CN" sz="2200" dirty="0">
                <a:solidFill>
                  <a:srgbClr val="FF0066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FF0066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return r;</a:t>
            </a:r>
            <a:endParaRPr lang="en-US" altLang="zh-CN" sz="2200" dirty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202612" y="4074641"/>
            <a:ext cx="1890937" cy="430887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int </a:t>
            </a:r>
            <a:r>
              <a:rPr lang="en-US" altLang="zh-CN" sz="22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r</a:t>
            </a:r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0;</a:t>
            </a:r>
            <a:endParaRPr lang="zh-CN" altLang="en-US" sz="22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1210832" y="5987608"/>
            <a:ext cx="2451198" cy="731837"/>
          </a:xfrm>
          <a:prstGeom prst="wedgeRoundRectCallout">
            <a:avLst>
              <a:gd name="adj1" fmla="val -50760"/>
              <a:gd name="adj2" fmla="val -10835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modifies global variable 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645444" y="5987608"/>
            <a:ext cx="3498556" cy="731837"/>
          </a:xfrm>
          <a:prstGeom prst="wedgeRoundRectCallout">
            <a:avLst>
              <a:gd name="adj1" fmla="val -50760"/>
              <a:gd name="adj2" fmla="val -10835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local variable r shadows global variable r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561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13493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391236"/>
              </p:ext>
            </p:extLst>
          </p:nvPr>
        </p:nvGraphicFramePr>
        <p:xfrm>
          <a:off x="1524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线箭头连接符 7"/>
          <p:cNvCxnSpPr/>
          <p:nvPr/>
        </p:nvCxnSpPr>
        <p:spPr>
          <a:xfrm flipV="1">
            <a:off x="5784905" y="2213450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33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029526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107939"/>
              </p:ext>
            </p:extLst>
          </p:nvPr>
        </p:nvGraphicFramePr>
        <p:xfrm>
          <a:off x="1524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7047056" y="2224892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5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706521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641570"/>
              </p:ext>
            </p:extLst>
          </p:nvPr>
        </p:nvGraphicFramePr>
        <p:xfrm>
          <a:off x="1524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7047056" y="2224892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0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88582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991280"/>
              </p:ext>
            </p:extLst>
          </p:nvPr>
        </p:nvGraphicFramePr>
        <p:xfrm>
          <a:off x="1524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7047056" y="2224892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19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864031"/>
              </p:ext>
            </p:extLst>
          </p:nvPr>
        </p:nvGraphicFramePr>
        <p:xfrm>
          <a:off x="1524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831647"/>
              </p:ext>
            </p:extLst>
          </p:nvPr>
        </p:nvGraphicFramePr>
        <p:xfrm>
          <a:off x="1539115" y="184553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09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void moveZeroes(int* nums, int numsSize)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  <a:r>
              <a:rPr kumimoji="1" lang="mr-IN" altLang="zh-CN" sz="1400" dirty="0" smtClean="0">
                <a:latin typeface="Consolas"/>
                <a:cs typeface="Consolas"/>
              </a:rPr>
              <a:t>int</a:t>
            </a:r>
            <a:r>
              <a:rPr kumimoji="1" lang="mr-IN" altLang="zh-CN" sz="1400" dirty="0">
                <a:latin typeface="Consolas"/>
                <a:cs typeface="Consolas"/>
              </a:rPr>
              <a:t>* tmp = </a:t>
            </a:r>
            <a:r>
              <a:rPr kumimoji="1" lang="en-US" altLang="zh-CN" sz="1400" dirty="0" err="1" smtClean="0">
                <a:latin typeface="Consolas"/>
                <a:cs typeface="Consolas"/>
              </a:rPr>
              <a:t>dynamic_alloc</a:t>
            </a:r>
            <a:r>
              <a:rPr kumimoji="1" lang="mr-IN" altLang="zh-CN" sz="1400" dirty="0" smtClean="0">
                <a:latin typeface="Consolas"/>
                <a:cs typeface="Consolas"/>
              </a:rPr>
              <a:t>(numsSize)</a:t>
            </a:r>
            <a:r>
              <a:rPr kumimoji="1" lang="mr-IN" altLang="zh-CN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  <a:r>
              <a:rPr kumimoji="1" lang="mr-IN" altLang="zh-CN" sz="1400" dirty="0" smtClean="0">
                <a:latin typeface="Consolas"/>
                <a:cs typeface="Consolas"/>
              </a:rPr>
              <a:t>int </a:t>
            </a:r>
            <a:r>
              <a:rPr kumimoji="1" lang="mr-IN" altLang="zh-CN" sz="1400" dirty="0">
                <a:latin typeface="Consolas"/>
                <a:cs typeface="Consolas"/>
              </a:rPr>
              <a:t>index = 0</a:t>
            </a:r>
            <a:r>
              <a:rPr kumimoji="1" lang="mr-IN" altLang="zh-CN" sz="1400" dirty="0" smtClean="0">
                <a:latin typeface="Consolas"/>
                <a:cs typeface="Consolas"/>
              </a:rPr>
              <a:t>;</a:t>
            </a:r>
            <a:endParaRPr kumimoji="1" lang="en-US" altLang="zh-CN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</a:t>
            </a:r>
            <a:r>
              <a:rPr kumimoji="1" lang="mr-IN" altLang="zh-CN" sz="1400" dirty="0" smtClean="0">
                <a:latin typeface="Consolas"/>
                <a:cs typeface="Consolas"/>
              </a:rPr>
              <a:t>for</a:t>
            </a:r>
            <a:r>
              <a:rPr kumimoji="1" lang="mr-IN" altLang="zh-CN" sz="1400" dirty="0">
                <a:latin typeface="Consolas"/>
                <a:cs typeface="Consolas"/>
              </a:rPr>
              <a:t>(int i = 0; i &lt; numsSize; i++){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nsolas"/>
                <a:cs typeface="Consolas"/>
              </a:rPr>
              <a:t>	</a:t>
            </a:r>
            <a:r>
              <a:rPr kumimoji="1" lang="mr-IN" altLang="zh-CN" sz="1400" dirty="0" smtClean="0">
                <a:latin typeface="Consolas"/>
                <a:cs typeface="Consolas"/>
              </a:rPr>
              <a:t>if</a:t>
            </a:r>
            <a:r>
              <a:rPr kumimoji="1" lang="mr-IN" altLang="zh-CN" sz="1400" dirty="0">
                <a:latin typeface="Consolas"/>
                <a:cs typeface="Consolas"/>
              </a:rPr>
              <a:t>(nums[i] != 0)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    tmp[index] = nums[i];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    index = index + 1;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</a:t>
            </a:r>
            <a:r>
              <a:rPr kumimoji="1" lang="mr-IN" altLang="zh-CN" sz="1400" dirty="0" smtClean="0">
                <a:latin typeface="Consolas"/>
                <a:cs typeface="Consolas"/>
              </a:rPr>
              <a:t>}</a:t>
            </a:r>
            <a:endParaRPr kumimoji="1" lang="mr-IN" altLang="zh-CN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for(int i = index; i &lt;numsSize; i++)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tmp[i] = 0;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for(int i = 0; i &lt; numsSize; i++)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nums[i] = tmp[i];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</a:t>
            </a:r>
            <a:r>
              <a:rPr kumimoji="1" lang="mr-IN" altLang="zh-CN" sz="1400" dirty="0" smtClean="0">
                <a:latin typeface="Consolas"/>
                <a:cs typeface="Consolas"/>
              </a:rPr>
              <a:t>}</a:t>
            </a:r>
            <a:endParaRPr kumimoji="1" lang="mr-IN" altLang="zh-CN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}</a:t>
            </a:r>
            <a:endParaRPr kumimoji="1" lang="zh-CN" alt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9800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void moveZeroes(int* nums, int numsSize)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  <a:r>
              <a:rPr kumimoji="1" lang="mr-IN" altLang="zh-CN" sz="1400" dirty="0" smtClean="0">
                <a:latin typeface="Consolas"/>
                <a:cs typeface="Consolas"/>
              </a:rPr>
              <a:t>int</a:t>
            </a:r>
            <a:r>
              <a:rPr kumimoji="1" lang="mr-IN" altLang="zh-CN" sz="1400" dirty="0">
                <a:latin typeface="Consolas"/>
                <a:cs typeface="Consolas"/>
              </a:rPr>
              <a:t>* tmp = </a:t>
            </a:r>
            <a:r>
              <a:rPr kumimoji="1" lang="en-US" altLang="zh-CN" sz="1400" dirty="0" err="1" smtClean="0">
                <a:latin typeface="Consolas"/>
                <a:cs typeface="Consolas"/>
              </a:rPr>
              <a:t>dynamic_alloc</a:t>
            </a:r>
            <a:r>
              <a:rPr kumimoji="1" lang="mr-IN" altLang="zh-CN" sz="1400" dirty="0" smtClean="0">
                <a:latin typeface="Consolas"/>
                <a:cs typeface="Consolas"/>
              </a:rPr>
              <a:t>(numsSize)</a:t>
            </a:r>
            <a:r>
              <a:rPr kumimoji="1" lang="mr-IN" altLang="zh-CN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kumimoji="1" lang="en-US" altLang="zh-CN" sz="1400" dirty="0" smtClean="0">
                <a:latin typeface="Consolas"/>
                <a:cs typeface="Consolas"/>
              </a:rPr>
              <a:t>    </a:t>
            </a:r>
            <a:r>
              <a:rPr kumimoji="1" lang="mr-IN" altLang="zh-CN" sz="1400" dirty="0" smtClean="0">
                <a:latin typeface="Consolas"/>
                <a:cs typeface="Consolas"/>
              </a:rPr>
              <a:t>int </a:t>
            </a:r>
            <a:r>
              <a:rPr kumimoji="1" lang="mr-IN" altLang="zh-CN" sz="1400" dirty="0">
                <a:latin typeface="Consolas"/>
                <a:cs typeface="Consolas"/>
              </a:rPr>
              <a:t>index = 0</a:t>
            </a:r>
            <a:r>
              <a:rPr kumimoji="1" lang="mr-IN" altLang="zh-CN" sz="1400" dirty="0" smtClean="0">
                <a:latin typeface="Consolas"/>
                <a:cs typeface="Consolas"/>
              </a:rPr>
              <a:t>;</a:t>
            </a:r>
            <a:endParaRPr kumimoji="1" lang="en-US" altLang="zh-CN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400" dirty="0"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latin typeface="Consolas"/>
                <a:cs typeface="Consolas"/>
              </a:rPr>
              <a:t>   </a:t>
            </a:r>
            <a:r>
              <a:rPr kumimoji="1" lang="mr-IN" altLang="zh-CN" sz="1400" dirty="0" smtClean="0">
                <a:latin typeface="Consolas"/>
                <a:cs typeface="Consolas"/>
              </a:rPr>
              <a:t>for</a:t>
            </a:r>
            <a:r>
              <a:rPr kumimoji="1" lang="mr-IN" altLang="zh-CN" sz="1400" dirty="0">
                <a:latin typeface="Consolas"/>
                <a:cs typeface="Consolas"/>
              </a:rPr>
              <a:t>(int i = 0; i &lt; numsSize; i++){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nsolas"/>
                <a:cs typeface="Consolas"/>
              </a:rPr>
              <a:t>	</a:t>
            </a:r>
            <a:r>
              <a:rPr kumimoji="1" lang="mr-IN" altLang="zh-CN" sz="1400" dirty="0" smtClean="0">
                <a:latin typeface="Consolas"/>
                <a:cs typeface="Consolas"/>
              </a:rPr>
              <a:t>if</a:t>
            </a:r>
            <a:r>
              <a:rPr kumimoji="1" lang="mr-IN" altLang="zh-CN" sz="1400" dirty="0">
                <a:latin typeface="Consolas"/>
                <a:cs typeface="Consolas"/>
              </a:rPr>
              <a:t>(nums[i] != 0)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    tmp[index] = nums[i];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    index = index + 1;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</a:t>
            </a:r>
            <a:r>
              <a:rPr kumimoji="1" lang="mr-IN" altLang="zh-CN" sz="1400" dirty="0" smtClean="0">
                <a:latin typeface="Consolas"/>
                <a:cs typeface="Consolas"/>
              </a:rPr>
              <a:t>}</a:t>
            </a:r>
            <a:endParaRPr kumimoji="1" lang="mr-IN" altLang="zh-CN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for(int i = index; i &lt;numsSize; i++)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tmp[i] = 0;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for(int i = 0; i &lt; numsSize; i++)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nums[i] = tmp[i];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</a:t>
            </a:r>
            <a:r>
              <a:rPr kumimoji="1" lang="mr-IN" altLang="zh-CN" sz="1400" dirty="0" smtClean="0">
                <a:latin typeface="Consolas"/>
                <a:cs typeface="Consolas"/>
              </a:rPr>
              <a:t>}</a:t>
            </a:r>
            <a:endParaRPr kumimoji="1" lang="mr-IN" altLang="zh-CN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}</a:t>
            </a:r>
            <a:endParaRPr kumimoji="1" lang="zh-CN" altLang="en-US" sz="1400" dirty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5639" y="6037592"/>
            <a:ext cx="72205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Can we avoid dynamic extra space?</a:t>
            </a:r>
            <a:endParaRPr lang="zh-CN" alt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532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249497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2127974" y="2247776"/>
            <a:ext cx="1" cy="3609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1907274" y="225911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112251" y="3527840"/>
            <a:ext cx="57019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Black (fast): point to the next element to be checked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Red (slow): point to the next slot to be replaced  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116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97813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363572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2122728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8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183607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363572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任意形状 15"/>
          <p:cNvSpPr/>
          <p:nvPr/>
        </p:nvSpPr>
        <p:spPr>
          <a:xfrm>
            <a:off x="2150856" y="2208290"/>
            <a:ext cx="1189836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2122728" y="225911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4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Function invocation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01571" y="1782028"/>
            <a:ext cx="38424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200" i="1" dirty="0" err="1" smtClean="0"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x, </a:t>
            </a:r>
            <a:r>
              <a:rPr lang="en-US" altLang="zh-CN" sz="2200" i="1" dirty="0" err="1" smtClean="0"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i="1" dirty="0">
                <a:latin typeface="Consolas"/>
                <a:ea typeface="宋体" pitchFamily="2" charset="-122"/>
                <a:cs typeface="Consolas"/>
              </a:rPr>
              <a:t>y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) </a:t>
            </a:r>
            <a:endParaRPr lang="en-US" altLang="zh-CN" sz="22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int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x;</a:t>
            </a:r>
            <a:endParaRPr lang="en-US" altLang="zh-CN" sz="22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x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= </a:t>
            </a:r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y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;</a:t>
            </a:r>
            <a:endParaRPr lang="en-US" altLang="zh-CN" sz="22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y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= tmp;</a:t>
            </a:r>
          </a:p>
          <a:p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7431" y="1782028"/>
            <a:ext cx="6193493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i="1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int x = 1;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int y = 2;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b="1" dirty="0" smtClean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(x, y);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endParaRPr lang="en-US" altLang="zh-CN" sz="22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err="1" smtClean="0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(“x: %d, y: %d”, x, y);</a:t>
            </a:r>
          </a:p>
          <a:p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362244" y="4932110"/>
            <a:ext cx="3773188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0000FF"/>
                </a:solidFill>
                <a:latin typeface="Verdana"/>
                <a:cs typeface="Verdana"/>
              </a:rPr>
              <a:t>Result  x: </a:t>
            </a:r>
            <a:r>
              <a:rPr lang="en-US" altLang="zh-CN" sz="3200" dirty="0" smtClean="0">
                <a:solidFill>
                  <a:srgbClr val="FF0000"/>
                </a:solidFill>
                <a:latin typeface="Verdana"/>
                <a:cs typeface="Verdana"/>
              </a:rPr>
              <a:t>?</a:t>
            </a:r>
            <a:r>
              <a:rPr lang="en-US" altLang="zh-CN" sz="3200" dirty="0" smtClean="0">
                <a:solidFill>
                  <a:srgbClr val="0000FF"/>
                </a:solidFill>
                <a:latin typeface="Verdana"/>
                <a:cs typeface="Verdana"/>
              </a:rPr>
              <a:t>,  y: </a:t>
            </a:r>
            <a:r>
              <a:rPr lang="en-US" altLang="zh-CN" sz="3200" dirty="0">
                <a:solidFill>
                  <a:srgbClr val="FF0000"/>
                </a:solidFill>
                <a:latin typeface="Verdana"/>
                <a:cs typeface="Verdana"/>
              </a:rPr>
              <a:t>?</a:t>
            </a:r>
            <a:endParaRPr lang="zh-CN" altLang="en-US" sz="32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261130" y="1186804"/>
            <a:ext cx="7183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rgbClr val="FF0000"/>
                </a:solidFill>
                <a:latin typeface="Verdana"/>
                <a:cs typeface="Verdana"/>
              </a:rPr>
              <a:t>C (and Java) passes arguments by value</a:t>
            </a:r>
            <a:endParaRPr lang="zh-CN" altLang="en-US" sz="2400" b="1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cxnSp>
        <p:nvCxnSpPr>
          <p:cNvPr id="8" name="曲线连接符 16"/>
          <p:cNvCxnSpPr>
            <a:cxnSpLocks noChangeShapeType="1"/>
          </p:cNvCxnSpPr>
          <p:nvPr/>
        </p:nvCxnSpPr>
        <p:spPr bwMode="auto">
          <a:xfrm flipH="1">
            <a:off x="7383142" y="1506245"/>
            <a:ext cx="2201" cy="331689"/>
          </a:xfrm>
          <a:prstGeom prst="curvedConnector4">
            <a:avLst>
              <a:gd name="adj1" fmla="val -10386188"/>
              <a:gd name="adj2" fmla="val 49176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17777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790253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363572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任意形状 15"/>
          <p:cNvSpPr/>
          <p:nvPr/>
        </p:nvSpPr>
        <p:spPr>
          <a:xfrm>
            <a:off x="2150856" y="2208290"/>
            <a:ext cx="1189836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3177315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55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658444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553407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3347410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29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38969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5811887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形状 5"/>
          <p:cNvSpPr/>
          <p:nvPr/>
        </p:nvSpPr>
        <p:spPr>
          <a:xfrm>
            <a:off x="3340691" y="2224892"/>
            <a:ext cx="235678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3331569" y="2292187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6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883336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701316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4560751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85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16056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701316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形状 5"/>
          <p:cNvSpPr/>
          <p:nvPr/>
        </p:nvSpPr>
        <p:spPr>
          <a:xfrm>
            <a:off x="4519085" y="2269855"/>
            <a:ext cx="235678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4578000" y="228119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3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621512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701316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5836699" y="225290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1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void moveZeroes(int* nums, int numsSize)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dirty="0" smtClean="0">
                <a:latin typeface="Consolas"/>
                <a:cs typeface="Consolas"/>
              </a:rPr>
              <a:t>    </a:t>
            </a:r>
            <a:r>
              <a:rPr kumimoji="1" lang="mr-IN" altLang="zh-CN" dirty="0" smtClean="0">
                <a:latin typeface="Consolas"/>
                <a:cs typeface="Consolas"/>
              </a:rPr>
              <a:t>int </a:t>
            </a:r>
            <a:r>
              <a:rPr kumimoji="1" lang="en-US" altLang="zh-CN" dirty="0" err="1" smtClean="0">
                <a:latin typeface="Consolas"/>
                <a:cs typeface="Consolas"/>
              </a:rPr>
              <a:t>nextReplace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mr-IN" altLang="zh-CN" dirty="0" smtClean="0">
                <a:latin typeface="Consolas"/>
                <a:cs typeface="Consolas"/>
              </a:rPr>
              <a:t>= </a:t>
            </a:r>
            <a:r>
              <a:rPr kumimoji="1" lang="mr-IN" altLang="zh-CN" dirty="0">
                <a:latin typeface="Consolas"/>
                <a:cs typeface="Consolas"/>
              </a:rPr>
              <a:t>0;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for (int i = 0; i &lt; numsSize; i++)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if (nums[i] != 0)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    nums</a:t>
            </a:r>
            <a:r>
              <a:rPr kumimoji="1" lang="mr-IN" altLang="zh-CN" dirty="0" smtClean="0">
                <a:latin typeface="Consolas"/>
                <a:cs typeface="Consolas"/>
              </a:rPr>
              <a:t>[</a:t>
            </a:r>
            <a:r>
              <a:rPr kumimoji="1" lang="en-US" altLang="zh-CN" dirty="0" err="1" smtClean="0">
                <a:latin typeface="Consolas"/>
                <a:cs typeface="Consolas"/>
              </a:rPr>
              <a:t>nextReplace</a:t>
            </a:r>
            <a:r>
              <a:rPr kumimoji="1" lang="mr-IN" altLang="zh-CN" dirty="0" smtClean="0">
                <a:latin typeface="Consolas"/>
                <a:cs typeface="Consolas"/>
              </a:rPr>
              <a:t>+</a:t>
            </a:r>
            <a:r>
              <a:rPr kumimoji="1" lang="mr-IN" altLang="zh-CN" dirty="0">
                <a:latin typeface="Consolas"/>
                <a:cs typeface="Consolas"/>
              </a:rPr>
              <a:t>+] = nums[i];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  <a:r>
              <a:rPr kumimoji="1" lang="mr-IN" altLang="zh-CN" dirty="0" smtClean="0">
                <a:latin typeface="Consolas"/>
                <a:cs typeface="Consolas"/>
              </a:rPr>
              <a:t>}</a:t>
            </a:r>
            <a:endParaRPr kumimoji="1" lang="en-US" altLang="zh-CN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for (int i = </a:t>
            </a:r>
            <a:r>
              <a:rPr kumimoji="1" lang="en-US" altLang="zh-CN" dirty="0" err="1" smtClean="0">
                <a:latin typeface="Consolas"/>
                <a:cs typeface="Consolas"/>
              </a:rPr>
              <a:t>nextReplace</a:t>
            </a:r>
            <a:r>
              <a:rPr kumimoji="1" lang="mr-IN" altLang="zh-CN" dirty="0" smtClean="0">
                <a:latin typeface="Consolas"/>
                <a:cs typeface="Consolas"/>
              </a:rPr>
              <a:t>; </a:t>
            </a:r>
            <a:r>
              <a:rPr kumimoji="1" lang="mr-IN" altLang="zh-CN" dirty="0">
                <a:latin typeface="Consolas"/>
                <a:cs typeface="Consolas"/>
              </a:rPr>
              <a:t>i &lt; numsSize; i++)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nums[i] = 0;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}</a:t>
            </a:r>
            <a:endParaRPr kumimoji="1"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36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453436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212797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1963974" y="225911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731910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363572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2134068" y="223022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65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07262"/>
              </p:ext>
            </p:extLst>
          </p:nvPr>
        </p:nvGraphicFramePr>
        <p:xfrm>
          <a:off x="1524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849556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363572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任意形状 15"/>
          <p:cNvSpPr/>
          <p:nvPr/>
        </p:nvSpPr>
        <p:spPr>
          <a:xfrm>
            <a:off x="2150856" y="2208290"/>
            <a:ext cx="1189836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2150856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5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76719</TotalTime>
  <Words>6100</Words>
  <Application>Microsoft Macintosh PowerPoint</Application>
  <PresentationFormat>On-screen Show (4:3)</PresentationFormat>
  <Paragraphs>1941</Paragraphs>
  <Slides>136</Slides>
  <Notes>11</Notes>
  <HiddenSlides>71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37" baseType="lpstr">
      <vt:lpstr>CloudVisor-Austin</vt:lpstr>
      <vt:lpstr>C - Functions, Pointers, Arrays</vt:lpstr>
      <vt:lpstr>Today’s lecture</vt:lpstr>
      <vt:lpstr>Functions</vt:lpstr>
      <vt:lpstr>C program consists of functions  (aka subroutines, procedures)</vt:lpstr>
      <vt:lpstr>Advice from Linus </vt:lpstr>
      <vt:lpstr>Local Variables</vt:lpstr>
      <vt:lpstr>Local Variables / function arguments</vt:lpstr>
      <vt:lpstr>Global Variables</vt:lpstr>
      <vt:lpstr>Function invocation</vt:lpstr>
      <vt:lpstr>Function invocation</vt:lpstr>
      <vt:lpstr>Function invocation</vt:lpstr>
      <vt:lpstr>Pointers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Common confusions on *</vt:lpstr>
      <vt:lpstr>Pass pointers to function</vt:lpstr>
      <vt:lpstr>Pass pointers to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 arithmetic</vt:lpstr>
      <vt:lpstr>Pointer arithmetic</vt:lpstr>
      <vt:lpstr>Pointer arithmetic</vt:lpstr>
      <vt:lpstr>Pointer arithmetic</vt:lpstr>
      <vt:lpstr>Pointer arithmetic</vt:lpstr>
      <vt:lpstr>Pointer arithmetic</vt:lpstr>
      <vt:lpstr>What we’ve learnt and today’s plan</vt:lpstr>
      <vt:lpstr>Array: a collection of contiguous objects with the same type </vt:lpstr>
      <vt:lpstr>Array</vt:lpstr>
      <vt:lpstr>Array</vt:lpstr>
      <vt:lpstr>Array</vt:lpstr>
      <vt:lpstr>Pointer arithmetic</vt:lpstr>
      <vt:lpstr>Pointer arithmetic</vt:lpstr>
      <vt:lpstr>Pointer arithmetic</vt:lpstr>
      <vt:lpstr>Array and pointer</vt:lpstr>
      <vt:lpstr>Array and pointer</vt:lpstr>
      <vt:lpstr>Example</vt:lpstr>
      <vt:lpstr>Another Example</vt:lpstr>
      <vt:lpstr>Pass array to function via pointer</vt:lpstr>
      <vt:lpstr>Pass array to function via pointer</vt:lpstr>
      <vt:lpstr>Pointer casting</vt:lpstr>
      <vt:lpstr>Pointer casting</vt:lpstr>
      <vt:lpstr>Pointer casting</vt:lpstr>
      <vt:lpstr>Pointer casting</vt:lpstr>
      <vt:lpstr>Another example of pointer casting</vt:lpstr>
      <vt:lpstr>Another example of pointer casting</vt:lpstr>
      <vt:lpstr>function sizeof</vt:lpstr>
      <vt:lpstr>function sizeof</vt:lpstr>
      <vt:lpstr>function sizeof</vt:lpstr>
      <vt:lpstr>function sizeof</vt:lpstr>
      <vt:lpstr>function sizeof</vt:lpstr>
      <vt:lpstr>Undefined behavior </vt:lpstr>
      <vt:lpstr>Classic undefined behaviors</vt:lpstr>
      <vt:lpstr>Why does C have undefined behavior?</vt:lpstr>
      <vt:lpstr>Classic undefined behaviors</vt:lpstr>
      <vt:lpstr>Classic undefined behaviors</vt:lpstr>
      <vt:lpstr>Classic undefined behaviors</vt:lpstr>
      <vt:lpstr>Classic undefined behaviors</vt:lpstr>
      <vt:lpstr>Classic undefined behaviors</vt:lpstr>
      <vt:lpstr>Recap pointer and array</vt:lpstr>
      <vt:lpstr>Recap pointer and array</vt:lpstr>
      <vt:lpstr>Exercise</vt:lpstr>
      <vt:lpstr>Solution I</vt:lpstr>
      <vt:lpstr>Solution I</vt:lpstr>
      <vt:lpstr>Solution I</vt:lpstr>
      <vt:lpstr>Solution I</vt:lpstr>
      <vt:lpstr>Solution I</vt:lpstr>
      <vt:lpstr>Solution I</vt:lpstr>
      <vt:lpstr>Solution I</vt:lpstr>
      <vt:lpstr>Solution I</vt:lpstr>
      <vt:lpstr>Solution I</vt:lpstr>
      <vt:lpstr>Solution 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Exercise</vt:lpstr>
      <vt:lpstr>Solution I</vt:lpstr>
      <vt:lpstr>Solution I</vt:lpstr>
      <vt:lpstr>Solution I</vt:lpstr>
      <vt:lpstr>Solution I</vt:lpstr>
      <vt:lpstr>Solution I</vt:lpstr>
      <vt:lpstr>Solution I</vt:lpstr>
      <vt:lpstr>Solution 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</vt:vector>
  </TitlesOfParts>
  <Company>fudan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7232</cp:revision>
  <cp:lastPrinted>2019-02-13T05:37:19Z</cp:lastPrinted>
  <dcterms:created xsi:type="dcterms:W3CDTF">2012-08-17T04:52:30Z</dcterms:created>
  <dcterms:modified xsi:type="dcterms:W3CDTF">2019-02-20T04:34:16Z</dcterms:modified>
</cp:coreProperties>
</file>