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418" r:id="rId5"/>
    <p:sldId id="360" r:id="rId6"/>
    <p:sldId id="361" r:id="rId7"/>
    <p:sldId id="362" r:id="rId8"/>
    <p:sldId id="363" r:id="rId9"/>
    <p:sldId id="367" r:id="rId10"/>
    <p:sldId id="368" r:id="rId11"/>
    <p:sldId id="369" r:id="rId12"/>
    <p:sldId id="370" r:id="rId13"/>
    <p:sldId id="372" r:id="rId14"/>
    <p:sldId id="373" r:id="rId15"/>
    <p:sldId id="374" r:id="rId16"/>
    <p:sldId id="376" r:id="rId17"/>
    <p:sldId id="379" r:id="rId18"/>
    <p:sldId id="380" r:id="rId19"/>
    <p:sldId id="381" r:id="rId20"/>
    <p:sldId id="384" r:id="rId21"/>
    <p:sldId id="385" r:id="rId22"/>
    <p:sldId id="389" r:id="rId23"/>
    <p:sldId id="397" r:id="rId24"/>
    <p:sldId id="398" r:id="rId25"/>
    <p:sldId id="402" r:id="rId26"/>
    <p:sldId id="403" r:id="rId27"/>
    <p:sldId id="419" r:id="rId28"/>
    <p:sldId id="404" r:id="rId29"/>
    <p:sldId id="410" r:id="rId30"/>
    <p:sldId id="414" r:id="rId31"/>
    <p:sldId id="421" r:id="rId32"/>
    <p:sldId id="422" r:id="rId33"/>
    <p:sldId id="329" r:id="rId34"/>
    <p:sldId id="424" r:id="rId35"/>
    <p:sldId id="423" r:id="rId36"/>
    <p:sldId id="425" r:id="rId37"/>
    <p:sldId id="417" r:id="rId38"/>
    <p:sldId id="4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B0F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4"/>
    <p:restoredTop sz="94655"/>
  </p:normalViewPr>
  <p:slideViewPr>
    <p:cSldViewPr snapToGrid="0" snapToObjects="1">
      <p:cViewPr>
        <p:scale>
          <a:sx n="87" d="100"/>
          <a:sy n="87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75FD-333D-5B48-A994-8BDD1072202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EA19F-BFBE-1D48-A71E-FF66A5B3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9BB0649-7D60-CD40-BD80-2A337E3DB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CA70B2D-591F-3C40-95C5-A56620FFCA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419B8-A2C4-6E4B-A897-2C4B074B5EAB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BFDD4784-A64A-8F47-96BC-93FF82151D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43C54E28-FD85-5845-97FB-B8D14A154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8EDEA9-35AF-F34A-8364-DC0F47EE5736}" type="slidenum">
              <a:rPr lang="en-AU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E4DBEAFF-4FB4-C445-952A-40982E37B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E7425DCA-5C38-1343-AA5C-19A99B266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6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C5B31818-4C9E-B744-A394-6F2E2355F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6CE6383-2456-BC49-953B-F8DEE0942A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A93504-5099-3747-8DA7-DCF232C19763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2496FEB6-33D4-A84F-9963-A01891C833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E83DADD1-F218-A047-A13A-0A1B809E0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0BEA2-367B-3740-B608-99EC07A16F7C}" type="slidenum">
              <a:rPr lang="en-AU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3D3622B0-4296-0B4D-AB88-A1FAE41FC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CB7BE9F1-09AB-824B-809D-AF0BFB2DE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74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078B376-3F03-E74A-AB63-A9E9CB704F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1C47D83-D14E-EC4F-9FF0-D8090DFA9E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33706-25DA-E440-A43A-17D7967A5AB7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AB4A148B-8C37-E646-9DDE-10C1BFCAEC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5AFBC8A5-F290-4546-A6E7-B9B8928BC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496A9-04D9-F644-B4B3-885DE9DE9F0E}" type="slidenum">
              <a:rPr lang="en-AU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B5FBC1F6-9F20-FC49-863E-F86D3A8C3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9389AB82-D945-2D4E-B388-DEC049303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1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43C08A17-2527-9D43-ADAB-CC7593E90C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97DB3A1-03A9-E94A-B7B9-EDEE70BE2D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E5C9E-3CA5-6D4F-82CB-5060AC42134D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09971D4C-DD15-E441-9512-D3B799373F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7B2722D7-B93E-294F-9CAD-B2A159AA0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C96050-9EBA-674A-BDC6-3B9FC26F8EFC}" type="slidenum">
              <a:rPr lang="en-AU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E91C08FD-99C8-0C48-81FF-33D7438E7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2344DA10-C0AA-B043-BE11-5CD06E1F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37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2FBCE86-80C7-0642-B952-2487829903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A9A6116-E114-344B-BFF6-1F038D83D0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117F2-CDA8-B347-8285-3BAC27857BCA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26E1A804-1263-6646-88CC-B8B1146167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AFE44232-8D65-D748-9E75-7CD2E2CDC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558332-CBE1-924E-8D43-E765FE159C4C}" type="slidenum">
              <a:rPr lang="en-AU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2C186EFB-F2FF-204E-AAF8-617CD2950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D6F7F186-0832-B946-B173-FB98B802B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3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337FFCEE-9FE6-4548-8548-8F27DC349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539A502B-0E65-DD48-B1AA-F32B9FA54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26D56-5FFA-334C-8B9E-45B140D6D41F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26FE5B09-8CDA-BE42-9FA1-99F382EFEF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30DA9913-0D55-074A-9FEE-CCFAE2758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00E03B-508F-D74D-9E59-4C7A8F8F18EA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C700AE36-ED17-A34F-8401-8ACE70C08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0BDE3B4B-160E-D445-A581-B900E77C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7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15444D6E-90FE-D14D-A443-CCE52CC66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D458F37D-D6C0-6C41-BBB9-9195ED66E9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127060-614B-3D48-BFB7-5BD9C6DF4928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79FF8A63-F1E8-9244-9A38-4A0185CF1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34D4F396-776A-584F-95E6-19CA68A0D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18C815-2E15-504F-9038-50F3FB4F46F7}" type="slidenum">
              <a:rPr lang="en-AU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D890F1E0-A5AC-BF44-B3E6-6C7D65189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B48A5042-E68B-3A41-A3B1-8A20F8185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98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9251ABE3-902E-744A-BEA6-F13EA8DB63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BD130926-A256-BD41-877C-14834D100E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EAC5B-D4B5-8347-8210-EA29051F2748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4" name="Rectangle 6">
            <a:extLst>
              <a:ext uri="{FF2B5EF4-FFF2-40B4-BE49-F238E27FC236}">
                <a16:creationId xmlns:a16="http://schemas.microsoft.com/office/drawing/2014/main" id="{A9BE9718-DC2E-E24C-A9D0-EF0BBC829D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05" name="Rectangle 7">
            <a:extLst>
              <a:ext uri="{FF2B5EF4-FFF2-40B4-BE49-F238E27FC236}">
                <a16:creationId xmlns:a16="http://schemas.microsoft.com/office/drawing/2014/main" id="{28C47B2D-765D-8841-8C43-2887E44BC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8186EB-5FEB-B243-B7C4-EFE62E5CBDFB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6" name="Rectangle 2">
            <a:extLst>
              <a:ext uri="{FF2B5EF4-FFF2-40B4-BE49-F238E27FC236}">
                <a16:creationId xmlns:a16="http://schemas.microsoft.com/office/drawing/2014/main" id="{AE04F500-F5AB-B54B-B5EF-6C5AF6C7A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>
            <a:extLst>
              <a:ext uri="{FF2B5EF4-FFF2-40B4-BE49-F238E27FC236}">
                <a16:creationId xmlns:a16="http://schemas.microsoft.com/office/drawing/2014/main" id="{6DEEF894-75E1-B849-B8B3-E64826A3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61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22614E4D-2804-1142-BC6D-36108163EC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FA3887E-CE94-554C-85B3-427E7F1AFA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411B8-C316-0E4B-AB2C-78972EDA41B4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E000AB1D-D963-DF41-A52E-D4DB5B5C31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6853" name="Rectangle 7">
            <a:extLst>
              <a:ext uri="{FF2B5EF4-FFF2-40B4-BE49-F238E27FC236}">
                <a16:creationId xmlns:a16="http://schemas.microsoft.com/office/drawing/2014/main" id="{D2A1A779-E64D-6F46-9FFA-88B9B6F38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39E1A-5FB9-284F-90BE-9A40C0BA5EB3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4" name="Rectangle 2">
            <a:extLst>
              <a:ext uri="{FF2B5EF4-FFF2-40B4-BE49-F238E27FC236}">
                <a16:creationId xmlns:a16="http://schemas.microsoft.com/office/drawing/2014/main" id="{99ECF2DD-472F-074B-8305-8E59D8A35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>
            <a:extLst>
              <a:ext uri="{FF2B5EF4-FFF2-40B4-BE49-F238E27FC236}">
                <a16:creationId xmlns:a16="http://schemas.microsoft.com/office/drawing/2014/main" id="{74EEC368-14C1-5146-A883-154614770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60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C151B007-18AD-F441-84E9-4E862375E9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63B3B0C1-00AB-6B4D-AAC3-33E845B0CD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9D4CF-5449-EC47-9073-C8FACE3208E9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4" name="Rectangle 6">
            <a:extLst>
              <a:ext uri="{FF2B5EF4-FFF2-40B4-BE49-F238E27FC236}">
                <a16:creationId xmlns:a16="http://schemas.microsoft.com/office/drawing/2014/main" id="{BD35F96E-099B-2E44-B6B9-40636354FF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>
            <a:extLst>
              <a:ext uri="{FF2B5EF4-FFF2-40B4-BE49-F238E27FC236}">
                <a16:creationId xmlns:a16="http://schemas.microsoft.com/office/drawing/2014/main" id="{7C828FAD-35B2-544C-B87C-90AF7993F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00060-F933-4340-A92A-E3CD76E349A7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>
            <a:extLst>
              <a:ext uri="{FF2B5EF4-FFF2-40B4-BE49-F238E27FC236}">
                <a16:creationId xmlns:a16="http://schemas.microsoft.com/office/drawing/2014/main" id="{FCA4499B-43B2-3541-B2A9-5227D3C1E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>
            <a:extLst>
              <a:ext uri="{FF2B5EF4-FFF2-40B4-BE49-F238E27FC236}">
                <a16:creationId xmlns:a16="http://schemas.microsoft.com/office/drawing/2014/main" id="{BF1CCF17-D767-B845-AFBD-622E07B2B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7EBC3B0B-7D0C-5B49-8B3F-1D53656042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7D281C4-0EF7-4E48-B746-594BEDB63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AB17D-00E9-6F49-9B95-EFCEE4378363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6D4C66D1-4CB4-1045-8EE7-9964012426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AA3978EC-F217-B245-B230-7AFFA1487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2E4E7A-62F3-EA46-AA56-6B6B1CD03529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>
            <a:extLst>
              <a:ext uri="{FF2B5EF4-FFF2-40B4-BE49-F238E27FC236}">
                <a16:creationId xmlns:a16="http://schemas.microsoft.com/office/drawing/2014/main" id="{91D0267D-E7A7-5F4A-9FB6-5F767F84A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>
            <a:extLst>
              <a:ext uri="{FF2B5EF4-FFF2-40B4-BE49-F238E27FC236}">
                <a16:creationId xmlns:a16="http://schemas.microsoft.com/office/drawing/2014/main" id="{646A4A38-F566-3245-8086-BE37791CE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4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5CC0AE6-B618-D541-A798-5F9C94865C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898A2C9-2ED8-1F48-B833-B017C93167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AA25B-A0EA-5E4A-93E2-736C3D43E67C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4D7F952B-20D8-7A40-AC1E-4309D681B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7074A2C7-53FF-F44E-985F-1B99C96FE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BFD2EB-5E25-A748-B6EC-3526B84A57BB}" type="slidenum">
              <a:rPr lang="en-AU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FAFD5F45-FE06-AA4B-91BB-70DE5E58D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606A6BF1-1FF9-7641-9BFA-628E3DE7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755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4410CE80-EEA0-824F-8789-207026F7FA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0E0709A3-01D1-D244-BA64-3F1326A748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85EFE-CEA7-B445-A19A-8C00F36AF807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F80FE8B0-DEAF-9A4D-8D87-4BD9E17425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91A7E4A7-F144-3A4D-A2BD-13BA16C5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597E05-85DD-CC47-A7A1-A9DED363CABF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>
            <a:extLst>
              <a:ext uri="{FF2B5EF4-FFF2-40B4-BE49-F238E27FC236}">
                <a16:creationId xmlns:a16="http://schemas.microsoft.com/office/drawing/2014/main" id="{275C7E04-7E72-CE44-9F2B-39DB7A356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>
            <a:extLst>
              <a:ext uri="{FF2B5EF4-FFF2-40B4-BE49-F238E27FC236}">
                <a16:creationId xmlns:a16="http://schemas.microsoft.com/office/drawing/2014/main" id="{CF5BF7A0-E7C8-AB48-9B0C-5EDF357B3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98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58F562A-A1A8-2349-9D89-131F82684A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F1F7994D-8F44-1145-82A1-C3B11F9D03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FB9CD2-2AAC-1A4C-8167-33B19A940C02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F41F07C4-6D60-D142-8F84-F67798576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214E8AF9-F412-0B45-AEB7-ED5FC94D3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01186F-A629-324F-B7B1-570FBD1C3FAA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70" name="Rectangle 2">
            <a:extLst>
              <a:ext uri="{FF2B5EF4-FFF2-40B4-BE49-F238E27FC236}">
                <a16:creationId xmlns:a16="http://schemas.microsoft.com/office/drawing/2014/main" id="{EA73696C-CFB8-FC47-852F-B68F6B262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>
            <a:extLst>
              <a:ext uri="{FF2B5EF4-FFF2-40B4-BE49-F238E27FC236}">
                <a16:creationId xmlns:a16="http://schemas.microsoft.com/office/drawing/2014/main" id="{81C56998-EA51-8246-97F6-49BC6CF7B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276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0D66D764-3549-7E4E-9223-20FE0F99DE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F1905826-73B0-734D-8B8F-4FDA2CC736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199721-7702-E54F-B243-29604EC9B47E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90B8315C-FCE0-354E-8C25-9EFDEC3B18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C61630C4-3207-2645-AF2D-A70D5D409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0C430-C11A-7745-8433-8B5B7A2434AE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>
            <a:extLst>
              <a:ext uri="{FF2B5EF4-FFF2-40B4-BE49-F238E27FC236}">
                <a16:creationId xmlns:a16="http://schemas.microsoft.com/office/drawing/2014/main" id="{7A4ACD36-E729-9543-83CF-1289A687B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>
            <a:extLst>
              <a:ext uri="{FF2B5EF4-FFF2-40B4-BE49-F238E27FC236}">
                <a16:creationId xmlns:a16="http://schemas.microsoft.com/office/drawing/2014/main" id="{AFC7E518-22C5-AC4F-823E-5CA11F8E4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831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BDB6037-BBB5-D34D-818D-49495B59E5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A5091DEF-D259-A544-A00C-6B04D36E98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10237-C921-F24A-B51F-80C34FDAFC9A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570FCA90-EEED-2642-B799-B847EAF372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AE8FBA14-5D87-BA40-B5F8-23EA86EC8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F7639-C300-5545-B052-EEF364F669F0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>
            <a:extLst>
              <a:ext uri="{FF2B5EF4-FFF2-40B4-BE49-F238E27FC236}">
                <a16:creationId xmlns:a16="http://schemas.microsoft.com/office/drawing/2014/main" id="{56B863CA-FD60-1C43-8168-11A3B101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>
            <a:extLst>
              <a:ext uri="{FF2B5EF4-FFF2-40B4-BE49-F238E27FC236}">
                <a16:creationId xmlns:a16="http://schemas.microsoft.com/office/drawing/2014/main" id="{6522F58A-3EDB-EF4D-8327-9BEE5FF2A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63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1ED3183-7BB2-2E43-B417-5B08CEACC5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07E87918-07A2-D247-9465-8C3938C13F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647EE-45D3-AF49-BE51-09B597089C74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0" name="Rectangle 6">
            <a:extLst>
              <a:ext uri="{FF2B5EF4-FFF2-40B4-BE49-F238E27FC236}">
                <a16:creationId xmlns:a16="http://schemas.microsoft.com/office/drawing/2014/main" id="{DD228D7D-C52D-2445-9CC5-35D6264483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0101" name="Rectangle 7">
            <a:extLst>
              <a:ext uri="{FF2B5EF4-FFF2-40B4-BE49-F238E27FC236}">
                <a16:creationId xmlns:a16="http://schemas.microsoft.com/office/drawing/2014/main" id="{BE59CEE0-EEF0-F04F-8C8E-73E444B37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60625-0B1F-E845-ADC6-CE2C25A5707F}" type="slidenum">
              <a:rPr lang="en-AU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38A03BD0-025A-7344-8582-121C46499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>
            <a:extLst>
              <a:ext uri="{FF2B5EF4-FFF2-40B4-BE49-F238E27FC236}">
                <a16:creationId xmlns:a16="http://schemas.microsoft.com/office/drawing/2014/main" id="{C5457709-A3BD-0F4A-97B6-67D8FD6C1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9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8375B10B-0BC3-574A-92A3-E9C533480E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2CC16B0E-EC83-CF47-9191-B3A36EEB1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BAF79-E8AC-764C-BE96-297FFECE7663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C1742572-6699-B446-A80E-70F98C631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81828CF1-840F-ED44-AB5C-50996D96F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E9B609-B751-494C-B627-CF279CB65678}" type="slidenum">
              <a:rPr lang="en-AU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05986D02-17F3-DA41-AA00-7F1026E43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2819F118-2A0E-374B-A825-74A6B4398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62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5885BBA-76D1-7240-A380-6609C889FF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5A8262F-51F8-BB48-ACB1-61E3F17C8C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B3357-EA67-5F4E-964A-1338B1611A53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25480170-F313-1C49-94A4-AEBF8C6D5A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8643BD1C-0419-FF41-AF89-0E630D123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B8F632-60A1-224D-B169-4863EC6CC4A3}" type="slidenum">
              <a:rPr lang="en-AU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D9F4B5AD-0831-CD43-A168-4F6479B1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60D77BBD-B4AD-264B-A864-C1F44ADCB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92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50A84F6-6079-AE47-B6A5-78F9C96B63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83E26F6-84E3-4446-ACEF-4824DE639C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9B0B9-5A94-394A-935C-7362ABA9DE54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C3FB54A5-E3F3-1A4F-96EB-AF001308AB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7DDD4026-5469-BF4C-A53F-0CA99AEA1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99B20-5F74-8C4E-BA9E-F6BE60659400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C29AD289-39B7-A54C-8F6E-4333C2CB3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2EA67009-7BE2-3342-A1C7-000BC4E22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0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D36945C6-873E-9448-BFAB-09A3BD0536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C39D731-5D84-7D40-924A-506B0F7847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F57DF-B274-6B42-BADC-98BEE67141BB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DCF6891C-821F-A74C-9830-CC4E7EC7B5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EF43F31B-A409-8243-BE06-80F355AE6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4C9852-EC9A-BD43-A551-12E7EC2AFC32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A0942D03-28D4-164C-A432-17128B52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F9D1DEC9-2947-E04B-9327-D510B6496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41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590ED4B-5B12-1B49-B479-88FFEBBE9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8BCBC31A-DC08-D345-AF10-6FC99CBCAB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230381-1310-2A4F-A2A4-7D9A424F985B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C8F0C4E6-FCFA-494E-AABA-A3ED005CDC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443612C6-A3C4-5A47-9851-023BBEA90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E472F7-794F-F347-AFB1-1B454FAD9E1F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401BEAE4-15C5-F14D-9BF4-A77D0C7C8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EC974D0A-D98C-CA49-9B36-4C5FF63E7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0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9546155F-6513-8F46-A722-ED5A7521E9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D66CCFE-4725-5C45-90D5-CF7927A538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C84AD-FAC8-584F-BFC8-B3382C5D0A56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031259EF-AF8D-174C-9CA3-EB28BFE11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714C4525-C7AF-7C4A-9E99-6A3C7750F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D52B0-B3AD-F34D-ADD1-8CEDFE59A251}" type="slidenum">
              <a:rPr lang="en-AU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E2F46F45-0BCF-8843-8D1D-06B013374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BDCF6774-8A89-5C43-9BEE-A916489E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3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A803D0F-E90A-E144-A2AC-21E59819EE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49C8A23-304E-1B4A-9416-51BBC5BB1B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0C713-C313-604F-B4CC-5570187C505E}" type="datetime3">
              <a:rPr lang="en-AU" altLang="en-US" sz="1300" smtClean="0">
                <a:latin typeface="Times New Roman" panose="02020603050405020304" pitchFamily="18" charset="0"/>
              </a:rPr>
              <a:pPr/>
              <a:t>3 December,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BF548832-88F1-A744-92B7-9CAB221890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8649A3E-2C48-D74A-8EBA-C303CB516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23FF0-06DB-AA4D-93E0-AF4ED98C85F5}" type="slidenum">
              <a:rPr lang="en-AU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C442FE92-E58C-F74A-A2CB-F15CFBE15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B71AE2C3-DC8F-4940-9D3C-CB6BB2850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E725-B3DD-B449-9B5C-29B3AC10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BDAB-8FAC-314B-8787-C4C5B1F5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3B7-3FED-0D4F-A380-016430E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8BA7-BDD4-6043-95E3-2B2C5172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3D8F-E200-244E-AF19-F9A4996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6C49-920B-2349-9608-4F9C65BB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ACC8-4368-7046-AFC5-C5DF1614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7C96-1434-B646-885D-F731732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095F-51D8-0C48-86C2-D7C6E56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51D2-23C1-D641-86F5-A608B61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B18C8-F22E-994E-B425-119C2B49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9AF6-3826-1A4A-968B-6244044EE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F506-DFB3-5340-AF0E-B34C282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4BFC-C322-DD40-8DE6-2FBC80AC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144D-8D81-624D-BFF3-7C16E34C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BFBF-D3F9-5A4B-AB08-8A7FFAA8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8EE3-60C2-C64F-A737-463F47EA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DBCA-EAC8-8449-B68A-691D39D8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588E-2957-584D-B843-47F5E48A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DB5C-67CF-A144-AA1E-64279817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3330-FC8A-1C41-99A6-6ED9C3D3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E751-737F-C047-9086-4BDBA0D5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5B73-F1D8-DC4A-8A0F-DDDC7620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AB7E-4A41-4E44-B9D8-8DB89D1F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0D6F-F521-4643-9636-BCB7C33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230-025C-9941-A01F-E56A87BD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A445-CA6B-F549-B872-BD55F58C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D913-AC09-E642-95DB-840F8E6A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6FC8-BBFD-9E4E-997F-C62C9793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E757-0F1D-F44E-BA43-DD4A5A8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ACAFA-57C1-904F-AF8C-710E5E2C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AEC-56D2-C34A-A31C-344A15AE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3238-A73F-7040-A033-3D74C97E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66CE-C3F6-4B43-8C8C-8B9205FE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DCA67-9707-294B-AC54-FF9CC337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29433-76AE-4B4C-8348-BB34DD1B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BE52-9DE7-CD4F-B58E-970AC01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979D1-53B9-FF4A-8752-AD3D393B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6DCD4-64B6-BC4D-9F4C-17FE59D7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7CB0-D3E1-4E4F-9D7E-4D42578D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C307F-B5C1-9E4C-87FA-70063E3E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8F5B-9A4C-6C41-AD4E-8E37DA9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85CB-9DB8-4C49-8893-0DFB43B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14B5D-3F2C-4348-9F24-BF20CA5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40BD-2DD5-5E44-A1CD-21754C78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BD881-B338-AD40-8109-FF87B4E4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76CC-44EC-E144-A367-0C38C961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4C56-BCAE-814D-8A9F-9FC9C1A1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CF0-2A3A-154D-B0C0-4924BC63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8519F-22EF-5647-B155-8E3E518A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7EC7-3E47-EE4A-A416-2B3F3CB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5FCC-25FF-2C43-839B-2F08D7CD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FD82-9B89-5242-A66B-13D6C6F3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106FB-B7A0-E446-A8F3-BCD0F4D4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6D549-8FDB-2B42-8483-2D159F60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F840-E563-5E40-AF28-114A058B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AA7C-3B8E-514D-9639-84ECEDF5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E853-5C5E-2B40-928B-ACA25B1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67272-EF0E-3642-8C13-415DFAD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3BD3-D7D6-9145-9E9F-52E5741E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8612-2620-1C4F-A8F6-98EACECA2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92C9-6E9F-A24F-8E62-7CF51D16AFA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3EE0-9E28-FC4A-868B-864E8680B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8744-C53D-8443-8A9B-C91B28B1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126A-5F9E-E647-A953-1255F6F3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2F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0354-6F1E-6648-B12E-2F75451EA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C345-4F55-EF43-A390-C3FC5ABC7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  <a:p>
            <a:endParaRPr lang="en-US" dirty="0"/>
          </a:p>
          <a:p>
            <a:r>
              <a:rPr lang="en-US" dirty="0"/>
              <a:t>Slides are based on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97997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>
            <a:extLst>
              <a:ext uri="{FF2B5EF4-FFF2-40B4-BE49-F238E27FC236}">
                <a16:creationId xmlns:a16="http://schemas.microsoft.com/office/drawing/2014/main" id="{0FD91405-2337-AF47-8694-4C7B4D36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C65E081-B898-1A4F-9A67-BA8CAC703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-14366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1-Bit Predictor: Shortcoming</a:t>
            </a:r>
            <a:endParaRPr lang="en-AU" altLang="en-US" dirty="0"/>
          </a:p>
        </p:txBody>
      </p:sp>
      <p:sp>
        <p:nvSpPr>
          <p:cNvPr id="173061" name="Rectangle 4">
            <a:extLst>
              <a:ext uri="{FF2B5EF4-FFF2-40B4-BE49-F238E27FC236}">
                <a16:creationId xmlns:a16="http://schemas.microsoft.com/office/drawing/2014/main" id="{018234AE-3EB6-984B-BC3A-8FDEE67D9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173062" name="Text Box 5">
            <a:extLst>
              <a:ext uri="{FF2B5EF4-FFF2-40B4-BE49-F238E27FC236}">
                <a16:creationId xmlns:a16="http://schemas.microsoft.com/office/drawing/2014/main" id="{E6B803E9-67A2-F042-B430-E6A66192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1916113"/>
            <a:ext cx="35702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beq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beq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3063" name="Line 6">
            <a:extLst>
              <a:ext uri="{FF2B5EF4-FFF2-40B4-BE49-F238E27FC236}">
                <a16:creationId xmlns:a16="http://schemas.microsoft.com/office/drawing/2014/main" id="{8E5BF862-1BF4-BA4A-BFB6-1F2E266D7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4" name="Line 7">
            <a:extLst>
              <a:ext uri="{FF2B5EF4-FFF2-40B4-BE49-F238E27FC236}">
                <a16:creationId xmlns:a16="http://schemas.microsoft.com/office/drawing/2014/main" id="{18B6B374-EBB4-E549-9DC5-2097EF19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5" name="Line 8">
            <a:extLst>
              <a:ext uri="{FF2B5EF4-FFF2-40B4-BE49-F238E27FC236}">
                <a16:creationId xmlns:a16="http://schemas.microsoft.com/office/drawing/2014/main" id="{9F147FC6-D7E4-F246-8743-B6B90C396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6" name="Line 9">
            <a:extLst>
              <a:ext uri="{FF2B5EF4-FFF2-40B4-BE49-F238E27FC236}">
                <a16:creationId xmlns:a16="http://schemas.microsoft.com/office/drawing/2014/main" id="{84CD1DAE-B6C2-A24E-A846-E55D46D3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7" name="Line 10">
            <a:extLst>
              <a:ext uri="{FF2B5EF4-FFF2-40B4-BE49-F238E27FC236}">
                <a16:creationId xmlns:a16="http://schemas.microsoft.com/office/drawing/2014/main" id="{8B518D88-2FB3-394A-B032-25E6D459A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2082801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8" name="Line 11">
            <a:extLst>
              <a:ext uri="{FF2B5EF4-FFF2-40B4-BE49-F238E27FC236}">
                <a16:creationId xmlns:a16="http://schemas.microsoft.com/office/drawing/2014/main" id="{31C3E85D-02DD-C742-852F-52AEDF3EE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9" name="Rectangle 12">
            <a:extLst>
              <a:ext uri="{FF2B5EF4-FFF2-40B4-BE49-F238E27FC236}">
                <a16:creationId xmlns:a16="http://schemas.microsoft.com/office/drawing/2014/main" id="{502C8314-3C33-D747-9AAA-322E4F14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364038"/>
            <a:ext cx="7772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Mispredict as taken on last iteration of inner loop</a:t>
            </a:r>
          </a:p>
          <a:p>
            <a:pPr lvl="1" eaLnBrk="1" hangingPunct="1"/>
            <a:r>
              <a:rPr lang="en-US" altLang="en-US"/>
              <a:t>Then mispredict as not taken on first iteration of inner loop next time around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886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7" name="Picture 6" descr="f04-63-P374493">
            <a:extLst>
              <a:ext uri="{FF2B5EF4-FFF2-40B4-BE49-F238E27FC236}">
                <a16:creationId xmlns:a16="http://schemas.microsoft.com/office/drawing/2014/main" id="{96BE691E-857A-894A-8BDB-2B057992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015067"/>
            <a:ext cx="8026400" cy="47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2">
            <a:extLst>
              <a:ext uri="{FF2B5EF4-FFF2-40B4-BE49-F238E27FC236}">
                <a16:creationId xmlns:a16="http://schemas.microsoft.com/office/drawing/2014/main" id="{95CEB890-AA7E-3A43-BA49-75B618322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313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2-Bit Predictor</a:t>
            </a:r>
            <a:endParaRPr lang="en-AU" altLang="en-US" dirty="0"/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41F97EC0-F975-E94E-BF93-BC1BC9FA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8535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Only change prediction on two successive mispredictions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1485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>
            <a:extLst>
              <a:ext uri="{FF2B5EF4-FFF2-40B4-BE49-F238E27FC236}">
                <a16:creationId xmlns:a16="http://schemas.microsoft.com/office/drawing/2014/main" id="{31CEB189-2D65-1846-9FDC-D616445B1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Calculating Branch Target (needed if branch is predicted taken)</a:t>
            </a:r>
            <a:endParaRPr lang="en-AU" altLang="en-US" dirty="0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46116EA6-0B62-1342-B0F7-E1CB588C8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865" y="199495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Even with predictor, still need to calculate the target address</a:t>
            </a:r>
          </a:p>
          <a:p>
            <a:pPr lvl="1" eaLnBrk="1" hangingPunct="1"/>
            <a:r>
              <a:rPr lang="en-US" altLang="en-US" dirty="0"/>
              <a:t>1-cycle penalty for a taken branch</a:t>
            </a:r>
          </a:p>
          <a:p>
            <a:pPr eaLnBrk="1" hangingPunct="1"/>
            <a:r>
              <a:rPr lang="en-US" altLang="en-US" dirty="0"/>
              <a:t>Branch target buffer</a:t>
            </a:r>
          </a:p>
          <a:p>
            <a:pPr lvl="1" eaLnBrk="1" hangingPunct="1"/>
            <a:r>
              <a:rPr lang="en-US" altLang="en-US" dirty="0"/>
              <a:t>Cache of target addresses</a:t>
            </a:r>
          </a:p>
          <a:p>
            <a:pPr lvl="1" eaLnBrk="1" hangingPunct="1"/>
            <a:r>
              <a:rPr lang="en-US" altLang="en-US" dirty="0"/>
              <a:t>Indexed by PC when instruction fetched</a:t>
            </a:r>
          </a:p>
          <a:p>
            <a:pPr lvl="2" eaLnBrk="1" hangingPunct="1"/>
            <a:r>
              <a:rPr lang="en-US" altLang="en-US" dirty="0"/>
              <a:t>If hit and instruction is branch predicted taken, can fetch target immediately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850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>
            <a:extLst>
              <a:ext uri="{FF2B5EF4-FFF2-40B4-BE49-F238E27FC236}">
                <a16:creationId xmlns:a16="http://schemas.microsoft.com/office/drawing/2014/main" id="{CEDC6727-FE90-2E49-AD14-D45A1A2D2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and Interrupts</a:t>
            </a:r>
            <a:endParaRPr lang="en-AU" altLang="en-US" dirty="0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CFECFC57-BBBA-9C4D-9074-090A145D3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1" y="1690688"/>
            <a:ext cx="11209866" cy="480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“Unexpected” events requiring change in flow of control</a:t>
            </a:r>
          </a:p>
          <a:p>
            <a:pPr eaLnBrk="1" hangingPunct="1"/>
            <a:r>
              <a:rPr lang="en-US" altLang="en-US" dirty="0"/>
              <a:t>Exception</a:t>
            </a:r>
          </a:p>
          <a:p>
            <a:pPr lvl="1" eaLnBrk="1" hangingPunct="1"/>
            <a:r>
              <a:rPr lang="en-US" altLang="en-US" dirty="0"/>
              <a:t>Arises within the CPU</a:t>
            </a:r>
          </a:p>
          <a:p>
            <a:pPr lvl="2" eaLnBrk="1" hangingPunct="1"/>
            <a:r>
              <a:rPr lang="en-US" altLang="en-US" dirty="0"/>
              <a:t>e.g., undefined opcode, </a:t>
            </a:r>
            <a:r>
              <a:rPr lang="en-US" altLang="en-US" dirty="0" err="1"/>
              <a:t>syscall</a:t>
            </a:r>
            <a:r>
              <a:rPr lang="en-US" altLang="en-US" dirty="0"/>
              <a:t>, memory permission error, divide by zero, …</a:t>
            </a:r>
          </a:p>
          <a:p>
            <a:pPr eaLnBrk="1" hangingPunct="1"/>
            <a:r>
              <a:rPr lang="en-US" altLang="en-US" dirty="0"/>
              <a:t>Interrupt</a:t>
            </a:r>
          </a:p>
          <a:p>
            <a:pPr lvl="1" eaLnBrk="1" hangingPunct="1"/>
            <a:r>
              <a:rPr lang="en-US" altLang="en-US" dirty="0"/>
              <a:t>From an external I/O controller</a:t>
            </a:r>
          </a:p>
          <a:p>
            <a:pPr eaLnBrk="1" hangingPunct="1"/>
            <a:r>
              <a:rPr lang="en-US" altLang="en-US" dirty="0"/>
              <a:t>Dealing with them without sacrificing performance is hard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116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>
            <a:extLst>
              <a:ext uri="{FF2B5EF4-FFF2-40B4-BE49-F238E27FC236}">
                <a16:creationId xmlns:a16="http://schemas.microsoft.com/office/drawing/2014/main" id="{0F305927-8971-8C4D-B5CB-27E289F52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578CB94D-325A-6C46-B371-C5ABC34A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RISC-V: Supervisor Exception Program Counter (SEPC)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RISC-V: Supervisor Exception Cause Register (SCAUSE)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Jump to handler (aka code in OS kernel)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Assume at 0000 0000 1C09 0000</a:t>
            </a:r>
            <a:r>
              <a:rPr lang="en-US" altLang="en-US" baseline="-25000" dirty="0"/>
              <a:t>hex</a:t>
            </a:r>
          </a:p>
          <a:p>
            <a:r>
              <a:rPr lang="en-US" altLang="en-US" dirty="0"/>
              <a:t>OS’s handler does either of the following:</a:t>
            </a:r>
          </a:p>
          <a:p>
            <a:pPr lvl="1"/>
            <a:r>
              <a:rPr lang="en-US" altLang="en-US" dirty="0"/>
              <a:t>Take corrective action; restart offending instruction</a:t>
            </a:r>
          </a:p>
          <a:p>
            <a:pPr lvl="1"/>
            <a:r>
              <a:rPr lang="en-US" altLang="en-US" dirty="0"/>
              <a:t>Terminate program; report cause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659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>
            <a:extLst>
              <a:ext uri="{FF2B5EF4-FFF2-40B4-BE49-F238E27FC236}">
                <a16:creationId xmlns:a16="http://schemas.microsoft.com/office/drawing/2014/main" id="{7E2215E3-EB73-804C-AB4D-9B03141FE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ACC8DB72-79C7-1245-BEC0-60CC5DE2D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32067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Vectored Exception/Interrupts (x86)</a:t>
            </a:r>
          </a:p>
          <a:p>
            <a:r>
              <a:rPr lang="en-US" altLang="en-US" dirty="0"/>
              <a:t>Vector index (interrupt descriptor) specifies cause of exception</a:t>
            </a:r>
          </a:p>
          <a:p>
            <a:pPr lvl="1"/>
            <a:r>
              <a:rPr lang="en-US" altLang="en-US" dirty="0"/>
              <a:t>E.g. in x86, 0 (divide by zero), 6 (invalid opcode), …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OS sets up the Interrupt Descriptor Table </a:t>
            </a:r>
          </a:p>
          <a:p>
            <a:pPr lvl="1"/>
            <a:r>
              <a:rPr lang="en-US" altLang="en-US" dirty="0"/>
              <a:t>IDT[</a:t>
            </a:r>
            <a:r>
              <a:rPr lang="en-US" altLang="en-US" dirty="0" err="1"/>
              <a:t>i</a:t>
            </a:r>
            <a:r>
              <a:rPr lang="en-US" altLang="en-US" dirty="0"/>
              <a:t>] contains handler address, where I is vector index.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956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>
            <a:extLst>
              <a:ext uri="{FF2B5EF4-FFF2-40B4-BE49-F238E27FC236}">
                <a16:creationId xmlns:a16="http://schemas.microsoft.com/office/drawing/2014/main" id="{F19A863D-A992-8944-959C-1EF50D421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in a Pipeline</a:t>
            </a:r>
            <a:endParaRPr lang="en-AU" altLang="en-US" dirty="0"/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E65C939E-B342-AE43-BDC2-2BF0086EE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Consider malfunction on add in EX stage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add x1, x2, x1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Prevent x1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Save PC (of offending instruction) in SEPC and set SCAUSE with 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much of the same hardware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6350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>
            <a:extLst>
              <a:ext uri="{FF2B5EF4-FFF2-40B4-BE49-F238E27FC236}">
                <a16:creationId xmlns:a16="http://schemas.microsoft.com/office/drawing/2014/main" id="{E8E5B6E4-9729-6C43-B088-5F1724F54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6F27E8-F0CB-FB48-982D-541B7106D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x11, x2, x4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x12, x2, x5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orr  x13, x2, x6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sub  x15, x6, x7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ld   x16, 100(x7)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1C090000	sd  x26, 1000(x10)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1c090004   sd  x27, 1008(x10)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144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>
            <a:extLst>
              <a:ext uri="{FF2B5EF4-FFF2-40B4-BE49-F238E27FC236}">
                <a16:creationId xmlns:a16="http://schemas.microsoft.com/office/drawing/2014/main" id="{709E96AF-E38D-5540-B902-4B10D24E8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5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  <a:endParaRPr lang="en-AU" altLang="en-US" dirty="0"/>
          </a:p>
        </p:txBody>
      </p:sp>
      <p:pic>
        <p:nvPicPr>
          <p:cNvPr id="195588" name="Picture 1">
            <a:extLst>
              <a:ext uri="{FF2B5EF4-FFF2-40B4-BE49-F238E27FC236}">
                <a16:creationId xmlns:a16="http://schemas.microsoft.com/office/drawing/2014/main" id="{93045599-26DA-9248-8861-C0AD9E2B0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" y="948798"/>
            <a:ext cx="10374313" cy="59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A0BFF-F634-8D45-BD7E-2FBC2023AC1A}"/>
              </a:ext>
            </a:extLst>
          </p:cNvPr>
          <p:cNvGrpSpPr/>
          <p:nvPr/>
        </p:nvGrpSpPr>
        <p:grpSpPr>
          <a:xfrm>
            <a:off x="1386665" y="121738"/>
            <a:ext cx="8097339" cy="1648069"/>
            <a:chOff x="1386665" y="121738"/>
            <a:chExt cx="8097339" cy="164806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3F6D7F-8E12-C14F-853B-A46A39B86ED6}"/>
                </a:ext>
              </a:extLst>
            </p:cNvPr>
            <p:cNvCxnSpPr>
              <a:cxnSpLocks/>
              <a:stCxn id="4" idx="2"/>
              <a:endCxn id="2" idx="7"/>
            </p:cNvCxnSpPr>
            <p:nvPr/>
          </p:nvCxnSpPr>
          <p:spPr>
            <a:xfrm flipH="1">
              <a:off x="8062613" y="768069"/>
              <a:ext cx="340518" cy="4003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C8904-D864-7A46-8BC0-155127B79EFC}"/>
                </a:ext>
              </a:extLst>
            </p:cNvPr>
            <p:cNvGrpSpPr/>
            <p:nvPr/>
          </p:nvGrpSpPr>
          <p:grpSpPr>
            <a:xfrm>
              <a:off x="1386665" y="121738"/>
              <a:ext cx="8097339" cy="1648069"/>
              <a:chOff x="1386665" y="121738"/>
              <a:chExt cx="8097339" cy="164806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628CB81-087C-F34E-ADF2-A51081B007C5}"/>
                  </a:ext>
                </a:extLst>
              </p:cNvPr>
              <p:cNvSpPr/>
              <p:nvPr/>
            </p:nvSpPr>
            <p:spPr>
              <a:xfrm>
                <a:off x="7433187" y="1120877"/>
                <a:ext cx="737419" cy="32446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24D04D-4596-6741-A382-FF51F336B245}"/>
                  </a:ext>
                </a:extLst>
              </p:cNvPr>
              <p:cNvGrpSpPr/>
              <p:nvPr/>
            </p:nvGrpSpPr>
            <p:grpSpPr>
              <a:xfrm>
                <a:off x="1386665" y="121738"/>
                <a:ext cx="8097339" cy="1648069"/>
                <a:chOff x="1386665" y="121738"/>
                <a:chExt cx="8097339" cy="1648069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C2C5BAD-E7D8-264C-B3B9-B706B76BAF29}"/>
                    </a:ext>
                  </a:extLst>
                </p:cNvPr>
                <p:cNvSpPr/>
                <p:nvPr/>
              </p:nvSpPr>
              <p:spPr>
                <a:xfrm>
                  <a:off x="5134624" y="1445342"/>
                  <a:ext cx="737419" cy="32446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1D9ECB0-6D33-FF42-8B10-E06CF4951933}"/>
                    </a:ext>
                  </a:extLst>
                </p:cNvPr>
                <p:cNvSpPr/>
                <p:nvPr/>
              </p:nvSpPr>
              <p:spPr>
                <a:xfrm>
                  <a:off x="1386665" y="1283108"/>
                  <a:ext cx="737419" cy="32446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5F7669F-534C-7A40-B1F6-C55A927FE04B}"/>
                    </a:ext>
                  </a:extLst>
                </p:cNvPr>
                <p:cNvSpPr txBox="1"/>
                <p:nvPr/>
              </p:nvSpPr>
              <p:spPr>
                <a:xfrm>
                  <a:off x="7322258" y="121738"/>
                  <a:ext cx="2161746" cy="64633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These signals are set 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if add malfunctioned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0C87EDA-06F4-C04A-8910-AF84055D4184}"/>
                    </a:ext>
                  </a:extLst>
                </p:cNvPr>
                <p:cNvCxnSpPr>
                  <a:cxnSpLocks/>
                  <a:endCxn id="7" idx="7"/>
                </p:cNvCxnSpPr>
                <p:nvPr/>
              </p:nvCxnSpPr>
              <p:spPr>
                <a:xfrm flipH="1">
                  <a:off x="5764050" y="711672"/>
                  <a:ext cx="1521654" cy="78118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4C570AE-4BF5-C34B-BD83-29D0821C7FA9}"/>
                    </a:ext>
                  </a:extLst>
                </p:cNvPr>
                <p:cNvCxnSpPr>
                  <a:cxnSpLocks/>
                  <a:endCxn id="8" idx="7"/>
                </p:cNvCxnSpPr>
                <p:nvPr/>
              </p:nvCxnSpPr>
              <p:spPr>
                <a:xfrm flipH="1">
                  <a:off x="2016091" y="506986"/>
                  <a:ext cx="5323608" cy="82363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EBAE70-3088-334C-8BE0-52B26FD8CE6B}"/>
              </a:ext>
            </a:extLst>
          </p:cNvPr>
          <p:cNvGrpSpPr/>
          <p:nvPr/>
        </p:nvGrpSpPr>
        <p:grpSpPr>
          <a:xfrm>
            <a:off x="368710" y="4114800"/>
            <a:ext cx="1991031" cy="1637072"/>
            <a:chOff x="368710" y="4114800"/>
            <a:chExt cx="1991031" cy="16370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9C75DC-758F-9242-B78A-CD4070B84443}"/>
                </a:ext>
              </a:extLst>
            </p:cNvPr>
            <p:cNvSpPr/>
            <p:nvPr/>
          </p:nvSpPr>
          <p:spPr>
            <a:xfrm>
              <a:off x="530942" y="4114800"/>
              <a:ext cx="663677" cy="353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ular Callout 17">
              <a:extLst>
                <a:ext uri="{FF2B5EF4-FFF2-40B4-BE49-F238E27FC236}">
                  <a16:creationId xmlns:a16="http://schemas.microsoft.com/office/drawing/2014/main" id="{BAEDAA34-D70F-EC4D-A7BB-00F2731369E4}"/>
                </a:ext>
              </a:extLst>
            </p:cNvPr>
            <p:cNvSpPr/>
            <p:nvPr/>
          </p:nvSpPr>
          <p:spPr>
            <a:xfrm>
              <a:off x="368710" y="4705888"/>
              <a:ext cx="1991031" cy="1045984"/>
            </a:xfrm>
            <a:prstGeom prst="wedgeRoundRectCallout">
              <a:avLst>
                <a:gd name="adj1" fmla="val -20403"/>
                <a:gd name="adj2" fmla="val -70641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Handler address is used for IF in next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>
            <a:extLst>
              <a:ext uri="{FF2B5EF4-FFF2-40B4-BE49-F238E27FC236}">
                <a16:creationId xmlns:a16="http://schemas.microsoft.com/office/drawing/2014/main" id="{EFCF6DE4-E6DD-1641-BCB4-6FA113703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66" y="-12594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  <a:endParaRPr lang="en-AU" altLang="en-US" dirty="0"/>
          </a:p>
        </p:txBody>
      </p:sp>
      <p:pic>
        <p:nvPicPr>
          <p:cNvPr id="197636" name="Picture 1">
            <a:extLst>
              <a:ext uri="{FF2B5EF4-FFF2-40B4-BE49-F238E27FC236}">
                <a16:creationId xmlns:a16="http://schemas.microsoft.com/office/drawing/2014/main" id="{B5CA59C1-5BA4-D346-A3F7-A22E3880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273360"/>
            <a:ext cx="10668999" cy="553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4684DBC-6FAF-FE49-818C-422527A35D46}"/>
              </a:ext>
            </a:extLst>
          </p:cNvPr>
          <p:cNvSpPr/>
          <p:nvPr/>
        </p:nvSpPr>
        <p:spPr>
          <a:xfrm>
            <a:off x="8981768" y="46578"/>
            <a:ext cx="2802193" cy="1035950"/>
          </a:xfrm>
          <a:prstGeom prst="wedgeRoundRectCallout">
            <a:avLst>
              <a:gd name="adj1" fmla="val -33905"/>
              <a:gd name="adj2" fmla="val 673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Offending instruction (add x1, x2, x1)  becomes a bubble (so it won’t clobber registers)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72EFC28-24CF-E243-B155-FB60B0833CF6}"/>
              </a:ext>
            </a:extLst>
          </p:cNvPr>
          <p:cNvSpPr/>
          <p:nvPr/>
        </p:nvSpPr>
        <p:spPr>
          <a:xfrm>
            <a:off x="4812891" y="383457"/>
            <a:ext cx="2802193" cy="706319"/>
          </a:xfrm>
          <a:prstGeom prst="wedgeRoundRectCallout">
            <a:avLst>
              <a:gd name="adj1" fmla="val -113905"/>
              <a:gd name="adj2" fmla="val 673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Instructions in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8725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7B0-741C-0343-A563-16CE2D60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B6A3-0EB3-6C4B-B1C3-616B4F9D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cycle RISC-V CPU design</a:t>
            </a:r>
          </a:p>
          <a:p>
            <a:r>
              <a:rPr lang="en-US" dirty="0"/>
              <a:t>5 stage pipelined RISC-V CPU</a:t>
            </a:r>
          </a:p>
          <a:p>
            <a:pPr lvl="1"/>
            <a:r>
              <a:rPr lang="en-US" dirty="0"/>
              <a:t>Why pipelining? Faster (ideal throughput speedup: #-of-stages)</a:t>
            </a:r>
          </a:p>
          <a:p>
            <a:r>
              <a:rPr lang="en-US" dirty="0"/>
              <a:t>Pipelining challenges: hazards</a:t>
            </a:r>
          </a:p>
          <a:p>
            <a:pPr lvl="1"/>
            <a:r>
              <a:rPr lang="en-AU" altLang="en-US" dirty="0"/>
              <a:t>Structure (how to avoid stall? add resources)</a:t>
            </a:r>
          </a:p>
          <a:p>
            <a:pPr lvl="1"/>
            <a:r>
              <a:rPr lang="en-AU" altLang="en-US" dirty="0"/>
              <a:t>Data (how to minimize stall? forwarding)</a:t>
            </a:r>
          </a:p>
          <a:p>
            <a:pPr lvl="1"/>
            <a:r>
              <a:rPr lang="en-AU" altLang="en-US" dirty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6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>
            <a:extLst>
              <a:ext uri="{FF2B5EF4-FFF2-40B4-BE49-F238E27FC236}">
                <a16:creationId xmlns:a16="http://schemas.microsoft.com/office/drawing/2014/main" id="{FF4E39CB-11F5-4541-A929-55CE79E2B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Instruction-Level Parallelism (ILP)</a:t>
            </a:r>
            <a:endParaRPr lang="en-AU" altLang="en-US" sz="3600" dirty="0"/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F309CCD2-2CD8-C042-A0C6-852555E38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2764"/>
            <a:ext cx="10916265" cy="482011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Pipelining: execute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Less work per stage </a:t>
            </a:r>
            <a:r>
              <a:rPr lang="en-US" altLang="en-US" dirty="0">
                <a:sym typeface="Symbol" pitchFamily="2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Start multiple instructions per clock cycle</a:t>
            </a:r>
          </a:p>
          <a:p>
            <a:pPr lvl="3"/>
            <a:r>
              <a:rPr lang="en-US" altLang="en-US" dirty="0">
                <a:sym typeface="Symbol" pitchFamily="2" charset="2"/>
              </a:rPr>
              <a:t>Finish multiple Instructions Per Cycle (IPC&gt;1)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16 billion instructions/sec, peak IPC = 4 (CPI = 1/IPC = 0.25)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Challenges: dependencies among multi-issued instructions</a:t>
            </a:r>
          </a:p>
          <a:p>
            <a:pPr lvl="3"/>
            <a:r>
              <a:rPr lang="en-US" altLang="en-US" dirty="0">
                <a:sym typeface="Symbol" pitchFamily="2" charset="2"/>
              </a:rPr>
              <a:t>reduce peak IPC this</a:t>
            </a:r>
            <a:endParaRPr lang="en-US" altLang="en-US" sz="16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080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2">
            <a:extLst>
              <a:ext uri="{FF2B5EF4-FFF2-40B4-BE49-F238E27FC236}">
                <a16:creationId xmlns:a16="http://schemas.microsoft.com/office/drawing/2014/main" id="{96D29948-9618-D449-BE6D-68DA56996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4C39EA17-0F51-4740-9C4B-581F04F1E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Static multiple issue (Very Long Instruction Word)</a:t>
            </a:r>
          </a:p>
          <a:p>
            <a:pPr lvl="1" eaLnBrk="1" hangingPunct="1"/>
            <a:r>
              <a:rPr lang="en-US" altLang="en-US" sz="2400" dirty="0"/>
              <a:t>Compiler groups instructions to be issued together</a:t>
            </a:r>
          </a:p>
          <a:p>
            <a:pPr lvl="1" eaLnBrk="1" hangingPunct="1"/>
            <a:r>
              <a:rPr lang="en-US" altLang="en-US" sz="2400" dirty="0"/>
              <a:t>Compiler detects and avoids hazards</a:t>
            </a:r>
          </a:p>
          <a:p>
            <a:pPr eaLnBrk="1" hangingPunct="1"/>
            <a:r>
              <a:rPr lang="en-US" altLang="en-US" sz="2800" dirty="0"/>
              <a:t>Dynamic multiple issue (superscalar)</a:t>
            </a:r>
          </a:p>
          <a:p>
            <a:pPr lvl="1" eaLnBrk="1" hangingPunct="1"/>
            <a:r>
              <a:rPr lang="en-US" altLang="en-US" sz="2400" dirty="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 dirty="0"/>
              <a:t>Compiler can help by reordering instructions</a:t>
            </a:r>
          </a:p>
          <a:p>
            <a:pPr lvl="1" eaLnBrk="1" hangingPunct="1"/>
            <a:r>
              <a:rPr lang="en-US" altLang="en-US" sz="2400" dirty="0"/>
              <a:t>CPU resolves hazards using advanced techniques at runtime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46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2">
            <a:extLst>
              <a:ext uri="{FF2B5EF4-FFF2-40B4-BE49-F238E27FC236}">
                <a16:creationId xmlns:a16="http://schemas.microsoft.com/office/drawing/2014/main" id="{9F8DCA85-0AB9-5145-9BE4-2FB941E4E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E5F11DD1-B991-2E43-AD2E-9B13C051D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842523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Compiler groups instructions into “issue packets”</a:t>
            </a:r>
          </a:p>
          <a:p>
            <a:pPr lvl="1" eaLnBrk="1" hangingPunct="1"/>
            <a:r>
              <a:rPr lang="en-US" altLang="en-US" dirty="0"/>
              <a:t>Group &gt;1 instructions in an issue packet to be issued in a single cycle</a:t>
            </a:r>
          </a:p>
          <a:p>
            <a:pPr lvl="1"/>
            <a:r>
              <a:rPr lang="en-US" altLang="en-US" dirty="0"/>
              <a:t>Instructions within a packet must have no dependencies</a:t>
            </a:r>
          </a:p>
          <a:p>
            <a:pPr lvl="2"/>
            <a:r>
              <a:rPr lang="en-US" altLang="en-US" dirty="0"/>
              <a:t>Reorder</a:t>
            </a:r>
          </a:p>
          <a:p>
            <a:pPr lvl="2"/>
            <a:r>
              <a:rPr lang="en-US" altLang="en-US" dirty="0"/>
              <a:t>Add </a:t>
            </a:r>
            <a:r>
              <a:rPr lang="en-US" altLang="en-US" dirty="0" err="1"/>
              <a:t>nop</a:t>
            </a:r>
            <a:endParaRPr lang="en-US" altLang="en-US" dirty="0"/>
          </a:p>
          <a:p>
            <a:pPr eaLnBrk="1" hangingPunct="1"/>
            <a:r>
              <a:rPr lang="en-US" altLang="en-US" dirty="0"/>
              <a:t>Think of an issue packet as a very long instruction</a:t>
            </a:r>
          </a:p>
          <a:p>
            <a:pPr lvl="1" eaLnBrk="1" hangingPunct="1"/>
            <a:r>
              <a:rPr lang="en-US" altLang="en-US" dirty="0"/>
              <a:t>Specifies multiple concurrent operations</a:t>
            </a:r>
          </a:p>
          <a:p>
            <a:pPr lvl="1" eaLnBrk="1" hangingPunct="1"/>
            <a:r>
              <a:rPr lang="en-US" altLang="en-US" dirty="0">
                <a:sym typeface="Symbol" pitchFamily="2" charset="2"/>
              </a:rPr>
              <a:t> Very Long Instruction Word (</a:t>
            </a:r>
            <a:r>
              <a:rPr lang="en-US" altLang="en-US" dirty="0"/>
              <a:t>VLIW)</a:t>
            </a:r>
          </a:p>
        </p:txBody>
      </p:sp>
    </p:spTree>
    <p:extLst>
      <p:ext uri="{BB962C8B-B14F-4D97-AF65-F5344CB8AC3E}">
        <p14:creationId xmlns:p14="http://schemas.microsoft.com/office/powerpoint/2010/main" val="357920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2">
            <a:extLst>
              <a:ext uri="{FF2B5EF4-FFF2-40B4-BE49-F238E27FC236}">
                <a16:creationId xmlns:a16="http://schemas.microsoft.com/office/drawing/2014/main" id="{FA257271-6EF6-6F45-9893-0B9588078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4718F555-17FF-384C-B197-98C182C8D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834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2">
            <a:extLst>
              <a:ext uri="{FF2B5EF4-FFF2-40B4-BE49-F238E27FC236}">
                <a16:creationId xmlns:a16="http://schemas.microsoft.com/office/drawing/2014/main" id="{FA8E2FFD-EC81-CB4E-A13D-669E52CBC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Pipeline Scheduling</a:t>
            </a:r>
            <a:endParaRPr lang="en-AU" altLang="en-US"/>
          </a:p>
        </p:txBody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CAD82470-C817-8A48-B1A0-9A70A3B7C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1122742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Allow the CPU to execute instructions out of order to avoid stalls</a:t>
            </a:r>
          </a:p>
          <a:p>
            <a:pPr lvl="1" eaLnBrk="1" hangingPunct="1"/>
            <a:r>
              <a:rPr lang="en-US" altLang="en-US" dirty="0"/>
              <a:t>But commit result to registers in order</a:t>
            </a:r>
          </a:p>
          <a:p>
            <a:pPr eaLnBrk="1" hangingPunct="1"/>
            <a:r>
              <a:rPr lang="en-US" altLang="en-US" dirty="0"/>
              <a:t>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 eaLnBrk="1" hangingPunct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22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2">
            <a:extLst>
              <a:ext uri="{FF2B5EF4-FFF2-40B4-BE49-F238E27FC236}">
                <a16:creationId xmlns:a16="http://schemas.microsoft.com/office/drawing/2014/main" id="{7E803A27-DC4A-794B-98A6-EFBFB0424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Dynamic Scheduling?</a:t>
            </a:r>
            <a:endParaRPr lang="en-AU" altLang="en-US"/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D9BE5029-2F1C-5B42-B9A1-827C0C55B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let the compiler schedule code?</a:t>
            </a:r>
          </a:p>
          <a:p>
            <a:pPr eaLnBrk="1" hangingPunct="1"/>
            <a:r>
              <a:rPr lang="en-US" altLang="en-US"/>
              <a:t>Not all stalls are predicable</a:t>
            </a:r>
          </a:p>
          <a:p>
            <a:pPr lvl="1" eaLnBrk="1" hangingPunct="1"/>
            <a:r>
              <a:rPr lang="en-US" altLang="en-US"/>
              <a:t>e.g., cache misses</a:t>
            </a:r>
          </a:p>
          <a:p>
            <a:pPr eaLnBrk="1" hangingPunct="1"/>
            <a:r>
              <a:rPr lang="en-US" altLang="en-US"/>
              <a:t>Can’t always schedule around branches</a:t>
            </a:r>
          </a:p>
          <a:p>
            <a:pPr lvl="1" eaLnBrk="1" hangingPunct="1"/>
            <a:r>
              <a:rPr lang="en-US" altLang="en-US"/>
              <a:t>Branch outcome is dynamically determined</a:t>
            </a:r>
          </a:p>
          <a:p>
            <a:pPr eaLnBrk="1" hangingPunct="1"/>
            <a:r>
              <a:rPr lang="en-US" altLang="en-US"/>
              <a:t>Different implementations of an ISA have different latencies and hazards</a:t>
            </a:r>
          </a:p>
        </p:txBody>
      </p:sp>
    </p:spTree>
    <p:extLst>
      <p:ext uri="{BB962C8B-B14F-4D97-AF65-F5344CB8AC3E}">
        <p14:creationId xmlns:p14="http://schemas.microsoft.com/office/powerpoint/2010/main" val="134104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2">
            <a:extLst>
              <a:ext uri="{FF2B5EF4-FFF2-40B4-BE49-F238E27FC236}">
                <a16:creationId xmlns:a16="http://schemas.microsoft.com/office/drawing/2014/main" id="{BAD4D817-C40E-6543-8ECD-19648DF6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Multiple Issue Work?</a:t>
            </a:r>
            <a:endParaRPr lang="en-AU" altLang="en-US"/>
          </a:p>
        </p:txBody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BE2C56C7-5FDC-5848-9FB3-BE2E190A8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44677"/>
            <a:ext cx="10223090" cy="43201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Yes, but not as much as we’d like</a:t>
            </a:r>
          </a:p>
          <a:p>
            <a:pPr eaLnBrk="1" hangingPunct="1"/>
            <a:r>
              <a:rPr lang="en-US" altLang="en-US" sz="2800" dirty="0"/>
              <a:t>Programs have real dependencies that limit ILP</a:t>
            </a:r>
          </a:p>
          <a:p>
            <a:pPr eaLnBrk="1" hangingPunct="1"/>
            <a:r>
              <a:rPr lang="en-US" altLang="en-US" sz="2800" dirty="0"/>
              <a:t>Some dependencies are hard to eliminate</a:t>
            </a:r>
          </a:p>
          <a:p>
            <a:pPr lvl="1" eaLnBrk="1" hangingPunct="1"/>
            <a:r>
              <a:rPr lang="en-US" altLang="en-US" sz="2400" dirty="0"/>
              <a:t>e.g., pointer aliasing</a:t>
            </a:r>
          </a:p>
          <a:p>
            <a:pPr eaLnBrk="1" hangingPunct="1"/>
            <a:r>
              <a:rPr lang="en-US" altLang="en-US" sz="2800" dirty="0"/>
              <a:t>Memory delays and limited bandwidth</a:t>
            </a:r>
          </a:p>
          <a:p>
            <a:pPr lvl="1" eaLnBrk="1" hangingPunct="1"/>
            <a:r>
              <a:rPr lang="en-US" altLang="en-US" sz="2400" dirty="0"/>
              <a:t>Hard to keep pipelines full</a:t>
            </a:r>
          </a:p>
          <a:p>
            <a:pPr eaLnBrk="1" hangingPunct="1"/>
            <a:r>
              <a:rPr lang="en-AU" altLang="en-US" sz="2800" dirty="0"/>
              <a:t>Speculation can help if done well</a:t>
            </a:r>
          </a:p>
        </p:txBody>
      </p:sp>
    </p:spTree>
    <p:extLst>
      <p:ext uri="{BB962C8B-B14F-4D97-AF65-F5344CB8AC3E}">
        <p14:creationId xmlns:p14="http://schemas.microsoft.com/office/powerpoint/2010/main" val="137253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14CF-68CE-4C45-83E4-328081A1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Multiple-issue benefits from 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43D6-F55F-C744-8330-A63C3A39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0465"/>
          </a:xfrm>
        </p:spPr>
        <p:txBody>
          <a:bodyPr/>
          <a:lstStyle/>
          <a:p>
            <a:r>
              <a:rPr lang="en-US" altLang="en-US" dirty="0"/>
              <a:t>Replicate loop body to expose more parallelism</a:t>
            </a:r>
          </a:p>
          <a:p>
            <a:pPr lvl="1"/>
            <a:r>
              <a:rPr lang="en-US" altLang="en-US" dirty="0"/>
              <a:t>Reduces loop-control overhead</a:t>
            </a:r>
          </a:p>
          <a:p>
            <a:pPr lvl="1"/>
            <a:r>
              <a:rPr lang="en-US" altLang="en-US" dirty="0"/>
              <a:t>Avoid loop-carried dependency</a:t>
            </a:r>
          </a:p>
          <a:p>
            <a:pPr lvl="2"/>
            <a:r>
              <a:rPr lang="en-US" altLang="en-US" dirty="0"/>
              <a:t>Store followed by a load of the same register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FEF95-3192-F740-B42B-2E9591FDC597}"/>
              </a:ext>
            </a:extLst>
          </p:cNvPr>
          <p:cNvSpPr txBox="1"/>
          <p:nvPr/>
        </p:nvSpPr>
        <p:spPr>
          <a:xfrm>
            <a:off x="454742" y="3996812"/>
            <a:ext cx="411042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x[100];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*= 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5CEAD-4837-B54A-BE6E-9E1CB17EA328}"/>
              </a:ext>
            </a:extLst>
          </p:cNvPr>
          <p:cNvSpPr txBox="1"/>
          <p:nvPr/>
        </p:nvSpPr>
        <p:spPr>
          <a:xfrm>
            <a:off x="4675239" y="3881027"/>
            <a:ext cx="2844048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//suppose x1=&amp;x[0]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//x2 = &amp;x[100]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x31,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add x31, x31, x30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x30,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x1, x1, 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x1, x2, Loop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D1019-D571-A943-AD9E-A15D2BFA8BAE}"/>
              </a:ext>
            </a:extLst>
          </p:cNvPr>
          <p:cNvSpPr txBox="1"/>
          <p:nvPr/>
        </p:nvSpPr>
        <p:spPr>
          <a:xfrm>
            <a:off x="7882638" y="2842649"/>
            <a:ext cx="3854620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//suppose x20=&amp;x[0]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//x22 = &amp;x[100]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x31, 0(x1)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x31, x31, x30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x30,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x29, 8(x1)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x29, x29, x28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x28, 8(x1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x20, x20, 16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x20, x22, Loop </a:t>
            </a:r>
          </a:p>
        </p:txBody>
      </p:sp>
    </p:spTree>
    <p:extLst>
      <p:ext uri="{BB962C8B-B14F-4D97-AF65-F5344CB8AC3E}">
        <p14:creationId xmlns:p14="http://schemas.microsoft.com/office/powerpoint/2010/main" val="33505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2">
            <a:extLst>
              <a:ext uri="{FF2B5EF4-FFF2-40B4-BE49-F238E27FC236}">
                <a16:creationId xmlns:a16="http://schemas.microsoft.com/office/drawing/2014/main" id="{00B2CD48-191A-834E-B34B-4185D8D09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Power Efficiency</a:t>
            </a:r>
          </a:p>
        </p:txBody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9D44F188-1D84-BB4D-84DC-4C801E832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dirty="0"/>
              <a:t>Complexity of dynamic scheduling and speculations requires power</a:t>
            </a:r>
          </a:p>
          <a:p>
            <a:pPr eaLnBrk="1" hangingPunct="1"/>
            <a:r>
              <a:rPr lang="en-AU" altLang="en-US" dirty="0"/>
              <a:t>Multiple simpler cores may be better</a:t>
            </a:r>
          </a:p>
        </p:txBody>
      </p:sp>
      <p:graphicFrame>
        <p:nvGraphicFramePr>
          <p:cNvPr id="522391" name="Group 151">
            <a:extLst>
              <a:ext uri="{FF2B5EF4-FFF2-40B4-BE49-F238E27FC236}">
                <a16:creationId xmlns:a16="http://schemas.microsoft.com/office/drawing/2014/main" id="{94BED229-10FB-3C4B-8194-311087E4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5826"/>
              </p:ext>
            </p:extLst>
          </p:nvPr>
        </p:nvGraphicFramePr>
        <p:xfrm>
          <a:off x="1091381" y="2924176"/>
          <a:ext cx="10117392" cy="3683101"/>
        </p:xfrm>
        <a:graphic>
          <a:graphicData uri="http://schemas.openxmlformats.org/drawingml/2006/table">
            <a:tbl>
              <a:tblPr/>
              <a:tblGrid>
                <a:gridCol w="175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3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>
            <a:extLst>
              <a:ext uri="{FF2B5EF4-FFF2-40B4-BE49-F238E27FC236}">
                <a16:creationId xmlns:a16="http://schemas.microsoft.com/office/drawing/2014/main" id="{E9B2B4AD-98A4-DF41-832F-86E3E907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0"/>
            <a:ext cx="10515600" cy="1325563"/>
          </a:xfrm>
        </p:spPr>
        <p:txBody>
          <a:bodyPr/>
          <a:lstStyle/>
          <a:p>
            <a:r>
              <a:rPr lang="en-US" altLang="en-US" dirty="0"/>
              <a:t>ARM Cortex A53 and Intel i7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672869-1983-D249-AEC6-BA9B63B97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0673"/>
              </p:ext>
            </p:extLst>
          </p:nvPr>
        </p:nvGraphicFramePr>
        <p:xfrm>
          <a:off x="1586477" y="1132349"/>
          <a:ext cx="8457175" cy="5519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ARM A53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Intel Core i7 920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Market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Personal</a:t>
                      </a:r>
                      <a:r>
                        <a:rPr lang="en-US" sz="1600" baseline="0" dirty="0"/>
                        <a:t> Mobile Device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Server, cloud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00">
                <a:tc>
                  <a:txBody>
                    <a:bodyPr/>
                    <a:lstStyle/>
                    <a:p>
                      <a:r>
                        <a:rPr lang="en-US" sz="1600" dirty="0"/>
                        <a:t>Thermal design</a:t>
                      </a:r>
                      <a:r>
                        <a:rPr lang="en-US" sz="1600" baseline="0" dirty="0"/>
                        <a:t> power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 milliWatts</a:t>
                      </a:r>
                    </a:p>
                    <a:p>
                      <a:pPr algn="ctr"/>
                      <a:r>
                        <a:rPr lang="en-US" sz="1600"/>
                        <a:t>(1 core @ 1 GHz)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 Watts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Clock rate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1.5 </a:t>
                      </a:r>
                      <a:r>
                        <a:rPr lang="en-US" sz="1600" dirty="0"/>
                        <a:t>GHz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2.66 GHz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Cores/Chip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r>
                        <a:rPr lang="en-US" sz="1600" baseline="0"/>
                        <a:t> (configurable)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Floating point?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Multiple issue?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Peak</a:t>
                      </a:r>
                      <a:r>
                        <a:rPr lang="en-US" sz="1600" baseline="0" dirty="0"/>
                        <a:t> instructions/clock cycle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Pipeline</a:t>
                      </a:r>
                      <a:r>
                        <a:rPr lang="en-US" sz="1600" baseline="0" dirty="0"/>
                        <a:t> stages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2674">
                <a:tc>
                  <a:txBody>
                    <a:bodyPr/>
                    <a:lstStyle/>
                    <a:p>
                      <a:r>
                        <a:rPr lang="en-US" sz="1600" dirty="0"/>
                        <a:t>Pipeline schedule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in-order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out-of-order with speculation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r>
                        <a:rPr lang="en-US" sz="1600" baseline="0" dirty="0"/>
                        <a:t> prediction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Hybrid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2-level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16-64 KiB I, 16-64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D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I, 32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128-2048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256 KiB (per core)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696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level caches</a:t>
                      </a:r>
                      <a:r>
                        <a:rPr lang="en-US" sz="1600" baseline="0" dirty="0"/>
                        <a:t> (shared)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(platform</a:t>
                      </a:r>
                      <a:r>
                        <a:rPr lang="en-US" sz="1600" baseline="0"/>
                        <a:t> dependent)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2-8 MB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6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21A-0256-4344-83B8-5E93DC0B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5788-38E7-6C41-8FF2-0BF7DB0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control (branch) hazard</a:t>
            </a:r>
          </a:p>
          <a:p>
            <a:r>
              <a:rPr lang="en-US" dirty="0"/>
              <a:t>Handling exceptions</a:t>
            </a:r>
          </a:p>
          <a:p>
            <a:r>
              <a:rPr lang="en-US" dirty="0"/>
              <a:t>Briefly, more advanced topics:</a:t>
            </a:r>
          </a:p>
          <a:p>
            <a:pPr lvl="1"/>
            <a:r>
              <a:rPr lang="en-US" dirty="0"/>
              <a:t>Multiple-issue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 parallelism (SIMD)</a:t>
            </a:r>
          </a:p>
        </p:txBody>
      </p:sp>
    </p:spTree>
    <p:extLst>
      <p:ext uri="{BB962C8B-B14F-4D97-AF65-F5344CB8AC3E}">
        <p14:creationId xmlns:p14="http://schemas.microsoft.com/office/powerpoint/2010/main" val="2347975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4" name="Picture 6">
            <a:extLst>
              <a:ext uri="{FF2B5EF4-FFF2-40B4-BE49-F238E27FC236}">
                <a16:creationId xmlns:a16="http://schemas.microsoft.com/office/drawing/2014/main" id="{B2E1527F-D40E-7746-B9C8-1784E942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45" y="1047136"/>
            <a:ext cx="6206090" cy="544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2" name="Title 1">
            <a:extLst>
              <a:ext uri="{FF2B5EF4-FFF2-40B4-BE49-F238E27FC236}">
                <a16:creationId xmlns:a16="http://schemas.microsoft.com/office/drawing/2014/main" id="{9772CFAE-335D-0847-A847-DE795131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7"/>
            <a:ext cx="10515600" cy="1325563"/>
          </a:xfrm>
        </p:spPr>
        <p:txBody>
          <a:bodyPr/>
          <a:lstStyle/>
          <a:p>
            <a:r>
              <a:rPr lang="en-US" altLang="en-US" dirty="0"/>
              <a:t>Real world processor performance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7866EB0-8C2D-A340-B3EB-1C52C310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5" y="1194619"/>
            <a:ext cx="5703699" cy="451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F2B20-4588-4342-AC40-2C5211B62DE8}"/>
              </a:ext>
            </a:extLst>
          </p:cNvPr>
          <p:cNvSpPr txBox="1"/>
          <p:nvPr/>
        </p:nvSpPr>
        <p:spPr>
          <a:xfrm>
            <a:off x="2458702" y="5915584"/>
            <a:ext cx="17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ARM Cortex-A53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93E2B-3B81-E241-B568-3F97589CB0CC}"/>
              </a:ext>
            </a:extLst>
          </p:cNvPr>
          <p:cNvSpPr txBox="1"/>
          <p:nvPr/>
        </p:nvSpPr>
        <p:spPr>
          <a:xfrm>
            <a:off x="8392470" y="6426197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Intel core i7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F9C84-6457-1E42-8C95-CAEA46DF48BC}"/>
              </a:ext>
            </a:extLst>
          </p:cNvPr>
          <p:cNvGrpSpPr/>
          <p:nvPr/>
        </p:nvGrpSpPr>
        <p:grpSpPr>
          <a:xfrm>
            <a:off x="838200" y="5309419"/>
            <a:ext cx="5457434" cy="1391416"/>
            <a:chOff x="838200" y="5309419"/>
            <a:chExt cx="5457434" cy="13914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FDF902-733D-9049-9B95-46FC84FB409D}"/>
                </a:ext>
              </a:extLst>
            </p:cNvPr>
            <p:cNvCxnSpPr/>
            <p:nvPr/>
          </p:nvCxnSpPr>
          <p:spPr>
            <a:xfrm>
              <a:off x="838200" y="5309419"/>
              <a:ext cx="54574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24533FD8-D222-0045-9AC2-19E4D85D6AD5}"/>
                </a:ext>
              </a:extLst>
            </p:cNvPr>
            <p:cNvSpPr/>
            <p:nvPr/>
          </p:nvSpPr>
          <p:spPr>
            <a:xfrm>
              <a:off x="4193343" y="5915585"/>
              <a:ext cx="1620501" cy="785250"/>
            </a:xfrm>
            <a:prstGeom prst="wedgeRoundRectCallout">
              <a:avLst>
                <a:gd name="adj1" fmla="val 19086"/>
                <a:gd name="adj2" fmla="val -12775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Ideal CPI=0.5 because of 2 issue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CDF4D1-15C7-1B4B-8674-FA1FACBEE17D}"/>
              </a:ext>
            </a:extLst>
          </p:cNvPr>
          <p:cNvGrpSpPr/>
          <p:nvPr/>
        </p:nvGrpSpPr>
        <p:grpSpPr>
          <a:xfrm>
            <a:off x="6599904" y="5107858"/>
            <a:ext cx="5592096" cy="1385018"/>
            <a:chOff x="6599904" y="5107858"/>
            <a:chExt cx="5592096" cy="13850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FF0223-C7CC-304C-85CE-695FE6F2F668}"/>
                </a:ext>
              </a:extLst>
            </p:cNvPr>
            <p:cNvCxnSpPr/>
            <p:nvPr/>
          </p:nvCxnSpPr>
          <p:spPr>
            <a:xfrm>
              <a:off x="6734566" y="5107858"/>
              <a:ext cx="54574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8D3A621F-9E3B-D04B-A3A4-159ACC56A744}"/>
                </a:ext>
              </a:extLst>
            </p:cNvPr>
            <p:cNvSpPr/>
            <p:nvPr/>
          </p:nvSpPr>
          <p:spPr>
            <a:xfrm>
              <a:off x="6599904" y="5707626"/>
              <a:ext cx="1620501" cy="785250"/>
            </a:xfrm>
            <a:prstGeom prst="wedgeRoundRectCallout">
              <a:avLst>
                <a:gd name="adj1" fmla="val 19086"/>
                <a:gd name="adj2" fmla="val -12775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Ideal CPI=0.25 because of 4 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8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26C0-72BA-5048-BE56-66230A23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4535" cy="1325563"/>
          </a:xfrm>
        </p:spPr>
        <p:txBody>
          <a:bodyPr/>
          <a:lstStyle/>
          <a:p>
            <a:r>
              <a:rPr lang="en-US" dirty="0"/>
              <a:t>Ways to improve performance: </a:t>
            </a:r>
            <a:br>
              <a:rPr lang="en-US" dirty="0"/>
            </a:br>
            <a:r>
              <a:rPr lang="en-US" dirty="0" err="1"/>
              <a:t>subword</a:t>
            </a:r>
            <a:r>
              <a:rPr lang="en-US" dirty="0"/>
              <a:t>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D8-A2CB-1541-BA8F-DBABCF71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ML/graphics applications perform same operations on vectors</a:t>
            </a:r>
          </a:p>
          <a:p>
            <a:pPr lvl="1"/>
            <a:r>
              <a:rPr lang="en-US" altLang="en-US" dirty="0"/>
              <a:t>Partition a 128-bit adder into:</a:t>
            </a:r>
          </a:p>
          <a:p>
            <a:pPr lvl="2"/>
            <a:r>
              <a:rPr lang="en-US" altLang="en-US" dirty="0"/>
              <a:t>Sixteen 8-bit adds</a:t>
            </a:r>
          </a:p>
          <a:p>
            <a:pPr lvl="2"/>
            <a:r>
              <a:rPr lang="en-US" altLang="en-US" dirty="0"/>
              <a:t>Eight 16-bit adds</a:t>
            </a:r>
          </a:p>
          <a:p>
            <a:pPr lvl="2"/>
            <a:r>
              <a:rPr lang="en-US" altLang="en-US" dirty="0"/>
              <a:t>Four 32-bit adds</a:t>
            </a:r>
          </a:p>
          <a:p>
            <a:r>
              <a:rPr lang="en-US" altLang="en-US" dirty="0"/>
              <a:t>Also called data-level parallelism, vector parallelism, or Single Instruction, Multiple Data (SIMD)</a:t>
            </a:r>
          </a:p>
          <a:p>
            <a:r>
              <a:rPr lang="en-US" altLang="en-US" dirty="0"/>
              <a:t>Intel’s AVX introduces 256-bit floating point registers</a:t>
            </a:r>
          </a:p>
          <a:p>
            <a:pPr lvl="2"/>
            <a:r>
              <a:rPr lang="en-US" altLang="en-US" dirty="0"/>
              <a:t>8 single-precision ops</a:t>
            </a:r>
          </a:p>
          <a:p>
            <a:pPr lvl="2"/>
            <a:r>
              <a:rPr lang="en-US" altLang="en-US" dirty="0"/>
              <a:t>4 double-precision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8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AD7-0BDD-254C-89CF-2D724F7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unoptimized matrix multiplication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C033-AECC-EB44-8891-3ED708B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3513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dgemm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n, double* A, double* B, double* C)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3.  for (</a:t>
            </a: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 = 0; i &lt; n; ++i)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4.    for (int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5.   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6.      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*n];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7.       for(int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8.        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+= A[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i+k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k+j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9.       C[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*n]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10.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11.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4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93762BB-A9B1-FC4F-916E-AF640C0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Multiply: optimized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223A-7C14-9146-A00E-62DF74E8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913"/>
            <a:ext cx="8270875" cy="51631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1. #include &lt;x86intrin.h&gt;</a:t>
            </a:r>
          </a:p>
          <a:p>
            <a:pPr marL="0" indent="0">
              <a:buNone/>
              <a:defRPr/>
            </a:pP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dgemm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n, double* A, double* B, double* C)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3. {</a:t>
            </a:r>
          </a:p>
          <a:p>
            <a:pPr marL="0" indent="0">
              <a:buNone/>
              <a:defRPr/>
            </a:pPr>
            <a:r>
              <a:rPr lang="nn-NO" sz="1800" dirty="0">
                <a:latin typeface="Consolas" panose="020B0609020204030204" pitchFamily="49" charset="0"/>
                <a:cs typeface="Consolas" panose="020B0609020204030204" pitchFamily="49" charset="0"/>
              </a:rPr>
              <a:t>4.  for ( int i = 0; i &lt; n; i+=4 )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5.   for 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n; j++ ) {</a:t>
            </a:r>
          </a:p>
          <a:p>
            <a:pPr marL="0" indent="0">
              <a:buNone/>
              <a:defRPr/>
            </a:pPr>
            <a:r>
              <a:rPr lang="nn-NO" sz="1800" dirty="0">
                <a:latin typeface="Consolas" panose="020B0609020204030204" pitchFamily="49" charset="0"/>
                <a:cs typeface="Consolas" panose="020B0609020204030204" pitchFamily="49" charset="0"/>
              </a:rPr>
              <a:t>6.    __m256d c0 = _mm256_load_pd(C+i+j*n); /* c0 = C[i][j] */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7.    for(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k = 0; k &lt; n; k++ )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8.     c0 = _mm256_add_pd(c0, /* c0 += 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][k]*B[k][j] */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9.              _mm256_mul_pd(_mm256_load_pd(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A+i+k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*n),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10.             _mm256_broadcast_sd(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B+k+j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*n)));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11.   _mm256_store_pd(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C+i+j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*n, c0); /* C[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][j] = c0 */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12.  }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13. }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88CE-1986-C942-A058-DC6DEBA8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0"/>
            <a:ext cx="10515600" cy="1325563"/>
          </a:xfrm>
        </p:spPr>
        <p:txBody>
          <a:bodyPr/>
          <a:lstStyle/>
          <a:p>
            <a:r>
              <a:rPr lang="en-US" dirty="0"/>
              <a:t>AVX Optimized Matrix multiply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6CF697-A26D-7B4A-8379-61930CFA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vmovapd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(%r11),%ymm0      # Load 4 elements of C into %ymm0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# register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# register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vbroadcastsd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(%rax,%r8,1),%ymm1 # Make 4 copies of B element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2000" dirty="0">
                <a:latin typeface="Consolas" panose="020B0609020204030204" pitchFamily="49" charset="0"/>
                <a:cs typeface="Consolas" panose="020B0609020204030204" pitchFamily="49" charset="0"/>
              </a:rPr>
              <a:t>5. add $0x8,%rax             # register %rax = %rax + 8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vmulpd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),%ymm1,%ymm1 # Parallel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%ymm1,4 A elements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7. add %r9,%rcx              # register %rcx = %rcx + %r9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8. cmp %r10,%rax             # compare %r10 to %rax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vaddpd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%ymm1,%ymm0,%ymm0  # Parallel add %ymm1, %ymm0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10.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50 &lt;dgemm+0x50&gt;      # jump if not %r10 != 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11. add $0x1,%esi            # register % esi = % esi + 1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12.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vmovapd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%ymm0,(%r11)     # Store %ymm0 into 4 C elements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32F0899-914E-C74E-8DAE-A254EB2E7AD7}"/>
              </a:ext>
            </a:extLst>
          </p:cNvPr>
          <p:cNvSpPr/>
          <p:nvPr/>
        </p:nvSpPr>
        <p:spPr>
          <a:xfrm>
            <a:off x="4807975" y="860989"/>
            <a:ext cx="1578077" cy="929148"/>
          </a:xfrm>
          <a:prstGeom prst="wedgeRoundRectCallout">
            <a:avLst>
              <a:gd name="adj1" fmla="val -103076"/>
              <a:gd name="adj2" fmla="val 30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256-bit wide FP register</a:t>
            </a:r>
          </a:p>
        </p:txBody>
      </p:sp>
    </p:spTree>
    <p:extLst>
      <p:ext uri="{BB962C8B-B14F-4D97-AF65-F5344CB8AC3E}">
        <p14:creationId xmlns:p14="http://schemas.microsoft.com/office/powerpoint/2010/main" val="1760194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1224-BEFE-784F-882C-7EB3A5AF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performance: </a:t>
            </a:r>
            <a:br>
              <a:rPr lang="en-US" dirty="0"/>
            </a:br>
            <a:r>
              <a:rPr lang="en-US" dirty="0"/>
              <a:t>loop unrolling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14FDDD-B574-4B41-AFAA-25DA8659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Replicate loop body to expose more parallelism</a:t>
            </a:r>
          </a:p>
          <a:p>
            <a:pPr lvl="1"/>
            <a:r>
              <a:rPr lang="en-US" altLang="en-US" dirty="0"/>
              <a:t>Reduces loop-control overhead</a:t>
            </a:r>
          </a:p>
          <a:p>
            <a:pPr lvl="1"/>
            <a:r>
              <a:rPr lang="en-US" altLang="en-US" dirty="0"/>
              <a:t>Avoid loop-carried dependency</a:t>
            </a:r>
          </a:p>
          <a:p>
            <a:pPr lvl="2"/>
            <a:r>
              <a:rPr lang="en-US" altLang="en-US" dirty="0"/>
              <a:t>Store followed by a load of the same register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14CF-68CE-4C45-83E4-328081A1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performance: </a:t>
            </a:r>
            <a:br>
              <a:rPr lang="en-US" dirty="0"/>
            </a:br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43D6-F55F-C744-8330-A63C3A39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40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Loop unrolling: replicate loop body </a:t>
            </a:r>
          </a:p>
          <a:p>
            <a:r>
              <a:rPr lang="en-US" altLang="en-US" dirty="0"/>
              <a:t>Unrolling exposes more parallelism for multi-issue pipelined CPU</a:t>
            </a:r>
          </a:p>
          <a:p>
            <a:pPr lvl="1"/>
            <a:r>
              <a:rPr lang="en-US" altLang="en-US" dirty="0"/>
              <a:t>Reduces loop-control overhead</a:t>
            </a:r>
          </a:p>
          <a:p>
            <a:pPr lvl="1"/>
            <a:r>
              <a:rPr lang="en-US" altLang="en-US" dirty="0"/>
              <a:t>Avoid loop-carried dependency</a:t>
            </a:r>
          </a:p>
          <a:p>
            <a:pPr lvl="2"/>
            <a:r>
              <a:rPr lang="en-US" altLang="en-US" dirty="0"/>
              <a:t>Store followed by a load of the same register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FEF95-3192-F740-B42B-2E9591FDC597}"/>
              </a:ext>
            </a:extLst>
          </p:cNvPr>
          <p:cNvSpPr txBox="1"/>
          <p:nvPr/>
        </p:nvSpPr>
        <p:spPr>
          <a:xfrm>
            <a:off x="454742" y="4262276"/>
            <a:ext cx="411042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x[100];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*= 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5CEAD-4837-B54A-BE6E-9E1CB17EA328}"/>
              </a:ext>
            </a:extLst>
          </p:cNvPr>
          <p:cNvSpPr txBox="1"/>
          <p:nvPr/>
        </p:nvSpPr>
        <p:spPr>
          <a:xfrm>
            <a:off x="4675239" y="4146491"/>
            <a:ext cx="2844048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//suppose x1=&amp;x[0]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//x2 = &amp;x[100]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x31,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add x31, x31, x30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x30,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x1, x1, 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x1, x2, Loop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D1019-D571-A943-AD9E-A15D2BFA8BAE}"/>
              </a:ext>
            </a:extLst>
          </p:cNvPr>
          <p:cNvSpPr txBox="1"/>
          <p:nvPr/>
        </p:nvSpPr>
        <p:spPr>
          <a:xfrm>
            <a:off x="7882638" y="3108113"/>
            <a:ext cx="3854620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//suppose x20=&amp;x[0]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//x22 = &amp;x[100]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x31, 0(x1)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x31, x31, x30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x30, 0(x1)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x29, 8(x1)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x29, x29, x28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x28, 8(x1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x20, x20, 16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x20, x22, Loop </a:t>
            </a:r>
          </a:p>
        </p:txBody>
      </p:sp>
    </p:spTree>
    <p:extLst>
      <p:ext uri="{BB962C8B-B14F-4D97-AF65-F5344CB8AC3E}">
        <p14:creationId xmlns:p14="http://schemas.microsoft.com/office/powerpoint/2010/main" val="1408642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le 1">
            <a:extLst>
              <a:ext uri="{FF2B5EF4-FFF2-40B4-BE49-F238E27FC236}">
                <a16:creationId xmlns:a16="http://schemas.microsoft.com/office/drawing/2014/main" id="{8BB68EB8-8CF7-B842-A9B1-F1B4B90F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Impact</a:t>
            </a:r>
          </a:p>
        </p:txBody>
      </p:sp>
      <p:pic>
        <p:nvPicPr>
          <p:cNvPr id="253956" name="Picture 5">
            <a:extLst>
              <a:ext uri="{FF2B5EF4-FFF2-40B4-BE49-F238E27FC236}">
                <a16:creationId xmlns:a16="http://schemas.microsoft.com/office/drawing/2014/main" id="{9F9F8EFB-A078-C346-AEAC-5D981518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70" y="1690688"/>
            <a:ext cx="7816391" cy="50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65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2">
            <a:extLst>
              <a:ext uri="{FF2B5EF4-FFF2-40B4-BE49-F238E27FC236}">
                <a16:creationId xmlns:a16="http://schemas.microsoft.com/office/drawing/2014/main" id="{077834F9-C95A-B545-8224-9E5E4683C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on CPU design</a:t>
            </a:r>
            <a:endParaRPr lang="en-AU" altLang="en-US" dirty="0"/>
          </a:p>
        </p:txBody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24D1545D-DA15-4D47-BE03-A4B66707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ISA influences design of </a:t>
            </a:r>
            <a:r>
              <a:rPr lang="en-US" altLang="en-US" sz="2800" dirty="0" err="1"/>
              <a:t>datapath</a:t>
            </a:r>
            <a:r>
              <a:rPr lang="en-US" altLang="en-US" sz="2800" dirty="0"/>
              <a:t> and control</a:t>
            </a:r>
          </a:p>
          <a:p>
            <a:pPr eaLnBrk="1" hangingPunct="1"/>
            <a:r>
              <a:rPr lang="en-US" altLang="en-US" sz="2800" dirty="0"/>
              <a:t>Datapath and control influence design of ISA</a:t>
            </a:r>
          </a:p>
          <a:p>
            <a:pPr eaLnBrk="1" hangingPunct="1"/>
            <a:r>
              <a:rPr lang="en-US" altLang="en-US" sz="2800" dirty="0"/>
              <a:t>Pipelining improves instruction throughput using parallelism</a:t>
            </a:r>
          </a:p>
          <a:p>
            <a:pPr lvl="1" eaLnBrk="1" hangingPunct="1"/>
            <a:r>
              <a:rPr lang="en-US" altLang="en-US" sz="2400" dirty="0"/>
              <a:t>More instructions completed per second</a:t>
            </a:r>
          </a:p>
          <a:p>
            <a:pPr lvl="1" eaLnBrk="1" hangingPunct="1"/>
            <a:r>
              <a:rPr lang="en-US" altLang="en-US" sz="2400" dirty="0"/>
              <a:t>Latency for each instruction not reduced</a:t>
            </a:r>
          </a:p>
          <a:p>
            <a:pPr eaLnBrk="1" hangingPunct="1"/>
            <a:r>
              <a:rPr lang="en-US" altLang="en-US" sz="2800" dirty="0"/>
              <a:t>Hazards: structural, data, control</a:t>
            </a:r>
          </a:p>
          <a:p>
            <a:pPr eaLnBrk="1" hangingPunct="1"/>
            <a:r>
              <a:rPr lang="en-US" altLang="en-US" sz="2800" dirty="0"/>
              <a:t>Multiple issue and dynamic scheduling (ILP)</a:t>
            </a:r>
          </a:p>
          <a:p>
            <a:pPr lvl="1" eaLnBrk="1" hangingPunct="1"/>
            <a:r>
              <a:rPr lang="en-US" altLang="en-US" sz="2400" dirty="0"/>
              <a:t>Dependencies limit achievable parallelism</a:t>
            </a:r>
          </a:p>
          <a:p>
            <a:pPr lvl="1" eaLnBrk="1" hangingPunct="1"/>
            <a:r>
              <a:rPr lang="en-US" altLang="en-US" sz="2400" dirty="0"/>
              <a:t>Complexity leads to the power wall</a:t>
            </a:r>
          </a:p>
        </p:txBody>
      </p:sp>
    </p:spTree>
    <p:extLst>
      <p:ext uri="{BB962C8B-B14F-4D97-AF65-F5344CB8AC3E}">
        <p14:creationId xmlns:p14="http://schemas.microsoft.com/office/powerpoint/2010/main" val="166743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1722-34AE-C042-8FDA-A7DA31B6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-157655"/>
            <a:ext cx="10515600" cy="1325563"/>
          </a:xfrm>
        </p:spPr>
        <p:txBody>
          <a:bodyPr/>
          <a:lstStyle/>
          <a:p>
            <a:r>
              <a:rPr lang="en-US" dirty="0"/>
              <a:t>Recall our pipelined design so far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8FFA4F2-831D-4A47-806F-1646201F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6" y="1539511"/>
            <a:ext cx="10515601" cy="520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FCD62D-55D5-954B-9D58-72010949C035}"/>
              </a:ext>
            </a:extLst>
          </p:cNvPr>
          <p:cNvSpPr/>
          <p:nvPr/>
        </p:nvSpPr>
        <p:spPr>
          <a:xfrm>
            <a:off x="220716" y="787401"/>
            <a:ext cx="2743201" cy="5550338"/>
          </a:xfrm>
          <a:prstGeom prst="rect">
            <a:avLst/>
          </a:prstGeom>
          <a:solidFill>
            <a:srgbClr val="FF40F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67D7-BC53-D649-9B52-F9D26051C6D6}"/>
              </a:ext>
            </a:extLst>
          </p:cNvPr>
          <p:cNvSpPr txBox="1"/>
          <p:nvPr/>
        </p:nvSpPr>
        <p:spPr>
          <a:xfrm>
            <a:off x="854453" y="844742"/>
            <a:ext cx="1475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instruction</a:t>
            </a:r>
          </a:p>
          <a:p>
            <a:r>
              <a:rPr lang="en-US" dirty="0"/>
              <a:t>fetch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5341-0CD8-0E4F-ADE9-B8390DE55E3E}"/>
              </a:ext>
            </a:extLst>
          </p:cNvPr>
          <p:cNvSpPr/>
          <p:nvPr/>
        </p:nvSpPr>
        <p:spPr>
          <a:xfrm>
            <a:off x="3256894" y="768542"/>
            <a:ext cx="2476499" cy="5550338"/>
          </a:xfrm>
          <a:prstGeom prst="rect">
            <a:avLst/>
          </a:prstGeom>
          <a:solidFill>
            <a:srgbClr val="FF40F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86EA2-546F-C245-AFFB-A515F69A2BB8}"/>
              </a:ext>
            </a:extLst>
          </p:cNvPr>
          <p:cNvSpPr txBox="1"/>
          <p:nvPr/>
        </p:nvSpPr>
        <p:spPr>
          <a:xfrm>
            <a:off x="3787705" y="800484"/>
            <a:ext cx="194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instruction </a:t>
            </a:r>
          </a:p>
          <a:p>
            <a:r>
              <a:rPr lang="en-US" dirty="0"/>
              <a:t>decode/reg read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4F9A09-E5FD-F443-A623-AF2E0813CD15}"/>
              </a:ext>
            </a:extLst>
          </p:cNvPr>
          <p:cNvSpPr/>
          <p:nvPr/>
        </p:nvSpPr>
        <p:spPr>
          <a:xfrm>
            <a:off x="5975571" y="755459"/>
            <a:ext cx="1796830" cy="5550338"/>
          </a:xfrm>
          <a:prstGeom prst="rect">
            <a:avLst/>
          </a:prstGeom>
          <a:solidFill>
            <a:srgbClr val="FF40F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4065A-9DC5-E546-810B-747665739194}"/>
              </a:ext>
            </a:extLst>
          </p:cNvPr>
          <p:cNvSpPr txBox="1"/>
          <p:nvPr/>
        </p:nvSpPr>
        <p:spPr>
          <a:xfrm>
            <a:off x="6032941" y="783578"/>
            <a:ext cx="151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execute/ </a:t>
            </a:r>
          </a:p>
          <a:p>
            <a:r>
              <a:rPr lang="en-US" dirty="0"/>
              <a:t>address calc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E58FB8-1735-B143-B76D-7303F1756E6A}"/>
              </a:ext>
            </a:extLst>
          </p:cNvPr>
          <p:cNvSpPr/>
          <p:nvPr/>
        </p:nvSpPr>
        <p:spPr>
          <a:xfrm>
            <a:off x="10038695" y="736984"/>
            <a:ext cx="1688222" cy="5550338"/>
          </a:xfrm>
          <a:prstGeom prst="rect">
            <a:avLst/>
          </a:prstGeom>
          <a:solidFill>
            <a:srgbClr val="FF40F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CFC83-2F6E-674B-B1D0-D22D80C7C982}"/>
              </a:ext>
            </a:extLst>
          </p:cNvPr>
          <p:cNvSpPr txBox="1"/>
          <p:nvPr/>
        </p:nvSpPr>
        <p:spPr>
          <a:xfrm>
            <a:off x="10211920" y="794326"/>
            <a:ext cx="151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WB: write-back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8F6AF3-3474-F441-878F-0BC3870AFB4F}"/>
              </a:ext>
            </a:extLst>
          </p:cNvPr>
          <p:cNvSpPr/>
          <p:nvPr/>
        </p:nvSpPr>
        <p:spPr>
          <a:xfrm>
            <a:off x="8100610" y="743142"/>
            <a:ext cx="1688222" cy="5550338"/>
          </a:xfrm>
          <a:prstGeom prst="rect">
            <a:avLst/>
          </a:prstGeom>
          <a:solidFill>
            <a:srgbClr val="FF40F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F85F6-CEE5-FC4B-8673-337032B1C5AF}"/>
              </a:ext>
            </a:extLst>
          </p:cNvPr>
          <p:cNvSpPr txBox="1"/>
          <p:nvPr/>
        </p:nvSpPr>
        <p:spPr>
          <a:xfrm>
            <a:off x="8100611" y="793559"/>
            <a:ext cx="16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MEM: memory access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23ED6E-C850-7A4B-917B-9B20FAB3809A}"/>
              </a:ext>
            </a:extLst>
          </p:cNvPr>
          <p:cNvGrpSpPr/>
          <p:nvPr/>
        </p:nvGrpSpPr>
        <p:grpSpPr>
          <a:xfrm>
            <a:off x="8100609" y="2463362"/>
            <a:ext cx="3626308" cy="1115410"/>
            <a:chOff x="8100609" y="2463362"/>
            <a:chExt cx="3626308" cy="11154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04131A-3044-1A43-85D6-2D9EDD6D23D4}"/>
                </a:ext>
              </a:extLst>
            </p:cNvPr>
            <p:cNvSpPr/>
            <p:nvPr/>
          </p:nvSpPr>
          <p:spPr>
            <a:xfrm>
              <a:off x="8100609" y="2837793"/>
              <a:ext cx="1248343" cy="7409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ular Callout 21">
              <a:extLst>
                <a:ext uri="{FF2B5EF4-FFF2-40B4-BE49-F238E27FC236}">
                  <a16:creationId xmlns:a16="http://schemas.microsoft.com/office/drawing/2014/main" id="{3AC5483C-1F9E-D744-BCFD-3A6CF3004074}"/>
                </a:ext>
              </a:extLst>
            </p:cNvPr>
            <p:cNvSpPr/>
            <p:nvPr/>
          </p:nvSpPr>
          <p:spPr>
            <a:xfrm>
              <a:off x="9677161" y="2463362"/>
              <a:ext cx="2049756" cy="748862"/>
            </a:xfrm>
            <a:prstGeom prst="wedgeRoundRectCallout">
              <a:avLst>
                <a:gd name="adj1" fmla="val -75402"/>
                <a:gd name="adj2" fmla="val 16184"/>
                <a:gd name="adj3" fmla="val 16667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Branch outcome determined in MEM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4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3" grpId="0"/>
      <p:bldP spid="14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5" name="Picture 1">
            <a:extLst>
              <a:ext uri="{FF2B5EF4-FFF2-40B4-BE49-F238E27FC236}">
                <a16:creationId xmlns:a16="http://schemas.microsoft.com/office/drawing/2014/main" id="{DA90E1DC-CB4C-E047-A998-8B547D71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3" y="1529748"/>
            <a:ext cx="9585435" cy="5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9" name="Rectangle 2">
            <a:extLst>
              <a:ext uri="{FF2B5EF4-FFF2-40B4-BE49-F238E27FC236}">
                <a16:creationId xmlns:a16="http://schemas.microsoft.com/office/drawing/2014/main" id="{B67C59D4-4116-6044-9FED-CDAF8B81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Branch Hazard</a:t>
            </a:r>
            <a:endParaRPr lang="en-AU" altLang="en-US" dirty="0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42F2A871-F9B2-134D-971F-9F2DB5724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4025" y="1033463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If branch outcome is determined in MEM</a:t>
            </a:r>
            <a:endParaRPr lang="en-AU" altLang="en-US" dirty="0"/>
          </a:p>
        </p:txBody>
      </p:sp>
      <p:sp>
        <p:nvSpPr>
          <p:cNvPr id="162822" name="AutoShape 6">
            <a:extLst>
              <a:ext uri="{FF2B5EF4-FFF2-40B4-BE49-F238E27FC236}">
                <a16:creationId xmlns:a16="http://schemas.microsoft.com/office/drawing/2014/main" id="{280FBD16-9DCE-8448-A80C-D6D1C3FEE3B5}"/>
              </a:ext>
            </a:extLst>
          </p:cNvPr>
          <p:cNvSpPr>
            <a:spLocks/>
          </p:cNvSpPr>
          <p:nvPr/>
        </p:nvSpPr>
        <p:spPr bwMode="auto">
          <a:xfrm>
            <a:off x="5661025" y="6401676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PC</a:t>
            </a:r>
            <a:endParaRPr lang="en-AU" altLang="en-US" sz="1400" dirty="0">
              <a:solidFill>
                <a:schemeClr val="bg1"/>
              </a:solidFill>
            </a:endParaRP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76ECDE2-2A93-D94E-92CE-FBD48B0B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4278" y="4057321"/>
            <a:ext cx="1426344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Flush 3</a:t>
            </a:r>
            <a:br>
              <a:rPr lang="en-US" altLang="en-US" sz="1600" dirty="0">
                <a:solidFill>
                  <a:schemeClr val="bg1"/>
                </a:solidFill>
              </a:rPr>
            </a:br>
            <a:r>
              <a:rPr lang="en-US" altLang="en-US" sz="1600" dirty="0">
                <a:solidFill>
                  <a:schemeClr val="bg1"/>
                </a:solidFill>
              </a:rPr>
              <a:t>instructions (set controls to 0)</a:t>
            </a:r>
            <a:endParaRPr lang="en-AU" altLang="en-US" sz="1600" dirty="0">
              <a:solidFill>
                <a:schemeClr val="bg1"/>
              </a:solidFill>
            </a:endParaRPr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C4A2B515-1FEF-1949-8DF8-F6B133D77919}"/>
              </a:ext>
            </a:extLst>
          </p:cNvPr>
          <p:cNvSpPr>
            <a:spLocks/>
          </p:cNvSpPr>
          <p:nvPr/>
        </p:nvSpPr>
        <p:spPr bwMode="auto">
          <a:xfrm>
            <a:off x="10355314" y="3692197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EB716B84-B297-5447-97A5-5DB87B37BE0B}"/>
              </a:ext>
            </a:extLst>
          </p:cNvPr>
          <p:cNvSpPr/>
          <p:nvPr/>
        </p:nvSpPr>
        <p:spPr>
          <a:xfrm>
            <a:off x="1" y="2230492"/>
            <a:ext cx="1403130" cy="690562"/>
          </a:xfrm>
          <a:prstGeom prst="wedgeRoundRectCallout">
            <a:avLst>
              <a:gd name="adj1" fmla="val 79434"/>
              <a:gd name="adj2" fmla="val 92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address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2A3E99C-00DE-1B41-A477-10B29116FB03}"/>
              </a:ext>
            </a:extLst>
          </p:cNvPr>
          <p:cNvSpPr/>
          <p:nvPr/>
        </p:nvSpPr>
        <p:spPr>
          <a:xfrm>
            <a:off x="20036" y="3537388"/>
            <a:ext cx="1508232" cy="690562"/>
          </a:xfrm>
          <a:prstGeom prst="wedgeRoundRectCallout">
            <a:avLst>
              <a:gd name="adj1" fmla="val 99318"/>
              <a:gd name="adj2" fmla="val -71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x1==x0 </a:t>
            </a:r>
          </a:p>
          <a:p>
            <a:pPr algn="ctr"/>
            <a:r>
              <a:rPr lang="en-US" dirty="0"/>
              <a:t>Pc = pc+16*2</a:t>
            </a:r>
          </a:p>
        </p:txBody>
      </p:sp>
    </p:spTree>
    <p:extLst>
      <p:ext uri="{BB962C8B-B14F-4D97-AF65-F5344CB8AC3E}">
        <p14:creationId xmlns:p14="http://schemas.microsoft.com/office/powerpoint/2010/main" val="35206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>
            <a:extLst>
              <a:ext uri="{FF2B5EF4-FFF2-40B4-BE49-F238E27FC236}">
                <a16:creationId xmlns:a16="http://schemas.microsoft.com/office/drawing/2014/main" id="{D0EED60D-9D15-9B45-87F9-1CB935336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Reducing Branch Delay</a:t>
            </a:r>
            <a:endParaRPr lang="en-AU" altLang="en-US" dirty="0"/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7F5F6992-04DC-9C42-AEC5-6DF19134D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52" y="1403131"/>
            <a:ext cx="11148848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Add hardware to determine branch outcome earlier (e.g. ID instead of MEM) </a:t>
            </a:r>
            <a:r>
              <a:rPr lang="en-US" altLang="en-US" sz="2800" dirty="0">
                <a:sym typeface="Wingdings" pitchFamily="2" charset="2"/>
              </a:rPr>
              <a:t> fewer instructions to flush</a:t>
            </a: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6A392-DF52-3C4D-89D1-5B5E923244FB}"/>
              </a:ext>
            </a:extLst>
          </p:cNvPr>
          <p:cNvSpPr txBox="1"/>
          <p:nvPr/>
        </p:nvSpPr>
        <p:spPr>
          <a:xfrm>
            <a:off x="665117" y="2592547"/>
            <a:ext cx="575670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36:  sub  x10, x4, x8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40: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x1,  x3, 16  // PC-relative branch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// to 40+16*2=72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44:  and  x12, x2, x5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48: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x13, x2, x6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52:  add  x14, x4, x2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56:  sub  x15, x6, x7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72: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x4, 50(x7)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86FD-5FB7-FA44-A6CF-2BB69F50024C}"/>
              </a:ext>
            </a:extLst>
          </p:cNvPr>
          <p:cNvSpPr txBox="1"/>
          <p:nvPr/>
        </p:nvSpPr>
        <p:spPr>
          <a:xfrm>
            <a:off x="6689835" y="2753140"/>
            <a:ext cx="448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many instructions to flush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if branch outcome is known  in ID?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D5C316-9012-A24C-A1D4-19954168C4CA}"/>
              </a:ext>
            </a:extLst>
          </p:cNvPr>
          <p:cNvGrpSpPr/>
          <p:nvPr/>
        </p:nvGrpSpPr>
        <p:grpSpPr>
          <a:xfrm>
            <a:off x="6406203" y="3759709"/>
            <a:ext cx="5185416" cy="2176396"/>
            <a:chOff x="6406203" y="3759709"/>
            <a:chExt cx="5185416" cy="217639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703475-3D87-544F-93D1-A30588ACB070}"/>
                </a:ext>
              </a:extLst>
            </p:cNvPr>
            <p:cNvCxnSpPr/>
            <p:nvPr/>
          </p:nvCxnSpPr>
          <p:spPr>
            <a:xfrm>
              <a:off x="7431347" y="4055239"/>
              <a:ext cx="3786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D0E2B7-122A-F348-925C-420EE78F2FED}"/>
                </a:ext>
              </a:extLst>
            </p:cNvPr>
            <p:cNvSpPr txBox="1"/>
            <p:nvPr/>
          </p:nvSpPr>
          <p:spPr>
            <a:xfrm>
              <a:off x="7092137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D81840-20FA-794F-B87F-8DFC4C940D2A}"/>
                </a:ext>
              </a:extLst>
            </p:cNvPr>
            <p:cNvSpPr txBox="1"/>
            <p:nvPr/>
          </p:nvSpPr>
          <p:spPr>
            <a:xfrm>
              <a:off x="7760183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clock-2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93C8B-7744-0D43-8DDE-101E067C0B1B}"/>
                </a:ext>
              </a:extLst>
            </p:cNvPr>
            <p:cNvSpPr txBox="1"/>
            <p:nvPr/>
          </p:nvSpPr>
          <p:spPr>
            <a:xfrm>
              <a:off x="8383259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clock-3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6D2052-5661-FE4A-9A5E-25F10A20D498}"/>
                </a:ext>
              </a:extLst>
            </p:cNvPr>
            <p:cNvSpPr txBox="1"/>
            <p:nvPr/>
          </p:nvSpPr>
          <p:spPr>
            <a:xfrm>
              <a:off x="6421821" y="4171138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40: </a:t>
              </a:r>
              <a:r>
                <a:rPr lang="en-US" dirty="0" err="1"/>
                <a:t>beq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27D3C8-2E2A-CC43-B85A-A828FB744AF4}"/>
                </a:ext>
              </a:extLst>
            </p:cNvPr>
            <p:cNvSpPr txBox="1"/>
            <p:nvPr/>
          </p:nvSpPr>
          <p:spPr>
            <a:xfrm>
              <a:off x="6406203" y="4598418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44: 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BE747-B25D-1C46-A8FF-11449A9CA3DA}"/>
                </a:ext>
              </a:extLst>
            </p:cNvPr>
            <p:cNvSpPr txBox="1"/>
            <p:nvPr/>
          </p:nvSpPr>
          <p:spPr>
            <a:xfrm>
              <a:off x="7378628" y="417113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5E7C54-7D1F-344C-995B-E333FBEA2F91}"/>
                </a:ext>
              </a:extLst>
            </p:cNvPr>
            <p:cNvSpPr txBox="1"/>
            <p:nvPr/>
          </p:nvSpPr>
          <p:spPr>
            <a:xfrm>
              <a:off x="7938566" y="4172709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A30EC7-96AB-D246-8937-35505F445187}"/>
                </a:ext>
              </a:extLst>
            </p:cNvPr>
            <p:cNvSpPr txBox="1"/>
            <p:nvPr/>
          </p:nvSpPr>
          <p:spPr>
            <a:xfrm>
              <a:off x="8483514" y="4171138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78466-859B-C34E-AEF7-FF65D611A85F}"/>
                </a:ext>
              </a:extLst>
            </p:cNvPr>
            <p:cNvSpPr txBox="1"/>
            <p:nvPr/>
          </p:nvSpPr>
          <p:spPr>
            <a:xfrm>
              <a:off x="9174678" y="4171137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83C4E8-0529-124F-A4ED-65CE6A12B4FB}"/>
                </a:ext>
              </a:extLst>
            </p:cNvPr>
            <p:cNvSpPr txBox="1"/>
            <p:nvPr/>
          </p:nvSpPr>
          <p:spPr>
            <a:xfrm>
              <a:off x="9923027" y="4157009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2D4BB-DE0D-B041-B84B-20C9B99A77DE}"/>
                </a:ext>
              </a:extLst>
            </p:cNvPr>
            <p:cNvSpPr txBox="1"/>
            <p:nvPr/>
          </p:nvSpPr>
          <p:spPr>
            <a:xfrm>
              <a:off x="9060029" y="375970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1947B9-7ECD-B242-B990-6A48DEA40ADB}"/>
                </a:ext>
              </a:extLst>
            </p:cNvPr>
            <p:cNvSpPr txBox="1"/>
            <p:nvPr/>
          </p:nvSpPr>
          <p:spPr>
            <a:xfrm>
              <a:off x="9779311" y="375970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clock-5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D03C9F-1B82-654E-A13E-616D76409753}"/>
                </a:ext>
              </a:extLst>
            </p:cNvPr>
            <p:cNvSpPr txBox="1"/>
            <p:nvPr/>
          </p:nvSpPr>
          <p:spPr>
            <a:xfrm>
              <a:off x="7955143" y="4612547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F8A77-E340-5343-913A-53E6B304312A}"/>
                </a:ext>
              </a:extLst>
            </p:cNvPr>
            <p:cNvSpPr txBox="1"/>
            <p:nvPr/>
          </p:nvSpPr>
          <p:spPr>
            <a:xfrm>
              <a:off x="8515081" y="461411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1582C2-F880-4046-BAAB-2A4A96921D60}"/>
                </a:ext>
              </a:extLst>
            </p:cNvPr>
            <p:cNvSpPr txBox="1"/>
            <p:nvPr/>
          </p:nvSpPr>
          <p:spPr>
            <a:xfrm>
              <a:off x="9060029" y="4612547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5513EC-163A-9C4F-B6F3-8C78A9F35A39}"/>
                </a:ext>
              </a:extLst>
            </p:cNvPr>
            <p:cNvSpPr txBox="1"/>
            <p:nvPr/>
          </p:nvSpPr>
          <p:spPr>
            <a:xfrm>
              <a:off x="9751193" y="4612546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4D2FD5-29CD-4740-98D3-E11FFBA1F2D6}"/>
                </a:ext>
              </a:extLst>
            </p:cNvPr>
            <p:cNvSpPr txBox="1"/>
            <p:nvPr/>
          </p:nvSpPr>
          <p:spPr>
            <a:xfrm>
              <a:off x="10499542" y="4598418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B10CD-A106-3442-ACCC-CAC4A9E87806}"/>
                </a:ext>
              </a:extLst>
            </p:cNvPr>
            <p:cNvSpPr txBox="1"/>
            <p:nvPr/>
          </p:nvSpPr>
          <p:spPr>
            <a:xfrm>
              <a:off x="8519427" y="5085537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5EF2A9-F363-4E48-BCF4-3B558D053459}"/>
                </a:ext>
              </a:extLst>
            </p:cNvPr>
            <p:cNvSpPr txBox="1"/>
            <p:nvPr/>
          </p:nvSpPr>
          <p:spPr>
            <a:xfrm>
              <a:off x="9079365" y="508710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14712C-ABB4-884B-AF9A-63A98048B4CA}"/>
                </a:ext>
              </a:extLst>
            </p:cNvPr>
            <p:cNvSpPr txBox="1"/>
            <p:nvPr/>
          </p:nvSpPr>
          <p:spPr>
            <a:xfrm>
              <a:off x="9624313" y="5085537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24F580-2F44-A741-866B-B4255B2AA0C1}"/>
                </a:ext>
              </a:extLst>
            </p:cNvPr>
            <p:cNvSpPr txBox="1"/>
            <p:nvPr/>
          </p:nvSpPr>
          <p:spPr>
            <a:xfrm>
              <a:off x="10315477" y="5085536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02B259-A0E2-3942-809A-F3C761294C45}"/>
                </a:ext>
              </a:extLst>
            </p:cNvPr>
            <p:cNvSpPr txBox="1"/>
            <p:nvPr/>
          </p:nvSpPr>
          <p:spPr>
            <a:xfrm>
              <a:off x="11063826" y="5071408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649E4-97BC-FB41-B0A7-2F3D5DB6E7E9}"/>
                </a:ext>
              </a:extLst>
            </p:cNvPr>
            <p:cNvSpPr txBox="1"/>
            <p:nvPr/>
          </p:nvSpPr>
          <p:spPr>
            <a:xfrm>
              <a:off x="6409543" y="5050559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72: </a:t>
              </a:r>
              <a:r>
                <a:rPr lang="en-US" dirty="0" err="1"/>
                <a:t>ld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742E2F9-8D2A-174B-9459-46E8469356C0}"/>
                </a:ext>
              </a:extLst>
            </p:cNvPr>
            <p:cNvCxnSpPr>
              <a:cxnSpLocks/>
            </p:cNvCxnSpPr>
            <p:nvPr/>
          </p:nvCxnSpPr>
          <p:spPr>
            <a:xfrm>
              <a:off x="7240983" y="4137422"/>
              <a:ext cx="0" cy="1798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16AF57-9328-5043-93F6-C85CDD3AC292}"/>
              </a:ext>
            </a:extLst>
          </p:cNvPr>
          <p:cNvGrpSpPr/>
          <p:nvPr/>
        </p:nvGrpSpPr>
        <p:grpSpPr>
          <a:xfrm>
            <a:off x="8530396" y="4674109"/>
            <a:ext cx="2544630" cy="358813"/>
            <a:chOff x="8530396" y="4674109"/>
            <a:chExt cx="2544630" cy="358813"/>
          </a:xfrm>
        </p:grpSpPr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90CDC73E-2057-0F4A-A178-FDBF0B06D58C}"/>
                </a:ext>
              </a:extLst>
            </p:cNvPr>
            <p:cNvSpPr/>
            <p:nvPr/>
          </p:nvSpPr>
          <p:spPr>
            <a:xfrm>
              <a:off x="8530396" y="4718129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B55FF9A2-B118-0A4A-8AE1-831B4CEAD540}"/>
                </a:ext>
              </a:extLst>
            </p:cNvPr>
            <p:cNvSpPr/>
            <p:nvPr/>
          </p:nvSpPr>
          <p:spPr>
            <a:xfrm>
              <a:off x="9162354" y="4674109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0812532D-1F5C-B849-98AE-06212FC72ED3}"/>
                </a:ext>
              </a:extLst>
            </p:cNvPr>
            <p:cNvSpPr/>
            <p:nvPr/>
          </p:nvSpPr>
          <p:spPr>
            <a:xfrm>
              <a:off x="9853184" y="4703524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AACD9F98-5285-2746-B5A0-A36762C1A8ED}"/>
                </a:ext>
              </a:extLst>
            </p:cNvPr>
            <p:cNvSpPr/>
            <p:nvPr/>
          </p:nvSpPr>
          <p:spPr>
            <a:xfrm>
              <a:off x="10530078" y="4703524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1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6" name="Picture 1">
            <a:extLst>
              <a:ext uri="{FF2B5EF4-FFF2-40B4-BE49-F238E27FC236}">
                <a16:creationId xmlns:a16="http://schemas.microsoft.com/office/drawing/2014/main" id="{E8126A7B-8731-F84A-9C53-4994C1BF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2" y="930225"/>
            <a:ext cx="9924737" cy="604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Rectangle 4">
            <a:extLst>
              <a:ext uri="{FF2B5EF4-FFF2-40B4-BE49-F238E27FC236}">
                <a16:creationId xmlns:a16="http://schemas.microsoft.com/office/drawing/2014/main" id="{F73F398A-70B8-134A-926A-1A1F7E51B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534" y="0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Branch determined in ID and is taken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17E4E-CC09-4142-8870-F8E18E4EF4FE}"/>
              </a:ext>
            </a:extLst>
          </p:cNvPr>
          <p:cNvSpPr txBox="1"/>
          <p:nvPr/>
        </p:nvSpPr>
        <p:spPr>
          <a:xfrm>
            <a:off x="1474033" y="6310859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Clock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579551-BD26-8B44-87F6-0E1BDBA41C82}"/>
              </a:ext>
            </a:extLst>
          </p:cNvPr>
          <p:cNvGrpSpPr/>
          <p:nvPr/>
        </p:nvGrpSpPr>
        <p:grpSpPr>
          <a:xfrm>
            <a:off x="5321508" y="3672590"/>
            <a:ext cx="3581551" cy="3508575"/>
            <a:chOff x="5321508" y="3672590"/>
            <a:chExt cx="3581551" cy="35085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5B371A7-8472-7A4C-BF5C-95C1B0821302}"/>
                </a:ext>
              </a:extLst>
            </p:cNvPr>
            <p:cNvSpPr/>
            <p:nvPr/>
          </p:nvSpPr>
          <p:spPr>
            <a:xfrm>
              <a:off x="5681272" y="3672590"/>
              <a:ext cx="399738" cy="10643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8704FD-C172-8C40-BD8C-AD29A8FEC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508" y="4736892"/>
              <a:ext cx="359764" cy="1109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F19D6C-F9C3-BD47-ADD3-429C68B91177}"/>
                </a:ext>
              </a:extLst>
            </p:cNvPr>
            <p:cNvSpPr txBox="1"/>
            <p:nvPr/>
          </p:nvSpPr>
          <p:spPr>
            <a:xfrm>
              <a:off x="5881141" y="6534834"/>
              <a:ext cx="3021918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comparator  </a:t>
              </a:r>
            </a:p>
            <a:p>
              <a:r>
                <a:rPr lang="en-US" dirty="0"/>
                <a:t>to determine branch outcome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947301-13ED-E642-AE04-18ECBC558625}"/>
              </a:ext>
            </a:extLst>
          </p:cNvPr>
          <p:cNvGrpSpPr/>
          <p:nvPr/>
        </p:nvGrpSpPr>
        <p:grpSpPr>
          <a:xfrm>
            <a:off x="4484630" y="1412960"/>
            <a:ext cx="3594581" cy="2171442"/>
            <a:chOff x="4484630" y="1412960"/>
            <a:chExt cx="3594581" cy="217144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DC24DB-22E0-0C48-A6BB-2023F7415B28}"/>
                </a:ext>
              </a:extLst>
            </p:cNvPr>
            <p:cNvSpPr/>
            <p:nvPr/>
          </p:nvSpPr>
          <p:spPr>
            <a:xfrm>
              <a:off x="4484630" y="2938071"/>
              <a:ext cx="399738" cy="646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D19E6C-3E7A-D143-86F3-2E751537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368" y="1937692"/>
              <a:ext cx="617021" cy="10003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4AAEA7-CCF2-B34A-9CF4-D4BAE0876FBA}"/>
                </a:ext>
              </a:extLst>
            </p:cNvPr>
            <p:cNvSpPr txBox="1"/>
            <p:nvPr/>
          </p:nvSpPr>
          <p:spPr>
            <a:xfrm>
              <a:off x="5501389" y="1412960"/>
              <a:ext cx="2577822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adder for </a:t>
              </a:r>
            </a:p>
            <a:p>
              <a:r>
                <a:rPr lang="en-US" dirty="0"/>
                <a:t>calculating target address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1D6D6-293A-F244-A604-E014B37D12C6}"/>
              </a:ext>
            </a:extLst>
          </p:cNvPr>
          <p:cNvSpPr/>
          <p:nvPr/>
        </p:nvSpPr>
        <p:spPr>
          <a:xfrm>
            <a:off x="3717561" y="945215"/>
            <a:ext cx="1484026" cy="283978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9B181B-8187-5048-9510-8A2C0BFDED74}"/>
              </a:ext>
            </a:extLst>
          </p:cNvPr>
          <p:cNvGrpSpPr/>
          <p:nvPr/>
        </p:nvGrpSpPr>
        <p:grpSpPr>
          <a:xfrm>
            <a:off x="4484630" y="2437881"/>
            <a:ext cx="1978628" cy="3673243"/>
            <a:chOff x="4484630" y="2437881"/>
            <a:chExt cx="1978628" cy="367324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328529-CB97-FD4E-BF3B-BB86E3707FF5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5760479"/>
              <a:ext cx="0" cy="3506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51FDE8-F262-8D4D-AE4D-61B9DF227B44}"/>
                </a:ext>
              </a:extLst>
            </p:cNvPr>
            <p:cNvCxnSpPr>
              <a:cxnSpLocks/>
            </p:cNvCxnSpPr>
            <p:nvPr/>
          </p:nvCxnSpPr>
          <p:spPr>
            <a:xfrm>
              <a:off x="6220918" y="4122296"/>
              <a:ext cx="0" cy="162069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9CD929-6567-984B-BF1D-E65119C4B15E}"/>
                </a:ext>
              </a:extLst>
            </p:cNvPr>
            <p:cNvCxnSpPr/>
            <p:nvPr/>
          </p:nvCxnSpPr>
          <p:spPr>
            <a:xfrm>
              <a:off x="6238198" y="5760269"/>
              <a:ext cx="179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D622ED-28A0-0248-9233-0B02BB0F9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630" y="6077771"/>
              <a:ext cx="1978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09824C-EFE7-3947-B283-6ABB3597EFD1}"/>
                </a:ext>
              </a:extLst>
            </p:cNvPr>
            <p:cNvCxnSpPr>
              <a:cxnSpLocks/>
            </p:cNvCxnSpPr>
            <p:nvPr/>
          </p:nvCxnSpPr>
          <p:spPr>
            <a:xfrm>
              <a:off x="4484630" y="2437881"/>
              <a:ext cx="0" cy="3619163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9D10BD3B-110C-104C-81F9-4D7F48BF6AAD}"/>
              </a:ext>
            </a:extLst>
          </p:cNvPr>
          <p:cNvSpPr/>
          <p:nvPr/>
        </p:nvSpPr>
        <p:spPr>
          <a:xfrm>
            <a:off x="3117329" y="1291361"/>
            <a:ext cx="2292869" cy="498347"/>
          </a:xfrm>
          <a:prstGeom prst="wedgeRoundRectCallout">
            <a:avLst>
              <a:gd name="adj1" fmla="val -3892"/>
              <a:gd name="adj2" fmla="val 971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branch is taken, set IF/</a:t>
            </a:r>
            <a:r>
              <a:rPr lang="en-US" dirty="0" err="1">
                <a:solidFill>
                  <a:schemeClr val="tx1"/>
                </a:solidFill>
              </a:rPr>
              <a:t>ID.Flush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960099-3873-1B41-A055-896930589D28}"/>
              </a:ext>
            </a:extLst>
          </p:cNvPr>
          <p:cNvGrpSpPr/>
          <p:nvPr/>
        </p:nvGrpSpPr>
        <p:grpSpPr>
          <a:xfrm>
            <a:off x="886308" y="1501914"/>
            <a:ext cx="3229727" cy="4321980"/>
            <a:chOff x="886308" y="1501914"/>
            <a:chExt cx="3229727" cy="43219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D62264-4C81-2345-AE47-BBBBAA4BD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9164" y="5823894"/>
              <a:ext cx="178816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FC6A7C-05AB-654E-A24A-BAE24BFB7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9163" y="1953874"/>
              <a:ext cx="10452" cy="38700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717B5D-E6E9-C843-B966-F902369692C4}"/>
                </a:ext>
              </a:extLst>
            </p:cNvPr>
            <p:cNvSpPr txBox="1"/>
            <p:nvPr/>
          </p:nvSpPr>
          <p:spPr>
            <a:xfrm>
              <a:off x="886308" y="1501914"/>
              <a:ext cx="1175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IF/</a:t>
              </a:r>
              <a:r>
                <a:rPr lang="en-US" dirty="0" err="1"/>
                <a:t>ID.Flush</a:t>
              </a:r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1BC4E2-57C1-EF4C-AE48-B953E5E94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4426" y="1989042"/>
              <a:ext cx="2761609" cy="58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4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1">
            <a:extLst>
              <a:ext uri="{FF2B5EF4-FFF2-40B4-BE49-F238E27FC236}">
                <a16:creationId xmlns:a16="http://schemas.microsoft.com/office/drawing/2014/main" id="{98278C95-F3F1-DF4E-B8D7-3088263E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0" y="1173216"/>
            <a:ext cx="9968460" cy="560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3C621B-77DA-8048-86E3-4A9D5F82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4950"/>
            <a:ext cx="10515600" cy="1325563"/>
          </a:xfrm>
        </p:spPr>
        <p:txBody>
          <a:bodyPr/>
          <a:lstStyle/>
          <a:p>
            <a:r>
              <a:rPr lang="en-AU" altLang="en-US" dirty="0"/>
              <a:t>Branch determined in ID and is taken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78E69-1016-9E4A-9060-99EBB1CC6D78}"/>
              </a:ext>
            </a:extLst>
          </p:cNvPr>
          <p:cNvSpPr txBox="1"/>
          <p:nvPr/>
        </p:nvSpPr>
        <p:spPr>
          <a:xfrm>
            <a:off x="1429063" y="6235909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Clock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770CC-3993-DE45-B95F-0B85D8729F32}"/>
              </a:ext>
            </a:extLst>
          </p:cNvPr>
          <p:cNvSpPr/>
          <p:nvPr/>
        </p:nvSpPr>
        <p:spPr>
          <a:xfrm>
            <a:off x="3612630" y="1108624"/>
            <a:ext cx="1484026" cy="283978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EE661-34DE-CB46-93B3-D5441BFF961E}"/>
              </a:ext>
            </a:extLst>
          </p:cNvPr>
          <p:cNvGrpSpPr/>
          <p:nvPr/>
        </p:nvGrpSpPr>
        <p:grpSpPr>
          <a:xfrm>
            <a:off x="4032354" y="2610789"/>
            <a:ext cx="2063646" cy="617093"/>
            <a:chOff x="4032354" y="2610789"/>
            <a:chExt cx="2063646" cy="61709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AEA167-726A-DB44-B5EC-F3DC0932D911}"/>
                </a:ext>
              </a:extLst>
            </p:cNvPr>
            <p:cNvCxnSpPr>
              <a:cxnSpLocks/>
            </p:cNvCxnSpPr>
            <p:nvPr/>
          </p:nvCxnSpPr>
          <p:spPr>
            <a:xfrm>
              <a:off x="4032354" y="2893102"/>
              <a:ext cx="1439056" cy="16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E9B3A4-16C4-3C4E-853A-44F1840E64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3770" y="2893102"/>
              <a:ext cx="412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F00560-A891-834A-BAD0-2BA87543FFCF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70" y="2610789"/>
              <a:ext cx="259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798D44-AC14-9546-9114-C20808BEEAF4}"/>
                </a:ext>
              </a:extLst>
            </p:cNvPr>
            <p:cNvCxnSpPr>
              <a:cxnSpLocks/>
            </p:cNvCxnSpPr>
            <p:nvPr/>
          </p:nvCxnSpPr>
          <p:spPr>
            <a:xfrm>
              <a:off x="5808690" y="3227882"/>
              <a:ext cx="259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07264C-AC07-5C4B-A0B7-070A121C0B0A}"/>
                </a:ext>
              </a:extLst>
            </p:cNvPr>
            <p:cNvCxnSpPr/>
            <p:nvPr/>
          </p:nvCxnSpPr>
          <p:spPr>
            <a:xfrm>
              <a:off x="5836170" y="2610789"/>
              <a:ext cx="0" cy="5971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93F6173B-0056-3043-9D32-913D16C734F0}"/>
              </a:ext>
            </a:extLst>
          </p:cNvPr>
          <p:cNvSpPr/>
          <p:nvPr/>
        </p:nvSpPr>
        <p:spPr>
          <a:xfrm>
            <a:off x="5595093" y="959370"/>
            <a:ext cx="3968632" cy="1213342"/>
          </a:xfrm>
          <a:prstGeom prst="wedgeRoundRectCallout">
            <a:avLst>
              <a:gd name="adj1" fmla="val -89563"/>
              <a:gd name="adj2" fmla="val 8824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IF/</a:t>
            </a:r>
            <a:r>
              <a:rPr lang="en-US" dirty="0" err="1">
                <a:solidFill>
                  <a:schemeClr val="tx1"/>
                </a:solidFill>
              </a:rPr>
              <a:t>ID.Flush</a:t>
            </a:r>
            <a:r>
              <a:rPr lang="en-US" dirty="0">
                <a:solidFill>
                  <a:schemeClr val="tx1"/>
                </a:solidFill>
              </a:rPr>
              <a:t> is set, zero out controls so </a:t>
            </a:r>
          </a:p>
          <a:p>
            <a:r>
              <a:rPr lang="en-US" dirty="0">
                <a:solidFill>
                  <a:schemeClr val="tx1"/>
                </a:solidFill>
              </a:rPr>
              <a:t>memory/register won’t be written in MEM and WB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5E42AD-ABB7-9C4D-8989-F758D7781790}"/>
              </a:ext>
            </a:extLst>
          </p:cNvPr>
          <p:cNvGrpSpPr/>
          <p:nvPr/>
        </p:nvGrpSpPr>
        <p:grpSpPr>
          <a:xfrm>
            <a:off x="3289465" y="2881229"/>
            <a:ext cx="249380" cy="1524517"/>
            <a:chOff x="3289465" y="2881229"/>
            <a:chExt cx="249380" cy="1524517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4788514-0E50-6943-98ED-9868E9F1DD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99399" y="3566301"/>
              <a:ext cx="1524517" cy="154374"/>
            </a:xfrm>
            <a:prstGeom prst="bentConnector3">
              <a:avLst>
                <a:gd name="adj1" fmla="val 9985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1F33F0-F0DD-F642-AEE5-0FD56567DBE3}"/>
                </a:ext>
              </a:extLst>
            </p:cNvPr>
            <p:cNvCxnSpPr/>
            <p:nvPr/>
          </p:nvCxnSpPr>
          <p:spPr>
            <a:xfrm>
              <a:off x="3289465" y="4381995"/>
              <a:ext cx="831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6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>
            <a:extLst>
              <a:ext uri="{FF2B5EF4-FFF2-40B4-BE49-F238E27FC236}">
                <a16:creationId xmlns:a16="http://schemas.microsoft.com/office/drawing/2014/main" id="{040B684A-200F-B14C-9DE6-13268BAC9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192ACF0D-B52A-B448-AFDE-A0237DAB8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1" y="1507067"/>
            <a:ext cx="11717866" cy="51138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Our simple 5-stage pipeline’s branch penalty is 1 bubble, but </a:t>
            </a:r>
          </a:p>
          <a:p>
            <a:pPr lvl="1"/>
            <a:r>
              <a:rPr lang="en-US" altLang="en-US" dirty="0"/>
              <a:t>In deeper pipelines, branch penalty is more significant</a:t>
            </a:r>
          </a:p>
          <a:p>
            <a:pPr eaLnBrk="1" hangingPunct="1"/>
            <a:r>
              <a:rPr lang="en-US" altLang="en-US" sz="3600" dirty="0"/>
              <a:t>Solution: dynamic prediction</a:t>
            </a:r>
          </a:p>
          <a:p>
            <a:pPr lvl="1" eaLnBrk="1" hangingPunct="1"/>
            <a:r>
              <a:rPr lang="en-US" altLang="en-US" sz="3200" dirty="0"/>
              <a:t>Branch prediction buffer (aka branch history table)</a:t>
            </a:r>
          </a:p>
          <a:p>
            <a:pPr lvl="2"/>
            <a:r>
              <a:rPr lang="en-US" altLang="en-US" sz="2800" dirty="0"/>
              <a:t>Indexed by recent branch instruction addresses</a:t>
            </a:r>
          </a:p>
          <a:p>
            <a:pPr lvl="2"/>
            <a:r>
              <a:rPr lang="en-US" altLang="en-US" sz="2800" dirty="0"/>
              <a:t>Stores outcome (taken/not taken)</a:t>
            </a:r>
          </a:p>
          <a:p>
            <a:pPr lvl="1" eaLnBrk="1" hangingPunct="1"/>
            <a:r>
              <a:rPr lang="en-US" altLang="en-US" sz="3200" dirty="0"/>
              <a:t>To execute a branch</a:t>
            </a:r>
          </a:p>
          <a:p>
            <a:pPr lvl="2" eaLnBrk="1" hangingPunct="1"/>
            <a:r>
              <a:rPr lang="en-US" altLang="en-US" sz="2800" dirty="0"/>
              <a:t>Check table, expect the same outcome</a:t>
            </a:r>
          </a:p>
          <a:p>
            <a:pPr lvl="2" eaLnBrk="1" hangingPunct="1"/>
            <a:r>
              <a:rPr lang="en-US" altLang="en-US" sz="2800" dirty="0"/>
              <a:t>Start fetching from fall-through or target</a:t>
            </a:r>
          </a:p>
          <a:p>
            <a:pPr lvl="2" eaLnBrk="1" hangingPunct="1"/>
            <a:r>
              <a:rPr lang="en-US" altLang="en-US" sz="2800" dirty="0"/>
              <a:t>If wrong, flush pipeline and flip prediction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59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2907</Words>
  <Application>Microsoft Macintosh PowerPoint</Application>
  <PresentationFormat>Widescreen</PresentationFormat>
  <Paragraphs>553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Lucida Console</vt:lpstr>
      <vt:lpstr>Times New Roman</vt:lpstr>
      <vt:lpstr>Wingdings</vt:lpstr>
      <vt:lpstr>Office Theme</vt:lpstr>
      <vt:lpstr>Pipelined CPU</vt:lpstr>
      <vt:lpstr>What we’ve learnt so far</vt:lpstr>
      <vt:lpstr>Today’s lesson</vt:lpstr>
      <vt:lpstr>Recall our pipelined design so far</vt:lpstr>
      <vt:lpstr>Branch Hazard</vt:lpstr>
      <vt:lpstr>Reducing Branch Delay</vt:lpstr>
      <vt:lpstr>Branch determined in ID and is taken</vt:lpstr>
      <vt:lpstr>Branch determined in ID and is taken</vt:lpstr>
      <vt:lpstr>Dynamic Branch Prediction</vt:lpstr>
      <vt:lpstr>1-Bit Predictor: Shortcoming</vt:lpstr>
      <vt:lpstr>2-Bit Predictor</vt:lpstr>
      <vt:lpstr>Calculating Branch Target (needed if branch is predicted taken)</vt:lpstr>
      <vt:lpstr>Exceptions and Interrupts</vt:lpstr>
      <vt:lpstr>Handling Exceptions</vt:lpstr>
      <vt:lpstr>An Alternate Mechanism</vt:lpstr>
      <vt:lpstr>Exceptions in a Pipeline</vt:lpstr>
      <vt:lpstr>Exception Example</vt:lpstr>
      <vt:lpstr>Exception Example</vt:lpstr>
      <vt:lpstr>Exception Example</vt:lpstr>
      <vt:lpstr>Instruction-Level Parallelism (ILP)</vt:lpstr>
      <vt:lpstr>Multiple Issue</vt:lpstr>
      <vt:lpstr>Static Multiple Issue</vt:lpstr>
      <vt:lpstr>Dynamic Multiple Issue</vt:lpstr>
      <vt:lpstr>Dynamic Pipeline Scheduling</vt:lpstr>
      <vt:lpstr>Why Do Dynamic Scheduling?</vt:lpstr>
      <vt:lpstr>Does Multiple Issue Work?</vt:lpstr>
      <vt:lpstr>Multiple-issue benefits from loop unrolling</vt:lpstr>
      <vt:lpstr>Power Efficiency</vt:lpstr>
      <vt:lpstr>ARM Cortex A53 and Intel i7</vt:lpstr>
      <vt:lpstr>Real world processor performance</vt:lpstr>
      <vt:lpstr>Ways to improve performance:  subword parallelism</vt:lpstr>
      <vt:lpstr>Example: unoptimized matrix multiplication</vt:lpstr>
      <vt:lpstr>Matrix Multiply: optimized C</vt:lpstr>
      <vt:lpstr>AVX Optimized Matrix multiply</vt:lpstr>
      <vt:lpstr>Ways to improve performance:  loop unrolling</vt:lpstr>
      <vt:lpstr>Ways to improve performance:  loop unrolling</vt:lpstr>
      <vt:lpstr>Performance Impact</vt:lpstr>
      <vt:lpstr>Summary on CPU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CPU</dc:title>
  <dc:creator>Jinyang Li</dc:creator>
  <cp:lastModifiedBy>Jinyang Li</cp:lastModifiedBy>
  <cp:revision>35</cp:revision>
  <dcterms:created xsi:type="dcterms:W3CDTF">2019-12-03T19:24:57Z</dcterms:created>
  <dcterms:modified xsi:type="dcterms:W3CDTF">2019-12-04T05:42:18Z</dcterms:modified>
</cp:coreProperties>
</file>