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7"/>
  </p:notesMasterIdLst>
  <p:handoutMasterIdLst>
    <p:handoutMasterId r:id="rId88"/>
  </p:handoutMasterIdLst>
  <p:sldIdLst>
    <p:sldId id="256" r:id="rId2"/>
    <p:sldId id="1176" r:id="rId3"/>
    <p:sldId id="1177" r:id="rId4"/>
    <p:sldId id="1178" r:id="rId5"/>
    <p:sldId id="1175" r:id="rId6"/>
    <p:sldId id="1174" r:id="rId7"/>
    <p:sldId id="1047" r:id="rId8"/>
    <p:sldId id="1049" r:id="rId9"/>
    <p:sldId id="1051" r:id="rId10"/>
    <p:sldId id="1052" r:id="rId11"/>
    <p:sldId id="1054" r:id="rId12"/>
    <p:sldId id="1055" r:id="rId13"/>
    <p:sldId id="1056" r:id="rId14"/>
    <p:sldId id="1057" r:id="rId15"/>
    <p:sldId id="1058" r:id="rId16"/>
    <p:sldId id="1059" r:id="rId17"/>
    <p:sldId id="1060" r:id="rId18"/>
    <p:sldId id="1061" r:id="rId19"/>
    <p:sldId id="1062" r:id="rId20"/>
    <p:sldId id="1063" r:id="rId21"/>
    <p:sldId id="1161" r:id="rId22"/>
    <p:sldId id="1171" r:id="rId23"/>
    <p:sldId id="1172" r:id="rId24"/>
    <p:sldId id="1163" r:id="rId25"/>
    <p:sldId id="1173" r:id="rId26"/>
    <p:sldId id="1064" r:id="rId27"/>
    <p:sldId id="1065" r:id="rId28"/>
    <p:sldId id="1066" r:id="rId29"/>
    <p:sldId id="1162" r:id="rId30"/>
    <p:sldId id="1068" r:id="rId31"/>
    <p:sldId id="1069" r:id="rId32"/>
    <p:sldId id="1070" r:id="rId33"/>
    <p:sldId id="1071" r:id="rId34"/>
    <p:sldId id="1072" r:id="rId35"/>
    <p:sldId id="1073" r:id="rId36"/>
    <p:sldId id="1074" r:id="rId37"/>
    <p:sldId id="1095" r:id="rId38"/>
    <p:sldId id="1079" r:id="rId39"/>
    <p:sldId id="1080" r:id="rId40"/>
    <p:sldId id="1081" r:id="rId41"/>
    <p:sldId id="1082" r:id="rId42"/>
    <p:sldId id="1169" r:id="rId43"/>
    <p:sldId id="1084" r:id="rId44"/>
    <p:sldId id="1179" r:id="rId45"/>
    <p:sldId id="1180" r:id="rId46"/>
    <p:sldId id="1086" r:id="rId47"/>
    <p:sldId id="1089" r:id="rId48"/>
    <p:sldId id="1085" r:id="rId49"/>
    <p:sldId id="1087" r:id="rId50"/>
    <p:sldId id="1088" r:id="rId51"/>
    <p:sldId id="1091" r:id="rId52"/>
    <p:sldId id="1090" r:id="rId53"/>
    <p:sldId id="1092" r:id="rId54"/>
    <p:sldId id="1093" r:id="rId55"/>
    <p:sldId id="1083" r:id="rId56"/>
    <p:sldId id="1094" r:id="rId57"/>
    <p:sldId id="1152" r:id="rId58"/>
    <p:sldId id="1153" r:id="rId59"/>
    <p:sldId id="1154" r:id="rId60"/>
    <p:sldId id="1155" r:id="rId61"/>
    <p:sldId id="1157" r:id="rId62"/>
    <p:sldId id="1158" r:id="rId63"/>
    <p:sldId id="1159" r:id="rId64"/>
    <p:sldId id="1160" r:id="rId65"/>
    <p:sldId id="1098" r:id="rId66"/>
    <p:sldId id="1099" r:id="rId67"/>
    <p:sldId id="1100" r:id="rId68"/>
    <p:sldId id="1101" r:id="rId69"/>
    <p:sldId id="1102" r:id="rId70"/>
    <p:sldId id="1103" r:id="rId71"/>
    <p:sldId id="1104" r:id="rId72"/>
    <p:sldId id="1106" r:id="rId73"/>
    <p:sldId id="1165" r:id="rId74"/>
    <p:sldId id="1166" r:id="rId75"/>
    <p:sldId id="1111" r:id="rId76"/>
    <p:sldId id="1112" r:id="rId77"/>
    <p:sldId id="1113" r:id="rId78"/>
    <p:sldId id="1114" r:id="rId79"/>
    <p:sldId id="1170" r:id="rId80"/>
    <p:sldId id="1120" r:id="rId81"/>
    <p:sldId id="1121" r:id="rId82"/>
    <p:sldId id="1122" r:id="rId83"/>
    <p:sldId id="1123" r:id="rId84"/>
    <p:sldId id="1167" r:id="rId85"/>
    <p:sldId id="1168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0" autoAdjust="0"/>
    <p:restoredTop sz="92857" autoAdjust="0"/>
  </p:normalViewPr>
  <p:slideViewPr>
    <p:cSldViewPr snapToGrid="0" snapToObjects="1">
      <p:cViewPr varScale="1">
        <p:scale>
          <a:sx n="86" d="100"/>
          <a:sy n="86" d="100"/>
        </p:scale>
        <p:origin x="-3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handoutMaster" Target="handoutMasters/handoutMaster1.xml"/><Relationship Id="rId89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74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Times New Roman" pitchFamily="18" charset="0"/>
              </a:rPr>
              <a:t>long s = x+2*y;</a:t>
            </a:r>
          </a:p>
          <a:p>
            <a:r>
              <a:rPr lang="en-US" sz="1100" dirty="0">
                <a:latin typeface="Times New Roman" pitchFamily="18" charset="0"/>
              </a:rPr>
              <a:t>s *= </a:t>
            </a:r>
            <a:r>
              <a:rPr lang="en-US" sz="1100" dirty="0" smtClean="0">
                <a:latin typeface="Times New Roman" pitchFamily="18" charset="0"/>
              </a:rPr>
              <a:t>5;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Times New Roman" pitchFamily="18" charset="0"/>
              </a:rPr>
              <a:t>long s = x+2*y;</a:t>
            </a:r>
          </a:p>
          <a:p>
            <a:r>
              <a:rPr lang="en-US" sz="1100">
                <a:latin typeface="Times New Roman" pitchFamily="18" charset="0"/>
              </a:rPr>
              <a:t>s *= </a:t>
            </a:r>
            <a:r>
              <a:rPr lang="en-US" sz="1100" smtClean="0">
                <a:latin typeface="Times New Roman" pitchFamily="18" charset="0"/>
              </a:rPr>
              <a:t>5;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Machine Program: Basics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  <a:p>
            <a:r>
              <a:rPr lang="en-US" smtClean="0"/>
              <a:t>some are based </a:t>
            </a:r>
            <a:r>
              <a:rPr lang="en-US" dirty="0" smtClean="0"/>
              <a:t>on Tiger Wang’s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Register </a:t>
            </a:r>
            <a:r>
              <a:rPr kumimoji="1" lang="mr-IN" altLang="zh-CN" dirty="0"/>
              <a:t>–</a:t>
            </a:r>
            <a:r>
              <a:rPr kumimoji="1" lang="en-US" altLang="zh-CN" dirty="0"/>
              <a:t> temporary storage area built into a CPU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PC: Program counter</a:t>
            </a:r>
          </a:p>
          <a:p>
            <a:pPr lvl="1"/>
            <a:r>
              <a:rPr lang="en-US" altLang="zh-CN" dirty="0"/>
              <a:t>Store </a:t>
            </a:r>
            <a:r>
              <a:rPr lang="en-US" altLang="zh-CN" dirty="0" smtClean="0"/>
              <a:t>memory address </a:t>
            </a:r>
            <a:r>
              <a:rPr lang="en-US" altLang="zh-CN" dirty="0"/>
              <a:t>of next </a:t>
            </a:r>
            <a:r>
              <a:rPr lang="en-US" altLang="zh-CN" dirty="0" smtClean="0"/>
              <a:t>instruction</a:t>
            </a:r>
          </a:p>
          <a:p>
            <a:pPr lvl="1"/>
            <a:r>
              <a:rPr lang="en-US" altLang="zh-CN" dirty="0" smtClean="0"/>
              <a:t>Also called “RIP”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x86_64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IR: instruction register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Store the fetched instruction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General purpose registers:</a:t>
            </a:r>
          </a:p>
          <a:p>
            <a:pPr lvl="1"/>
            <a:r>
              <a:rPr lang="en-US" altLang="zh-CN" dirty="0" smtClean="0"/>
              <a:t>Store operands and pointers used by program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Program status and control register:</a:t>
            </a:r>
          </a:p>
          <a:p>
            <a:pPr lvl="1"/>
            <a:r>
              <a:rPr lang="en-US" altLang="zh-CN" dirty="0" smtClean="0"/>
              <a:t>Status of the program being executed</a:t>
            </a:r>
          </a:p>
          <a:p>
            <a:pPr lvl="1"/>
            <a:r>
              <a:rPr lang="en-US" altLang="zh-CN" dirty="0" smtClean="0"/>
              <a:t>All called “EFLAGS” in x86_64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59504" y="5710664"/>
            <a:ext cx="42844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66"/>
                </a:solidFill>
              </a:rPr>
              <a:t>Visible to programmers</a:t>
            </a:r>
          </a:p>
          <a:p>
            <a:r>
              <a:rPr kumimoji="1" lang="en-US" altLang="zh-CN" sz="2400" b="1" dirty="0" smtClean="0">
                <a:solidFill>
                  <a:srgbClr val="FF0066"/>
                </a:solidFill>
              </a:rPr>
              <a:t>(aka part of hardware interface)</a:t>
            </a:r>
            <a:endParaRPr lang="zh-CN" altLang="en-US" sz="24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2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 execution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9792" y="1568289"/>
            <a:ext cx="2617701" cy="23815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7" name="矩形 46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35" name="矩形 34"/>
          <p:cNvSpPr/>
          <p:nvPr/>
        </p:nvSpPr>
        <p:spPr>
          <a:xfrm>
            <a:off x="7347311" y="352742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8" name="矩形 47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6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 execution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9792" y="1568289"/>
            <a:ext cx="2617701" cy="2388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9936" y="1855978"/>
            <a:ext cx="127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instruction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56" name="矩形 55"/>
          <p:cNvSpPr/>
          <p:nvPr/>
        </p:nvSpPr>
        <p:spPr>
          <a:xfrm>
            <a:off x="7347311" y="352742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84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5779792" y="1568289"/>
            <a:ext cx="2617701" cy="2388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 execution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9936" y="1855978"/>
            <a:ext cx="127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instruction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cxnSp>
        <p:nvCxnSpPr>
          <p:cNvPr id="46" name="直线箭头连接符 45"/>
          <p:cNvCxnSpPr/>
          <p:nvPr/>
        </p:nvCxnSpPr>
        <p:spPr>
          <a:xfrm rot="10800000" flipV="1">
            <a:off x="3854796" y="2258716"/>
            <a:ext cx="1721904" cy="1016414"/>
          </a:xfrm>
          <a:prstGeom prst="bentConnector3">
            <a:avLst>
              <a:gd name="adj1" fmla="val 50000"/>
            </a:avLst>
          </a:prstGeom>
          <a:ln w="38100" cmpd="sng"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954001" y="2860414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</a:t>
            </a:r>
            <a:r>
              <a:rPr kumimoji="1" lang="en-US" altLang="zh-CN" sz="1600" dirty="0" smtClean="0">
                <a:latin typeface="Verdana"/>
                <a:cs typeface="Verdana"/>
              </a:rPr>
              <a:t>ddr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56" name="矩形 55"/>
          <p:cNvSpPr/>
          <p:nvPr/>
        </p:nvSpPr>
        <p:spPr>
          <a:xfrm>
            <a:off x="7347311" y="352742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58" name="矩形 57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9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 execution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9792" y="1568289"/>
            <a:ext cx="2617701" cy="23882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9936" y="1855978"/>
            <a:ext cx="127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instruction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cxnSp>
        <p:nvCxnSpPr>
          <p:cNvPr id="46" name="直线箭头连接符 45"/>
          <p:cNvCxnSpPr/>
          <p:nvPr/>
        </p:nvCxnSpPr>
        <p:spPr>
          <a:xfrm rot="10800000" flipV="1">
            <a:off x="3854796" y="2258716"/>
            <a:ext cx="1721904" cy="1016414"/>
          </a:xfrm>
          <a:prstGeom prst="bentConnector3">
            <a:avLst>
              <a:gd name="adj1" fmla="val 50000"/>
            </a:avLst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954001" y="2860414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</a:t>
            </a:r>
            <a:r>
              <a:rPr kumimoji="1" lang="en-US" altLang="zh-CN" sz="1600" dirty="0" smtClean="0">
                <a:latin typeface="Verdana"/>
                <a:cs typeface="Verdana"/>
              </a:rPr>
              <a:t>ddr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4767736" y="2280486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data</a:t>
            </a:r>
            <a:endParaRPr lang="zh-CN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sp>
        <p:nvSpPr>
          <p:cNvPr id="57" name="矩形 56"/>
          <p:cNvSpPr/>
          <p:nvPr/>
        </p:nvSpPr>
        <p:spPr>
          <a:xfrm>
            <a:off x="7347311" y="352742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58" name="矩形 57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60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62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General Purpose Registers </a:t>
            </a:r>
            <a:br>
              <a:rPr kumimoji="1" lang="en-US" altLang="zh-CN" dirty="0" smtClean="0"/>
            </a:b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intel</a:t>
            </a:r>
            <a:r>
              <a:rPr kumimoji="1" lang="en-US" altLang="zh-CN" dirty="0" smtClean="0"/>
              <a:t> x86-64)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762000" y="500505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latin typeface="Arial"/>
                <a:cs typeface="Arial"/>
                <a:sym typeface="Courier New Bold" charset="0"/>
              </a:rPr>
              <a:t>%rsp</a:t>
            </a:r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7244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%r8</a:t>
            </a:r>
          </a:p>
        </p:txBody>
      </p:sp>
      <p:sp>
        <p:nvSpPr>
          <p:cNvPr id="22" name="Rectangle 23"/>
          <p:cNvSpPr>
            <a:spLocks/>
          </p:cNvSpPr>
          <p:nvPr/>
        </p:nvSpPr>
        <p:spPr bwMode="auto">
          <a:xfrm>
            <a:off x="47244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%r9</a:t>
            </a:r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47244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%r10</a:t>
            </a:r>
          </a:p>
        </p:txBody>
      </p:sp>
      <p:sp>
        <p:nvSpPr>
          <p:cNvPr id="24" name="Rectangle 25"/>
          <p:cNvSpPr>
            <a:spLocks/>
          </p:cNvSpPr>
          <p:nvPr/>
        </p:nvSpPr>
        <p:spPr bwMode="auto">
          <a:xfrm>
            <a:off x="47244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%r11</a:t>
            </a:r>
          </a:p>
        </p:txBody>
      </p:sp>
      <p:sp>
        <p:nvSpPr>
          <p:cNvPr id="25" name="Rectangle 26"/>
          <p:cNvSpPr>
            <a:spLocks/>
          </p:cNvSpPr>
          <p:nvPr/>
        </p:nvSpPr>
        <p:spPr bwMode="auto">
          <a:xfrm>
            <a:off x="47244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%r12</a:t>
            </a:r>
          </a:p>
        </p:txBody>
      </p:sp>
      <p:sp>
        <p:nvSpPr>
          <p:cNvPr id="26" name="Rectangle 27"/>
          <p:cNvSpPr>
            <a:spLocks/>
          </p:cNvSpPr>
          <p:nvPr/>
        </p:nvSpPr>
        <p:spPr bwMode="auto">
          <a:xfrm>
            <a:off x="47244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%r13</a:t>
            </a:r>
          </a:p>
        </p:txBody>
      </p:sp>
      <p:sp>
        <p:nvSpPr>
          <p:cNvPr id="27" name="Rectangle 28"/>
          <p:cNvSpPr>
            <a:spLocks/>
          </p:cNvSpPr>
          <p:nvPr/>
        </p:nvSpPr>
        <p:spPr bwMode="auto">
          <a:xfrm>
            <a:off x="4724400" y="5016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%r14</a:t>
            </a:r>
          </a:p>
        </p:txBody>
      </p:sp>
      <p:sp>
        <p:nvSpPr>
          <p:cNvPr id="28" name="Rectangle 29"/>
          <p:cNvSpPr>
            <a:spLocks/>
          </p:cNvSpPr>
          <p:nvPr/>
        </p:nvSpPr>
        <p:spPr bwMode="auto">
          <a:xfrm>
            <a:off x="47244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%r15</a:t>
            </a:r>
          </a:p>
        </p:txBody>
      </p:sp>
      <p:sp>
        <p:nvSpPr>
          <p:cNvPr id="29" name="Rectangle 30"/>
          <p:cNvSpPr>
            <a:spLocks/>
          </p:cNvSpPr>
          <p:nvPr/>
        </p:nvSpPr>
        <p:spPr bwMode="auto">
          <a:xfrm>
            <a:off x="7620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0" name="Rectangle 31"/>
          <p:cNvSpPr>
            <a:spLocks/>
          </p:cNvSpPr>
          <p:nvPr/>
        </p:nvSpPr>
        <p:spPr bwMode="auto">
          <a:xfrm>
            <a:off x="7620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1" name="Rectangle 32"/>
          <p:cNvSpPr>
            <a:spLocks/>
          </p:cNvSpPr>
          <p:nvPr/>
        </p:nvSpPr>
        <p:spPr bwMode="auto">
          <a:xfrm>
            <a:off x="7620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%rcx</a:t>
            </a:r>
          </a:p>
        </p:txBody>
      </p:sp>
      <p:sp>
        <p:nvSpPr>
          <p:cNvPr id="32" name="Rectangle 33"/>
          <p:cNvSpPr>
            <a:spLocks/>
          </p:cNvSpPr>
          <p:nvPr/>
        </p:nvSpPr>
        <p:spPr bwMode="auto">
          <a:xfrm>
            <a:off x="7620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%rdx</a:t>
            </a:r>
          </a:p>
        </p:txBody>
      </p:sp>
      <p:sp>
        <p:nvSpPr>
          <p:cNvPr id="33" name="Rectangle 34"/>
          <p:cNvSpPr>
            <a:spLocks/>
          </p:cNvSpPr>
          <p:nvPr/>
        </p:nvSpPr>
        <p:spPr bwMode="auto">
          <a:xfrm>
            <a:off x="7620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%rsi</a:t>
            </a:r>
          </a:p>
        </p:txBody>
      </p:sp>
      <p:sp>
        <p:nvSpPr>
          <p:cNvPr id="34" name="Rectangle 35"/>
          <p:cNvSpPr>
            <a:spLocks/>
          </p:cNvSpPr>
          <p:nvPr/>
        </p:nvSpPr>
        <p:spPr bwMode="auto">
          <a:xfrm>
            <a:off x="7620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%rdi</a:t>
            </a:r>
          </a:p>
        </p:txBody>
      </p:sp>
      <p:sp>
        <p:nvSpPr>
          <p:cNvPr id="35" name="Rectangle 36"/>
          <p:cNvSpPr>
            <a:spLocks/>
          </p:cNvSpPr>
          <p:nvPr/>
        </p:nvSpPr>
        <p:spPr bwMode="auto">
          <a:xfrm>
            <a:off x="7620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%rbp</a:t>
            </a:r>
          </a:p>
        </p:txBody>
      </p:sp>
      <p:sp>
        <p:nvSpPr>
          <p:cNvPr id="36" name="左大括号 35"/>
          <p:cNvSpPr/>
          <p:nvPr/>
        </p:nvSpPr>
        <p:spPr>
          <a:xfrm rot="16200000">
            <a:off x="2419733" y="4555233"/>
            <a:ext cx="240540" cy="3556001"/>
          </a:xfrm>
          <a:prstGeom prst="leftBrac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09730" y="6485849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Verdana"/>
                <a:cs typeface="Verdana"/>
              </a:rPr>
              <a:t>8 bytes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565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CPU execution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9936" y="1855978"/>
            <a:ext cx="127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instruction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cxnSp>
        <p:nvCxnSpPr>
          <p:cNvPr id="46" name="直线箭头连接符 45"/>
          <p:cNvCxnSpPr/>
          <p:nvPr/>
        </p:nvCxnSpPr>
        <p:spPr>
          <a:xfrm rot="10800000" flipV="1">
            <a:off x="3854796" y="2258716"/>
            <a:ext cx="1721904" cy="1016414"/>
          </a:xfrm>
          <a:prstGeom prst="bentConnector3">
            <a:avLst>
              <a:gd name="adj1" fmla="val 50000"/>
            </a:avLst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954001" y="2860414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</a:t>
            </a:r>
            <a:r>
              <a:rPr kumimoji="1" lang="en-US" altLang="zh-CN" sz="1600" dirty="0" smtClean="0">
                <a:latin typeface="Verdana"/>
                <a:cs typeface="Verdana"/>
              </a:rPr>
              <a:t>ddr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4767736" y="2280486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data</a:t>
            </a:r>
            <a:endParaRPr lang="zh-CN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rbx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rcx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rdx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rsi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rdi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rsp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rbp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5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62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General Purpose Registers </a:t>
            </a:r>
            <a:br>
              <a:rPr kumimoji="1" lang="en-US" altLang="zh-CN" dirty="0" smtClean="0"/>
            </a:b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intel</a:t>
            </a:r>
            <a:r>
              <a:rPr kumimoji="1" lang="en-US" altLang="zh-CN" dirty="0" smtClean="0"/>
              <a:t> x86-64)</a:t>
            </a:r>
            <a:endParaRPr kumimoji="1" lang="zh-CN" altLang="en-US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762000" y="500505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latin typeface="Arial"/>
                <a:cs typeface="Arial"/>
                <a:sym typeface="Courier New Bold" charset="0"/>
              </a:rPr>
              <a:t>rsp</a:t>
            </a:r>
            <a:endParaRPr lang="en-US" sz="2400" b="1" dirty="0"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7244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r8</a:t>
            </a:r>
          </a:p>
        </p:txBody>
      </p:sp>
      <p:sp>
        <p:nvSpPr>
          <p:cNvPr id="22" name="Rectangle 23"/>
          <p:cNvSpPr>
            <a:spLocks/>
          </p:cNvSpPr>
          <p:nvPr/>
        </p:nvSpPr>
        <p:spPr bwMode="auto">
          <a:xfrm>
            <a:off x="47244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r9</a:t>
            </a:r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47244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r10</a:t>
            </a:r>
          </a:p>
        </p:txBody>
      </p:sp>
      <p:sp>
        <p:nvSpPr>
          <p:cNvPr id="24" name="Rectangle 25"/>
          <p:cNvSpPr>
            <a:spLocks/>
          </p:cNvSpPr>
          <p:nvPr/>
        </p:nvSpPr>
        <p:spPr bwMode="auto">
          <a:xfrm>
            <a:off x="47244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r11</a:t>
            </a:r>
          </a:p>
        </p:txBody>
      </p:sp>
      <p:sp>
        <p:nvSpPr>
          <p:cNvPr id="25" name="Rectangle 26"/>
          <p:cNvSpPr>
            <a:spLocks/>
          </p:cNvSpPr>
          <p:nvPr/>
        </p:nvSpPr>
        <p:spPr bwMode="auto">
          <a:xfrm>
            <a:off x="47244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r12</a:t>
            </a:r>
          </a:p>
        </p:txBody>
      </p:sp>
      <p:sp>
        <p:nvSpPr>
          <p:cNvPr id="26" name="Rectangle 27"/>
          <p:cNvSpPr>
            <a:spLocks/>
          </p:cNvSpPr>
          <p:nvPr/>
        </p:nvSpPr>
        <p:spPr bwMode="auto">
          <a:xfrm>
            <a:off x="47244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r13</a:t>
            </a:r>
          </a:p>
        </p:txBody>
      </p:sp>
      <p:sp>
        <p:nvSpPr>
          <p:cNvPr id="27" name="Rectangle 28"/>
          <p:cNvSpPr>
            <a:spLocks/>
          </p:cNvSpPr>
          <p:nvPr/>
        </p:nvSpPr>
        <p:spPr bwMode="auto">
          <a:xfrm>
            <a:off x="4724400" y="5016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r14</a:t>
            </a:r>
          </a:p>
        </p:txBody>
      </p:sp>
      <p:sp>
        <p:nvSpPr>
          <p:cNvPr id="28" name="Rectangle 29"/>
          <p:cNvSpPr>
            <a:spLocks/>
          </p:cNvSpPr>
          <p:nvPr/>
        </p:nvSpPr>
        <p:spPr bwMode="auto">
          <a:xfrm>
            <a:off x="47244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r15</a:t>
            </a:r>
          </a:p>
        </p:txBody>
      </p:sp>
      <p:sp>
        <p:nvSpPr>
          <p:cNvPr id="29" name="Rectangle 30"/>
          <p:cNvSpPr>
            <a:spLocks/>
          </p:cNvSpPr>
          <p:nvPr/>
        </p:nvSpPr>
        <p:spPr bwMode="auto">
          <a:xfrm>
            <a:off x="762000" y="1358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0" name="Rectangle 31"/>
          <p:cNvSpPr>
            <a:spLocks/>
          </p:cNvSpPr>
          <p:nvPr/>
        </p:nvSpPr>
        <p:spPr bwMode="auto">
          <a:xfrm>
            <a:off x="762000" y="19685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1" name="Rectangle 32"/>
          <p:cNvSpPr>
            <a:spLocks/>
          </p:cNvSpPr>
          <p:nvPr/>
        </p:nvSpPr>
        <p:spPr bwMode="auto">
          <a:xfrm>
            <a:off x="762000" y="2578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rcx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2" name="Rectangle 33"/>
          <p:cNvSpPr>
            <a:spLocks/>
          </p:cNvSpPr>
          <p:nvPr/>
        </p:nvSpPr>
        <p:spPr bwMode="auto">
          <a:xfrm>
            <a:off x="762000" y="31877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rdx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3" name="Rectangle 34"/>
          <p:cNvSpPr>
            <a:spLocks/>
          </p:cNvSpPr>
          <p:nvPr/>
        </p:nvSpPr>
        <p:spPr bwMode="auto">
          <a:xfrm>
            <a:off x="762000" y="37973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rsi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4" name="Rectangle 35"/>
          <p:cNvSpPr>
            <a:spLocks/>
          </p:cNvSpPr>
          <p:nvPr/>
        </p:nvSpPr>
        <p:spPr bwMode="auto">
          <a:xfrm>
            <a:off x="762000" y="44069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rdi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5" name="Rectangle 36"/>
          <p:cNvSpPr>
            <a:spLocks/>
          </p:cNvSpPr>
          <p:nvPr/>
        </p:nvSpPr>
        <p:spPr bwMode="auto">
          <a:xfrm>
            <a:off x="762000" y="56261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rbp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6" name="左大括号 35"/>
          <p:cNvSpPr/>
          <p:nvPr/>
        </p:nvSpPr>
        <p:spPr>
          <a:xfrm rot="16200000">
            <a:off x="2419733" y="4555233"/>
            <a:ext cx="240540" cy="3556001"/>
          </a:xfrm>
          <a:prstGeom prst="leftBrac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09730" y="6485849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Verdana"/>
                <a:cs typeface="Verdana"/>
              </a:rPr>
              <a:t>8 bytes</a:t>
            </a:r>
            <a:endParaRPr lang="zh-CN" altLang="en-US" b="1" dirty="0"/>
          </a:p>
        </p:txBody>
      </p:sp>
      <p:sp>
        <p:nvSpPr>
          <p:cNvPr id="38" name="Rectangle 30"/>
          <p:cNvSpPr>
            <a:spLocks/>
          </p:cNvSpPr>
          <p:nvPr/>
        </p:nvSpPr>
        <p:spPr bwMode="auto">
          <a:xfrm>
            <a:off x="2539840" y="1358900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Rectangle 30"/>
          <p:cNvSpPr>
            <a:spLocks/>
          </p:cNvSpPr>
          <p:nvPr/>
        </p:nvSpPr>
        <p:spPr bwMode="auto">
          <a:xfrm>
            <a:off x="2539840" y="1965096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b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Rectangle 30"/>
          <p:cNvSpPr>
            <a:spLocks/>
          </p:cNvSpPr>
          <p:nvPr/>
        </p:nvSpPr>
        <p:spPr bwMode="auto">
          <a:xfrm>
            <a:off x="2539840" y="2582257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c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Rectangle 30"/>
          <p:cNvSpPr>
            <a:spLocks/>
          </p:cNvSpPr>
          <p:nvPr/>
        </p:nvSpPr>
        <p:spPr bwMode="auto">
          <a:xfrm>
            <a:off x="2539840" y="3187700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d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3" name="Rectangle 30"/>
          <p:cNvSpPr>
            <a:spLocks/>
          </p:cNvSpPr>
          <p:nvPr/>
        </p:nvSpPr>
        <p:spPr bwMode="auto">
          <a:xfrm>
            <a:off x="2532073" y="3791989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es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i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4" name="Rectangle 30"/>
          <p:cNvSpPr>
            <a:spLocks/>
          </p:cNvSpPr>
          <p:nvPr/>
        </p:nvSpPr>
        <p:spPr bwMode="auto">
          <a:xfrm>
            <a:off x="6502241" y="1364211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%r8</a:t>
            </a:r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d</a:t>
            </a:r>
          </a:p>
        </p:txBody>
      </p:sp>
      <p:sp>
        <p:nvSpPr>
          <p:cNvPr id="45" name="Rectangle 30"/>
          <p:cNvSpPr>
            <a:spLocks/>
          </p:cNvSpPr>
          <p:nvPr/>
        </p:nvSpPr>
        <p:spPr bwMode="auto">
          <a:xfrm>
            <a:off x="6502241" y="1970407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%r9d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6" name="Rectangle 30"/>
          <p:cNvSpPr>
            <a:spLocks/>
          </p:cNvSpPr>
          <p:nvPr/>
        </p:nvSpPr>
        <p:spPr bwMode="auto">
          <a:xfrm>
            <a:off x="6502241" y="2587568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%r10d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7" name="Rectangle 30"/>
          <p:cNvSpPr>
            <a:spLocks/>
          </p:cNvSpPr>
          <p:nvPr/>
        </p:nvSpPr>
        <p:spPr bwMode="auto">
          <a:xfrm>
            <a:off x="6502241" y="3193011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%r11d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8" name="Rectangle 30"/>
          <p:cNvSpPr>
            <a:spLocks/>
          </p:cNvSpPr>
          <p:nvPr/>
        </p:nvSpPr>
        <p:spPr bwMode="auto">
          <a:xfrm>
            <a:off x="6494474" y="3797300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%r12</a:t>
            </a:r>
            <a:r>
              <a:rPr lang="en-US" sz="2400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d</a:t>
            </a:r>
          </a:p>
        </p:txBody>
      </p:sp>
      <p:sp>
        <p:nvSpPr>
          <p:cNvPr id="49" name="Rectangle 30"/>
          <p:cNvSpPr>
            <a:spLocks/>
          </p:cNvSpPr>
          <p:nvPr/>
        </p:nvSpPr>
        <p:spPr bwMode="auto">
          <a:xfrm>
            <a:off x="2543514" y="4406900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edi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0" name="Rectangle 30"/>
          <p:cNvSpPr>
            <a:spLocks/>
          </p:cNvSpPr>
          <p:nvPr/>
        </p:nvSpPr>
        <p:spPr bwMode="auto">
          <a:xfrm>
            <a:off x="2543514" y="5012343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esp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1" name="Rectangle 30"/>
          <p:cNvSpPr>
            <a:spLocks/>
          </p:cNvSpPr>
          <p:nvPr/>
        </p:nvSpPr>
        <p:spPr bwMode="auto">
          <a:xfrm>
            <a:off x="2535747" y="5616632"/>
            <a:ext cx="1778159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ebp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2" name="Rectangle 30"/>
          <p:cNvSpPr>
            <a:spLocks/>
          </p:cNvSpPr>
          <p:nvPr/>
        </p:nvSpPr>
        <p:spPr bwMode="auto">
          <a:xfrm>
            <a:off x="6502241" y="4406900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%r13d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3" name="Rectangle 30"/>
          <p:cNvSpPr>
            <a:spLocks/>
          </p:cNvSpPr>
          <p:nvPr/>
        </p:nvSpPr>
        <p:spPr bwMode="auto">
          <a:xfrm>
            <a:off x="6502241" y="5012343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%r14d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4" name="Rectangle 30"/>
          <p:cNvSpPr>
            <a:spLocks/>
          </p:cNvSpPr>
          <p:nvPr/>
        </p:nvSpPr>
        <p:spPr bwMode="auto">
          <a:xfrm>
            <a:off x="6494474" y="5616632"/>
            <a:ext cx="1778159" cy="533400"/>
          </a:xfrm>
          <a:prstGeom prst="rect">
            <a:avLst/>
          </a:prstGeom>
          <a:solidFill>
            <a:srgbClr val="B9CDE5"/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%r15d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5" name="左大括号 54"/>
          <p:cNvSpPr/>
          <p:nvPr/>
        </p:nvSpPr>
        <p:spPr>
          <a:xfrm rot="16200000">
            <a:off x="7271131" y="5444235"/>
            <a:ext cx="240542" cy="1778002"/>
          </a:xfrm>
          <a:prstGeom prst="leftBrac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898591" y="6488668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4</a:t>
            </a:r>
            <a:r>
              <a:rPr kumimoji="1" lang="en-US" altLang="zh-CN" b="1" dirty="0" smtClean="0">
                <a:latin typeface="Verdana"/>
                <a:cs typeface="Verdana"/>
              </a:rPr>
              <a:t> bytes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5619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Use %</a:t>
            </a:r>
            <a:r>
              <a:rPr kumimoji="1" lang="en-US" altLang="zh-CN" dirty="0" err="1" smtClean="0"/>
              <a:t>rax</a:t>
            </a:r>
            <a:r>
              <a:rPr kumimoji="1" lang="en-US" altLang="zh-CN" dirty="0" smtClean="0"/>
              <a:t> as an example </a:t>
            </a:r>
            <a:endParaRPr kumimoji="1" lang="zh-CN" altLang="en-US" dirty="0"/>
          </a:p>
        </p:txBody>
      </p:sp>
      <p:sp>
        <p:nvSpPr>
          <p:cNvPr id="4" name="Rectangle 30"/>
          <p:cNvSpPr>
            <a:spLocks/>
          </p:cNvSpPr>
          <p:nvPr/>
        </p:nvSpPr>
        <p:spPr bwMode="auto">
          <a:xfrm>
            <a:off x="610368" y="2091183"/>
            <a:ext cx="8076432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" name="Rectangle 30"/>
          <p:cNvSpPr>
            <a:spLocks/>
          </p:cNvSpPr>
          <p:nvPr/>
        </p:nvSpPr>
        <p:spPr bwMode="auto">
          <a:xfrm>
            <a:off x="4648223" y="2095567"/>
            <a:ext cx="403857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" name="左大括号 5"/>
          <p:cNvSpPr/>
          <p:nvPr/>
        </p:nvSpPr>
        <p:spPr>
          <a:xfrm rot="16200000" flipH="1" flipV="1">
            <a:off x="4528573" y="-2361844"/>
            <a:ext cx="217139" cy="8076434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80869" y="1107110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Verdana"/>
                <a:cs typeface="Verdana"/>
              </a:rPr>
              <a:t>8 bytes</a:t>
            </a:r>
            <a:endParaRPr lang="zh-CN" altLang="en-US" b="1" dirty="0"/>
          </a:p>
        </p:txBody>
      </p:sp>
      <p:sp>
        <p:nvSpPr>
          <p:cNvPr id="8" name="左大括号 7"/>
          <p:cNvSpPr/>
          <p:nvPr/>
        </p:nvSpPr>
        <p:spPr>
          <a:xfrm rot="16200000" flipH="1" flipV="1">
            <a:off x="6558940" y="-98978"/>
            <a:ext cx="217141" cy="4038578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52344" y="1383137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4</a:t>
            </a:r>
            <a:r>
              <a:rPr kumimoji="1" lang="en-US" altLang="zh-CN" b="1" dirty="0" smtClean="0">
                <a:latin typeface="Verdana"/>
                <a:cs typeface="Verdana"/>
              </a:rPr>
              <a:t> bytes</a:t>
            </a:r>
            <a:endParaRPr lang="zh-CN" altLang="en-US" b="1" dirty="0"/>
          </a:p>
        </p:txBody>
      </p:sp>
      <p:sp>
        <p:nvSpPr>
          <p:cNvPr id="10" name="Rectangle 30"/>
          <p:cNvSpPr>
            <a:spLocks/>
          </p:cNvSpPr>
          <p:nvPr/>
        </p:nvSpPr>
        <p:spPr bwMode="auto">
          <a:xfrm>
            <a:off x="6737194" y="2095567"/>
            <a:ext cx="2009087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1" name="左大括号 10"/>
          <p:cNvSpPr/>
          <p:nvPr/>
        </p:nvSpPr>
        <p:spPr>
          <a:xfrm rot="16200000" flipV="1">
            <a:off x="7658960" y="1775854"/>
            <a:ext cx="175756" cy="2019289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98493" y="2954334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Verdana"/>
                <a:cs typeface="Verdana"/>
              </a:rPr>
              <a:t>2 bytes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4688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Use %</a:t>
            </a:r>
            <a:r>
              <a:rPr kumimoji="1" lang="en-US" altLang="zh-CN" dirty="0" err="1" smtClean="0"/>
              <a:t>rax</a:t>
            </a:r>
            <a:r>
              <a:rPr kumimoji="1" lang="en-US" altLang="zh-CN" dirty="0" smtClean="0"/>
              <a:t> as an example </a:t>
            </a:r>
            <a:endParaRPr kumimoji="1" lang="zh-CN" altLang="en-US" dirty="0"/>
          </a:p>
        </p:txBody>
      </p:sp>
      <p:sp>
        <p:nvSpPr>
          <p:cNvPr id="4" name="Rectangle 30"/>
          <p:cNvSpPr>
            <a:spLocks/>
          </p:cNvSpPr>
          <p:nvPr/>
        </p:nvSpPr>
        <p:spPr bwMode="auto">
          <a:xfrm>
            <a:off x="610368" y="2091183"/>
            <a:ext cx="8076432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" name="Rectangle 30"/>
          <p:cNvSpPr>
            <a:spLocks/>
          </p:cNvSpPr>
          <p:nvPr/>
        </p:nvSpPr>
        <p:spPr bwMode="auto">
          <a:xfrm>
            <a:off x="4648223" y="2095567"/>
            <a:ext cx="403857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" name="左大括号 5"/>
          <p:cNvSpPr/>
          <p:nvPr/>
        </p:nvSpPr>
        <p:spPr>
          <a:xfrm rot="16200000" flipH="1" flipV="1">
            <a:off x="4528573" y="-2361844"/>
            <a:ext cx="217139" cy="8076434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80869" y="1107110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Verdana"/>
                <a:cs typeface="Verdana"/>
              </a:rPr>
              <a:t>8 bytes</a:t>
            </a:r>
            <a:endParaRPr lang="zh-CN" altLang="en-US" b="1" dirty="0"/>
          </a:p>
        </p:txBody>
      </p:sp>
      <p:sp>
        <p:nvSpPr>
          <p:cNvPr id="8" name="左大括号 7"/>
          <p:cNvSpPr/>
          <p:nvPr/>
        </p:nvSpPr>
        <p:spPr>
          <a:xfrm rot="16200000" flipH="1" flipV="1">
            <a:off x="6558940" y="-98978"/>
            <a:ext cx="217141" cy="4038578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52344" y="1383137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4</a:t>
            </a:r>
            <a:r>
              <a:rPr kumimoji="1" lang="en-US" altLang="zh-CN" b="1" dirty="0" smtClean="0">
                <a:latin typeface="Verdana"/>
                <a:cs typeface="Verdana"/>
              </a:rPr>
              <a:t> bytes</a:t>
            </a:r>
            <a:endParaRPr lang="zh-CN" altLang="en-US" b="1" dirty="0"/>
          </a:p>
        </p:txBody>
      </p:sp>
      <p:sp>
        <p:nvSpPr>
          <p:cNvPr id="10" name="Rectangle 30"/>
          <p:cNvSpPr>
            <a:spLocks/>
          </p:cNvSpPr>
          <p:nvPr/>
        </p:nvSpPr>
        <p:spPr bwMode="auto">
          <a:xfrm>
            <a:off x="6737194" y="2095567"/>
            <a:ext cx="2009087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1" name="左大括号 10"/>
          <p:cNvSpPr/>
          <p:nvPr/>
        </p:nvSpPr>
        <p:spPr>
          <a:xfrm rot="16200000" flipV="1">
            <a:off x="7658960" y="1775854"/>
            <a:ext cx="175756" cy="2019289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98493" y="2954334"/>
            <a:ext cx="113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Verdana"/>
                <a:cs typeface="Verdana"/>
              </a:rPr>
              <a:t>2 bytes</a:t>
            </a:r>
            <a:endParaRPr lang="zh-CN" altLang="en-US" b="1" dirty="0"/>
          </a:p>
        </p:txBody>
      </p:sp>
      <p:sp>
        <p:nvSpPr>
          <p:cNvPr id="13" name="Rectangle 30"/>
          <p:cNvSpPr>
            <a:spLocks/>
          </p:cNvSpPr>
          <p:nvPr/>
        </p:nvSpPr>
        <p:spPr bwMode="auto">
          <a:xfrm>
            <a:off x="610368" y="4165825"/>
            <a:ext cx="8240274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b="1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4" name="Rectangle 30"/>
          <p:cNvSpPr>
            <a:spLocks/>
          </p:cNvSpPr>
          <p:nvPr/>
        </p:nvSpPr>
        <p:spPr bwMode="auto">
          <a:xfrm>
            <a:off x="4812065" y="4158767"/>
            <a:ext cx="403857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</a:t>
            </a:r>
            <a:r>
              <a:rPr lang="en-US" sz="2400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e</a:t>
            </a:r>
            <a:r>
              <a:rPr lang="en-US" sz="2400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ax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19" name="Rectangle 30"/>
          <p:cNvSpPr>
            <a:spLocks/>
          </p:cNvSpPr>
          <p:nvPr/>
        </p:nvSpPr>
        <p:spPr bwMode="auto">
          <a:xfrm>
            <a:off x="6901036" y="4158767"/>
            <a:ext cx="1004505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 %ah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2" name="Rectangle 30"/>
          <p:cNvSpPr>
            <a:spLocks/>
          </p:cNvSpPr>
          <p:nvPr/>
        </p:nvSpPr>
        <p:spPr bwMode="auto">
          <a:xfrm>
            <a:off x="7907148" y="4154383"/>
            <a:ext cx="943494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mpd="sng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 %al</a:t>
            </a:r>
            <a:endParaRPr lang="en-US" sz="2400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23" name="左大括号 22"/>
          <p:cNvSpPr/>
          <p:nvPr/>
        </p:nvSpPr>
        <p:spPr>
          <a:xfrm rot="16200000" flipV="1">
            <a:off x="7315410" y="4449423"/>
            <a:ext cx="175756" cy="1004505"/>
          </a:xfrm>
          <a:prstGeom prst="leftBrace">
            <a:avLst>
              <a:gd name="adj1" fmla="val 920"/>
              <a:gd name="adj2" fmla="val 50000"/>
            </a:avLst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09384" y="5129675"/>
            <a:ext cx="9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Verdana"/>
                <a:cs typeface="Verdana"/>
              </a:rPr>
              <a:t>1</a:t>
            </a:r>
            <a:r>
              <a:rPr kumimoji="1" lang="en-US" altLang="zh-CN" b="1" dirty="0" smtClean="0">
                <a:latin typeface="Verdana"/>
                <a:cs typeface="Verdana"/>
              </a:rPr>
              <a:t> byte</a:t>
            </a:r>
            <a:endParaRPr lang="zh-CN" altLang="en-US" b="1" dirty="0"/>
          </a:p>
        </p:txBody>
      </p:sp>
      <p:sp>
        <p:nvSpPr>
          <p:cNvPr id="3" name="下箭头 2"/>
          <p:cNvSpPr/>
          <p:nvPr/>
        </p:nvSpPr>
        <p:spPr>
          <a:xfrm>
            <a:off x="7733931" y="3369434"/>
            <a:ext cx="331781" cy="555144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51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Programming in 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Question: can we build </a:t>
            </a:r>
            <a:r>
              <a:rPr lang="en-US" dirty="0" smtClean="0"/>
              <a:t>a CPU </a:t>
            </a:r>
            <a:r>
              <a:rPr lang="en-US" dirty="0" smtClean="0"/>
              <a:t>to </a:t>
            </a:r>
            <a:r>
              <a:rPr lang="en-US" dirty="0" smtClean="0"/>
              <a:t>execute C program directly?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CPU execution </a:t>
            </a:r>
            <a:br>
              <a:rPr kumimoji="1" lang="en-US" altLang="zh-CN" dirty="0" smtClean="0"/>
            </a:br>
            <a:r>
              <a:rPr kumimoji="1" lang="en-US" altLang="zh-CN" dirty="0" smtClean="0"/>
              <a:t>(</a:t>
            </a:r>
            <a:r>
              <a:rPr kumimoji="1" lang="en-US" altLang="zh-CN" dirty="0" err="1"/>
              <a:t>intel</a:t>
            </a:r>
            <a:r>
              <a:rPr kumimoji="1" lang="en-US" altLang="zh-CN" dirty="0"/>
              <a:t> x86-64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54796" y="1863041"/>
            <a:ext cx="17219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008287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49936" y="1855978"/>
            <a:ext cx="127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instruction</a:t>
            </a:r>
            <a:endParaRPr kumimoji="1" lang="zh-CN" altLang="en-US" sz="1600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instruction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6485" y="1528037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addr</a:t>
            </a:r>
            <a:endParaRPr lang="zh-CN" altLang="en-US" sz="1600" dirty="0"/>
          </a:p>
        </p:txBody>
      </p:sp>
      <p:cxnSp>
        <p:nvCxnSpPr>
          <p:cNvPr id="46" name="直线箭头连接符 45"/>
          <p:cNvCxnSpPr/>
          <p:nvPr/>
        </p:nvCxnSpPr>
        <p:spPr>
          <a:xfrm rot="10800000" flipV="1">
            <a:off x="3854796" y="2258716"/>
            <a:ext cx="1721904" cy="1016414"/>
          </a:xfrm>
          <a:prstGeom prst="bentConnector3">
            <a:avLst>
              <a:gd name="adj1" fmla="val 50000"/>
            </a:avLst>
          </a:prstGeom>
          <a:ln w="38100" cmpd="sng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954001" y="2860414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Verdana"/>
                <a:cs typeface="Verdana"/>
              </a:rPr>
              <a:t>a</a:t>
            </a:r>
            <a:r>
              <a:rPr kumimoji="1" lang="en-US" altLang="zh-CN" sz="1600" dirty="0" smtClean="0">
                <a:latin typeface="Verdana"/>
                <a:cs typeface="Verdana"/>
              </a:rPr>
              <a:t>ddr</a:t>
            </a:r>
            <a:endParaRPr lang="zh-CN" altLang="en-US" sz="1600" dirty="0"/>
          </a:p>
        </p:txBody>
      </p:sp>
      <p:sp>
        <p:nvSpPr>
          <p:cNvPr id="53" name="矩形 52"/>
          <p:cNvSpPr/>
          <p:nvPr/>
        </p:nvSpPr>
        <p:spPr>
          <a:xfrm>
            <a:off x="4767736" y="2280486"/>
            <a:ext cx="780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Verdana"/>
                <a:cs typeface="Verdana"/>
              </a:rPr>
              <a:t>data</a:t>
            </a:r>
            <a:endParaRPr lang="zh-CN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5885521" y="2863758"/>
            <a:ext cx="88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GPRs: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rax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rbx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rcx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rdx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schemeClr val="tx1"/>
                </a:solidFill>
                <a:latin typeface="Arial"/>
                <a:cs typeface="Arial"/>
                <a:sym typeface="Courier New Bold" charset="0"/>
              </a:rPr>
              <a:t>rsi</a:t>
            </a:r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rdi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rsp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%</a:t>
            </a:r>
            <a:r>
              <a:rPr lang="en-US" altLang="zh-CN" dirty="0" err="1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rbp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57" name="圆角矩形 56"/>
          <p:cNvSpPr/>
          <p:nvPr/>
        </p:nvSpPr>
        <p:spPr>
          <a:xfrm>
            <a:off x="7505116" y="2885571"/>
            <a:ext cx="814657" cy="3591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942567" y="2885571"/>
            <a:ext cx="383580" cy="3519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77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Steps of 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1. PC contains the instruction’s address</a:t>
            </a:r>
          </a:p>
          <a:p>
            <a:pPr lvl="1"/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2. Fetch the instruction into IR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3. Execute the instruction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15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Instruction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Architecture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(ISA)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886690" cy="355849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The interface exposed by hardware to software writers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X86_64 is the ISA implemented by Intel/AMD CPUs</a:t>
            </a:r>
          </a:p>
          <a:p>
            <a:pPr lvl="1"/>
            <a:r>
              <a:rPr kumimoji="1" lang="en-US" altLang="zh-CN" dirty="0" smtClean="0"/>
              <a:t>64-bit version of x86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ARM is another common ISA</a:t>
            </a:r>
          </a:p>
          <a:p>
            <a:pPr lvl="1"/>
            <a:r>
              <a:rPr kumimoji="1" lang="en-US" altLang="zh-CN" dirty="0" smtClean="0"/>
              <a:t>Phones, tablets, Raspberry Pi</a:t>
            </a:r>
          </a:p>
          <a:p>
            <a:pPr lvl="1"/>
            <a:endParaRPr kumimoji="1"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3810" y="2508785"/>
            <a:ext cx="8810849" cy="1746253"/>
            <a:chOff x="203810" y="2508785"/>
            <a:chExt cx="8810849" cy="1746253"/>
          </a:xfrm>
        </p:grpSpPr>
        <p:grpSp>
          <p:nvGrpSpPr>
            <p:cNvPr id="7" name="Group 6"/>
            <p:cNvGrpSpPr/>
            <p:nvPr/>
          </p:nvGrpSpPr>
          <p:grpSpPr>
            <a:xfrm>
              <a:off x="203810" y="2508785"/>
              <a:ext cx="8810849" cy="1746253"/>
              <a:chOff x="203810" y="2508785"/>
              <a:chExt cx="8810849" cy="17462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3810" y="2508785"/>
                <a:ext cx="8810849" cy="122303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579302" y="3731818"/>
                <a:ext cx="2251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taught by CSO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H="1" flipV="1">
              <a:off x="6161324" y="3857258"/>
              <a:ext cx="417978" cy="21951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568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ISA</a:t>
            </a:r>
            <a:endParaRPr lang="en-US" dirty="0"/>
          </a:p>
        </p:txBody>
      </p:sp>
      <p:pic>
        <p:nvPicPr>
          <p:cNvPr id="4" name="Content Placeholder 3" descr="Screen Shot 2018-02-15 at 12.42.5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r="-474"/>
          <a:stretch/>
        </p:blipFill>
        <p:spPr>
          <a:xfrm>
            <a:off x="624906" y="1207353"/>
            <a:ext cx="4179561" cy="5292067"/>
          </a:xfrm>
        </p:spPr>
      </p:pic>
      <p:sp>
        <p:nvSpPr>
          <p:cNvPr id="6" name="TextBox 5"/>
          <p:cNvSpPr txBox="1"/>
          <p:nvPr/>
        </p:nvSpPr>
        <p:spPr>
          <a:xfrm>
            <a:off x="377249" y="6433886"/>
            <a:ext cx="606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software.intel.com</a:t>
            </a:r>
            <a:r>
              <a:rPr lang="en-US" dirty="0"/>
              <a:t>/en-us/articles/</a:t>
            </a:r>
            <a:r>
              <a:rPr lang="en-US" dirty="0" err="1"/>
              <a:t>intel-sdm#combined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4467" y="5496996"/>
            <a:ext cx="244169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must-read for </a:t>
            </a:r>
          </a:p>
          <a:p>
            <a:r>
              <a:rPr lang="en-US" dirty="0" smtClean="0"/>
              <a:t>compiler and OS writers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020525" y="1663435"/>
            <a:ext cx="4123475" cy="3289300"/>
            <a:chOff x="5020525" y="1663435"/>
            <a:chExt cx="4123475" cy="3289300"/>
          </a:xfrm>
        </p:grpSpPr>
        <p:pic>
          <p:nvPicPr>
            <p:cNvPr id="5" name="Picture 4" descr="images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500" y="1663435"/>
              <a:ext cx="2476500" cy="3289300"/>
            </a:xfrm>
            <a:prstGeom prst="rect">
              <a:avLst/>
            </a:prstGeom>
          </p:spPr>
        </p:pic>
        <p:sp>
          <p:nvSpPr>
            <p:cNvPr id="8" name="Equal 7"/>
            <p:cNvSpPr/>
            <p:nvPr/>
          </p:nvSpPr>
          <p:spPr>
            <a:xfrm>
              <a:off x="5020525" y="3352390"/>
              <a:ext cx="753079" cy="561193"/>
            </a:xfrm>
            <a:prstGeom prst="mathEqual">
              <a:avLst/>
            </a:prstGeom>
            <a:solidFill>
              <a:srgbClr val="FF000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13668" y="2990253"/>
              <a:ext cx="85383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4x</a:t>
              </a:r>
              <a:endPara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33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Moving data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m</a:t>
            </a:r>
            <a:r>
              <a:rPr kumimoji="1" lang="en-US" altLang="zh-CN" b="1" dirty="0" smtClean="0"/>
              <a:t>ovq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Source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Dest</a:t>
            </a:r>
          </a:p>
          <a:p>
            <a:pPr lvl="1"/>
            <a:r>
              <a:rPr kumimoji="1" lang="en-US" altLang="zh-CN" dirty="0"/>
              <a:t>Copy a </a:t>
            </a:r>
            <a:r>
              <a:rPr kumimoji="1" lang="en-US" altLang="zh-CN" dirty="0" err="1"/>
              <a:t>quadword</a:t>
            </a:r>
            <a:r>
              <a:rPr kumimoji="1" lang="en-US" altLang="zh-CN" dirty="0"/>
              <a:t> (64 bits) from source operand to destination operand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600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3753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m</a:t>
            </a:r>
            <a:r>
              <a:rPr kumimoji="1" lang="en-US" altLang="zh-CN" b="1" dirty="0" smtClean="0"/>
              <a:t>ovq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Source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Dest</a:t>
            </a:r>
          </a:p>
          <a:p>
            <a:pPr lvl="1"/>
            <a:r>
              <a:rPr kumimoji="1" lang="en-US" altLang="zh-CN" dirty="0" smtClean="0"/>
              <a:t>Copy </a:t>
            </a:r>
            <a:r>
              <a:rPr kumimoji="1" lang="en-US" altLang="zh-CN" dirty="0"/>
              <a:t>a </a:t>
            </a:r>
            <a:r>
              <a:rPr kumimoji="1" lang="en-US" altLang="zh-CN" dirty="0" smtClean="0"/>
              <a:t>quadword (64 bits) </a:t>
            </a:r>
            <a:r>
              <a:rPr kumimoji="1" lang="en-US" altLang="zh-CN" dirty="0"/>
              <a:t>from </a:t>
            </a:r>
            <a:r>
              <a:rPr kumimoji="1" lang="en-US" altLang="zh-CN" dirty="0" smtClean="0"/>
              <a:t>source </a:t>
            </a:r>
            <a:r>
              <a:rPr kumimoji="1" lang="en-US" altLang="zh-CN" dirty="0"/>
              <a:t>operand </a:t>
            </a:r>
            <a:r>
              <a:rPr kumimoji="1" lang="en-US" altLang="zh-CN" dirty="0" smtClean="0"/>
              <a:t>to destination operand.</a:t>
            </a:r>
            <a:endParaRPr kumimoji="1" lang="en-US" altLang="zh-CN" dirty="0" smtClean="0"/>
          </a:p>
          <a:p>
            <a:pPr lvl="3"/>
            <a:endParaRPr kumimoji="1"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Moving data </a:t>
            </a:r>
            <a:endParaRPr kumimoji="1"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22858" y="1138535"/>
            <a:ext cx="1397329" cy="978253"/>
            <a:chOff x="1222858" y="1138535"/>
            <a:chExt cx="1397329" cy="978253"/>
          </a:xfrm>
        </p:grpSpPr>
        <p:sp>
          <p:nvSpPr>
            <p:cNvPr id="4" name="Rectangle 3"/>
            <p:cNvSpPr/>
            <p:nvPr/>
          </p:nvSpPr>
          <p:spPr>
            <a:xfrm>
              <a:off x="1222858" y="1600200"/>
              <a:ext cx="344909" cy="51658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567767" y="1417638"/>
              <a:ext cx="203810" cy="18256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71577" y="1138535"/>
              <a:ext cx="848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suffix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0193"/>
              </p:ext>
            </p:extLst>
          </p:nvPr>
        </p:nvGraphicFramePr>
        <p:xfrm>
          <a:off x="1505710" y="3843066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Suffix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 (byte)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Byte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Quadword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98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using a size suffix?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m</a:t>
            </a:r>
            <a:r>
              <a:rPr kumimoji="1" lang="en-US" altLang="zh-CN" b="1" dirty="0" smtClean="0"/>
              <a:t>ovq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Source</a:t>
            </a:r>
            <a:r>
              <a:rPr kumimoji="1" lang="en-US" altLang="zh-CN" dirty="0" smtClean="0"/>
              <a:t>, </a:t>
            </a:r>
            <a:r>
              <a:rPr kumimoji="1" lang="en-US" altLang="zh-CN" i="1" dirty="0" smtClean="0"/>
              <a:t>Dest</a:t>
            </a:r>
          </a:p>
          <a:p>
            <a:pPr lvl="1"/>
            <a:r>
              <a:rPr kumimoji="1" lang="en-US" altLang="zh-CN" dirty="0"/>
              <a:t>Copy a </a:t>
            </a:r>
            <a:r>
              <a:rPr kumimoji="1" lang="en-US" altLang="zh-CN" dirty="0" err="1"/>
              <a:t>quadword</a:t>
            </a:r>
            <a:r>
              <a:rPr kumimoji="1" lang="en-US" altLang="zh-CN" dirty="0"/>
              <a:t> (64 bits) from source operand to destination operand.</a:t>
            </a:r>
          </a:p>
          <a:p>
            <a:pPr lvl="1"/>
            <a:r>
              <a:rPr kumimoji="1" lang="en-US" altLang="zh-CN" dirty="0" smtClean="0"/>
              <a:t>For x86, </a:t>
            </a:r>
            <a:r>
              <a:rPr kumimoji="1" lang="en-US" altLang="zh-CN" dirty="0" smtClean="0"/>
              <a:t>a word </a:t>
            </a:r>
            <a:r>
              <a:rPr kumimoji="1" lang="en-US" altLang="zh-CN" dirty="0" smtClean="0"/>
              <a:t>is </a:t>
            </a:r>
            <a:r>
              <a:rPr kumimoji="1" lang="en-US" altLang="zh-CN" dirty="0" smtClean="0"/>
              <a:t>16 bits due to historical reasons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8086 uses 16 bits as a word</a:t>
            </a:r>
          </a:p>
          <a:p>
            <a:pPr lvl="2"/>
            <a:r>
              <a:rPr kumimoji="1" lang="en-US" altLang="zh-CN" dirty="0" smtClean="0"/>
              <a:t>Subsequent </a:t>
            </a:r>
            <a:r>
              <a:rPr kumimoji="1" lang="en-US" altLang="zh-CN" dirty="0" err="1" smtClean="0"/>
              <a:t>intel</a:t>
            </a:r>
            <a:r>
              <a:rPr kumimoji="1" lang="en-US" altLang="zh-CN" dirty="0" smtClean="0"/>
              <a:t> processors are </a:t>
            </a:r>
            <a:r>
              <a:rPr kumimoji="1" lang="en-US" altLang="zh-CN" b="1" dirty="0" smtClean="0"/>
              <a:t>backward compatible </a:t>
            </a:r>
            <a:r>
              <a:rPr kumimoji="1" lang="en-US" altLang="zh-CN" dirty="0" smtClean="0"/>
              <a:t>with earlier ones</a:t>
            </a:r>
            <a:endParaRPr kumimoji="1" lang="en-US" altLang="zh-CN" dirty="0" smtClean="0"/>
          </a:p>
          <a:p>
            <a:pPr lvl="3"/>
            <a:r>
              <a:rPr kumimoji="1" lang="en-US" altLang="zh-CN" dirty="0" smtClean="0"/>
              <a:t>Allows binary files compiled </a:t>
            </a:r>
            <a:r>
              <a:rPr kumimoji="1" lang="en-US" altLang="zh-CN" dirty="0" smtClean="0"/>
              <a:t>for older </a:t>
            </a:r>
            <a:r>
              <a:rPr kumimoji="1" lang="en-US" altLang="zh-CN" dirty="0" smtClean="0"/>
              <a:t>processors to run un-modified on new processors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70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Moving data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/>
              <a:t>movq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Source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Dest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Operand Types</a:t>
            </a:r>
          </a:p>
          <a:p>
            <a:pPr lvl="1"/>
            <a:r>
              <a:rPr lang="en-US" altLang="zh-CN" b="1" i="1" dirty="0">
                <a:solidFill>
                  <a:srgbClr val="C00000"/>
                </a:solidFill>
              </a:rPr>
              <a:t>Immediate:</a:t>
            </a:r>
            <a:r>
              <a:rPr lang="en-US" altLang="zh-CN" dirty="0"/>
              <a:t> Constant integer data</a:t>
            </a:r>
          </a:p>
          <a:p>
            <a:pPr lvl="2"/>
            <a:r>
              <a:rPr lang="en-US" altLang="zh-CN" dirty="0" smtClean="0"/>
              <a:t>Prefixed with $</a:t>
            </a:r>
          </a:p>
          <a:p>
            <a:pPr lvl="2"/>
            <a:r>
              <a:rPr lang="en-US" altLang="zh-CN" dirty="0" smtClean="0"/>
              <a:t>Example</a:t>
            </a:r>
            <a:r>
              <a:rPr lang="en-US" altLang="zh-CN" dirty="0"/>
              <a:t>: </a:t>
            </a:r>
            <a:r>
              <a:rPr lang="en-US" altLang="zh-CN" b="1" dirty="0">
                <a:latin typeface="Courier New" pitchFamily="49" charset="0"/>
              </a:rPr>
              <a:t>$0x400</a:t>
            </a:r>
            <a:r>
              <a:rPr lang="en-US" altLang="zh-CN" b="1" dirty="0"/>
              <a:t>, </a:t>
            </a:r>
            <a:r>
              <a:rPr lang="en-US" altLang="zh-CN" b="1" dirty="0">
                <a:latin typeface="Courier New" pitchFamily="49" charset="0"/>
              </a:rPr>
              <a:t>$-533</a:t>
            </a:r>
          </a:p>
          <a:p>
            <a:pPr lvl="1"/>
            <a:r>
              <a:rPr lang="en-US" altLang="zh-CN" b="1" i="1" dirty="0" smtClean="0">
                <a:solidFill>
                  <a:srgbClr val="C00000"/>
                </a:solidFill>
              </a:rPr>
              <a:t>Register</a:t>
            </a:r>
            <a:r>
              <a:rPr lang="en-US" altLang="zh-CN" b="1" i="1" dirty="0">
                <a:solidFill>
                  <a:srgbClr val="C00000"/>
                </a:solidFill>
              </a:rPr>
              <a:t>: </a:t>
            </a:r>
            <a:r>
              <a:rPr lang="en-US" altLang="zh-CN" dirty="0"/>
              <a:t>One of </a:t>
            </a:r>
            <a:r>
              <a:rPr lang="en-US" altLang="zh-CN" dirty="0" smtClean="0"/>
              <a:t>general purpose </a:t>
            </a:r>
            <a:r>
              <a:rPr lang="en-US" altLang="zh-CN" dirty="0"/>
              <a:t>registers</a:t>
            </a:r>
          </a:p>
          <a:p>
            <a:pPr lvl="2"/>
            <a:r>
              <a:rPr lang="en-US" altLang="zh-CN" dirty="0"/>
              <a:t>Example: </a:t>
            </a:r>
            <a:r>
              <a:rPr lang="en-US" altLang="zh-CN" b="1" dirty="0">
                <a:latin typeface="Courier New" pitchFamily="49" charset="0"/>
              </a:rPr>
              <a:t>%</a:t>
            </a:r>
            <a:r>
              <a:rPr lang="en-US" altLang="zh-CN" b="1" dirty="0" err="1">
                <a:latin typeface="Courier New" pitchFamily="49" charset="0"/>
              </a:rPr>
              <a:t>rax</a:t>
            </a:r>
            <a:r>
              <a:rPr lang="en-US" altLang="zh-CN" b="1" dirty="0">
                <a:latin typeface="Courier New" pitchFamily="49" charset="0"/>
              </a:rPr>
              <a:t>, %</a:t>
            </a:r>
            <a:r>
              <a:rPr lang="en-US" altLang="zh-CN" b="1" dirty="0" err="1" smtClean="0">
                <a:latin typeface="Courier New" pitchFamily="49" charset="0"/>
              </a:rPr>
              <a:t>rsi</a:t>
            </a:r>
            <a:endParaRPr lang="en-US" altLang="zh-CN" b="1" dirty="0">
              <a:latin typeface="Courier New" pitchFamily="49" charset="0"/>
            </a:endParaRPr>
          </a:p>
          <a:p>
            <a:pPr lvl="1"/>
            <a:r>
              <a:rPr lang="en-US" altLang="zh-CN" b="1" i="1" dirty="0" smtClean="0">
                <a:solidFill>
                  <a:srgbClr val="C00000"/>
                </a:solidFill>
              </a:rPr>
              <a:t>Memory:</a:t>
            </a:r>
            <a:r>
              <a:rPr lang="en-US" altLang="zh-CN" dirty="0" smtClean="0"/>
              <a:t> </a:t>
            </a:r>
            <a:r>
              <a:rPr lang="en-US" altLang="zh-CN" dirty="0"/>
              <a:t>8 consecutive bytes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memory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Indexed by register with various “address modes”</a:t>
            </a:r>
            <a:endParaRPr lang="en-US" altLang="zh-CN" dirty="0"/>
          </a:p>
          <a:p>
            <a:pPr lvl="2"/>
            <a:r>
              <a:rPr lang="en-US" altLang="zh-CN" dirty="0" smtClean="0"/>
              <a:t>Simplest </a:t>
            </a:r>
            <a:r>
              <a:rPr lang="en-US" altLang="zh-CN" dirty="0"/>
              <a:t>example: </a:t>
            </a:r>
            <a:r>
              <a:rPr lang="en-US" altLang="zh-CN" b="1" dirty="0">
                <a:latin typeface="Courier New" pitchFamily="49" charset="0"/>
              </a:rPr>
              <a:t>(%</a:t>
            </a:r>
            <a:r>
              <a:rPr lang="en-US" altLang="zh-CN" b="1" dirty="0" err="1">
                <a:latin typeface="Courier New" pitchFamily="49" charset="0"/>
              </a:rPr>
              <a:t>rax</a:t>
            </a:r>
            <a:r>
              <a:rPr lang="en-US" altLang="zh-CN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35184" y="12242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36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m</a:t>
            </a:r>
            <a:r>
              <a:rPr lang="en-US" altLang="zh-CN" dirty="0" smtClean="0">
                <a:latin typeface="Arial"/>
                <a:cs typeface="Arial"/>
              </a:rPr>
              <a:t>ovq</a:t>
            </a:r>
            <a:r>
              <a:rPr lang="en-US" altLang="zh-CN" dirty="0" smtClean="0"/>
              <a:t> Operand </a:t>
            </a:r>
            <a:r>
              <a:rPr lang="en-US" altLang="zh-CN" dirty="0"/>
              <a:t>c</a:t>
            </a:r>
            <a:r>
              <a:rPr lang="en-US" altLang="zh-CN" dirty="0" smtClean="0"/>
              <a:t>ombinations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1284305" y="1463337"/>
            <a:ext cx="6268474" cy="3623965"/>
            <a:chOff x="228600" y="1752600"/>
            <a:chExt cx="6268474" cy="362396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28600" y="3771900"/>
              <a:ext cx="86153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b="1" dirty="0" err="1" smtClean="0">
                  <a:latin typeface="Consolas"/>
                  <a:cs typeface="Consolas"/>
                </a:rPr>
                <a:t>movq</a:t>
              </a:r>
              <a:endParaRPr lang="en-US" sz="2400" b="1" dirty="0">
                <a:latin typeface="Consolas"/>
                <a:cs typeface="Consolas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600200" y="2705100"/>
              <a:ext cx="85910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>
                  <a:latin typeface="Arial"/>
                  <a:cs typeface="Arial"/>
                </a:rPr>
                <a:t>Imm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600200" y="3771900"/>
              <a:ext cx="82544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>
                  <a:latin typeface="Arial"/>
                  <a:cs typeface="Arial"/>
                </a:rPr>
                <a:t>Reg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600200" y="4914900"/>
              <a:ext cx="94476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Arial"/>
                  <a:cs typeface="Arial"/>
                </a:rPr>
                <a:t>Mem</a:t>
              </a:r>
              <a:endParaRPr lang="en-US" sz="2400" i="1" dirty="0">
                <a:latin typeface="Arial"/>
                <a:cs typeface="Arial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819400" y="2476500"/>
              <a:ext cx="82544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>
                  <a:latin typeface="Arial"/>
                  <a:cs typeface="Arial"/>
                </a:rPr>
                <a:t>Reg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819400" y="2933700"/>
              <a:ext cx="94476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Arial"/>
                  <a:cs typeface="Arial"/>
                </a:rPr>
                <a:t>Mem</a:t>
              </a:r>
              <a:endParaRPr lang="en-US" sz="2400" i="1" dirty="0">
                <a:latin typeface="Arial"/>
                <a:cs typeface="Arial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819400" y="3619500"/>
              <a:ext cx="82544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>
                  <a:latin typeface="Arial"/>
                  <a:cs typeface="Arial"/>
                </a:rPr>
                <a:t>Reg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819400" y="4065588"/>
              <a:ext cx="94476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 err="1">
                  <a:latin typeface="Arial"/>
                  <a:cs typeface="Arial"/>
                </a:rPr>
                <a:t>Mem</a:t>
              </a:r>
              <a:endParaRPr lang="en-US" sz="2400" i="1" dirty="0">
                <a:latin typeface="Arial"/>
                <a:cs typeface="Arial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819400" y="4914900"/>
              <a:ext cx="825441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i="1" dirty="0">
                  <a:latin typeface="Arial"/>
                  <a:cs typeface="Arial"/>
                </a:rPr>
                <a:t>Reg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447800" y="1752600"/>
              <a:ext cx="115984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Arial"/>
                  <a:cs typeface="Arial"/>
                </a:rPr>
                <a:t>Source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819400" y="1752600"/>
              <a:ext cx="82586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>
                  <a:latin typeface="Arial"/>
                  <a:cs typeface="Arial"/>
                </a:rPr>
                <a:t>Dest</a:t>
              </a:r>
            </a:p>
          </p:txBody>
        </p:sp>
        <p:sp>
          <p:nvSpPr>
            <p:cNvPr id="16" name="AutoShape 20"/>
            <p:cNvSpPr>
              <a:spLocks/>
            </p:cNvSpPr>
            <p:nvPr/>
          </p:nvSpPr>
          <p:spPr bwMode="auto">
            <a:xfrm>
              <a:off x="1295400" y="2628900"/>
              <a:ext cx="304800" cy="27432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7" name="AutoShape 21"/>
            <p:cNvSpPr>
              <a:spLocks/>
            </p:cNvSpPr>
            <p:nvPr/>
          </p:nvSpPr>
          <p:spPr bwMode="auto">
            <a:xfrm>
              <a:off x="2514600" y="2552700"/>
              <a:ext cx="304800" cy="76200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8" name="AutoShape 22"/>
            <p:cNvSpPr>
              <a:spLocks/>
            </p:cNvSpPr>
            <p:nvPr/>
          </p:nvSpPr>
          <p:spPr bwMode="auto">
            <a:xfrm>
              <a:off x="2514600" y="3695700"/>
              <a:ext cx="304800" cy="76200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4056181" y="2476500"/>
              <a:ext cx="215886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 smtClean="0">
                  <a:latin typeface="Consolas"/>
                  <a:cs typeface="Consolas"/>
                </a:rPr>
                <a:t>movq </a:t>
              </a:r>
              <a:r>
                <a:rPr lang="en-US" sz="2000" dirty="0">
                  <a:latin typeface="Consolas"/>
                  <a:cs typeface="Consolas"/>
                </a:rPr>
                <a:t>$0x4</a:t>
              </a:r>
              <a:r>
                <a:rPr lang="en-US" sz="2000" dirty="0" smtClean="0">
                  <a:latin typeface="Consolas"/>
                  <a:cs typeface="Consolas"/>
                </a:rPr>
                <a:t>,%rax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4056181" y="2933700"/>
              <a:ext cx="244089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 smtClean="0">
                  <a:latin typeface="Consolas"/>
                  <a:cs typeface="Consolas"/>
                </a:rPr>
                <a:t>movq $0x4,(%</a:t>
              </a:r>
              <a:r>
                <a:rPr lang="en-US" sz="2000" dirty="0" err="1">
                  <a:latin typeface="Consolas"/>
                  <a:cs typeface="Consolas"/>
                </a:rPr>
                <a:t>r</a:t>
              </a:r>
              <a:r>
                <a:rPr lang="en-US" sz="2000" dirty="0" err="1" smtClean="0">
                  <a:latin typeface="Consolas"/>
                  <a:cs typeface="Consolas"/>
                </a:rPr>
                <a:t>ax</a:t>
              </a:r>
              <a:r>
                <a:rPr lang="en-US" sz="2000" dirty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4056181" y="3619500"/>
              <a:ext cx="215886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 smtClean="0">
                  <a:latin typeface="Consolas"/>
                  <a:cs typeface="Consolas"/>
                </a:rPr>
                <a:t>movq %</a:t>
              </a:r>
              <a:r>
                <a:rPr lang="en-US" sz="2000" dirty="0" err="1">
                  <a:latin typeface="Consolas"/>
                  <a:cs typeface="Consolas"/>
                </a:rPr>
                <a:t>r</a:t>
              </a:r>
              <a:r>
                <a:rPr lang="en-US" sz="2000" dirty="0" err="1" smtClean="0">
                  <a:latin typeface="Consolas"/>
                  <a:cs typeface="Consolas"/>
                </a:rPr>
                <a:t>ax</a:t>
              </a:r>
              <a:r>
                <a:rPr lang="en-US" sz="2000" dirty="0" smtClean="0">
                  <a:latin typeface="Consolas"/>
                  <a:cs typeface="Consolas"/>
                </a:rPr>
                <a:t>,%</a:t>
              </a:r>
              <a:r>
                <a:rPr lang="en-US" sz="2000" dirty="0" err="1">
                  <a:latin typeface="Consolas"/>
                  <a:cs typeface="Consolas"/>
                </a:rPr>
                <a:t>r</a:t>
              </a:r>
              <a:r>
                <a:rPr lang="en-US" sz="2000" dirty="0" err="1" smtClean="0">
                  <a:latin typeface="Consolas"/>
                  <a:cs typeface="Consolas"/>
                </a:rPr>
                <a:t>dx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4056181" y="4065587"/>
              <a:ext cx="244089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 smtClean="0">
                  <a:latin typeface="Consolas"/>
                  <a:cs typeface="Consolas"/>
                </a:rPr>
                <a:t>movq %</a:t>
              </a:r>
              <a:r>
                <a:rPr lang="en-US" sz="2000" dirty="0" err="1">
                  <a:latin typeface="Consolas"/>
                  <a:cs typeface="Consolas"/>
                </a:rPr>
                <a:t>r</a:t>
              </a:r>
              <a:r>
                <a:rPr lang="en-US" sz="2000" dirty="0" err="1" smtClean="0">
                  <a:latin typeface="Consolas"/>
                  <a:cs typeface="Consolas"/>
                </a:rPr>
                <a:t>ax</a:t>
              </a:r>
              <a:r>
                <a:rPr lang="en-US" sz="2000" dirty="0" smtClean="0">
                  <a:latin typeface="Consolas"/>
                  <a:cs typeface="Consolas"/>
                </a:rPr>
                <a:t>,(%</a:t>
              </a:r>
              <a:r>
                <a:rPr lang="en-US" sz="2000" dirty="0" err="1">
                  <a:latin typeface="Consolas"/>
                  <a:cs typeface="Consolas"/>
                </a:rPr>
                <a:t>r</a:t>
              </a:r>
              <a:r>
                <a:rPr lang="en-US" sz="2000" dirty="0" err="1" smtClean="0">
                  <a:latin typeface="Consolas"/>
                  <a:cs typeface="Consolas"/>
                </a:rPr>
                <a:t>dx</a:t>
              </a:r>
              <a:r>
                <a:rPr lang="en-US" sz="2000" dirty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4056181" y="4914900"/>
              <a:ext cx="244089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 smtClean="0">
                  <a:latin typeface="Consolas"/>
                  <a:cs typeface="Consolas"/>
                </a:rPr>
                <a:t>movq </a:t>
              </a:r>
              <a:r>
                <a:rPr lang="en-US" sz="2000" dirty="0">
                  <a:latin typeface="Consolas"/>
                  <a:cs typeface="Consolas"/>
                </a:rPr>
                <a:t>(</a:t>
              </a:r>
              <a:r>
                <a:rPr lang="en-US" sz="2000" dirty="0" smtClean="0">
                  <a:latin typeface="Consolas"/>
                  <a:cs typeface="Consolas"/>
                </a:rPr>
                <a:t>%</a:t>
              </a:r>
              <a:r>
                <a:rPr lang="en-US" sz="2000" dirty="0" err="1">
                  <a:latin typeface="Consolas"/>
                  <a:cs typeface="Consolas"/>
                </a:rPr>
                <a:t>r</a:t>
              </a:r>
              <a:r>
                <a:rPr lang="en-US" sz="2000" dirty="0" err="1" smtClean="0">
                  <a:latin typeface="Consolas"/>
                  <a:cs typeface="Consolas"/>
                </a:rPr>
                <a:t>ax</a:t>
              </a:r>
              <a:r>
                <a:rPr lang="en-US" sz="2000" dirty="0">
                  <a:latin typeface="Consolas"/>
                  <a:cs typeface="Consolas"/>
                </a:rPr>
                <a:t>)</a:t>
              </a:r>
              <a:r>
                <a:rPr lang="en-US" sz="2000" dirty="0" smtClean="0">
                  <a:latin typeface="Consolas"/>
                  <a:cs typeface="Consolas"/>
                </a:rPr>
                <a:t>,%</a:t>
              </a:r>
              <a:r>
                <a:rPr lang="en-US" sz="2000" dirty="0" err="1">
                  <a:latin typeface="Consolas"/>
                  <a:cs typeface="Consolas"/>
                </a:rPr>
                <a:t>r</a:t>
              </a:r>
              <a:r>
                <a:rPr lang="en-US" sz="2000" dirty="0" err="1" smtClean="0">
                  <a:latin typeface="Consolas"/>
                  <a:cs typeface="Consolas"/>
                </a:rPr>
                <a:t>dx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526236" y="1752600"/>
              <a:ext cx="1967205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dirty="0" smtClean="0">
                  <a:latin typeface="Arial"/>
                  <a:cs typeface="Arial"/>
                </a:rPr>
                <a:t>Source, Dest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88554" y="5852064"/>
            <a:ext cx="8409362" cy="5334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2. No memory-memory </a:t>
            </a:r>
            <a:r>
              <a:rPr lang="en-US" sz="2400" dirty="0" err="1" smtClean="0">
                <a:solidFill>
                  <a:srgbClr val="C00000"/>
                </a:solidFill>
              </a:rPr>
              <a:t>mov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749519" y="5300314"/>
            <a:ext cx="8140700" cy="53340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1. Immediate can only be </a:t>
            </a:r>
            <a:r>
              <a:rPr lang="en-US" sz="2400" i="1" dirty="0" smtClean="0">
                <a:solidFill>
                  <a:srgbClr val="C00000"/>
                </a:solidFill>
              </a:rPr>
              <a:t>Source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CPU executes an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1. PC contains the instruction’s address</a:t>
            </a:r>
          </a:p>
          <a:p>
            <a:pPr lvl="1"/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2. Load the instruction into IR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3. Execute the instruction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4. </a:t>
            </a:r>
            <a:r>
              <a:rPr kumimoji="1" lang="en-US" altLang="zh-CN" dirty="0"/>
              <a:t>CPU </a:t>
            </a:r>
            <a:r>
              <a:rPr kumimoji="1" lang="en-US" altLang="zh-CN" dirty="0" smtClean="0"/>
              <a:t>automatically </a:t>
            </a:r>
            <a:r>
              <a:rPr kumimoji="1" lang="en-US" altLang="zh-CN" dirty="0" smtClean="0"/>
              <a:t>increments PC by the size of the executed (retired) instruction. 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4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48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CPU to execute C directly?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Historical </a:t>
            </a:r>
            <a:r>
              <a:rPr lang="en-US" dirty="0" smtClean="0"/>
              <a:t>precedents:</a:t>
            </a:r>
          </a:p>
          <a:p>
            <a:pPr lvl="1"/>
            <a:r>
              <a:rPr lang="en-US" dirty="0" smtClean="0"/>
              <a:t>LISP machine (80s)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ntel </a:t>
            </a:r>
            <a:r>
              <a:rPr lang="en-US" dirty="0" err="1" smtClean="0"/>
              <a:t>iAPX</a:t>
            </a:r>
            <a:r>
              <a:rPr lang="en-US" dirty="0" smtClean="0"/>
              <a:t> 432 (Ada)</a:t>
            </a:r>
          </a:p>
          <a:p>
            <a:pPr lvl="1"/>
            <a:endParaRPr lang="en-US" dirty="0"/>
          </a:p>
        </p:txBody>
      </p:sp>
      <p:pic>
        <p:nvPicPr>
          <p:cNvPr id="4" name="Picture 3" descr="cad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5" y="1291483"/>
            <a:ext cx="3607132" cy="54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8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movq  </a:t>
            </a:r>
            <a:r>
              <a:rPr lang="en-US" altLang="zh-CN" b="0" i="1" dirty="0" smtClean="0">
                <a:latin typeface="Arial"/>
                <a:cs typeface="Arial"/>
              </a:rPr>
              <a:t>Imm, </a:t>
            </a:r>
            <a:r>
              <a:rPr lang="en-US" altLang="zh-CN" b="0" i="1" dirty="0">
                <a:latin typeface="Arial"/>
                <a:cs typeface="Arial"/>
              </a:rPr>
              <a:t>R</a:t>
            </a:r>
            <a:r>
              <a:rPr lang="en-US" altLang="zh-CN" b="0" i="1" dirty="0" smtClean="0">
                <a:latin typeface="Arial"/>
                <a:cs typeface="Arial"/>
              </a:rPr>
              <a:t>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Consolas"/>
                <a:cs typeface="Consolas"/>
              </a:rPr>
              <a:t>movq</a:t>
            </a:r>
            <a:r>
              <a:rPr lang="en-US" altLang="zh-CN" dirty="0">
                <a:latin typeface="Consolas"/>
                <a:cs typeface="Consolas"/>
              </a:rPr>
              <a:t> %</a:t>
            </a:r>
            <a:r>
              <a:rPr lang="en-US" altLang="zh-CN" dirty="0" err="1">
                <a:latin typeface="Consolas"/>
                <a:cs typeface="Consolas"/>
              </a:rPr>
              <a:t>rax</a:t>
            </a:r>
            <a:r>
              <a:rPr lang="en-US" altLang="zh-CN" dirty="0">
                <a:latin typeface="Consolas"/>
                <a:cs typeface="Consolas"/>
              </a:rPr>
              <a:t>,%</a:t>
            </a:r>
            <a:r>
              <a:rPr lang="en-US" altLang="zh-CN" dirty="0" err="1">
                <a:latin typeface="Consolas"/>
                <a:cs typeface="Consolas"/>
              </a:rPr>
              <a:t>rbx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9" name="Text Box 15"/>
          <p:cNvSpPr txBox="1">
            <a:spLocks noChangeArrowheads="1"/>
          </p:cNvSpPr>
          <p:nvPr/>
        </p:nvSpPr>
        <p:spPr bwMode="auto">
          <a:xfrm>
            <a:off x="1789120" y="2067527"/>
            <a:ext cx="19614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movq </a:t>
            </a:r>
            <a:r>
              <a:rPr lang="en-US" dirty="0">
                <a:latin typeface="Consolas"/>
                <a:cs typeface="Consolas"/>
              </a:rPr>
              <a:t>$0x4</a:t>
            </a:r>
            <a:r>
              <a:rPr lang="en-US" dirty="0" smtClean="0">
                <a:latin typeface="Consolas"/>
                <a:cs typeface="Consolas"/>
              </a:rPr>
              <a:t>,%rax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2" name="直线箭头连接符 51"/>
          <p:cNvCxnSpPr/>
          <p:nvPr/>
        </p:nvCxnSpPr>
        <p:spPr>
          <a:xfrm flipH="1">
            <a:off x="3744435" y="228809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930820" y="212182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8860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movq  </a:t>
            </a:r>
            <a:r>
              <a:rPr lang="en-US" altLang="zh-CN" b="0" i="1" dirty="0" smtClean="0">
                <a:latin typeface="Arial"/>
                <a:cs typeface="Arial"/>
              </a:rPr>
              <a:t>Imm, </a:t>
            </a:r>
            <a:r>
              <a:rPr lang="en-US" altLang="zh-CN" b="0" i="1" dirty="0">
                <a:latin typeface="Arial"/>
                <a:cs typeface="Arial"/>
              </a:rPr>
              <a:t>R</a:t>
            </a:r>
            <a:r>
              <a:rPr lang="en-US" altLang="zh-CN" b="0" i="1" dirty="0" smtClean="0">
                <a:latin typeface="Arial"/>
                <a:cs typeface="Arial"/>
              </a:rPr>
              <a:t>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Consolas"/>
                <a:cs typeface="Consolas"/>
              </a:rPr>
              <a:t>movq</a:t>
            </a:r>
            <a:r>
              <a:rPr lang="en-US" altLang="zh-CN" dirty="0">
                <a:latin typeface="Consolas"/>
                <a:cs typeface="Consolas"/>
              </a:rPr>
              <a:t> %</a:t>
            </a:r>
            <a:r>
              <a:rPr lang="en-US" altLang="zh-CN" dirty="0" err="1">
                <a:latin typeface="Consolas"/>
                <a:cs typeface="Consolas"/>
              </a:rPr>
              <a:t>rax</a:t>
            </a:r>
            <a:r>
              <a:rPr lang="en-US" altLang="zh-CN" dirty="0">
                <a:latin typeface="Consolas"/>
                <a:cs typeface="Consolas"/>
              </a:rPr>
              <a:t>,%</a:t>
            </a:r>
            <a:r>
              <a:rPr lang="en-US" altLang="zh-CN" dirty="0" err="1">
                <a:latin typeface="Consolas"/>
                <a:cs typeface="Consolas"/>
              </a:rPr>
              <a:t>rbx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23236" y="2460814"/>
            <a:ext cx="1611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 $0x4, %</a:t>
            </a:r>
            <a:r>
              <a:rPr lang="en-US" altLang="zh-CN" sz="1400" dirty="0" err="1">
                <a:solidFill>
                  <a:srgbClr val="0000FF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1789120" y="2067527"/>
            <a:ext cx="19614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>
                <a:latin typeface="Consolas"/>
                <a:cs typeface="Consolas"/>
              </a:rPr>
              <a:t>movq </a:t>
            </a:r>
            <a:r>
              <a:rPr lang="en-US" dirty="0">
                <a:latin typeface="Consolas"/>
                <a:cs typeface="Consolas"/>
              </a:rPr>
              <a:t>$0x4</a:t>
            </a:r>
            <a:r>
              <a:rPr lang="en-US" dirty="0" smtClean="0">
                <a:latin typeface="Consolas"/>
                <a:cs typeface="Consolas"/>
              </a:rPr>
              <a:t>,%rax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4" name="直线箭头连接符 53"/>
          <p:cNvCxnSpPr/>
          <p:nvPr/>
        </p:nvCxnSpPr>
        <p:spPr>
          <a:xfrm flipH="1">
            <a:off x="3744435" y="228809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30820" y="212182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6606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movq  </a:t>
            </a:r>
            <a:r>
              <a:rPr lang="en-US" altLang="zh-CN" b="0" i="1" dirty="0" smtClean="0">
                <a:latin typeface="Arial"/>
                <a:cs typeface="Arial"/>
              </a:rPr>
              <a:t>Imm, </a:t>
            </a:r>
            <a:r>
              <a:rPr lang="en-US" altLang="zh-CN" b="0" i="1" dirty="0">
                <a:latin typeface="Arial"/>
                <a:cs typeface="Arial"/>
              </a:rPr>
              <a:t>R</a:t>
            </a:r>
            <a:r>
              <a:rPr lang="en-US" altLang="zh-CN" b="0" i="1" dirty="0" smtClean="0">
                <a:latin typeface="Arial"/>
                <a:cs typeface="Arial"/>
              </a:rPr>
              <a:t>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0004</a:t>
            </a:r>
            <a:endParaRPr lang="zh-CN" alt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Consolas"/>
                <a:cs typeface="Consolas"/>
              </a:rPr>
              <a:t>m</a:t>
            </a:r>
            <a:r>
              <a:rPr lang="en-US" altLang="zh-CN" dirty="0" smtClean="0">
                <a:latin typeface="Consolas"/>
                <a:cs typeface="Consolas"/>
              </a:rPr>
              <a:t>ovq $</a:t>
            </a:r>
            <a:r>
              <a:rPr lang="en-US" altLang="zh-CN" dirty="0">
                <a:latin typeface="Consolas"/>
                <a:cs typeface="Consolas"/>
              </a:rPr>
              <a:t>0x4,%</a:t>
            </a:r>
            <a:r>
              <a:rPr lang="en-US" altLang="zh-CN" dirty="0" smtClean="0">
                <a:latin typeface="Consolas"/>
                <a:cs typeface="Consolas"/>
              </a:rPr>
              <a:t>rax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Consolas"/>
                <a:cs typeface="Consolas"/>
              </a:rPr>
              <a:t>movq</a:t>
            </a:r>
            <a:r>
              <a:rPr lang="en-US" altLang="zh-CN" dirty="0">
                <a:latin typeface="Consolas"/>
                <a:cs typeface="Consolas"/>
              </a:rPr>
              <a:t> %</a:t>
            </a:r>
            <a:r>
              <a:rPr lang="en-US" altLang="zh-CN" dirty="0" err="1">
                <a:latin typeface="Consolas"/>
                <a:cs typeface="Consolas"/>
              </a:rPr>
              <a:t>rax</a:t>
            </a:r>
            <a:r>
              <a:rPr lang="en-US" altLang="zh-CN" dirty="0">
                <a:latin typeface="Consolas"/>
                <a:cs typeface="Consolas"/>
              </a:rPr>
              <a:t>,%</a:t>
            </a:r>
            <a:r>
              <a:rPr lang="en-US" altLang="zh-CN" dirty="0" err="1">
                <a:latin typeface="Consolas"/>
                <a:cs typeface="Consolas"/>
              </a:rPr>
              <a:t>rbx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0354" y="2449372"/>
            <a:ext cx="1611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$0x4,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 flipH="1">
            <a:off x="3744435" y="228809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930820" y="212182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4734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movq</a:t>
            </a:r>
            <a:r>
              <a:rPr lang="en-US" altLang="zh-CN" b="0" i="1" dirty="0" smtClean="0">
                <a:latin typeface="Arial"/>
                <a:cs typeface="Arial"/>
              </a:rPr>
              <a:t> Reg, Reg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</a:t>
            </a:r>
            <a:r>
              <a:rPr lang="en-US" altLang="zh-CN" dirty="0" smtClean="0">
                <a:latin typeface="Consolas"/>
                <a:cs typeface="Consolas"/>
              </a:rPr>
              <a:t>ovq $</a:t>
            </a:r>
            <a:r>
              <a:rPr lang="en-US" altLang="zh-CN" dirty="0">
                <a:latin typeface="Consolas"/>
                <a:cs typeface="Consolas"/>
              </a:rPr>
              <a:t>0x4,%rax</a:t>
            </a: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</a:t>
            </a:r>
            <a:r>
              <a:rPr lang="en-US" altLang="zh-CN" dirty="0" smtClean="0">
                <a:latin typeface="Consolas"/>
                <a:cs typeface="Consolas"/>
              </a:rPr>
              <a:t>ovq %rax,</a:t>
            </a:r>
            <a:r>
              <a:rPr lang="en-US" altLang="zh-CN" dirty="0">
                <a:latin typeface="Consolas"/>
                <a:cs typeface="Consolas"/>
              </a:rPr>
              <a:t>%</a:t>
            </a:r>
            <a:r>
              <a:rPr lang="en-US" altLang="zh-CN" dirty="0" smtClean="0">
                <a:latin typeface="Consolas"/>
                <a:cs typeface="Consolas"/>
              </a:rPr>
              <a:t>rbx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0058</a:t>
            </a:r>
            <a:endParaRPr lang="zh-CN" alt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0004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0354" y="2449372"/>
            <a:ext cx="1611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$0x4,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2" name="直线箭头连接符 51"/>
          <p:cNvCxnSpPr/>
          <p:nvPr/>
        </p:nvCxnSpPr>
        <p:spPr>
          <a:xfrm flipH="1">
            <a:off x="3744435" y="1887207"/>
            <a:ext cx="249222" cy="0"/>
          </a:xfrm>
          <a:prstGeom prst="straightConnector1">
            <a:avLst/>
          </a:prstGeom>
          <a:ln>
            <a:solidFill>
              <a:srgbClr val="0000FF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930820" y="172093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solidFill>
                  <a:srgbClr val="0000FF"/>
                </a:solidFill>
                <a:latin typeface="Verdana"/>
                <a:cs typeface="Verdana"/>
              </a:rPr>
              <a:t>PC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6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movq</a:t>
            </a:r>
            <a:r>
              <a:rPr lang="en-US" altLang="zh-CN" b="0" i="1" dirty="0" smtClean="0">
                <a:latin typeface="Arial"/>
                <a:cs typeface="Arial"/>
              </a:rPr>
              <a:t> Reg, Reg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</a:t>
            </a:r>
            <a:r>
              <a:rPr lang="en-US" altLang="zh-CN" dirty="0" smtClean="0">
                <a:latin typeface="Consolas"/>
                <a:cs typeface="Consolas"/>
              </a:rPr>
              <a:t>ovq $</a:t>
            </a:r>
            <a:r>
              <a:rPr lang="en-US" altLang="zh-CN" dirty="0">
                <a:latin typeface="Consolas"/>
                <a:cs typeface="Consolas"/>
              </a:rPr>
              <a:t>0x4,%rax</a:t>
            </a: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</a:t>
            </a:r>
            <a:r>
              <a:rPr lang="en-US" altLang="zh-CN" dirty="0" smtClean="0">
                <a:latin typeface="Consolas"/>
                <a:cs typeface="Consolas"/>
              </a:rPr>
              <a:t>ovq %rax,</a:t>
            </a:r>
            <a:r>
              <a:rPr lang="en-US" altLang="zh-CN" dirty="0">
                <a:latin typeface="Consolas"/>
                <a:cs typeface="Consolas"/>
              </a:rPr>
              <a:t>%</a:t>
            </a:r>
            <a:r>
              <a:rPr lang="en-US" altLang="zh-CN" dirty="0" smtClean="0">
                <a:latin typeface="Consolas"/>
                <a:cs typeface="Consolas"/>
              </a:rPr>
              <a:t>rbx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srgbClr val="953735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0004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0354" y="2449372"/>
            <a:ext cx="1631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lang="en-US" altLang="zh-CN" sz="1400" b="1" dirty="0" smtClean="0">
                <a:solidFill>
                  <a:srgbClr val="0000FF"/>
                </a:solidFill>
                <a:latin typeface="Arial"/>
                <a:cs typeface="Arial"/>
              </a:rPr>
              <a:t>ovq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 %rax, 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rbx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 flipH="1">
            <a:off x="3744435" y="188720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930820" y="172093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846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movq</a:t>
            </a:r>
            <a:r>
              <a:rPr lang="en-US" altLang="zh-CN" b="0" i="1" dirty="0" smtClean="0">
                <a:latin typeface="Arial"/>
                <a:cs typeface="Arial"/>
              </a:rPr>
              <a:t> Reg, Reg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</a:t>
            </a:r>
            <a:r>
              <a:rPr lang="en-US" altLang="zh-CN" dirty="0" smtClean="0">
                <a:latin typeface="Consolas"/>
                <a:cs typeface="Consolas"/>
              </a:rPr>
              <a:t>ovq $</a:t>
            </a:r>
            <a:r>
              <a:rPr lang="en-US" altLang="zh-CN" dirty="0">
                <a:latin typeface="Consolas"/>
                <a:cs typeface="Consolas"/>
              </a:rPr>
              <a:t>0x4,%rax</a:t>
            </a:r>
          </a:p>
        </p:txBody>
      </p:sp>
      <p:sp>
        <p:nvSpPr>
          <p:cNvPr id="37" name="矩形 36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/>
                <a:cs typeface="Consolas"/>
              </a:rPr>
              <a:t>m</a:t>
            </a:r>
            <a:r>
              <a:rPr lang="en-US" altLang="zh-CN" dirty="0" smtClean="0">
                <a:latin typeface="Consolas"/>
                <a:cs typeface="Consolas"/>
              </a:rPr>
              <a:t>ovq %rax,</a:t>
            </a:r>
            <a:r>
              <a:rPr lang="en-US" altLang="zh-CN" dirty="0">
                <a:latin typeface="Consolas"/>
                <a:cs typeface="Consolas"/>
              </a:rPr>
              <a:t>%</a:t>
            </a:r>
            <a:r>
              <a:rPr lang="en-US" altLang="zh-CN" dirty="0" smtClean="0">
                <a:latin typeface="Consolas"/>
                <a:cs typeface="Consolas"/>
              </a:rPr>
              <a:t>rbx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727638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0004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srgbClr val="0000FF"/>
                </a:solidFill>
                <a:latin typeface="Arial"/>
                <a:cs typeface="Arial"/>
              </a:rPr>
              <a:t>0004</a:t>
            </a:r>
            <a:endParaRPr lang="zh-CN" alt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87" name="矩形 86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0354" y="2449372"/>
            <a:ext cx="1631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%rax,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3" name="直线箭头连接符 52"/>
          <p:cNvCxnSpPr/>
          <p:nvPr/>
        </p:nvCxnSpPr>
        <p:spPr>
          <a:xfrm flipH="1">
            <a:off x="3744435" y="188720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930820" y="172093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0271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/>
                <a:cs typeface="Arial"/>
              </a:rPr>
              <a:t>movq</a:t>
            </a:r>
            <a:r>
              <a:rPr lang="en-US" altLang="zh-CN" b="0" i="1" dirty="0">
                <a:latin typeface="Arial"/>
                <a:cs typeface="Arial"/>
              </a:rPr>
              <a:t> </a:t>
            </a:r>
            <a:r>
              <a:rPr lang="en-US" altLang="zh-CN" b="0" i="1" dirty="0" err="1" smtClean="0">
                <a:latin typeface="Arial"/>
                <a:cs typeface="Arial"/>
              </a:rPr>
              <a:t>Mem</a:t>
            </a:r>
            <a:r>
              <a:rPr lang="en-US" altLang="zh-CN" b="0" i="1" dirty="0" smtClean="0">
                <a:latin typeface="Arial"/>
                <a:cs typeface="Arial"/>
              </a:rPr>
              <a:t>, </a:t>
            </a:r>
            <a:r>
              <a:rPr lang="en-US" altLang="zh-CN" b="0" i="1" dirty="0">
                <a:latin typeface="Arial"/>
                <a:cs typeface="Arial"/>
              </a:rPr>
              <a:t>Reg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dirty="0" smtClean="0"/>
              <a:t>How to represent a “memory” operand?</a:t>
            </a:r>
          </a:p>
          <a:p>
            <a:pPr marL="0" indent="0">
              <a:buNone/>
            </a:pPr>
            <a:endParaRPr kumimoji="1"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3838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Direct addressing: </a:t>
            </a:r>
            <a:r>
              <a:rPr kumimoji="1" lang="en-US" altLang="zh-CN" dirty="0"/>
              <a:t>use </a:t>
            </a:r>
            <a:r>
              <a:rPr kumimoji="1" lang="en-US" altLang="zh-CN" dirty="0" smtClean="0"/>
              <a:t>registers to </a:t>
            </a:r>
            <a:r>
              <a:rPr kumimoji="1" lang="en-US" altLang="zh-CN" dirty="0"/>
              <a:t>index </a:t>
            </a:r>
            <a:r>
              <a:rPr kumimoji="1" lang="en-US" altLang="zh-CN" dirty="0" smtClean="0"/>
              <a:t>the memory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dirty="0" smtClean="0"/>
              <a:t>Register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 smtClean="0"/>
              <a:t>Register contains a </a:t>
            </a:r>
            <a:r>
              <a:rPr lang="en-US" altLang="zh-CN" dirty="0"/>
              <a:t>memory </a:t>
            </a:r>
            <a:r>
              <a:rPr lang="en-US" altLang="zh-CN" dirty="0" smtClean="0"/>
              <a:t>address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ovq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dirty="0" smtClean="0"/>
              <a:t>%</a:t>
            </a:r>
            <a:r>
              <a:rPr kumimoji="1" lang="en-US" altLang="zh-CN" dirty="0" err="1" smtClean="0"/>
              <a:t>rax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  <a:r>
              <a:rPr kumimoji="1" lang="en-US" altLang="zh-CN" dirty="0" smtClean="0"/>
              <a:t>, %</a:t>
            </a:r>
            <a:r>
              <a:rPr kumimoji="1" lang="en-US" altLang="zh-CN" dirty="0" err="1" smtClean="0"/>
              <a:t>rbx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613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movq</a:t>
            </a:r>
            <a:r>
              <a:rPr kumimoji="1" lang="en-US" altLang="zh-CN" dirty="0"/>
              <a:t> </a:t>
            </a:r>
            <a:r>
              <a:rPr kumimoji="1" lang="en-US" altLang="zh-CN" b="0" i="1" dirty="0">
                <a:latin typeface="Arial"/>
                <a:cs typeface="Arial"/>
              </a:rPr>
              <a:t>(%rax), %rbx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Arial"/>
                <a:cs typeface="Arial"/>
              </a:rPr>
              <a:t>m</a:t>
            </a:r>
            <a:r>
              <a:rPr lang="en-US" altLang="zh-CN" sz="1600" b="1" dirty="0" smtClean="0">
                <a:latin typeface="Arial"/>
                <a:cs typeface="Arial"/>
              </a:rPr>
              <a:t>ovq </a:t>
            </a:r>
            <a:r>
              <a:rPr lang="en-US" altLang="zh-CN" sz="1600" dirty="0" smtClean="0">
                <a:latin typeface="Arial"/>
                <a:cs typeface="Arial"/>
              </a:rPr>
              <a:t>(%rax), %</a:t>
            </a:r>
            <a:r>
              <a:rPr lang="en-US" altLang="zh-CN" sz="1600" dirty="0">
                <a:latin typeface="Arial"/>
                <a:cs typeface="Arial"/>
              </a:rPr>
              <a:t>rbx</a:t>
            </a:r>
          </a:p>
        </p:txBody>
      </p:sp>
      <p:sp>
        <p:nvSpPr>
          <p:cNvPr id="11" name="矩形 10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0x18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3744435" y="186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930820" y="170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1196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movq</a:t>
            </a:r>
            <a:r>
              <a:rPr kumimoji="1" lang="en-US" altLang="zh-CN" dirty="0"/>
              <a:t> </a:t>
            </a:r>
            <a:r>
              <a:rPr kumimoji="1" lang="en-US" altLang="zh-CN" b="0" i="1" dirty="0">
                <a:latin typeface="Arial"/>
                <a:cs typeface="Arial"/>
              </a:rPr>
              <a:t>(%rax), %rbx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Arial"/>
                <a:cs typeface="Arial"/>
              </a:rPr>
              <a:t>m</a:t>
            </a:r>
            <a:r>
              <a:rPr lang="en-US" altLang="zh-CN" sz="1600" b="1" dirty="0" smtClean="0">
                <a:latin typeface="Arial"/>
                <a:cs typeface="Arial"/>
              </a:rPr>
              <a:t>ovq </a:t>
            </a:r>
            <a:r>
              <a:rPr lang="en-US" altLang="zh-CN" sz="1600" dirty="0" smtClean="0">
                <a:latin typeface="Arial"/>
                <a:cs typeface="Arial"/>
              </a:rPr>
              <a:t>(%rax), %</a:t>
            </a:r>
            <a:r>
              <a:rPr lang="en-US" altLang="zh-CN" sz="1600" dirty="0">
                <a:latin typeface="Arial"/>
                <a:cs typeface="Arial"/>
              </a:rPr>
              <a:t>rbx</a:t>
            </a:r>
          </a:p>
        </p:txBody>
      </p:sp>
      <p:sp>
        <p:nvSpPr>
          <p:cNvPr id="11" name="矩形 10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0x18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50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lang="en-US" altLang="zh-CN" sz="1400" b="1" dirty="0" smtClean="0">
                <a:solidFill>
                  <a:srgbClr val="0000FF"/>
                </a:solidFill>
                <a:latin typeface="Arial"/>
                <a:cs typeface="Arial"/>
              </a:rPr>
              <a:t>ovq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 (%rax), 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rbx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65" name="直线箭头连接符 64"/>
          <p:cNvCxnSpPr/>
          <p:nvPr/>
        </p:nvCxnSpPr>
        <p:spPr>
          <a:xfrm flipH="1">
            <a:off x="3744435" y="186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930820" y="170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938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build a CPU that directly executes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1684783"/>
          </a:xfrm>
        </p:spPr>
        <p:txBody>
          <a:bodyPr/>
          <a:lstStyle/>
          <a:p>
            <a:r>
              <a:rPr lang="en-US" dirty="0" smtClean="0"/>
              <a:t>Leads to very complex hardware design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omplex </a:t>
            </a:r>
            <a:r>
              <a:rPr lang="en-US" dirty="0" smtClean="0">
                <a:sym typeface="Wingdings"/>
              </a:rPr>
              <a:t> Hard to implement w/ high performance</a:t>
            </a:r>
          </a:p>
          <a:p>
            <a:r>
              <a:rPr lang="en-US" dirty="0" smtClean="0">
                <a:sym typeface="Wingdings"/>
              </a:rPr>
              <a:t>A better approach: </a:t>
            </a:r>
            <a:endParaRPr lang="en-US" dirty="0">
              <a:sym typeface="Wingding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94215" y="2800349"/>
            <a:ext cx="4410307" cy="4005154"/>
            <a:chOff x="4294215" y="2800349"/>
            <a:chExt cx="4410307" cy="4005154"/>
          </a:xfrm>
        </p:grpSpPr>
        <p:sp>
          <p:nvSpPr>
            <p:cNvPr id="4" name="TextBox 3"/>
            <p:cNvSpPr txBox="1"/>
            <p:nvPr/>
          </p:nvSpPr>
          <p:spPr>
            <a:xfrm>
              <a:off x="4573661" y="2800349"/>
              <a:ext cx="1713530" cy="523220"/>
            </a:xfrm>
            <a:prstGeom prst="rect">
              <a:avLst/>
            </a:prstGeom>
            <a:solidFill>
              <a:srgbClr val="F2DCDB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 program</a:t>
              </a: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84108" y="5163867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2" name="Picture 11" descr="image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2191" y="5382795"/>
              <a:ext cx="2455037" cy="1422708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 rot="5400000">
              <a:off x="4813113" y="3729477"/>
              <a:ext cx="1267828" cy="701885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94215" y="4714333"/>
              <a:ext cx="3107874" cy="668462"/>
            </a:xfrm>
            <a:prstGeom prst="rect">
              <a:avLst/>
            </a:prstGeom>
            <a:solidFill>
              <a:srgbClr val="F2DCD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Simple hardware interface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6287191" y="3284984"/>
              <a:ext cx="2417331" cy="1121351"/>
            </a:xfrm>
            <a:prstGeom prst="wedgeRoundRectCallout">
              <a:avLst>
                <a:gd name="adj1" fmla="val -74591"/>
                <a:gd name="adj2" fmla="val 2888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Optimizing Compiler (e.g.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gcc</a:t>
              </a:r>
              <a:r>
                <a:rPr lang="en-US" sz="2000" dirty="0" smtClean="0">
                  <a:solidFill>
                    <a:srgbClr val="000000"/>
                  </a:solidFill>
                </a:rPr>
                <a:t>) translates C to hardware API 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15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movq</a:t>
            </a:r>
            <a:r>
              <a:rPr kumimoji="1" lang="en-US" altLang="zh-CN" dirty="0"/>
              <a:t> </a:t>
            </a:r>
            <a:r>
              <a:rPr kumimoji="1" lang="en-US" altLang="zh-CN" b="0" i="1" dirty="0">
                <a:latin typeface="Arial"/>
                <a:cs typeface="Arial"/>
              </a:rPr>
              <a:t>(%rax), %rbx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Arial"/>
                <a:cs typeface="Arial"/>
              </a:rPr>
              <a:t>m</a:t>
            </a:r>
            <a:r>
              <a:rPr lang="en-US" altLang="zh-CN" sz="1600" b="1" dirty="0" smtClean="0">
                <a:latin typeface="Arial"/>
                <a:cs typeface="Arial"/>
              </a:rPr>
              <a:t>ovq </a:t>
            </a:r>
            <a:r>
              <a:rPr lang="en-US" altLang="zh-CN" sz="1600" dirty="0" smtClean="0">
                <a:latin typeface="Arial"/>
                <a:cs typeface="Arial"/>
              </a:rPr>
              <a:t>(%rax), %</a:t>
            </a:r>
            <a:r>
              <a:rPr lang="en-US" altLang="zh-CN" sz="1600" dirty="0">
                <a:latin typeface="Arial"/>
                <a:cs typeface="Arial"/>
              </a:rPr>
              <a:t>rbx</a:t>
            </a:r>
          </a:p>
        </p:txBody>
      </p:sp>
      <p:sp>
        <p:nvSpPr>
          <p:cNvPr id="11" name="矩形 10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0x18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50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(%rax),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>
            <a:endCxn id="14" idx="3"/>
          </p:cNvCxnSpPr>
          <p:nvPr/>
        </p:nvCxnSpPr>
        <p:spPr>
          <a:xfrm rot="10800000" flipV="1">
            <a:off x="3768178" y="2977820"/>
            <a:ext cx="2011614" cy="188832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03087" y="250479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67" name="直线箭头连接符 66"/>
          <p:cNvCxnSpPr/>
          <p:nvPr/>
        </p:nvCxnSpPr>
        <p:spPr>
          <a:xfrm flipH="1">
            <a:off x="3744435" y="186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930820" y="170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9291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movq</a:t>
            </a:r>
            <a:r>
              <a:rPr kumimoji="1" lang="en-US" altLang="zh-CN" dirty="0"/>
              <a:t> </a:t>
            </a:r>
            <a:r>
              <a:rPr kumimoji="1" lang="en-US" altLang="zh-CN" b="0" i="1" dirty="0">
                <a:latin typeface="Arial"/>
                <a:cs typeface="Arial"/>
              </a:rPr>
              <a:t>(%rax), %rbx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Arial"/>
                <a:cs typeface="Arial"/>
              </a:rPr>
              <a:t>m</a:t>
            </a:r>
            <a:r>
              <a:rPr lang="en-US" altLang="zh-CN" sz="1600" b="1" dirty="0" smtClean="0">
                <a:latin typeface="Arial"/>
                <a:cs typeface="Arial"/>
              </a:rPr>
              <a:t>ovq </a:t>
            </a:r>
            <a:r>
              <a:rPr lang="en-US" altLang="zh-CN" sz="1600" dirty="0" smtClean="0">
                <a:latin typeface="Arial"/>
                <a:cs typeface="Arial"/>
              </a:rPr>
              <a:t>(%rax), %</a:t>
            </a:r>
            <a:r>
              <a:rPr lang="en-US" altLang="zh-CN" sz="1600" dirty="0">
                <a:latin typeface="Arial"/>
                <a:cs typeface="Arial"/>
              </a:rPr>
              <a:t>rbx</a:t>
            </a:r>
          </a:p>
        </p:txBody>
      </p:sp>
      <p:sp>
        <p:nvSpPr>
          <p:cNvPr id="11" name="矩形 10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0x18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0x10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50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(%rax),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>
            <a:endCxn id="14" idx="3"/>
          </p:cNvCxnSpPr>
          <p:nvPr/>
        </p:nvCxnSpPr>
        <p:spPr>
          <a:xfrm rot="10800000" flipV="1">
            <a:off x="3768178" y="2977820"/>
            <a:ext cx="2011614" cy="188832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03087" y="250479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57" name="直线箭头连接符 54"/>
          <p:cNvCxnSpPr/>
          <p:nvPr/>
        </p:nvCxnSpPr>
        <p:spPr>
          <a:xfrm rot="10800000" flipV="1">
            <a:off x="3765406" y="3546770"/>
            <a:ext cx="2011614" cy="132542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861919" y="3593091"/>
            <a:ext cx="68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0x10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69" name="直线箭头连接符 68"/>
          <p:cNvCxnSpPr/>
          <p:nvPr/>
        </p:nvCxnSpPr>
        <p:spPr>
          <a:xfrm flipH="1">
            <a:off x="3744435" y="1867999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930820" y="1701731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7086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wap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637" y="1531113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v</a:t>
            </a:r>
            <a:r>
              <a:rPr lang="en-US" altLang="zh-CN" sz="2000" dirty="0" smtClean="0">
                <a:latin typeface="Consolas"/>
                <a:cs typeface="Consolas"/>
              </a:rPr>
              <a:t>oid 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swap</a:t>
            </a:r>
            <a:r>
              <a:rPr lang="en-US" altLang="zh-CN" sz="2000" dirty="0">
                <a:latin typeface="Consolas"/>
                <a:cs typeface="Consolas"/>
              </a:rPr>
              <a:t>(long *a, long* b) 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 </a:t>
            </a:r>
            <a:r>
              <a:rPr lang="mr-IN" altLang="zh-CN" sz="2000" dirty="0">
                <a:latin typeface="Consolas"/>
                <a:cs typeface="Consolas"/>
              </a:rPr>
              <a:t>long tmp = *a;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*a = *b;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*b = tmp;</a:t>
            </a: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  <a:endParaRPr lang="zh-CN" altLang="en-US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31690" y="2677409"/>
            <a:ext cx="1197510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5989" y="175086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2000" b="1" dirty="0">
                <a:latin typeface="Consolas"/>
                <a:cs typeface="Consolas"/>
              </a:rPr>
              <a:t>swap</a:t>
            </a:r>
            <a:r>
              <a:rPr lang="mr-IN" altLang="zh-CN" sz="2000" dirty="0">
                <a:latin typeface="Consolas"/>
                <a:cs typeface="Consolas"/>
              </a:rPr>
              <a:t>: 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    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09303" y="3081719"/>
            <a:ext cx="258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gcc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S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O3 </a:t>
            </a:r>
            <a:r>
              <a:rPr lang="en-US" altLang="zh-CN" dirty="0" err="1" smtClean="0">
                <a:latin typeface="Arial"/>
                <a:cs typeface="Arial"/>
              </a:rPr>
              <a:t>swap.c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82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wap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637" y="1531113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v</a:t>
            </a:r>
            <a:r>
              <a:rPr lang="en-US" altLang="zh-CN" sz="2000" dirty="0" smtClean="0">
                <a:latin typeface="Consolas"/>
                <a:cs typeface="Consolas"/>
              </a:rPr>
              <a:t>oid 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swap</a:t>
            </a:r>
            <a:r>
              <a:rPr lang="en-US" altLang="zh-CN" sz="2000" dirty="0">
                <a:latin typeface="Consolas"/>
                <a:cs typeface="Consolas"/>
              </a:rPr>
              <a:t>(long *a, long* b) 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 </a:t>
            </a:r>
            <a:r>
              <a:rPr lang="mr-IN" altLang="zh-CN" sz="2000" dirty="0">
                <a:latin typeface="Consolas"/>
                <a:cs typeface="Consolas"/>
              </a:rPr>
              <a:t>long tmp = *a;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*a = *b;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*b = tmp;</a:t>
            </a: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  <a:endParaRPr lang="zh-CN" altLang="en-US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31690" y="2677409"/>
            <a:ext cx="1197510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5989" y="17508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2000" b="1" dirty="0">
                <a:latin typeface="Consolas"/>
                <a:cs typeface="Consolas"/>
              </a:rPr>
              <a:t>swap</a:t>
            </a:r>
            <a:r>
              <a:rPr lang="mr-IN" altLang="zh-CN" sz="2000" dirty="0">
                <a:latin typeface="Consolas"/>
                <a:cs typeface="Consolas"/>
              </a:rPr>
              <a:t>: 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movq    </a:t>
            </a:r>
            <a:r>
              <a:rPr lang="mr-IN" altLang="zh-CN" sz="2000" dirty="0">
                <a:latin typeface="Consolas"/>
                <a:cs typeface="Consolas"/>
              </a:rPr>
              <a:t>(%rdi), %rax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  <a:r>
              <a:rPr lang="mr-IN" altLang="zh-CN" sz="2000" dirty="0" smtClean="0">
                <a:latin typeface="Consolas"/>
                <a:cs typeface="Consolas"/>
              </a:rPr>
              <a:t>movq    </a:t>
            </a:r>
            <a:r>
              <a:rPr lang="mr-IN" altLang="zh-CN" sz="2000" dirty="0">
                <a:latin typeface="Consolas"/>
                <a:cs typeface="Consolas"/>
              </a:rPr>
              <a:t>(%rsi), %rdx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  movq   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%</a:t>
            </a:r>
            <a:r>
              <a:rPr lang="mr-IN" altLang="zh-CN" sz="2000" dirty="0">
                <a:latin typeface="Consolas"/>
                <a:cs typeface="Consolas"/>
              </a:rPr>
              <a:t>rdx, (%rdi</a:t>
            </a:r>
            <a:r>
              <a:rPr lang="mr-IN" altLang="zh-CN" sz="2000" dirty="0" smtClean="0">
                <a:latin typeface="Consolas"/>
                <a:cs typeface="Consolas"/>
              </a:rPr>
              <a:t>)</a:t>
            </a:r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mr-IN" altLang="zh-CN" sz="2000" dirty="0" smtClean="0">
                <a:latin typeface="Consolas"/>
                <a:cs typeface="Consolas"/>
              </a:rPr>
              <a:t>    movq   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%</a:t>
            </a:r>
            <a:r>
              <a:rPr lang="mr-IN" altLang="zh-CN" sz="2000" dirty="0">
                <a:latin typeface="Consolas"/>
                <a:cs typeface="Consolas"/>
              </a:rPr>
              <a:t>rax, (%rsi)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</p:txBody>
      </p:sp>
      <p:sp>
        <p:nvSpPr>
          <p:cNvPr id="8" name="矩形 7"/>
          <p:cNvSpPr/>
          <p:nvPr/>
        </p:nvSpPr>
        <p:spPr>
          <a:xfrm>
            <a:off x="3309303" y="3081719"/>
            <a:ext cx="258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gcc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S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O3 </a:t>
            </a:r>
            <a:r>
              <a:rPr lang="en-US" altLang="zh-CN" dirty="0" err="1" smtClean="0">
                <a:latin typeface="Arial"/>
                <a:cs typeface="Arial"/>
              </a:rPr>
              <a:t>swap.c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82330" y="1381534"/>
            <a:ext cx="1553937" cy="740832"/>
            <a:chOff x="6182330" y="1381534"/>
            <a:chExt cx="1553937" cy="7408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118034" y="1750866"/>
              <a:ext cx="618233" cy="371500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182330" y="1381534"/>
              <a:ext cx="1394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%</a:t>
              </a:r>
              <a:r>
                <a:rPr lang="en-US" dirty="0" err="1" smtClean="0">
                  <a:solidFill>
                    <a:srgbClr val="FF6600"/>
                  </a:solidFill>
                </a:rPr>
                <a:t>rdi</a:t>
              </a:r>
              <a:r>
                <a:rPr lang="en-US" dirty="0" smtClean="0">
                  <a:solidFill>
                    <a:srgbClr val="FF6600"/>
                  </a:solidFill>
                </a:rPr>
                <a:t> stores a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765032" y="1381534"/>
            <a:ext cx="1373994" cy="1091775"/>
            <a:chOff x="7765032" y="1381534"/>
            <a:chExt cx="1373994" cy="1091775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8003611" y="1750866"/>
              <a:ext cx="467295" cy="722443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65032" y="1381534"/>
              <a:ext cx="1373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%</a:t>
              </a:r>
              <a:r>
                <a:rPr lang="en-US" dirty="0" err="1" smtClean="0">
                  <a:solidFill>
                    <a:srgbClr val="FF6600"/>
                  </a:solidFill>
                </a:rPr>
                <a:t>rsi</a:t>
              </a:r>
              <a:r>
                <a:rPr lang="en-US" dirty="0" smtClean="0">
                  <a:solidFill>
                    <a:srgbClr val="FF6600"/>
                  </a:solidFill>
                </a:rPr>
                <a:t> stores b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60474" y="2439885"/>
            <a:ext cx="2559490" cy="1645773"/>
            <a:chOff x="6060474" y="2439885"/>
            <a:chExt cx="2559490" cy="164577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7920066" y="2439885"/>
              <a:ext cx="467295" cy="116980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60474" y="3716326"/>
              <a:ext cx="2559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%</a:t>
              </a:r>
              <a:r>
                <a:rPr lang="en-US" dirty="0" err="1" smtClean="0">
                  <a:solidFill>
                    <a:srgbClr val="FF6600"/>
                  </a:solidFill>
                </a:rPr>
                <a:t>rax</a:t>
              </a:r>
              <a:r>
                <a:rPr lang="en-US" dirty="0" smtClean="0">
                  <a:solidFill>
                    <a:srgbClr val="FF6600"/>
                  </a:solidFill>
                </a:rPr>
                <a:t> is local variable </a:t>
              </a:r>
              <a:r>
                <a:rPr lang="en-US" dirty="0" err="1" smtClean="0">
                  <a:solidFill>
                    <a:srgbClr val="FF6600"/>
                  </a:solidFill>
                </a:rPr>
                <a:t>tmp</a:t>
              </a:r>
              <a:r>
                <a:rPr lang="en-US" dirty="0" smtClean="0">
                  <a:solidFill>
                    <a:srgbClr val="FF6600"/>
                  </a:solidFill>
                </a:rPr>
                <a:t> 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57200" y="2439885"/>
            <a:ext cx="2383330" cy="417789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87576" y="2075793"/>
            <a:ext cx="2901866" cy="417789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9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wap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637" y="1531113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v</a:t>
            </a:r>
            <a:r>
              <a:rPr lang="en-US" altLang="zh-CN" sz="2000" dirty="0" smtClean="0">
                <a:latin typeface="Consolas"/>
                <a:cs typeface="Consolas"/>
              </a:rPr>
              <a:t>oid 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swap</a:t>
            </a:r>
            <a:r>
              <a:rPr lang="en-US" altLang="zh-CN" sz="2000" dirty="0">
                <a:latin typeface="Consolas"/>
                <a:cs typeface="Consolas"/>
              </a:rPr>
              <a:t>(long *a, long* b) 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 </a:t>
            </a:r>
            <a:r>
              <a:rPr lang="mr-IN" altLang="zh-CN" sz="2000" dirty="0">
                <a:latin typeface="Consolas"/>
                <a:cs typeface="Consolas"/>
              </a:rPr>
              <a:t>long tmp = *a;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*a = *b;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*b = tmp;</a:t>
            </a: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  <a:endParaRPr lang="zh-CN" altLang="en-US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31690" y="2677409"/>
            <a:ext cx="1197510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5989" y="17508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2000" b="1" dirty="0">
                <a:latin typeface="Consolas"/>
                <a:cs typeface="Consolas"/>
              </a:rPr>
              <a:t>swap</a:t>
            </a:r>
            <a:r>
              <a:rPr lang="mr-IN" altLang="zh-CN" sz="2000" dirty="0">
                <a:latin typeface="Consolas"/>
                <a:cs typeface="Consolas"/>
              </a:rPr>
              <a:t>: 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movq    </a:t>
            </a:r>
            <a:r>
              <a:rPr lang="mr-IN" altLang="zh-CN" sz="2000" dirty="0">
                <a:latin typeface="Consolas"/>
                <a:cs typeface="Consolas"/>
              </a:rPr>
              <a:t>(%rdi), %rax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  <a:r>
              <a:rPr lang="mr-IN" altLang="zh-CN" sz="2000" dirty="0" smtClean="0">
                <a:latin typeface="Consolas"/>
                <a:cs typeface="Consolas"/>
              </a:rPr>
              <a:t>movq    </a:t>
            </a:r>
            <a:r>
              <a:rPr lang="mr-IN" altLang="zh-CN" sz="2000" dirty="0">
                <a:latin typeface="Consolas"/>
                <a:cs typeface="Consolas"/>
              </a:rPr>
              <a:t>(%rsi), %rdx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  movq   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%</a:t>
            </a:r>
            <a:r>
              <a:rPr lang="mr-IN" altLang="zh-CN" sz="2000" dirty="0">
                <a:latin typeface="Consolas"/>
                <a:cs typeface="Consolas"/>
              </a:rPr>
              <a:t>rdx, (%rdi</a:t>
            </a:r>
            <a:r>
              <a:rPr lang="mr-IN" altLang="zh-CN" sz="2000" dirty="0" smtClean="0">
                <a:latin typeface="Consolas"/>
                <a:cs typeface="Consolas"/>
              </a:rPr>
              <a:t>)</a:t>
            </a:r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mr-IN" altLang="zh-CN" sz="2000" dirty="0" smtClean="0">
                <a:latin typeface="Consolas"/>
                <a:cs typeface="Consolas"/>
              </a:rPr>
              <a:t>    movq   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%</a:t>
            </a:r>
            <a:r>
              <a:rPr lang="mr-IN" altLang="zh-CN" sz="2000" dirty="0">
                <a:latin typeface="Consolas"/>
                <a:cs typeface="Consolas"/>
              </a:rPr>
              <a:t>rax, (%rsi)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</p:txBody>
      </p:sp>
      <p:sp>
        <p:nvSpPr>
          <p:cNvPr id="8" name="矩形 7"/>
          <p:cNvSpPr/>
          <p:nvPr/>
        </p:nvSpPr>
        <p:spPr>
          <a:xfrm>
            <a:off x="3309303" y="3081719"/>
            <a:ext cx="258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gcc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S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O3 </a:t>
            </a:r>
            <a:r>
              <a:rPr lang="en-US" altLang="zh-CN" dirty="0" err="1" smtClean="0">
                <a:latin typeface="Arial"/>
                <a:cs typeface="Arial"/>
              </a:rPr>
              <a:t>swap.c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01637" y="3066434"/>
            <a:ext cx="4110733" cy="1922772"/>
            <a:chOff x="6060474" y="2439885"/>
            <a:chExt cx="4110733" cy="1922772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7920066" y="2439885"/>
              <a:ext cx="467295" cy="116980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60474" y="3716326"/>
              <a:ext cx="4110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Use two instructions and %</a:t>
              </a:r>
              <a:r>
                <a:rPr lang="en-US" dirty="0" err="1" smtClean="0">
                  <a:solidFill>
                    <a:srgbClr val="FF6600"/>
                  </a:solidFill>
                </a:rPr>
                <a:t>rdx</a:t>
              </a:r>
              <a:r>
                <a:rPr lang="en-US" dirty="0" smtClean="0">
                  <a:solidFill>
                    <a:srgbClr val="FF6600"/>
                  </a:solidFill>
                </a:rPr>
                <a:t> to perform</a:t>
              </a:r>
            </a:p>
            <a:p>
              <a:r>
                <a:rPr lang="en-US" dirty="0" smtClean="0">
                  <a:solidFill>
                    <a:srgbClr val="FF6600"/>
                  </a:solidFill>
                </a:rPr>
                <a:t>memory to memory move 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57200" y="2811101"/>
            <a:ext cx="2383330" cy="417789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52985" y="2393312"/>
            <a:ext cx="2901866" cy="673122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2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wap function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637" y="1531113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v</a:t>
            </a:r>
            <a:r>
              <a:rPr lang="en-US" altLang="zh-CN" sz="2000" dirty="0" smtClean="0">
                <a:latin typeface="Consolas"/>
                <a:cs typeface="Consolas"/>
              </a:rPr>
              <a:t>oid </a:t>
            </a:r>
          </a:p>
          <a:p>
            <a:r>
              <a:rPr lang="en-US" altLang="zh-CN" sz="2000" b="1" dirty="0" smtClean="0">
                <a:latin typeface="Consolas"/>
                <a:cs typeface="Consolas"/>
              </a:rPr>
              <a:t>swap</a:t>
            </a:r>
            <a:r>
              <a:rPr lang="en-US" altLang="zh-CN" sz="2000" dirty="0">
                <a:latin typeface="Consolas"/>
                <a:cs typeface="Consolas"/>
              </a:rPr>
              <a:t>(long *a, long* b) 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 </a:t>
            </a:r>
            <a:r>
              <a:rPr lang="mr-IN" altLang="zh-CN" sz="2000" dirty="0">
                <a:latin typeface="Consolas"/>
                <a:cs typeface="Consolas"/>
              </a:rPr>
              <a:t>long tmp = *a;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*a = *b;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>
                <a:latin typeface="Consolas"/>
                <a:cs typeface="Consolas"/>
              </a:rPr>
              <a:t>*b = tmp;</a:t>
            </a: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  <a:endParaRPr lang="zh-CN" altLang="en-US" sz="2000" dirty="0">
              <a:latin typeface="Consolas"/>
              <a:cs typeface="Consola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31690" y="2677409"/>
            <a:ext cx="1197510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5989" y="17508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zh-CN" sz="2000" b="1" dirty="0">
                <a:latin typeface="Consolas"/>
                <a:cs typeface="Consolas"/>
              </a:rPr>
              <a:t>swap</a:t>
            </a:r>
            <a:r>
              <a:rPr lang="mr-IN" altLang="zh-CN" sz="2000" dirty="0">
                <a:latin typeface="Consolas"/>
                <a:cs typeface="Consolas"/>
              </a:rPr>
              <a:t>:  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movq    </a:t>
            </a:r>
            <a:r>
              <a:rPr lang="mr-IN" altLang="zh-CN" sz="2000" dirty="0">
                <a:latin typeface="Consolas"/>
                <a:cs typeface="Consolas"/>
              </a:rPr>
              <a:t>(%rdi), %rax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  <a:r>
              <a:rPr lang="mr-IN" altLang="zh-CN" sz="2000" dirty="0" smtClean="0">
                <a:latin typeface="Consolas"/>
                <a:cs typeface="Consolas"/>
              </a:rPr>
              <a:t>movq    </a:t>
            </a:r>
            <a:r>
              <a:rPr lang="mr-IN" altLang="zh-CN" sz="2000" dirty="0">
                <a:latin typeface="Consolas"/>
                <a:cs typeface="Consolas"/>
              </a:rPr>
              <a:t>(%rsi), %rdx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   movq   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%</a:t>
            </a:r>
            <a:r>
              <a:rPr lang="mr-IN" altLang="zh-CN" sz="2000" dirty="0">
                <a:latin typeface="Consolas"/>
                <a:cs typeface="Consolas"/>
              </a:rPr>
              <a:t>rdx, (%rdi</a:t>
            </a:r>
            <a:r>
              <a:rPr lang="mr-IN" altLang="zh-CN" sz="2000" dirty="0" smtClean="0">
                <a:latin typeface="Consolas"/>
                <a:cs typeface="Consolas"/>
              </a:rPr>
              <a:t>)</a:t>
            </a:r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mr-IN" altLang="zh-CN" sz="2000" dirty="0" smtClean="0">
                <a:latin typeface="Consolas"/>
                <a:cs typeface="Consolas"/>
              </a:rPr>
              <a:t>    movq    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%</a:t>
            </a:r>
            <a:r>
              <a:rPr lang="mr-IN" altLang="zh-CN" sz="2000" dirty="0">
                <a:latin typeface="Consolas"/>
                <a:cs typeface="Consolas"/>
              </a:rPr>
              <a:t>rax, (%rsi)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</a:p>
        </p:txBody>
      </p:sp>
      <p:sp>
        <p:nvSpPr>
          <p:cNvPr id="8" name="矩形 7"/>
          <p:cNvSpPr/>
          <p:nvPr/>
        </p:nvSpPr>
        <p:spPr>
          <a:xfrm>
            <a:off x="3309303" y="3081719"/>
            <a:ext cx="2584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Arial"/>
                <a:cs typeface="Arial"/>
              </a:rPr>
              <a:t>gcc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S </a:t>
            </a:r>
            <a:r>
              <a:rPr lang="mr-IN" altLang="zh-CN" dirty="0" smtClean="0">
                <a:latin typeface="Arial"/>
                <a:cs typeface="Arial"/>
              </a:rPr>
              <a:t>–</a:t>
            </a:r>
            <a:r>
              <a:rPr lang="en-US" altLang="zh-CN" dirty="0" smtClean="0">
                <a:latin typeface="Arial"/>
                <a:cs typeface="Arial"/>
              </a:rPr>
              <a:t>O3 </a:t>
            </a:r>
            <a:r>
              <a:rPr lang="en-US" altLang="zh-CN" dirty="0" err="1" smtClean="0">
                <a:latin typeface="Arial"/>
                <a:cs typeface="Arial"/>
              </a:rPr>
              <a:t>swap.c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3141753"/>
            <a:ext cx="2383330" cy="417789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52985" y="3081719"/>
            <a:ext cx="2901866" cy="402504"/>
          </a:xfrm>
          <a:prstGeom prst="rect">
            <a:avLst/>
          </a:prstGeom>
          <a:solidFill>
            <a:schemeClr val="tx2">
              <a:lumMod val="40000"/>
              <a:lumOff val="60000"/>
              <a:alpha val="36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5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7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58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2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3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4" name="直线箭头连接符 3"/>
          <p:cNvCxnSpPr/>
          <p:nvPr/>
        </p:nvCxnSpPr>
        <p:spPr>
          <a:xfrm flipH="1">
            <a:off x="4295983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矩形 55"/>
          <p:cNvSpPr/>
          <p:nvPr/>
        </p:nvSpPr>
        <p:spPr>
          <a:xfrm>
            <a:off x="4482368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6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7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8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9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90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91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92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3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4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5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96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7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8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7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00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 smtClean="0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 (%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rdi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), 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295983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482368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1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00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68" name="直线箭头连接符 54"/>
          <p:cNvCxnSpPr>
            <a:stCxn id="33" idx="1"/>
          </p:cNvCxnSpPr>
          <p:nvPr/>
        </p:nvCxnSpPr>
        <p:spPr>
          <a:xfrm rot="10800000" flipV="1">
            <a:off x="3752013" y="3048424"/>
            <a:ext cx="2264314" cy="2558726"/>
          </a:xfrm>
          <a:prstGeom prst="bentConnector3">
            <a:avLst>
              <a:gd name="adj1" fmla="val 35979"/>
            </a:avLst>
          </a:pr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57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0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70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71" name="直线箭头连接符 3"/>
          <p:cNvCxnSpPr/>
          <p:nvPr/>
        </p:nvCxnSpPr>
        <p:spPr>
          <a:xfrm flipH="1">
            <a:off x="4295983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矩形 55"/>
          <p:cNvSpPr/>
          <p:nvPr/>
        </p:nvSpPr>
        <p:spPr>
          <a:xfrm>
            <a:off x="4482368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73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76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77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78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9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80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81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82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83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84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85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2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	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69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 smtClean="0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 (%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rsi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), 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rdx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5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57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0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1" name="直线箭头连接符 3"/>
          <p:cNvCxnSpPr/>
          <p:nvPr/>
        </p:nvCxnSpPr>
        <p:spPr>
          <a:xfrm flipH="1">
            <a:off x="4295983" y="270388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矩形 55"/>
          <p:cNvSpPr/>
          <p:nvPr/>
        </p:nvSpPr>
        <p:spPr>
          <a:xfrm>
            <a:off x="4482368" y="253762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3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93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4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5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3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" y="274638"/>
            <a:ext cx="8229600" cy="11430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C vs. machine code</a:t>
            </a:r>
            <a:endParaRPr lang="en-US" dirty="0"/>
          </a:p>
        </p:txBody>
      </p:sp>
      <p:sp>
        <p:nvSpPr>
          <p:cNvPr id="6" name="矩形 3"/>
          <p:cNvSpPr/>
          <p:nvPr/>
        </p:nvSpPr>
        <p:spPr>
          <a:xfrm>
            <a:off x="457200" y="1959265"/>
            <a:ext cx="19656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long x;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long y;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smtClean="0">
                <a:latin typeface="Consolas"/>
                <a:cs typeface="Consolas"/>
              </a:rPr>
              <a:t>y = x;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y = 2*y;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51674" y="1659471"/>
            <a:ext cx="3625140" cy="4459550"/>
            <a:chOff x="3551674" y="1659471"/>
            <a:chExt cx="3625140" cy="4459550"/>
          </a:xfrm>
        </p:grpSpPr>
        <p:sp>
          <p:nvSpPr>
            <p:cNvPr id="8" name="矩形 13"/>
            <p:cNvSpPr/>
            <p:nvPr/>
          </p:nvSpPr>
          <p:spPr>
            <a:xfrm>
              <a:off x="5628326" y="5718911"/>
              <a:ext cx="1219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Memory</a:t>
              </a:r>
              <a:endParaRPr lang="zh-CN" altLang="en-US" sz="2000" dirty="0"/>
            </a:p>
          </p:txBody>
        </p:sp>
        <p:grpSp>
          <p:nvGrpSpPr>
            <p:cNvPr id="9" name="组 35"/>
            <p:cNvGrpSpPr/>
            <p:nvPr/>
          </p:nvGrpSpPr>
          <p:grpSpPr>
            <a:xfrm>
              <a:off x="3768195" y="1685853"/>
              <a:ext cx="3408619" cy="4141499"/>
              <a:chOff x="359559" y="1701731"/>
              <a:chExt cx="3408619" cy="4141499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800359" y="2819387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800359" y="2445954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2000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800359" y="2075164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2000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00359" y="1701731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" name="矩形 14"/>
              <p:cNvSpPr/>
              <p:nvPr/>
            </p:nvSpPr>
            <p:spPr>
              <a:xfrm>
                <a:off x="1800359" y="3192427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" name="矩形 15"/>
              <p:cNvSpPr/>
              <p:nvPr/>
            </p:nvSpPr>
            <p:spPr>
              <a:xfrm>
                <a:off x="1804729" y="3939936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6" name="矩形 16"/>
              <p:cNvSpPr/>
              <p:nvPr/>
            </p:nvSpPr>
            <p:spPr>
              <a:xfrm>
                <a:off x="1809098" y="4313369"/>
                <a:ext cx="1951499" cy="373433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" name="矩形 17"/>
              <p:cNvSpPr/>
              <p:nvPr/>
            </p:nvSpPr>
            <p:spPr>
              <a:xfrm>
                <a:off x="1816679" y="4679429"/>
                <a:ext cx="1951499" cy="37343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" name="矩形 18"/>
              <p:cNvSpPr/>
              <p:nvPr/>
            </p:nvSpPr>
            <p:spPr>
              <a:xfrm>
                <a:off x="1816679" y="5047000"/>
                <a:ext cx="1951499" cy="37343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9" name="矩形 19"/>
              <p:cNvSpPr/>
              <p:nvPr/>
            </p:nvSpPr>
            <p:spPr>
              <a:xfrm>
                <a:off x="1816679" y="5415501"/>
                <a:ext cx="1951499" cy="37343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mr-IN" altLang="zh-CN" sz="2400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……</a:t>
                </a:r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0" name="矩形 20"/>
              <p:cNvSpPr/>
              <p:nvPr/>
            </p:nvSpPr>
            <p:spPr>
              <a:xfrm>
                <a:off x="370798" y="1701731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0x00</a:t>
                </a:r>
                <a:r>
                  <a:rPr lang="mr-IN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0058</a:t>
                </a:r>
                <a:endParaRPr lang="zh-CN" altLang="en-US" dirty="0"/>
              </a:p>
            </p:txBody>
          </p:sp>
          <p:sp>
            <p:nvSpPr>
              <p:cNvPr id="21" name="矩形 21"/>
              <p:cNvSpPr/>
              <p:nvPr/>
            </p:nvSpPr>
            <p:spPr>
              <a:xfrm>
                <a:off x="359559" y="2068027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0050</a:t>
                </a:r>
                <a:endParaRPr lang="zh-CN" altLang="en-US" dirty="0"/>
              </a:p>
            </p:txBody>
          </p:sp>
          <p:sp>
            <p:nvSpPr>
              <p:cNvPr id="22" name="矩形 22"/>
              <p:cNvSpPr/>
              <p:nvPr/>
            </p:nvSpPr>
            <p:spPr>
              <a:xfrm>
                <a:off x="1216294" y="5381565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mr-IN" altLang="zh-CN" sz="2400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endParaRPr lang="zh-CN" altLang="en-US" sz="2400" dirty="0"/>
              </a:p>
            </p:txBody>
          </p:sp>
          <p:sp>
            <p:nvSpPr>
              <p:cNvPr id="23" name="矩形 23"/>
              <p:cNvSpPr/>
              <p:nvPr/>
            </p:nvSpPr>
            <p:spPr>
              <a:xfrm>
                <a:off x="359559" y="5052862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0010</a:t>
                </a:r>
                <a:endParaRPr lang="zh-CN" altLang="en-US" dirty="0"/>
              </a:p>
            </p:txBody>
          </p:sp>
          <p:sp>
            <p:nvSpPr>
              <p:cNvPr id="24" name="矩形 24"/>
              <p:cNvSpPr/>
              <p:nvPr/>
            </p:nvSpPr>
            <p:spPr>
              <a:xfrm>
                <a:off x="359559" y="4677668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0018</a:t>
                </a:r>
                <a:endParaRPr lang="zh-CN" altLang="en-US" dirty="0"/>
              </a:p>
            </p:txBody>
          </p:sp>
          <p:sp>
            <p:nvSpPr>
              <p:cNvPr id="25" name="矩形 25"/>
              <p:cNvSpPr/>
              <p:nvPr/>
            </p:nvSpPr>
            <p:spPr>
              <a:xfrm>
                <a:off x="359559" y="4301544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0020</a:t>
                </a:r>
                <a:endParaRPr lang="zh-CN" altLang="en-US" dirty="0"/>
              </a:p>
            </p:txBody>
          </p:sp>
          <p:sp>
            <p:nvSpPr>
              <p:cNvPr id="26" name="矩形 26"/>
              <p:cNvSpPr/>
              <p:nvPr/>
            </p:nvSpPr>
            <p:spPr>
              <a:xfrm>
                <a:off x="359559" y="3944037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0028</a:t>
                </a:r>
                <a:endParaRPr lang="zh-CN" altLang="en-US" dirty="0"/>
              </a:p>
            </p:txBody>
          </p:sp>
          <p:sp>
            <p:nvSpPr>
              <p:cNvPr id="27" name="矩形 27"/>
              <p:cNvSpPr/>
              <p:nvPr/>
            </p:nvSpPr>
            <p:spPr>
              <a:xfrm>
                <a:off x="370798" y="3587229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003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28" name="矩形 28"/>
              <p:cNvSpPr/>
              <p:nvPr/>
            </p:nvSpPr>
            <p:spPr>
              <a:xfrm>
                <a:off x="372447" y="3177438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003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8</a:t>
                </a:r>
                <a:endParaRPr lang="zh-CN" altLang="en-US" dirty="0"/>
              </a:p>
            </p:txBody>
          </p:sp>
          <p:sp>
            <p:nvSpPr>
              <p:cNvPr id="29" name="矩形 29"/>
              <p:cNvSpPr/>
              <p:nvPr/>
            </p:nvSpPr>
            <p:spPr>
              <a:xfrm>
                <a:off x="376817" y="2815249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004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30" name="矩形 30"/>
              <p:cNvSpPr/>
              <p:nvPr/>
            </p:nvSpPr>
            <p:spPr>
              <a:xfrm>
                <a:off x="366287" y="2459691"/>
                <a:ext cx="1429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0x</a:t>
                </a:r>
                <a:r>
                  <a:rPr lang="en-US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00</a:t>
                </a:r>
                <a:r>
                  <a:rPr lang="mr-IN" altLang="zh-CN" dirty="0">
                    <a:solidFill>
                      <a:prstClr val="black"/>
                    </a:solidFill>
                    <a:latin typeface="Arial"/>
                    <a:cs typeface="Arial"/>
                  </a:rPr>
                  <a:t>…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/>
                    <a:cs typeface="Arial"/>
                  </a:rPr>
                  <a:t>0048</a:t>
                </a:r>
                <a:endParaRPr lang="zh-CN" altLang="en-US" dirty="0"/>
              </a:p>
            </p:txBody>
          </p:sp>
          <p:sp>
            <p:nvSpPr>
              <p:cNvPr id="31" name="矩形 31"/>
              <p:cNvSpPr/>
              <p:nvPr/>
            </p:nvSpPr>
            <p:spPr>
              <a:xfrm>
                <a:off x="1800359" y="3575471"/>
                <a:ext cx="1951499" cy="352064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2" name="矩形 36"/>
            <p:cNvSpPr/>
            <p:nvPr/>
          </p:nvSpPr>
          <p:spPr>
            <a:xfrm>
              <a:off x="5480026" y="1659471"/>
              <a:ext cx="15468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instruction</a:t>
              </a:r>
              <a:endParaRPr lang="zh-CN" altLang="en-US" sz="2000" dirty="0"/>
            </a:p>
          </p:txBody>
        </p:sp>
        <p:sp>
          <p:nvSpPr>
            <p:cNvPr id="33" name="矩形 38"/>
            <p:cNvSpPr/>
            <p:nvPr/>
          </p:nvSpPr>
          <p:spPr>
            <a:xfrm>
              <a:off x="5446603" y="2043703"/>
              <a:ext cx="15468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instruction</a:t>
              </a:r>
              <a:endParaRPr lang="zh-CN" altLang="en-US" sz="2000" dirty="0"/>
            </a:p>
          </p:txBody>
        </p:sp>
        <p:sp>
          <p:nvSpPr>
            <p:cNvPr id="34" name="矩形 39"/>
            <p:cNvSpPr/>
            <p:nvPr/>
          </p:nvSpPr>
          <p:spPr>
            <a:xfrm>
              <a:off x="5446603" y="2421533"/>
              <a:ext cx="15468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instruction</a:t>
              </a:r>
              <a:endParaRPr lang="zh-CN" altLang="en-US" sz="2000" dirty="0"/>
            </a:p>
          </p:txBody>
        </p:sp>
        <p:sp>
          <p:nvSpPr>
            <p:cNvPr id="36" name="矩形 41"/>
            <p:cNvSpPr/>
            <p:nvPr/>
          </p:nvSpPr>
          <p:spPr>
            <a:xfrm>
              <a:off x="5823406" y="3159047"/>
              <a:ext cx="753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data</a:t>
              </a:r>
              <a:endParaRPr lang="zh-CN" altLang="en-US" sz="2000" dirty="0"/>
            </a:p>
          </p:txBody>
        </p:sp>
        <p:sp>
          <p:nvSpPr>
            <p:cNvPr id="37" name="矩形 42"/>
            <p:cNvSpPr/>
            <p:nvPr/>
          </p:nvSpPr>
          <p:spPr>
            <a:xfrm>
              <a:off x="5823406" y="3533827"/>
              <a:ext cx="753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data</a:t>
              </a:r>
              <a:endParaRPr lang="zh-CN" altLang="en-US" sz="2000" dirty="0"/>
            </a:p>
          </p:txBody>
        </p:sp>
        <p:sp>
          <p:nvSpPr>
            <p:cNvPr id="38" name="矩形 43"/>
            <p:cNvSpPr/>
            <p:nvPr/>
          </p:nvSpPr>
          <p:spPr>
            <a:xfrm>
              <a:off x="5834547" y="3911254"/>
              <a:ext cx="753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data</a:t>
              </a:r>
              <a:endParaRPr lang="zh-CN" altLang="en-US" sz="2000" dirty="0"/>
            </a:p>
          </p:txBody>
        </p:sp>
        <p:sp>
          <p:nvSpPr>
            <p:cNvPr id="39" name="矩形 44"/>
            <p:cNvSpPr/>
            <p:nvPr/>
          </p:nvSpPr>
          <p:spPr>
            <a:xfrm>
              <a:off x="5827731" y="4287754"/>
              <a:ext cx="7536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latin typeface="Verdana"/>
                  <a:cs typeface="Verdana"/>
                </a:rPr>
                <a:t>data</a:t>
              </a:r>
              <a:endParaRPr lang="zh-CN" alt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51674" y="4184960"/>
              <a:ext cx="400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x: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62921" y="3462340"/>
              <a:ext cx="40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y</a:t>
              </a:r>
              <a:r>
                <a:rPr lang="en-US" sz="2400" dirty="0" smtClean="0">
                  <a:solidFill>
                    <a:srgbClr val="FF0000"/>
                  </a:solidFill>
                </a:rPr>
                <a:t>: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72010" y="2580819"/>
            <a:ext cx="1596373" cy="1381366"/>
            <a:chOff x="1972010" y="2580819"/>
            <a:chExt cx="1596373" cy="1381366"/>
          </a:xfrm>
        </p:grpSpPr>
        <p:sp>
          <p:nvSpPr>
            <p:cNvPr id="7" name="Right Arrow 6"/>
            <p:cNvSpPr/>
            <p:nvPr/>
          </p:nvSpPr>
          <p:spPr>
            <a:xfrm>
              <a:off x="2422805" y="2580819"/>
              <a:ext cx="634942" cy="701885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72010" y="3315854"/>
              <a:ext cx="1596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to</a:t>
              </a:r>
            </a:p>
            <a:p>
              <a:r>
                <a:rPr lang="en-US" dirty="0" smtClean="0"/>
                <a:t>x86 executable </a:t>
              </a:r>
              <a:endParaRPr lang="en-US" dirty="0"/>
            </a:p>
          </p:txBody>
        </p:sp>
      </p:grpSp>
      <p:sp>
        <p:nvSpPr>
          <p:cNvPr id="43" name="Rounded Rectangular Callout 42"/>
          <p:cNvSpPr/>
          <p:nvPr/>
        </p:nvSpPr>
        <p:spPr>
          <a:xfrm>
            <a:off x="7026869" y="274638"/>
            <a:ext cx="1929155" cy="1143000"/>
          </a:xfrm>
          <a:prstGeom prst="wedgeRoundRectCallout">
            <a:avLst>
              <a:gd name="adj1" fmla="val -47031"/>
              <a:gd name="adj2" fmla="val 71338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E.g. move data from one memory location to another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7214845" y="1849981"/>
            <a:ext cx="1929155" cy="1143000"/>
          </a:xfrm>
          <a:prstGeom prst="wedgeRoundRectCallout">
            <a:avLst>
              <a:gd name="adj1" fmla="val -63487"/>
              <a:gd name="adj2" fmla="val -14925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E.g. multiply the number at some memory location by a constant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1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  <a:sym typeface="Courier New Bold" charset="0"/>
              </a:rPr>
              <a:t>0x2</a:t>
            </a:r>
            <a:endParaRPr lang="en-US" altLang="zh-CN" dirty="0">
              <a:solidFill>
                <a:srgbClr val="0000FF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69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8" name="直线箭头连接符 54"/>
          <p:cNvCxnSpPr/>
          <p:nvPr/>
        </p:nvCxnSpPr>
        <p:spPr>
          <a:xfrm rot="10800000" flipV="1">
            <a:off x="3752013" y="4318551"/>
            <a:ext cx="2279156" cy="921027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57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0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1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2" name="直线箭头连接符 3"/>
          <p:cNvCxnSpPr/>
          <p:nvPr/>
        </p:nvCxnSpPr>
        <p:spPr>
          <a:xfrm flipH="1">
            <a:off x="4295983" y="268717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55"/>
          <p:cNvSpPr/>
          <p:nvPr/>
        </p:nvSpPr>
        <p:spPr>
          <a:xfrm>
            <a:off x="4482368" y="2520908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4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6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7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8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9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90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1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2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3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94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5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6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6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0x2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700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lang="en-US" altLang="zh-CN" sz="1400" b="1" dirty="0" err="1" smtClean="0">
                <a:solidFill>
                  <a:srgbClr val="0000FF"/>
                </a:solidFill>
                <a:latin typeface="Arial"/>
                <a:cs typeface="Arial"/>
              </a:rPr>
              <a:t>ovq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rdx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, (%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rdi</a:t>
            </a:r>
            <a:r>
              <a:rPr lang="en-US" altLang="zh-CN" sz="140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8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1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3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0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1" name="直线箭头连接符 3"/>
          <p:cNvCxnSpPr/>
          <p:nvPr/>
        </p:nvCxnSpPr>
        <p:spPr>
          <a:xfrm flipH="1">
            <a:off x="4295983" y="233622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矩形 55"/>
          <p:cNvSpPr/>
          <p:nvPr/>
        </p:nvSpPr>
        <p:spPr>
          <a:xfrm>
            <a:off x="4482368" y="216995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3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93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4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5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6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0x2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69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(%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8" name="直线箭头连接符 54"/>
          <p:cNvCxnSpPr>
            <a:endCxn id="78" idx="3"/>
          </p:cNvCxnSpPr>
          <p:nvPr/>
        </p:nvCxnSpPr>
        <p:spPr>
          <a:xfrm rot="10800000" flipV="1">
            <a:off x="4303561" y="4318550"/>
            <a:ext cx="1727608" cy="128860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3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1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2" name="直线箭头连接符 3"/>
          <p:cNvCxnSpPr/>
          <p:nvPr/>
        </p:nvCxnSpPr>
        <p:spPr>
          <a:xfrm flipH="1">
            <a:off x="4295983" y="231951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55"/>
          <p:cNvSpPr/>
          <p:nvPr/>
        </p:nvSpPr>
        <p:spPr>
          <a:xfrm>
            <a:off x="4482368" y="215324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4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6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7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8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9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90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1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2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3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94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5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6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2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0x2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69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, (%</a:t>
            </a:r>
            <a:r>
              <a:rPr lang="en-US" altLang="zh-CN" sz="1400" dirty="0" err="1" smtClean="0">
                <a:solidFill>
                  <a:srgbClr val="0000FF"/>
                </a:solidFill>
                <a:latin typeface="Arial"/>
                <a:cs typeface="Arial"/>
              </a:rPr>
              <a:t>rsi</a:t>
            </a:r>
            <a:r>
              <a:rPr lang="en-US" altLang="zh-CN" sz="14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5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58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3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0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1" name="直线箭头连接符 3"/>
          <p:cNvCxnSpPr/>
          <p:nvPr/>
        </p:nvCxnSpPr>
        <p:spPr>
          <a:xfrm flipH="1">
            <a:off x="4295983" y="193513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矩形 55"/>
          <p:cNvSpPr/>
          <p:nvPr/>
        </p:nvSpPr>
        <p:spPr>
          <a:xfrm>
            <a:off x="4482368" y="1768868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3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93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4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5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5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>
                <a:latin typeface="Arial"/>
                <a:cs typeface="Arial"/>
              </a:rPr>
              <a:t>s</a:t>
            </a:r>
            <a:r>
              <a:rPr kumimoji="1" lang="en-US" altLang="zh-CN" dirty="0" smtClean="0">
                <a:latin typeface="Arial"/>
                <a:cs typeface="Arial"/>
              </a:rPr>
              <a:t>wap </a:t>
            </a:r>
            <a:r>
              <a:rPr kumimoji="1" lang="en-US" altLang="zh-CN" dirty="0" err="1" smtClean="0">
                <a:latin typeface="Arial"/>
                <a:cs typeface="Arial"/>
              </a:rPr>
              <a:t>func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0x2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43149" y="2460814"/>
            <a:ext cx="1690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(%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rsi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55" name="直线箭头连接符 54"/>
          <p:cNvCxnSpPr>
            <a:stCxn id="33" idx="1"/>
            <a:endCxn id="77" idx="3"/>
          </p:cNvCxnSpPr>
          <p:nvPr/>
        </p:nvCxnSpPr>
        <p:spPr>
          <a:xfrm rot="10800000" flipV="1">
            <a:off x="4303561" y="3048423"/>
            <a:ext cx="1712766" cy="219115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矩形 5"/>
          <p:cNvSpPr/>
          <p:nvPr/>
        </p:nvSpPr>
        <p:spPr>
          <a:xfrm>
            <a:off x="2755073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62" name="矩形 6"/>
          <p:cNvSpPr/>
          <p:nvPr/>
        </p:nvSpPr>
        <p:spPr>
          <a:xfrm>
            <a:off x="2335742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(%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), 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2" name="矩形 7"/>
          <p:cNvSpPr/>
          <p:nvPr/>
        </p:nvSpPr>
        <p:spPr>
          <a:xfrm>
            <a:off x="2335742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 smtClean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rdx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3" name="矩形 8"/>
          <p:cNvSpPr/>
          <p:nvPr/>
        </p:nvSpPr>
        <p:spPr>
          <a:xfrm>
            <a:off x="2335742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lang="mr-IN" altLang="zh-CN" sz="1600" b="1" dirty="0">
                <a:solidFill>
                  <a:prstClr val="black"/>
                </a:solidFill>
                <a:latin typeface="Arial"/>
                <a:cs typeface="Arial"/>
              </a:rPr>
              <a:t>ovq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zh-C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lang="mr-IN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矩形 10"/>
          <p:cNvSpPr/>
          <p:nvPr/>
        </p:nvSpPr>
        <p:spPr>
          <a:xfrm>
            <a:off x="2335742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1600" b="1" dirty="0" smtClean="0">
                <a:latin typeface="Arial"/>
                <a:cs typeface="Arial"/>
              </a:rPr>
              <a:t>movq</a:t>
            </a:r>
            <a:r>
              <a:rPr lang="mr-IN" altLang="zh-CN" sz="1600" dirty="0" smtClean="0">
                <a:latin typeface="Arial"/>
                <a:cs typeface="Arial"/>
              </a:rPr>
              <a:t> (</a:t>
            </a:r>
            <a:r>
              <a:rPr lang="mr-IN" altLang="zh-CN" sz="1600" dirty="0">
                <a:latin typeface="Arial"/>
                <a:cs typeface="Arial"/>
              </a:rPr>
              <a:t>%rdi), %rax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矩形 11"/>
          <p:cNvSpPr/>
          <p:nvPr/>
        </p:nvSpPr>
        <p:spPr>
          <a:xfrm>
            <a:off x="2340112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矩形 12"/>
          <p:cNvSpPr/>
          <p:nvPr/>
        </p:nvSpPr>
        <p:spPr>
          <a:xfrm>
            <a:off x="2344481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矩形 13"/>
          <p:cNvSpPr/>
          <p:nvPr/>
        </p:nvSpPr>
        <p:spPr>
          <a:xfrm>
            <a:off x="2352062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矩形 14"/>
          <p:cNvSpPr/>
          <p:nvPr/>
        </p:nvSpPr>
        <p:spPr>
          <a:xfrm>
            <a:off x="2352062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矩形 15"/>
          <p:cNvSpPr/>
          <p:nvPr/>
        </p:nvSpPr>
        <p:spPr>
          <a:xfrm>
            <a:off x="2352062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18"/>
          <p:cNvSpPr/>
          <p:nvPr/>
        </p:nvSpPr>
        <p:spPr>
          <a:xfrm>
            <a:off x="1751677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1" name="矩形 24"/>
          <p:cNvSpPr/>
          <p:nvPr/>
        </p:nvSpPr>
        <p:spPr>
          <a:xfrm>
            <a:off x="2335742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82" name="直线箭头连接符 3"/>
          <p:cNvCxnSpPr/>
          <p:nvPr/>
        </p:nvCxnSpPr>
        <p:spPr>
          <a:xfrm flipH="1">
            <a:off x="4295983" y="196856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55"/>
          <p:cNvSpPr/>
          <p:nvPr/>
        </p:nvSpPr>
        <p:spPr>
          <a:xfrm>
            <a:off x="4482368" y="180229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84" name="矩形 58"/>
          <p:cNvSpPr/>
          <p:nvPr/>
        </p:nvSpPr>
        <p:spPr>
          <a:xfrm>
            <a:off x="2330931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矩形 60"/>
          <p:cNvSpPr/>
          <p:nvPr/>
        </p:nvSpPr>
        <p:spPr>
          <a:xfrm>
            <a:off x="2335644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6" name="矩形 57"/>
          <p:cNvSpPr/>
          <p:nvPr/>
        </p:nvSpPr>
        <p:spPr>
          <a:xfrm>
            <a:off x="922346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7" name="矩形 63"/>
          <p:cNvSpPr/>
          <p:nvPr/>
        </p:nvSpPr>
        <p:spPr>
          <a:xfrm>
            <a:off x="911107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8" name="矩形 64"/>
          <p:cNvSpPr/>
          <p:nvPr/>
        </p:nvSpPr>
        <p:spPr>
          <a:xfrm>
            <a:off x="911107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9" name="矩形 65"/>
          <p:cNvSpPr/>
          <p:nvPr/>
        </p:nvSpPr>
        <p:spPr>
          <a:xfrm>
            <a:off x="911107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90" name="矩形 66"/>
          <p:cNvSpPr/>
          <p:nvPr/>
        </p:nvSpPr>
        <p:spPr>
          <a:xfrm>
            <a:off x="911107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1" name="矩形 67"/>
          <p:cNvSpPr/>
          <p:nvPr/>
        </p:nvSpPr>
        <p:spPr>
          <a:xfrm>
            <a:off x="911107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2" name="矩形 68"/>
          <p:cNvSpPr/>
          <p:nvPr/>
        </p:nvSpPr>
        <p:spPr>
          <a:xfrm>
            <a:off x="922346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3" name="矩形 69"/>
          <p:cNvSpPr/>
          <p:nvPr/>
        </p:nvSpPr>
        <p:spPr>
          <a:xfrm>
            <a:off x="923995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94" name="矩形 70"/>
          <p:cNvSpPr/>
          <p:nvPr/>
        </p:nvSpPr>
        <p:spPr>
          <a:xfrm>
            <a:off x="928365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5" name="矩形 71"/>
          <p:cNvSpPr/>
          <p:nvPr/>
        </p:nvSpPr>
        <p:spPr>
          <a:xfrm>
            <a:off x="917835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96" name="矩形 72"/>
          <p:cNvSpPr/>
          <p:nvPr/>
        </p:nvSpPr>
        <p:spPr>
          <a:xfrm>
            <a:off x="941054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7212" y="5450099"/>
            <a:ext cx="87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main.x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9962" y="5078717"/>
            <a:ext cx="87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6600"/>
                </a:solidFill>
              </a:rPr>
              <a:t>main.y</a:t>
            </a:r>
            <a:r>
              <a:rPr lang="en-US" dirty="0" smtClean="0">
                <a:solidFill>
                  <a:srgbClr val="FF6600"/>
                </a:solidFill>
              </a:rPr>
              <a:t>: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9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Limitation of direct addressing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35446" cy="257921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Direct addressing requires the register to contain the final address.</a:t>
            </a:r>
          </a:p>
          <a:p>
            <a:pPr lvl="1"/>
            <a:r>
              <a:rPr kumimoji="1" lang="en-US" altLang="zh-CN" dirty="0" smtClean="0"/>
              <a:t>Not efficient for common operations like array indexing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5108" y="3363803"/>
            <a:ext cx="50956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Consolas"/>
                <a:cs typeface="Consolas"/>
              </a:rPr>
              <a:t>for (</a:t>
            </a:r>
            <a:r>
              <a:rPr lang="en-US" altLang="zh-CN" sz="2000" dirty="0" smtClean="0">
                <a:latin typeface="Consolas"/>
                <a:cs typeface="Consolas"/>
              </a:rPr>
              <a:t>int i = 0; i &lt; </a:t>
            </a:r>
            <a:r>
              <a:rPr lang="en-US" altLang="zh-CN" sz="2000" dirty="0" smtClean="0">
                <a:latin typeface="Consolas"/>
                <a:cs typeface="Consolas"/>
              </a:rPr>
              <a:t>100; </a:t>
            </a:r>
            <a:r>
              <a:rPr lang="en-US" altLang="zh-CN" sz="2000" dirty="0" smtClean="0">
                <a:latin typeface="Consolas"/>
                <a:cs typeface="Consolas"/>
              </a:rPr>
              <a:t>i++) {</a:t>
            </a:r>
          </a:p>
          <a:p>
            <a:endParaRPr lang="en-US" altLang="zh-CN" sz="2000" b="1" dirty="0" smtClean="0">
              <a:latin typeface="Consolas"/>
              <a:cs typeface="Consolas"/>
            </a:endParaRPr>
          </a:p>
          <a:p>
            <a:r>
              <a:rPr lang="en-US" altLang="zh-CN" sz="2000" b="1" dirty="0" smtClean="0">
                <a:latin typeface="Consolas"/>
                <a:cs typeface="Consolas"/>
              </a:rPr>
              <a:t>     </a:t>
            </a:r>
            <a:r>
              <a:rPr lang="en-US" altLang="zh-CN" sz="2000" b="1" dirty="0" smtClean="0">
                <a:latin typeface="Consolas"/>
                <a:cs typeface="Consolas"/>
              </a:rPr>
              <a:t>a[i] = </a:t>
            </a:r>
            <a:r>
              <a:rPr lang="en-US" altLang="zh-CN" sz="2000" dirty="0" smtClean="0">
                <a:latin typeface="Consolas"/>
                <a:cs typeface="Consolas"/>
              </a:rPr>
              <a:t>0;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}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307644" y="3229978"/>
            <a:ext cx="3685002" cy="2629730"/>
          </a:xfrm>
          <a:prstGeom prst="wedgeRoundRectCallout">
            <a:avLst>
              <a:gd name="adj1" fmla="val -85969"/>
              <a:gd name="adj2" fmla="val -13749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Must use 2 instructions :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calculate &amp;a[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] and store in %</a:t>
            </a:r>
            <a:r>
              <a:rPr lang="en-US" sz="2400" dirty="0" err="1" smtClean="0">
                <a:solidFill>
                  <a:schemeClr val="tx1"/>
                </a:solidFill>
              </a:rPr>
              <a:t>rax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mov</a:t>
            </a:r>
            <a:r>
              <a:rPr lang="en-US" sz="2400" dirty="0" smtClean="0">
                <a:solidFill>
                  <a:schemeClr val="tx1"/>
                </a:solidFill>
              </a:rPr>
              <a:t> $0, (%</a:t>
            </a:r>
            <a:r>
              <a:rPr lang="en-US" sz="2400" dirty="0" err="1" smtClean="0">
                <a:solidFill>
                  <a:schemeClr val="tx1"/>
                </a:solidFill>
              </a:rPr>
              <a:t>rax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Solution: Addressing </a:t>
            </a:r>
            <a:r>
              <a:rPr kumimoji="1" lang="en-US" altLang="zh-CN" dirty="0" smtClean="0"/>
              <a:t>mode with displacement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kumimoji="1" lang="en-US" altLang="zh-CN" dirty="0" smtClean="0"/>
              <a:t>D(Register):  </a:t>
            </a:r>
            <a:r>
              <a:rPr lang="en-US" altLang="zh-CN" dirty="0" err="1" smtClean="0"/>
              <a:t>val</a:t>
            </a:r>
            <a:r>
              <a:rPr lang="en-US" altLang="zh-CN" dirty="0"/>
              <a:t>(</a:t>
            </a:r>
            <a:r>
              <a:rPr lang="en-US" altLang="zh-CN" dirty="0" smtClean="0"/>
              <a:t>Register) </a:t>
            </a:r>
            <a:r>
              <a:rPr lang="en-US" altLang="zh-CN" dirty="0"/>
              <a:t>+ </a:t>
            </a:r>
            <a:r>
              <a:rPr lang="en-US" altLang="zh-CN" dirty="0" smtClean="0"/>
              <a:t>D</a:t>
            </a:r>
            <a:endParaRPr kumimoji="1" lang="en-US" altLang="zh-CN" dirty="0" smtClean="0"/>
          </a:p>
          <a:p>
            <a:pPr lvl="1"/>
            <a:r>
              <a:rPr lang="en-US" altLang="zh-CN" dirty="0" smtClean="0"/>
              <a:t>Register specifies the start of the memory region</a:t>
            </a:r>
          </a:p>
          <a:p>
            <a:pPr lvl="1"/>
            <a:r>
              <a:rPr lang="en-US" altLang="zh-CN" dirty="0" smtClean="0"/>
              <a:t>Constant D specifies the offset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22725" y="3304068"/>
            <a:ext cx="1469861" cy="32923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0x10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1001" y="3248217"/>
            <a:ext cx="537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rax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0912" y="5157641"/>
            <a:ext cx="1106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20</a:t>
            </a:r>
            <a:r>
              <a:rPr lang="en-US" altLang="zh-CN" sz="2000" dirty="0" smtClean="0"/>
              <a:t>(</a:t>
            </a:r>
            <a:r>
              <a:rPr lang="en-US" altLang="zh-CN" sz="2000" dirty="0" smtClean="0"/>
              <a:t>%</a:t>
            </a:r>
            <a:r>
              <a:rPr lang="en-US" altLang="zh-CN" sz="2000" dirty="0" err="1" smtClean="0"/>
              <a:t>rax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357655" y="4459373"/>
            <a:ext cx="1469861" cy="329231"/>
          </a:xfrm>
          <a:prstGeom prst="rect">
            <a:avLst/>
          </a:prstGeom>
          <a:noFill/>
          <a:ln w="38100" cmpd="sng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0x10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53199" y="5516118"/>
            <a:ext cx="517391" cy="352748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000000"/>
                </a:solidFill>
              </a:rPr>
              <a:t>20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13" name="肘形连接符 12"/>
          <p:cNvCxnSpPr>
            <a:stCxn id="7" idx="3"/>
            <a:endCxn id="17" idx="0"/>
          </p:cNvCxnSpPr>
          <p:nvPr/>
        </p:nvCxnSpPr>
        <p:spPr>
          <a:xfrm>
            <a:off x="3827516" y="4623989"/>
            <a:ext cx="284078" cy="339491"/>
          </a:xfrm>
          <a:prstGeom prst="bentConnector2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23452" y="4963480"/>
            <a:ext cx="376284" cy="36450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cxnSp>
        <p:nvCxnSpPr>
          <p:cNvPr id="20" name="肘形连接符 19"/>
          <p:cNvCxnSpPr>
            <a:stCxn id="11" idx="3"/>
            <a:endCxn id="17" idx="4"/>
          </p:cNvCxnSpPr>
          <p:nvPr/>
        </p:nvCxnSpPr>
        <p:spPr>
          <a:xfrm flipV="1">
            <a:off x="3770590" y="5327986"/>
            <a:ext cx="341004" cy="364506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923452" y="4816940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solidFill>
                  <a:srgbClr val="000000"/>
                </a:solidFill>
              </a:rPr>
              <a:t>+</a:t>
            </a:r>
            <a:endParaRPr lang="zh-CN" altLang="en-US" sz="3200" dirty="0"/>
          </a:p>
        </p:txBody>
      </p:sp>
      <p:cxnSp>
        <p:nvCxnSpPr>
          <p:cNvPr id="33" name="直线连接符 32"/>
          <p:cNvCxnSpPr/>
          <p:nvPr/>
        </p:nvCxnSpPr>
        <p:spPr>
          <a:xfrm>
            <a:off x="4312501" y="5137340"/>
            <a:ext cx="328242" cy="0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732514" y="4419272"/>
            <a:ext cx="537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rax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640743" y="4963480"/>
            <a:ext cx="1469861" cy="329231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0x24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3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 $0x10, %</a:t>
            </a:r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413494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96867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06727" y="73787"/>
            <a:ext cx="2288769" cy="1343851"/>
          </a:xfrm>
          <a:prstGeom prst="wedgeRoundRectCallout">
            <a:avLst>
              <a:gd name="adj1" fmla="val 57313"/>
              <a:gd name="adj2" fmla="val 14495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a[0] = 0;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a[1] = 1;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a[2] = 2</a:t>
            </a:r>
            <a:r>
              <a:rPr lang="en-US" dirty="0" smtClean="0">
                <a:solidFill>
                  <a:srgbClr val="000000"/>
                </a:solidFill>
              </a:rPr>
              <a:t>;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9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 $0x10, %</a:t>
            </a:r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413494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968677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4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0x3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300" dirty="0">
                <a:solidFill>
                  <a:srgbClr val="0000FF"/>
                </a:solidFill>
                <a:latin typeface="Arial"/>
                <a:cs typeface="Arial"/>
              </a:rPr>
              <a:t> $</a:t>
            </a:r>
            <a:r>
              <a:rPr lang="en-US" altLang="zh-CN" sz="1300" dirty="0" smtClean="0">
                <a:solidFill>
                  <a:srgbClr val="0000FF"/>
                </a:solidFill>
                <a:latin typeface="Arial"/>
                <a:cs typeface="Arial"/>
              </a:rPr>
              <a:t>0x0</a:t>
            </a:r>
            <a:r>
              <a:rPr lang="en-US" altLang="zh-CN" sz="13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lang="en-US" altLang="zh-CN" sz="1300" dirty="0" smtClean="0">
                <a:solidFill>
                  <a:srgbClr val="0000FF"/>
                </a:solidFill>
                <a:latin typeface="Arial"/>
                <a:cs typeface="Arial"/>
              </a:rPr>
              <a:t>(%</a:t>
            </a:r>
            <a:r>
              <a:rPr lang="en-US" altLang="zh-CN" sz="1300" dirty="0" err="1" smtClean="0">
                <a:solidFill>
                  <a:srgbClr val="0000FF"/>
                </a:solidFill>
                <a:latin typeface="Arial"/>
                <a:cs typeface="Arial"/>
              </a:rPr>
              <a:t>rax</a:t>
            </a:r>
            <a:r>
              <a:rPr lang="en-US" altLang="zh-CN" sz="130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altLang="zh-CN" sz="13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80572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63945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66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CPU executes a program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5779792" y="1568290"/>
            <a:ext cx="2198113" cy="1290450"/>
            <a:chOff x="4589993" y="1584086"/>
            <a:chExt cx="2053130" cy="733943"/>
          </a:xfrm>
        </p:grpSpPr>
        <p:sp>
          <p:nvSpPr>
            <p:cNvPr id="33" name="矩形 32"/>
            <p:cNvSpPr/>
            <p:nvPr/>
          </p:nvSpPr>
          <p:spPr>
            <a:xfrm>
              <a:off x="4589993" y="1584086"/>
              <a:ext cx="2053130" cy="7339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86107" y="1615703"/>
              <a:ext cx="653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grpSp>
        <p:nvGrpSpPr>
          <p:cNvPr id="36" name="组 35"/>
          <p:cNvGrpSpPr/>
          <p:nvPr/>
        </p:nvGrpSpPr>
        <p:grpSpPr>
          <a:xfrm>
            <a:off x="359559" y="1701731"/>
            <a:ext cx="3408619" cy="4141499"/>
            <a:chOff x="359559" y="1701731"/>
            <a:chExt cx="3408619" cy="4141499"/>
          </a:xfrm>
        </p:grpSpPr>
        <p:sp>
          <p:nvSpPr>
            <p:cNvPr id="10" name="矩形 9"/>
            <p:cNvSpPr/>
            <p:nvPr/>
          </p:nvSpPr>
          <p:spPr>
            <a:xfrm>
              <a:off x="1800359" y="2819387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00359" y="244595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00359" y="2075164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00359" y="1701731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00359" y="3192427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04729" y="3939936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09098" y="4313369"/>
              <a:ext cx="1951499" cy="373433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816679" y="4679429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16679" y="5047000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6679" y="5415501"/>
              <a:ext cx="1951499" cy="3734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……</a:t>
              </a:r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70798" y="170173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0x00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0058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59559" y="2068027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0050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216294" y="538156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mr-IN" altLang="zh-CN" sz="2400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endParaRPr lang="zh-CN" altLang="en-US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59559" y="5052862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0010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359559" y="4677668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0018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59559" y="4301544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0020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59559" y="3944037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0028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70798" y="3587229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003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72447" y="3177438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003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8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76817" y="2815249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004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66287" y="2459691"/>
              <a:ext cx="1429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0x</a:t>
              </a:r>
              <a:r>
                <a:rPr lang="en-US" altLang="zh-CN" dirty="0">
                  <a:solidFill>
                    <a:prstClr val="black"/>
                  </a:solidFill>
                  <a:latin typeface="Arial"/>
                  <a:cs typeface="Arial"/>
                </a:rPr>
                <a:t>00</a:t>
              </a:r>
              <a:r>
                <a:rPr lang="mr-IN" altLang="zh-CN" dirty="0">
                  <a:solidFill>
                    <a:prstClr val="black"/>
                  </a:solidFill>
                  <a:latin typeface="Arial"/>
                  <a:cs typeface="Arial"/>
                </a:rPr>
                <a:t>…</a:t>
              </a:r>
              <a:r>
                <a:rPr lang="en-US" altLang="zh-CN" dirty="0" smtClean="0">
                  <a:solidFill>
                    <a:prstClr val="black"/>
                  </a:solidFill>
                  <a:latin typeface="Arial"/>
                  <a:cs typeface="Arial"/>
                </a:rPr>
                <a:t>0048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800359" y="3575471"/>
              <a:ext cx="1951499" cy="35206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5872073" y="1967819"/>
            <a:ext cx="1138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Verdana"/>
                <a:cs typeface="Verdana"/>
              </a:rPr>
              <a:t>instruction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3854796" y="4716490"/>
            <a:ext cx="2753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Verdana"/>
                <a:cs typeface="Verdana"/>
              </a:rPr>
              <a:t>64 bit machine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854796" y="1417638"/>
            <a:ext cx="1726454" cy="432591"/>
            <a:chOff x="3854796" y="1417638"/>
            <a:chExt cx="1726454" cy="432591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3854796" y="1701731"/>
              <a:ext cx="1726454" cy="1484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 rot="21282106">
              <a:off x="4170259" y="141763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54796" y="1850229"/>
            <a:ext cx="1726454" cy="426682"/>
            <a:chOff x="3854796" y="1850229"/>
            <a:chExt cx="1726454" cy="42668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3854796" y="1850229"/>
              <a:ext cx="1726454" cy="117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1284466">
              <a:off x="4170259" y="1907579"/>
              <a:ext cx="1197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instruction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81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0038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300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 $</a:t>
            </a:r>
            <a:r>
              <a:rPr lang="en-US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r>
              <a:rPr lang="en-US" altLang="zh-CN" sz="13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en-US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(%</a:t>
            </a:r>
            <a:r>
              <a:rPr lang="en-US" altLang="zh-CN" sz="13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3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3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80572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63945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069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srgbClr val="0000FF"/>
                </a:solidFill>
                <a:latin typeface="Arial"/>
                <a:cs typeface="Arial"/>
              </a:rPr>
              <a:t> $</a:t>
            </a:r>
            <a:r>
              <a:rPr lang="en-US" altLang="zh-CN" sz="1200" dirty="0" smtClean="0">
                <a:solidFill>
                  <a:srgbClr val="0000FF"/>
                </a:solidFill>
                <a:latin typeface="Arial"/>
                <a:cs typeface="Arial"/>
              </a:rPr>
              <a:t>0x1, 8(%</a:t>
            </a:r>
            <a:r>
              <a:rPr lang="en-US" altLang="zh-CN" sz="1200" dirty="0" err="1" smtClean="0">
                <a:solidFill>
                  <a:srgbClr val="0000FF"/>
                </a:solidFill>
                <a:latin typeface="Arial"/>
                <a:cs typeface="Arial"/>
              </a:rPr>
              <a:t>rax</a:t>
            </a:r>
            <a:r>
              <a:rPr lang="en-US" altLang="zh-CN" sz="120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altLang="zh-CN" sz="12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45298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28671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959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0040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452981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328671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150" dirty="0" err="1">
                <a:solidFill>
                  <a:srgbClr val="0000FF"/>
                </a:solidFill>
                <a:latin typeface="Arial"/>
                <a:cs typeface="Arial"/>
              </a:rPr>
              <a:t>movq</a:t>
            </a:r>
            <a:r>
              <a:rPr lang="en-US" altLang="zh-CN" sz="1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sz="1150">
                <a:solidFill>
                  <a:srgbClr val="0000FF"/>
                </a:solidFill>
                <a:latin typeface="Arial"/>
                <a:cs typeface="Arial"/>
              </a:rPr>
              <a:t>$</a:t>
            </a:r>
            <a:r>
              <a:rPr lang="en-US" altLang="zh-CN" sz="1150" smtClean="0">
                <a:solidFill>
                  <a:srgbClr val="0000FF"/>
                </a:solidFill>
                <a:latin typeface="Arial"/>
                <a:cs typeface="Arial"/>
              </a:rPr>
              <a:t>0x2, </a:t>
            </a:r>
            <a:r>
              <a:rPr lang="en-US" altLang="zh-CN" sz="1150" dirty="0" smtClean="0">
                <a:solidFill>
                  <a:srgbClr val="0000FF"/>
                </a:solidFill>
                <a:latin typeface="Arial"/>
                <a:cs typeface="Arial"/>
              </a:rPr>
              <a:t>16(%</a:t>
            </a:r>
            <a:r>
              <a:rPr lang="en-US" altLang="zh-CN" sz="1150" dirty="0" err="1" smtClean="0">
                <a:solidFill>
                  <a:srgbClr val="0000FF"/>
                </a:solidFill>
                <a:latin typeface="Arial"/>
                <a:cs typeface="Arial"/>
              </a:rPr>
              <a:t>rax</a:t>
            </a:r>
            <a:r>
              <a:rPr lang="en-US" altLang="zh-CN" sz="115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en-US" altLang="zh-CN" sz="115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06496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289869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164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1" lang="en-US" altLang="zh-CN" dirty="0" smtClean="0">
                <a:latin typeface="Arial"/>
                <a:cs typeface="Arial"/>
              </a:rPr>
              <a:t>Example</a:t>
            </a:r>
            <a:endParaRPr kumimoji="1" lang="zh-CN" altLang="en-US" b="0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$0x2, 16(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0x2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$0x10, %</a:t>
            </a:r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150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150" dirty="0">
                <a:solidFill>
                  <a:prstClr val="black"/>
                </a:solidFill>
                <a:latin typeface="Arial"/>
                <a:cs typeface="Arial"/>
              </a:rPr>
              <a:t> $</a:t>
            </a:r>
            <a:r>
              <a:rPr lang="en-US" altLang="zh-CN" sz="1150" dirty="0" smtClean="0">
                <a:solidFill>
                  <a:prstClr val="black"/>
                </a:solidFill>
                <a:latin typeface="Arial"/>
                <a:cs typeface="Arial"/>
              </a:rPr>
              <a:t>0x2, 16(%</a:t>
            </a:r>
            <a:r>
              <a:rPr lang="en-US" altLang="zh-CN" sz="115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15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1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>
            <a:off x="3993657" y="3054840"/>
            <a:ext cx="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 $0x0, (%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5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0x1, 8(%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en-US" altLang="zh-CN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3807272" y="3064967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93657" y="2898699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3795831" y="5395243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a[0]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5831" y="5025988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a[1]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492" y="4645135"/>
            <a:ext cx="56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a[2]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302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5446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Complete Memory Addressing </a:t>
            </a:r>
            <a:r>
              <a:rPr kumimoji="1" lang="en-US" altLang="zh-CN" dirty="0" smtClean="0"/>
              <a:t>Mode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37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D(</a:t>
            </a:r>
            <a:r>
              <a:rPr kumimoji="1" lang="en-US" altLang="zh-CN" dirty="0" err="1" smtClean="0"/>
              <a:t>Rb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Ri</a:t>
            </a:r>
            <a:r>
              <a:rPr kumimoji="1" lang="en-US" altLang="zh-CN" dirty="0" smtClean="0"/>
              <a:t>, S):  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Rb</a:t>
            </a:r>
            <a:r>
              <a:rPr kumimoji="1" lang="en-US" altLang="zh-CN" dirty="0" smtClean="0"/>
              <a:t>) + S * 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Ri</a:t>
            </a:r>
            <a:r>
              <a:rPr kumimoji="1" lang="en-US" altLang="zh-CN" dirty="0" smtClean="0"/>
              <a:t>) + D</a:t>
            </a:r>
          </a:p>
          <a:p>
            <a:pPr lvl="1"/>
            <a:r>
              <a:rPr lang="en-US" altLang="zh-CN" dirty="0" err="1" smtClean="0"/>
              <a:t>Rb</a:t>
            </a:r>
            <a:r>
              <a:rPr lang="en-US" altLang="zh-CN" dirty="0"/>
              <a:t>: </a:t>
            </a:r>
            <a:r>
              <a:rPr lang="en-US" altLang="zh-CN" dirty="0" smtClean="0"/>
              <a:t>Base register</a:t>
            </a:r>
          </a:p>
          <a:p>
            <a:pPr lvl="1"/>
            <a:r>
              <a:rPr lang="en-US" altLang="zh-CN" dirty="0"/>
              <a:t>D: Constant “displacement</a:t>
            </a:r>
            <a:r>
              <a:rPr lang="en-US" altLang="zh-CN" dirty="0" smtClean="0"/>
              <a:t>”</a:t>
            </a:r>
            <a:endParaRPr lang="en-US" altLang="zh-CN" dirty="0"/>
          </a:p>
          <a:p>
            <a:pPr lvl="1"/>
            <a:r>
              <a:rPr lang="en-US" altLang="zh-CN" dirty="0" err="1"/>
              <a:t>Ri</a:t>
            </a:r>
            <a:r>
              <a:rPr lang="en-US" altLang="zh-CN" dirty="0" smtClean="0"/>
              <a:t>: Index register (not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b="1" dirty="0">
                <a:latin typeface="Consolas"/>
                <a:cs typeface="Consolas"/>
              </a:rPr>
              <a:t>%</a:t>
            </a:r>
            <a:r>
              <a:rPr lang="en-US" altLang="zh-CN" b="1" dirty="0" err="1" smtClean="0">
                <a:latin typeface="Consolas"/>
                <a:cs typeface="Consolas"/>
              </a:rPr>
              <a:t>rsp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en-US" altLang="zh-CN" dirty="0">
              <a:latin typeface="Consolas"/>
              <a:cs typeface="Consolas"/>
            </a:endParaRPr>
          </a:p>
          <a:p>
            <a:pPr lvl="1"/>
            <a:r>
              <a:rPr lang="en-US" altLang="zh-CN" dirty="0"/>
              <a:t>S: </a:t>
            </a:r>
            <a:r>
              <a:rPr lang="en-US" altLang="zh-CN" dirty="0" smtClean="0"/>
              <a:t>Scale</a:t>
            </a:r>
            <a:r>
              <a:rPr lang="en-US" altLang="zh-CN" dirty="0"/>
              <a:t>: 1, 2, 4, or 8 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2169879" y="5396092"/>
            <a:ext cx="1469861" cy="329231"/>
          </a:xfrm>
          <a:prstGeom prst="rect">
            <a:avLst/>
          </a:prstGeom>
          <a:noFill/>
          <a:ln w="38100" cmpd="sng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0x8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65423" y="6452837"/>
            <a:ext cx="517391" cy="352748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0000"/>
                </a:solidFill>
              </a:rPr>
              <a:t>4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7" name="肘形连接符 6"/>
          <p:cNvCxnSpPr>
            <a:stCxn id="5" idx="3"/>
            <a:endCxn id="8" idx="0"/>
          </p:cNvCxnSpPr>
          <p:nvPr/>
        </p:nvCxnSpPr>
        <p:spPr>
          <a:xfrm>
            <a:off x="3639740" y="5560708"/>
            <a:ext cx="284078" cy="339491"/>
          </a:xfrm>
          <a:prstGeom prst="bentConnector2">
            <a:avLst/>
          </a:prstGeom>
          <a:ln w="38100" cmpd="sng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735676" y="5900199"/>
            <a:ext cx="376284" cy="36450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cxnSp>
        <p:nvCxnSpPr>
          <p:cNvPr id="9" name="肘形连接符 8"/>
          <p:cNvCxnSpPr>
            <a:stCxn id="6" idx="3"/>
            <a:endCxn id="8" idx="4"/>
          </p:cNvCxnSpPr>
          <p:nvPr/>
        </p:nvCxnSpPr>
        <p:spPr>
          <a:xfrm flipV="1">
            <a:off x="3582814" y="6264705"/>
            <a:ext cx="341004" cy="364506"/>
          </a:xfrm>
          <a:prstGeom prst="bentConnector2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35676" y="5813569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solidFill>
                  <a:srgbClr val="000000"/>
                </a:solidFill>
              </a:rPr>
              <a:t>*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1604638" y="5355991"/>
            <a:ext cx="5885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r</a:t>
            </a:r>
            <a:r>
              <a:rPr lang="en-US" altLang="zh-CN" sz="2000" dirty="0" err="1" smtClean="0"/>
              <a:t>bx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5320260" y="4822651"/>
            <a:ext cx="1469861" cy="329231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0x3a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8154" y="3922111"/>
            <a:ext cx="1469861" cy="329231"/>
          </a:xfrm>
          <a:prstGeom prst="rect">
            <a:avLst/>
          </a:prstGeom>
          <a:noFill/>
          <a:ln w="38100" cmpd="sng"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0x10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55110" y="3882010"/>
            <a:ext cx="576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r</a:t>
            </a:r>
            <a:r>
              <a:rPr lang="en-US" altLang="zh-CN" sz="2000" dirty="0" err="1" smtClean="0"/>
              <a:t>ax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2595661" y="6444545"/>
            <a:ext cx="371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cxnSp>
        <p:nvCxnSpPr>
          <p:cNvPr id="18" name="肘形连接符 17"/>
          <p:cNvCxnSpPr/>
          <p:nvPr/>
        </p:nvCxnSpPr>
        <p:spPr>
          <a:xfrm rot="16200000" flipH="1">
            <a:off x="4231971" y="4267639"/>
            <a:ext cx="741056" cy="368968"/>
          </a:xfrm>
          <a:prstGeom prst="bentConnector3">
            <a:avLst>
              <a:gd name="adj1" fmla="val 1495"/>
            </a:avLst>
          </a:prstGeom>
          <a:ln w="38100" cmpd="sng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598841" y="4822651"/>
            <a:ext cx="376284" cy="36450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98841" y="4676111"/>
            <a:ext cx="389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rgbClr val="000000"/>
                </a:solidFill>
              </a:rPr>
              <a:t>+</a:t>
            </a:r>
            <a:endParaRPr lang="zh-CN" altLang="en-US" sz="3200" dirty="0"/>
          </a:p>
        </p:txBody>
      </p:sp>
      <p:cxnSp>
        <p:nvCxnSpPr>
          <p:cNvPr id="26" name="直线连接符 25"/>
          <p:cNvCxnSpPr/>
          <p:nvPr/>
        </p:nvCxnSpPr>
        <p:spPr>
          <a:xfrm>
            <a:off x="4987890" y="4996511"/>
            <a:ext cx="328242" cy="0"/>
          </a:xfrm>
          <a:prstGeom prst="line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10" idx="3"/>
            <a:endCxn id="24" idx="4"/>
          </p:cNvCxnSpPr>
          <p:nvPr/>
        </p:nvCxnSpPr>
        <p:spPr>
          <a:xfrm flipV="1">
            <a:off x="4124725" y="5187157"/>
            <a:ext cx="662258" cy="918800"/>
          </a:xfrm>
          <a:prstGeom prst="bentConnector2">
            <a:avLst/>
          </a:prstGeom>
          <a:ln w="381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51360" y="6161072"/>
            <a:ext cx="635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/>
              <a:t>0x20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853264" y="4826245"/>
            <a:ext cx="517391" cy="352748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000000"/>
                </a:solidFill>
              </a:rPr>
              <a:t>10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cxnSp>
        <p:nvCxnSpPr>
          <p:cNvPr id="39" name="肘形连接符 38"/>
          <p:cNvCxnSpPr>
            <a:stCxn id="38" idx="3"/>
            <a:endCxn id="24" idx="2"/>
          </p:cNvCxnSpPr>
          <p:nvPr/>
        </p:nvCxnSpPr>
        <p:spPr>
          <a:xfrm>
            <a:off x="4370655" y="5002619"/>
            <a:ext cx="228186" cy="228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397244" y="4766882"/>
            <a:ext cx="411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D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38214" y="3912788"/>
            <a:ext cx="209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smtClean="0">
                <a:latin typeface="Arial"/>
                <a:cs typeface="Arial"/>
              </a:rPr>
              <a:t>10(%</a:t>
            </a:r>
            <a:r>
              <a:rPr kumimoji="1" lang="en-US" altLang="zh-CN" b="1" dirty="0" err="1" smtClean="0">
                <a:latin typeface="Arial"/>
                <a:cs typeface="Arial"/>
              </a:rPr>
              <a:t>rax</a:t>
            </a:r>
            <a:r>
              <a:rPr kumimoji="1" lang="en-US" altLang="zh-CN" b="1" dirty="0" smtClean="0">
                <a:latin typeface="Arial"/>
                <a:cs typeface="Arial"/>
              </a:rPr>
              <a:t>, %</a:t>
            </a:r>
            <a:r>
              <a:rPr kumimoji="1" lang="en-US" altLang="zh-CN" b="1" dirty="0" err="1" smtClean="0">
                <a:latin typeface="Arial"/>
                <a:cs typeface="Arial"/>
              </a:rPr>
              <a:t>rbx</a:t>
            </a:r>
            <a:r>
              <a:rPr kumimoji="1" lang="en-US" altLang="zh-CN" b="1" dirty="0" smtClean="0">
                <a:latin typeface="Arial"/>
                <a:cs typeface="Arial"/>
              </a:rPr>
              <a:t>, 4)</a:t>
            </a:r>
            <a:endParaRPr lang="zh-CN" alt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06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62" y="274638"/>
            <a:ext cx="8539138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Complete Memory Addressing </a:t>
            </a:r>
            <a:r>
              <a:rPr kumimoji="1" lang="en-US" altLang="zh-CN" dirty="0" smtClean="0"/>
              <a:t>Mode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D(</a:t>
            </a:r>
            <a:r>
              <a:rPr kumimoji="1" lang="en-US" altLang="zh-CN" dirty="0" err="1" smtClean="0"/>
              <a:t>Rb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Ri</a:t>
            </a:r>
            <a:r>
              <a:rPr kumimoji="1" lang="en-US" altLang="zh-CN" dirty="0" smtClean="0"/>
              <a:t>, S):  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Rb</a:t>
            </a:r>
            <a:r>
              <a:rPr kumimoji="1" lang="en-US" altLang="zh-CN" dirty="0" smtClean="0"/>
              <a:t>) + S * 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Ri</a:t>
            </a:r>
            <a:r>
              <a:rPr kumimoji="1" lang="en-US" altLang="zh-CN" dirty="0" smtClean="0"/>
              <a:t>) + D</a:t>
            </a:r>
          </a:p>
          <a:p>
            <a:pPr lvl="1"/>
            <a:r>
              <a:rPr lang="en-US" altLang="zh-CN" dirty="0"/>
              <a:t>D: </a:t>
            </a:r>
            <a:r>
              <a:rPr lang="en-US" altLang="zh-CN" dirty="0" smtClean="0"/>
              <a:t>Constant </a:t>
            </a:r>
            <a:r>
              <a:rPr lang="en-US" altLang="zh-CN" dirty="0"/>
              <a:t>“displacement”</a:t>
            </a:r>
          </a:p>
          <a:p>
            <a:pPr lvl="1"/>
            <a:r>
              <a:rPr lang="en-US" altLang="zh-CN" dirty="0" err="1"/>
              <a:t>Rb</a:t>
            </a:r>
            <a:r>
              <a:rPr lang="en-US" altLang="zh-CN" dirty="0"/>
              <a:t>: </a:t>
            </a:r>
            <a:r>
              <a:rPr lang="en-US" altLang="zh-CN" dirty="0" smtClean="0"/>
              <a:t>Base register</a:t>
            </a:r>
            <a:endParaRPr lang="en-US" altLang="zh-CN" dirty="0"/>
          </a:p>
          <a:p>
            <a:pPr lvl="1"/>
            <a:r>
              <a:rPr lang="en-US" altLang="zh-CN" dirty="0" err="1"/>
              <a:t>Ri</a:t>
            </a:r>
            <a:r>
              <a:rPr lang="en-US" altLang="zh-CN" dirty="0" smtClean="0"/>
              <a:t>: Index register (not</a:t>
            </a:r>
            <a:r>
              <a:rPr lang="en-US" altLang="zh-CN" dirty="0" smtClean="0">
                <a:latin typeface="Consolas"/>
                <a:cs typeface="Consolas"/>
              </a:rPr>
              <a:t> </a:t>
            </a:r>
            <a:r>
              <a:rPr lang="en-US" altLang="zh-CN" b="1" dirty="0">
                <a:latin typeface="Consolas"/>
                <a:cs typeface="Consolas"/>
              </a:rPr>
              <a:t>%</a:t>
            </a:r>
            <a:r>
              <a:rPr lang="en-US" altLang="zh-CN" b="1" dirty="0" err="1" smtClean="0">
                <a:latin typeface="Consolas"/>
                <a:cs typeface="Consolas"/>
              </a:rPr>
              <a:t>rsp</a:t>
            </a:r>
            <a:r>
              <a:rPr lang="en-US" altLang="zh-CN" dirty="0" smtClean="0">
                <a:latin typeface="Consolas"/>
                <a:cs typeface="Consolas"/>
              </a:rPr>
              <a:t>)</a:t>
            </a:r>
            <a:endParaRPr lang="en-US" altLang="zh-CN" dirty="0">
              <a:latin typeface="Consolas"/>
              <a:cs typeface="Consolas"/>
            </a:endParaRPr>
          </a:p>
          <a:p>
            <a:pPr lvl="1"/>
            <a:r>
              <a:rPr lang="en-US" altLang="zh-CN" dirty="0"/>
              <a:t>S: </a:t>
            </a:r>
            <a:r>
              <a:rPr lang="en-US" altLang="zh-CN" dirty="0" smtClean="0"/>
              <a:t>Scale</a:t>
            </a:r>
            <a:r>
              <a:rPr lang="en-US" altLang="zh-CN" dirty="0"/>
              <a:t>: 1, 2, 4, or </a:t>
            </a:r>
            <a:r>
              <a:rPr lang="en-US" altLang="zh-CN" dirty="0" smtClean="0"/>
              <a:t>8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If S is 1 or D is 0, they can be omitted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):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) +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D(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):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) +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) + D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, S):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) + S *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Ri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67314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54611"/>
              </p:ext>
            </p:extLst>
          </p:nvPr>
        </p:nvGraphicFramePr>
        <p:xfrm>
          <a:off x="1014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12335"/>
              </p:ext>
            </p:extLst>
          </p:nvPr>
        </p:nvGraphicFramePr>
        <p:xfrm>
          <a:off x="1014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21738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9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39857"/>
              </p:ext>
            </p:extLst>
          </p:nvPr>
        </p:nvGraphicFramePr>
        <p:xfrm>
          <a:off x="1014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8391"/>
              </p:ext>
            </p:extLst>
          </p:nvPr>
        </p:nvGraphicFramePr>
        <p:xfrm>
          <a:off x="1014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3669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1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21846"/>
              </p:ext>
            </p:extLst>
          </p:nvPr>
        </p:nvGraphicFramePr>
        <p:xfrm>
          <a:off x="1014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86398"/>
              </p:ext>
            </p:extLst>
          </p:nvPr>
        </p:nvGraphicFramePr>
        <p:xfrm>
          <a:off x="1014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0754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CPU executes a program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5779792" y="1568290"/>
            <a:ext cx="2198113" cy="1290450"/>
            <a:chOff x="4589993" y="1584086"/>
            <a:chExt cx="2053130" cy="733943"/>
          </a:xfrm>
        </p:grpSpPr>
        <p:sp>
          <p:nvSpPr>
            <p:cNvPr id="33" name="矩形 32"/>
            <p:cNvSpPr/>
            <p:nvPr/>
          </p:nvSpPr>
          <p:spPr>
            <a:xfrm>
              <a:off x="4589993" y="1584086"/>
              <a:ext cx="2053130" cy="7339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86107" y="1615703"/>
              <a:ext cx="653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5872073" y="1967819"/>
            <a:ext cx="1138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Verdana"/>
                <a:cs typeface="Verdana"/>
              </a:rPr>
              <a:t>instruction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872073" y="2271028"/>
            <a:ext cx="582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latin typeface="Verdana"/>
                <a:cs typeface="Verdana"/>
              </a:rPr>
              <a:t>data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3854796" y="1701731"/>
            <a:ext cx="1726454" cy="148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854796" y="1850229"/>
            <a:ext cx="1726454" cy="117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21284466">
            <a:off x="4170259" y="1907579"/>
            <a:ext cx="119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54796" y="2459691"/>
            <a:ext cx="1924996" cy="974880"/>
            <a:chOff x="3854796" y="2459691"/>
            <a:chExt cx="1924996" cy="974880"/>
          </a:xfrm>
        </p:grpSpPr>
        <p:sp>
          <p:nvSpPr>
            <p:cNvPr id="68" name="TextBox 67"/>
            <p:cNvSpPr txBox="1"/>
            <p:nvPr/>
          </p:nvSpPr>
          <p:spPr>
            <a:xfrm rot="20046173">
              <a:off x="4170259" y="2739084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</a:t>
              </a:r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3854796" y="2459691"/>
              <a:ext cx="1924996" cy="9748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854796" y="2578805"/>
            <a:ext cx="1924996" cy="973356"/>
            <a:chOff x="3854796" y="2578805"/>
            <a:chExt cx="1924996" cy="973356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3854796" y="2578805"/>
              <a:ext cx="1924996" cy="9733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 rot="19895595">
              <a:off x="4466803" y="3084174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 rot="21282106">
            <a:off x="4170259" y="141763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872073" y="3534759"/>
            <a:ext cx="3112052" cy="1687947"/>
          </a:xfrm>
          <a:prstGeom prst="wedgeRoundRectCallout">
            <a:avLst>
              <a:gd name="adj1" fmla="val -31995"/>
              <a:gd name="adj2" fmla="val -9194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00"/>
                </a:solidFill>
              </a:rPr>
              <a:t>CPU can execute billions of instructions per second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4316047" y="5381565"/>
            <a:ext cx="3112052" cy="1305638"/>
          </a:xfrm>
          <a:prstGeom prst="wedgeRoundRectCallout">
            <a:avLst>
              <a:gd name="adj1" fmla="val -41122"/>
              <a:gd name="adj2" fmla="val -18658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00"/>
                </a:solidFill>
              </a:rPr>
              <a:t>CPU can do ~10 million fetches/sec from memory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8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" grpId="0" animBg="1"/>
      <p:bldP spid="5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21846"/>
              </p:ext>
            </p:extLst>
          </p:nvPr>
        </p:nvGraphicFramePr>
        <p:xfrm>
          <a:off x="1014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27113"/>
              </p:ext>
            </p:extLst>
          </p:nvPr>
        </p:nvGraphicFramePr>
        <p:xfrm>
          <a:off x="1014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680140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21846"/>
              </p:ext>
            </p:extLst>
          </p:nvPr>
        </p:nvGraphicFramePr>
        <p:xfrm>
          <a:off x="1014911" y="304038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97445"/>
              </p:ext>
            </p:extLst>
          </p:nvPr>
        </p:nvGraphicFramePr>
        <p:xfrm>
          <a:off x="1014911" y="30480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3359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5" y="251601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8(%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5" y="214257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$2, (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5" y="177178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5" y="288905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5" y="4313685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a[3]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4" y="468680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[2]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5" y="5052862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[1]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5" y="5420433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[0]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5" y="5788934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5" y="3960662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[4]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8(%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026651" y="270285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13036" y="25248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4" y="3611110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[5]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7" y="3260371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[6]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5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5" y="251601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8(%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5" y="214257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$2, (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5" y="177178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5" y="288905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5" y="4313685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a[3]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4" y="468680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[2]: 1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5" y="5052862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[1]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5" y="5420433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[0]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5" y="5788934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5" y="3960662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[4]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8(%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026651" y="2702852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13036" y="2524826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4" y="3611110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[5]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7" y="3260371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[6]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1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5" y="251601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$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8(%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5" y="214257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$2, (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5" y="1771789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5" y="288905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5" y="4313685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a[3]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4" y="4686802"/>
            <a:ext cx="2091622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[2]: 2</a:t>
            </a:r>
            <a:endParaRPr lang="zh-CN" alt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5" y="5052862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[1]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5" y="5420433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[0]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5" y="5788934"/>
            <a:ext cx="2091622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5" y="3960662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[4]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$1,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rdi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0002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026651" y="236187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13036" y="2183844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4" y="3611110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[5]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7" y="3260371"/>
            <a:ext cx="2091622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[6]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17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mov</a:t>
            </a:r>
            <a:r>
              <a:rPr kumimoji="1" lang="en-US" altLang="zh-CN" dirty="0"/>
              <a:t>{</a:t>
            </a:r>
            <a:r>
              <a:rPr kumimoji="1" lang="en-US" altLang="zh-CN" dirty="0" err="1" smtClean="0"/>
              <a:t>bwlq</a:t>
            </a: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29233"/>
              </p:ext>
            </p:extLst>
          </p:nvPr>
        </p:nvGraphicFramePr>
        <p:xfrm>
          <a:off x="378796" y="1726504"/>
          <a:ext cx="8308004" cy="365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833"/>
                <a:gridCol w="642517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Arial"/>
                          <a:cs typeface="Arial"/>
                        </a:rPr>
                        <a:t>movb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dirty="0" err="1" smtClean="0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altLang="zh-CN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Arial"/>
                          <a:cs typeface="Arial"/>
                        </a:rPr>
                        <a:t>dest</a:t>
                      </a:r>
                      <a:endParaRPr lang="zh-CN" altLang="en-US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Copy a </a:t>
                      </a:r>
                      <a:r>
                        <a:rPr kumimoji="1" lang="en-US" altLang="zh-CN" b="1" dirty="0" smtClean="0">
                          <a:latin typeface="Arial"/>
                          <a:cs typeface="Arial"/>
                        </a:rPr>
                        <a:t>byte</a:t>
                      </a:r>
                      <a:r>
                        <a:rPr kumimoji="1" lang="en-US" altLang="zh-CN" b="1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from the source operand to the destination operand. e.g., </a:t>
                      </a:r>
                      <a:r>
                        <a:rPr kumimoji="1" lang="en-US" altLang="zh-CN" b="1" dirty="0" err="1" smtClean="0">
                          <a:latin typeface="Arial"/>
                          <a:cs typeface="Arial"/>
                        </a:rPr>
                        <a:t>movb</a:t>
                      </a:r>
                      <a:r>
                        <a:rPr kumimoji="1" lang="en-US" altLang="zh-CN" b="0" dirty="0" smtClean="0">
                          <a:latin typeface="Arial"/>
                          <a:cs typeface="Arial"/>
                        </a:rPr>
                        <a:t> %al, %</a:t>
                      </a:r>
                      <a:r>
                        <a:rPr kumimoji="1" lang="en-US" altLang="zh-CN" b="0" dirty="0" err="1" smtClean="0">
                          <a:latin typeface="Arial"/>
                          <a:cs typeface="Arial"/>
                        </a:rPr>
                        <a:t>bl</a:t>
                      </a:r>
                      <a:endParaRPr kumimoji="1" lang="en-US" altLang="zh-CN" b="0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Arial"/>
                          <a:cs typeface="Arial"/>
                        </a:rPr>
                        <a:t>movw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dirty="0" err="1" smtClean="0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altLang="zh-CN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Arial"/>
                          <a:cs typeface="Arial"/>
                        </a:rPr>
                        <a:t>dest</a:t>
                      </a:r>
                      <a:endParaRPr lang="zh-CN" altLang="en-US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Copy a </a:t>
                      </a:r>
                      <a:r>
                        <a:rPr kumimoji="1" lang="en-US" altLang="zh-CN" b="1" dirty="0" smtClean="0">
                          <a:latin typeface="Arial"/>
                          <a:cs typeface="Arial"/>
                        </a:rPr>
                        <a:t>word</a:t>
                      </a:r>
                      <a:r>
                        <a:rPr kumimoji="1" lang="en-US" altLang="zh-CN" b="1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from the source operand to the destination operand.</a:t>
                      </a:r>
                      <a:r>
                        <a:rPr kumimoji="1" lang="en-US" altLang="zh-CN" b="1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e.g., </a:t>
                      </a:r>
                      <a:r>
                        <a:rPr kumimoji="1" lang="en-US" altLang="zh-CN" b="1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zh-CN" b="1" dirty="0" err="1" smtClean="0">
                          <a:latin typeface="Arial"/>
                          <a:cs typeface="Arial"/>
                        </a:rPr>
                        <a:t>movw</a:t>
                      </a:r>
                      <a:r>
                        <a:rPr kumimoji="1" lang="en-US" altLang="zh-CN" b="0" dirty="0" smtClean="0">
                          <a:latin typeface="Arial"/>
                          <a:cs typeface="Arial"/>
                        </a:rPr>
                        <a:t> %ax, %</a:t>
                      </a:r>
                      <a:r>
                        <a:rPr kumimoji="1" lang="en-US" altLang="zh-CN" b="0" dirty="0" err="1" smtClean="0">
                          <a:latin typeface="Arial"/>
                          <a:cs typeface="Arial"/>
                        </a:rPr>
                        <a:t>bx</a:t>
                      </a:r>
                      <a:endParaRPr kumimoji="1" lang="en-US" altLang="zh-CN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Arial"/>
                          <a:cs typeface="Arial"/>
                        </a:rPr>
                        <a:t>movl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dirty="0" err="1" smtClean="0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altLang="zh-CN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Arial"/>
                          <a:cs typeface="Arial"/>
                        </a:rPr>
                        <a:t>dest</a:t>
                      </a:r>
                      <a:endParaRPr lang="zh-CN" altLang="en-US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Copy a </a:t>
                      </a:r>
                      <a:r>
                        <a:rPr kumimoji="1" lang="en-US" altLang="zh-CN" b="1" dirty="0" smtClean="0">
                          <a:latin typeface="Arial"/>
                          <a:cs typeface="Arial"/>
                        </a:rPr>
                        <a:t>long </a:t>
                      </a:r>
                      <a:r>
                        <a:rPr kumimoji="1" lang="en-US" altLang="zh-CN" b="0" dirty="0" smtClean="0">
                          <a:latin typeface="Arial"/>
                          <a:cs typeface="Arial"/>
                        </a:rPr>
                        <a:t>(32 bits) </a:t>
                      </a: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from the source operand to the destination operand. e.g., </a:t>
                      </a:r>
                      <a:r>
                        <a:rPr kumimoji="1" lang="en-US" altLang="zh-CN" b="1" dirty="0" err="1" smtClean="0">
                          <a:latin typeface="Arial"/>
                          <a:cs typeface="Arial"/>
                        </a:rPr>
                        <a:t>movl</a:t>
                      </a:r>
                      <a:r>
                        <a:rPr kumimoji="1" lang="en-US" altLang="zh-CN" b="0" dirty="0" smtClean="0">
                          <a:latin typeface="Arial"/>
                          <a:cs typeface="Arial"/>
                        </a:rPr>
                        <a:t> %</a:t>
                      </a:r>
                      <a:r>
                        <a:rPr kumimoji="1" lang="en-US" altLang="zh-CN" b="0" dirty="0" err="1" smtClean="0">
                          <a:latin typeface="Arial"/>
                          <a:cs typeface="Arial"/>
                        </a:rPr>
                        <a:t>eax</a:t>
                      </a:r>
                      <a:r>
                        <a:rPr kumimoji="1" lang="en-US" altLang="zh-CN" b="0" dirty="0" smtClean="0">
                          <a:latin typeface="Arial"/>
                          <a:cs typeface="Arial"/>
                        </a:rPr>
                        <a:t>, %</a:t>
                      </a:r>
                      <a:r>
                        <a:rPr kumimoji="1" lang="en-US" altLang="zh-CN" b="0" dirty="0" err="1" smtClean="0">
                          <a:latin typeface="Arial"/>
                          <a:cs typeface="Arial"/>
                        </a:rPr>
                        <a:t>ebx</a:t>
                      </a:r>
                      <a:endParaRPr kumimoji="1" lang="en-US" altLang="zh-CN" dirty="0" smtClean="0">
                        <a:latin typeface="Arial"/>
                        <a:cs typeface="Arial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latin typeface="Arial"/>
                          <a:cs typeface="Arial"/>
                        </a:rPr>
                        <a:t>movq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dirty="0" err="1" smtClean="0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,</a:t>
                      </a:r>
                      <a:r>
                        <a:rPr lang="en-US" altLang="zh-CN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Arial"/>
                          <a:cs typeface="Arial"/>
                        </a:rPr>
                        <a:t>dest</a:t>
                      </a:r>
                      <a:endParaRPr lang="zh-CN" altLang="en-US" dirty="0" smtClean="0">
                        <a:latin typeface="Arial"/>
                        <a:cs typeface="Arial"/>
                      </a:endParaRPr>
                    </a:p>
                    <a:p>
                      <a:pPr algn="l"/>
                      <a:endParaRPr lang="zh-CN" altLang="en-US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Copy a </a:t>
                      </a:r>
                      <a:r>
                        <a:rPr kumimoji="1" lang="en-US" altLang="zh-CN" b="1" dirty="0" err="1" smtClean="0">
                          <a:latin typeface="Arial"/>
                          <a:cs typeface="Arial"/>
                        </a:rPr>
                        <a:t>quadword</a:t>
                      </a:r>
                      <a:r>
                        <a:rPr kumimoji="1" lang="en-US" altLang="zh-CN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zh-CN" dirty="0" smtClean="0">
                          <a:latin typeface="Arial"/>
                          <a:cs typeface="Arial"/>
                        </a:rPr>
                        <a:t>from the source operand to the destination operand. e.g., </a:t>
                      </a:r>
                      <a:r>
                        <a:rPr kumimoji="1" lang="en-US" altLang="zh-CN" b="1" dirty="0" err="1" smtClean="0">
                          <a:latin typeface="Arial"/>
                          <a:cs typeface="Arial"/>
                        </a:rPr>
                        <a:t>movq</a:t>
                      </a:r>
                      <a:r>
                        <a:rPr kumimoji="1" lang="en-US" altLang="zh-CN" b="0" dirty="0" smtClean="0">
                          <a:latin typeface="Arial"/>
                          <a:cs typeface="Arial"/>
                        </a:rPr>
                        <a:t> %</a:t>
                      </a:r>
                      <a:r>
                        <a:rPr kumimoji="1" lang="en-US" altLang="zh-CN" b="0" dirty="0" err="1" smtClean="0">
                          <a:latin typeface="Arial"/>
                          <a:cs typeface="Arial"/>
                        </a:rPr>
                        <a:t>rax</a:t>
                      </a:r>
                      <a:r>
                        <a:rPr kumimoji="1" lang="en-US" altLang="zh-CN" b="0" dirty="0" smtClean="0">
                          <a:latin typeface="Arial"/>
                          <a:cs typeface="Arial"/>
                        </a:rPr>
                        <a:t>, %</a:t>
                      </a:r>
                      <a:r>
                        <a:rPr kumimoji="1" lang="en-US" altLang="zh-CN" b="0" dirty="0" err="1" smtClean="0">
                          <a:latin typeface="Arial"/>
                          <a:cs typeface="Arial"/>
                        </a:rPr>
                        <a:t>rbx</a:t>
                      </a:r>
                      <a:endParaRPr kumimoji="1" lang="en-US" altLang="zh-CN" dirty="0" smtClean="0">
                        <a:latin typeface="Arial"/>
                        <a:cs typeface="Arial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73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The lea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 smtClean="0"/>
              <a:t>leaq</a:t>
            </a:r>
            <a:r>
              <a:rPr kumimoji="1" lang="en-US" altLang="zh-CN" dirty="0" smtClean="0"/>
              <a:t> </a:t>
            </a:r>
            <a:r>
              <a:rPr kumimoji="1" lang="en-US" altLang="zh-CN" i="1" dirty="0" smtClean="0"/>
              <a:t>Source, </a:t>
            </a:r>
            <a:r>
              <a:rPr kumimoji="1" lang="en-US" altLang="zh-CN" i="1" dirty="0" err="1" smtClean="0"/>
              <a:t>Dest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 smtClean="0"/>
              <a:t>load </a:t>
            </a:r>
            <a:r>
              <a:rPr kumimoji="1" lang="en-US" altLang="zh-CN" dirty="0"/>
              <a:t>effective </a:t>
            </a:r>
            <a:r>
              <a:rPr kumimoji="1" lang="en-US" altLang="zh-CN" dirty="0" smtClean="0"/>
              <a:t>address: set </a:t>
            </a:r>
            <a:r>
              <a:rPr kumimoji="1" lang="en-US" altLang="zh-CN" i="1" dirty="0" err="1" smtClean="0"/>
              <a:t>Dest</a:t>
            </a:r>
            <a:r>
              <a:rPr kumimoji="1" lang="en-US" altLang="zh-CN" dirty="0" smtClean="0"/>
              <a:t> to the address </a:t>
            </a:r>
            <a:r>
              <a:rPr kumimoji="1" lang="en-US" altLang="zh-CN" dirty="0" smtClean="0"/>
              <a:t>given by </a:t>
            </a:r>
            <a:r>
              <a:rPr kumimoji="1" lang="en-US" altLang="zh-CN" i="1" dirty="0" smtClean="0"/>
              <a:t>Source </a:t>
            </a:r>
            <a:r>
              <a:rPr kumimoji="1" lang="en-US" altLang="zh-CN" dirty="0" smtClean="0"/>
              <a:t>address mode </a:t>
            </a:r>
            <a:r>
              <a:rPr kumimoji="1" lang="en-US" altLang="zh-CN" dirty="0" smtClean="0"/>
              <a:t>expression</a:t>
            </a:r>
          </a:p>
          <a:p>
            <a:pPr lvl="1"/>
            <a:r>
              <a:rPr kumimoji="1" lang="en-US" altLang="zh-CN" dirty="0" smtClean="0"/>
              <a:t>No memory access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1359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(%rdi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bx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rcx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b="1" dirty="0" err="1" smtClean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en-US" altLang="zh-CN" sz="15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5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200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200" b="1" dirty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 8(%rdi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%r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mr-IN" altLang="zh-CN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11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(%rdi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movq</a:t>
            </a:r>
            <a:r>
              <a:rPr lang="en-US" altLang="zh-CN" sz="14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400" dirty="0" err="1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rcx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b="1" dirty="0" err="1" smtClean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en-US" altLang="zh-CN" sz="15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 8</a:t>
            </a:r>
            <a:r>
              <a:rPr lang="mr-IN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500" dirty="0">
                <a:solidFill>
                  <a:prstClr val="black"/>
                </a:solidFill>
                <a:latin typeface="Arial"/>
                <a:cs typeface="Arial"/>
              </a:rPr>
              <a:t>%rdi</a:t>
            </a:r>
            <a:r>
              <a:rPr lang="mr-IN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500" dirty="0" smtClean="0">
                <a:solidFill>
                  <a:prstClr val="black"/>
                </a:solidFill>
                <a:latin typeface="Arial"/>
                <a:cs typeface="Arial"/>
              </a:rPr>
              <a:t>, %</a:t>
            </a:r>
            <a:r>
              <a:rPr lang="en-US" altLang="zh-CN" sz="1500" dirty="0" err="1" smtClean="0">
                <a:solidFill>
                  <a:prstClr val="black"/>
                </a:solidFill>
                <a:latin typeface="Arial"/>
                <a:cs typeface="Arial"/>
              </a:rPr>
              <a:t>rbx</a:t>
            </a:r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smtClean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200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mr-IN" altLang="zh-CN" sz="1200" b="1" dirty="0">
                <a:solidFill>
                  <a:prstClr val="black"/>
                </a:solidFill>
                <a:latin typeface="Arial"/>
                <a:cs typeface="Arial"/>
              </a:rPr>
              <a:t>leaq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  8(%rdi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%r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lang="mr-IN" altLang="zh-CN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sz="1600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3054840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88857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14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common usage of </a:t>
            </a:r>
            <a:r>
              <a:rPr kumimoji="1" lang="en-US" altLang="zh-CN" dirty="0" err="1" smtClean="0"/>
              <a:t>leaq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Compute expressions: x </a:t>
            </a:r>
            <a:r>
              <a:rPr lang="en-US" altLang="zh-CN" dirty="0"/>
              <a:t>+ </a:t>
            </a:r>
            <a:r>
              <a:rPr lang="en-US" altLang="zh-CN" dirty="0" smtClean="0"/>
              <a:t>K*y + d (K=1</a:t>
            </a:r>
            <a:r>
              <a:rPr lang="en-US" altLang="zh-CN" dirty="0"/>
              <a:t>, 2, 4, or </a:t>
            </a:r>
            <a:r>
              <a:rPr lang="en-US" altLang="zh-CN" dirty="0" smtClean="0"/>
              <a:t>8)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3012719"/>
            <a:ext cx="2689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long m3(long x)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x*3;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右箭头 6"/>
          <p:cNvSpPr/>
          <p:nvPr/>
        </p:nvSpPr>
        <p:spPr>
          <a:xfrm>
            <a:off x="3331436" y="3030521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81553" y="305021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mr-IN" altLang="zh-CN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80534" y="4766004"/>
            <a:ext cx="4802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Arial"/>
                <a:cs typeface="Arial"/>
              </a:rPr>
              <a:t>Assume %</a:t>
            </a:r>
            <a:r>
              <a:rPr lang="en-US" altLang="zh-CN" sz="2400" b="1" dirty="0" err="1" smtClean="0">
                <a:latin typeface="Arial"/>
                <a:cs typeface="Arial"/>
              </a:rPr>
              <a:t>rdi</a:t>
            </a:r>
            <a:r>
              <a:rPr lang="en-US" altLang="zh-CN" sz="2400" b="1" dirty="0" smtClean="0">
                <a:latin typeface="Arial"/>
                <a:cs typeface="Arial"/>
              </a:rPr>
              <a:t> has the value of x</a:t>
            </a:r>
            <a:endParaRPr lang="zh-CN" altLang="en-US" sz="2400" b="1" dirty="0">
              <a:latin typeface="Arial"/>
              <a:cs typeface="Arial"/>
            </a:endParaRPr>
          </a:p>
        </p:txBody>
      </p:sp>
      <p:sp>
        <p:nvSpPr>
          <p:cNvPr id="9" name="矩形 7"/>
          <p:cNvSpPr/>
          <p:nvPr/>
        </p:nvSpPr>
        <p:spPr>
          <a:xfrm>
            <a:off x="4833953" y="3202614"/>
            <a:ext cx="3651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>
                <a:latin typeface="Consolas"/>
                <a:cs typeface="Consolas"/>
              </a:rPr>
              <a:t>leaq </a:t>
            </a:r>
            <a:r>
              <a:rPr lang="mr-IN" altLang="zh-CN" dirty="0">
                <a:latin typeface="Consolas"/>
                <a:cs typeface="Consolas"/>
              </a:rPr>
              <a:t>(%rdi, %rdi,2), %rax</a:t>
            </a:r>
          </a:p>
        </p:txBody>
      </p:sp>
    </p:spTree>
    <p:extLst>
      <p:ext uri="{BB962C8B-B14F-4D97-AF65-F5344CB8AC3E}">
        <p14:creationId xmlns:p14="http://schemas.microsoft.com/office/powerpoint/2010/main" val="223268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CPU executes a program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5779792" y="1568290"/>
            <a:ext cx="2198113" cy="1290450"/>
            <a:chOff x="4589993" y="1584086"/>
            <a:chExt cx="2053130" cy="733943"/>
          </a:xfrm>
        </p:grpSpPr>
        <p:sp>
          <p:nvSpPr>
            <p:cNvPr id="33" name="矩形 32"/>
            <p:cNvSpPr/>
            <p:nvPr/>
          </p:nvSpPr>
          <p:spPr>
            <a:xfrm>
              <a:off x="4589993" y="1584086"/>
              <a:ext cx="2053130" cy="7339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chemeClr val="tx1"/>
                </a:solidFill>
                <a:latin typeface="Verdana"/>
                <a:cs typeface="Verdan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86107" y="1615703"/>
              <a:ext cx="653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CN" dirty="0">
                  <a:latin typeface="Verdana"/>
                  <a:cs typeface="Verdana"/>
                </a:rPr>
                <a:t>CPU</a:t>
              </a:r>
              <a:endParaRPr kumimoji="1" lang="zh-CN" altLang="en-US" dirty="0">
                <a:latin typeface="Verdana"/>
                <a:cs typeface="Verdana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219690" y="5734789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0359" y="281938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0359" y="24459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0359" y="207516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00359" y="17017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359" y="31924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4729" y="3939936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9098" y="4313369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16679" y="4679429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16679" y="5047000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6679" y="5415501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6294" y="538156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800359" y="3575471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71390" y="1675349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037967" y="205958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037967" y="2437411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2037967" y="2784378"/>
            <a:ext cx="15468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instruction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414770" y="317492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2414770" y="3549705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2425911" y="39271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2419095" y="4303632"/>
            <a:ext cx="753607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data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5872073" y="1967819"/>
            <a:ext cx="1138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Verdana"/>
                <a:cs typeface="Verdana"/>
              </a:rPr>
              <a:t>instruction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872073" y="2271028"/>
            <a:ext cx="582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dirty="0" smtClean="0">
                <a:latin typeface="Verdana"/>
                <a:cs typeface="Verdana"/>
              </a:rPr>
              <a:t>data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967667" y="3771895"/>
            <a:ext cx="519117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FF"/>
                </a:solidFill>
              </a:rPr>
              <a:t>Questions</a:t>
            </a:r>
          </a:p>
          <a:p>
            <a:endParaRPr kumimoji="1" lang="en-US" altLang="zh-CN" sz="2000" b="1" dirty="0">
              <a:solidFill>
                <a:srgbClr val="0000FF"/>
              </a:solidFill>
            </a:endParaRPr>
          </a:p>
          <a:p>
            <a:r>
              <a:rPr lang="en-US" altLang="zh-CN" sz="2000" dirty="0" smtClean="0"/>
              <a:t>How </a:t>
            </a:r>
            <a:r>
              <a:rPr lang="en-US" altLang="zh-CN" sz="2000" dirty="0"/>
              <a:t>does CPU know which </a:t>
            </a:r>
            <a:r>
              <a:rPr lang="en-US" altLang="zh-CN" sz="2000" dirty="0" smtClean="0"/>
              <a:t>instruction </a:t>
            </a:r>
            <a:r>
              <a:rPr lang="en-US" altLang="zh-CN" sz="2000" dirty="0"/>
              <a:t>to fetch</a:t>
            </a:r>
            <a:r>
              <a:rPr lang="en-US" altLang="zh-CN" sz="2000" dirty="0" smtClean="0"/>
              <a:t>?</a:t>
            </a:r>
          </a:p>
          <a:p>
            <a:endParaRPr lang="en-US" altLang="zh-CN" sz="1400" dirty="0" smtClean="0"/>
          </a:p>
          <a:p>
            <a:r>
              <a:rPr lang="en-US" altLang="zh-CN" sz="2000" dirty="0" smtClean="0"/>
              <a:t>Where does CPU keep the instruction and data?</a:t>
            </a:r>
          </a:p>
          <a:p>
            <a:endParaRPr lang="en-US" altLang="zh-CN" sz="2000" dirty="0" smtClean="0"/>
          </a:p>
          <a:p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0798" y="170173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59559" y="206802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59559" y="50528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59559" y="46776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59559" y="4301544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9559" y="394403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0798" y="358722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72447" y="31774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76817" y="281524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366287" y="245969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854796" y="1701731"/>
            <a:ext cx="1726454" cy="148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854796" y="1850229"/>
            <a:ext cx="1726454" cy="117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1284466">
            <a:off x="4170259" y="1907579"/>
            <a:ext cx="119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854796" y="2459691"/>
            <a:ext cx="1924996" cy="974880"/>
            <a:chOff x="3854796" y="2459691"/>
            <a:chExt cx="1924996" cy="974880"/>
          </a:xfrm>
        </p:grpSpPr>
        <p:sp>
          <p:nvSpPr>
            <p:cNvPr id="67" name="TextBox 66"/>
            <p:cNvSpPr txBox="1"/>
            <p:nvPr/>
          </p:nvSpPr>
          <p:spPr>
            <a:xfrm rot="20046173">
              <a:off x="4170259" y="2739084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</a:t>
              </a:r>
              <a:endParaRPr lang="en-US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>
              <a:off x="3854796" y="2459691"/>
              <a:ext cx="1924996" cy="9748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854796" y="2578805"/>
            <a:ext cx="1924996" cy="973356"/>
            <a:chOff x="3854796" y="2578805"/>
            <a:chExt cx="1924996" cy="97335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3854796" y="2578805"/>
              <a:ext cx="1924996" cy="9733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9895595">
              <a:off x="4466803" y="3084174"/>
              <a:ext cx="60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 rot="21282106">
            <a:off x="4170259" y="141763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9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Puzzle</a:t>
            </a:r>
            <a:endParaRPr lang="en-US" dirty="0"/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111828" y="2361322"/>
            <a:ext cx="3886200" cy="111833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 err="1" smtClean="0">
                <a:latin typeface="Consolas"/>
                <a:cs typeface="Consolas"/>
              </a:rPr>
              <a:t>leaq</a:t>
            </a:r>
            <a:r>
              <a:rPr lang="en-US" sz="1800" dirty="0" smtClean="0">
                <a:latin typeface="Consolas"/>
                <a:cs typeface="Consolas"/>
              </a:rPr>
              <a:t>	(%rdi,%rsi,2), %</a:t>
            </a:r>
            <a:r>
              <a:rPr lang="en-US" sz="1800" dirty="0" err="1" smtClean="0">
                <a:latin typeface="Consolas"/>
                <a:cs typeface="Consolas"/>
              </a:rPr>
              <a:t>rax</a:t>
            </a:r>
            <a:endParaRPr lang="en-US" sz="1800" dirty="0" smtClean="0">
              <a:latin typeface="Consolas"/>
              <a:cs typeface="Consolas"/>
            </a:endParaRPr>
          </a:p>
          <a:p>
            <a:r>
              <a:rPr lang="en-US" sz="1800" dirty="0" err="1" smtClean="0">
                <a:latin typeface="Consolas"/>
                <a:cs typeface="Consolas"/>
              </a:rPr>
              <a:t>leaq</a:t>
            </a:r>
            <a:r>
              <a:rPr lang="en-US" sz="1800" dirty="0" smtClean="0">
                <a:latin typeface="Consolas"/>
                <a:cs typeface="Consolas"/>
              </a:rPr>
              <a:t>	(%rax,%rax,4), %</a:t>
            </a:r>
            <a:r>
              <a:rPr lang="en-US" sz="1800" dirty="0" err="1" smtClean="0">
                <a:latin typeface="Consolas"/>
                <a:cs typeface="Consolas"/>
              </a:rPr>
              <a:t>rax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392439"/>
            <a:ext cx="742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Suppose %</a:t>
            </a:r>
            <a:r>
              <a:rPr lang="en-US" sz="2000" dirty="0" err="1" smtClean="0">
                <a:latin typeface="Arial"/>
                <a:cs typeface="Arial"/>
              </a:rPr>
              <a:t>rdi</a:t>
            </a:r>
            <a:r>
              <a:rPr lang="en-US" sz="2000" dirty="0" smtClean="0">
                <a:latin typeface="Arial"/>
                <a:cs typeface="Arial"/>
              </a:rPr>
              <a:t>, %</a:t>
            </a:r>
            <a:r>
              <a:rPr lang="en-US" sz="2000" dirty="0" err="1" smtClean="0">
                <a:latin typeface="Arial"/>
                <a:cs typeface="Arial"/>
              </a:rPr>
              <a:t>rsi</a:t>
            </a:r>
            <a:r>
              <a:rPr lang="en-US" sz="2000" dirty="0" smtClean="0">
                <a:latin typeface="Arial"/>
                <a:cs typeface="Arial"/>
              </a:rPr>
              <a:t>, %</a:t>
            </a:r>
            <a:r>
              <a:rPr lang="en-US" sz="2000" dirty="0" err="1" smtClean="0">
                <a:latin typeface="Arial"/>
                <a:cs typeface="Arial"/>
              </a:rPr>
              <a:t>rax</a:t>
            </a:r>
            <a:r>
              <a:rPr lang="en-US" sz="2000" dirty="0" smtClean="0">
                <a:latin typeface="Arial"/>
                <a:cs typeface="Arial"/>
              </a:rPr>
              <a:t> contains variable x, y, s respectively</a:t>
            </a:r>
          </a:p>
        </p:txBody>
      </p:sp>
      <p:sp>
        <p:nvSpPr>
          <p:cNvPr id="3" name="Rectangle 2"/>
          <p:cNvSpPr/>
          <p:nvPr/>
        </p:nvSpPr>
        <p:spPr>
          <a:xfrm>
            <a:off x="5268910" y="1974247"/>
            <a:ext cx="40479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l</a:t>
            </a:r>
            <a:r>
              <a:rPr lang="en-US" sz="1800" dirty="0" smtClean="0">
                <a:latin typeface="Consolas"/>
                <a:cs typeface="Consolas"/>
              </a:rPr>
              <a:t>ong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f(</a:t>
            </a:r>
            <a:r>
              <a:rPr lang="en-US" sz="1800" dirty="0">
                <a:latin typeface="Consolas"/>
                <a:cs typeface="Consolas"/>
              </a:rPr>
              <a:t>long x, long </a:t>
            </a:r>
            <a:r>
              <a:rPr lang="en-US" sz="1800" dirty="0" smtClean="0">
                <a:latin typeface="Consolas"/>
                <a:cs typeface="Consolas"/>
              </a:rPr>
              <a:t>y)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r>
              <a:rPr lang="en-US" sz="1800" dirty="0">
                <a:latin typeface="Consolas"/>
                <a:cs typeface="Consolas"/>
              </a:rPr>
              <a:t>	long s =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??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endParaRPr lang="en-US" sz="1800" dirty="0">
              <a:latin typeface="Consolas"/>
              <a:cs typeface="Consolas"/>
            </a:endParaRPr>
          </a:p>
          <a:p>
            <a:r>
              <a:rPr lang="da-DK" sz="1800" dirty="0" smtClean="0">
                <a:latin typeface="Consolas"/>
                <a:cs typeface="Consolas"/>
              </a:rPr>
              <a:t>   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sz="1800" dirty="0" smtClean="0">
                <a:latin typeface="Consolas"/>
                <a:cs typeface="Consolas"/>
              </a:rPr>
              <a:t>return s;</a:t>
            </a:r>
            <a:endParaRPr lang="da-DK" sz="1800" dirty="0">
              <a:latin typeface="Consolas"/>
              <a:cs typeface="Consolas"/>
            </a:endParaRPr>
          </a:p>
          <a:p>
            <a:r>
              <a:rPr lang="da-DK" sz="1800" dirty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11309" y="2451246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5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Puzzle</a:t>
            </a:r>
            <a:endParaRPr lang="en-US" dirty="0"/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111828" y="2361322"/>
            <a:ext cx="3886200" cy="111833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 err="1" smtClean="0">
                <a:latin typeface="Consolas"/>
                <a:cs typeface="Consolas"/>
              </a:rPr>
              <a:t>leaq</a:t>
            </a:r>
            <a:r>
              <a:rPr lang="en-US" sz="1800" dirty="0" smtClean="0">
                <a:latin typeface="Consolas"/>
                <a:cs typeface="Consolas"/>
              </a:rPr>
              <a:t>	(%rdi,%rsi,2), %</a:t>
            </a:r>
            <a:r>
              <a:rPr lang="en-US" sz="1800" dirty="0" err="1" smtClean="0">
                <a:latin typeface="Consolas"/>
                <a:cs typeface="Consolas"/>
              </a:rPr>
              <a:t>rax</a:t>
            </a:r>
            <a:endParaRPr lang="en-US" sz="1800" dirty="0" smtClean="0">
              <a:latin typeface="Consolas"/>
              <a:cs typeface="Consolas"/>
            </a:endParaRPr>
          </a:p>
          <a:p>
            <a:r>
              <a:rPr lang="en-US" sz="1800" dirty="0" err="1" smtClean="0">
                <a:latin typeface="Consolas"/>
                <a:cs typeface="Consolas"/>
              </a:rPr>
              <a:t>leaq</a:t>
            </a:r>
            <a:r>
              <a:rPr lang="en-US" sz="1800" dirty="0" smtClean="0">
                <a:latin typeface="Consolas"/>
                <a:cs typeface="Consolas"/>
              </a:rPr>
              <a:t>	(%rax,%rax,4), %</a:t>
            </a:r>
            <a:r>
              <a:rPr lang="en-US" sz="1800" dirty="0" err="1" smtClean="0">
                <a:latin typeface="Consolas"/>
                <a:cs typeface="Consolas"/>
              </a:rPr>
              <a:t>rax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392439"/>
            <a:ext cx="742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Suppose %</a:t>
            </a:r>
            <a:r>
              <a:rPr lang="en-US" sz="2000" dirty="0" err="1" smtClean="0">
                <a:latin typeface="Arial"/>
                <a:cs typeface="Arial"/>
              </a:rPr>
              <a:t>rdi</a:t>
            </a:r>
            <a:r>
              <a:rPr lang="en-US" sz="2000" dirty="0" smtClean="0">
                <a:latin typeface="Arial"/>
                <a:cs typeface="Arial"/>
              </a:rPr>
              <a:t>, %</a:t>
            </a:r>
            <a:r>
              <a:rPr lang="en-US" sz="2000" dirty="0" err="1" smtClean="0">
                <a:latin typeface="Arial"/>
                <a:cs typeface="Arial"/>
              </a:rPr>
              <a:t>rsi</a:t>
            </a:r>
            <a:r>
              <a:rPr lang="en-US" sz="2000" dirty="0" smtClean="0">
                <a:latin typeface="Arial"/>
                <a:cs typeface="Arial"/>
              </a:rPr>
              <a:t>, %</a:t>
            </a:r>
            <a:r>
              <a:rPr lang="en-US" sz="2000" dirty="0" err="1" smtClean="0">
                <a:latin typeface="Arial"/>
                <a:cs typeface="Arial"/>
              </a:rPr>
              <a:t>rax</a:t>
            </a:r>
            <a:r>
              <a:rPr lang="en-US" sz="2000" dirty="0" smtClean="0">
                <a:latin typeface="Arial"/>
                <a:cs typeface="Arial"/>
              </a:rPr>
              <a:t> contains variable x, y, s </a:t>
            </a:r>
            <a:r>
              <a:rPr lang="en-US" sz="2000" dirty="0" err="1" smtClean="0">
                <a:latin typeface="Arial"/>
                <a:cs typeface="Arial"/>
              </a:rPr>
              <a:t>respsectively</a:t>
            </a:r>
            <a:endParaRPr lang="en-US" sz="2000" dirty="0" smtClean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8910" y="1974247"/>
            <a:ext cx="40479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l</a:t>
            </a:r>
            <a:r>
              <a:rPr lang="en-US" sz="1800" dirty="0" smtClean="0">
                <a:latin typeface="Consolas"/>
                <a:cs typeface="Consolas"/>
              </a:rPr>
              <a:t>ong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f(</a:t>
            </a:r>
            <a:r>
              <a:rPr lang="en-US" sz="1800" dirty="0">
                <a:latin typeface="Consolas"/>
                <a:cs typeface="Consolas"/>
              </a:rPr>
              <a:t>long x, long </a:t>
            </a:r>
            <a:r>
              <a:rPr lang="en-US" sz="1800" dirty="0" smtClean="0">
                <a:latin typeface="Consolas"/>
                <a:cs typeface="Consolas"/>
              </a:rPr>
              <a:t>y)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r>
              <a:rPr lang="en-US" sz="1800" dirty="0">
                <a:latin typeface="Consolas"/>
                <a:cs typeface="Consolas"/>
              </a:rPr>
              <a:t>	long s =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5(x + 2y)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endParaRPr lang="en-US" sz="1800" dirty="0">
              <a:latin typeface="Consolas"/>
              <a:cs typeface="Consolas"/>
            </a:endParaRPr>
          </a:p>
          <a:p>
            <a:r>
              <a:rPr lang="da-DK" sz="1800" dirty="0" smtClean="0">
                <a:latin typeface="Consolas"/>
                <a:cs typeface="Consolas"/>
              </a:rPr>
              <a:t>   </a:t>
            </a:r>
            <a:r>
              <a:rPr lang="da-DK" dirty="0">
                <a:latin typeface="Consolas"/>
                <a:cs typeface="Consolas"/>
              </a:rPr>
              <a:t> </a:t>
            </a:r>
            <a:r>
              <a:rPr lang="da-DK" sz="1800" dirty="0" smtClean="0">
                <a:latin typeface="Consolas"/>
                <a:cs typeface="Consolas"/>
              </a:rPr>
              <a:t>return s;</a:t>
            </a:r>
            <a:endParaRPr lang="da-DK" sz="1800" dirty="0">
              <a:latin typeface="Consolas"/>
              <a:cs typeface="Consolas"/>
            </a:endParaRPr>
          </a:p>
          <a:p>
            <a:r>
              <a:rPr lang="da-DK" sz="1800" dirty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11309" y="2451246"/>
            <a:ext cx="622806" cy="389025"/>
          </a:xfrm>
          <a:prstGeom prst="rightArrow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5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Basic Arithmetic </a:t>
            </a:r>
            <a:r>
              <a:rPr lang="en-US" dirty="0"/>
              <a:t>Operations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396875" y="1362075"/>
            <a:ext cx="7896225" cy="497205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addq</a:t>
            </a:r>
            <a:r>
              <a:rPr lang="en-US" dirty="0" smtClean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 smtClean="0">
                <a:ea typeface="Calibri Italic" charset="0"/>
                <a:sym typeface="Calibri Italic" charset="0"/>
              </a:rPr>
              <a:t>Src</a:t>
            </a:r>
            <a:r>
              <a:rPr lang="en-US" dirty="0" smtClean="0">
                <a:ea typeface="Calibri Italic" charset="0"/>
                <a:sym typeface="Calibri Italic" charset="0"/>
              </a:rPr>
              <a:t>, </a:t>
            </a:r>
            <a:r>
              <a:rPr lang="en-US" dirty="0" err="1" smtClean="0">
                <a:ea typeface="Calibri Italic" charset="0"/>
                <a:sym typeface="Calibri Italic" charset="0"/>
              </a:rPr>
              <a:t>Dest</a:t>
            </a: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 = </a:t>
            </a:r>
            <a:r>
              <a:rPr lang="en-US" dirty="0" err="1" smtClean="0"/>
              <a:t>Dest</a:t>
            </a:r>
            <a:r>
              <a:rPr lang="en-US" dirty="0" smtClean="0"/>
              <a:t> +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subq</a:t>
            </a:r>
            <a:r>
              <a:rPr lang="en-US" dirty="0" smtClean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 smtClean="0">
                <a:ea typeface="Calibri Italic" charset="0"/>
                <a:sym typeface="Calibri Italic" charset="0"/>
              </a:rPr>
              <a:t>Src</a:t>
            </a:r>
            <a:r>
              <a:rPr lang="en-US" dirty="0" smtClean="0">
                <a:ea typeface="Calibri Italic" charset="0"/>
                <a:sym typeface="Calibri Italic" charset="0"/>
              </a:rPr>
              <a:t>, </a:t>
            </a:r>
            <a:r>
              <a:rPr lang="en-US" dirty="0" err="1" smtClean="0">
                <a:ea typeface="Calibri Italic" charset="0"/>
                <a:sym typeface="Calibri Italic" charset="0"/>
              </a:rPr>
              <a:t>Dest</a:t>
            </a: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 =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ea typeface="Calibri Italic" charset="0"/>
                <a:sym typeface="Symbol"/>
              </a:rPr>
              <a:t>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imulq</a:t>
            </a:r>
            <a:r>
              <a:rPr lang="en-US" dirty="0" smtClean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 smtClean="0">
                <a:ea typeface="Calibri Italic" charset="0"/>
                <a:sym typeface="Calibri Italic" charset="0"/>
              </a:rPr>
              <a:t>Src</a:t>
            </a:r>
            <a:r>
              <a:rPr lang="en-US" dirty="0" smtClean="0">
                <a:ea typeface="Calibri Italic" charset="0"/>
                <a:sym typeface="Calibri Italic" charset="0"/>
              </a:rPr>
              <a:t>, </a:t>
            </a:r>
            <a:r>
              <a:rPr lang="en-US" dirty="0" err="1" smtClean="0">
                <a:ea typeface="Calibri Italic" charset="0"/>
                <a:sym typeface="Calibri Italic" charset="0"/>
              </a:rPr>
              <a:t>Dest</a:t>
            </a: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 = </a:t>
            </a:r>
            <a:r>
              <a:rPr lang="en-US" dirty="0" err="1" smtClean="0"/>
              <a:t>Dest</a:t>
            </a:r>
            <a:r>
              <a:rPr lang="en-US" dirty="0" smtClean="0"/>
              <a:t> *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b="1" dirty="0" smtClean="0">
              <a:sym typeface="Courier New Bold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+ 1</a:t>
            </a:r>
            <a:endParaRPr lang="en-US" dirty="0"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</a:t>
            </a:r>
            <a:r>
              <a:rPr lang="en-US" dirty="0">
                <a:ea typeface="Calibri Italic" charset="0"/>
                <a:sym typeface="Symbol"/>
              </a:rPr>
              <a:t></a:t>
            </a:r>
            <a:r>
              <a:rPr lang="en-US" dirty="0">
                <a:ea typeface="Calibri Italic" charset="0"/>
                <a:sym typeface="Calibri Italic" charset="0"/>
              </a:rPr>
              <a:t> 1</a:t>
            </a:r>
            <a:endParaRPr lang="en-US" dirty="0"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</a:t>
            </a:r>
            <a:r>
              <a:rPr lang="en-US" dirty="0">
                <a:ea typeface="Calibri Italic" charset="0"/>
                <a:sym typeface="Symbol"/>
              </a:rPr>
              <a:t> 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endParaRPr lang="en-US" dirty="0">
              <a:sym typeface="Calibri Italic" charset="0"/>
            </a:endParaRPr>
          </a:p>
          <a:p>
            <a:pPr marL="285750" lvl="2" indent="0">
              <a:buFont typeface="Arial" pitchFamily="34" charset="0"/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endParaRPr lang="en-US" b="1" dirty="0" smtClean="0"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Bitwise Operations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368404"/>
          </a:xfrm>
          <a:ln/>
        </p:spPr>
        <p:txBody>
          <a:bodyPr/>
          <a:lstStyle/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 smtClean="0"/>
              <a:t>Arithmetic left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 smtClean="0"/>
              <a:t>Src</a:t>
            </a:r>
            <a:r>
              <a:rPr lang="en-US" dirty="0" smtClean="0"/>
              <a:t>        Arithmetic right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shlq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 smtClean="0"/>
              <a:t>Logical left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 smtClean="0"/>
              <a:t>Logical right shift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 smtClean="0"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b="1" dirty="0" err="1"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b="1" dirty="0" err="1" smtClean="0"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ea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sym typeface="Calibri Italic" charset="0"/>
              </a:rPr>
              <a:t>	</a:t>
            </a:r>
            <a:r>
              <a:rPr lang="en-US" dirty="0" err="1">
                <a:ea typeface="Calibri Italic" charset="0"/>
                <a:sym typeface="Calibri Italic" charset="0"/>
              </a:rPr>
              <a:t>Dest</a:t>
            </a:r>
            <a:r>
              <a:rPr lang="en-US" dirty="0">
                <a:ea typeface="Calibri Italic" charset="0"/>
                <a:sym typeface="Calibri Italic" charset="0"/>
              </a:rPr>
              <a:t> = ~</a:t>
            </a:r>
            <a:r>
              <a:rPr lang="en-US" dirty="0" err="1" smtClean="0">
                <a:ea typeface="Calibri Italic" charset="0"/>
                <a:sym typeface="Calibri Italic" charset="0"/>
              </a:rPr>
              <a:t>Dest</a:t>
            </a:r>
            <a:endParaRPr lang="en-US" dirty="0">
              <a:sym typeface="Calibri Italic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163716" y="1758551"/>
            <a:ext cx="1005783" cy="809492"/>
            <a:chOff x="8163716" y="1758551"/>
            <a:chExt cx="1005783" cy="809492"/>
          </a:xfrm>
        </p:grpSpPr>
        <p:sp>
          <p:nvSpPr>
            <p:cNvPr id="6" name="Freeform 5"/>
            <p:cNvSpPr/>
            <p:nvPr/>
          </p:nvSpPr>
          <p:spPr>
            <a:xfrm>
              <a:off x="8163716" y="1758551"/>
              <a:ext cx="321018" cy="809492"/>
            </a:xfrm>
            <a:custGeom>
              <a:avLst/>
              <a:gdLst>
                <a:gd name="connsiteX0" fmla="*/ 0 w 321018"/>
                <a:gd name="connsiteY0" fmla="*/ 0 h 809492"/>
                <a:gd name="connsiteX1" fmla="*/ 320965 w 321018"/>
                <a:gd name="connsiteY1" fmla="*/ 376832 h 809492"/>
                <a:gd name="connsiteX2" fmla="*/ 27910 w 321018"/>
                <a:gd name="connsiteY2" fmla="*/ 809492 h 80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018" h="809492">
                  <a:moveTo>
                    <a:pt x="0" y="0"/>
                  </a:moveTo>
                  <a:cubicBezTo>
                    <a:pt x="158156" y="120958"/>
                    <a:pt x="316313" y="241917"/>
                    <a:pt x="320965" y="376832"/>
                  </a:cubicBezTo>
                  <a:cubicBezTo>
                    <a:pt x="325617" y="511747"/>
                    <a:pt x="27910" y="809492"/>
                    <a:pt x="27910" y="809492"/>
                  </a:cubicBezTo>
                </a:path>
              </a:pathLst>
            </a:custGeom>
            <a:ln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84734" y="2020501"/>
              <a:ext cx="68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same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610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ddq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, 8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200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 smtClean="0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en-US" altLang="zh-CN" sz="12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, 8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2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23726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20634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70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79792" y="1568289"/>
            <a:ext cx="2617701" cy="505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3525" y="6108222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84194" y="250425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4194" y="213082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lang="en-US" altLang="zh-CN" sz="1400" b="1" dirty="0" err="1" smtClean="0">
                <a:solidFill>
                  <a:prstClr val="black"/>
                </a:solidFill>
                <a:latin typeface="Arial"/>
                <a:cs typeface="Arial"/>
              </a:rPr>
              <a:t>ddq</a:t>
            </a:r>
            <a:r>
              <a:rPr lang="en-US" altLang="zh-CN" sz="1400" b="1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400" dirty="0" err="1" smtClean="0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 , 8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lang="mr-IN" altLang="zh-CN" sz="1400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lang="en-US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lang="mr-IN" altLang="zh-CN" sz="1400" dirty="0" smtClean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194" y="1760031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4194" y="2877294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5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8564" y="4301927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2933" y="4686802"/>
            <a:ext cx="1951499" cy="37343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300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00514" y="5052862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201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00514" y="5420433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100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0514" y="5788934"/>
            <a:ext cx="1951499" cy="3734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……</a:t>
            </a:r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0129" y="57549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1784194" y="3948904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16198" y="1550485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16198" y="197702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sz="1600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31169" y="1996951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4725" y="2415046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16197" y="24368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1200" b="1" dirty="0" err="1">
                <a:solidFill>
                  <a:prstClr val="black"/>
                </a:solidFill>
                <a:latin typeface="Arial"/>
                <a:cs typeface="Arial"/>
              </a:rPr>
              <a:t>addq</a:t>
            </a:r>
            <a:r>
              <a:rPr lang="en-US" altLang="zh-CN" sz="1200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 %</a:t>
            </a:r>
            <a:r>
              <a:rPr lang="en-US" altLang="zh-CN" sz="1200" dirty="0" err="1">
                <a:solidFill>
                  <a:prstClr val="black"/>
                </a:solidFill>
                <a:latin typeface="Arial"/>
                <a:cs typeface="Arial"/>
              </a:rPr>
              <a:t>rax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, 8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(%r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cs typeface="Arial"/>
              </a:rPr>
              <a:t>di</a:t>
            </a:r>
            <a:r>
              <a:rPr lang="mr-IN" altLang="zh-CN" sz="12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lang="zh-CN" alt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16327" y="2863758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16197" y="287412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dirty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0001</a:t>
            </a:r>
            <a:endParaRPr lang="zh-CN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41444" y="330407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741444" y="373334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36712" y="416402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37267" y="460244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9632" y="503238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0x00</a:t>
            </a:r>
            <a:r>
              <a:rPr lang="mr-IN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…</a:t>
            </a:r>
            <a:r>
              <a:rPr lang="en-US" altLang="zh-CN" sz="1600" dirty="0" smtClean="0">
                <a:solidFill>
                  <a:schemeClr val="tx1"/>
                </a:solidFill>
                <a:latin typeface="Arial"/>
                <a:cs typeface="Arial"/>
              </a:rPr>
              <a:t>0010</a:t>
            </a:r>
            <a:endParaRPr lang="zh-CN" alt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28191" y="5461659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34900" y="58923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7311" y="61387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13178" y="331551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98518" y="373334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185" y="4171796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9930" y="4598804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95368" y="5029673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94812" y="5468123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2220" y="5866071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744435" y="23726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30820" y="2206340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1779383" y="3599352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096" y="3248613"/>
            <a:ext cx="1951499" cy="3520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0798" y="214677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9559" y="251306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59559" y="5497903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59559" y="512270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9559" y="474658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559" y="438907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798" y="403227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72447" y="3622479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76817" y="326029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66287" y="290473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r>
              <a:rPr lang="mr-IN" altLang="zh-CN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0048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389506" y="175331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33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Register </a:t>
            </a:r>
            <a:r>
              <a:rPr kumimoji="1" lang="mr-IN" altLang="zh-CN" dirty="0"/>
              <a:t>–</a:t>
            </a:r>
            <a:r>
              <a:rPr kumimoji="1" lang="en-US" altLang="zh-CN" dirty="0"/>
              <a:t> temporary storage area built into a CPU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PC: Program </a:t>
            </a:r>
            <a:r>
              <a:rPr kumimoji="1" lang="en-US" altLang="zh-CN" dirty="0" smtClean="0"/>
              <a:t>counter, also called instruction pointer (IP).</a:t>
            </a:r>
            <a:endParaRPr kumimoji="1" lang="en-US" altLang="zh-CN" dirty="0"/>
          </a:p>
          <a:p>
            <a:pPr lvl="1"/>
            <a:r>
              <a:rPr lang="en-US" altLang="zh-CN" dirty="0"/>
              <a:t>Store </a:t>
            </a:r>
            <a:r>
              <a:rPr lang="en-US" altLang="zh-CN" dirty="0" smtClean="0"/>
              <a:t>memory address </a:t>
            </a:r>
            <a:r>
              <a:rPr lang="en-US" altLang="zh-CN" dirty="0"/>
              <a:t>of next </a:t>
            </a:r>
            <a:r>
              <a:rPr lang="en-US" altLang="zh-CN" dirty="0" smtClean="0"/>
              <a:t>instruction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alled “</a:t>
            </a:r>
            <a:r>
              <a:rPr lang="en-US" altLang="zh-CN" dirty="0" smtClean="0">
                <a:solidFill>
                  <a:srgbClr val="0000FF"/>
                </a:solidFill>
              </a:rPr>
              <a:t>RIP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x86_64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IR: instruction register</a:t>
            </a:r>
          </a:p>
          <a:p>
            <a:pPr lvl="1"/>
            <a:r>
              <a:rPr lang="en-US" altLang="zh-CN" dirty="0" smtClean="0"/>
              <a:t>Store the fetched instruction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General purpose registers:</a:t>
            </a:r>
          </a:p>
          <a:p>
            <a:pPr lvl="1"/>
            <a:r>
              <a:rPr lang="en-US" altLang="zh-CN" dirty="0" smtClean="0"/>
              <a:t>Store data and address used by program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Program status and control register:</a:t>
            </a:r>
          </a:p>
          <a:p>
            <a:pPr lvl="1"/>
            <a:r>
              <a:rPr lang="en-US" altLang="zh-CN" dirty="0" smtClean="0"/>
              <a:t>Status of the program being executed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alled “</a:t>
            </a:r>
            <a:r>
              <a:rPr lang="en-US" altLang="zh-CN" dirty="0" smtClean="0">
                <a:solidFill>
                  <a:srgbClr val="0000FF"/>
                </a:solidFill>
              </a:rPr>
              <a:t>EFLAGS</a:t>
            </a:r>
            <a:r>
              <a:rPr lang="en-US" altLang="zh-CN" dirty="0" smtClean="0"/>
              <a:t>” in x86_64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03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68488</TotalTime>
  <Words>6786</Words>
  <Application>Microsoft Macintosh PowerPoint</Application>
  <PresentationFormat>On-screen Show (4:3)</PresentationFormat>
  <Paragraphs>2181</Paragraphs>
  <Slides>85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CloudVisor-Austin</vt:lpstr>
      <vt:lpstr>Machine Program: Basics</vt:lpstr>
      <vt:lpstr>What we’ve learnt so far</vt:lpstr>
      <vt:lpstr>a CPU to execute C directly?</vt:lpstr>
      <vt:lpstr>Why not build a CPU that directly executes C?</vt:lpstr>
      <vt:lpstr>C vs. machine code</vt:lpstr>
      <vt:lpstr>How CPU executes a program</vt:lpstr>
      <vt:lpstr>How CPU executes a program</vt:lpstr>
      <vt:lpstr>How CPU executes a program</vt:lpstr>
      <vt:lpstr>Register – temporary storage area built into a CPU</vt:lpstr>
      <vt:lpstr>Register – temporary storage area built into a CPU</vt:lpstr>
      <vt:lpstr>CPU execution</vt:lpstr>
      <vt:lpstr>CPU execution</vt:lpstr>
      <vt:lpstr>CPU execution</vt:lpstr>
      <vt:lpstr>CPU execution</vt:lpstr>
      <vt:lpstr>General Purpose Registers  (intel x86-64)</vt:lpstr>
      <vt:lpstr>CPU execution</vt:lpstr>
      <vt:lpstr>General Purpose Registers  (intel x86-64)</vt:lpstr>
      <vt:lpstr>Use %rax as an example </vt:lpstr>
      <vt:lpstr>Use %rax as an example </vt:lpstr>
      <vt:lpstr>CPU execution  (intel x86-64)</vt:lpstr>
      <vt:lpstr>Steps of execution</vt:lpstr>
      <vt:lpstr>Instruction Set Architecture  (ISA)</vt:lpstr>
      <vt:lpstr>X86 ISA</vt:lpstr>
      <vt:lpstr>Moving data </vt:lpstr>
      <vt:lpstr>Moving data </vt:lpstr>
      <vt:lpstr>Why using a size suffix?</vt:lpstr>
      <vt:lpstr>Moving data </vt:lpstr>
      <vt:lpstr>movq Operand combinations</vt:lpstr>
      <vt:lpstr>How CPU executes an instruction</vt:lpstr>
      <vt:lpstr>movq  Imm, Reg</vt:lpstr>
      <vt:lpstr>movq  Imm, Reg</vt:lpstr>
      <vt:lpstr>movq  Imm, Reg</vt:lpstr>
      <vt:lpstr>movq Reg, Reg</vt:lpstr>
      <vt:lpstr>movq Reg, Reg</vt:lpstr>
      <vt:lpstr>movq Reg, Reg</vt:lpstr>
      <vt:lpstr>movq Mem, Reg</vt:lpstr>
      <vt:lpstr>Direct addressing: use registers to index the memory</vt:lpstr>
      <vt:lpstr>movq (%rax), %rbx</vt:lpstr>
      <vt:lpstr>movq (%rax), %rbx</vt:lpstr>
      <vt:lpstr>movq (%rax), %rbx</vt:lpstr>
      <vt:lpstr>movq (%rax), %rbx</vt:lpstr>
      <vt:lpstr>swap function</vt:lpstr>
      <vt:lpstr>swap function</vt:lpstr>
      <vt:lpstr>swap function</vt:lpstr>
      <vt:lpstr>swap function</vt:lpstr>
      <vt:lpstr>swap func</vt:lpstr>
      <vt:lpstr>swap func</vt:lpstr>
      <vt:lpstr>swap func</vt:lpstr>
      <vt:lpstr>swap func</vt:lpstr>
      <vt:lpstr>swap func</vt:lpstr>
      <vt:lpstr>swap func</vt:lpstr>
      <vt:lpstr>swap func</vt:lpstr>
      <vt:lpstr>swap func</vt:lpstr>
      <vt:lpstr>swap func</vt:lpstr>
      <vt:lpstr>Limitation of direct addressing</vt:lpstr>
      <vt:lpstr>Solution: Addressing mode with displacement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Complete Memory Addressing Mode</vt:lpstr>
      <vt:lpstr>Complete Memory Addressing Mode</vt:lpstr>
      <vt:lpstr>Address Computation Examples</vt:lpstr>
      <vt:lpstr>Address Computation Examples</vt:lpstr>
      <vt:lpstr>Address Computation Examples</vt:lpstr>
      <vt:lpstr>Address Computation Examples</vt:lpstr>
      <vt:lpstr>Address Computation Examples</vt:lpstr>
      <vt:lpstr>Example</vt:lpstr>
      <vt:lpstr>Example</vt:lpstr>
      <vt:lpstr>Example</vt:lpstr>
      <vt:lpstr>mov{bwlq}</vt:lpstr>
      <vt:lpstr>The lea instruction</vt:lpstr>
      <vt:lpstr>Example</vt:lpstr>
      <vt:lpstr>Example</vt:lpstr>
      <vt:lpstr>A common usage of leaq</vt:lpstr>
      <vt:lpstr>Arithmetic Expression Puzzle</vt:lpstr>
      <vt:lpstr>Arithmetic Expression Puzzle</vt:lpstr>
      <vt:lpstr>Basic Arithmetic Operations</vt:lpstr>
      <vt:lpstr>Bitwise Operations</vt:lpstr>
      <vt:lpstr>Example</vt:lpstr>
      <vt:lpstr>Example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8777</cp:revision>
  <cp:lastPrinted>2018-10-10T20:48:07Z</cp:lastPrinted>
  <dcterms:created xsi:type="dcterms:W3CDTF">2012-08-17T04:52:30Z</dcterms:created>
  <dcterms:modified xsi:type="dcterms:W3CDTF">2019-03-06T05:39:07Z</dcterms:modified>
</cp:coreProperties>
</file>