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91" r:id="rId14"/>
    <p:sldId id="292" r:id="rId15"/>
    <p:sldId id="293" r:id="rId16"/>
    <p:sldId id="294" r:id="rId17"/>
    <p:sldId id="295" r:id="rId18"/>
    <p:sldId id="296" r:id="rId19"/>
    <p:sldId id="268" r:id="rId20"/>
    <p:sldId id="269" r:id="rId21"/>
    <p:sldId id="272" r:id="rId22"/>
    <p:sldId id="274" r:id="rId23"/>
    <p:sldId id="270" r:id="rId24"/>
    <p:sldId id="275" r:id="rId25"/>
    <p:sldId id="276" r:id="rId26"/>
    <p:sldId id="277" r:id="rId27"/>
    <p:sldId id="278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E7"/>
    <a:srgbClr val="FF98F3"/>
    <a:srgbClr val="D56734"/>
    <a:srgbClr val="D56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700"/>
  </p:normalViewPr>
  <p:slideViewPr>
    <p:cSldViewPr snapToGrid="0" snapToObjects="1">
      <p:cViewPr varScale="1">
        <p:scale>
          <a:sx n="97" d="100"/>
          <a:sy n="97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59E9-2292-734A-9561-4530563ECBFA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68BC9-0D59-5B41-905F-0B596EF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6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0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9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0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7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1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8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9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0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8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0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2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48B0-0D8A-A44A-9F83-65A680C91D66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3402-525C-D94A-9AFC-8B1CA73A089A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C24-B85F-1F4C-8829-B7F99EAEEC5E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F40-D45C-4B4D-9AEA-D280B9A137A5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3FF8-5E31-8E4A-81D6-016472780C8A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098F-9C46-1543-B69E-82AC018785DD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E8CE-F674-CE45-907F-B93796A820FE}" type="datetime1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53C4-8DB6-654C-B35C-A00DACD59E89}" type="datetime1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EE96-EEA7-8042-A539-B688675B1160}" type="datetime1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D559-03F7-AE4F-AE6E-879DA4105F4A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D254-4AE8-634D-8DBD-99E7834EA271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346-2F65-2A42-99D8-3393CF554B36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yu-cso.github.io/lab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yu-cso.github.io/lab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jlevy/the-art-of-command-lin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lassroom.github.com/a/RvmnAdG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yu-cso.github.io/lab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/tutorials/what-is-versioncontrol" TargetMode="External"/><Relationship Id="rId3" Type="http://schemas.openxmlformats.org/officeDocument/2006/relationships/hyperlink" Target="https://try.github.io/levels/1/challenges/1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yu-cso.github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Computer Systems Organization</a:t>
            </a:r>
            <a:br>
              <a:rPr lang="en-US" sz="5400" dirty="0" smtClean="0"/>
            </a:br>
            <a:r>
              <a:rPr lang="en-US" sz="5400" dirty="0" smtClean="0"/>
              <a:t>Recitation</a:t>
            </a:r>
            <a:br>
              <a:rPr lang="en-US" sz="5400" dirty="0" smtClean="0"/>
            </a:br>
            <a:r>
              <a:rPr lang="en-US" sz="4000" dirty="0" smtClean="0"/>
              <a:t>CSCI-UA 0201-007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068"/>
            <a:ext cx="9144000" cy="1655762"/>
          </a:xfrm>
        </p:spPr>
        <p:txBody>
          <a:bodyPr/>
          <a:lstStyle/>
          <a:p>
            <a:r>
              <a:rPr lang="en-US" dirty="0" smtClean="0"/>
              <a:t>R01: Introduction &amp; Environment </a:t>
            </a:r>
            <a:r>
              <a:rPr lang="en-US" dirty="0"/>
              <a:t>S</a:t>
            </a:r>
            <a:r>
              <a:rPr lang="en-US" dirty="0" smtClean="0"/>
              <a:t>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5940" y="6183630"/>
            <a:ext cx="723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Many slides </a:t>
            </a:r>
            <a:r>
              <a:rPr lang="en-US" dirty="0" smtClean="0"/>
              <a:t>are based on John </a:t>
            </a:r>
            <a:r>
              <a:rPr lang="en-US" dirty="0" err="1" smtClean="0"/>
              <a:t>Westhoff’s</a:t>
            </a:r>
            <a:r>
              <a:rPr lang="en-US" dirty="0" smtClean="0"/>
              <a:t> Fall 2019 CSO recitation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your virtual machine</a:t>
            </a:r>
          </a:p>
          <a:p>
            <a:r>
              <a:rPr lang="en-US" dirty="0" smtClean="0"/>
              <a:t>Setting up your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Basic Unix commands</a:t>
            </a:r>
          </a:p>
          <a:p>
            <a:r>
              <a:rPr lang="en-US" dirty="0" smtClean="0"/>
              <a:t>Program development</a:t>
            </a:r>
          </a:p>
          <a:p>
            <a:pPr lvl="1"/>
            <a:r>
              <a:rPr lang="en-US" dirty="0" smtClean="0"/>
              <a:t>Editor (Sublime)</a:t>
            </a:r>
          </a:p>
          <a:p>
            <a:pPr lvl="1"/>
            <a:r>
              <a:rPr lang="en-US" dirty="0" smtClean="0"/>
              <a:t>Version control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today’s recitation, your should</a:t>
            </a:r>
          </a:p>
          <a:p>
            <a:pPr lvl="1"/>
            <a:r>
              <a:rPr lang="en-US" dirty="0" smtClean="0"/>
              <a:t>Have the class virtual machine installed</a:t>
            </a:r>
          </a:p>
          <a:p>
            <a:pPr lvl="1"/>
            <a:r>
              <a:rPr lang="en-US" dirty="0" smtClean="0"/>
              <a:t>Have GitHub ready for you to submit work</a:t>
            </a:r>
          </a:p>
          <a:p>
            <a:pPr lvl="2"/>
            <a:r>
              <a:rPr lang="en-US" dirty="0" smtClean="0"/>
              <a:t>An account</a:t>
            </a:r>
          </a:p>
          <a:p>
            <a:pPr lvl="2"/>
            <a:r>
              <a:rPr lang="en-US" dirty="0" smtClean="0"/>
              <a:t>Lab-1 repository</a:t>
            </a:r>
          </a:p>
          <a:p>
            <a:pPr lvl="2"/>
            <a:r>
              <a:rPr lang="en-US" dirty="0" smtClean="0"/>
              <a:t>Know how to submit assignments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virtual machine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>
                <a:hlinkClick r:id="rId3"/>
              </a:rPr>
              <a:t>https://nyu-cso.github.io/labs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instructions to 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VirtualBox</a:t>
            </a:r>
            <a:r>
              <a:rPr lang="en-US" dirty="0" smtClean="0"/>
              <a:t> 6.0.10</a:t>
            </a:r>
          </a:p>
          <a:p>
            <a:pPr lvl="1"/>
            <a:r>
              <a:rPr lang="en-US" dirty="0" smtClean="0"/>
              <a:t>Download our </a:t>
            </a:r>
            <a:r>
              <a:rPr lang="en-US" dirty="0" err="1" smtClean="0"/>
              <a:t>VirtualBox</a:t>
            </a:r>
            <a:r>
              <a:rPr lang="en-US" dirty="0" smtClean="0"/>
              <a:t> image</a:t>
            </a:r>
          </a:p>
          <a:p>
            <a:pPr lvl="1"/>
            <a:r>
              <a:rPr lang="en-US" dirty="0" smtClean="0"/>
              <a:t>Launch </a:t>
            </a:r>
            <a:r>
              <a:rPr lang="en-US" dirty="0" err="1" smtClean="0"/>
              <a:t>VirtualBox</a:t>
            </a:r>
            <a:r>
              <a:rPr lang="en-US" dirty="0" smtClean="0"/>
              <a:t> and import the image</a:t>
            </a:r>
          </a:p>
          <a:p>
            <a:pPr lvl="1"/>
            <a:r>
              <a:rPr lang="en-US" dirty="0" smtClean="0"/>
              <a:t>Launch </a:t>
            </a:r>
            <a:r>
              <a:rPr lang="en-US" dirty="0" err="1" smtClean="0"/>
              <a:t>Lubuntu</a:t>
            </a:r>
            <a:r>
              <a:rPr lang="en-US" dirty="0" smtClean="0"/>
              <a:t> Linux</a:t>
            </a:r>
          </a:p>
          <a:p>
            <a:pPr lvl="2"/>
            <a:r>
              <a:rPr lang="en-US" dirty="0" smtClean="0"/>
              <a:t>Username “lab”, password “lab12345”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VM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finishing the basic setup, you are good to go</a:t>
            </a:r>
          </a:p>
          <a:p>
            <a:r>
              <a:rPr lang="en-US" dirty="0" smtClean="0"/>
              <a:t>But if you want to</a:t>
            </a:r>
          </a:p>
          <a:p>
            <a:pPr lvl="1"/>
            <a:r>
              <a:rPr lang="en-US" dirty="0" smtClean="0"/>
              <a:t>Resize the VM window to full screen nicely</a:t>
            </a:r>
          </a:p>
          <a:p>
            <a:pPr lvl="1"/>
            <a:r>
              <a:rPr lang="en-US" dirty="0" smtClean="0"/>
              <a:t>Copy and paste between the VM and your laptop</a:t>
            </a:r>
          </a:p>
          <a:p>
            <a:pPr lvl="1"/>
            <a:r>
              <a:rPr lang="en-US" dirty="0" smtClean="0"/>
              <a:t>Move files between your laptop and the VM</a:t>
            </a:r>
          </a:p>
          <a:p>
            <a:r>
              <a:rPr lang="en-US" dirty="0" smtClean="0"/>
              <a:t> Then check our the Lab instruction page!</a:t>
            </a:r>
          </a:p>
          <a:p>
            <a:pPr lvl="1"/>
            <a:r>
              <a:rPr lang="en-US" dirty="0">
                <a:hlinkClick r:id="rId3"/>
              </a:rPr>
              <a:t>https://nyu-cso.github.io/labs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Recommend it!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Attention:</a:t>
            </a:r>
            <a:r>
              <a:rPr lang="en-US" dirty="0" smtClean="0"/>
              <a:t> You </a:t>
            </a: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test your code in your class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recommend you to do your labs in your virtual machine we provide to you, and </a:t>
            </a:r>
            <a:r>
              <a:rPr lang="en-US" dirty="0" smtClean="0">
                <a:solidFill>
                  <a:srgbClr val="FF0000"/>
                </a:solidFill>
              </a:rPr>
              <a:t>test it before submission</a:t>
            </a:r>
          </a:p>
          <a:p>
            <a:r>
              <a:rPr lang="en-US" dirty="0" smtClean="0"/>
              <a:t>More tools are available for debugging in VM (</a:t>
            </a:r>
            <a:r>
              <a:rPr lang="en-US" dirty="0" err="1" smtClean="0"/>
              <a:t>gdb</a:t>
            </a:r>
            <a:r>
              <a:rPr lang="en-US" dirty="0" smtClean="0"/>
              <a:t> etc.)</a:t>
            </a:r>
          </a:p>
          <a:p>
            <a:r>
              <a:rPr lang="en-US" dirty="0" err="1" smtClean="0"/>
              <a:t>Gradescope</a:t>
            </a:r>
            <a:r>
              <a:rPr lang="en-US" dirty="0" smtClean="0"/>
              <a:t> runs the same test script</a:t>
            </a:r>
          </a:p>
          <a:p>
            <a:pPr lvl="1"/>
            <a:r>
              <a:rPr lang="en-US" altLang="zh-CN" dirty="0" smtClean="0"/>
              <a:t>In general, there should be no surprises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choose to do your labs outside of the class virtual machine, we will not provide any technical support should you encounter any OS-related issues in doing the </a:t>
            </a:r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up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“</a:t>
            </a:r>
            <a:r>
              <a:rPr lang="en-US" dirty="0" err="1" smtClean="0"/>
              <a:t>LXterminal</a:t>
            </a:r>
            <a:r>
              <a:rPr lang="en-US" dirty="0" smtClean="0"/>
              <a:t>” icon on the desktop</a:t>
            </a:r>
          </a:p>
          <a:p>
            <a:r>
              <a:rPr lang="en-US" dirty="0" smtClean="0"/>
              <a:t>OR click start icon (the bottom left icon)</a:t>
            </a:r>
          </a:p>
          <a:p>
            <a:pPr lvl="1"/>
            <a:r>
              <a:rPr lang="en-US" dirty="0" smtClean="0"/>
              <a:t>Click “System Tools” and then “</a:t>
            </a:r>
            <a:r>
              <a:rPr lang="en-US" dirty="0" err="1" smtClean="0"/>
              <a:t>LXterminal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OR use the keyboard shortcut</a:t>
            </a:r>
          </a:p>
          <a:p>
            <a:pPr lvl="1"/>
            <a:r>
              <a:rPr lang="en-US" dirty="0" smtClean="0"/>
              <a:t>Ctrl + Alt+ T</a:t>
            </a:r>
          </a:p>
          <a:p>
            <a:r>
              <a:rPr lang="en-US" dirty="0" smtClean="0"/>
              <a:t>To copy paste in a terminal, you need to use</a:t>
            </a:r>
          </a:p>
          <a:p>
            <a:pPr lvl="1"/>
            <a:r>
              <a:rPr lang="en-US" dirty="0" smtClean="0"/>
              <a:t>Ctrl + Shift + C to copy</a:t>
            </a:r>
          </a:p>
          <a:p>
            <a:pPr lvl="1"/>
            <a:r>
              <a:rPr lang="en-US" dirty="0"/>
              <a:t>Ctrl + Shift + </a:t>
            </a:r>
            <a:r>
              <a:rPr lang="en-US" dirty="0" smtClean="0"/>
              <a:t>V </a:t>
            </a:r>
            <a:r>
              <a:rPr lang="en-US" dirty="0"/>
              <a:t>to </a:t>
            </a:r>
            <a:r>
              <a:rPr lang="en-US" dirty="0" smtClean="0"/>
              <a:t>paste</a:t>
            </a:r>
          </a:p>
          <a:p>
            <a:pPr lvl="1"/>
            <a:r>
              <a:rPr lang="en-US" dirty="0" smtClean="0"/>
              <a:t>Or just right click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Some useful commands to know:</a:t>
            </a:r>
          </a:p>
          <a:p>
            <a:pPr lvl="1"/>
            <a:r>
              <a:rPr lang="en-US" dirty="0" smtClean="0"/>
              <a:t>man</a:t>
            </a:r>
          </a:p>
          <a:p>
            <a:pPr lvl="1"/>
            <a:r>
              <a:rPr lang="en-US" dirty="0" smtClean="0"/>
              <a:t>ls, cd, </a:t>
            </a:r>
            <a:r>
              <a:rPr lang="en-US" dirty="0" err="1" smtClean="0"/>
              <a:t>pwd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endParaRPr lang="en-US" dirty="0" smtClean="0"/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, mv, </a:t>
            </a:r>
            <a:r>
              <a:rPr lang="en-US" dirty="0" err="1" smtClean="0"/>
              <a:t>rm</a:t>
            </a:r>
            <a:endParaRPr lang="en-US" dirty="0" smtClean="0"/>
          </a:p>
          <a:p>
            <a:pPr lvl="1"/>
            <a:r>
              <a:rPr lang="en-US" dirty="0" smtClean="0"/>
              <a:t>echo, cat</a:t>
            </a:r>
          </a:p>
          <a:p>
            <a:pPr lvl="1"/>
            <a:r>
              <a:rPr lang="en-US" dirty="0" err="1" smtClean="0"/>
              <a:t>wc</a:t>
            </a:r>
            <a:endParaRPr lang="en-US" dirty="0" smtClean="0"/>
          </a:p>
          <a:p>
            <a:pPr lvl="1"/>
            <a:r>
              <a:rPr lang="en-US" dirty="0" smtClean="0"/>
              <a:t>grep</a:t>
            </a:r>
          </a:p>
          <a:p>
            <a:pPr lvl="1"/>
            <a:r>
              <a:rPr lang="en-US" dirty="0" smtClean="0"/>
              <a:t>ctrl-</a:t>
            </a:r>
            <a:r>
              <a:rPr lang="en-US" dirty="0" err="1" smtClean="0"/>
              <a:t>c,ctrl</a:t>
            </a:r>
            <a:r>
              <a:rPr lang="en-US" dirty="0" smtClean="0"/>
              <a:t>-d, ctrl-z, </a:t>
            </a:r>
            <a:r>
              <a:rPr lang="en-US" dirty="0" err="1" smtClean="0"/>
              <a:t>fg</a:t>
            </a:r>
            <a:r>
              <a:rPr lang="en-US" dirty="0" smtClean="0"/>
              <a:t>, </a:t>
            </a:r>
            <a:r>
              <a:rPr lang="en-US" dirty="0" err="1" smtClean="0"/>
              <a:t>bg</a:t>
            </a:r>
            <a:endParaRPr lang="en-US" dirty="0" smtClean="0"/>
          </a:p>
          <a:p>
            <a:pPr lvl="1"/>
            <a:r>
              <a:rPr lang="en-US" dirty="0" smtClean="0"/>
              <a:t>|, &gt;, &lt;, &gt;&gt;</a:t>
            </a:r>
          </a:p>
          <a:p>
            <a:pPr lvl="1"/>
            <a:r>
              <a:rPr lang="en-US" dirty="0" smtClean="0"/>
              <a:t>apt install/search</a:t>
            </a:r>
          </a:p>
          <a:p>
            <a:pPr lvl="1"/>
            <a:r>
              <a:rPr lang="en-US" dirty="0" smtClean="0"/>
              <a:t>history, ctrl-r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want to find out how to do something using command line, ask Google first</a:t>
            </a:r>
          </a:p>
          <a:p>
            <a:r>
              <a:rPr lang="en-US" dirty="0" smtClean="0"/>
              <a:t>Here is a link contains useful command, for both beginners and experienced users: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jlevy</a:t>
            </a:r>
            <a:r>
              <a:rPr lang="en-US" dirty="0" smtClean="0">
                <a:hlinkClick r:id="rId3"/>
              </a:rPr>
              <a:t>/the-art-of-command-line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good editor to code with for productivity</a:t>
            </a:r>
          </a:p>
          <a:p>
            <a:r>
              <a:rPr lang="en-US" dirty="0" smtClean="0"/>
              <a:t>Popular editors used by programmers: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vscode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CBE7"/>
                </a:solidFill>
              </a:rPr>
              <a:t>sublime</a:t>
            </a:r>
          </a:p>
          <a:p>
            <a:r>
              <a:rPr lang="en-US" dirty="0" smtClean="0"/>
              <a:t>We recommend you use Sublime Text</a:t>
            </a:r>
          </a:p>
          <a:p>
            <a:pPr lvl="1"/>
            <a:r>
              <a:rPr lang="en-US" dirty="0" smtClean="0"/>
              <a:t>Which should be already installed on the VM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 GitHub/lab1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GitHub account if you don’t have one</a:t>
            </a:r>
          </a:p>
          <a:p>
            <a:r>
              <a:rPr lang="en-US" dirty="0"/>
              <a:t>We have created for you a corresponding private lab repository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r>
              <a:rPr lang="en-US" dirty="0" smtClean="0"/>
              <a:t>Enroll yourself in the GitHub classroom</a:t>
            </a:r>
          </a:p>
          <a:p>
            <a:pPr lvl="1"/>
            <a:r>
              <a:rPr lang="en-US" dirty="0" smtClean="0"/>
              <a:t>Create your lab-1 repository by clicking the link below</a:t>
            </a:r>
          </a:p>
          <a:p>
            <a:pPr lvl="2"/>
            <a:r>
              <a:rPr lang="en-US" u="sng" dirty="0">
                <a:hlinkClick r:id="rId3"/>
              </a:rPr>
              <a:t>https://classroom.github.com/a/RvmnAdGI</a:t>
            </a:r>
            <a:endParaRPr lang="en-US" dirty="0" smtClean="0"/>
          </a:p>
          <a:p>
            <a:pPr lvl="2"/>
            <a:r>
              <a:rPr lang="en-US" dirty="0" smtClean="0"/>
              <a:t>Select your NYU </a:t>
            </a:r>
            <a:r>
              <a:rPr lang="en-US" dirty="0" err="1" smtClean="0"/>
              <a:t>NetID</a:t>
            </a:r>
            <a:endParaRPr lang="en-US" dirty="0" smtClean="0"/>
          </a:p>
          <a:p>
            <a:pPr lvl="3"/>
            <a:r>
              <a:rPr lang="en-US" dirty="0" smtClean="0"/>
              <a:t>Very important!</a:t>
            </a:r>
          </a:p>
          <a:p>
            <a:pPr lvl="2"/>
            <a:r>
              <a:rPr lang="en-US" dirty="0" smtClean="0"/>
              <a:t>Don’t select someone else’s </a:t>
            </a:r>
            <a:r>
              <a:rPr lang="en-US" dirty="0" err="1" smtClean="0"/>
              <a:t>NetID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you cannot find your </a:t>
            </a:r>
            <a:r>
              <a:rPr lang="en-US" dirty="0" err="1" smtClean="0"/>
              <a:t>NetID</a:t>
            </a:r>
            <a:r>
              <a:rPr lang="en-US" dirty="0" smtClean="0"/>
              <a:t>, let me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get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>
                <a:hlinkClick r:id="rId3"/>
              </a:rPr>
              <a:t>https://nyu-cso.github.io/labs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and start the download for the version of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VirtualBox</a:t>
            </a:r>
            <a:r>
              <a:rPr lang="en-US" dirty="0" smtClean="0"/>
              <a:t> relevant to you </a:t>
            </a:r>
          </a:p>
          <a:p>
            <a:r>
              <a:rPr lang="en-US" dirty="0" smtClean="0"/>
              <a:t>Start the download for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VM image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smtClean="0">
                <a:solidFill>
                  <a:schemeClr val="accent1"/>
                </a:solidFill>
              </a:rPr>
              <a:t>version control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What is version control?</a:t>
            </a:r>
          </a:p>
          <a:p>
            <a:pPr lvl="1"/>
            <a:r>
              <a:rPr lang="en-US" dirty="0" smtClean="0"/>
              <a:t>Manages </a:t>
            </a:r>
            <a:r>
              <a:rPr lang="en-US" i="1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to documents, source files and other collections of information</a:t>
            </a:r>
          </a:p>
          <a:p>
            <a:r>
              <a:rPr lang="en-US" dirty="0" smtClean="0"/>
              <a:t>Why is version control indispensable?</a:t>
            </a:r>
          </a:p>
          <a:p>
            <a:pPr lvl="1"/>
            <a:r>
              <a:rPr lang="en-US" dirty="0" smtClean="0">
                <a:solidFill>
                  <a:srgbClr val="FFCBE7"/>
                </a:solidFill>
              </a:rPr>
              <a:t>History tracking</a:t>
            </a:r>
            <a:r>
              <a:rPr lang="en-US" dirty="0" smtClean="0"/>
              <a:t>: track code changes</a:t>
            </a:r>
          </a:p>
          <a:p>
            <a:pPr lvl="1"/>
            <a:r>
              <a:rPr lang="en-US" dirty="0" smtClean="0"/>
              <a:t>Roll back to older version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Collaborate</a:t>
            </a:r>
            <a:r>
              <a:rPr lang="en-US" dirty="0" smtClean="0"/>
              <a:t> with others (</a:t>
            </a:r>
            <a:r>
              <a:rPr lang="en-US" i="1" dirty="0" smtClean="0">
                <a:solidFill>
                  <a:srgbClr val="FFCBE7"/>
                </a:solidFill>
              </a:rPr>
              <a:t>collaborative history tracking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are going to use the popular “</a:t>
            </a:r>
            <a:r>
              <a:rPr lang="en-US" dirty="0" err="1" smtClean="0"/>
              <a:t>Git</a:t>
            </a:r>
            <a:r>
              <a:rPr lang="en-US" dirty="0" smtClean="0"/>
              <a:t>” as our version control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61120" y="365125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Create</a:t>
            </a:r>
            <a:r>
              <a:rPr lang="en-US" dirty="0" smtClean="0"/>
              <a:t> things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61120" y="1027906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ave</a:t>
            </a:r>
            <a:r>
              <a:rPr lang="en-US" dirty="0" smtClean="0"/>
              <a:t> things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61120" y="1690687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Edit</a:t>
            </a:r>
            <a:r>
              <a:rPr lang="en-US" dirty="0" smtClean="0"/>
              <a:t> things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61120" y="2339658"/>
            <a:ext cx="225171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the thing </a:t>
            </a:r>
            <a:r>
              <a:rPr lang="en-US" b="1" dirty="0" smtClean="0">
                <a:solidFill>
                  <a:schemeClr val="bg1"/>
                </a:solidFill>
              </a:rPr>
              <a:t>again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Curved Connector 8"/>
          <p:cNvCxnSpPr>
            <a:stCxn id="4" idx="3"/>
            <a:endCxn id="5" idx="3"/>
          </p:cNvCxnSpPr>
          <p:nvPr/>
        </p:nvCxnSpPr>
        <p:spPr>
          <a:xfrm>
            <a:off x="10744200" y="553720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0756900" y="1216501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8962390" y="1919129"/>
            <a:ext cx="12700" cy="662781"/>
          </a:xfrm>
          <a:prstGeom prst="curvedConnector3">
            <a:avLst>
              <a:gd name="adj1" fmla="val -396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26330" y="2581910"/>
            <a:ext cx="35775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to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--</a:t>
            </a:r>
            <a:r>
              <a:rPr lang="en-US" dirty="0" smtClean="0">
                <a:solidFill>
                  <a:schemeClr val="accent1"/>
                </a:solidFill>
              </a:rPr>
              <a:t>global </a:t>
            </a:r>
            <a:r>
              <a:rPr lang="en-US" dirty="0" err="1" smtClean="0">
                <a:solidFill>
                  <a:schemeClr val="accent1"/>
                </a:solidFill>
              </a:rPr>
              <a:t>user.email</a:t>
            </a:r>
            <a:r>
              <a:rPr lang="en-US" dirty="0" smtClean="0">
                <a:solidFill>
                  <a:schemeClr val="accent1"/>
                </a:solidFill>
              </a:rPr>
              <a:t> “&lt;Your Email&gt;”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mr-IN" dirty="0">
                <a:solidFill>
                  <a:schemeClr val="accent1"/>
                </a:solidFill>
              </a:rPr>
              <a:t>--</a:t>
            </a:r>
            <a:r>
              <a:rPr lang="en-US" dirty="0">
                <a:solidFill>
                  <a:schemeClr val="accent1"/>
                </a:solidFill>
              </a:rPr>
              <a:t>global </a:t>
            </a:r>
            <a:r>
              <a:rPr lang="en-US" dirty="0" err="1" smtClean="0">
                <a:solidFill>
                  <a:schemeClr val="accent1"/>
                </a:solidFill>
              </a:rPr>
              <a:t>user.name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“&lt;Your </a:t>
            </a:r>
            <a:r>
              <a:rPr lang="en-US" dirty="0" smtClean="0">
                <a:solidFill>
                  <a:schemeClr val="accent1"/>
                </a:solidFill>
              </a:rPr>
              <a:t>Name&gt;”</a:t>
            </a:r>
          </a:p>
          <a:p>
            <a:r>
              <a:rPr lang="en-US" dirty="0" smtClean="0"/>
              <a:t>You can issue 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mr-IN" dirty="0" smtClean="0"/>
              <a:t>--</a:t>
            </a:r>
            <a:r>
              <a:rPr lang="en-US" dirty="0" smtClean="0"/>
              <a:t>list” to check your configuration</a:t>
            </a:r>
          </a:p>
          <a:p>
            <a:r>
              <a:rPr lang="en-US" dirty="0" smtClean="0"/>
              <a:t>Here</a:t>
            </a:r>
            <a:r>
              <a:rPr lang="en-US" dirty="0"/>
              <a:t>, the 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>
                <a:solidFill>
                  <a:schemeClr val="accent1"/>
                </a:solidFill>
              </a:rPr>
              <a:t>Your Email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should be the one associated with </a:t>
            </a:r>
            <a:r>
              <a:rPr lang="en-US" dirty="0" smtClean="0"/>
              <a:t>your GitHub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list of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commands you need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remote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add &lt;file name&gt;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 </a:t>
            </a:r>
            <a:r>
              <a:rPr lang="mr-IN" dirty="0" smtClean="0"/>
              <a:t>-</a:t>
            </a:r>
            <a:r>
              <a:rPr lang="en-US" dirty="0" smtClean="0"/>
              <a:t>m &lt;commit messages&gt;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 origin master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pull upstream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/>
          <a:lstStyle/>
          <a:p>
            <a:r>
              <a:rPr lang="en-US" dirty="0" smtClean="0"/>
              <a:t>GitHub: </a:t>
            </a:r>
          </a:p>
          <a:p>
            <a:pPr lvl="1"/>
            <a:r>
              <a:rPr lang="en-US" dirty="0"/>
              <a:t>provides hosting for software development and version control using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728103"/>
            <a:ext cx="2632710" cy="1925169"/>
          </a:xfrm>
          <a:prstGeom prst="rect">
            <a:avLst/>
          </a:prstGeom>
        </p:spPr>
      </p:pic>
      <p:pic>
        <p:nvPicPr>
          <p:cNvPr id="1026" name="Picture 2" descr="omputer monitor flat icon - Transparent PNG &amp; SVG vector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95" y="4258310"/>
            <a:ext cx="2039620" cy="20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83930" y="6113264"/>
            <a:ext cx="1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Your VM</a:t>
            </a:r>
            <a:endParaRPr lang="en-US"/>
          </a:p>
        </p:txBody>
      </p:sp>
      <p:sp>
        <p:nvSpPr>
          <p:cNvPr id="9" name="Curved Up Arrow 8"/>
          <p:cNvSpPr/>
          <p:nvPr/>
        </p:nvSpPr>
        <p:spPr>
          <a:xfrm rot="16200000">
            <a:off x="9921557" y="4924147"/>
            <a:ext cx="822960" cy="639445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1360" y="4732019"/>
            <a:ext cx="131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Make changes locally</a:t>
            </a:r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354820" y="2240280"/>
            <a:ext cx="166370" cy="236601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583930" y="2240280"/>
            <a:ext cx="160655" cy="236601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749790" y="2937510"/>
            <a:ext cx="220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assignments to GitHub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63640" y="2937509"/>
            <a:ext cx="232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assignments from GitHub (clone lab repo)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83930" y="1396962"/>
            <a:ext cx="105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CBE7"/>
                </a:solidFill>
              </a:rPr>
              <a:t>GitHub</a:t>
            </a:r>
            <a:endParaRPr lang="en-US" sz="2000" b="1" u="sng" dirty="0">
              <a:solidFill>
                <a:srgbClr val="FFCBE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 animBg="1"/>
      <p:bldP spid="25" grpId="0" animBg="1"/>
      <p:bldP spid="27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your lab repo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altLang="zh-CN" dirty="0" smtClean="0"/>
              <a:t>In command line, type:</a:t>
            </a:r>
          </a:p>
          <a:p>
            <a:pPr lvl="1"/>
            <a:r>
              <a:rPr lang="en-US" altLang="zh-CN" dirty="0" err="1" smtClean="0">
                <a:solidFill>
                  <a:srgbClr val="92D050"/>
                </a:solidFill>
              </a:rPr>
              <a:t>mkdir</a:t>
            </a:r>
            <a:r>
              <a:rPr lang="en-US" altLang="zh-CN" dirty="0" smtClean="0">
                <a:solidFill>
                  <a:srgbClr val="92D050"/>
                </a:solidFill>
              </a:rPr>
              <a:t> </a:t>
            </a:r>
            <a:r>
              <a:rPr lang="en-US" altLang="zh-CN" dirty="0" err="1" smtClean="0">
                <a:solidFill>
                  <a:srgbClr val="92D050"/>
                </a:solidFill>
              </a:rPr>
              <a:t>cso</a:t>
            </a:r>
            <a:r>
              <a:rPr lang="en-US" altLang="zh-CN" dirty="0" smtClean="0">
                <a:solidFill>
                  <a:srgbClr val="92D050"/>
                </a:solidFill>
              </a:rPr>
              <a:t>-labs</a:t>
            </a:r>
          </a:p>
          <a:p>
            <a:pPr lvl="1"/>
            <a:r>
              <a:rPr lang="en-US" altLang="zh-CN" dirty="0" smtClean="0">
                <a:solidFill>
                  <a:schemeClr val="accent1"/>
                </a:solidFill>
              </a:rPr>
              <a:t>cd </a:t>
            </a:r>
            <a:r>
              <a:rPr lang="en-US" altLang="zh-CN" dirty="0" err="1" smtClean="0">
                <a:solidFill>
                  <a:schemeClr val="accent1"/>
                </a:solidFill>
              </a:rPr>
              <a:t>cso</a:t>
            </a:r>
            <a:r>
              <a:rPr lang="en-US" altLang="zh-CN" dirty="0" smtClean="0">
                <a:solidFill>
                  <a:schemeClr val="accent1"/>
                </a:solidFill>
              </a:rPr>
              <a:t>-labs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clone 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/nyu-cso-fa20/clab-part1-&lt;</a:t>
            </a:r>
            <a:r>
              <a:rPr lang="en-US" dirty="0" err="1">
                <a:solidFill>
                  <a:schemeClr val="accent1"/>
                </a:solidFill>
              </a:rPr>
              <a:t>YourGithubUsername</a:t>
            </a:r>
            <a:r>
              <a:rPr lang="en-US" dirty="0">
                <a:solidFill>
                  <a:schemeClr val="accent1"/>
                </a:solidFill>
              </a:rPr>
              <a:t>&gt;.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lab1</a:t>
            </a:r>
          </a:p>
          <a:p>
            <a:pPr lvl="2"/>
            <a:r>
              <a:rPr lang="en-US" dirty="0" smtClean="0"/>
              <a:t>If you copy the above command to command line, don’t let the line break</a:t>
            </a:r>
          </a:p>
          <a:p>
            <a:pPr lvl="2"/>
            <a:r>
              <a:rPr lang="en-US" dirty="0" smtClean="0"/>
              <a:t>Replace &lt;Your GitHub Username&gt; (</a:t>
            </a:r>
            <a:r>
              <a:rPr lang="en-US" dirty="0" smtClean="0">
                <a:solidFill>
                  <a:srgbClr val="FF0000"/>
                </a:solidFill>
              </a:rPr>
              <a:t>including the angle brackets</a:t>
            </a:r>
            <a:r>
              <a:rPr lang="en-US" dirty="0" smtClean="0"/>
              <a:t>)  with your GitHub username.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cd lab1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24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951470" y="2854411"/>
            <a:ext cx="271849" cy="101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84" y="2447197"/>
            <a:ext cx="7966786" cy="3741195"/>
          </a:xfrm>
        </p:spPr>
      </p:pic>
      <p:sp>
        <p:nvSpPr>
          <p:cNvPr id="9" name="TextBox 8"/>
          <p:cNvSpPr txBox="1"/>
          <p:nvPr/>
        </p:nvSpPr>
        <p:spPr>
          <a:xfrm>
            <a:off x="6835140" y="1200150"/>
            <a:ext cx="28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remote copy is stored in </a:t>
            </a:r>
            <a:r>
              <a:rPr lang="en-US" smtClean="0"/>
              <a:t>some efficient format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40780" y="1690688"/>
            <a:ext cx="594360" cy="53816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your local repository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977390"/>
            <a:ext cx="5114148" cy="3884454"/>
          </a:xfrm>
        </p:spPr>
      </p:pic>
      <p:sp>
        <p:nvSpPr>
          <p:cNvPr id="8" name="TextBox 7"/>
          <p:cNvSpPr txBox="1"/>
          <p:nvPr/>
        </p:nvSpPr>
        <p:spPr>
          <a:xfrm>
            <a:off x="3714750" y="614934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hello_world.c</a:t>
            </a:r>
            <a:endParaRPr lang="en-US" dirty="0" smtClean="0"/>
          </a:p>
          <a:p>
            <a:pPr lvl="1"/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to track changes to </a:t>
            </a:r>
            <a:r>
              <a:rPr lang="en-US" dirty="0" err="1" smtClean="0"/>
              <a:t>hello_world.c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lvl="1"/>
            <a:r>
              <a:rPr lang="en-US" dirty="0" smtClean="0"/>
              <a:t>Store tracked file to .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Submit commits to your remote repository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20" y="2851973"/>
            <a:ext cx="2393950" cy="3414684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54" y="498832"/>
            <a:ext cx="2896366" cy="16719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For each new assignment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74817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 lab repo on GitHub (click link, select yourself)</a:t>
            </a:r>
          </a:p>
          <a:p>
            <a:r>
              <a:rPr lang="en-US" dirty="0" smtClean="0"/>
              <a:t>Clone your lab repo locally</a:t>
            </a:r>
          </a:p>
          <a:p>
            <a:pPr lvl="1"/>
            <a:r>
              <a:rPr lang="en-US" dirty="0" smtClean="0"/>
              <a:t>cd </a:t>
            </a:r>
            <a:r>
              <a:rPr lang="en-US" dirty="0" err="1" smtClean="0"/>
              <a:t>cso</a:t>
            </a:r>
            <a:r>
              <a:rPr lang="en-US" dirty="0" smtClean="0"/>
              <a:t>-labs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/nyu-cso-fa20/clab-part1-&lt;</a:t>
            </a:r>
            <a:r>
              <a:rPr lang="en-US" dirty="0" err="1"/>
              <a:t>YourGithubUsername</a:t>
            </a:r>
            <a:r>
              <a:rPr lang="en-US" dirty="0"/>
              <a:t>&gt;.</a:t>
            </a:r>
            <a:r>
              <a:rPr lang="en-US" dirty="0" err="1"/>
              <a:t>git</a:t>
            </a:r>
            <a:r>
              <a:rPr lang="en-US" dirty="0"/>
              <a:t> lab1</a:t>
            </a:r>
            <a:endParaRPr lang="en-US" dirty="0" smtClean="0"/>
          </a:p>
          <a:p>
            <a:r>
              <a:rPr lang="en-US" dirty="0" smtClean="0"/>
              <a:t>Then make changes locally in the VM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to track changes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filenames</a:t>
            </a:r>
          </a:p>
          <a:p>
            <a:r>
              <a:rPr lang="en-US" dirty="0" smtClean="0"/>
              <a:t>Commit your changes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mr-IN" dirty="0" smtClean="0"/>
              <a:t>-</a:t>
            </a:r>
            <a:r>
              <a:rPr lang="en-US" dirty="0" smtClean="0"/>
              <a:t>m “commit messages”</a:t>
            </a:r>
          </a:p>
          <a:p>
            <a:r>
              <a:rPr lang="en-US" dirty="0" smtClean="0"/>
              <a:t>Push to </a:t>
            </a:r>
            <a:r>
              <a:rPr lang="en-US" dirty="0" smtClean="0"/>
              <a:t>your remote repository (on GitHub)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issue “</a:t>
            </a:r>
            <a:r>
              <a:rPr lang="en-US" dirty="0" err="1" smtClean="0"/>
              <a:t>git</a:t>
            </a:r>
            <a:r>
              <a:rPr lang="en-US" dirty="0" smtClean="0"/>
              <a:t> commit”, you need to provide a message which is a short description of the changes you made</a:t>
            </a:r>
          </a:p>
          <a:p>
            <a:r>
              <a:rPr lang="en-US" dirty="0" smtClean="0"/>
              <a:t>You can use “-m” option to provide the commit message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/>
              <a:t>-</a:t>
            </a:r>
            <a:r>
              <a:rPr lang="en-US" dirty="0" smtClean="0"/>
              <a:t>m “my first commit”</a:t>
            </a:r>
          </a:p>
          <a:p>
            <a:r>
              <a:rPr lang="en-US" dirty="0" smtClean="0"/>
              <a:t>If you don’t use “-m” option, an command line editor will pop up for you to edit the commit message</a:t>
            </a:r>
          </a:p>
          <a:p>
            <a:pPr lvl="1"/>
            <a:r>
              <a:rPr lang="en-US" dirty="0" smtClean="0"/>
              <a:t>By default, </a:t>
            </a:r>
            <a:r>
              <a:rPr lang="en-US" dirty="0" err="1" smtClean="0"/>
              <a:t>nano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Logistics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things you should know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out of Nano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editor is called Nano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add a commit message from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First type in some commit message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Ctrl+O</a:t>
            </a:r>
            <a:r>
              <a:rPr lang="en-US" dirty="0" smtClean="0"/>
              <a:t> to save your commit message (^ means Ctrl)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Ctrl+X</a:t>
            </a:r>
            <a:r>
              <a:rPr lang="en-US" dirty="0" smtClean="0"/>
              <a:t> to exit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90" y="2245360"/>
            <a:ext cx="4749800" cy="20925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check with “</a:t>
            </a:r>
            <a:r>
              <a:rPr lang="en-US" dirty="0" err="1" smtClean="0"/>
              <a:t>git</a:t>
            </a:r>
            <a:r>
              <a:rPr lang="en-US" dirty="0" smtClean="0"/>
              <a:t> status”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 might forget to do some (or all) of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add, </a:t>
            </a:r>
            <a:r>
              <a:rPr lang="en-US" dirty="0" err="1" smtClean="0"/>
              <a:t>git</a:t>
            </a:r>
            <a:r>
              <a:rPr lang="en-US" dirty="0" smtClean="0"/>
              <a:t> commit,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It’s always good to check the status of your repository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status </a:t>
            </a:r>
            <a:r>
              <a:rPr lang="en-US" dirty="0" smtClean="0"/>
              <a:t>tells you</a:t>
            </a:r>
          </a:p>
          <a:p>
            <a:pPr lvl="1"/>
            <a:r>
              <a:rPr lang="en-US" dirty="0" smtClean="0"/>
              <a:t>What files are going to commit</a:t>
            </a:r>
          </a:p>
          <a:p>
            <a:pPr lvl="1"/>
            <a:r>
              <a:rPr lang="en-US" dirty="0" smtClean="0"/>
              <a:t>What files are not tracked</a:t>
            </a:r>
          </a:p>
          <a:p>
            <a:pPr lvl="1"/>
            <a:r>
              <a:rPr lang="en-US" dirty="0" smtClean="0"/>
              <a:t>Whether you forget to push commits to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check with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not sure/confident about whether assignment was submitted properly?</a:t>
            </a:r>
          </a:p>
          <a:p>
            <a:r>
              <a:rPr lang="en-US" dirty="0"/>
              <a:t>Go to </a:t>
            </a:r>
            <a:r>
              <a:rPr lang="en-US" dirty="0" smtClean="0">
                <a:hlinkClick r:id="rId2"/>
              </a:rPr>
              <a:t>github.com</a:t>
            </a:r>
            <a:r>
              <a:rPr lang="en-US" dirty="0" smtClean="0"/>
              <a:t>, then go to your repo</a:t>
            </a:r>
          </a:p>
          <a:p>
            <a:r>
              <a:rPr lang="en-US" dirty="0" smtClean="0"/>
              <a:t>Manually check if every file contains the up-to-date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much powerful than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git</a:t>
            </a:r>
            <a:r>
              <a:rPr lang="en-US" dirty="0" smtClean="0"/>
              <a:t> introduction only covers a small part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tutorial: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www.atlassian.com/git/tutorials/what-is-versioncontrol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try.github.io</a:t>
            </a:r>
            <a:r>
              <a:rPr lang="en-US" dirty="0">
                <a:hlinkClick r:id="rId3"/>
              </a:rPr>
              <a:t>/levels/1/challenges/1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All the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commands you need for CSO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beginners, it’s super easy to mess up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After setting lab repository, you ONLY need to use the </a:t>
            </a:r>
            <a:r>
              <a:rPr lang="en-US" dirty="0" err="1" smtClean="0"/>
              <a:t>follwing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commands: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filenames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 </a:t>
            </a:r>
            <a:r>
              <a:rPr lang="mr-IN" dirty="0" smtClean="0"/>
              <a:t>-</a:t>
            </a:r>
            <a:r>
              <a:rPr lang="en-US" dirty="0" smtClean="0"/>
              <a:t>m “commit message”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clone your-lab-repo lab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6560" y="4389120"/>
            <a:ext cx="4126230" cy="857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Warning: unless you know what you are doing, do not use any other </a:t>
            </a:r>
            <a:r>
              <a:rPr lang="en-US" dirty="0" err="1" smtClean="0"/>
              <a:t>git</a:t>
            </a:r>
            <a:r>
              <a:rPr lang="en-US" dirty="0" smtClean="0"/>
              <a:t> commands or </a:t>
            </a:r>
            <a:r>
              <a:rPr lang="en-US" dirty="0" err="1" smtClean="0"/>
              <a:t>git</a:t>
            </a:r>
            <a:r>
              <a:rPr lang="en-US" dirty="0" smtClean="0"/>
              <a:t> command flags</a:t>
            </a:r>
            <a:endParaRPr lang="en-US" dirty="0"/>
          </a:p>
        </p:txBody>
      </p:sp>
      <p:pic>
        <p:nvPicPr>
          <p:cNvPr id="6146" name="Picture 2" descr="ow to Handle It When You Mess Up on the Project (and You Will) | Green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5438"/>
            <a:ext cx="2020382" cy="14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the staff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really cannot fix conflicts or other </a:t>
            </a:r>
            <a:r>
              <a:rPr lang="en-US" dirty="0" err="1" smtClean="0"/>
              <a:t>git</a:t>
            </a:r>
            <a:r>
              <a:rPr lang="en-US" dirty="0" smtClean="0"/>
              <a:t> problems, you should ask course staff for help</a:t>
            </a:r>
          </a:p>
          <a:p>
            <a:pPr lvl="1"/>
            <a:r>
              <a:rPr lang="en-US" dirty="0" smtClean="0"/>
              <a:t>You need to email the staff or attend office hours</a:t>
            </a:r>
          </a:p>
          <a:p>
            <a:pPr lvl="2"/>
            <a:r>
              <a:rPr lang="en-US" dirty="0" smtClean="0"/>
              <a:t>Online makes things harder..</a:t>
            </a:r>
          </a:p>
          <a:p>
            <a:pPr lvl="1"/>
            <a:r>
              <a:rPr lang="en-US" dirty="0" smtClean="0"/>
              <a:t>You should start your lab earlier</a:t>
            </a:r>
          </a:p>
          <a:p>
            <a:r>
              <a:rPr lang="en-US" dirty="0" smtClean="0"/>
              <a:t>Don’t randomly issue commands to further mess things 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should </a:t>
            </a:r>
            <a:r>
              <a:rPr lang="en-US" dirty="0" smtClean="0">
                <a:solidFill>
                  <a:srgbClr val="C00000"/>
                </a:solidFill>
              </a:rPr>
              <a:t>NEVER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git</a:t>
            </a:r>
            <a:r>
              <a:rPr lang="en-US" dirty="0" smtClean="0"/>
              <a:t> add *,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Instead, you should always specify the file names you want to commit</a:t>
            </a:r>
          </a:p>
          <a:p>
            <a:pPr lvl="1"/>
            <a:r>
              <a:rPr lang="en-US" dirty="0" smtClean="0"/>
              <a:t>Please don’t add complied programs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Don’t modify any file using GitHub website</a:t>
            </a:r>
          </a:p>
          <a:p>
            <a:pPr lvl="1"/>
            <a:r>
              <a:rPr lang="en-US" dirty="0" smtClean="0"/>
              <a:t>Instead, you should always make changes locally on your laptop and then push commits to GitHub</a:t>
            </a:r>
          </a:p>
          <a:p>
            <a:pPr lvl="1"/>
            <a:r>
              <a:rPr lang="en-US" dirty="0" smtClean="0"/>
              <a:t>Otherwise, there will be conflicts, which will lead to sadness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recitation for?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better understand the course contents, including but not limited to:</a:t>
            </a:r>
          </a:p>
          <a:p>
            <a:pPr marL="457200" lvl="1" indent="0">
              <a:buNone/>
            </a:pPr>
            <a:r>
              <a:rPr lang="en-US" dirty="0" smtClean="0"/>
              <a:t>-   Reinforce this week’s lecture content</a:t>
            </a:r>
          </a:p>
          <a:p>
            <a:pPr marL="457200" lvl="1" indent="0">
              <a:buNone/>
            </a:pPr>
            <a:r>
              <a:rPr lang="en-US" dirty="0" smtClean="0"/>
              <a:t>-   Review previous week’s assessment</a:t>
            </a:r>
          </a:p>
          <a:p>
            <a:pPr marL="457200" lvl="1" indent="0">
              <a:buNone/>
            </a:pPr>
            <a:r>
              <a:rPr lang="en-US" dirty="0" smtClean="0"/>
              <a:t>-   Some exercises meant to help with the labs/assessments</a:t>
            </a:r>
          </a:p>
          <a:p>
            <a:r>
              <a:rPr lang="en-US" dirty="0" smtClean="0"/>
              <a:t>Make us all suffer by forcing us out of bed early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release course materials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Course website</a:t>
            </a:r>
          </a:p>
          <a:p>
            <a:pPr lvl="1">
              <a:buFontTx/>
              <a:buChar char="-"/>
            </a:pPr>
            <a:r>
              <a:rPr lang="en-US" dirty="0">
                <a:hlinkClick r:id="rId3"/>
              </a:rPr>
              <a:t>https://nyu-cso.github.io/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Recitation slides also on the course schedule page</a:t>
            </a:r>
          </a:p>
          <a:p>
            <a:r>
              <a:rPr lang="en-US" dirty="0" smtClean="0"/>
              <a:t>NYU Classes</a:t>
            </a:r>
          </a:p>
          <a:p>
            <a:pPr marL="457200" lvl="1" indent="0">
              <a:buNone/>
            </a:pPr>
            <a:r>
              <a:rPr lang="en-US" dirty="0" smtClean="0"/>
              <a:t>-   Zoom </a:t>
            </a:r>
            <a:r>
              <a:rPr lang="en-US" altLang="zh-CN" dirty="0" smtClean="0"/>
              <a:t>links</a:t>
            </a:r>
            <a:r>
              <a:rPr lang="en-US" altLang="zh-CN" dirty="0"/>
              <a:t>/</a:t>
            </a:r>
            <a:r>
              <a:rPr lang="en-US" dirty="0" smtClean="0"/>
              <a:t>recording</a:t>
            </a:r>
          </a:p>
          <a:p>
            <a:r>
              <a:rPr lang="en-US" dirty="0" err="1" smtClean="0"/>
              <a:t>CampusWire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I</a:t>
            </a:r>
            <a:r>
              <a:rPr lang="en-US" dirty="0" smtClean="0"/>
              <a:t>t’s your responsibility to read Instructor’s Note on </a:t>
            </a:r>
            <a:r>
              <a:rPr lang="en-US" dirty="0" err="1"/>
              <a:t>C</a:t>
            </a:r>
            <a:r>
              <a:rPr lang="en-US" dirty="0" err="1" smtClean="0"/>
              <a:t>ampuswire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You are encouraged to ask questions on </a:t>
            </a:r>
            <a:r>
              <a:rPr lang="en-US" dirty="0" err="1" smtClean="0"/>
              <a:t>Campuswire</a:t>
            </a:r>
            <a:endParaRPr lang="en-US" dirty="0" smtClean="0"/>
          </a:p>
          <a:p>
            <a:r>
              <a:rPr lang="en-US" dirty="0" smtClean="0"/>
              <a:t>GitHub</a:t>
            </a:r>
          </a:p>
          <a:p>
            <a:pPr marL="457200" lvl="1" indent="0">
              <a:buNone/>
            </a:pPr>
            <a:r>
              <a:rPr lang="en-US" dirty="0" smtClean="0"/>
              <a:t>-   All labs are released on GitHub</a:t>
            </a:r>
          </a:p>
          <a:p>
            <a:pPr lvl="1">
              <a:buFontTx/>
              <a:buChar char="-"/>
            </a:pPr>
            <a:r>
              <a:rPr lang="en-US" dirty="0" smtClean="0"/>
              <a:t>You will submit all labs on both GitHub and </a:t>
            </a:r>
            <a:r>
              <a:rPr lang="en-US" dirty="0" err="1" smtClean="0"/>
              <a:t>Gradescope</a:t>
            </a:r>
            <a:endParaRPr lang="en-US" dirty="0" smtClean="0"/>
          </a:p>
          <a:p>
            <a:r>
              <a:rPr lang="en-US" dirty="0" err="1" smtClean="0"/>
              <a:t>Gradescope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  Weekly mini-quiz on </a:t>
            </a:r>
            <a:r>
              <a:rPr lang="en-US" dirty="0" err="1" smtClean="0"/>
              <a:t>Gradescope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 questions!</a:t>
            </a:r>
          </a:p>
          <a:p>
            <a:r>
              <a:rPr lang="en-US" dirty="0" smtClean="0"/>
              <a:t>If you have general questions about course contents or labs</a:t>
            </a:r>
          </a:p>
          <a:p>
            <a:pPr lvl="1">
              <a:buFontTx/>
              <a:buChar char="-"/>
            </a:pPr>
            <a:r>
              <a:rPr lang="en-US" dirty="0" smtClean="0"/>
              <a:t>Ask on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Campuswire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dirty="0" smtClean="0"/>
              <a:t>Come to </a:t>
            </a:r>
            <a:r>
              <a:rPr lang="en-US" dirty="0" smtClean="0">
                <a:solidFill>
                  <a:srgbClr val="FF98F3"/>
                </a:solidFill>
              </a:rPr>
              <a:t>office hours</a:t>
            </a:r>
          </a:p>
          <a:p>
            <a:pPr lvl="1">
              <a:buFontTx/>
              <a:buChar char="-"/>
            </a:pPr>
            <a:r>
              <a:rPr lang="en-US" dirty="0" smtClean="0"/>
              <a:t>Register the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in-person recitation</a:t>
            </a:r>
          </a:p>
          <a:p>
            <a:r>
              <a:rPr lang="en-US" dirty="0" smtClean="0"/>
              <a:t>If you want to send us a private message</a:t>
            </a:r>
          </a:p>
          <a:p>
            <a:pPr marL="457200" lvl="1" indent="0">
              <a:buNone/>
            </a:pPr>
            <a:r>
              <a:rPr lang="en-US" dirty="0" smtClean="0"/>
              <a:t>-   Email </a:t>
            </a:r>
            <a:r>
              <a:rPr lang="en-US" dirty="0" err="1" smtClean="0"/>
              <a:t>cso</a:t>
            </a:r>
            <a:r>
              <a:rPr lang="en-US" dirty="0"/>
              <a:t>-staff mailing list at </a:t>
            </a:r>
            <a:r>
              <a:rPr lang="en-US" u="sng" dirty="0" err="1" smtClean="0">
                <a:solidFill>
                  <a:schemeClr val="accent1"/>
                </a:solidFill>
              </a:rPr>
              <a:t>cso-staff@cs.nyu.edu</a:t>
            </a:r>
            <a:endParaRPr lang="en-US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- Include your name, your GitHub username, and your NYU </a:t>
            </a:r>
            <a:r>
              <a:rPr lang="en-US" dirty="0" err="1" smtClean="0"/>
              <a:t>NetID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046470" y="3326130"/>
            <a:ext cx="377190" cy="560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5110" y="32829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want more personal </a:t>
            </a:r>
            <a:r>
              <a:rPr lang="en-US" smtClean="0"/>
              <a:t>tutorial or question answering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proceed?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first two weeks, we will focus on environment setups, usage of basic tools, etc.</a:t>
            </a:r>
          </a:p>
          <a:p>
            <a:pPr lvl="1">
              <a:buFontTx/>
              <a:buChar char="-"/>
            </a:pPr>
            <a:r>
              <a:rPr lang="en-US" dirty="0" smtClean="0"/>
              <a:t>Today we will cover environment related setups</a:t>
            </a:r>
          </a:p>
          <a:p>
            <a:pPr lvl="1">
              <a:buFontTx/>
              <a:buChar char="-"/>
            </a:pPr>
            <a:r>
              <a:rPr lang="en-US" dirty="0" smtClean="0"/>
              <a:t>Next recitation will cover programming tools (6 labs, bonus)</a:t>
            </a:r>
          </a:p>
          <a:p>
            <a:r>
              <a:rPr lang="en-US" dirty="0" smtClean="0"/>
              <a:t>From the third week</a:t>
            </a:r>
          </a:p>
          <a:p>
            <a:pPr lvl="1">
              <a:buFontTx/>
              <a:buChar char="-"/>
            </a:pPr>
            <a:r>
              <a:rPr lang="en-US" dirty="0" smtClean="0"/>
              <a:t>We will review weekly assessment, reinforce some course contents, exercises to prepare for your labs</a:t>
            </a:r>
          </a:p>
          <a:p>
            <a:r>
              <a:rPr lang="en-US" dirty="0" smtClean="0"/>
              <a:t>Weekly assessments will be </a:t>
            </a:r>
            <a:r>
              <a:rPr lang="en-US" dirty="0" smtClean="0">
                <a:solidFill>
                  <a:srgbClr val="FFCBE7"/>
                </a:solidFill>
              </a:rPr>
              <a:t>due Friday 9pm EST</a:t>
            </a:r>
          </a:p>
          <a:p>
            <a:pPr lvl="1">
              <a:buFontTx/>
              <a:buChar char="-"/>
            </a:pPr>
            <a:r>
              <a:rPr lang="en-US" dirty="0" smtClean="0"/>
              <a:t> Done on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Gradescope</a:t>
            </a:r>
            <a:r>
              <a:rPr lang="en-US" dirty="0" smtClean="0"/>
              <a:t>, do it early</a:t>
            </a:r>
          </a:p>
          <a:p>
            <a:pPr lvl="1">
              <a:buFontTx/>
              <a:buChar char="-"/>
            </a:pPr>
            <a:r>
              <a:rPr lang="en-US" dirty="0" smtClean="0"/>
              <a:t> No late submission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work must be your own </a:t>
            </a:r>
            <a:r>
              <a:rPr lang="mr-IN" dirty="0" smtClean="0"/>
              <a:t>–</a:t>
            </a:r>
            <a:r>
              <a:rPr lang="en-US" dirty="0" smtClean="0"/>
              <a:t> do not copy or even look at assignments done by others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Don’t ask </a:t>
            </a:r>
            <a:r>
              <a:rPr lang="en-US" dirty="0" err="1" smtClean="0"/>
              <a:t>StackOverflow</a:t>
            </a:r>
            <a:r>
              <a:rPr lang="en-US" dirty="0" smtClean="0"/>
              <a:t> or </a:t>
            </a:r>
            <a:r>
              <a:rPr lang="en-US" dirty="0" err="1" smtClean="0"/>
              <a:t>Chegg</a:t>
            </a:r>
            <a:r>
              <a:rPr lang="en-US" dirty="0" smtClean="0"/>
              <a:t> for help </a:t>
            </a:r>
            <a:r>
              <a:rPr lang="mr-IN" dirty="0" smtClean="0"/>
              <a:t>-</a:t>
            </a:r>
            <a:r>
              <a:rPr lang="en-US" dirty="0" smtClean="0"/>
              <a:t> if you need it, ask us!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Don’t hire someone to do your work for you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reserve the right to use software plagiarism detection tools such as Moss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It’s not worth the risk, just don’t cheat and make us 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Getting Started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things you must do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3981</TotalTime>
  <Words>1768</Words>
  <Application>Microsoft Macintosh PowerPoint</Application>
  <PresentationFormat>Widescreen</PresentationFormat>
  <Paragraphs>320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DengXian</vt:lpstr>
      <vt:lpstr>Mangal</vt:lpstr>
      <vt:lpstr>宋体</vt:lpstr>
      <vt:lpstr>Arial</vt:lpstr>
      <vt:lpstr>Office Theme</vt:lpstr>
      <vt:lpstr>Computer Systems Organization Recitation CSCI-UA 0201-007</vt:lpstr>
      <vt:lpstr>Before we get started </vt:lpstr>
      <vt:lpstr>Logistics</vt:lpstr>
      <vt:lpstr>What is this recitation for?</vt:lpstr>
      <vt:lpstr>Where we release course materials </vt:lpstr>
      <vt:lpstr>How to contact us</vt:lpstr>
      <vt:lpstr>How are we going to proceed?</vt:lpstr>
      <vt:lpstr>Academic Integrity</vt:lpstr>
      <vt:lpstr>Getting Started</vt:lpstr>
      <vt:lpstr>Today’s Topics</vt:lpstr>
      <vt:lpstr>Today’s Goal</vt:lpstr>
      <vt:lpstr>Basic virtual machine setup</vt:lpstr>
      <vt:lpstr>Advanced VM setup</vt:lpstr>
      <vt:lpstr>Attention: You MUST test your code in your class virtual machine</vt:lpstr>
      <vt:lpstr>Open up a terminal</vt:lpstr>
      <vt:lpstr>Basic Commands</vt:lpstr>
      <vt:lpstr>Basic Commands</vt:lpstr>
      <vt:lpstr>Editor</vt:lpstr>
      <vt:lpstr>Setup GitHub/lab1 repo</vt:lpstr>
      <vt:lpstr>Git Overview</vt:lpstr>
      <vt:lpstr>You need to config git first!</vt:lpstr>
      <vt:lpstr>A list of git commands you need </vt:lpstr>
      <vt:lpstr>Git Overview</vt:lpstr>
      <vt:lpstr>Clone your lab repo locally</vt:lpstr>
      <vt:lpstr>Git Setup</vt:lpstr>
      <vt:lpstr>A closer look at your local repository</vt:lpstr>
      <vt:lpstr>How to interact with Git</vt:lpstr>
      <vt:lpstr>For each new assignment</vt:lpstr>
      <vt:lpstr>Git commit</vt:lpstr>
      <vt:lpstr>How to get out of Nano Editor</vt:lpstr>
      <vt:lpstr>Double check with “git status”</vt:lpstr>
      <vt:lpstr>Triple check with GitHub</vt:lpstr>
      <vt:lpstr>Git is much powerful than that</vt:lpstr>
      <vt:lpstr>All the git commands you need for CSO</vt:lpstr>
      <vt:lpstr>Ask the staff for help</vt:lpstr>
      <vt:lpstr>Things you should NEVER do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Organization Recitation CSCI-UA 0201-007</dc:title>
  <dc:creator>Anqi Zhang</dc:creator>
  <cp:lastModifiedBy>Anqi Zhang</cp:lastModifiedBy>
  <cp:revision>242</cp:revision>
  <cp:lastPrinted>2020-09-03T03:07:05Z</cp:lastPrinted>
  <dcterms:created xsi:type="dcterms:W3CDTF">2020-08-30T21:43:46Z</dcterms:created>
  <dcterms:modified xsi:type="dcterms:W3CDTF">2020-09-03T03:21:31Z</dcterms:modified>
</cp:coreProperties>
</file>