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sldIdLst>
    <p:sldId id="258" r:id="rId2"/>
    <p:sldId id="260" r:id="rId3"/>
    <p:sldId id="261" r:id="rId4"/>
    <p:sldId id="263" r:id="rId5"/>
    <p:sldId id="264" r:id="rId6"/>
    <p:sldId id="265" r:id="rId7"/>
    <p:sldId id="266" r:id="rId8"/>
    <p:sldId id="267" r:id="rId9"/>
    <p:sldId id="291" r:id="rId10"/>
    <p:sldId id="269" r:id="rId11"/>
    <p:sldId id="270" r:id="rId12"/>
    <p:sldId id="271" r:id="rId13"/>
    <p:sldId id="256" r:id="rId14"/>
    <p:sldId id="292" r:id="rId15"/>
    <p:sldId id="304" r:id="rId16"/>
    <p:sldId id="293" r:id="rId17"/>
    <p:sldId id="306" r:id="rId18"/>
    <p:sldId id="288" r:id="rId19"/>
    <p:sldId id="303" r:id="rId20"/>
    <p:sldId id="305" r:id="rId21"/>
    <p:sldId id="307" r:id="rId22"/>
    <p:sldId id="272" r:id="rId23"/>
    <p:sldId id="273" r:id="rId24"/>
    <p:sldId id="274" r:id="rId25"/>
    <p:sldId id="286" r:id="rId26"/>
    <p:sldId id="289" r:id="rId27"/>
    <p:sldId id="302" r:id="rId28"/>
    <p:sldId id="294" r:id="rId29"/>
    <p:sldId id="295" r:id="rId30"/>
    <p:sldId id="296" r:id="rId31"/>
    <p:sldId id="297" r:id="rId32"/>
    <p:sldId id="301" r:id="rId33"/>
    <p:sldId id="308" r:id="rId34"/>
    <p:sldId id="298" r:id="rId35"/>
    <p:sldId id="279" r:id="rId36"/>
    <p:sldId id="283" r:id="rId37"/>
    <p:sldId id="299" r:id="rId38"/>
    <p:sldId id="300" r:id="rId39"/>
    <p:sldId id="280" r:id="rId40"/>
    <p:sldId id="281" r:id="rId41"/>
    <p:sldId id="282" r:id="rId42"/>
    <p:sldId id="284" r:id="rId43"/>
    <p:sldId id="28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p:restoredTop sz="77373"/>
  </p:normalViewPr>
  <p:slideViewPr>
    <p:cSldViewPr snapToGrid="0" snapToObjects="1">
      <p:cViewPr varScale="1">
        <p:scale>
          <a:sx n="122" d="100"/>
          <a:sy n="122" d="100"/>
        </p:scale>
        <p:origin x="5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0D099-8F12-B84E-835F-B4A6A41531F7}" type="datetimeFigureOut">
              <a:rPr lang="en-US" smtClean="0"/>
              <a:t>11/17/21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27561-4284-DD45-B6F8-C750B1E2D90E}" type="slidenum">
              <a:rPr lang="en-US" smtClean="0"/>
              <a:t>‹#›</a:t>
            </a:fld>
            <a:endParaRPr lang="en-US"/>
          </a:p>
        </p:txBody>
      </p:sp>
    </p:spTree>
    <p:extLst>
      <p:ext uri="{BB962C8B-B14F-4D97-AF65-F5344CB8AC3E}">
        <p14:creationId xmlns:p14="http://schemas.microsoft.com/office/powerpoint/2010/main" val="1337845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CC5F49-6018-1346-AEBE-D53DB28ED4E5}" type="slidenum">
              <a:rPr lang="en-US" smtClean="0"/>
              <a:t>1</a:t>
            </a:fld>
            <a:endParaRPr lang="en-US"/>
          </a:p>
        </p:txBody>
      </p:sp>
    </p:spTree>
    <p:extLst>
      <p:ext uri="{BB962C8B-B14F-4D97-AF65-F5344CB8AC3E}">
        <p14:creationId xmlns:p14="http://schemas.microsoft.com/office/powerpoint/2010/main" val="489438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327561-4284-DD45-B6F8-C750B1E2D90E}" type="slidenum">
              <a:rPr lang="en-US" smtClean="0"/>
              <a:t>15</a:t>
            </a:fld>
            <a:endParaRPr lang="en-US"/>
          </a:p>
        </p:txBody>
      </p:sp>
    </p:spTree>
    <p:extLst>
      <p:ext uri="{BB962C8B-B14F-4D97-AF65-F5344CB8AC3E}">
        <p14:creationId xmlns:p14="http://schemas.microsoft.com/office/powerpoint/2010/main" val="1933612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87C2-EFBD-7245-B491-3DB9292079F4}" type="slidenum">
              <a:rPr lang="en-US" smtClean="0"/>
              <a:t>18</a:t>
            </a:fld>
            <a:endParaRPr lang="en-US"/>
          </a:p>
        </p:txBody>
      </p:sp>
    </p:spTree>
    <p:extLst>
      <p:ext uri="{BB962C8B-B14F-4D97-AF65-F5344CB8AC3E}">
        <p14:creationId xmlns:p14="http://schemas.microsoft.com/office/powerpoint/2010/main" val="854743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23</a:t>
            </a:fld>
            <a:endParaRPr lang="en-US"/>
          </a:p>
        </p:txBody>
      </p:sp>
    </p:spTree>
    <p:extLst>
      <p:ext uri="{BB962C8B-B14F-4D97-AF65-F5344CB8AC3E}">
        <p14:creationId xmlns:p14="http://schemas.microsoft.com/office/powerpoint/2010/main" val="3021432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25</a:t>
            </a:fld>
            <a:endParaRPr lang="en-US"/>
          </a:p>
        </p:txBody>
      </p:sp>
    </p:spTree>
    <p:extLst>
      <p:ext uri="{BB962C8B-B14F-4D97-AF65-F5344CB8AC3E}">
        <p14:creationId xmlns:p14="http://schemas.microsoft.com/office/powerpoint/2010/main" val="1552152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327561-4284-DD45-B6F8-C750B1E2D90E}" type="slidenum">
              <a:rPr lang="en-US" smtClean="0"/>
              <a:t>26</a:t>
            </a:fld>
            <a:endParaRPr lang="en-US"/>
          </a:p>
        </p:txBody>
      </p:sp>
    </p:spTree>
    <p:extLst>
      <p:ext uri="{BB962C8B-B14F-4D97-AF65-F5344CB8AC3E}">
        <p14:creationId xmlns:p14="http://schemas.microsoft.com/office/powerpoint/2010/main" val="2370096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327561-4284-DD45-B6F8-C750B1E2D90E}" type="slidenum">
              <a:rPr lang="en-US" smtClean="0"/>
              <a:t>27</a:t>
            </a:fld>
            <a:endParaRPr lang="en-US"/>
          </a:p>
        </p:txBody>
      </p:sp>
    </p:spTree>
    <p:extLst>
      <p:ext uri="{BB962C8B-B14F-4D97-AF65-F5344CB8AC3E}">
        <p14:creationId xmlns:p14="http://schemas.microsoft.com/office/powerpoint/2010/main" val="2100015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327561-4284-DD45-B6F8-C750B1E2D90E}" type="slidenum">
              <a:rPr lang="en-US" smtClean="0"/>
              <a:t>28</a:t>
            </a:fld>
            <a:endParaRPr lang="en-US"/>
          </a:p>
        </p:txBody>
      </p:sp>
    </p:spTree>
    <p:extLst>
      <p:ext uri="{BB962C8B-B14F-4D97-AF65-F5344CB8AC3E}">
        <p14:creationId xmlns:p14="http://schemas.microsoft.com/office/powerpoint/2010/main" val="412935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29</a:t>
            </a:fld>
            <a:endParaRPr lang="en-US"/>
          </a:p>
        </p:txBody>
      </p:sp>
    </p:spTree>
    <p:extLst>
      <p:ext uri="{BB962C8B-B14F-4D97-AF65-F5344CB8AC3E}">
        <p14:creationId xmlns:p14="http://schemas.microsoft.com/office/powerpoint/2010/main" val="1919856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327561-4284-DD45-B6F8-C750B1E2D90E}" type="slidenum">
              <a:rPr lang="en-US" smtClean="0"/>
              <a:t>32</a:t>
            </a:fld>
            <a:endParaRPr lang="en-US"/>
          </a:p>
        </p:txBody>
      </p:sp>
    </p:spTree>
    <p:extLst>
      <p:ext uri="{BB962C8B-B14F-4D97-AF65-F5344CB8AC3E}">
        <p14:creationId xmlns:p14="http://schemas.microsoft.com/office/powerpoint/2010/main" val="2425003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327561-4284-DD45-B6F8-C750B1E2D90E}" type="slidenum">
              <a:rPr lang="en-US" smtClean="0"/>
              <a:t>33</a:t>
            </a:fld>
            <a:endParaRPr lang="en-US"/>
          </a:p>
        </p:txBody>
      </p:sp>
    </p:spTree>
    <p:extLst>
      <p:ext uri="{BB962C8B-B14F-4D97-AF65-F5344CB8AC3E}">
        <p14:creationId xmlns:p14="http://schemas.microsoft.com/office/powerpoint/2010/main" val="308038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CC5F49-6018-1346-AEBE-D53DB28ED4E5}" type="slidenum">
              <a:rPr lang="en-US" smtClean="0"/>
              <a:t>2</a:t>
            </a:fld>
            <a:endParaRPr lang="en-US"/>
          </a:p>
        </p:txBody>
      </p:sp>
    </p:spTree>
    <p:extLst>
      <p:ext uri="{BB962C8B-B14F-4D97-AF65-F5344CB8AC3E}">
        <p14:creationId xmlns:p14="http://schemas.microsoft.com/office/powerpoint/2010/main" val="93224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34</a:t>
            </a:fld>
            <a:endParaRPr lang="en-US"/>
          </a:p>
        </p:txBody>
      </p:sp>
    </p:spTree>
    <p:extLst>
      <p:ext uri="{BB962C8B-B14F-4D97-AF65-F5344CB8AC3E}">
        <p14:creationId xmlns:p14="http://schemas.microsoft.com/office/powerpoint/2010/main" val="210437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0CA2EE-2524-5E4C-A203-31319EAAED55}" type="slidenum">
              <a:rPr lang="en-US" smtClean="0"/>
              <a:t>42</a:t>
            </a:fld>
            <a:endParaRPr lang="en-US"/>
          </a:p>
        </p:txBody>
      </p:sp>
    </p:spTree>
    <p:extLst>
      <p:ext uri="{BB962C8B-B14F-4D97-AF65-F5344CB8AC3E}">
        <p14:creationId xmlns:p14="http://schemas.microsoft.com/office/powerpoint/2010/main" val="3128235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43</a:t>
            </a:fld>
            <a:endParaRPr lang="en-US"/>
          </a:p>
        </p:txBody>
      </p:sp>
    </p:spTree>
    <p:extLst>
      <p:ext uri="{BB962C8B-B14F-4D97-AF65-F5344CB8AC3E}">
        <p14:creationId xmlns:p14="http://schemas.microsoft.com/office/powerpoint/2010/main" val="1658297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3</a:t>
            </a:fld>
            <a:endParaRPr lang="en-US"/>
          </a:p>
        </p:txBody>
      </p:sp>
    </p:spTree>
    <p:extLst>
      <p:ext uri="{BB962C8B-B14F-4D97-AF65-F5344CB8AC3E}">
        <p14:creationId xmlns:p14="http://schemas.microsoft.com/office/powerpoint/2010/main" val="480761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5</a:t>
            </a:fld>
            <a:endParaRPr lang="en-US"/>
          </a:p>
        </p:txBody>
      </p:sp>
    </p:spTree>
    <p:extLst>
      <p:ext uri="{BB962C8B-B14F-4D97-AF65-F5344CB8AC3E}">
        <p14:creationId xmlns:p14="http://schemas.microsoft.com/office/powerpoint/2010/main" val="322758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6</a:t>
            </a:fld>
            <a:endParaRPr lang="en-US"/>
          </a:p>
        </p:txBody>
      </p:sp>
    </p:spTree>
    <p:extLst>
      <p:ext uri="{BB962C8B-B14F-4D97-AF65-F5344CB8AC3E}">
        <p14:creationId xmlns:p14="http://schemas.microsoft.com/office/powerpoint/2010/main" val="1474336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7</a:t>
            </a:fld>
            <a:endParaRPr lang="en-US"/>
          </a:p>
        </p:txBody>
      </p:sp>
    </p:spTree>
    <p:extLst>
      <p:ext uri="{BB962C8B-B14F-4D97-AF65-F5344CB8AC3E}">
        <p14:creationId xmlns:p14="http://schemas.microsoft.com/office/powerpoint/2010/main" val="3596897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8</a:t>
            </a:fld>
            <a:endParaRPr lang="en-US"/>
          </a:p>
        </p:txBody>
      </p:sp>
    </p:spTree>
    <p:extLst>
      <p:ext uri="{BB962C8B-B14F-4D97-AF65-F5344CB8AC3E}">
        <p14:creationId xmlns:p14="http://schemas.microsoft.com/office/powerpoint/2010/main" val="1370407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12</a:t>
            </a:fld>
            <a:endParaRPr lang="en-US"/>
          </a:p>
        </p:txBody>
      </p:sp>
    </p:spTree>
    <p:extLst>
      <p:ext uri="{BB962C8B-B14F-4D97-AF65-F5344CB8AC3E}">
        <p14:creationId xmlns:p14="http://schemas.microsoft.com/office/powerpoint/2010/main" val="1120122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327561-4284-DD45-B6F8-C750B1E2D90E}" type="slidenum">
              <a:rPr lang="en-US" smtClean="0"/>
              <a:t>14</a:t>
            </a:fld>
            <a:endParaRPr lang="en-US"/>
          </a:p>
        </p:txBody>
      </p:sp>
    </p:spTree>
    <p:extLst>
      <p:ext uri="{BB962C8B-B14F-4D97-AF65-F5344CB8AC3E}">
        <p14:creationId xmlns:p14="http://schemas.microsoft.com/office/powerpoint/2010/main" val="2300511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8A8BB-DA7F-8544-8FC2-567BA8090245}" type="datetimeFigureOut">
              <a:rPr lang="en-US" smtClean="0"/>
              <a:t>11/17/21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1FFD61-6C60-6C42-B7ED-9A0284C8EBF8}" type="slidenum">
              <a:rPr lang="en-US" smtClean="0"/>
              <a:t>‹#›</a:t>
            </a:fld>
            <a:endParaRPr lang="en-US"/>
          </a:p>
        </p:txBody>
      </p:sp>
    </p:spTree>
    <p:extLst>
      <p:ext uri="{BB962C8B-B14F-4D97-AF65-F5344CB8AC3E}">
        <p14:creationId xmlns:p14="http://schemas.microsoft.com/office/powerpoint/2010/main" val="338812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8A8BB-DA7F-8544-8FC2-567BA8090245}" type="datetimeFigureOut">
              <a:rPr lang="en-US" smtClean="0"/>
              <a:t>11/17/21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1FFD61-6C60-6C42-B7ED-9A0284C8EBF8}" type="slidenum">
              <a:rPr lang="en-US" smtClean="0"/>
              <a:t>‹#›</a:t>
            </a:fld>
            <a:endParaRPr lang="en-US"/>
          </a:p>
        </p:txBody>
      </p:sp>
    </p:spTree>
    <p:extLst>
      <p:ext uri="{BB962C8B-B14F-4D97-AF65-F5344CB8AC3E}">
        <p14:creationId xmlns:p14="http://schemas.microsoft.com/office/powerpoint/2010/main" val="163707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8A8BB-DA7F-8544-8FC2-567BA8090245}" type="datetimeFigureOut">
              <a:rPr lang="en-US" smtClean="0"/>
              <a:t>11/17/21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1FFD61-6C60-6C42-B7ED-9A0284C8EBF8}" type="slidenum">
              <a:rPr lang="en-US" smtClean="0"/>
              <a:t>‹#›</a:t>
            </a:fld>
            <a:endParaRPr lang="en-US"/>
          </a:p>
        </p:txBody>
      </p:sp>
    </p:spTree>
    <p:extLst>
      <p:ext uri="{BB962C8B-B14F-4D97-AF65-F5344CB8AC3E}">
        <p14:creationId xmlns:p14="http://schemas.microsoft.com/office/powerpoint/2010/main" val="766770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8A8BB-DA7F-8544-8FC2-567BA8090245}" type="datetimeFigureOut">
              <a:rPr lang="en-US" smtClean="0"/>
              <a:t>11/17/21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1FFD61-6C60-6C42-B7ED-9A0284C8EBF8}" type="slidenum">
              <a:rPr lang="en-US" smtClean="0"/>
              <a:t>‹#›</a:t>
            </a:fld>
            <a:endParaRPr lang="en-US"/>
          </a:p>
        </p:txBody>
      </p:sp>
    </p:spTree>
    <p:extLst>
      <p:ext uri="{BB962C8B-B14F-4D97-AF65-F5344CB8AC3E}">
        <p14:creationId xmlns:p14="http://schemas.microsoft.com/office/powerpoint/2010/main" val="144111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8A8BB-DA7F-8544-8FC2-567BA8090245}" type="datetimeFigureOut">
              <a:rPr lang="en-US" smtClean="0"/>
              <a:t>11/17/21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1FFD61-6C60-6C42-B7ED-9A0284C8EBF8}" type="slidenum">
              <a:rPr lang="en-US" smtClean="0"/>
              <a:t>‹#›</a:t>
            </a:fld>
            <a:endParaRPr lang="en-US"/>
          </a:p>
        </p:txBody>
      </p:sp>
    </p:spTree>
    <p:extLst>
      <p:ext uri="{BB962C8B-B14F-4D97-AF65-F5344CB8AC3E}">
        <p14:creationId xmlns:p14="http://schemas.microsoft.com/office/powerpoint/2010/main" val="142709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8A8BB-DA7F-8544-8FC2-567BA8090245}" type="datetimeFigureOut">
              <a:rPr lang="en-US" smtClean="0"/>
              <a:t>11/17/21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1FFD61-6C60-6C42-B7ED-9A0284C8EBF8}" type="slidenum">
              <a:rPr lang="en-US" smtClean="0"/>
              <a:t>‹#›</a:t>
            </a:fld>
            <a:endParaRPr lang="en-US"/>
          </a:p>
        </p:txBody>
      </p:sp>
    </p:spTree>
    <p:extLst>
      <p:ext uri="{BB962C8B-B14F-4D97-AF65-F5344CB8AC3E}">
        <p14:creationId xmlns:p14="http://schemas.microsoft.com/office/powerpoint/2010/main" val="2146951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8A8BB-DA7F-8544-8FC2-567BA8090245}" type="datetimeFigureOut">
              <a:rPr lang="en-US" smtClean="0"/>
              <a:t>11/17/21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1FFD61-6C60-6C42-B7ED-9A0284C8EBF8}" type="slidenum">
              <a:rPr lang="en-US" smtClean="0"/>
              <a:t>‹#›</a:t>
            </a:fld>
            <a:endParaRPr lang="en-US"/>
          </a:p>
        </p:txBody>
      </p:sp>
    </p:spTree>
    <p:extLst>
      <p:ext uri="{BB962C8B-B14F-4D97-AF65-F5344CB8AC3E}">
        <p14:creationId xmlns:p14="http://schemas.microsoft.com/office/powerpoint/2010/main" val="1797556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8A8BB-DA7F-8544-8FC2-567BA8090245}" type="datetimeFigureOut">
              <a:rPr lang="en-US" smtClean="0"/>
              <a:t>11/17/21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1FFD61-6C60-6C42-B7ED-9A0284C8EBF8}" type="slidenum">
              <a:rPr lang="en-US" smtClean="0"/>
              <a:t>‹#›</a:t>
            </a:fld>
            <a:endParaRPr lang="en-US"/>
          </a:p>
        </p:txBody>
      </p:sp>
    </p:spTree>
    <p:extLst>
      <p:ext uri="{BB962C8B-B14F-4D97-AF65-F5344CB8AC3E}">
        <p14:creationId xmlns:p14="http://schemas.microsoft.com/office/powerpoint/2010/main" val="731208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8A8BB-DA7F-8544-8FC2-567BA8090245}" type="datetimeFigureOut">
              <a:rPr lang="en-US" smtClean="0"/>
              <a:t>11/17/21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1FFD61-6C60-6C42-B7ED-9A0284C8EBF8}" type="slidenum">
              <a:rPr lang="en-US" smtClean="0"/>
              <a:t>‹#›</a:t>
            </a:fld>
            <a:endParaRPr lang="en-US"/>
          </a:p>
        </p:txBody>
      </p:sp>
    </p:spTree>
    <p:extLst>
      <p:ext uri="{BB962C8B-B14F-4D97-AF65-F5344CB8AC3E}">
        <p14:creationId xmlns:p14="http://schemas.microsoft.com/office/powerpoint/2010/main" val="151667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8A8BB-DA7F-8544-8FC2-567BA8090245}" type="datetimeFigureOut">
              <a:rPr lang="en-US" smtClean="0"/>
              <a:t>11/17/21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1FFD61-6C60-6C42-B7ED-9A0284C8EBF8}" type="slidenum">
              <a:rPr lang="en-US" smtClean="0"/>
              <a:t>‹#›</a:t>
            </a:fld>
            <a:endParaRPr lang="en-US"/>
          </a:p>
        </p:txBody>
      </p:sp>
    </p:spTree>
    <p:extLst>
      <p:ext uri="{BB962C8B-B14F-4D97-AF65-F5344CB8AC3E}">
        <p14:creationId xmlns:p14="http://schemas.microsoft.com/office/powerpoint/2010/main" val="69531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8A8BB-DA7F-8544-8FC2-567BA8090245}" type="datetimeFigureOut">
              <a:rPr lang="en-US" smtClean="0"/>
              <a:t>11/17/21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1FFD61-6C60-6C42-B7ED-9A0284C8EBF8}" type="slidenum">
              <a:rPr lang="en-US" smtClean="0"/>
              <a:t>‹#›</a:t>
            </a:fld>
            <a:endParaRPr lang="en-US"/>
          </a:p>
        </p:txBody>
      </p:sp>
    </p:spTree>
    <p:extLst>
      <p:ext uri="{BB962C8B-B14F-4D97-AF65-F5344CB8AC3E}">
        <p14:creationId xmlns:p14="http://schemas.microsoft.com/office/powerpoint/2010/main" val="38750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8A8BB-DA7F-8544-8FC2-567BA8090245}" type="datetimeFigureOut">
              <a:rPr lang="en-US" smtClean="0"/>
              <a:t>11/17/21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1FFD61-6C60-6C42-B7ED-9A0284C8EBF8}" type="slidenum">
              <a:rPr lang="en-US" smtClean="0"/>
              <a:t>‹#›</a:t>
            </a:fld>
            <a:endParaRPr lang="en-US"/>
          </a:p>
        </p:txBody>
      </p:sp>
    </p:spTree>
    <p:extLst>
      <p:ext uri="{BB962C8B-B14F-4D97-AF65-F5344CB8AC3E}">
        <p14:creationId xmlns:p14="http://schemas.microsoft.com/office/powerpoint/2010/main" val="18491534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nyu-cso-fa21/lab4/blob/master/memlib.h"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nyu-cso-fa21/lab4/blob/master/memlib.c"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CSO-Recitation 1</a:t>
            </a:r>
            <a:r>
              <a:rPr lang="en-US" altLang="zh-CN" dirty="0"/>
              <a:t>1</a:t>
            </a:r>
            <a:br>
              <a:rPr lang="en-US" dirty="0"/>
            </a:br>
            <a:r>
              <a:rPr lang="en-US" dirty="0"/>
              <a:t> </a:t>
            </a:r>
            <a:r>
              <a:rPr lang="en-US" sz="4400" dirty="0"/>
              <a:t>CSCI-UA 0201-007</a:t>
            </a:r>
          </a:p>
        </p:txBody>
      </p:sp>
      <p:sp>
        <p:nvSpPr>
          <p:cNvPr id="3" name="Subtitle 2"/>
          <p:cNvSpPr>
            <a:spLocks noGrp="1"/>
          </p:cNvSpPr>
          <p:nvPr>
            <p:ph type="subTitle" idx="1"/>
          </p:nvPr>
        </p:nvSpPr>
        <p:spPr/>
        <p:txBody>
          <a:bodyPr/>
          <a:lstStyle/>
          <a:p>
            <a:r>
              <a:rPr lang="en-US" dirty="0"/>
              <a:t>R1</a:t>
            </a:r>
            <a:r>
              <a:rPr lang="en-US" altLang="zh-CN" dirty="0"/>
              <a:t>1</a:t>
            </a:r>
            <a:r>
              <a:rPr lang="en-US" dirty="0"/>
              <a:t>: </a:t>
            </a:r>
            <a:r>
              <a:rPr lang="en-US" altLang="zh-CN" dirty="0"/>
              <a:t>Assessment 10 &amp; Combinational logic</a:t>
            </a:r>
            <a:endParaRPr lang="en-US" dirty="0"/>
          </a:p>
        </p:txBody>
      </p:sp>
    </p:spTree>
    <p:extLst>
      <p:ext uri="{BB962C8B-B14F-4D97-AF65-F5344CB8AC3E}">
        <p14:creationId xmlns:p14="http://schemas.microsoft.com/office/powerpoint/2010/main" val="101914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a:t>
            </a:r>
            <a:r>
              <a:rPr lang="en-US" altLang="zh-CN" b="1" dirty="0"/>
              <a:t>1</a:t>
            </a:r>
            <a:r>
              <a:rPr lang="en-US" b="1" dirty="0"/>
              <a:t>.6 </a:t>
            </a:r>
            <a:r>
              <a:rPr lang="en-US" dirty="0"/>
              <a:t>footer2header</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`footer2header` takes as argument a pointer to the footer of the chunk, and returns a pointer to the same chunk's header. </a:t>
            </a:r>
          </a:p>
          <a:p>
            <a:pPr marL="0" indent="0" fontAlgn="base">
              <a:buNone/>
            </a:pPr>
            <a:r>
              <a:rPr lang="en-US" dirty="0"/>
              <a:t>Which of the following C statement to use for the missing line? Note that `</a:t>
            </a:r>
            <a:r>
              <a:rPr lang="en-US" dirty="0" err="1"/>
              <a:t>get_size</a:t>
            </a:r>
            <a:r>
              <a:rPr lang="en-US" dirty="0"/>
              <a:t>` is a helper function that returns the chunk size encoded in the header/footer field </a:t>
            </a:r>
            <a:r>
              <a:rPr lang="en-US" dirty="0" err="1"/>
              <a:t>size_n_status</a:t>
            </a:r>
            <a:r>
              <a:rPr lang="en-US" dirty="0"/>
              <a:t>.</a:t>
            </a:r>
          </a:p>
          <a:p>
            <a:pPr marL="514350" indent="-514350" fontAlgn="base">
              <a:buFont typeface="+mj-lt"/>
              <a:buAutoNum type="alphaUcPeriod"/>
            </a:pPr>
            <a:r>
              <a:rPr lang="en-US" dirty="0"/>
              <a:t>h = f + 1;</a:t>
            </a:r>
          </a:p>
          <a:p>
            <a:pPr marL="514350" indent="-514350" fontAlgn="base">
              <a:buFont typeface="+mj-lt"/>
              <a:buAutoNum type="alphaUcPeriod"/>
            </a:pPr>
            <a:r>
              <a:rPr lang="en-US" dirty="0"/>
              <a:t>h = f - 1;</a:t>
            </a:r>
          </a:p>
          <a:p>
            <a:pPr marL="514350" indent="-514350" fontAlgn="base">
              <a:buFont typeface="+mj-lt"/>
              <a:buAutoNum type="alphaUcPeriod"/>
            </a:pPr>
            <a:r>
              <a:rPr lang="en-US" dirty="0"/>
              <a:t>h = f + </a:t>
            </a:r>
            <a:r>
              <a:rPr lang="en-US" dirty="0" err="1"/>
              <a:t>get_size</a:t>
            </a:r>
            <a:r>
              <a:rPr lang="en-US" dirty="0"/>
              <a:t>(f);</a:t>
            </a:r>
          </a:p>
          <a:p>
            <a:pPr marL="514350" indent="-514350" fontAlgn="base">
              <a:buFont typeface="+mj-lt"/>
              <a:buAutoNum type="alphaUcPeriod"/>
            </a:pPr>
            <a:r>
              <a:rPr lang="en-US" dirty="0"/>
              <a:t>h = (header *)((char *)f + </a:t>
            </a:r>
            <a:r>
              <a:rPr lang="en-US" dirty="0" err="1"/>
              <a:t>get_size</a:t>
            </a:r>
            <a:r>
              <a:rPr lang="en-US" dirty="0"/>
              <a:t>(f));</a:t>
            </a:r>
          </a:p>
          <a:p>
            <a:pPr marL="514350" indent="-514350" fontAlgn="base">
              <a:buFont typeface="+mj-lt"/>
              <a:buAutoNum type="alphaUcPeriod"/>
            </a:pPr>
            <a:r>
              <a:rPr lang="en-US" dirty="0"/>
              <a:t>h = f - </a:t>
            </a:r>
            <a:r>
              <a:rPr lang="en-US" dirty="0" err="1"/>
              <a:t>get_size</a:t>
            </a:r>
            <a:r>
              <a:rPr lang="en-US" dirty="0"/>
              <a:t>(f);</a:t>
            </a:r>
          </a:p>
          <a:p>
            <a:pPr marL="514350" indent="-514350" fontAlgn="base">
              <a:buFont typeface="+mj-lt"/>
              <a:buAutoNum type="alphaUcPeriod"/>
            </a:pPr>
            <a:r>
              <a:rPr lang="en-US" dirty="0"/>
              <a:t>h = (header *)((char *)f - </a:t>
            </a:r>
            <a:r>
              <a:rPr lang="en-US" dirty="0" err="1"/>
              <a:t>get_size</a:t>
            </a:r>
            <a:r>
              <a:rPr lang="en-US" dirty="0"/>
              <a:t>(f));</a:t>
            </a:r>
          </a:p>
          <a:p>
            <a:pPr marL="514350" indent="-514350" fontAlgn="base">
              <a:buFont typeface="+mj-lt"/>
              <a:buAutoNum type="alphaUcPeriod"/>
            </a:pPr>
            <a:r>
              <a:rPr lang="en-US" dirty="0"/>
              <a:t>h = (header *)((char *)f + </a:t>
            </a:r>
            <a:r>
              <a:rPr lang="en-US" dirty="0" err="1"/>
              <a:t>sizeof</a:t>
            </a:r>
            <a:r>
              <a:rPr lang="en-US" dirty="0"/>
              <a:t>(header) - </a:t>
            </a:r>
            <a:r>
              <a:rPr lang="en-US" dirty="0" err="1"/>
              <a:t>get_size</a:t>
            </a:r>
            <a:r>
              <a:rPr lang="en-US" dirty="0"/>
              <a:t>(f));</a:t>
            </a:r>
          </a:p>
          <a:p>
            <a:pPr marL="514350" indent="-514350" fontAlgn="base">
              <a:buFont typeface="+mj-lt"/>
              <a:buAutoNum type="alphaUcPeriod"/>
            </a:pPr>
            <a:r>
              <a:rPr lang="en-US" dirty="0"/>
              <a:t>h = (header *)((char *)f - </a:t>
            </a:r>
            <a:r>
              <a:rPr lang="en-US" dirty="0" err="1"/>
              <a:t>sizeof</a:t>
            </a:r>
            <a:r>
              <a:rPr lang="en-US" dirty="0"/>
              <a:t>(header) + </a:t>
            </a:r>
            <a:r>
              <a:rPr lang="en-US" dirty="0" err="1"/>
              <a:t>get_size</a:t>
            </a:r>
            <a:r>
              <a:rPr lang="en-US" dirty="0"/>
              <a:t>(f));</a:t>
            </a:r>
          </a:p>
          <a:p>
            <a:pPr marL="514350" indent="-514350" fontAlgn="base">
              <a:buFont typeface="+mj-lt"/>
              <a:buAutoNum type="alphaUcPeriod"/>
            </a:pPr>
            <a:r>
              <a:rPr lang="en-US" dirty="0"/>
              <a:t>None of the above.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700" y="365125"/>
            <a:ext cx="3294380" cy="1285348"/>
          </a:xfrm>
          <a:prstGeom prst="rect">
            <a:avLst/>
          </a:prstGeom>
        </p:spPr>
      </p:pic>
      <p:sp>
        <p:nvSpPr>
          <p:cNvPr id="6" name="Oval 5"/>
          <p:cNvSpPr/>
          <p:nvPr/>
        </p:nvSpPr>
        <p:spPr>
          <a:xfrm>
            <a:off x="432486" y="4870909"/>
            <a:ext cx="6845644" cy="46152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B4F74605-8D2E-2747-B74B-91F705457A95}" type="slidenum">
              <a:rPr lang="en-US" smtClean="0"/>
              <a:t>10</a:t>
            </a:fld>
            <a:endParaRPr lang="en-US"/>
          </a:p>
        </p:txBody>
      </p:sp>
      <p:sp>
        <p:nvSpPr>
          <p:cNvPr id="8" name="TextBox 7">
            <a:extLst>
              <a:ext uri="{FF2B5EF4-FFF2-40B4-BE49-F238E27FC236}">
                <a16:creationId xmlns:a16="http://schemas.microsoft.com/office/drawing/2014/main" id="{EED58650-7D5F-F144-A3DF-A740AF3F9CC6}"/>
              </a:ext>
            </a:extLst>
          </p:cNvPr>
          <p:cNvSpPr txBox="1"/>
          <p:nvPr/>
        </p:nvSpPr>
        <p:spPr>
          <a:xfrm>
            <a:off x="7778150" y="3539629"/>
            <a:ext cx="2026837" cy="1200329"/>
          </a:xfrm>
          <a:prstGeom prst="rect">
            <a:avLst/>
          </a:prstGeom>
          <a:noFill/>
        </p:spPr>
        <p:txBody>
          <a:bodyPr wrap="none" rtlCol="0">
            <a:spAutoFit/>
          </a:bodyPr>
          <a:lstStyle/>
          <a:p>
            <a:r>
              <a:rPr lang="en-US" dirty="0">
                <a:solidFill>
                  <a:srgbClr val="FF0000"/>
                </a:solidFill>
              </a:rPr>
              <a:t>logic: h=f</a:t>
            </a:r>
          </a:p>
          <a:p>
            <a:r>
              <a:rPr lang="en-US" dirty="0">
                <a:solidFill>
                  <a:srgbClr val="FF0000"/>
                </a:solidFill>
              </a:rPr>
              <a:t>+(</a:t>
            </a:r>
            <a:r>
              <a:rPr lang="en-US" dirty="0" err="1">
                <a:solidFill>
                  <a:srgbClr val="FF0000"/>
                </a:solidFill>
              </a:rPr>
              <a:t>footer_size</a:t>
            </a:r>
            <a:r>
              <a:rPr lang="en-US" dirty="0">
                <a:solidFill>
                  <a:srgbClr val="FF0000"/>
                </a:solidFill>
              </a:rPr>
              <a:t> bytes)</a:t>
            </a:r>
            <a:br>
              <a:rPr lang="en-US" dirty="0">
                <a:solidFill>
                  <a:srgbClr val="FF0000"/>
                </a:solidFill>
              </a:rPr>
            </a:br>
            <a:r>
              <a:rPr lang="en-US" dirty="0">
                <a:solidFill>
                  <a:srgbClr val="FF0000"/>
                </a:solidFill>
              </a:rPr>
              <a:t>-(</a:t>
            </a:r>
            <a:r>
              <a:rPr lang="en-US" dirty="0" err="1">
                <a:solidFill>
                  <a:srgbClr val="FF0000"/>
                </a:solidFill>
              </a:rPr>
              <a:t>chunk_size</a:t>
            </a:r>
            <a:r>
              <a:rPr lang="en-US" dirty="0">
                <a:solidFill>
                  <a:srgbClr val="FF0000"/>
                </a:solidFill>
              </a:rPr>
              <a:t> bytes)</a:t>
            </a:r>
            <a:br>
              <a:rPr lang="en-US"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394738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a:t>
            </a:r>
            <a:r>
              <a:rPr lang="en-US" altLang="zh-CN" b="1" dirty="0"/>
              <a:t>1</a:t>
            </a:r>
            <a:r>
              <a:rPr lang="en-US" b="1" dirty="0"/>
              <a:t>.7 </a:t>
            </a:r>
            <a:r>
              <a:rPr lang="en-US" dirty="0"/>
              <a:t>curr2prev example</a:t>
            </a:r>
          </a:p>
        </p:txBody>
      </p:sp>
      <p:sp>
        <p:nvSpPr>
          <p:cNvPr id="3" name="Content Placeholder 2"/>
          <p:cNvSpPr>
            <a:spLocks noGrp="1"/>
          </p:cNvSpPr>
          <p:nvPr>
            <p:ph idx="1"/>
          </p:nvPr>
        </p:nvSpPr>
        <p:spPr/>
        <p:txBody>
          <a:bodyPr/>
          <a:lstStyle/>
          <a:p>
            <a:pPr fontAlgn="base"/>
            <a:r>
              <a:rPr lang="en-US" dirty="0"/>
              <a:t>Suppose pointer variable h </a:t>
            </a:r>
            <a:r>
              <a:rPr lang="en-US" dirty="0">
                <a:solidFill>
                  <a:schemeClr val="accent1"/>
                </a:solidFill>
              </a:rPr>
              <a:t>points to the beginning of some chunk </a:t>
            </a:r>
            <a:r>
              <a:rPr lang="en-US" dirty="0"/>
              <a:t>and has value 0x789012345aa0. Suppose this chunk has size 4KB and its previous chunk has size 1KB. What is the memory address for </a:t>
            </a:r>
            <a:r>
              <a:rPr lang="en-US" dirty="0">
                <a:solidFill>
                  <a:schemeClr val="accent6"/>
                </a:solidFill>
              </a:rPr>
              <a:t>the beginning of its previous chunk</a:t>
            </a:r>
            <a:r>
              <a:rPr lang="en-US" dirty="0"/>
              <a:t>?</a:t>
            </a:r>
          </a:p>
          <a:p>
            <a:pPr fontAlgn="base"/>
            <a:r>
              <a:rPr lang="en-US" dirty="0">
                <a:solidFill>
                  <a:srgbClr val="C00000"/>
                </a:solidFill>
              </a:rPr>
              <a:t>0x7890123456a0</a:t>
            </a:r>
          </a:p>
          <a:p>
            <a:endParaRPr lang="en-US" dirty="0"/>
          </a:p>
        </p:txBody>
      </p:sp>
      <p:sp>
        <p:nvSpPr>
          <p:cNvPr id="4" name="TextBox 3"/>
          <p:cNvSpPr txBox="1"/>
          <p:nvPr/>
        </p:nvSpPr>
        <p:spPr>
          <a:xfrm>
            <a:off x="5881815" y="3678128"/>
            <a:ext cx="5696465" cy="923330"/>
          </a:xfrm>
          <a:prstGeom prst="rect">
            <a:avLst/>
          </a:prstGeom>
          <a:noFill/>
        </p:spPr>
        <p:txBody>
          <a:bodyPr wrap="square" rtlCol="0">
            <a:spAutoFit/>
          </a:bodyPr>
          <a:lstStyle/>
          <a:p>
            <a:pPr marL="285750" indent="-285750">
              <a:buFont typeface="Arial" charset="0"/>
              <a:buChar char="•"/>
            </a:pPr>
            <a:r>
              <a:rPr lang="en-US" dirty="0"/>
              <a:t>logic: h - size of the previous chunk</a:t>
            </a:r>
          </a:p>
          <a:p>
            <a:pPr marL="285750" indent="-285750">
              <a:buFont typeface="Arial" charset="0"/>
              <a:buChar char="•"/>
            </a:pPr>
            <a:r>
              <a:rPr lang="en-US" dirty="0"/>
              <a:t>0x789012345aa0 </a:t>
            </a:r>
            <a:r>
              <a:rPr lang="mr-IN" dirty="0"/>
              <a:t>–</a:t>
            </a:r>
            <a:r>
              <a:rPr lang="en-US" dirty="0"/>
              <a:t> 1KB</a:t>
            </a:r>
          </a:p>
          <a:p>
            <a:pPr marL="285750" indent="-285750">
              <a:buFont typeface="Arial" charset="0"/>
              <a:buChar char="•"/>
            </a:pPr>
            <a:r>
              <a:rPr lang="en-US" dirty="0"/>
              <a:t>0x789012345aa0 </a:t>
            </a:r>
            <a:r>
              <a:rPr lang="mr-IN" dirty="0"/>
              <a:t>–</a:t>
            </a:r>
            <a:r>
              <a:rPr lang="en-US" dirty="0"/>
              <a:t> 0x400 = 0x7890123456a0</a:t>
            </a:r>
          </a:p>
        </p:txBody>
      </p:sp>
      <p:sp>
        <p:nvSpPr>
          <p:cNvPr id="5" name="Slide Number Placeholder 4"/>
          <p:cNvSpPr>
            <a:spLocks noGrp="1"/>
          </p:cNvSpPr>
          <p:nvPr>
            <p:ph type="sldNum" sz="quarter" idx="12"/>
          </p:nvPr>
        </p:nvSpPr>
        <p:spPr/>
        <p:txBody>
          <a:bodyPr/>
          <a:lstStyle/>
          <a:p>
            <a:fld id="{B4F74605-8D2E-2747-B74B-91F705457A95}" type="slidenum">
              <a:rPr lang="en-US" smtClean="0"/>
              <a:t>11</a:t>
            </a:fld>
            <a:endParaRPr lang="en-US"/>
          </a:p>
        </p:txBody>
      </p:sp>
    </p:spTree>
    <p:extLst>
      <p:ext uri="{BB962C8B-B14F-4D97-AF65-F5344CB8AC3E}">
        <p14:creationId xmlns:p14="http://schemas.microsoft.com/office/powerpoint/2010/main" val="115342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Q</a:t>
            </a:r>
            <a:r>
              <a:rPr lang="en-US" altLang="zh-CN" b="1" dirty="0"/>
              <a:t>1</a:t>
            </a:r>
            <a:r>
              <a:rPr lang="en-US" b="1" dirty="0"/>
              <a:t>.8 </a:t>
            </a:r>
            <a:r>
              <a:rPr lang="en-US" dirty="0"/>
              <a:t>curr2prev example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`curr2prev` takes as argument a </a:t>
            </a:r>
            <a:r>
              <a:rPr lang="en-US" dirty="0">
                <a:solidFill>
                  <a:schemeClr val="accent1"/>
                </a:solidFill>
              </a:rPr>
              <a:t>pointer to the current chunk's header</a:t>
            </a:r>
            <a:r>
              <a:rPr lang="en-US" dirty="0"/>
              <a:t>, and returns a </a:t>
            </a:r>
            <a:r>
              <a:rPr lang="en-US" dirty="0">
                <a:solidFill>
                  <a:schemeClr val="accent6"/>
                </a:solidFill>
              </a:rPr>
              <a:t>pointer to the previous chunk's header</a:t>
            </a:r>
            <a:r>
              <a:rPr lang="en-US" dirty="0"/>
              <a:t>.</a:t>
            </a:r>
          </a:p>
          <a:p>
            <a:pPr marL="0" indent="0" fontAlgn="base">
              <a:buNone/>
            </a:pPr>
            <a:r>
              <a:rPr lang="en-US" dirty="0"/>
              <a:t>Which of the following C statement to use for the missing line? Note that </a:t>
            </a:r>
            <a:r>
              <a:rPr lang="en-US" dirty="0">
                <a:solidFill>
                  <a:schemeClr val="accent4"/>
                </a:solidFill>
              </a:rPr>
              <a:t>footer2header</a:t>
            </a:r>
            <a:r>
              <a:rPr lang="en-US" dirty="0"/>
              <a:t> is the helper function that returns a pointer to the chunk's header given a pointer to the same chunk's footer.</a:t>
            </a:r>
          </a:p>
          <a:p>
            <a:pPr marL="514350" indent="-514350" fontAlgn="base">
              <a:buFont typeface="+mj-lt"/>
              <a:buAutoNum type="alphaUcPeriod"/>
            </a:pPr>
            <a:r>
              <a:rPr lang="en-US" dirty="0" err="1"/>
              <a:t>prev_footer</a:t>
            </a:r>
            <a:r>
              <a:rPr lang="en-US" dirty="0"/>
              <a:t> = </a:t>
            </a:r>
            <a:r>
              <a:rPr lang="en-US" dirty="0" err="1"/>
              <a:t>curr</a:t>
            </a:r>
            <a:r>
              <a:rPr lang="en-US" dirty="0"/>
              <a:t> -1 ;</a:t>
            </a:r>
          </a:p>
          <a:p>
            <a:pPr marL="514350" indent="-514350" fontAlgn="base">
              <a:buFont typeface="+mj-lt"/>
              <a:buAutoNum type="alphaUcPeriod"/>
            </a:pPr>
            <a:r>
              <a:rPr lang="en-US" dirty="0" err="1"/>
              <a:t>prev_footer</a:t>
            </a:r>
            <a:r>
              <a:rPr lang="en-US" dirty="0"/>
              <a:t> = </a:t>
            </a:r>
            <a:r>
              <a:rPr lang="en-US" dirty="0" err="1"/>
              <a:t>curr</a:t>
            </a:r>
            <a:r>
              <a:rPr lang="en-US" dirty="0"/>
              <a:t> - </a:t>
            </a:r>
            <a:r>
              <a:rPr lang="en-US" dirty="0" err="1"/>
              <a:t>sizeof</a:t>
            </a:r>
            <a:r>
              <a:rPr lang="en-US" dirty="0"/>
              <a:t>(header);</a:t>
            </a:r>
          </a:p>
          <a:p>
            <a:pPr marL="514350" indent="-514350" fontAlgn="base">
              <a:buFont typeface="+mj-lt"/>
              <a:buAutoNum type="alphaUcPeriod"/>
            </a:pPr>
            <a:r>
              <a:rPr lang="en-US" dirty="0" err="1"/>
              <a:t>prev_footer</a:t>
            </a:r>
            <a:r>
              <a:rPr lang="en-US" dirty="0"/>
              <a:t> = (header *)((char *)</a:t>
            </a:r>
            <a:r>
              <a:rPr lang="en-US" dirty="0" err="1"/>
              <a:t>curr</a:t>
            </a:r>
            <a:r>
              <a:rPr lang="en-US" dirty="0"/>
              <a:t> - </a:t>
            </a:r>
            <a:r>
              <a:rPr lang="en-US" dirty="0" err="1"/>
              <a:t>sizeof</a:t>
            </a:r>
            <a:r>
              <a:rPr lang="en-US" dirty="0"/>
              <a:t>(header));</a:t>
            </a:r>
          </a:p>
          <a:p>
            <a:pPr marL="514350" indent="-514350" fontAlgn="base">
              <a:buFont typeface="+mj-lt"/>
              <a:buAutoNum type="alphaUcPeriod"/>
            </a:pPr>
            <a:r>
              <a:rPr lang="en-US" dirty="0" err="1"/>
              <a:t>prev_footer</a:t>
            </a:r>
            <a:r>
              <a:rPr lang="en-US" dirty="0"/>
              <a:t> = </a:t>
            </a:r>
            <a:r>
              <a:rPr lang="en-US" dirty="0" err="1"/>
              <a:t>curr</a:t>
            </a:r>
            <a:r>
              <a:rPr lang="en-US" dirty="0"/>
              <a:t> - 2;</a:t>
            </a:r>
          </a:p>
          <a:p>
            <a:pPr marL="514350" indent="-514350" fontAlgn="base">
              <a:buFont typeface="+mj-lt"/>
              <a:buAutoNum type="alphaUcPeriod"/>
            </a:pPr>
            <a:r>
              <a:rPr lang="en-US" dirty="0" err="1"/>
              <a:t>prev_footer</a:t>
            </a:r>
            <a:r>
              <a:rPr lang="en-US" dirty="0"/>
              <a:t> = </a:t>
            </a:r>
            <a:r>
              <a:rPr lang="en-US" dirty="0" err="1"/>
              <a:t>curr</a:t>
            </a:r>
            <a:r>
              <a:rPr lang="en-US" dirty="0"/>
              <a:t> - 2*</a:t>
            </a:r>
            <a:r>
              <a:rPr lang="en-US" dirty="0" err="1"/>
              <a:t>sizeof</a:t>
            </a:r>
            <a:r>
              <a:rPr lang="en-US" dirty="0"/>
              <a:t>(header);</a:t>
            </a:r>
          </a:p>
          <a:p>
            <a:pPr marL="514350" indent="-514350" fontAlgn="base">
              <a:buFont typeface="+mj-lt"/>
              <a:buAutoNum type="alphaUcPeriod"/>
            </a:pPr>
            <a:r>
              <a:rPr lang="en-US" dirty="0" err="1"/>
              <a:t>prev_footer</a:t>
            </a:r>
            <a:r>
              <a:rPr lang="en-US" dirty="0"/>
              <a:t> = (header *)((char *)</a:t>
            </a:r>
            <a:r>
              <a:rPr lang="en-US" dirty="0" err="1"/>
              <a:t>curr</a:t>
            </a:r>
            <a:r>
              <a:rPr lang="en-US" dirty="0"/>
              <a:t> - 2*</a:t>
            </a:r>
            <a:r>
              <a:rPr lang="en-US" dirty="0" err="1"/>
              <a:t>sizeof</a:t>
            </a:r>
            <a:r>
              <a:rPr lang="en-US" dirty="0"/>
              <a:t>(header));</a:t>
            </a:r>
          </a:p>
          <a:p>
            <a:pPr marL="514350" indent="-514350" fontAlgn="base">
              <a:buFont typeface="+mj-lt"/>
              <a:buAutoNum type="alphaUcPeriod"/>
            </a:pPr>
            <a:r>
              <a:rPr lang="en-US" dirty="0"/>
              <a:t>None of the above.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5215" y="374808"/>
            <a:ext cx="3918585" cy="1306195"/>
          </a:xfrm>
          <a:prstGeom prst="rect">
            <a:avLst/>
          </a:prstGeom>
        </p:spPr>
      </p:pic>
      <p:sp>
        <p:nvSpPr>
          <p:cNvPr id="6" name="TextBox 5"/>
          <p:cNvSpPr txBox="1"/>
          <p:nvPr/>
        </p:nvSpPr>
        <p:spPr>
          <a:xfrm>
            <a:off x="7253415" y="3072648"/>
            <a:ext cx="5696465" cy="1200329"/>
          </a:xfrm>
          <a:prstGeom prst="rect">
            <a:avLst/>
          </a:prstGeom>
          <a:noFill/>
        </p:spPr>
        <p:txBody>
          <a:bodyPr wrap="square" rtlCol="0">
            <a:spAutoFit/>
          </a:bodyPr>
          <a:lstStyle/>
          <a:p>
            <a:r>
              <a:rPr lang="en-US" dirty="0">
                <a:solidFill>
                  <a:schemeClr val="accent1"/>
                </a:solidFill>
              </a:rPr>
              <a:t>curr2prev</a:t>
            </a:r>
          </a:p>
          <a:p>
            <a:pPr marL="285750" indent="-285750">
              <a:buFont typeface="Arial" charset="0"/>
              <a:buChar char="•"/>
            </a:pPr>
            <a:r>
              <a:rPr lang="en-US" dirty="0"/>
              <a:t>curr_header2prev_footer</a:t>
            </a:r>
          </a:p>
          <a:p>
            <a:pPr marL="285750" indent="-285750">
              <a:buFont typeface="Arial" charset="0"/>
              <a:buChar char="•"/>
            </a:pPr>
            <a:r>
              <a:rPr lang="en-US" dirty="0"/>
              <a:t>prev_footer2prev_header -&gt; footer2header</a:t>
            </a:r>
          </a:p>
          <a:p>
            <a:pPr marL="742950" lvl="1" indent="-285750">
              <a:buFont typeface="Arial" charset="0"/>
              <a:buChar char="•"/>
            </a:pPr>
            <a:endParaRPr lang="en-US" dirty="0"/>
          </a:p>
        </p:txBody>
      </p:sp>
      <p:sp>
        <p:nvSpPr>
          <p:cNvPr id="7" name="Oval 6"/>
          <p:cNvSpPr/>
          <p:nvPr/>
        </p:nvSpPr>
        <p:spPr>
          <a:xfrm>
            <a:off x="407771" y="4042215"/>
            <a:ext cx="6845644" cy="46152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771" y="3319204"/>
            <a:ext cx="6277234" cy="46152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B4F74605-8D2E-2747-B74B-91F705457A95}" type="slidenum">
              <a:rPr lang="en-US" smtClean="0"/>
              <a:t>12</a:t>
            </a:fld>
            <a:endParaRPr lang="en-US"/>
          </a:p>
        </p:txBody>
      </p:sp>
      <p:sp>
        <p:nvSpPr>
          <p:cNvPr id="9" name="TextBox 8">
            <a:extLst>
              <a:ext uri="{FF2B5EF4-FFF2-40B4-BE49-F238E27FC236}">
                <a16:creationId xmlns:a16="http://schemas.microsoft.com/office/drawing/2014/main" id="{0464A19C-29E7-FE4D-ABC1-AA2EFD9EFC91}"/>
              </a:ext>
            </a:extLst>
          </p:cNvPr>
          <p:cNvSpPr txBox="1"/>
          <p:nvPr/>
        </p:nvSpPr>
        <p:spPr>
          <a:xfrm>
            <a:off x="8425318" y="4272976"/>
            <a:ext cx="5696465" cy="923330"/>
          </a:xfrm>
          <a:prstGeom prst="rect">
            <a:avLst/>
          </a:prstGeom>
          <a:noFill/>
        </p:spPr>
        <p:txBody>
          <a:bodyPr wrap="square" rtlCol="0">
            <a:spAutoFit/>
          </a:bodyPr>
          <a:lstStyle/>
          <a:p>
            <a:r>
              <a:rPr lang="en-US" dirty="0">
                <a:solidFill>
                  <a:schemeClr val="accent1"/>
                </a:solidFill>
              </a:rPr>
              <a:t>curr_header2prev_footer</a:t>
            </a:r>
          </a:p>
          <a:p>
            <a:pPr marL="285750" indent="-285750">
              <a:buFont typeface="Arial" charset="0"/>
              <a:buChar char="•"/>
            </a:pPr>
            <a:r>
              <a:rPr lang="en-US" dirty="0" err="1"/>
              <a:t>curr</a:t>
            </a:r>
            <a:r>
              <a:rPr lang="en-US" dirty="0"/>
              <a:t> - (</a:t>
            </a:r>
            <a:r>
              <a:rPr lang="en-US" dirty="0" err="1"/>
              <a:t>sizeof</a:t>
            </a:r>
            <a:r>
              <a:rPr lang="en-US" dirty="0"/>
              <a:t>(header) bytes)</a:t>
            </a:r>
          </a:p>
          <a:p>
            <a:pPr marL="285750" indent="-285750">
              <a:buFont typeface="Arial" charset="0"/>
              <a:buChar char="•"/>
            </a:pPr>
            <a:r>
              <a:rPr lang="en-US" dirty="0">
                <a:sym typeface="Wingdings" pitchFamily="2" charset="2"/>
              </a:rPr>
              <a:t> </a:t>
            </a:r>
            <a:r>
              <a:rPr lang="en-US" dirty="0" err="1"/>
              <a:t>curr</a:t>
            </a:r>
            <a:r>
              <a:rPr lang="en-US" dirty="0"/>
              <a:t> - 1</a:t>
            </a:r>
          </a:p>
        </p:txBody>
      </p:sp>
      <p:sp>
        <p:nvSpPr>
          <p:cNvPr id="10" name="Rectangle 9">
            <a:extLst>
              <a:ext uri="{FF2B5EF4-FFF2-40B4-BE49-F238E27FC236}">
                <a16:creationId xmlns:a16="http://schemas.microsoft.com/office/drawing/2014/main" id="{773931A0-5A5B-5646-9818-8B2AA9A530A3}"/>
              </a:ext>
            </a:extLst>
          </p:cNvPr>
          <p:cNvSpPr/>
          <p:nvPr/>
        </p:nvSpPr>
        <p:spPr>
          <a:xfrm>
            <a:off x="9133490" y="374808"/>
            <a:ext cx="735724" cy="29333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aphicFrame>
        <p:nvGraphicFramePr>
          <p:cNvPr id="11" name="Table 10">
            <a:extLst>
              <a:ext uri="{FF2B5EF4-FFF2-40B4-BE49-F238E27FC236}">
                <a16:creationId xmlns:a16="http://schemas.microsoft.com/office/drawing/2014/main" id="{889E876B-A694-854C-B8B3-5E603D32241F}"/>
              </a:ext>
            </a:extLst>
          </p:cNvPr>
          <p:cNvGraphicFramePr>
            <a:graphicFrameLocks noGrp="1"/>
          </p:cNvGraphicFramePr>
          <p:nvPr>
            <p:extLst>
              <p:ext uri="{D42A27DB-BD31-4B8C-83A1-F6EECF244321}">
                <p14:modId xmlns:p14="http://schemas.microsoft.com/office/powerpoint/2010/main" val="2265221490"/>
              </p:ext>
            </p:extLst>
          </p:nvPr>
        </p:nvGraphicFramePr>
        <p:xfrm>
          <a:off x="8866190" y="5258434"/>
          <a:ext cx="2487610" cy="1463040"/>
        </p:xfrm>
        <a:graphic>
          <a:graphicData uri="http://schemas.openxmlformats.org/drawingml/2006/table">
            <a:tbl>
              <a:tblPr firstRow="1" bandRow="1">
                <a:tableStyleId>{5940675A-B579-460E-94D1-54222C63F5DA}</a:tableStyleId>
              </a:tblPr>
              <a:tblGrid>
                <a:gridCol w="2487610">
                  <a:extLst>
                    <a:ext uri="{9D8B030D-6E8A-4147-A177-3AD203B41FA5}">
                      <a16:colId xmlns:a16="http://schemas.microsoft.com/office/drawing/2014/main" val="20000"/>
                    </a:ext>
                  </a:extLst>
                </a:gridCol>
              </a:tblGrid>
              <a:tr h="300369">
                <a:tc>
                  <a:txBody>
                    <a:bodyPr/>
                    <a:lstStyle/>
                    <a:p>
                      <a:pPr algn="ctr"/>
                      <a:r>
                        <a:rPr lang="en-US"/>
                        <a:t>size | status</a:t>
                      </a:r>
                    </a:p>
                  </a:txBody>
                  <a:tcPr/>
                </a:tc>
                <a:extLst>
                  <a:ext uri="{0D108BD9-81ED-4DB2-BD59-A6C34878D82A}">
                    <a16:rowId xmlns:a16="http://schemas.microsoft.com/office/drawing/2014/main" val="10000"/>
                  </a:ext>
                </a:extLst>
              </a:tr>
              <a:tr h="300369">
                <a:tc>
                  <a:txBody>
                    <a:bodyPr/>
                    <a:lstStyle/>
                    <a:p>
                      <a:pPr algn="ctr"/>
                      <a:r>
                        <a:rPr lang="en-US"/>
                        <a:t>padding</a:t>
                      </a:r>
                    </a:p>
                  </a:txBody>
                  <a:tcPr/>
                </a:tc>
                <a:extLst>
                  <a:ext uri="{0D108BD9-81ED-4DB2-BD59-A6C34878D82A}">
                    <a16:rowId xmlns:a16="http://schemas.microsoft.com/office/drawing/2014/main" val="10001"/>
                  </a:ext>
                </a:extLst>
              </a:tr>
              <a:tr h="300369">
                <a:tc>
                  <a:txBody>
                    <a:bodyPr/>
                    <a:lstStyle/>
                    <a:p>
                      <a:pPr algn="ctr"/>
                      <a:r>
                        <a:rPr lang="en-US"/>
                        <a:t>size | status</a:t>
                      </a:r>
                    </a:p>
                  </a:txBody>
                  <a:tcPr/>
                </a:tc>
                <a:extLst>
                  <a:ext uri="{0D108BD9-81ED-4DB2-BD59-A6C34878D82A}">
                    <a16:rowId xmlns:a16="http://schemas.microsoft.com/office/drawing/2014/main" val="10003"/>
                  </a:ext>
                </a:extLst>
              </a:tr>
              <a:tr h="300369">
                <a:tc>
                  <a:txBody>
                    <a:bodyPr/>
                    <a:lstStyle/>
                    <a:p>
                      <a:pPr algn="ctr"/>
                      <a:r>
                        <a:rPr lang="en-US" altLang="zh-CN"/>
                        <a:t>header</a:t>
                      </a:r>
                      <a:r>
                        <a:rPr lang="zh-CN" altLang="en-US"/>
                        <a:t> </a:t>
                      </a:r>
                      <a:r>
                        <a:rPr lang="en-US"/>
                        <a:t>padding</a:t>
                      </a:r>
                    </a:p>
                  </a:txBody>
                  <a:tcPr/>
                </a:tc>
                <a:extLst>
                  <a:ext uri="{0D108BD9-81ED-4DB2-BD59-A6C34878D82A}">
                    <a16:rowId xmlns:a16="http://schemas.microsoft.com/office/drawing/2014/main" val="10004"/>
                  </a:ext>
                </a:extLst>
              </a:tr>
            </a:tbl>
          </a:graphicData>
        </a:graphic>
      </p:graphicFrame>
      <p:sp>
        <p:nvSpPr>
          <p:cNvPr id="13" name="TextBox 12">
            <a:extLst>
              <a:ext uri="{FF2B5EF4-FFF2-40B4-BE49-F238E27FC236}">
                <a16:creationId xmlns:a16="http://schemas.microsoft.com/office/drawing/2014/main" id="{CE5CD49E-06DF-B94C-9E2E-B0E9050A55B1}"/>
              </a:ext>
            </a:extLst>
          </p:cNvPr>
          <p:cNvSpPr txBox="1"/>
          <p:nvPr/>
        </p:nvSpPr>
        <p:spPr>
          <a:xfrm>
            <a:off x="6970998" y="6128046"/>
            <a:ext cx="1770888" cy="369332"/>
          </a:xfrm>
          <a:prstGeom prst="rect">
            <a:avLst/>
          </a:prstGeom>
          <a:noFill/>
        </p:spPr>
        <p:txBody>
          <a:bodyPr wrap="square" rtlCol="0">
            <a:spAutoFit/>
          </a:bodyPr>
          <a:lstStyle/>
          <a:p>
            <a:r>
              <a:rPr lang="en-US" altLang="zh-CN" err="1">
                <a:solidFill>
                  <a:srgbClr val="0070C0"/>
                </a:solidFill>
              </a:rPr>
              <a:t>current_header</a:t>
            </a:r>
            <a:endParaRPr lang="en-US">
              <a:solidFill>
                <a:srgbClr val="0070C0"/>
              </a:solidFill>
            </a:endParaRPr>
          </a:p>
        </p:txBody>
      </p:sp>
      <p:sp>
        <p:nvSpPr>
          <p:cNvPr id="15" name="TextBox 14">
            <a:extLst>
              <a:ext uri="{FF2B5EF4-FFF2-40B4-BE49-F238E27FC236}">
                <a16:creationId xmlns:a16="http://schemas.microsoft.com/office/drawing/2014/main" id="{FC5081B8-6BCA-7C4B-83B6-6BCA1EACA0FB}"/>
              </a:ext>
            </a:extLst>
          </p:cNvPr>
          <p:cNvSpPr txBox="1"/>
          <p:nvPr/>
        </p:nvSpPr>
        <p:spPr>
          <a:xfrm>
            <a:off x="6970998" y="5525088"/>
            <a:ext cx="1770888" cy="369332"/>
          </a:xfrm>
          <a:prstGeom prst="rect">
            <a:avLst/>
          </a:prstGeom>
          <a:noFill/>
        </p:spPr>
        <p:txBody>
          <a:bodyPr wrap="square" rtlCol="0">
            <a:spAutoFit/>
          </a:bodyPr>
          <a:lstStyle/>
          <a:p>
            <a:r>
              <a:rPr lang="en-US" altLang="zh-CN" err="1">
                <a:solidFill>
                  <a:srgbClr val="0070C0"/>
                </a:solidFill>
              </a:rPr>
              <a:t>prev_footer</a:t>
            </a:r>
            <a:endParaRPr lang="en-US">
              <a:solidFill>
                <a:srgbClr val="0070C0"/>
              </a:solidFill>
            </a:endParaRPr>
          </a:p>
        </p:txBody>
      </p:sp>
      <p:cxnSp>
        <p:nvCxnSpPr>
          <p:cNvPr id="17" name="Straight Arrow Connector 16">
            <a:extLst>
              <a:ext uri="{FF2B5EF4-FFF2-40B4-BE49-F238E27FC236}">
                <a16:creationId xmlns:a16="http://schemas.microsoft.com/office/drawing/2014/main" id="{D132060A-603A-0848-BDDC-5E54DC076AF3}"/>
              </a:ext>
            </a:extLst>
          </p:cNvPr>
          <p:cNvCxnSpPr>
            <a:cxnSpLocks/>
          </p:cNvCxnSpPr>
          <p:nvPr/>
        </p:nvCxnSpPr>
        <p:spPr>
          <a:xfrm flipV="1">
            <a:off x="8610600" y="5989954"/>
            <a:ext cx="255590" cy="3663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A65A95D-D398-7E4A-A0EC-0952CD438C6D}"/>
              </a:ext>
            </a:extLst>
          </p:cNvPr>
          <p:cNvCxnSpPr>
            <a:cxnSpLocks/>
          </p:cNvCxnSpPr>
          <p:nvPr/>
        </p:nvCxnSpPr>
        <p:spPr>
          <a:xfrm flipV="1">
            <a:off x="8266176" y="5269875"/>
            <a:ext cx="600014" cy="4398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6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4" grpId="0"/>
      <p:bldP spid="9" grpId="0" uiExpand="1" build="p" bldLvl="2"/>
      <p:bldP spid="10" grpId="0" animBg="1"/>
      <p:bldP spid="13"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Q2 </a:t>
            </a:r>
            <a:r>
              <a:rPr lang="en-US" dirty="0"/>
              <a:t>Explicit list</a:t>
            </a:r>
          </a:p>
        </p:txBody>
      </p:sp>
      <p:sp>
        <p:nvSpPr>
          <p:cNvPr id="5" name="Content Placeholder 4"/>
          <p:cNvSpPr>
            <a:spLocks noGrp="1"/>
          </p:cNvSpPr>
          <p:nvPr>
            <p:ph idx="1"/>
          </p:nvPr>
        </p:nvSpPr>
        <p:spPr/>
        <p:txBody>
          <a:bodyPr>
            <a:normAutofit fontScale="92500" lnSpcReduction="20000"/>
          </a:bodyPr>
          <a:lstStyle/>
          <a:p>
            <a:pPr marL="0" indent="0" fontAlgn="base">
              <a:buNone/>
            </a:pPr>
            <a:r>
              <a:rPr lang="en-US" dirty="0"/>
              <a:t>Which of the following statements are true about explicit list?</a:t>
            </a:r>
          </a:p>
          <a:p>
            <a:pPr marL="514350" indent="-514350" fontAlgn="base">
              <a:buFont typeface="+mj-lt"/>
              <a:buAutoNum type="alphaUcPeriod"/>
            </a:pPr>
            <a:r>
              <a:rPr lang="en-US" dirty="0"/>
              <a:t>The explicit list design explicitly chains together all chunks of the heap into a linked list.</a:t>
            </a:r>
          </a:p>
          <a:p>
            <a:pPr marL="514350" indent="-514350" fontAlgn="base">
              <a:buFont typeface="+mj-lt"/>
              <a:buAutoNum type="alphaUcPeriod"/>
            </a:pPr>
            <a:r>
              <a:rPr lang="en-US" dirty="0"/>
              <a:t>The explicit list design explicitly only chains together all free chunks of the heap into a linked list.</a:t>
            </a:r>
          </a:p>
          <a:p>
            <a:pPr marL="514350" indent="-514350" fontAlgn="base">
              <a:buFont typeface="+mj-lt"/>
              <a:buAutoNum type="alphaUcPeriod"/>
            </a:pPr>
            <a:r>
              <a:rPr lang="en-US" dirty="0"/>
              <a:t>The explicit list design incurs more memory overhead than the implicit list design because it uses extra space in the header to store the next/</a:t>
            </a:r>
            <a:r>
              <a:rPr lang="en-US" dirty="0" err="1"/>
              <a:t>prev</a:t>
            </a:r>
            <a:r>
              <a:rPr lang="en-US" dirty="0"/>
              <a:t> fields.</a:t>
            </a:r>
          </a:p>
          <a:p>
            <a:pPr marL="514350" indent="-514350" fontAlgn="base">
              <a:buFont typeface="+mj-lt"/>
              <a:buAutoNum type="alphaUcPeriod"/>
            </a:pPr>
            <a:r>
              <a:rPr lang="en-US" dirty="0" err="1"/>
              <a:t>malloc</a:t>
            </a:r>
            <a:r>
              <a:rPr lang="en-US" dirty="0"/>
              <a:t>(...) in the explicit list design is faster than that of implicit list because it does not need to scan over allocated chunks.</a:t>
            </a:r>
          </a:p>
          <a:p>
            <a:pPr marL="514350" indent="-514350" fontAlgn="base">
              <a:buFont typeface="+mj-lt"/>
              <a:buAutoNum type="alphaUcPeriod"/>
            </a:pPr>
            <a:r>
              <a:rPr lang="en-US" dirty="0"/>
              <a:t>free(...) in the explicit list design is faster than that of implicit list because it does not need to scan over allocated chunks.</a:t>
            </a:r>
          </a:p>
        </p:txBody>
      </p:sp>
      <p:sp>
        <p:nvSpPr>
          <p:cNvPr id="6" name="Oval 5"/>
          <p:cNvSpPr/>
          <p:nvPr/>
        </p:nvSpPr>
        <p:spPr>
          <a:xfrm>
            <a:off x="445770" y="2880360"/>
            <a:ext cx="4343400" cy="65151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5770" y="4526438"/>
            <a:ext cx="4343400" cy="65151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44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0CF9-387D-6E45-9351-214D04027CD8}"/>
              </a:ext>
            </a:extLst>
          </p:cNvPr>
          <p:cNvSpPr>
            <a:spLocks noGrp="1"/>
          </p:cNvSpPr>
          <p:nvPr>
            <p:ph type="title"/>
          </p:nvPr>
        </p:nvSpPr>
        <p:spPr/>
        <p:txBody>
          <a:bodyPr/>
          <a:lstStyle/>
          <a:p>
            <a:r>
              <a:rPr lang="en-US" b="1" dirty="0"/>
              <a:t>Q2 </a:t>
            </a:r>
            <a:r>
              <a:rPr lang="en-US" dirty="0"/>
              <a:t>Explicit list, Choice C</a:t>
            </a:r>
          </a:p>
        </p:txBody>
      </p:sp>
      <p:sp>
        <p:nvSpPr>
          <p:cNvPr id="3" name="Content Placeholder 2">
            <a:extLst>
              <a:ext uri="{FF2B5EF4-FFF2-40B4-BE49-F238E27FC236}">
                <a16:creationId xmlns:a16="http://schemas.microsoft.com/office/drawing/2014/main" id="{E91E5C57-E87E-4B4C-BF72-706B32D7C1A1}"/>
              </a:ext>
            </a:extLst>
          </p:cNvPr>
          <p:cNvSpPr>
            <a:spLocks noGrp="1"/>
          </p:cNvSpPr>
          <p:nvPr>
            <p:ph idx="1"/>
          </p:nvPr>
        </p:nvSpPr>
        <p:spPr/>
        <p:txBody>
          <a:bodyPr/>
          <a:lstStyle/>
          <a:p>
            <a:endParaRPr lang="en-US" dirty="0"/>
          </a:p>
        </p:txBody>
      </p:sp>
      <p:graphicFrame>
        <p:nvGraphicFramePr>
          <p:cNvPr id="11" name="Table 10">
            <a:extLst>
              <a:ext uri="{FF2B5EF4-FFF2-40B4-BE49-F238E27FC236}">
                <a16:creationId xmlns:a16="http://schemas.microsoft.com/office/drawing/2014/main" id="{9E987512-960F-3441-9811-220A234D9B32}"/>
              </a:ext>
            </a:extLst>
          </p:cNvPr>
          <p:cNvGraphicFramePr>
            <a:graphicFrameLocks noGrp="1"/>
          </p:cNvGraphicFramePr>
          <p:nvPr>
            <p:extLst>
              <p:ext uri="{D42A27DB-BD31-4B8C-83A1-F6EECF244321}">
                <p14:modId xmlns:p14="http://schemas.microsoft.com/office/powerpoint/2010/main" val="1368842877"/>
              </p:ext>
            </p:extLst>
          </p:nvPr>
        </p:nvGraphicFramePr>
        <p:xfrm>
          <a:off x="1303130" y="3412698"/>
          <a:ext cx="1890644" cy="3135212"/>
        </p:xfrm>
        <a:graphic>
          <a:graphicData uri="http://schemas.openxmlformats.org/drawingml/2006/table">
            <a:tbl>
              <a:tblPr firstRow="1" bandRow="1">
                <a:tableStyleId>{5940675A-B579-460E-94D1-54222C63F5DA}</a:tableStyleId>
              </a:tblPr>
              <a:tblGrid>
                <a:gridCol w="1890644">
                  <a:extLst>
                    <a:ext uri="{9D8B030D-6E8A-4147-A177-3AD203B41FA5}">
                      <a16:colId xmlns:a16="http://schemas.microsoft.com/office/drawing/2014/main" val="20000"/>
                    </a:ext>
                  </a:extLst>
                </a:gridCol>
              </a:tblGrid>
              <a:tr h="344774">
                <a:tc>
                  <a:txBody>
                    <a:bodyPr/>
                    <a:lstStyle/>
                    <a:p>
                      <a:pPr algn="ctr"/>
                      <a:r>
                        <a:rPr lang="en-US"/>
                        <a:t>size | status</a:t>
                      </a:r>
                    </a:p>
                  </a:txBody>
                  <a:tcPr/>
                </a:tc>
                <a:extLst>
                  <a:ext uri="{0D108BD9-81ED-4DB2-BD59-A6C34878D82A}">
                    <a16:rowId xmlns:a16="http://schemas.microsoft.com/office/drawing/2014/main" val="10000"/>
                  </a:ext>
                </a:extLst>
              </a:tr>
              <a:tr h="344774">
                <a:tc>
                  <a:txBody>
                    <a:bodyPr/>
                    <a:lstStyle/>
                    <a:p>
                      <a:pPr algn="ctr"/>
                      <a:r>
                        <a:rPr lang="en-US"/>
                        <a:t>header padding</a:t>
                      </a:r>
                    </a:p>
                  </a:txBody>
                  <a:tcPr/>
                </a:tc>
                <a:extLst>
                  <a:ext uri="{0D108BD9-81ED-4DB2-BD59-A6C34878D82A}">
                    <a16:rowId xmlns:a16="http://schemas.microsoft.com/office/drawing/2014/main" val="10001"/>
                  </a:ext>
                </a:extLst>
              </a:tr>
              <a:tr h="1672172">
                <a:tc>
                  <a:txBody>
                    <a:bodyPr/>
                    <a:lstStyle/>
                    <a:p>
                      <a:pPr algn="ctr"/>
                      <a:endParaRPr lang="en-US"/>
                    </a:p>
                    <a:p>
                      <a:pPr algn="ctr"/>
                      <a:endParaRPr lang="en-US"/>
                    </a:p>
                    <a:p>
                      <a:pPr algn="ctr"/>
                      <a:r>
                        <a:rPr lang="en-US"/>
                        <a:t>Payload</a:t>
                      </a:r>
                    </a:p>
                    <a:p>
                      <a:pPr algn="ctr"/>
                      <a:r>
                        <a:rPr lang="en-US"/>
                        <a:t>(</a:t>
                      </a:r>
                      <a:r>
                        <a:rPr lang="en-US" err="1"/>
                        <a:t>data+padding</a:t>
                      </a:r>
                      <a:r>
                        <a:rPr lang="en-US"/>
                        <a:t>)</a:t>
                      </a:r>
                    </a:p>
                  </a:txBody>
                  <a:tcPr/>
                </a:tc>
                <a:extLst>
                  <a:ext uri="{0D108BD9-81ED-4DB2-BD59-A6C34878D82A}">
                    <a16:rowId xmlns:a16="http://schemas.microsoft.com/office/drawing/2014/main" val="10002"/>
                  </a:ext>
                </a:extLst>
              </a:tr>
              <a:tr h="363292">
                <a:tc>
                  <a:txBody>
                    <a:bodyPr/>
                    <a:lstStyle/>
                    <a:p>
                      <a:pPr algn="ctr"/>
                      <a:r>
                        <a:rPr lang="en-US"/>
                        <a:t>size | status</a:t>
                      </a:r>
                    </a:p>
                  </a:txBody>
                  <a:tcPr/>
                </a:tc>
                <a:extLst>
                  <a:ext uri="{0D108BD9-81ED-4DB2-BD59-A6C34878D82A}">
                    <a16:rowId xmlns:a16="http://schemas.microsoft.com/office/drawing/2014/main" val="10003"/>
                  </a:ext>
                </a:extLst>
              </a:tr>
              <a:tr h="363292">
                <a:tc>
                  <a:txBody>
                    <a:bodyPr/>
                    <a:lstStyle/>
                    <a:p>
                      <a:pPr algn="ctr"/>
                      <a:r>
                        <a:rPr lang="en-US"/>
                        <a:t>padding</a:t>
                      </a:r>
                    </a:p>
                  </a:txBody>
                  <a:tcPr/>
                </a:tc>
                <a:extLst>
                  <a:ext uri="{0D108BD9-81ED-4DB2-BD59-A6C34878D82A}">
                    <a16:rowId xmlns:a16="http://schemas.microsoft.com/office/drawing/2014/main" val="10004"/>
                  </a:ext>
                </a:extLst>
              </a:tr>
            </a:tbl>
          </a:graphicData>
        </a:graphic>
      </p:graphicFrame>
      <p:sp>
        <p:nvSpPr>
          <p:cNvPr id="12" name="Right Brace 11">
            <a:extLst>
              <a:ext uri="{FF2B5EF4-FFF2-40B4-BE49-F238E27FC236}">
                <a16:creationId xmlns:a16="http://schemas.microsoft.com/office/drawing/2014/main" id="{C930112A-D03B-FC41-8834-68D51D3A8244}"/>
              </a:ext>
            </a:extLst>
          </p:cNvPr>
          <p:cNvSpPr/>
          <p:nvPr/>
        </p:nvSpPr>
        <p:spPr>
          <a:xfrm>
            <a:off x="3313043" y="3415165"/>
            <a:ext cx="132522" cy="6453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A31EDF6-5179-F240-840E-67E8352A4B99}"/>
              </a:ext>
            </a:extLst>
          </p:cNvPr>
          <p:cNvSpPr txBox="1"/>
          <p:nvPr/>
        </p:nvSpPr>
        <p:spPr>
          <a:xfrm>
            <a:off x="3564834" y="3415165"/>
            <a:ext cx="1179443" cy="646331"/>
          </a:xfrm>
          <a:prstGeom prst="rect">
            <a:avLst/>
          </a:prstGeom>
          <a:noFill/>
        </p:spPr>
        <p:txBody>
          <a:bodyPr wrap="square" rtlCol="0">
            <a:spAutoFit/>
          </a:bodyPr>
          <a:lstStyle/>
          <a:p>
            <a:r>
              <a:rPr lang="en-US" dirty="0"/>
              <a:t>header</a:t>
            </a:r>
          </a:p>
          <a:p>
            <a:r>
              <a:rPr lang="en-US" dirty="0"/>
              <a:t>(16 bytes)</a:t>
            </a:r>
          </a:p>
        </p:txBody>
      </p:sp>
      <p:sp>
        <p:nvSpPr>
          <p:cNvPr id="14" name="Right Brace 13">
            <a:extLst>
              <a:ext uri="{FF2B5EF4-FFF2-40B4-BE49-F238E27FC236}">
                <a16:creationId xmlns:a16="http://schemas.microsoft.com/office/drawing/2014/main" id="{A627EBAB-18BD-624F-96B3-1457AC133C6C}"/>
              </a:ext>
            </a:extLst>
          </p:cNvPr>
          <p:cNvSpPr/>
          <p:nvPr/>
        </p:nvSpPr>
        <p:spPr>
          <a:xfrm>
            <a:off x="3326295" y="4209004"/>
            <a:ext cx="119270" cy="15941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158FA18-B81E-D440-A4AD-1DED186663E5}"/>
              </a:ext>
            </a:extLst>
          </p:cNvPr>
          <p:cNvSpPr txBox="1"/>
          <p:nvPr/>
        </p:nvSpPr>
        <p:spPr>
          <a:xfrm>
            <a:off x="3445565" y="4879354"/>
            <a:ext cx="2107097" cy="369332"/>
          </a:xfrm>
          <a:prstGeom prst="rect">
            <a:avLst/>
          </a:prstGeom>
          <a:noFill/>
        </p:spPr>
        <p:txBody>
          <a:bodyPr wrap="square" rtlCol="0">
            <a:spAutoFit/>
          </a:bodyPr>
          <a:lstStyle/>
          <a:p>
            <a:r>
              <a:rPr lang="en-US" dirty="0"/>
              <a:t>&gt;=16 bytes</a:t>
            </a:r>
          </a:p>
        </p:txBody>
      </p:sp>
      <p:sp>
        <p:nvSpPr>
          <p:cNvPr id="16" name="Right Brace 15">
            <a:extLst>
              <a:ext uri="{FF2B5EF4-FFF2-40B4-BE49-F238E27FC236}">
                <a16:creationId xmlns:a16="http://schemas.microsoft.com/office/drawing/2014/main" id="{D35ACF00-8231-324F-BFC7-AF154AFD48F3}"/>
              </a:ext>
            </a:extLst>
          </p:cNvPr>
          <p:cNvSpPr/>
          <p:nvPr/>
        </p:nvSpPr>
        <p:spPr>
          <a:xfrm>
            <a:off x="3332929" y="5883527"/>
            <a:ext cx="132522" cy="6453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ADA7DD7F-CB39-A049-ADEC-608D7A3C92A9}"/>
              </a:ext>
            </a:extLst>
          </p:cNvPr>
          <p:cNvSpPr txBox="1"/>
          <p:nvPr/>
        </p:nvSpPr>
        <p:spPr>
          <a:xfrm>
            <a:off x="3624483" y="5792911"/>
            <a:ext cx="1179443" cy="646331"/>
          </a:xfrm>
          <a:prstGeom prst="rect">
            <a:avLst/>
          </a:prstGeom>
          <a:noFill/>
        </p:spPr>
        <p:txBody>
          <a:bodyPr wrap="square" rtlCol="0">
            <a:spAutoFit/>
          </a:bodyPr>
          <a:lstStyle/>
          <a:p>
            <a:r>
              <a:rPr lang="en-US" dirty="0"/>
              <a:t>footer</a:t>
            </a:r>
          </a:p>
          <a:p>
            <a:r>
              <a:rPr lang="en-US" dirty="0"/>
              <a:t>(16 bytes)</a:t>
            </a:r>
          </a:p>
        </p:txBody>
      </p:sp>
      <p:sp>
        <p:nvSpPr>
          <p:cNvPr id="18" name="TextBox 17">
            <a:extLst>
              <a:ext uri="{FF2B5EF4-FFF2-40B4-BE49-F238E27FC236}">
                <a16:creationId xmlns:a16="http://schemas.microsoft.com/office/drawing/2014/main" id="{C9258F09-5A3A-6149-80FD-06F93DD55554}"/>
              </a:ext>
            </a:extLst>
          </p:cNvPr>
          <p:cNvSpPr txBox="1"/>
          <p:nvPr/>
        </p:nvSpPr>
        <p:spPr>
          <a:xfrm>
            <a:off x="1717761" y="2672419"/>
            <a:ext cx="1272143" cy="646331"/>
          </a:xfrm>
          <a:prstGeom prst="rect">
            <a:avLst/>
          </a:prstGeom>
          <a:noFill/>
        </p:spPr>
        <p:txBody>
          <a:bodyPr wrap="none" rtlCol="0">
            <a:spAutoFit/>
          </a:bodyPr>
          <a:lstStyle/>
          <a:p>
            <a:r>
              <a:rPr lang="en-US" dirty="0"/>
              <a:t>Explicit List </a:t>
            </a:r>
            <a:br>
              <a:rPr lang="en-US" dirty="0"/>
            </a:br>
            <a:r>
              <a:rPr lang="en-US" dirty="0"/>
              <a:t>Allocated</a:t>
            </a:r>
          </a:p>
        </p:txBody>
      </p:sp>
      <p:graphicFrame>
        <p:nvGraphicFramePr>
          <p:cNvPr id="26" name="Table 25">
            <a:extLst>
              <a:ext uri="{FF2B5EF4-FFF2-40B4-BE49-F238E27FC236}">
                <a16:creationId xmlns:a16="http://schemas.microsoft.com/office/drawing/2014/main" id="{4751EA30-DFE3-7940-87EA-F8E2E803ED50}"/>
              </a:ext>
            </a:extLst>
          </p:cNvPr>
          <p:cNvGraphicFramePr>
            <a:graphicFrameLocks noGrp="1"/>
          </p:cNvGraphicFramePr>
          <p:nvPr>
            <p:extLst>
              <p:ext uri="{D42A27DB-BD31-4B8C-83A1-F6EECF244321}">
                <p14:modId xmlns:p14="http://schemas.microsoft.com/office/powerpoint/2010/main" val="4088386969"/>
              </p:ext>
            </p:extLst>
          </p:nvPr>
        </p:nvGraphicFramePr>
        <p:xfrm>
          <a:off x="8236122" y="3412698"/>
          <a:ext cx="1890644" cy="3135212"/>
        </p:xfrm>
        <a:graphic>
          <a:graphicData uri="http://schemas.openxmlformats.org/drawingml/2006/table">
            <a:tbl>
              <a:tblPr firstRow="1" bandRow="1">
                <a:tableStyleId>{5940675A-B579-460E-94D1-54222C63F5DA}</a:tableStyleId>
              </a:tblPr>
              <a:tblGrid>
                <a:gridCol w="1890644">
                  <a:extLst>
                    <a:ext uri="{9D8B030D-6E8A-4147-A177-3AD203B41FA5}">
                      <a16:colId xmlns:a16="http://schemas.microsoft.com/office/drawing/2014/main" val="20000"/>
                    </a:ext>
                  </a:extLst>
                </a:gridCol>
              </a:tblGrid>
              <a:tr h="344774">
                <a:tc>
                  <a:txBody>
                    <a:bodyPr/>
                    <a:lstStyle/>
                    <a:p>
                      <a:pPr algn="ctr"/>
                      <a:r>
                        <a:rPr lang="en-US"/>
                        <a:t>size | status</a:t>
                      </a:r>
                    </a:p>
                  </a:txBody>
                  <a:tcPr/>
                </a:tc>
                <a:extLst>
                  <a:ext uri="{0D108BD9-81ED-4DB2-BD59-A6C34878D82A}">
                    <a16:rowId xmlns:a16="http://schemas.microsoft.com/office/drawing/2014/main" val="10000"/>
                  </a:ext>
                </a:extLst>
              </a:tr>
              <a:tr h="344774">
                <a:tc>
                  <a:txBody>
                    <a:bodyPr/>
                    <a:lstStyle/>
                    <a:p>
                      <a:pPr algn="ctr"/>
                      <a:r>
                        <a:rPr lang="en-US"/>
                        <a:t>header padding</a:t>
                      </a:r>
                    </a:p>
                  </a:txBody>
                  <a:tcPr/>
                </a:tc>
                <a:extLst>
                  <a:ext uri="{0D108BD9-81ED-4DB2-BD59-A6C34878D82A}">
                    <a16:rowId xmlns:a16="http://schemas.microsoft.com/office/drawing/2014/main" val="10001"/>
                  </a:ext>
                </a:extLst>
              </a:tr>
              <a:tr h="1672172">
                <a:tc>
                  <a:txBody>
                    <a:bodyPr/>
                    <a:lstStyle/>
                    <a:p>
                      <a:pPr algn="ctr"/>
                      <a:endParaRPr lang="en-US"/>
                    </a:p>
                    <a:p>
                      <a:pPr algn="ctr"/>
                      <a:endParaRPr lang="en-US"/>
                    </a:p>
                    <a:p>
                      <a:pPr algn="ctr"/>
                      <a:r>
                        <a:rPr lang="en-US"/>
                        <a:t>Payload</a:t>
                      </a:r>
                    </a:p>
                    <a:p>
                      <a:pPr algn="ctr"/>
                      <a:r>
                        <a:rPr lang="en-US"/>
                        <a:t>(</a:t>
                      </a:r>
                      <a:r>
                        <a:rPr lang="en-US" err="1"/>
                        <a:t>data+padding</a:t>
                      </a:r>
                      <a:r>
                        <a:rPr lang="en-US"/>
                        <a:t>)</a:t>
                      </a:r>
                    </a:p>
                  </a:txBody>
                  <a:tcPr/>
                </a:tc>
                <a:extLst>
                  <a:ext uri="{0D108BD9-81ED-4DB2-BD59-A6C34878D82A}">
                    <a16:rowId xmlns:a16="http://schemas.microsoft.com/office/drawing/2014/main" val="10002"/>
                  </a:ext>
                </a:extLst>
              </a:tr>
              <a:tr h="363292">
                <a:tc>
                  <a:txBody>
                    <a:bodyPr/>
                    <a:lstStyle/>
                    <a:p>
                      <a:pPr algn="ctr"/>
                      <a:r>
                        <a:rPr lang="en-US"/>
                        <a:t>size | status</a:t>
                      </a:r>
                    </a:p>
                  </a:txBody>
                  <a:tcPr/>
                </a:tc>
                <a:extLst>
                  <a:ext uri="{0D108BD9-81ED-4DB2-BD59-A6C34878D82A}">
                    <a16:rowId xmlns:a16="http://schemas.microsoft.com/office/drawing/2014/main" val="10003"/>
                  </a:ext>
                </a:extLst>
              </a:tr>
              <a:tr h="363292">
                <a:tc>
                  <a:txBody>
                    <a:bodyPr/>
                    <a:lstStyle/>
                    <a:p>
                      <a:pPr algn="ctr"/>
                      <a:r>
                        <a:rPr lang="en-US"/>
                        <a:t>padding</a:t>
                      </a:r>
                    </a:p>
                  </a:txBody>
                  <a:tcPr/>
                </a:tc>
                <a:extLst>
                  <a:ext uri="{0D108BD9-81ED-4DB2-BD59-A6C34878D82A}">
                    <a16:rowId xmlns:a16="http://schemas.microsoft.com/office/drawing/2014/main" val="10004"/>
                  </a:ext>
                </a:extLst>
              </a:tr>
            </a:tbl>
          </a:graphicData>
        </a:graphic>
      </p:graphicFrame>
      <p:sp>
        <p:nvSpPr>
          <p:cNvPr id="27" name="Right Brace 26">
            <a:extLst>
              <a:ext uri="{FF2B5EF4-FFF2-40B4-BE49-F238E27FC236}">
                <a16:creationId xmlns:a16="http://schemas.microsoft.com/office/drawing/2014/main" id="{E4293C88-14D2-F04C-B5BE-7D9E65E3F873}"/>
              </a:ext>
            </a:extLst>
          </p:cNvPr>
          <p:cNvSpPr/>
          <p:nvPr/>
        </p:nvSpPr>
        <p:spPr>
          <a:xfrm>
            <a:off x="10246035" y="3415165"/>
            <a:ext cx="132522" cy="6453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0CB1B767-0A20-E445-A204-B3519B60DC11}"/>
              </a:ext>
            </a:extLst>
          </p:cNvPr>
          <p:cNvSpPr txBox="1"/>
          <p:nvPr/>
        </p:nvSpPr>
        <p:spPr>
          <a:xfrm>
            <a:off x="10497826" y="3415165"/>
            <a:ext cx="1179443" cy="646331"/>
          </a:xfrm>
          <a:prstGeom prst="rect">
            <a:avLst/>
          </a:prstGeom>
          <a:noFill/>
        </p:spPr>
        <p:txBody>
          <a:bodyPr wrap="square" rtlCol="0">
            <a:spAutoFit/>
          </a:bodyPr>
          <a:lstStyle/>
          <a:p>
            <a:r>
              <a:rPr lang="en-US" dirty="0"/>
              <a:t>header</a:t>
            </a:r>
          </a:p>
          <a:p>
            <a:r>
              <a:rPr lang="en-US" dirty="0"/>
              <a:t>(16 bytes)</a:t>
            </a:r>
          </a:p>
        </p:txBody>
      </p:sp>
      <p:sp>
        <p:nvSpPr>
          <p:cNvPr id="29" name="Right Brace 28">
            <a:extLst>
              <a:ext uri="{FF2B5EF4-FFF2-40B4-BE49-F238E27FC236}">
                <a16:creationId xmlns:a16="http://schemas.microsoft.com/office/drawing/2014/main" id="{B835E771-155C-1446-92B2-29675A6CA803}"/>
              </a:ext>
            </a:extLst>
          </p:cNvPr>
          <p:cNvSpPr/>
          <p:nvPr/>
        </p:nvSpPr>
        <p:spPr>
          <a:xfrm>
            <a:off x="10259287" y="4209004"/>
            <a:ext cx="119270" cy="15941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F4B13088-4851-9C4A-B9E9-A8E9BAC6B417}"/>
              </a:ext>
            </a:extLst>
          </p:cNvPr>
          <p:cNvSpPr txBox="1"/>
          <p:nvPr/>
        </p:nvSpPr>
        <p:spPr>
          <a:xfrm>
            <a:off x="10378557" y="4879354"/>
            <a:ext cx="2107097" cy="369332"/>
          </a:xfrm>
          <a:prstGeom prst="rect">
            <a:avLst/>
          </a:prstGeom>
          <a:noFill/>
        </p:spPr>
        <p:txBody>
          <a:bodyPr wrap="square" rtlCol="0">
            <a:spAutoFit/>
          </a:bodyPr>
          <a:lstStyle/>
          <a:p>
            <a:r>
              <a:rPr lang="en-US" dirty="0"/>
              <a:t>&gt;=16 bytes</a:t>
            </a:r>
          </a:p>
        </p:txBody>
      </p:sp>
      <p:sp>
        <p:nvSpPr>
          <p:cNvPr id="31" name="Right Brace 30">
            <a:extLst>
              <a:ext uri="{FF2B5EF4-FFF2-40B4-BE49-F238E27FC236}">
                <a16:creationId xmlns:a16="http://schemas.microsoft.com/office/drawing/2014/main" id="{67B9DAB8-A983-7943-A1FB-AF2A8C694AFE}"/>
              </a:ext>
            </a:extLst>
          </p:cNvPr>
          <p:cNvSpPr/>
          <p:nvPr/>
        </p:nvSpPr>
        <p:spPr>
          <a:xfrm>
            <a:off x="10265921" y="5883527"/>
            <a:ext cx="132522" cy="6453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72661FAC-F28A-3C43-A67A-91BE89E9525F}"/>
              </a:ext>
            </a:extLst>
          </p:cNvPr>
          <p:cNvSpPr txBox="1"/>
          <p:nvPr/>
        </p:nvSpPr>
        <p:spPr>
          <a:xfrm>
            <a:off x="10557475" y="5792911"/>
            <a:ext cx="1179443" cy="646331"/>
          </a:xfrm>
          <a:prstGeom prst="rect">
            <a:avLst/>
          </a:prstGeom>
          <a:noFill/>
        </p:spPr>
        <p:txBody>
          <a:bodyPr wrap="square" rtlCol="0">
            <a:spAutoFit/>
          </a:bodyPr>
          <a:lstStyle/>
          <a:p>
            <a:r>
              <a:rPr lang="en-US" dirty="0"/>
              <a:t>footer</a:t>
            </a:r>
          </a:p>
          <a:p>
            <a:r>
              <a:rPr lang="en-US" dirty="0"/>
              <a:t>(16 bytes)</a:t>
            </a:r>
          </a:p>
        </p:txBody>
      </p:sp>
      <p:sp>
        <p:nvSpPr>
          <p:cNvPr id="33" name="TextBox 32">
            <a:extLst>
              <a:ext uri="{FF2B5EF4-FFF2-40B4-BE49-F238E27FC236}">
                <a16:creationId xmlns:a16="http://schemas.microsoft.com/office/drawing/2014/main" id="{0B58237C-CBAE-3F4F-B966-8E484D7E7199}"/>
              </a:ext>
            </a:extLst>
          </p:cNvPr>
          <p:cNvSpPr txBox="1"/>
          <p:nvPr/>
        </p:nvSpPr>
        <p:spPr>
          <a:xfrm>
            <a:off x="8650753" y="2672419"/>
            <a:ext cx="1302601" cy="646331"/>
          </a:xfrm>
          <a:prstGeom prst="rect">
            <a:avLst/>
          </a:prstGeom>
          <a:noFill/>
        </p:spPr>
        <p:txBody>
          <a:bodyPr wrap="none" rtlCol="0">
            <a:spAutoFit/>
          </a:bodyPr>
          <a:lstStyle/>
          <a:p>
            <a:r>
              <a:rPr lang="en-US" dirty="0"/>
              <a:t>Implicit List </a:t>
            </a:r>
            <a:br>
              <a:rPr lang="en-US" dirty="0"/>
            </a:br>
            <a:r>
              <a:rPr lang="en-US" dirty="0"/>
              <a:t>Allocated</a:t>
            </a:r>
          </a:p>
        </p:txBody>
      </p:sp>
      <p:sp>
        <p:nvSpPr>
          <p:cNvPr id="34" name="TextBox 33">
            <a:extLst>
              <a:ext uri="{FF2B5EF4-FFF2-40B4-BE49-F238E27FC236}">
                <a16:creationId xmlns:a16="http://schemas.microsoft.com/office/drawing/2014/main" id="{CBB9CB5F-2686-D849-A7EA-3E19271BB186}"/>
              </a:ext>
            </a:extLst>
          </p:cNvPr>
          <p:cNvSpPr txBox="1"/>
          <p:nvPr/>
        </p:nvSpPr>
        <p:spPr>
          <a:xfrm>
            <a:off x="5552662" y="3318750"/>
            <a:ext cx="1459246" cy="369332"/>
          </a:xfrm>
          <a:prstGeom prst="rect">
            <a:avLst/>
          </a:prstGeom>
          <a:noFill/>
        </p:spPr>
        <p:txBody>
          <a:bodyPr wrap="none" rtlCol="0">
            <a:spAutoFit/>
          </a:bodyPr>
          <a:lstStyle/>
          <a:p>
            <a:r>
              <a:rPr lang="en-US" dirty="0">
                <a:solidFill>
                  <a:srgbClr val="FF0000"/>
                </a:solidFill>
              </a:rPr>
              <a:t>No difference</a:t>
            </a:r>
          </a:p>
        </p:txBody>
      </p:sp>
    </p:spTree>
    <p:extLst>
      <p:ext uri="{BB962C8B-B14F-4D97-AF65-F5344CB8AC3E}">
        <p14:creationId xmlns:p14="http://schemas.microsoft.com/office/powerpoint/2010/main" val="9926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0CF9-387D-6E45-9351-214D04027CD8}"/>
              </a:ext>
            </a:extLst>
          </p:cNvPr>
          <p:cNvSpPr>
            <a:spLocks noGrp="1"/>
          </p:cNvSpPr>
          <p:nvPr>
            <p:ph type="title"/>
          </p:nvPr>
        </p:nvSpPr>
        <p:spPr/>
        <p:txBody>
          <a:bodyPr/>
          <a:lstStyle/>
          <a:p>
            <a:r>
              <a:rPr lang="en-US" b="1" dirty="0"/>
              <a:t>Q2 </a:t>
            </a:r>
            <a:r>
              <a:rPr lang="en-US" dirty="0"/>
              <a:t>Explicit list, Choice C</a:t>
            </a:r>
          </a:p>
        </p:txBody>
      </p:sp>
      <p:sp>
        <p:nvSpPr>
          <p:cNvPr id="3" name="Content Placeholder 2">
            <a:extLst>
              <a:ext uri="{FF2B5EF4-FFF2-40B4-BE49-F238E27FC236}">
                <a16:creationId xmlns:a16="http://schemas.microsoft.com/office/drawing/2014/main" id="{E91E5C57-E87E-4B4C-BF72-706B32D7C1A1}"/>
              </a:ext>
            </a:extLst>
          </p:cNvPr>
          <p:cNvSpPr>
            <a:spLocks noGrp="1"/>
          </p:cNvSpPr>
          <p:nvPr>
            <p:ph idx="1"/>
          </p:nvPr>
        </p:nvSpPr>
        <p:spPr/>
        <p:txBody>
          <a:bodyPr/>
          <a:lstStyle/>
          <a:p>
            <a:endParaRPr lang="en-US" dirty="0"/>
          </a:p>
        </p:txBody>
      </p:sp>
      <p:graphicFrame>
        <p:nvGraphicFramePr>
          <p:cNvPr id="11" name="Table 10">
            <a:extLst>
              <a:ext uri="{FF2B5EF4-FFF2-40B4-BE49-F238E27FC236}">
                <a16:creationId xmlns:a16="http://schemas.microsoft.com/office/drawing/2014/main" id="{9E987512-960F-3441-9811-220A234D9B32}"/>
              </a:ext>
            </a:extLst>
          </p:cNvPr>
          <p:cNvGraphicFramePr>
            <a:graphicFrameLocks noGrp="1"/>
          </p:cNvGraphicFramePr>
          <p:nvPr/>
        </p:nvGraphicFramePr>
        <p:xfrm>
          <a:off x="1303130" y="3412698"/>
          <a:ext cx="1890644" cy="3135212"/>
        </p:xfrm>
        <a:graphic>
          <a:graphicData uri="http://schemas.openxmlformats.org/drawingml/2006/table">
            <a:tbl>
              <a:tblPr firstRow="1" bandRow="1">
                <a:tableStyleId>{5940675A-B579-460E-94D1-54222C63F5DA}</a:tableStyleId>
              </a:tblPr>
              <a:tblGrid>
                <a:gridCol w="1890644">
                  <a:extLst>
                    <a:ext uri="{9D8B030D-6E8A-4147-A177-3AD203B41FA5}">
                      <a16:colId xmlns:a16="http://schemas.microsoft.com/office/drawing/2014/main" val="20000"/>
                    </a:ext>
                  </a:extLst>
                </a:gridCol>
              </a:tblGrid>
              <a:tr h="344774">
                <a:tc>
                  <a:txBody>
                    <a:bodyPr/>
                    <a:lstStyle/>
                    <a:p>
                      <a:pPr algn="ctr"/>
                      <a:r>
                        <a:rPr lang="en-US"/>
                        <a:t>size | status</a:t>
                      </a:r>
                    </a:p>
                  </a:txBody>
                  <a:tcPr/>
                </a:tc>
                <a:extLst>
                  <a:ext uri="{0D108BD9-81ED-4DB2-BD59-A6C34878D82A}">
                    <a16:rowId xmlns:a16="http://schemas.microsoft.com/office/drawing/2014/main" val="10000"/>
                  </a:ext>
                </a:extLst>
              </a:tr>
              <a:tr h="344774">
                <a:tc>
                  <a:txBody>
                    <a:bodyPr/>
                    <a:lstStyle/>
                    <a:p>
                      <a:pPr algn="ctr"/>
                      <a:r>
                        <a:rPr lang="en-US"/>
                        <a:t>header padding</a:t>
                      </a:r>
                    </a:p>
                  </a:txBody>
                  <a:tcPr/>
                </a:tc>
                <a:extLst>
                  <a:ext uri="{0D108BD9-81ED-4DB2-BD59-A6C34878D82A}">
                    <a16:rowId xmlns:a16="http://schemas.microsoft.com/office/drawing/2014/main" val="10001"/>
                  </a:ext>
                </a:extLst>
              </a:tr>
              <a:tr h="1672172">
                <a:tc>
                  <a:txBody>
                    <a:bodyPr/>
                    <a:lstStyle/>
                    <a:p>
                      <a:pPr algn="ctr"/>
                      <a:endParaRPr lang="en-US"/>
                    </a:p>
                    <a:p>
                      <a:pPr algn="ctr"/>
                      <a:endParaRPr lang="en-US"/>
                    </a:p>
                    <a:p>
                      <a:pPr algn="ctr"/>
                      <a:r>
                        <a:rPr lang="en-US"/>
                        <a:t>Payload</a:t>
                      </a:r>
                    </a:p>
                    <a:p>
                      <a:pPr algn="ctr"/>
                      <a:r>
                        <a:rPr lang="en-US"/>
                        <a:t>(</a:t>
                      </a:r>
                      <a:r>
                        <a:rPr lang="en-US" err="1"/>
                        <a:t>data+padding</a:t>
                      </a:r>
                      <a:r>
                        <a:rPr lang="en-US"/>
                        <a:t>)</a:t>
                      </a:r>
                    </a:p>
                  </a:txBody>
                  <a:tcPr/>
                </a:tc>
                <a:extLst>
                  <a:ext uri="{0D108BD9-81ED-4DB2-BD59-A6C34878D82A}">
                    <a16:rowId xmlns:a16="http://schemas.microsoft.com/office/drawing/2014/main" val="10002"/>
                  </a:ext>
                </a:extLst>
              </a:tr>
              <a:tr h="363292">
                <a:tc>
                  <a:txBody>
                    <a:bodyPr/>
                    <a:lstStyle/>
                    <a:p>
                      <a:pPr algn="ctr"/>
                      <a:r>
                        <a:rPr lang="en-US"/>
                        <a:t>size | status</a:t>
                      </a:r>
                    </a:p>
                  </a:txBody>
                  <a:tcPr/>
                </a:tc>
                <a:extLst>
                  <a:ext uri="{0D108BD9-81ED-4DB2-BD59-A6C34878D82A}">
                    <a16:rowId xmlns:a16="http://schemas.microsoft.com/office/drawing/2014/main" val="10003"/>
                  </a:ext>
                </a:extLst>
              </a:tr>
              <a:tr h="363292">
                <a:tc>
                  <a:txBody>
                    <a:bodyPr/>
                    <a:lstStyle/>
                    <a:p>
                      <a:pPr algn="ctr"/>
                      <a:r>
                        <a:rPr lang="en-US"/>
                        <a:t>padding</a:t>
                      </a:r>
                    </a:p>
                  </a:txBody>
                  <a:tcPr/>
                </a:tc>
                <a:extLst>
                  <a:ext uri="{0D108BD9-81ED-4DB2-BD59-A6C34878D82A}">
                    <a16:rowId xmlns:a16="http://schemas.microsoft.com/office/drawing/2014/main" val="10004"/>
                  </a:ext>
                </a:extLst>
              </a:tr>
            </a:tbl>
          </a:graphicData>
        </a:graphic>
      </p:graphicFrame>
      <p:sp>
        <p:nvSpPr>
          <p:cNvPr id="18" name="TextBox 17">
            <a:extLst>
              <a:ext uri="{FF2B5EF4-FFF2-40B4-BE49-F238E27FC236}">
                <a16:creationId xmlns:a16="http://schemas.microsoft.com/office/drawing/2014/main" id="{C9258F09-5A3A-6149-80FD-06F93DD55554}"/>
              </a:ext>
            </a:extLst>
          </p:cNvPr>
          <p:cNvSpPr txBox="1"/>
          <p:nvPr/>
        </p:nvSpPr>
        <p:spPr>
          <a:xfrm>
            <a:off x="1717761" y="2672419"/>
            <a:ext cx="1272143" cy="646331"/>
          </a:xfrm>
          <a:prstGeom prst="rect">
            <a:avLst/>
          </a:prstGeom>
          <a:noFill/>
        </p:spPr>
        <p:txBody>
          <a:bodyPr wrap="none" rtlCol="0">
            <a:spAutoFit/>
          </a:bodyPr>
          <a:lstStyle/>
          <a:p>
            <a:r>
              <a:rPr lang="en-US" dirty="0"/>
              <a:t>Explicit List </a:t>
            </a:r>
            <a:br>
              <a:rPr lang="en-US" dirty="0"/>
            </a:br>
            <a:r>
              <a:rPr lang="en-US" dirty="0"/>
              <a:t>Allocated</a:t>
            </a:r>
          </a:p>
        </p:txBody>
      </p:sp>
      <p:graphicFrame>
        <p:nvGraphicFramePr>
          <p:cNvPr id="26" name="Table 25">
            <a:extLst>
              <a:ext uri="{FF2B5EF4-FFF2-40B4-BE49-F238E27FC236}">
                <a16:creationId xmlns:a16="http://schemas.microsoft.com/office/drawing/2014/main" id="{4751EA30-DFE3-7940-87EA-F8E2E803ED50}"/>
              </a:ext>
            </a:extLst>
          </p:cNvPr>
          <p:cNvGraphicFramePr>
            <a:graphicFrameLocks noGrp="1"/>
          </p:cNvGraphicFramePr>
          <p:nvPr/>
        </p:nvGraphicFramePr>
        <p:xfrm>
          <a:off x="8236122" y="3412698"/>
          <a:ext cx="1890644" cy="3135212"/>
        </p:xfrm>
        <a:graphic>
          <a:graphicData uri="http://schemas.openxmlformats.org/drawingml/2006/table">
            <a:tbl>
              <a:tblPr firstRow="1" bandRow="1">
                <a:tableStyleId>{5940675A-B579-460E-94D1-54222C63F5DA}</a:tableStyleId>
              </a:tblPr>
              <a:tblGrid>
                <a:gridCol w="1890644">
                  <a:extLst>
                    <a:ext uri="{9D8B030D-6E8A-4147-A177-3AD203B41FA5}">
                      <a16:colId xmlns:a16="http://schemas.microsoft.com/office/drawing/2014/main" val="20000"/>
                    </a:ext>
                  </a:extLst>
                </a:gridCol>
              </a:tblGrid>
              <a:tr h="344774">
                <a:tc>
                  <a:txBody>
                    <a:bodyPr/>
                    <a:lstStyle/>
                    <a:p>
                      <a:pPr algn="ctr"/>
                      <a:r>
                        <a:rPr lang="en-US"/>
                        <a:t>size | status</a:t>
                      </a:r>
                    </a:p>
                  </a:txBody>
                  <a:tcPr/>
                </a:tc>
                <a:extLst>
                  <a:ext uri="{0D108BD9-81ED-4DB2-BD59-A6C34878D82A}">
                    <a16:rowId xmlns:a16="http://schemas.microsoft.com/office/drawing/2014/main" val="10000"/>
                  </a:ext>
                </a:extLst>
              </a:tr>
              <a:tr h="344774">
                <a:tc>
                  <a:txBody>
                    <a:bodyPr/>
                    <a:lstStyle/>
                    <a:p>
                      <a:pPr algn="ctr"/>
                      <a:r>
                        <a:rPr lang="en-US"/>
                        <a:t>header padding</a:t>
                      </a:r>
                    </a:p>
                  </a:txBody>
                  <a:tcPr/>
                </a:tc>
                <a:extLst>
                  <a:ext uri="{0D108BD9-81ED-4DB2-BD59-A6C34878D82A}">
                    <a16:rowId xmlns:a16="http://schemas.microsoft.com/office/drawing/2014/main" val="10001"/>
                  </a:ext>
                </a:extLst>
              </a:tr>
              <a:tr h="1672172">
                <a:tc>
                  <a:txBody>
                    <a:bodyPr/>
                    <a:lstStyle/>
                    <a:p>
                      <a:pPr algn="ctr"/>
                      <a:endParaRPr lang="en-US"/>
                    </a:p>
                    <a:p>
                      <a:pPr algn="ctr"/>
                      <a:endParaRPr lang="en-US"/>
                    </a:p>
                    <a:p>
                      <a:pPr algn="ctr"/>
                      <a:r>
                        <a:rPr lang="en-US"/>
                        <a:t>Payload</a:t>
                      </a:r>
                    </a:p>
                    <a:p>
                      <a:pPr algn="ctr"/>
                      <a:r>
                        <a:rPr lang="en-US"/>
                        <a:t>(</a:t>
                      </a:r>
                      <a:r>
                        <a:rPr lang="en-US" err="1"/>
                        <a:t>data+padding</a:t>
                      </a:r>
                      <a:r>
                        <a:rPr lang="en-US"/>
                        <a:t>)</a:t>
                      </a:r>
                    </a:p>
                  </a:txBody>
                  <a:tcPr/>
                </a:tc>
                <a:extLst>
                  <a:ext uri="{0D108BD9-81ED-4DB2-BD59-A6C34878D82A}">
                    <a16:rowId xmlns:a16="http://schemas.microsoft.com/office/drawing/2014/main" val="10002"/>
                  </a:ext>
                </a:extLst>
              </a:tr>
              <a:tr h="363292">
                <a:tc>
                  <a:txBody>
                    <a:bodyPr/>
                    <a:lstStyle/>
                    <a:p>
                      <a:pPr algn="ctr"/>
                      <a:r>
                        <a:rPr lang="en-US"/>
                        <a:t>size | status</a:t>
                      </a:r>
                    </a:p>
                  </a:txBody>
                  <a:tcPr/>
                </a:tc>
                <a:extLst>
                  <a:ext uri="{0D108BD9-81ED-4DB2-BD59-A6C34878D82A}">
                    <a16:rowId xmlns:a16="http://schemas.microsoft.com/office/drawing/2014/main" val="10003"/>
                  </a:ext>
                </a:extLst>
              </a:tr>
              <a:tr h="363292">
                <a:tc>
                  <a:txBody>
                    <a:bodyPr/>
                    <a:lstStyle/>
                    <a:p>
                      <a:pPr algn="ctr"/>
                      <a:r>
                        <a:rPr lang="en-US"/>
                        <a:t>padding</a:t>
                      </a:r>
                    </a:p>
                  </a:txBody>
                  <a:tcPr/>
                </a:tc>
                <a:extLst>
                  <a:ext uri="{0D108BD9-81ED-4DB2-BD59-A6C34878D82A}">
                    <a16:rowId xmlns:a16="http://schemas.microsoft.com/office/drawing/2014/main" val="10004"/>
                  </a:ext>
                </a:extLst>
              </a:tr>
            </a:tbl>
          </a:graphicData>
        </a:graphic>
      </p:graphicFrame>
      <p:sp>
        <p:nvSpPr>
          <p:cNvPr id="33" name="TextBox 32">
            <a:extLst>
              <a:ext uri="{FF2B5EF4-FFF2-40B4-BE49-F238E27FC236}">
                <a16:creationId xmlns:a16="http://schemas.microsoft.com/office/drawing/2014/main" id="{0B58237C-CBAE-3F4F-B966-8E484D7E7199}"/>
              </a:ext>
            </a:extLst>
          </p:cNvPr>
          <p:cNvSpPr txBox="1"/>
          <p:nvPr/>
        </p:nvSpPr>
        <p:spPr>
          <a:xfrm>
            <a:off x="8650753" y="2672419"/>
            <a:ext cx="1302601" cy="646331"/>
          </a:xfrm>
          <a:prstGeom prst="rect">
            <a:avLst/>
          </a:prstGeom>
          <a:noFill/>
        </p:spPr>
        <p:txBody>
          <a:bodyPr wrap="none" rtlCol="0">
            <a:spAutoFit/>
          </a:bodyPr>
          <a:lstStyle/>
          <a:p>
            <a:r>
              <a:rPr lang="en-US" dirty="0"/>
              <a:t>Implicit List </a:t>
            </a:r>
            <a:br>
              <a:rPr lang="en-US" dirty="0"/>
            </a:br>
            <a:r>
              <a:rPr lang="en-US" dirty="0"/>
              <a:t>Allocated</a:t>
            </a:r>
          </a:p>
        </p:txBody>
      </p:sp>
      <p:sp>
        <p:nvSpPr>
          <p:cNvPr id="34" name="TextBox 33">
            <a:extLst>
              <a:ext uri="{FF2B5EF4-FFF2-40B4-BE49-F238E27FC236}">
                <a16:creationId xmlns:a16="http://schemas.microsoft.com/office/drawing/2014/main" id="{CBB9CB5F-2686-D849-A7EA-3E19271BB186}"/>
              </a:ext>
            </a:extLst>
          </p:cNvPr>
          <p:cNvSpPr txBox="1"/>
          <p:nvPr/>
        </p:nvSpPr>
        <p:spPr>
          <a:xfrm>
            <a:off x="5552662" y="3318750"/>
            <a:ext cx="1459246" cy="369332"/>
          </a:xfrm>
          <a:prstGeom prst="rect">
            <a:avLst/>
          </a:prstGeom>
          <a:noFill/>
        </p:spPr>
        <p:txBody>
          <a:bodyPr wrap="none" rtlCol="0">
            <a:spAutoFit/>
          </a:bodyPr>
          <a:lstStyle/>
          <a:p>
            <a:r>
              <a:rPr lang="en-US" dirty="0">
                <a:solidFill>
                  <a:srgbClr val="FF0000"/>
                </a:solidFill>
              </a:rPr>
              <a:t>No difference</a:t>
            </a:r>
          </a:p>
        </p:txBody>
      </p:sp>
    </p:spTree>
    <p:extLst>
      <p:ext uri="{BB962C8B-B14F-4D97-AF65-F5344CB8AC3E}">
        <p14:creationId xmlns:p14="http://schemas.microsoft.com/office/powerpoint/2010/main" val="129062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25603050-2BD9-604B-BAA7-03257CF98E01}"/>
              </a:ext>
            </a:extLst>
          </p:cNvPr>
          <p:cNvSpPr txBox="1"/>
          <p:nvPr/>
        </p:nvSpPr>
        <p:spPr>
          <a:xfrm>
            <a:off x="1717761" y="2672419"/>
            <a:ext cx="1272143" cy="646331"/>
          </a:xfrm>
          <a:prstGeom prst="rect">
            <a:avLst/>
          </a:prstGeom>
          <a:noFill/>
        </p:spPr>
        <p:txBody>
          <a:bodyPr wrap="none" rtlCol="0">
            <a:spAutoFit/>
          </a:bodyPr>
          <a:lstStyle/>
          <a:p>
            <a:r>
              <a:rPr lang="en-US"/>
              <a:t>Explicit List </a:t>
            </a:r>
            <a:br>
              <a:rPr lang="en-US"/>
            </a:br>
            <a:r>
              <a:rPr lang="en-US"/>
              <a:t>Allocated</a:t>
            </a:r>
          </a:p>
        </p:txBody>
      </p:sp>
      <p:sp>
        <p:nvSpPr>
          <p:cNvPr id="2" name="Title 1">
            <a:extLst>
              <a:ext uri="{FF2B5EF4-FFF2-40B4-BE49-F238E27FC236}">
                <a16:creationId xmlns:a16="http://schemas.microsoft.com/office/drawing/2014/main" id="{D4750CF9-387D-6E45-9351-214D04027CD8}"/>
              </a:ext>
            </a:extLst>
          </p:cNvPr>
          <p:cNvSpPr>
            <a:spLocks noGrp="1"/>
          </p:cNvSpPr>
          <p:nvPr>
            <p:ph type="title"/>
          </p:nvPr>
        </p:nvSpPr>
        <p:spPr/>
        <p:txBody>
          <a:bodyPr/>
          <a:lstStyle/>
          <a:p>
            <a:r>
              <a:rPr lang="en-US" b="1"/>
              <a:t>Q2 </a:t>
            </a:r>
            <a:r>
              <a:rPr lang="en-US"/>
              <a:t>Explicit list, Choice C</a:t>
            </a:r>
          </a:p>
        </p:txBody>
      </p:sp>
      <p:graphicFrame>
        <p:nvGraphicFramePr>
          <p:cNvPr id="11" name="Table 10">
            <a:extLst>
              <a:ext uri="{FF2B5EF4-FFF2-40B4-BE49-F238E27FC236}">
                <a16:creationId xmlns:a16="http://schemas.microsoft.com/office/drawing/2014/main" id="{9E987512-960F-3441-9811-220A234D9B32}"/>
              </a:ext>
            </a:extLst>
          </p:cNvPr>
          <p:cNvGraphicFramePr>
            <a:graphicFrameLocks noGrp="1"/>
          </p:cNvGraphicFramePr>
          <p:nvPr/>
        </p:nvGraphicFramePr>
        <p:xfrm>
          <a:off x="1303130" y="3412698"/>
          <a:ext cx="1890644" cy="3135212"/>
        </p:xfrm>
        <a:graphic>
          <a:graphicData uri="http://schemas.openxmlformats.org/drawingml/2006/table">
            <a:tbl>
              <a:tblPr firstRow="1" bandRow="1">
                <a:tableStyleId>{5940675A-B579-460E-94D1-54222C63F5DA}</a:tableStyleId>
              </a:tblPr>
              <a:tblGrid>
                <a:gridCol w="1890644">
                  <a:extLst>
                    <a:ext uri="{9D8B030D-6E8A-4147-A177-3AD203B41FA5}">
                      <a16:colId xmlns:a16="http://schemas.microsoft.com/office/drawing/2014/main" val="20000"/>
                    </a:ext>
                  </a:extLst>
                </a:gridCol>
              </a:tblGrid>
              <a:tr h="344774">
                <a:tc>
                  <a:txBody>
                    <a:bodyPr/>
                    <a:lstStyle/>
                    <a:p>
                      <a:pPr algn="ctr"/>
                      <a:r>
                        <a:rPr lang="en-US"/>
                        <a:t>size | status</a:t>
                      </a:r>
                    </a:p>
                  </a:txBody>
                  <a:tcPr/>
                </a:tc>
                <a:extLst>
                  <a:ext uri="{0D108BD9-81ED-4DB2-BD59-A6C34878D82A}">
                    <a16:rowId xmlns:a16="http://schemas.microsoft.com/office/drawing/2014/main" val="10000"/>
                  </a:ext>
                </a:extLst>
              </a:tr>
              <a:tr h="344774">
                <a:tc>
                  <a:txBody>
                    <a:bodyPr/>
                    <a:lstStyle/>
                    <a:p>
                      <a:pPr algn="ctr"/>
                      <a:r>
                        <a:rPr lang="en-US"/>
                        <a:t>header padding</a:t>
                      </a:r>
                    </a:p>
                  </a:txBody>
                  <a:tcPr/>
                </a:tc>
                <a:extLst>
                  <a:ext uri="{0D108BD9-81ED-4DB2-BD59-A6C34878D82A}">
                    <a16:rowId xmlns:a16="http://schemas.microsoft.com/office/drawing/2014/main" val="10001"/>
                  </a:ext>
                </a:extLst>
              </a:tr>
              <a:tr h="1672172">
                <a:tc>
                  <a:txBody>
                    <a:bodyPr/>
                    <a:lstStyle/>
                    <a:p>
                      <a:pPr algn="ctr"/>
                      <a:endParaRPr lang="en-US"/>
                    </a:p>
                    <a:p>
                      <a:pPr algn="ctr"/>
                      <a:endParaRPr lang="en-US"/>
                    </a:p>
                    <a:p>
                      <a:pPr algn="ctr"/>
                      <a:r>
                        <a:rPr lang="en-US"/>
                        <a:t>Payload</a:t>
                      </a:r>
                    </a:p>
                    <a:p>
                      <a:pPr algn="ctr"/>
                      <a:r>
                        <a:rPr lang="en-US"/>
                        <a:t>(</a:t>
                      </a:r>
                      <a:r>
                        <a:rPr lang="en-US" err="1"/>
                        <a:t>data+padding</a:t>
                      </a:r>
                      <a:r>
                        <a:rPr lang="en-US"/>
                        <a:t>)</a:t>
                      </a:r>
                    </a:p>
                  </a:txBody>
                  <a:tcPr/>
                </a:tc>
                <a:extLst>
                  <a:ext uri="{0D108BD9-81ED-4DB2-BD59-A6C34878D82A}">
                    <a16:rowId xmlns:a16="http://schemas.microsoft.com/office/drawing/2014/main" val="10002"/>
                  </a:ext>
                </a:extLst>
              </a:tr>
              <a:tr h="363292">
                <a:tc>
                  <a:txBody>
                    <a:bodyPr/>
                    <a:lstStyle/>
                    <a:p>
                      <a:pPr algn="ctr"/>
                      <a:r>
                        <a:rPr lang="en-US"/>
                        <a:t>size | status</a:t>
                      </a:r>
                    </a:p>
                  </a:txBody>
                  <a:tcPr/>
                </a:tc>
                <a:extLst>
                  <a:ext uri="{0D108BD9-81ED-4DB2-BD59-A6C34878D82A}">
                    <a16:rowId xmlns:a16="http://schemas.microsoft.com/office/drawing/2014/main" val="10003"/>
                  </a:ext>
                </a:extLst>
              </a:tr>
              <a:tr h="363292">
                <a:tc>
                  <a:txBody>
                    <a:bodyPr/>
                    <a:lstStyle/>
                    <a:p>
                      <a:pPr algn="ctr"/>
                      <a:r>
                        <a:rPr lang="en-US"/>
                        <a:t>padding</a:t>
                      </a:r>
                    </a:p>
                  </a:txBody>
                  <a:tcPr/>
                </a:tc>
                <a:extLst>
                  <a:ext uri="{0D108BD9-81ED-4DB2-BD59-A6C34878D82A}">
                    <a16:rowId xmlns:a16="http://schemas.microsoft.com/office/drawing/2014/main" val="10004"/>
                  </a:ext>
                </a:extLst>
              </a:tr>
            </a:tbl>
          </a:graphicData>
        </a:graphic>
      </p:graphicFrame>
      <p:sp>
        <p:nvSpPr>
          <p:cNvPr id="20" name="Rectangle 19">
            <a:extLst>
              <a:ext uri="{FF2B5EF4-FFF2-40B4-BE49-F238E27FC236}">
                <a16:creationId xmlns:a16="http://schemas.microsoft.com/office/drawing/2014/main" id="{9EDA990F-9E3B-3B4E-B9A3-A796299B6A88}"/>
              </a:ext>
            </a:extLst>
          </p:cNvPr>
          <p:cNvSpPr/>
          <p:nvPr/>
        </p:nvSpPr>
        <p:spPr>
          <a:xfrm>
            <a:off x="1765521" y="2995584"/>
            <a:ext cx="965861" cy="3150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free</a:t>
            </a:r>
            <a:endParaRPr lang="en-US">
              <a:solidFill>
                <a:schemeClr val="bg1"/>
              </a:solidFill>
            </a:endParaRPr>
          </a:p>
        </p:txBody>
      </p:sp>
      <p:sp>
        <p:nvSpPr>
          <p:cNvPr id="21" name="Rectangle 20">
            <a:extLst>
              <a:ext uri="{FF2B5EF4-FFF2-40B4-BE49-F238E27FC236}">
                <a16:creationId xmlns:a16="http://schemas.microsoft.com/office/drawing/2014/main" id="{FAA1422F-F7B5-E947-A33F-587B068B28FB}"/>
              </a:ext>
            </a:extLst>
          </p:cNvPr>
          <p:cNvSpPr/>
          <p:nvPr/>
        </p:nvSpPr>
        <p:spPr>
          <a:xfrm>
            <a:off x="1303130" y="4209004"/>
            <a:ext cx="1844247" cy="3926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next</a:t>
            </a:r>
            <a:endParaRPr lang="en-US">
              <a:solidFill>
                <a:schemeClr val="bg1"/>
              </a:solidFill>
            </a:endParaRPr>
          </a:p>
        </p:txBody>
      </p:sp>
      <p:sp>
        <p:nvSpPr>
          <p:cNvPr id="22" name="Rectangle 21">
            <a:extLst>
              <a:ext uri="{FF2B5EF4-FFF2-40B4-BE49-F238E27FC236}">
                <a16:creationId xmlns:a16="http://schemas.microsoft.com/office/drawing/2014/main" id="{36274A52-E50C-0749-9EE5-BA0AB048DF8B}"/>
              </a:ext>
            </a:extLst>
          </p:cNvPr>
          <p:cNvSpPr/>
          <p:nvPr/>
        </p:nvSpPr>
        <p:spPr>
          <a:xfrm>
            <a:off x="1296777" y="4628824"/>
            <a:ext cx="1844247" cy="3926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bg1"/>
                </a:solidFill>
              </a:rPr>
              <a:t>prev</a:t>
            </a:r>
            <a:endParaRPr lang="en-US">
              <a:solidFill>
                <a:schemeClr val="bg1"/>
              </a:solidFill>
            </a:endParaRPr>
          </a:p>
        </p:txBody>
      </p:sp>
      <p:sp>
        <p:nvSpPr>
          <p:cNvPr id="23" name="Right Brace 22">
            <a:extLst>
              <a:ext uri="{FF2B5EF4-FFF2-40B4-BE49-F238E27FC236}">
                <a16:creationId xmlns:a16="http://schemas.microsoft.com/office/drawing/2014/main" id="{4502FCE2-D8FE-6047-9E59-82D8EF4C19DB}"/>
              </a:ext>
            </a:extLst>
          </p:cNvPr>
          <p:cNvSpPr/>
          <p:nvPr/>
        </p:nvSpPr>
        <p:spPr>
          <a:xfrm>
            <a:off x="3512098" y="4209004"/>
            <a:ext cx="146606" cy="8372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9" name="Table 18">
            <a:extLst>
              <a:ext uri="{FF2B5EF4-FFF2-40B4-BE49-F238E27FC236}">
                <a16:creationId xmlns:a16="http://schemas.microsoft.com/office/drawing/2014/main" id="{86E25BCC-EE4D-5C45-87EB-ACEF64977D03}"/>
              </a:ext>
            </a:extLst>
          </p:cNvPr>
          <p:cNvGraphicFramePr>
            <a:graphicFrameLocks noGrp="1"/>
          </p:cNvGraphicFramePr>
          <p:nvPr>
            <p:extLst>
              <p:ext uri="{D42A27DB-BD31-4B8C-83A1-F6EECF244321}">
                <p14:modId xmlns:p14="http://schemas.microsoft.com/office/powerpoint/2010/main" val="3596666306"/>
              </p:ext>
            </p:extLst>
          </p:nvPr>
        </p:nvGraphicFramePr>
        <p:xfrm>
          <a:off x="8236122" y="3412698"/>
          <a:ext cx="1890644" cy="3135212"/>
        </p:xfrm>
        <a:graphic>
          <a:graphicData uri="http://schemas.openxmlformats.org/drawingml/2006/table">
            <a:tbl>
              <a:tblPr firstRow="1" bandRow="1">
                <a:tableStyleId>{5940675A-B579-460E-94D1-54222C63F5DA}</a:tableStyleId>
              </a:tblPr>
              <a:tblGrid>
                <a:gridCol w="1890644">
                  <a:extLst>
                    <a:ext uri="{9D8B030D-6E8A-4147-A177-3AD203B41FA5}">
                      <a16:colId xmlns:a16="http://schemas.microsoft.com/office/drawing/2014/main" val="20000"/>
                    </a:ext>
                  </a:extLst>
                </a:gridCol>
              </a:tblGrid>
              <a:tr h="344774">
                <a:tc>
                  <a:txBody>
                    <a:bodyPr/>
                    <a:lstStyle/>
                    <a:p>
                      <a:pPr algn="ctr"/>
                      <a:r>
                        <a:rPr lang="en-US"/>
                        <a:t>size | status</a:t>
                      </a:r>
                    </a:p>
                  </a:txBody>
                  <a:tcPr/>
                </a:tc>
                <a:extLst>
                  <a:ext uri="{0D108BD9-81ED-4DB2-BD59-A6C34878D82A}">
                    <a16:rowId xmlns:a16="http://schemas.microsoft.com/office/drawing/2014/main" val="10000"/>
                  </a:ext>
                </a:extLst>
              </a:tr>
              <a:tr h="344774">
                <a:tc>
                  <a:txBody>
                    <a:bodyPr/>
                    <a:lstStyle/>
                    <a:p>
                      <a:pPr algn="ctr"/>
                      <a:r>
                        <a:rPr lang="en-US"/>
                        <a:t>header padding</a:t>
                      </a:r>
                    </a:p>
                  </a:txBody>
                  <a:tcPr/>
                </a:tc>
                <a:extLst>
                  <a:ext uri="{0D108BD9-81ED-4DB2-BD59-A6C34878D82A}">
                    <a16:rowId xmlns:a16="http://schemas.microsoft.com/office/drawing/2014/main" val="10001"/>
                  </a:ext>
                </a:extLst>
              </a:tr>
              <a:tr h="1672172">
                <a:tc>
                  <a:txBody>
                    <a:bodyPr/>
                    <a:lstStyle/>
                    <a:p>
                      <a:pPr algn="ctr"/>
                      <a:endParaRPr lang="en-US"/>
                    </a:p>
                    <a:p>
                      <a:pPr algn="ctr"/>
                      <a:endParaRPr lang="en-US"/>
                    </a:p>
                    <a:p>
                      <a:pPr algn="ctr"/>
                      <a:r>
                        <a:rPr lang="en-US"/>
                        <a:t>Payload</a:t>
                      </a:r>
                    </a:p>
                    <a:p>
                      <a:pPr algn="ctr"/>
                      <a:r>
                        <a:rPr lang="en-US"/>
                        <a:t>(</a:t>
                      </a:r>
                      <a:r>
                        <a:rPr lang="en-US" err="1"/>
                        <a:t>data+padding</a:t>
                      </a:r>
                      <a:r>
                        <a:rPr lang="en-US"/>
                        <a:t>)</a:t>
                      </a:r>
                    </a:p>
                  </a:txBody>
                  <a:tcPr/>
                </a:tc>
                <a:extLst>
                  <a:ext uri="{0D108BD9-81ED-4DB2-BD59-A6C34878D82A}">
                    <a16:rowId xmlns:a16="http://schemas.microsoft.com/office/drawing/2014/main" val="10002"/>
                  </a:ext>
                </a:extLst>
              </a:tr>
              <a:tr h="363292">
                <a:tc>
                  <a:txBody>
                    <a:bodyPr/>
                    <a:lstStyle/>
                    <a:p>
                      <a:pPr algn="ctr"/>
                      <a:r>
                        <a:rPr lang="en-US"/>
                        <a:t>size | status</a:t>
                      </a:r>
                    </a:p>
                  </a:txBody>
                  <a:tcPr/>
                </a:tc>
                <a:extLst>
                  <a:ext uri="{0D108BD9-81ED-4DB2-BD59-A6C34878D82A}">
                    <a16:rowId xmlns:a16="http://schemas.microsoft.com/office/drawing/2014/main" val="10003"/>
                  </a:ext>
                </a:extLst>
              </a:tr>
              <a:tr h="363292">
                <a:tc>
                  <a:txBody>
                    <a:bodyPr/>
                    <a:lstStyle/>
                    <a:p>
                      <a:pPr algn="ctr"/>
                      <a:r>
                        <a:rPr lang="en-US"/>
                        <a:t>padding</a:t>
                      </a:r>
                    </a:p>
                  </a:txBody>
                  <a:tcPr/>
                </a:tc>
                <a:extLst>
                  <a:ext uri="{0D108BD9-81ED-4DB2-BD59-A6C34878D82A}">
                    <a16:rowId xmlns:a16="http://schemas.microsoft.com/office/drawing/2014/main" val="10004"/>
                  </a:ext>
                </a:extLst>
              </a:tr>
            </a:tbl>
          </a:graphicData>
        </a:graphic>
      </p:graphicFrame>
      <p:sp>
        <p:nvSpPr>
          <p:cNvPr id="31" name="TextBox 30">
            <a:extLst>
              <a:ext uri="{FF2B5EF4-FFF2-40B4-BE49-F238E27FC236}">
                <a16:creationId xmlns:a16="http://schemas.microsoft.com/office/drawing/2014/main" id="{662CA68C-3802-074E-B7F7-60A7F8E6CAFE}"/>
              </a:ext>
            </a:extLst>
          </p:cNvPr>
          <p:cNvSpPr txBox="1"/>
          <p:nvPr/>
        </p:nvSpPr>
        <p:spPr>
          <a:xfrm>
            <a:off x="8650753" y="2672419"/>
            <a:ext cx="1302601" cy="646331"/>
          </a:xfrm>
          <a:prstGeom prst="rect">
            <a:avLst/>
          </a:prstGeom>
          <a:noFill/>
        </p:spPr>
        <p:txBody>
          <a:bodyPr wrap="none" rtlCol="0">
            <a:spAutoFit/>
          </a:bodyPr>
          <a:lstStyle/>
          <a:p>
            <a:r>
              <a:rPr lang="en-US"/>
              <a:t>Implicit List </a:t>
            </a:r>
            <a:br>
              <a:rPr lang="en-US"/>
            </a:br>
            <a:r>
              <a:rPr lang="en-US"/>
              <a:t>Allocated</a:t>
            </a:r>
          </a:p>
        </p:txBody>
      </p:sp>
      <p:sp>
        <p:nvSpPr>
          <p:cNvPr id="33" name="Rectangle 32">
            <a:extLst>
              <a:ext uri="{FF2B5EF4-FFF2-40B4-BE49-F238E27FC236}">
                <a16:creationId xmlns:a16="http://schemas.microsoft.com/office/drawing/2014/main" id="{09168389-CA26-3A43-86A2-6B613C1D51F6}"/>
              </a:ext>
            </a:extLst>
          </p:cNvPr>
          <p:cNvSpPr/>
          <p:nvPr/>
        </p:nvSpPr>
        <p:spPr>
          <a:xfrm>
            <a:off x="8698513" y="3003721"/>
            <a:ext cx="965861" cy="3150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free</a:t>
            </a:r>
            <a:endParaRPr lang="en-US">
              <a:solidFill>
                <a:schemeClr val="bg1"/>
              </a:solidFill>
            </a:endParaRPr>
          </a:p>
        </p:txBody>
      </p:sp>
      <p:sp>
        <p:nvSpPr>
          <p:cNvPr id="34" name="TextBox 33">
            <a:extLst>
              <a:ext uri="{FF2B5EF4-FFF2-40B4-BE49-F238E27FC236}">
                <a16:creationId xmlns:a16="http://schemas.microsoft.com/office/drawing/2014/main" id="{9F0185A7-AE5E-B044-BAE6-779FB90DF8F2}"/>
              </a:ext>
            </a:extLst>
          </p:cNvPr>
          <p:cNvSpPr txBox="1"/>
          <p:nvPr/>
        </p:nvSpPr>
        <p:spPr>
          <a:xfrm>
            <a:off x="5115337" y="3334558"/>
            <a:ext cx="2704031"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rgbClr val="FF0000"/>
                </a:solidFill>
              </a:rPr>
              <a:t>Explicit List reuses the payload space to store next/</a:t>
            </a:r>
            <a:r>
              <a:rPr lang="en-US" err="1">
                <a:solidFill>
                  <a:srgbClr val="FF0000"/>
                </a:solidFill>
              </a:rPr>
              <a:t>prev</a:t>
            </a:r>
            <a:endParaRPr lang="en-US">
              <a:solidFill>
                <a:srgbClr val="FF0000"/>
              </a:solidFill>
            </a:endParaRPr>
          </a:p>
          <a:p>
            <a:pPr marL="285750" indent="-285750">
              <a:buFont typeface="Arial" panose="020B0604020202020204" pitchFamily="34" charset="0"/>
              <a:buChar char="•"/>
            </a:pPr>
            <a:r>
              <a:rPr lang="en-US">
                <a:solidFill>
                  <a:srgbClr val="FF0000"/>
                </a:solidFill>
              </a:rPr>
              <a:t>No extra space needed!</a:t>
            </a:r>
          </a:p>
        </p:txBody>
      </p:sp>
    </p:spTree>
    <p:extLst>
      <p:ext uri="{BB962C8B-B14F-4D97-AF65-F5344CB8AC3E}">
        <p14:creationId xmlns:p14="http://schemas.microsoft.com/office/powerpoint/2010/main" val="5612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25603050-2BD9-604B-BAA7-03257CF98E01}"/>
              </a:ext>
            </a:extLst>
          </p:cNvPr>
          <p:cNvSpPr txBox="1"/>
          <p:nvPr/>
        </p:nvSpPr>
        <p:spPr>
          <a:xfrm>
            <a:off x="1717761" y="2672419"/>
            <a:ext cx="1272143" cy="646331"/>
          </a:xfrm>
          <a:prstGeom prst="rect">
            <a:avLst/>
          </a:prstGeom>
          <a:noFill/>
        </p:spPr>
        <p:txBody>
          <a:bodyPr wrap="none" rtlCol="0">
            <a:spAutoFit/>
          </a:bodyPr>
          <a:lstStyle/>
          <a:p>
            <a:r>
              <a:rPr lang="en-US"/>
              <a:t>Explicit List </a:t>
            </a:r>
            <a:br>
              <a:rPr lang="en-US"/>
            </a:br>
            <a:r>
              <a:rPr lang="en-US"/>
              <a:t>Allocated</a:t>
            </a:r>
          </a:p>
        </p:txBody>
      </p:sp>
      <p:sp>
        <p:nvSpPr>
          <p:cNvPr id="2" name="Title 1">
            <a:extLst>
              <a:ext uri="{FF2B5EF4-FFF2-40B4-BE49-F238E27FC236}">
                <a16:creationId xmlns:a16="http://schemas.microsoft.com/office/drawing/2014/main" id="{D4750CF9-387D-6E45-9351-214D04027CD8}"/>
              </a:ext>
            </a:extLst>
          </p:cNvPr>
          <p:cNvSpPr>
            <a:spLocks noGrp="1"/>
          </p:cNvSpPr>
          <p:nvPr>
            <p:ph type="title"/>
          </p:nvPr>
        </p:nvSpPr>
        <p:spPr/>
        <p:txBody>
          <a:bodyPr/>
          <a:lstStyle/>
          <a:p>
            <a:r>
              <a:rPr lang="en-US" b="1"/>
              <a:t>Q2 </a:t>
            </a:r>
            <a:r>
              <a:rPr lang="en-US"/>
              <a:t>Explicit list, Choice C</a:t>
            </a:r>
          </a:p>
        </p:txBody>
      </p:sp>
      <p:graphicFrame>
        <p:nvGraphicFramePr>
          <p:cNvPr id="11" name="Table 10">
            <a:extLst>
              <a:ext uri="{FF2B5EF4-FFF2-40B4-BE49-F238E27FC236}">
                <a16:creationId xmlns:a16="http://schemas.microsoft.com/office/drawing/2014/main" id="{9E987512-960F-3441-9811-220A234D9B32}"/>
              </a:ext>
            </a:extLst>
          </p:cNvPr>
          <p:cNvGraphicFramePr>
            <a:graphicFrameLocks noGrp="1"/>
          </p:cNvGraphicFramePr>
          <p:nvPr/>
        </p:nvGraphicFramePr>
        <p:xfrm>
          <a:off x="1303130" y="3412698"/>
          <a:ext cx="1890644" cy="3135212"/>
        </p:xfrm>
        <a:graphic>
          <a:graphicData uri="http://schemas.openxmlformats.org/drawingml/2006/table">
            <a:tbl>
              <a:tblPr firstRow="1" bandRow="1">
                <a:tableStyleId>{5940675A-B579-460E-94D1-54222C63F5DA}</a:tableStyleId>
              </a:tblPr>
              <a:tblGrid>
                <a:gridCol w="1890644">
                  <a:extLst>
                    <a:ext uri="{9D8B030D-6E8A-4147-A177-3AD203B41FA5}">
                      <a16:colId xmlns:a16="http://schemas.microsoft.com/office/drawing/2014/main" val="20000"/>
                    </a:ext>
                  </a:extLst>
                </a:gridCol>
              </a:tblGrid>
              <a:tr h="344774">
                <a:tc>
                  <a:txBody>
                    <a:bodyPr/>
                    <a:lstStyle/>
                    <a:p>
                      <a:pPr algn="ctr"/>
                      <a:r>
                        <a:rPr lang="en-US"/>
                        <a:t>size | status</a:t>
                      </a:r>
                    </a:p>
                  </a:txBody>
                  <a:tcPr/>
                </a:tc>
                <a:extLst>
                  <a:ext uri="{0D108BD9-81ED-4DB2-BD59-A6C34878D82A}">
                    <a16:rowId xmlns:a16="http://schemas.microsoft.com/office/drawing/2014/main" val="10000"/>
                  </a:ext>
                </a:extLst>
              </a:tr>
              <a:tr h="344774">
                <a:tc>
                  <a:txBody>
                    <a:bodyPr/>
                    <a:lstStyle/>
                    <a:p>
                      <a:pPr algn="ctr"/>
                      <a:r>
                        <a:rPr lang="en-US"/>
                        <a:t>header padding</a:t>
                      </a:r>
                    </a:p>
                  </a:txBody>
                  <a:tcPr/>
                </a:tc>
                <a:extLst>
                  <a:ext uri="{0D108BD9-81ED-4DB2-BD59-A6C34878D82A}">
                    <a16:rowId xmlns:a16="http://schemas.microsoft.com/office/drawing/2014/main" val="10001"/>
                  </a:ext>
                </a:extLst>
              </a:tr>
              <a:tr h="1672172">
                <a:tc>
                  <a:txBody>
                    <a:bodyPr/>
                    <a:lstStyle/>
                    <a:p>
                      <a:pPr algn="ctr"/>
                      <a:endParaRPr lang="en-US"/>
                    </a:p>
                    <a:p>
                      <a:pPr algn="ctr"/>
                      <a:endParaRPr lang="en-US"/>
                    </a:p>
                    <a:p>
                      <a:pPr algn="ctr"/>
                      <a:r>
                        <a:rPr lang="en-US"/>
                        <a:t>Payload</a:t>
                      </a:r>
                    </a:p>
                    <a:p>
                      <a:pPr algn="ctr"/>
                      <a:r>
                        <a:rPr lang="en-US"/>
                        <a:t>(</a:t>
                      </a:r>
                      <a:r>
                        <a:rPr lang="en-US" err="1"/>
                        <a:t>data+padding</a:t>
                      </a:r>
                      <a:r>
                        <a:rPr lang="en-US"/>
                        <a:t>)</a:t>
                      </a:r>
                    </a:p>
                  </a:txBody>
                  <a:tcPr/>
                </a:tc>
                <a:extLst>
                  <a:ext uri="{0D108BD9-81ED-4DB2-BD59-A6C34878D82A}">
                    <a16:rowId xmlns:a16="http://schemas.microsoft.com/office/drawing/2014/main" val="10002"/>
                  </a:ext>
                </a:extLst>
              </a:tr>
              <a:tr h="363292">
                <a:tc>
                  <a:txBody>
                    <a:bodyPr/>
                    <a:lstStyle/>
                    <a:p>
                      <a:pPr algn="ctr"/>
                      <a:r>
                        <a:rPr lang="en-US"/>
                        <a:t>size | status</a:t>
                      </a:r>
                    </a:p>
                  </a:txBody>
                  <a:tcPr/>
                </a:tc>
                <a:extLst>
                  <a:ext uri="{0D108BD9-81ED-4DB2-BD59-A6C34878D82A}">
                    <a16:rowId xmlns:a16="http://schemas.microsoft.com/office/drawing/2014/main" val="10003"/>
                  </a:ext>
                </a:extLst>
              </a:tr>
              <a:tr h="363292">
                <a:tc>
                  <a:txBody>
                    <a:bodyPr/>
                    <a:lstStyle/>
                    <a:p>
                      <a:pPr algn="ctr"/>
                      <a:r>
                        <a:rPr lang="en-US"/>
                        <a:t>padding</a:t>
                      </a:r>
                    </a:p>
                  </a:txBody>
                  <a:tcPr/>
                </a:tc>
                <a:extLst>
                  <a:ext uri="{0D108BD9-81ED-4DB2-BD59-A6C34878D82A}">
                    <a16:rowId xmlns:a16="http://schemas.microsoft.com/office/drawing/2014/main" val="10004"/>
                  </a:ext>
                </a:extLst>
              </a:tr>
            </a:tbl>
          </a:graphicData>
        </a:graphic>
      </p:graphicFrame>
      <p:sp>
        <p:nvSpPr>
          <p:cNvPr id="14" name="Right Brace 13">
            <a:extLst>
              <a:ext uri="{FF2B5EF4-FFF2-40B4-BE49-F238E27FC236}">
                <a16:creationId xmlns:a16="http://schemas.microsoft.com/office/drawing/2014/main" id="{A627EBAB-18BD-624F-96B3-1457AC133C6C}"/>
              </a:ext>
            </a:extLst>
          </p:cNvPr>
          <p:cNvSpPr/>
          <p:nvPr/>
        </p:nvSpPr>
        <p:spPr>
          <a:xfrm>
            <a:off x="3326295" y="4209004"/>
            <a:ext cx="119270" cy="15941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158FA18-B81E-D440-A4AD-1DED186663E5}"/>
              </a:ext>
            </a:extLst>
          </p:cNvPr>
          <p:cNvSpPr txBox="1"/>
          <p:nvPr/>
        </p:nvSpPr>
        <p:spPr>
          <a:xfrm>
            <a:off x="3445565" y="4879354"/>
            <a:ext cx="2107097" cy="369332"/>
          </a:xfrm>
          <a:prstGeom prst="rect">
            <a:avLst/>
          </a:prstGeom>
          <a:noFill/>
        </p:spPr>
        <p:txBody>
          <a:bodyPr wrap="square" rtlCol="0">
            <a:spAutoFit/>
          </a:bodyPr>
          <a:lstStyle/>
          <a:p>
            <a:r>
              <a:rPr lang="en-US"/>
              <a:t>&gt;=16 bytes</a:t>
            </a:r>
          </a:p>
        </p:txBody>
      </p:sp>
      <p:sp>
        <p:nvSpPr>
          <p:cNvPr id="20" name="Rectangle 19">
            <a:extLst>
              <a:ext uri="{FF2B5EF4-FFF2-40B4-BE49-F238E27FC236}">
                <a16:creationId xmlns:a16="http://schemas.microsoft.com/office/drawing/2014/main" id="{9EDA990F-9E3B-3B4E-B9A3-A796299B6A88}"/>
              </a:ext>
            </a:extLst>
          </p:cNvPr>
          <p:cNvSpPr/>
          <p:nvPr/>
        </p:nvSpPr>
        <p:spPr>
          <a:xfrm>
            <a:off x="1765521" y="2995584"/>
            <a:ext cx="965861" cy="3150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free</a:t>
            </a:r>
            <a:endParaRPr lang="en-US">
              <a:solidFill>
                <a:schemeClr val="bg1"/>
              </a:solidFill>
            </a:endParaRPr>
          </a:p>
        </p:txBody>
      </p:sp>
      <p:sp>
        <p:nvSpPr>
          <p:cNvPr id="21" name="Rectangle 20">
            <a:extLst>
              <a:ext uri="{FF2B5EF4-FFF2-40B4-BE49-F238E27FC236}">
                <a16:creationId xmlns:a16="http://schemas.microsoft.com/office/drawing/2014/main" id="{FAA1422F-F7B5-E947-A33F-587B068B28FB}"/>
              </a:ext>
            </a:extLst>
          </p:cNvPr>
          <p:cNvSpPr/>
          <p:nvPr/>
        </p:nvSpPr>
        <p:spPr>
          <a:xfrm>
            <a:off x="1303130" y="4209004"/>
            <a:ext cx="1844247" cy="3926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next</a:t>
            </a:r>
            <a:endParaRPr lang="en-US">
              <a:solidFill>
                <a:schemeClr val="bg1"/>
              </a:solidFill>
            </a:endParaRPr>
          </a:p>
        </p:txBody>
      </p:sp>
      <p:sp>
        <p:nvSpPr>
          <p:cNvPr id="22" name="Rectangle 21">
            <a:extLst>
              <a:ext uri="{FF2B5EF4-FFF2-40B4-BE49-F238E27FC236}">
                <a16:creationId xmlns:a16="http://schemas.microsoft.com/office/drawing/2014/main" id="{36274A52-E50C-0749-9EE5-BA0AB048DF8B}"/>
              </a:ext>
            </a:extLst>
          </p:cNvPr>
          <p:cNvSpPr/>
          <p:nvPr/>
        </p:nvSpPr>
        <p:spPr>
          <a:xfrm>
            <a:off x="1296777" y="4628824"/>
            <a:ext cx="1844247" cy="3926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bg1"/>
                </a:solidFill>
              </a:rPr>
              <a:t>prev</a:t>
            </a:r>
            <a:endParaRPr lang="en-US">
              <a:solidFill>
                <a:schemeClr val="bg1"/>
              </a:solidFill>
            </a:endParaRPr>
          </a:p>
        </p:txBody>
      </p:sp>
      <p:sp>
        <p:nvSpPr>
          <p:cNvPr id="23" name="Right Brace 22">
            <a:extLst>
              <a:ext uri="{FF2B5EF4-FFF2-40B4-BE49-F238E27FC236}">
                <a16:creationId xmlns:a16="http://schemas.microsoft.com/office/drawing/2014/main" id="{4502FCE2-D8FE-6047-9E59-82D8EF4C19DB}"/>
              </a:ext>
            </a:extLst>
          </p:cNvPr>
          <p:cNvSpPr/>
          <p:nvPr/>
        </p:nvSpPr>
        <p:spPr>
          <a:xfrm>
            <a:off x="3512098" y="4209004"/>
            <a:ext cx="146606" cy="8372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ectangle 24">
            <a:extLst>
              <a:ext uri="{FF2B5EF4-FFF2-40B4-BE49-F238E27FC236}">
                <a16:creationId xmlns:a16="http://schemas.microsoft.com/office/drawing/2014/main" id="{A8AC6393-37A3-4B4C-8B5E-5FE01460BF8D}"/>
              </a:ext>
            </a:extLst>
          </p:cNvPr>
          <p:cNvSpPr/>
          <p:nvPr/>
        </p:nvSpPr>
        <p:spPr>
          <a:xfrm>
            <a:off x="3787907" y="4482080"/>
            <a:ext cx="1016019" cy="33907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16 bytes</a:t>
            </a:r>
            <a:endParaRPr lang="en-US" dirty="0">
              <a:solidFill>
                <a:schemeClr val="bg1"/>
              </a:solidFill>
            </a:endParaRPr>
          </a:p>
        </p:txBody>
      </p:sp>
      <p:graphicFrame>
        <p:nvGraphicFramePr>
          <p:cNvPr id="19" name="Table 18">
            <a:extLst>
              <a:ext uri="{FF2B5EF4-FFF2-40B4-BE49-F238E27FC236}">
                <a16:creationId xmlns:a16="http://schemas.microsoft.com/office/drawing/2014/main" id="{86E25BCC-EE4D-5C45-87EB-ACEF64977D03}"/>
              </a:ext>
            </a:extLst>
          </p:cNvPr>
          <p:cNvGraphicFramePr>
            <a:graphicFrameLocks noGrp="1"/>
          </p:cNvGraphicFramePr>
          <p:nvPr>
            <p:extLst/>
          </p:nvPr>
        </p:nvGraphicFramePr>
        <p:xfrm>
          <a:off x="8236122" y="3412698"/>
          <a:ext cx="1890644" cy="3135212"/>
        </p:xfrm>
        <a:graphic>
          <a:graphicData uri="http://schemas.openxmlformats.org/drawingml/2006/table">
            <a:tbl>
              <a:tblPr firstRow="1" bandRow="1">
                <a:tableStyleId>{5940675A-B579-460E-94D1-54222C63F5DA}</a:tableStyleId>
              </a:tblPr>
              <a:tblGrid>
                <a:gridCol w="1890644">
                  <a:extLst>
                    <a:ext uri="{9D8B030D-6E8A-4147-A177-3AD203B41FA5}">
                      <a16:colId xmlns:a16="http://schemas.microsoft.com/office/drawing/2014/main" val="20000"/>
                    </a:ext>
                  </a:extLst>
                </a:gridCol>
              </a:tblGrid>
              <a:tr h="344774">
                <a:tc>
                  <a:txBody>
                    <a:bodyPr/>
                    <a:lstStyle/>
                    <a:p>
                      <a:pPr algn="ctr"/>
                      <a:r>
                        <a:rPr lang="en-US"/>
                        <a:t>size | status</a:t>
                      </a:r>
                    </a:p>
                  </a:txBody>
                  <a:tcPr/>
                </a:tc>
                <a:extLst>
                  <a:ext uri="{0D108BD9-81ED-4DB2-BD59-A6C34878D82A}">
                    <a16:rowId xmlns:a16="http://schemas.microsoft.com/office/drawing/2014/main" val="10000"/>
                  </a:ext>
                </a:extLst>
              </a:tr>
              <a:tr h="344774">
                <a:tc>
                  <a:txBody>
                    <a:bodyPr/>
                    <a:lstStyle/>
                    <a:p>
                      <a:pPr algn="ctr"/>
                      <a:r>
                        <a:rPr lang="en-US"/>
                        <a:t>header padding</a:t>
                      </a:r>
                    </a:p>
                  </a:txBody>
                  <a:tcPr/>
                </a:tc>
                <a:extLst>
                  <a:ext uri="{0D108BD9-81ED-4DB2-BD59-A6C34878D82A}">
                    <a16:rowId xmlns:a16="http://schemas.microsoft.com/office/drawing/2014/main" val="10001"/>
                  </a:ext>
                </a:extLst>
              </a:tr>
              <a:tr h="1672172">
                <a:tc>
                  <a:txBody>
                    <a:bodyPr/>
                    <a:lstStyle/>
                    <a:p>
                      <a:pPr algn="ctr"/>
                      <a:endParaRPr lang="en-US"/>
                    </a:p>
                    <a:p>
                      <a:pPr algn="ctr"/>
                      <a:endParaRPr lang="en-US"/>
                    </a:p>
                    <a:p>
                      <a:pPr algn="ctr"/>
                      <a:r>
                        <a:rPr lang="en-US"/>
                        <a:t>Payload</a:t>
                      </a:r>
                    </a:p>
                    <a:p>
                      <a:pPr algn="ctr"/>
                      <a:r>
                        <a:rPr lang="en-US"/>
                        <a:t>(</a:t>
                      </a:r>
                      <a:r>
                        <a:rPr lang="en-US" err="1"/>
                        <a:t>data+padding</a:t>
                      </a:r>
                      <a:r>
                        <a:rPr lang="en-US"/>
                        <a:t>)</a:t>
                      </a:r>
                    </a:p>
                  </a:txBody>
                  <a:tcPr/>
                </a:tc>
                <a:extLst>
                  <a:ext uri="{0D108BD9-81ED-4DB2-BD59-A6C34878D82A}">
                    <a16:rowId xmlns:a16="http://schemas.microsoft.com/office/drawing/2014/main" val="10002"/>
                  </a:ext>
                </a:extLst>
              </a:tr>
              <a:tr h="363292">
                <a:tc>
                  <a:txBody>
                    <a:bodyPr/>
                    <a:lstStyle/>
                    <a:p>
                      <a:pPr algn="ctr"/>
                      <a:r>
                        <a:rPr lang="en-US"/>
                        <a:t>size | status</a:t>
                      </a:r>
                    </a:p>
                  </a:txBody>
                  <a:tcPr/>
                </a:tc>
                <a:extLst>
                  <a:ext uri="{0D108BD9-81ED-4DB2-BD59-A6C34878D82A}">
                    <a16:rowId xmlns:a16="http://schemas.microsoft.com/office/drawing/2014/main" val="10003"/>
                  </a:ext>
                </a:extLst>
              </a:tr>
              <a:tr h="363292">
                <a:tc>
                  <a:txBody>
                    <a:bodyPr/>
                    <a:lstStyle/>
                    <a:p>
                      <a:pPr algn="ctr"/>
                      <a:r>
                        <a:rPr lang="en-US"/>
                        <a:t>padding</a:t>
                      </a:r>
                    </a:p>
                  </a:txBody>
                  <a:tcPr/>
                </a:tc>
                <a:extLst>
                  <a:ext uri="{0D108BD9-81ED-4DB2-BD59-A6C34878D82A}">
                    <a16:rowId xmlns:a16="http://schemas.microsoft.com/office/drawing/2014/main" val="10004"/>
                  </a:ext>
                </a:extLst>
              </a:tr>
            </a:tbl>
          </a:graphicData>
        </a:graphic>
      </p:graphicFrame>
      <p:sp>
        <p:nvSpPr>
          <p:cNvPr id="31" name="TextBox 30">
            <a:extLst>
              <a:ext uri="{FF2B5EF4-FFF2-40B4-BE49-F238E27FC236}">
                <a16:creationId xmlns:a16="http://schemas.microsoft.com/office/drawing/2014/main" id="{662CA68C-3802-074E-B7F7-60A7F8E6CAFE}"/>
              </a:ext>
            </a:extLst>
          </p:cNvPr>
          <p:cNvSpPr txBox="1"/>
          <p:nvPr/>
        </p:nvSpPr>
        <p:spPr>
          <a:xfrm>
            <a:off x="8650753" y="2672419"/>
            <a:ext cx="1302601" cy="646331"/>
          </a:xfrm>
          <a:prstGeom prst="rect">
            <a:avLst/>
          </a:prstGeom>
          <a:noFill/>
        </p:spPr>
        <p:txBody>
          <a:bodyPr wrap="none" rtlCol="0">
            <a:spAutoFit/>
          </a:bodyPr>
          <a:lstStyle/>
          <a:p>
            <a:r>
              <a:rPr lang="en-US"/>
              <a:t>Implicit List </a:t>
            </a:r>
            <a:br>
              <a:rPr lang="en-US"/>
            </a:br>
            <a:r>
              <a:rPr lang="en-US"/>
              <a:t>Allocated</a:t>
            </a:r>
          </a:p>
        </p:txBody>
      </p:sp>
      <p:sp>
        <p:nvSpPr>
          <p:cNvPr id="33" name="Rectangle 32">
            <a:extLst>
              <a:ext uri="{FF2B5EF4-FFF2-40B4-BE49-F238E27FC236}">
                <a16:creationId xmlns:a16="http://schemas.microsoft.com/office/drawing/2014/main" id="{09168389-CA26-3A43-86A2-6B613C1D51F6}"/>
              </a:ext>
            </a:extLst>
          </p:cNvPr>
          <p:cNvSpPr/>
          <p:nvPr/>
        </p:nvSpPr>
        <p:spPr>
          <a:xfrm>
            <a:off x="8698513" y="3003721"/>
            <a:ext cx="965861" cy="3150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free</a:t>
            </a:r>
            <a:endParaRPr lang="en-US">
              <a:solidFill>
                <a:schemeClr val="bg1"/>
              </a:solidFill>
            </a:endParaRPr>
          </a:p>
        </p:txBody>
      </p:sp>
      <p:sp>
        <p:nvSpPr>
          <p:cNvPr id="34" name="TextBox 33">
            <a:extLst>
              <a:ext uri="{FF2B5EF4-FFF2-40B4-BE49-F238E27FC236}">
                <a16:creationId xmlns:a16="http://schemas.microsoft.com/office/drawing/2014/main" id="{9F0185A7-AE5E-B044-BAE6-779FB90DF8F2}"/>
              </a:ext>
            </a:extLst>
          </p:cNvPr>
          <p:cNvSpPr txBox="1"/>
          <p:nvPr/>
        </p:nvSpPr>
        <p:spPr>
          <a:xfrm>
            <a:off x="5115337" y="3334558"/>
            <a:ext cx="2704031"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rgbClr val="FF0000"/>
                </a:solidFill>
              </a:rPr>
              <a:t>Explicit List reuses the payload space to store next/</a:t>
            </a:r>
            <a:r>
              <a:rPr lang="en-US" err="1">
                <a:solidFill>
                  <a:srgbClr val="FF0000"/>
                </a:solidFill>
              </a:rPr>
              <a:t>prev</a:t>
            </a:r>
            <a:endParaRPr lang="en-US">
              <a:solidFill>
                <a:srgbClr val="FF0000"/>
              </a:solidFill>
            </a:endParaRPr>
          </a:p>
          <a:p>
            <a:pPr marL="285750" indent="-285750">
              <a:buFont typeface="Arial" panose="020B0604020202020204" pitchFamily="34" charset="0"/>
              <a:buChar char="•"/>
            </a:pPr>
            <a:r>
              <a:rPr lang="en-US">
                <a:solidFill>
                  <a:srgbClr val="FF0000"/>
                </a:solidFill>
              </a:rPr>
              <a:t>No extra space needed!</a:t>
            </a:r>
          </a:p>
        </p:txBody>
      </p:sp>
    </p:spTree>
    <p:extLst>
      <p:ext uri="{BB962C8B-B14F-4D97-AF65-F5344CB8AC3E}">
        <p14:creationId xmlns:p14="http://schemas.microsoft.com/office/powerpoint/2010/main" val="4110697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a:t>
            </a:r>
            <a:r>
              <a:rPr lang="en-US" dirty="0"/>
              <a:t>Buddy system</a:t>
            </a:r>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dirty="0"/>
              <a:t>Which of the following statements are true about the buddy system?</a:t>
            </a:r>
          </a:p>
          <a:p>
            <a:pPr marL="514350" indent="-514350" fontAlgn="base">
              <a:buFont typeface="+mj-lt"/>
              <a:buAutoNum type="alphaUcPeriod"/>
            </a:pPr>
            <a:r>
              <a:rPr lang="en-US" dirty="0"/>
              <a:t>All chunks have sizes that are powers-of-2.</a:t>
            </a:r>
          </a:p>
          <a:p>
            <a:pPr marL="514350" indent="-514350" fontAlgn="base">
              <a:buFont typeface="+mj-lt"/>
              <a:buAutoNum type="alphaUcPeriod"/>
            </a:pPr>
            <a:r>
              <a:rPr lang="en-US" dirty="0"/>
              <a:t>During free(...), coalescing only happens once by merging the freed chunk with its buddy of the same size if the buddy is free.</a:t>
            </a:r>
          </a:p>
          <a:p>
            <a:pPr marL="514350" indent="-514350" fontAlgn="base">
              <a:buFont typeface="+mj-lt"/>
              <a:buAutoNum type="alphaUcPeriod"/>
            </a:pPr>
            <a:r>
              <a:rPr lang="en-US" dirty="0"/>
              <a:t>During free(...), coalescing is done recursively by repeatedly merging the freed chunk with its buddy of the same size and repeating the merge process for the resulting larger free chunk until its buddy is no longer free.</a:t>
            </a:r>
          </a:p>
          <a:p>
            <a:pPr marL="514350" indent="-514350" fontAlgn="base">
              <a:buFont typeface="+mj-lt"/>
              <a:buAutoNum type="alphaUcPeriod"/>
            </a:pPr>
            <a:r>
              <a:rPr lang="en-US" dirty="0"/>
              <a:t>The design maintains multiple free lists each of which contains free chunks of the same (powers-of-2) size.</a:t>
            </a:r>
          </a:p>
          <a:p>
            <a:pPr marL="514350" indent="-514350" fontAlgn="base">
              <a:buFont typeface="+mj-lt"/>
              <a:buAutoNum type="alphaUcPeriod"/>
            </a:pPr>
            <a:r>
              <a:rPr lang="en-US" dirty="0"/>
              <a:t>The design maintains a single free list containing all free chunks.</a:t>
            </a:r>
          </a:p>
        </p:txBody>
      </p:sp>
      <p:sp>
        <p:nvSpPr>
          <p:cNvPr id="4" name="Oval 3"/>
          <p:cNvSpPr/>
          <p:nvPr/>
        </p:nvSpPr>
        <p:spPr>
          <a:xfrm>
            <a:off x="445770" y="2240280"/>
            <a:ext cx="43434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45770" y="3459956"/>
            <a:ext cx="4343400" cy="65151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49580" y="4818459"/>
            <a:ext cx="4343400" cy="65151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360670" y="365125"/>
            <a:ext cx="3737610" cy="830997"/>
          </a:xfrm>
          <a:prstGeom prst="rect">
            <a:avLst/>
          </a:prstGeom>
          <a:noFill/>
        </p:spPr>
        <p:txBody>
          <a:bodyPr wrap="square" rtlCol="0">
            <a:spAutoFit/>
          </a:bodyPr>
          <a:lstStyle/>
          <a:p>
            <a:r>
              <a:rPr lang="en-US" sz="1600" dirty="0">
                <a:solidFill>
                  <a:schemeClr val="accent1"/>
                </a:solidFill>
              </a:rPr>
              <a:t>A special case of segregated list: </a:t>
            </a:r>
          </a:p>
          <a:p>
            <a:pPr marL="285750" indent="-285750">
              <a:buFont typeface="Arial" charset="0"/>
              <a:buChar char="•"/>
            </a:pPr>
            <a:r>
              <a:rPr lang="en-US" sz="1600" dirty="0">
                <a:solidFill>
                  <a:schemeClr val="accent1"/>
                </a:solidFill>
              </a:rPr>
              <a:t>each </a:t>
            </a:r>
            <a:r>
              <a:rPr lang="en-US" sz="1600" dirty="0" err="1">
                <a:solidFill>
                  <a:schemeClr val="accent1"/>
                </a:solidFill>
              </a:rPr>
              <a:t>freelist</a:t>
            </a:r>
            <a:r>
              <a:rPr lang="en-US" sz="1600" dirty="0">
                <a:solidFill>
                  <a:schemeClr val="accent1"/>
                </a:solidFill>
              </a:rPr>
              <a:t> has identically-sized blocks</a:t>
            </a:r>
          </a:p>
          <a:p>
            <a:pPr marL="285750" indent="-285750">
              <a:buFont typeface="Arial" charset="0"/>
              <a:buChar char="•"/>
            </a:pPr>
            <a:r>
              <a:rPr lang="en-US" sz="1600" dirty="0">
                <a:solidFill>
                  <a:schemeClr val="accent1"/>
                </a:solidFill>
              </a:rPr>
              <a:t>block sizes are power of 2</a:t>
            </a:r>
          </a:p>
        </p:txBody>
      </p:sp>
      <p:sp>
        <p:nvSpPr>
          <p:cNvPr id="8" name="TextBox 7"/>
          <p:cNvSpPr txBox="1"/>
          <p:nvPr/>
        </p:nvSpPr>
        <p:spPr>
          <a:xfrm>
            <a:off x="9277350" y="365125"/>
            <a:ext cx="2644140" cy="1077218"/>
          </a:xfrm>
          <a:prstGeom prst="rect">
            <a:avLst/>
          </a:prstGeom>
          <a:noFill/>
        </p:spPr>
        <p:txBody>
          <a:bodyPr wrap="square" rtlCol="0">
            <a:spAutoFit/>
          </a:bodyPr>
          <a:lstStyle/>
          <a:p>
            <a:r>
              <a:rPr lang="en-US" sz="1600" dirty="0">
                <a:solidFill>
                  <a:schemeClr val="accent1"/>
                </a:solidFill>
              </a:rPr>
              <a:t>allocate:</a:t>
            </a:r>
          </a:p>
          <a:p>
            <a:pPr marL="285750" indent="-285750">
              <a:buFont typeface="Arial" charset="0"/>
              <a:buChar char="•"/>
            </a:pPr>
            <a:r>
              <a:rPr lang="en-US" sz="1600" dirty="0">
                <a:solidFill>
                  <a:schemeClr val="accent1"/>
                </a:solidFill>
              </a:rPr>
              <a:t>Recursive split in half</a:t>
            </a:r>
          </a:p>
          <a:p>
            <a:r>
              <a:rPr lang="en-US" sz="1600" dirty="0">
                <a:solidFill>
                  <a:schemeClr val="accent1"/>
                </a:solidFill>
              </a:rPr>
              <a:t>free:</a:t>
            </a:r>
          </a:p>
          <a:p>
            <a:pPr marL="285750" indent="-285750">
              <a:buFont typeface="Arial" charset="0"/>
              <a:buChar char="•"/>
            </a:pPr>
            <a:r>
              <a:rPr lang="en-US" sz="1600" dirty="0">
                <a:solidFill>
                  <a:schemeClr val="accent1"/>
                </a:solidFill>
              </a:rPr>
              <a:t> Recursively merge</a:t>
            </a:r>
          </a:p>
        </p:txBody>
      </p:sp>
    </p:spTree>
    <p:extLst>
      <p:ext uri="{BB962C8B-B14F-4D97-AF65-F5344CB8AC3E}">
        <p14:creationId xmlns:p14="http://schemas.microsoft.com/office/powerpoint/2010/main" val="378852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47D7A-8C15-0E47-BE2D-47FB80538D71}"/>
              </a:ext>
            </a:extLst>
          </p:cNvPr>
          <p:cNvSpPr>
            <a:spLocks noGrp="1"/>
          </p:cNvSpPr>
          <p:nvPr>
            <p:ph type="title"/>
          </p:nvPr>
        </p:nvSpPr>
        <p:spPr/>
        <p:txBody>
          <a:bodyPr/>
          <a:lstStyle/>
          <a:p>
            <a:r>
              <a:rPr lang="en-US" b="1" dirty="0"/>
              <a:t>Q3 </a:t>
            </a:r>
            <a:r>
              <a:rPr lang="en-US" dirty="0"/>
              <a:t>Buddy system</a:t>
            </a:r>
          </a:p>
        </p:txBody>
      </p:sp>
      <p:graphicFrame>
        <p:nvGraphicFramePr>
          <p:cNvPr id="4" name="Content Placeholder 3">
            <a:extLst>
              <a:ext uri="{FF2B5EF4-FFF2-40B4-BE49-F238E27FC236}">
                <a16:creationId xmlns:a16="http://schemas.microsoft.com/office/drawing/2014/main" id="{8C919785-5E70-5442-81D1-353D5F012201}"/>
              </a:ext>
            </a:extLst>
          </p:cNvPr>
          <p:cNvGraphicFramePr>
            <a:graphicFrameLocks noGrp="1"/>
          </p:cNvGraphicFramePr>
          <p:nvPr>
            <p:ph idx="1"/>
            <p:extLst>
              <p:ext uri="{D42A27DB-BD31-4B8C-83A1-F6EECF244321}">
                <p14:modId xmlns:p14="http://schemas.microsoft.com/office/powerpoint/2010/main" val="1845409025"/>
              </p:ext>
            </p:extLst>
          </p:nvPr>
        </p:nvGraphicFramePr>
        <p:xfrm>
          <a:off x="838200" y="2855638"/>
          <a:ext cx="4395952" cy="365760"/>
        </p:xfrm>
        <a:graphic>
          <a:graphicData uri="http://schemas.openxmlformats.org/drawingml/2006/table">
            <a:tbl>
              <a:tblPr bandRow="1">
                <a:tableStyleId>{5C22544A-7EE6-4342-B048-85BDC9FD1C3A}</a:tableStyleId>
              </a:tblPr>
              <a:tblGrid>
                <a:gridCol w="4395952">
                  <a:extLst>
                    <a:ext uri="{9D8B030D-6E8A-4147-A177-3AD203B41FA5}">
                      <a16:colId xmlns:a16="http://schemas.microsoft.com/office/drawing/2014/main" val="961744906"/>
                    </a:ext>
                  </a:extLst>
                </a:gridCol>
              </a:tblGrid>
              <a:tr h="328997">
                <a:tc>
                  <a:txBody>
                    <a:bodyPr/>
                    <a:lstStyle/>
                    <a:p>
                      <a:pPr algn="ctr"/>
                      <a:r>
                        <a:rPr lang="en-US" dirty="0"/>
                        <a:t>4KB</a:t>
                      </a:r>
                    </a:p>
                  </a:txBody>
                  <a:tcPr/>
                </a:tc>
                <a:extLst>
                  <a:ext uri="{0D108BD9-81ED-4DB2-BD59-A6C34878D82A}">
                    <a16:rowId xmlns:a16="http://schemas.microsoft.com/office/drawing/2014/main" val="1741942219"/>
                  </a:ext>
                </a:extLst>
              </a:tr>
            </a:tbl>
          </a:graphicData>
        </a:graphic>
      </p:graphicFrame>
      <p:graphicFrame>
        <p:nvGraphicFramePr>
          <p:cNvPr id="5" name="Content Placeholder 3">
            <a:extLst>
              <a:ext uri="{FF2B5EF4-FFF2-40B4-BE49-F238E27FC236}">
                <a16:creationId xmlns:a16="http://schemas.microsoft.com/office/drawing/2014/main" id="{C969D9FB-5A98-6341-9448-E706447C7AAF}"/>
              </a:ext>
            </a:extLst>
          </p:cNvPr>
          <p:cNvGraphicFramePr>
            <a:graphicFrameLocks/>
          </p:cNvGraphicFramePr>
          <p:nvPr>
            <p:extLst>
              <p:ext uri="{D42A27DB-BD31-4B8C-83A1-F6EECF244321}">
                <p14:modId xmlns:p14="http://schemas.microsoft.com/office/powerpoint/2010/main" val="629251168"/>
              </p:ext>
            </p:extLst>
          </p:nvPr>
        </p:nvGraphicFramePr>
        <p:xfrm>
          <a:off x="838200" y="3733252"/>
          <a:ext cx="4395952" cy="365760"/>
        </p:xfrm>
        <a:graphic>
          <a:graphicData uri="http://schemas.openxmlformats.org/drawingml/2006/table">
            <a:tbl>
              <a:tblPr bandRow="1">
                <a:tableStyleId>{5C22544A-7EE6-4342-B048-85BDC9FD1C3A}</a:tableStyleId>
              </a:tblPr>
              <a:tblGrid>
                <a:gridCol w="2197976">
                  <a:extLst>
                    <a:ext uri="{9D8B030D-6E8A-4147-A177-3AD203B41FA5}">
                      <a16:colId xmlns:a16="http://schemas.microsoft.com/office/drawing/2014/main" val="961744906"/>
                    </a:ext>
                  </a:extLst>
                </a:gridCol>
                <a:gridCol w="2197976">
                  <a:extLst>
                    <a:ext uri="{9D8B030D-6E8A-4147-A177-3AD203B41FA5}">
                      <a16:colId xmlns:a16="http://schemas.microsoft.com/office/drawing/2014/main" val="3270692159"/>
                    </a:ext>
                  </a:extLst>
                </a:gridCol>
              </a:tblGrid>
              <a:tr h="328997">
                <a:tc>
                  <a:txBody>
                    <a:bodyPr/>
                    <a:lstStyle/>
                    <a:p>
                      <a:pPr algn="ctr"/>
                      <a:r>
                        <a:rPr lang="en-US" dirty="0"/>
                        <a:t>2KB</a:t>
                      </a:r>
                    </a:p>
                  </a:txBody>
                  <a:tcPr/>
                </a:tc>
                <a:tc>
                  <a:txBody>
                    <a:bodyPr/>
                    <a:lstStyle/>
                    <a:p>
                      <a:pPr algn="ctr"/>
                      <a:r>
                        <a:rPr lang="en-US" dirty="0"/>
                        <a:t>2KB</a:t>
                      </a:r>
                    </a:p>
                  </a:txBody>
                  <a:tcPr/>
                </a:tc>
                <a:extLst>
                  <a:ext uri="{0D108BD9-81ED-4DB2-BD59-A6C34878D82A}">
                    <a16:rowId xmlns:a16="http://schemas.microsoft.com/office/drawing/2014/main" val="1741942219"/>
                  </a:ext>
                </a:extLst>
              </a:tr>
            </a:tbl>
          </a:graphicData>
        </a:graphic>
      </p:graphicFrame>
      <p:graphicFrame>
        <p:nvGraphicFramePr>
          <p:cNvPr id="6" name="Content Placeholder 3">
            <a:extLst>
              <a:ext uri="{FF2B5EF4-FFF2-40B4-BE49-F238E27FC236}">
                <a16:creationId xmlns:a16="http://schemas.microsoft.com/office/drawing/2014/main" id="{8D350B79-9330-954D-8071-7724FF37576A}"/>
              </a:ext>
            </a:extLst>
          </p:cNvPr>
          <p:cNvGraphicFramePr>
            <a:graphicFrameLocks/>
          </p:cNvGraphicFramePr>
          <p:nvPr>
            <p:extLst>
              <p:ext uri="{D42A27DB-BD31-4B8C-83A1-F6EECF244321}">
                <p14:modId xmlns:p14="http://schemas.microsoft.com/office/powerpoint/2010/main" val="711737048"/>
              </p:ext>
            </p:extLst>
          </p:nvPr>
        </p:nvGraphicFramePr>
        <p:xfrm>
          <a:off x="838200" y="4610866"/>
          <a:ext cx="4395952" cy="365760"/>
        </p:xfrm>
        <a:graphic>
          <a:graphicData uri="http://schemas.openxmlformats.org/drawingml/2006/table">
            <a:tbl>
              <a:tblPr bandRow="1">
                <a:tableStyleId>{5C22544A-7EE6-4342-B048-85BDC9FD1C3A}</a:tableStyleId>
              </a:tblPr>
              <a:tblGrid>
                <a:gridCol w="1098988">
                  <a:extLst>
                    <a:ext uri="{9D8B030D-6E8A-4147-A177-3AD203B41FA5}">
                      <a16:colId xmlns:a16="http://schemas.microsoft.com/office/drawing/2014/main" val="961744906"/>
                    </a:ext>
                  </a:extLst>
                </a:gridCol>
                <a:gridCol w="1098988">
                  <a:extLst>
                    <a:ext uri="{9D8B030D-6E8A-4147-A177-3AD203B41FA5}">
                      <a16:colId xmlns:a16="http://schemas.microsoft.com/office/drawing/2014/main" val="3339492508"/>
                    </a:ext>
                  </a:extLst>
                </a:gridCol>
                <a:gridCol w="2197976">
                  <a:extLst>
                    <a:ext uri="{9D8B030D-6E8A-4147-A177-3AD203B41FA5}">
                      <a16:colId xmlns:a16="http://schemas.microsoft.com/office/drawing/2014/main" val="3270692159"/>
                    </a:ext>
                  </a:extLst>
                </a:gridCol>
              </a:tblGrid>
              <a:tr h="328997">
                <a:tc>
                  <a:txBody>
                    <a:bodyPr/>
                    <a:lstStyle/>
                    <a:p>
                      <a:pPr algn="ctr"/>
                      <a:r>
                        <a:rPr lang="en-US" dirty="0"/>
                        <a:t>1KB</a:t>
                      </a:r>
                    </a:p>
                  </a:txBody>
                  <a:tcPr/>
                </a:tc>
                <a:tc>
                  <a:txBody>
                    <a:bodyPr/>
                    <a:lstStyle/>
                    <a:p>
                      <a:pPr algn="ctr"/>
                      <a:r>
                        <a:rPr lang="en-US" dirty="0"/>
                        <a:t>1KB</a:t>
                      </a:r>
                    </a:p>
                  </a:txBody>
                  <a:tcPr/>
                </a:tc>
                <a:tc>
                  <a:txBody>
                    <a:bodyPr/>
                    <a:lstStyle/>
                    <a:p>
                      <a:pPr algn="ctr"/>
                      <a:r>
                        <a:rPr lang="en-US" dirty="0"/>
                        <a:t>2KB</a:t>
                      </a:r>
                    </a:p>
                  </a:txBody>
                  <a:tcPr/>
                </a:tc>
                <a:extLst>
                  <a:ext uri="{0D108BD9-81ED-4DB2-BD59-A6C34878D82A}">
                    <a16:rowId xmlns:a16="http://schemas.microsoft.com/office/drawing/2014/main" val="1741942219"/>
                  </a:ext>
                </a:extLst>
              </a:tr>
            </a:tbl>
          </a:graphicData>
        </a:graphic>
      </p:graphicFrame>
      <p:sp>
        <p:nvSpPr>
          <p:cNvPr id="7" name="TextBox 6">
            <a:extLst>
              <a:ext uri="{FF2B5EF4-FFF2-40B4-BE49-F238E27FC236}">
                <a16:creationId xmlns:a16="http://schemas.microsoft.com/office/drawing/2014/main" id="{7DF710AD-E4D0-9948-AC8F-871537B54264}"/>
              </a:ext>
            </a:extLst>
          </p:cNvPr>
          <p:cNvSpPr txBox="1"/>
          <p:nvPr/>
        </p:nvSpPr>
        <p:spPr>
          <a:xfrm>
            <a:off x="6789502" y="277314"/>
            <a:ext cx="5291898" cy="1754326"/>
          </a:xfrm>
          <a:prstGeom prst="rect">
            <a:avLst/>
          </a:prstGeom>
          <a:noFill/>
        </p:spPr>
        <p:txBody>
          <a:bodyPr wrap="none" rtlCol="0">
            <a:spAutoFit/>
          </a:bodyPr>
          <a:lstStyle/>
          <a:p>
            <a:r>
              <a:rPr lang="en-US" dirty="0"/>
              <a:t>malloc (e.g., A=malloc(0.8KB))</a:t>
            </a:r>
          </a:p>
          <a:p>
            <a:pPr marL="342900" indent="-342900">
              <a:buFont typeface="+mj-lt"/>
              <a:buAutoNum type="arabicPeriod"/>
            </a:pPr>
            <a:r>
              <a:rPr lang="en-US" dirty="0"/>
              <a:t>round to powers of 2 (0.8KB -&gt; 1KB)</a:t>
            </a:r>
          </a:p>
          <a:p>
            <a:pPr marL="342900" indent="-342900">
              <a:buFont typeface="+mj-lt"/>
              <a:buAutoNum type="arabicPeriod"/>
            </a:pPr>
            <a:r>
              <a:rPr lang="en-US" dirty="0"/>
              <a:t>find the non-empty free list with closest chunk size</a:t>
            </a:r>
          </a:p>
          <a:p>
            <a:pPr marL="800100" lvl="1" indent="-342900">
              <a:buFont typeface="+mj-lt"/>
              <a:buAutoNum type="arabicPeriod"/>
            </a:pPr>
            <a:r>
              <a:rPr lang="en-US" dirty="0"/>
              <a:t>found 4KB list</a:t>
            </a:r>
          </a:p>
          <a:p>
            <a:pPr marL="342900" indent="-342900">
              <a:buFont typeface="+mj-lt"/>
              <a:buAutoNum type="arabicPeriod"/>
            </a:pPr>
            <a:r>
              <a:rPr lang="en-US" dirty="0"/>
              <a:t>Recursively split until having right size</a:t>
            </a:r>
          </a:p>
          <a:p>
            <a:pPr marL="342900" indent="-342900">
              <a:buFont typeface="+mj-lt"/>
              <a:buAutoNum type="arabicPeriod"/>
            </a:pPr>
            <a:r>
              <a:rPr lang="en-US" dirty="0"/>
              <a:t>Allocate</a:t>
            </a:r>
          </a:p>
        </p:txBody>
      </p:sp>
      <p:graphicFrame>
        <p:nvGraphicFramePr>
          <p:cNvPr id="8" name="Content Placeholder 3">
            <a:extLst>
              <a:ext uri="{FF2B5EF4-FFF2-40B4-BE49-F238E27FC236}">
                <a16:creationId xmlns:a16="http://schemas.microsoft.com/office/drawing/2014/main" id="{34FFBB8C-2E2F-2047-97EB-DA3326C2B665}"/>
              </a:ext>
            </a:extLst>
          </p:cNvPr>
          <p:cNvGraphicFramePr>
            <a:graphicFrameLocks/>
          </p:cNvGraphicFramePr>
          <p:nvPr>
            <p:extLst>
              <p:ext uri="{D42A27DB-BD31-4B8C-83A1-F6EECF244321}">
                <p14:modId xmlns:p14="http://schemas.microsoft.com/office/powerpoint/2010/main" val="470439777"/>
              </p:ext>
            </p:extLst>
          </p:nvPr>
        </p:nvGraphicFramePr>
        <p:xfrm>
          <a:off x="838200" y="5488480"/>
          <a:ext cx="4395952" cy="365760"/>
        </p:xfrm>
        <a:graphic>
          <a:graphicData uri="http://schemas.openxmlformats.org/drawingml/2006/table">
            <a:tbl>
              <a:tblPr bandRow="1">
                <a:tableStyleId>{5C22544A-7EE6-4342-B048-85BDC9FD1C3A}</a:tableStyleId>
              </a:tblPr>
              <a:tblGrid>
                <a:gridCol w="1098988">
                  <a:extLst>
                    <a:ext uri="{9D8B030D-6E8A-4147-A177-3AD203B41FA5}">
                      <a16:colId xmlns:a16="http://schemas.microsoft.com/office/drawing/2014/main" val="961744906"/>
                    </a:ext>
                  </a:extLst>
                </a:gridCol>
                <a:gridCol w="1098988">
                  <a:extLst>
                    <a:ext uri="{9D8B030D-6E8A-4147-A177-3AD203B41FA5}">
                      <a16:colId xmlns:a16="http://schemas.microsoft.com/office/drawing/2014/main" val="3339492508"/>
                    </a:ext>
                  </a:extLst>
                </a:gridCol>
                <a:gridCol w="2197976">
                  <a:extLst>
                    <a:ext uri="{9D8B030D-6E8A-4147-A177-3AD203B41FA5}">
                      <a16:colId xmlns:a16="http://schemas.microsoft.com/office/drawing/2014/main" val="3270692159"/>
                    </a:ext>
                  </a:extLst>
                </a:gridCol>
              </a:tblGrid>
              <a:tr h="328997">
                <a:tc>
                  <a:txBody>
                    <a:bodyPr/>
                    <a:lstStyle/>
                    <a:p>
                      <a:pPr algn="ctr"/>
                      <a:r>
                        <a:rPr lang="en-US" dirty="0"/>
                        <a:t>A</a:t>
                      </a:r>
                    </a:p>
                  </a:txBody>
                  <a:tcPr/>
                </a:tc>
                <a:tc>
                  <a:txBody>
                    <a:bodyPr/>
                    <a:lstStyle/>
                    <a:p>
                      <a:pPr algn="ctr"/>
                      <a:r>
                        <a:rPr lang="en-US" dirty="0"/>
                        <a:t>1KB</a:t>
                      </a:r>
                    </a:p>
                  </a:txBody>
                  <a:tcPr/>
                </a:tc>
                <a:tc>
                  <a:txBody>
                    <a:bodyPr/>
                    <a:lstStyle/>
                    <a:p>
                      <a:pPr algn="ctr"/>
                      <a:r>
                        <a:rPr lang="en-US" dirty="0"/>
                        <a:t>2KB</a:t>
                      </a:r>
                    </a:p>
                  </a:txBody>
                  <a:tcPr/>
                </a:tc>
                <a:extLst>
                  <a:ext uri="{0D108BD9-81ED-4DB2-BD59-A6C34878D82A}">
                    <a16:rowId xmlns:a16="http://schemas.microsoft.com/office/drawing/2014/main" val="1741942219"/>
                  </a:ext>
                </a:extLst>
              </a:tr>
            </a:tbl>
          </a:graphicData>
        </a:graphic>
      </p:graphicFrame>
      <p:graphicFrame>
        <p:nvGraphicFramePr>
          <p:cNvPr id="11" name="Table 10">
            <a:extLst>
              <a:ext uri="{FF2B5EF4-FFF2-40B4-BE49-F238E27FC236}">
                <a16:creationId xmlns:a16="http://schemas.microsoft.com/office/drawing/2014/main" id="{F5D9CAF4-1023-E741-9271-244136DD400F}"/>
              </a:ext>
            </a:extLst>
          </p:cNvPr>
          <p:cNvGraphicFramePr>
            <a:graphicFrameLocks noGrp="1"/>
          </p:cNvGraphicFramePr>
          <p:nvPr>
            <p:extLst>
              <p:ext uri="{D42A27DB-BD31-4B8C-83A1-F6EECF244321}">
                <p14:modId xmlns:p14="http://schemas.microsoft.com/office/powerpoint/2010/main" val="1125301059"/>
              </p:ext>
            </p:extLst>
          </p:nvPr>
        </p:nvGraphicFramePr>
        <p:xfrm>
          <a:off x="6884277" y="2421359"/>
          <a:ext cx="4200632" cy="731520"/>
        </p:xfrm>
        <a:graphic>
          <a:graphicData uri="http://schemas.openxmlformats.org/drawingml/2006/table">
            <a:tbl>
              <a:tblPr firstRow="1" bandRow="1">
                <a:tableStyleId>{5C22544A-7EE6-4342-B048-85BDC9FD1C3A}</a:tableStyleId>
              </a:tblPr>
              <a:tblGrid>
                <a:gridCol w="1050158">
                  <a:extLst>
                    <a:ext uri="{9D8B030D-6E8A-4147-A177-3AD203B41FA5}">
                      <a16:colId xmlns:a16="http://schemas.microsoft.com/office/drawing/2014/main" val="2833459233"/>
                    </a:ext>
                  </a:extLst>
                </a:gridCol>
                <a:gridCol w="1050158">
                  <a:extLst>
                    <a:ext uri="{9D8B030D-6E8A-4147-A177-3AD203B41FA5}">
                      <a16:colId xmlns:a16="http://schemas.microsoft.com/office/drawing/2014/main" val="1969784452"/>
                    </a:ext>
                  </a:extLst>
                </a:gridCol>
                <a:gridCol w="1050158">
                  <a:extLst>
                    <a:ext uri="{9D8B030D-6E8A-4147-A177-3AD203B41FA5}">
                      <a16:colId xmlns:a16="http://schemas.microsoft.com/office/drawing/2014/main" val="3327653657"/>
                    </a:ext>
                  </a:extLst>
                </a:gridCol>
                <a:gridCol w="1050158">
                  <a:extLst>
                    <a:ext uri="{9D8B030D-6E8A-4147-A177-3AD203B41FA5}">
                      <a16:colId xmlns:a16="http://schemas.microsoft.com/office/drawing/2014/main" val="2748401111"/>
                    </a:ext>
                  </a:extLst>
                </a:gridCol>
              </a:tblGrid>
              <a:tr h="199901">
                <a:tc>
                  <a:txBody>
                    <a:bodyPr/>
                    <a:lstStyle/>
                    <a:p>
                      <a:r>
                        <a:rPr lang="en-US" dirty="0"/>
                        <a:t>4KB</a:t>
                      </a:r>
                    </a:p>
                  </a:txBody>
                  <a:tcPr/>
                </a:tc>
                <a:tc>
                  <a:txBody>
                    <a:bodyPr/>
                    <a:lstStyle/>
                    <a:p>
                      <a:r>
                        <a:rPr lang="en-US" dirty="0"/>
                        <a:t>2KB</a:t>
                      </a:r>
                    </a:p>
                  </a:txBody>
                  <a:tcPr/>
                </a:tc>
                <a:tc>
                  <a:txBody>
                    <a:bodyPr/>
                    <a:lstStyle/>
                    <a:p>
                      <a:r>
                        <a:rPr lang="en-US" dirty="0"/>
                        <a:t>1KB</a:t>
                      </a:r>
                    </a:p>
                  </a:txBody>
                  <a:tcPr/>
                </a:tc>
                <a:tc>
                  <a:txBody>
                    <a:bodyPr/>
                    <a:lstStyle/>
                    <a:p>
                      <a:r>
                        <a:rPr lang="en-US" dirty="0"/>
                        <a:t>…</a:t>
                      </a:r>
                    </a:p>
                  </a:txBody>
                  <a:tcPr/>
                </a:tc>
                <a:extLst>
                  <a:ext uri="{0D108BD9-81ED-4DB2-BD59-A6C34878D82A}">
                    <a16:rowId xmlns:a16="http://schemas.microsoft.com/office/drawing/2014/main" val="1959095835"/>
                  </a:ext>
                </a:extLst>
              </a:tr>
              <a:tr h="199901">
                <a:tc>
                  <a:txBody>
                    <a:bodyPr/>
                    <a:lstStyle/>
                    <a:p>
                      <a:r>
                        <a:rPr lang="en-US" dirty="0"/>
                        <a:t>-&gt;h1</a:t>
                      </a:r>
                    </a:p>
                  </a:txBody>
                  <a:tcPr/>
                </a:tc>
                <a:tc>
                  <a:txBody>
                    <a:bodyPr/>
                    <a:lstStyle/>
                    <a:p>
                      <a:r>
                        <a:rPr lang="en-US" dirty="0"/>
                        <a:t>NULL</a:t>
                      </a:r>
                    </a:p>
                  </a:txBody>
                  <a:tcPr/>
                </a:tc>
                <a:tc>
                  <a:txBody>
                    <a:bodyPr/>
                    <a:lstStyle/>
                    <a:p>
                      <a:r>
                        <a:rPr lang="en-US" dirty="0"/>
                        <a:t>NULL</a:t>
                      </a:r>
                    </a:p>
                  </a:txBody>
                  <a:tcPr/>
                </a:tc>
                <a:tc>
                  <a:txBody>
                    <a:bodyPr/>
                    <a:lstStyle/>
                    <a:p>
                      <a:r>
                        <a:rPr lang="en-US" dirty="0"/>
                        <a:t>NULL</a:t>
                      </a:r>
                    </a:p>
                  </a:txBody>
                  <a:tcPr/>
                </a:tc>
                <a:extLst>
                  <a:ext uri="{0D108BD9-81ED-4DB2-BD59-A6C34878D82A}">
                    <a16:rowId xmlns:a16="http://schemas.microsoft.com/office/drawing/2014/main" val="2867425856"/>
                  </a:ext>
                </a:extLst>
              </a:tr>
            </a:tbl>
          </a:graphicData>
        </a:graphic>
      </p:graphicFrame>
      <p:graphicFrame>
        <p:nvGraphicFramePr>
          <p:cNvPr id="13" name="Table 12">
            <a:extLst>
              <a:ext uri="{FF2B5EF4-FFF2-40B4-BE49-F238E27FC236}">
                <a16:creationId xmlns:a16="http://schemas.microsoft.com/office/drawing/2014/main" id="{CE47EA8C-9DC8-4E4E-9BF0-80804D69A96F}"/>
              </a:ext>
            </a:extLst>
          </p:cNvPr>
          <p:cNvGraphicFramePr>
            <a:graphicFrameLocks noGrp="1"/>
          </p:cNvGraphicFramePr>
          <p:nvPr>
            <p:extLst>
              <p:ext uri="{D42A27DB-BD31-4B8C-83A1-F6EECF244321}">
                <p14:modId xmlns:p14="http://schemas.microsoft.com/office/powerpoint/2010/main" val="3335705182"/>
              </p:ext>
            </p:extLst>
          </p:nvPr>
        </p:nvGraphicFramePr>
        <p:xfrm>
          <a:off x="6884277" y="3733252"/>
          <a:ext cx="4200632" cy="365760"/>
        </p:xfrm>
        <a:graphic>
          <a:graphicData uri="http://schemas.openxmlformats.org/drawingml/2006/table">
            <a:tbl>
              <a:tblPr bandRow="1">
                <a:tableStyleId>{5C22544A-7EE6-4342-B048-85BDC9FD1C3A}</a:tableStyleId>
              </a:tblPr>
              <a:tblGrid>
                <a:gridCol w="1050158">
                  <a:extLst>
                    <a:ext uri="{9D8B030D-6E8A-4147-A177-3AD203B41FA5}">
                      <a16:colId xmlns:a16="http://schemas.microsoft.com/office/drawing/2014/main" val="1187941905"/>
                    </a:ext>
                  </a:extLst>
                </a:gridCol>
                <a:gridCol w="1050158">
                  <a:extLst>
                    <a:ext uri="{9D8B030D-6E8A-4147-A177-3AD203B41FA5}">
                      <a16:colId xmlns:a16="http://schemas.microsoft.com/office/drawing/2014/main" val="1795497201"/>
                    </a:ext>
                  </a:extLst>
                </a:gridCol>
                <a:gridCol w="1050158">
                  <a:extLst>
                    <a:ext uri="{9D8B030D-6E8A-4147-A177-3AD203B41FA5}">
                      <a16:colId xmlns:a16="http://schemas.microsoft.com/office/drawing/2014/main" val="2128087080"/>
                    </a:ext>
                  </a:extLst>
                </a:gridCol>
                <a:gridCol w="1050158">
                  <a:extLst>
                    <a:ext uri="{9D8B030D-6E8A-4147-A177-3AD203B41FA5}">
                      <a16:colId xmlns:a16="http://schemas.microsoft.com/office/drawing/2014/main" val="2018537081"/>
                    </a:ext>
                  </a:extLst>
                </a:gridCol>
              </a:tblGrid>
              <a:tr h="199901">
                <a:tc>
                  <a:txBody>
                    <a:bodyPr/>
                    <a:lstStyle/>
                    <a:p>
                      <a:r>
                        <a:rPr lang="en-US" dirty="0">
                          <a:solidFill>
                            <a:srgbClr val="FF0000"/>
                          </a:solidFill>
                        </a:rPr>
                        <a:t>NULL</a:t>
                      </a:r>
                    </a:p>
                  </a:txBody>
                  <a:tcPr/>
                </a:tc>
                <a:tc>
                  <a:txBody>
                    <a:bodyPr/>
                    <a:lstStyle/>
                    <a:p>
                      <a:r>
                        <a:rPr lang="en-US" dirty="0">
                          <a:solidFill>
                            <a:srgbClr val="FF0000"/>
                          </a:solidFill>
                        </a:rPr>
                        <a:t>-&gt;h1-&gt;h2</a:t>
                      </a:r>
                    </a:p>
                  </a:txBody>
                  <a:tcPr/>
                </a:tc>
                <a:tc>
                  <a:txBody>
                    <a:bodyPr/>
                    <a:lstStyle/>
                    <a:p>
                      <a:r>
                        <a:rPr lang="en-US" dirty="0"/>
                        <a:t>NULL</a:t>
                      </a:r>
                    </a:p>
                  </a:txBody>
                  <a:tcPr/>
                </a:tc>
                <a:tc>
                  <a:txBody>
                    <a:bodyPr/>
                    <a:lstStyle/>
                    <a:p>
                      <a:r>
                        <a:rPr lang="en-US" dirty="0"/>
                        <a:t>NULL</a:t>
                      </a:r>
                    </a:p>
                  </a:txBody>
                  <a:tcPr/>
                </a:tc>
                <a:extLst>
                  <a:ext uri="{0D108BD9-81ED-4DB2-BD59-A6C34878D82A}">
                    <a16:rowId xmlns:a16="http://schemas.microsoft.com/office/drawing/2014/main" val="1703869962"/>
                  </a:ext>
                </a:extLst>
              </a:tr>
            </a:tbl>
          </a:graphicData>
        </a:graphic>
      </p:graphicFrame>
      <p:sp>
        <p:nvSpPr>
          <p:cNvPr id="19" name="TextBox 18">
            <a:extLst>
              <a:ext uri="{FF2B5EF4-FFF2-40B4-BE49-F238E27FC236}">
                <a16:creationId xmlns:a16="http://schemas.microsoft.com/office/drawing/2014/main" id="{BFBCEBF2-EF93-DD4C-AA80-3C0C7EE6462D}"/>
              </a:ext>
            </a:extLst>
          </p:cNvPr>
          <p:cNvSpPr txBox="1"/>
          <p:nvPr/>
        </p:nvSpPr>
        <p:spPr>
          <a:xfrm>
            <a:off x="3036176" y="3253334"/>
            <a:ext cx="423514" cy="369332"/>
          </a:xfrm>
          <a:prstGeom prst="rect">
            <a:avLst/>
          </a:prstGeom>
          <a:noFill/>
        </p:spPr>
        <p:txBody>
          <a:bodyPr wrap="none" rtlCol="0">
            <a:spAutoFit/>
          </a:bodyPr>
          <a:lstStyle/>
          <a:p>
            <a:r>
              <a:rPr lang="en-US" dirty="0">
                <a:solidFill>
                  <a:srgbClr val="0070C0"/>
                </a:solidFill>
              </a:rPr>
              <a:t>h2</a:t>
            </a:r>
          </a:p>
        </p:txBody>
      </p:sp>
      <p:cxnSp>
        <p:nvCxnSpPr>
          <p:cNvPr id="20" name="Straight Arrow Connector 19">
            <a:extLst>
              <a:ext uri="{FF2B5EF4-FFF2-40B4-BE49-F238E27FC236}">
                <a16:creationId xmlns:a16="http://schemas.microsoft.com/office/drawing/2014/main" id="{60284FA3-5EDD-F94A-B822-22CE3D7F3EA8}"/>
              </a:ext>
            </a:extLst>
          </p:cNvPr>
          <p:cNvCxnSpPr>
            <a:cxnSpLocks/>
          </p:cNvCxnSpPr>
          <p:nvPr/>
        </p:nvCxnSpPr>
        <p:spPr>
          <a:xfrm>
            <a:off x="3040118" y="3322928"/>
            <a:ext cx="0" cy="342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18056F1-8100-3A47-B6D6-191F53C954F2}"/>
              </a:ext>
            </a:extLst>
          </p:cNvPr>
          <p:cNvSpPr txBox="1"/>
          <p:nvPr/>
        </p:nvSpPr>
        <p:spPr>
          <a:xfrm>
            <a:off x="796036" y="2414392"/>
            <a:ext cx="423514" cy="369332"/>
          </a:xfrm>
          <a:prstGeom prst="rect">
            <a:avLst/>
          </a:prstGeom>
          <a:noFill/>
        </p:spPr>
        <p:txBody>
          <a:bodyPr wrap="none" rtlCol="0">
            <a:spAutoFit/>
          </a:bodyPr>
          <a:lstStyle/>
          <a:p>
            <a:r>
              <a:rPr lang="en-US" dirty="0">
                <a:solidFill>
                  <a:srgbClr val="0070C0"/>
                </a:solidFill>
              </a:rPr>
              <a:t>h1</a:t>
            </a:r>
          </a:p>
        </p:txBody>
      </p:sp>
      <p:cxnSp>
        <p:nvCxnSpPr>
          <p:cNvPr id="24" name="Straight Arrow Connector 23">
            <a:extLst>
              <a:ext uri="{FF2B5EF4-FFF2-40B4-BE49-F238E27FC236}">
                <a16:creationId xmlns:a16="http://schemas.microsoft.com/office/drawing/2014/main" id="{17EE9D01-3367-9849-9D36-D03AAD6AD051}"/>
              </a:ext>
            </a:extLst>
          </p:cNvPr>
          <p:cNvCxnSpPr>
            <a:cxnSpLocks/>
          </p:cNvCxnSpPr>
          <p:nvPr/>
        </p:nvCxnSpPr>
        <p:spPr>
          <a:xfrm>
            <a:off x="797710" y="2516363"/>
            <a:ext cx="0" cy="342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2E50C1D-3B26-1743-9A75-96C92F43609E}"/>
              </a:ext>
            </a:extLst>
          </p:cNvPr>
          <p:cNvSpPr txBox="1"/>
          <p:nvPr/>
        </p:nvSpPr>
        <p:spPr>
          <a:xfrm>
            <a:off x="1888394" y="4155346"/>
            <a:ext cx="423514" cy="369332"/>
          </a:xfrm>
          <a:prstGeom prst="rect">
            <a:avLst/>
          </a:prstGeom>
          <a:noFill/>
        </p:spPr>
        <p:txBody>
          <a:bodyPr wrap="none" rtlCol="0">
            <a:spAutoFit/>
          </a:bodyPr>
          <a:lstStyle/>
          <a:p>
            <a:r>
              <a:rPr lang="en-US" dirty="0">
                <a:solidFill>
                  <a:srgbClr val="0070C0"/>
                </a:solidFill>
              </a:rPr>
              <a:t>h3</a:t>
            </a:r>
          </a:p>
        </p:txBody>
      </p:sp>
      <p:cxnSp>
        <p:nvCxnSpPr>
          <p:cNvPr id="28" name="Straight Arrow Connector 27">
            <a:extLst>
              <a:ext uri="{FF2B5EF4-FFF2-40B4-BE49-F238E27FC236}">
                <a16:creationId xmlns:a16="http://schemas.microsoft.com/office/drawing/2014/main" id="{DF83B2B6-AE28-044D-B3F5-B93E0D3CC569}"/>
              </a:ext>
            </a:extLst>
          </p:cNvPr>
          <p:cNvCxnSpPr>
            <a:cxnSpLocks/>
          </p:cNvCxnSpPr>
          <p:nvPr/>
        </p:nvCxnSpPr>
        <p:spPr>
          <a:xfrm>
            <a:off x="1888394" y="4271389"/>
            <a:ext cx="0" cy="342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0">
            <a:extLst>
              <a:ext uri="{FF2B5EF4-FFF2-40B4-BE49-F238E27FC236}">
                <a16:creationId xmlns:a16="http://schemas.microsoft.com/office/drawing/2014/main" id="{D0038761-64C1-E74A-845E-4F24AB686AE0}"/>
              </a:ext>
            </a:extLst>
          </p:cNvPr>
          <p:cNvGraphicFramePr>
            <a:graphicFrameLocks noGrp="1"/>
          </p:cNvGraphicFramePr>
          <p:nvPr>
            <p:extLst>
              <p:ext uri="{D42A27DB-BD31-4B8C-83A1-F6EECF244321}">
                <p14:modId xmlns:p14="http://schemas.microsoft.com/office/powerpoint/2010/main" val="2199036794"/>
              </p:ext>
            </p:extLst>
          </p:nvPr>
        </p:nvGraphicFramePr>
        <p:xfrm>
          <a:off x="6884277" y="4545717"/>
          <a:ext cx="4200632" cy="365760"/>
        </p:xfrm>
        <a:graphic>
          <a:graphicData uri="http://schemas.openxmlformats.org/drawingml/2006/table">
            <a:tbl>
              <a:tblPr bandRow="1">
                <a:tableStyleId>{5C22544A-7EE6-4342-B048-85BDC9FD1C3A}</a:tableStyleId>
              </a:tblPr>
              <a:tblGrid>
                <a:gridCol w="1050158">
                  <a:extLst>
                    <a:ext uri="{9D8B030D-6E8A-4147-A177-3AD203B41FA5}">
                      <a16:colId xmlns:a16="http://schemas.microsoft.com/office/drawing/2014/main" val="1187941905"/>
                    </a:ext>
                  </a:extLst>
                </a:gridCol>
                <a:gridCol w="1050158">
                  <a:extLst>
                    <a:ext uri="{9D8B030D-6E8A-4147-A177-3AD203B41FA5}">
                      <a16:colId xmlns:a16="http://schemas.microsoft.com/office/drawing/2014/main" val="1795497201"/>
                    </a:ext>
                  </a:extLst>
                </a:gridCol>
                <a:gridCol w="1050158">
                  <a:extLst>
                    <a:ext uri="{9D8B030D-6E8A-4147-A177-3AD203B41FA5}">
                      <a16:colId xmlns:a16="http://schemas.microsoft.com/office/drawing/2014/main" val="2128087080"/>
                    </a:ext>
                  </a:extLst>
                </a:gridCol>
                <a:gridCol w="1050158">
                  <a:extLst>
                    <a:ext uri="{9D8B030D-6E8A-4147-A177-3AD203B41FA5}">
                      <a16:colId xmlns:a16="http://schemas.microsoft.com/office/drawing/2014/main" val="2018537081"/>
                    </a:ext>
                  </a:extLst>
                </a:gridCol>
              </a:tblGrid>
              <a:tr h="199901">
                <a:tc>
                  <a:txBody>
                    <a:bodyPr/>
                    <a:lstStyle/>
                    <a:p>
                      <a:r>
                        <a:rPr lang="en-US" dirty="0"/>
                        <a:t>NULL</a:t>
                      </a:r>
                    </a:p>
                  </a:txBody>
                  <a:tcPr/>
                </a:tc>
                <a:tc>
                  <a:txBody>
                    <a:bodyPr/>
                    <a:lstStyle/>
                    <a:p>
                      <a:r>
                        <a:rPr lang="en-US" dirty="0">
                          <a:solidFill>
                            <a:srgbClr val="FF0000"/>
                          </a:solidFill>
                        </a:rPr>
                        <a:t>-&gt;h2</a:t>
                      </a:r>
                    </a:p>
                  </a:txBody>
                  <a:tcPr/>
                </a:tc>
                <a:tc>
                  <a:txBody>
                    <a:bodyPr/>
                    <a:lstStyle/>
                    <a:p>
                      <a:r>
                        <a:rPr lang="en-US" dirty="0">
                          <a:solidFill>
                            <a:srgbClr val="FF0000"/>
                          </a:solidFill>
                        </a:rPr>
                        <a:t>-&gt;h1-&gt;h3</a:t>
                      </a:r>
                    </a:p>
                  </a:txBody>
                  <a:tcPr/>
                </a:tc>
                <a:tc>
                  <a:txBody>
                    <a:bodyPr/>
                    <a:lstStyle/>
                    <a:p>
                      <a:r>
                        <a:rPr lang="en-US" dirty="0"/>
                        <a:t>NULL</a:t>
                      </a:r>
                    </a:p>
                  </a:txBody>
                  <a:tcPr/>
                </a:tc>
                <a:extLst>
                  <a:ext uri="{0D108BD9-81ED-4DB2-BD59-A6C34878D82A}">
                    <a16:rowId xmlns:a16="http://schemas.microsoft.com/office/drawing/2014/main" val="1703869962"/>
                  </a:ext>
                </a:extLst>
              </a:tr>
            </a:tbl>
          </a:graphicData>
        </a:graphic>
      </p:graphicFrame>
      <p:graphicFrame>
        <p:nvGraphicFramePr>
          <p:cNvPr id="32" name="Table 31">
            <a:extLst>
              <a:ext uri="{FF2B5EF4-FFF2-40B4-BE49-F238E27FC236}">
                <a16:creationId xmlns:a16="http://schemas.microsoft.com/office/drawing/2014/main" id="{221CF0A7-AA41-3E44-99C4-ED4D476A4575}"/>
              </a:ext>
            </a:extLst>
          </p:cNvPr>
          <p:cNvGraphicFramePr>
            <a:graphicFrameLocks noGrp="1"/>
          </p:cNvGraphicFramePr>
          <p:nvPr>
            <p:extLst>
              <p:ext uri="{D42A27DB-BD31-4B8C-83A1-F6EECF244321}">
                <p14:modId xmlns:p14="http://schemas.microsoft.com/office/powerpoint/2010/main" val="1168256739"/>
              </p:ext>
            </p:extLst>
          </p:nvPr>
        </p:nvGraphicFramePr>
        <p:xfrm>
          <a:off x="6884277" y="5488480"/>
          <a:ext cx="4200632" cy="365760"/>
        </p:xfrm>
        <a:graphic>
          <a:graphicData uri="http://schemas.openxmlformats.org/drawingml/2006/table">
            <a:tbl>
              <a:tblPr bandRow="1">
                <a:tableStyleId>{5C22544A-7EE6-4342-B048-85BDC9FD1C3A}</a:tableStyleId>
              </a:tblPr>
              <a:tblGrid>
                <a:gridCol w="1050158">
                  <a:extLst>
                    <a:ext uri="{9D8B030D-6E8A-4147-A177-3AD203B41FA5}">
                      <a16:colId xmlns:a16="http://schemas.microsoft.com/office/drawing/2014/main" val="1187941905"/>
                    </a:ext>
                  </a:extLst>
                </a:gridCol>
                <a:gridCol w="1050158">
                  <a:extLst>
                    <a:ext uri="{9D8B030D-6E8A-4147-A177-3AD203B41FA5}">
                      <a16:colId xmlns:a16="http://schemas.microsoft.com/office/drawing/2014/main" val="1795497201"/>
                    </a:ext>
                  </a:extLst>
                </a:gridCol>
                <a:gridCol w="1050158">
                  <a:extLst>
                    <a:ext uri="{9D8B030D-6E8A-4147-A177-3AD203B41FA5}">
                      <a16:colId xmlns:a16="http://schemas.microsoft.com/office/drawing/2014/main" val="2128087080"/>
                    </a:ext>
                  </a:extLst>
                </a:gridCol>
                <a:gridCol w="1050158">
                  <a:extLst>
                    <a:ext uri="{9D8B030D-6E8A-4147-A177-3AD203B41FA5}">
                      <a16:colId xmlns:a16="http://schemas.microsoft.com/office/drawing/2014/main" val="2018537081"/>
                    </a:ext>
                  </a:extLst>
                </a:gridCol>
              </a:tblGrid>
              <a:tr h="199901">
                <a:tc>
                  <a:txBody>
                    <a:bodyPr/>
                    <a:lstStyle/>
                    <a:p>
                      <a:r>
                        <a:rPr lang="en-US" dirty="0"/>
                        <a:t>NULL</a:t>
                      </a:r>
                    </a:p>
                  </a:txBody>
                  <a:tcPr/>
                </a:tc>
                <a:tc>
                  <a:txBody>
                    <a:bodyPr/>
                    <a:lstStyle/>
                    <a:p>
                      <a:r>
                        <a:rPr lang="en-US" dirty="0"/>
                        <a:t>-&gt;h2</a:t>
                      </a:r>
                    </a:p>
                  </a:txBody>
                  <a:tcPr/>
                </a:tc>
                <a:tc>
                  <a:txBody>
                    <a:bodyPr/>
                    <a:lstStyle/>
                    <a:p>
                      <a:r>
                        <a:rPr lang="en-US" dirty="0">
                          <a:solidFill>
                            <a:srgbClr val="FF0000"/>
                          </a:solidFill>
                        </a:rPr>
                        <a:t>-&gt;h3</a:t>
                      </a:r>
                    </a:p>
                  </a:txBody>
                  <a:tcPr/>
                </a:tc>
                <a:tc>
                  <a:txBody>
                    <a:bodyPr/>
                    <a:lstStyle/>
                    <a:p>
                      <a:r>
                        <a:rPr lang="en-US" dirty="0"/>
                        <a:t>NULL</a:t>
                      </a:r>
                    </a:p>
                  </a:txBody>
                  <a:tcPr/>
                </a:tc>
                <a:extLst>
                  <a:ext uri="{0D108BD9-81ED-4DB2-BD59-A6C34878D82A}">
                    <a16:rowId xmlns:a16="http://schemas.microsoft.com/office/drawing/2014/main" val="1703869962"/>
                  </a:ext>
                </a:extLst>
              </a:tr>
            </a:tbl>
          </a:graphicData>
        </a:graphic>
      </p:graphicFrame>
      <p:sp>
        <p:nvSpPr>
          <p:cNvPr id="33" name="TextBox 32">
            <a:extLst>
              <a:ext uri="{FF2B5EF4-FFF2-40B4-BE49-F238E27FC236}">
                <a16:creationId xmlns:a16="http://schemas.microsoft.com/office/drawing/2014/main" id="{6B108E6A-923B-2045-8FF2-7215B5FAF09F}"/>
              </a:ext>
            </a:extLst>
          </p:cNvPr>
          <p:cNvSpPr txBox="1"/>
          <p:nvPr/>
        </p:nvSpPr>
        <p:spPr>
          <a:xfrm>
            <a:off x="5828347" y="2593535"/>
            <a:ext cx="1055930" cy="369332"/>
          </a:xfrm>
          <a:prstGeom prst="rect">
            <a:avLst/>
          </a:prstGeom>
          <a:noFill/>
        </p:spPr>
        <p:txBody>
          <a:bodyPr wrap="none" rtlCol="0">
            <a:spAutoFit/>
          </a:bodyPr>
          <a:lstStyle/>
          <a:p>
            <a:r>
              <a:rPr lang="en-US" dirty="0"/>
              <a:t>Free Lists</a:t>
            </a:r>
          </a:p>
        </p:txBody>
      </p:sp>
      <p:sp>
        <p:nvSpPr>
          <p:cNvPr id="34" name="TextBox 33">
            <a:extLst>
              <a:ext uri="{FF2B5EF4-FFF2-40B4-BE49-F238E27FC236}">
                <a16:creationId xmlns:a16="http://schemas.microsoft.com/office/drawing/2014/main" id="{ABDC8E9E-FA6E-FC47-80AE-3B2FA1FE8FFE}"/>
              </a:ext>
            </a:extLst>
          </p:cNvPr>
          <p:cNvSpPr txBox="1"/>
          <p:nvPr/>
        </p:nvSpPr>
        <p:spPr>
          <a:xfrm>
            <a:off x="630620" y="2030165"/>
            <a:ext cx="4312655" cy="369332"/>
          </a:xfrm>
          <a:prstGeom prst="rect">
            <a:avLst/>
          </a:prstGeom>
          <a:noFill/>
        </p:spPr>
        <p:txBody>
          <a:bodyPr wrap="none" rtlCol="0">
            <a:spAutoFit/>
          </a:bodyPr>
          <a:lstStyle/>
          <a:p>
            <a:r>
              <a:rPr lang="en-US" dirty="0"/>
              <a:t>Assume the heap is 4KB, and initially all free</a:t>
            </a:r>
          </a:p>
        </p:txBody>
      </p:sp>
    </p:spTree>
    <p:extLst>
      <p:ext uri="{BB962C8B-B14F-4D97-AF65-F5344CB8AC3E}">
        <p14:creationId xmlns:p14="http://schemas.microsoft.com/office/powerpoint/2010/main" val="50007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9" grpId="0"/>
      <p:bldP spid="23" grpId="0"/>
      <p:bldP spid="27"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r>
              <a:rPr lang="en-US" dirty="0"/>
              <a:t>Assessment 10</a:t>
            </a:r>
            <a:endParaRPr lang="en-US" altLang="zh-CN" dirty="0"/>
          </a:p>
          <a:p>
            <a:r>
              <a:rPr lang="en-US" dirty="0"/>
              <a:t>Lab-4</a:t>
            </a:r>
          </a:p>
          <a:p>
            <a:r>
              <a:rPr lang="en-US" dirty="0"/>
              <a:t>Combinational logic</a:t>
            </a:r>
          </a:p>
          <a:p>
            <a:pPr lvl="1"/>
            <a:r>
              <a:rPr lang="en-US" dirty="0"/>
              <a:t>How to build a combinatorial logic circuit</a:t>
            </a:r>
          </a:p>
          <a:p>
            <a:pPr lvl="1"/>
            <a:r>
              <a:rPr lang="en-US" dirty="0"/>
              <a:t>MUX</a:t>
            </a:r>
          </a:p>
        </p:txBody>
      </p:sp>
      <p:sp>
        <p:nvSpPr>
          <p:cNvPr id="4" name="Slide Number Placeholder 3"/>
          <p:cNvSpPr>
            <a:spLocks noGrp="1"/>
          </p:cNvSpPr>
          <p:nvPr>
            <p:ph type="sldNum" sz="quarter" idx="12"/>
          </p:nvPr>
        </p:nvSpPr>
        <p:spPr/>
        <p:txBody>
          <a:bodyPr/>
          <a:lstStyle/>
          <a:p>
            <a:fld id="{671D1F02-1DA5-2048-B067-06F818F79F6B}" type="slidenum">
              <a:rPr lang="en-US" smtClean="0"/>
              <a:t>2</a:t>
            </a:fld>
            <a:endParaRPr lang="en-US"/>
          </a:p>
        </p:txBody>
      </p:sp>
    </p:spTree>
    <p:extLst>
      <p:ext uri="{BB962C8B-B14F-4D97-AF65-F5344CB8AC3E}">
        <p14:creationId xmlns:p14="http://schemas.microsoft.com/office/powerpoint/2010/main" val="87996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47D7A-8C15-0E47-BE2D-47FB80538D71}"/>
              </a:ext>
            </a:extLst>
          </p:cNvPr>
          <p:cNvSpPr>
            <a:spLocks noGrp="1"/>
          </p:cNvSpPr>
          <p:nvPr>
            <p:ph type="title"/>
          </p:nvPr>
        </p:nvSpPr>
        <p:spPr/>
        <p:txBody>
          <a:bodyPr/>
          <a:lstStyle/>
          <a:p>
            <a:r>
              <a:rPr lang="en-US" b="1" dirty="0"/>
              <a:t>Q3 </a:t>
            </a:r>
            <a:r>
              <a:rPr lang="en-US" dirty="0"/>
              <a:t>Buddy system</a:t>
            </a:r>
          </a:p>
        </p:txBody>
      </p:sp>
      <p:graphicFrame>
        <p:nvGraphicFramePr>
          <p:cNvPr id="5" name="Content Placeholder 3">
            <a:extLst>
              <a:ext uri="{FF2B5EF4-FFF2-40B4-BE49-F238E27FC236}">
                <a16:creationId xmlns:a16="http://schemas.microsoft.com/office/drawing/2014/main" id="{C969D9FB-5A98-6341-9448-E706447C7AAF}"/>
              </a:ext>
            </a:extLst>
          </p:cNvPr>
          <p:cNvGraphicFramePr>
            <a:graphicFrameLocks/>
          </p:cNvGraphicFramePr>
          <p:nvPr>
            <p:extLst>
              <p:ext uri="{D42A27DB-BD31-4B8C-83A1-F6EECF244321}">
                <p14:modId xmlns:p14="http://schemas.microsoft.com/office/powerpoint/2010/main" val="3383214055"/>
              </p:ext>
            </p:extLst>
          </p:nvPr>
        </p:nvGraphicFramePr>
        <p:xfrm>
          <a:off x="796036" y="3743717"/>
          <a:ext cx="4395952" cy="365760"/>
        </p:xfrm>
        <a:graphic>
          <a:graphicData uri="http://schemas.openxmlformats.org/drawingml/2006/table">
            <a:tbl>
              <a:tblPr bandRow="1">
                <a:tableStyleId>{5C22544A-7EE6-4342-B048-85BDC9FD1C3A}</a:tableStyleId>
              </a:tblPr>
              <a:tblGrid>
                <a:gridCol w="1098988">
                  <a:extLst>
                    <a:ext uri="{9D8B030D-6E8A-4147-A177-3AD203B41FA5}">
                      <a16:colId xmlns:a16="http://schemas.microsoft.com/office/drawing/2014/main" val="961744906"/>
                    </a:ext>
                  </a:extLst>
                </a:gridCol>
                <a:gridCol w="1098988">
                  <a:extLst>
                    <a:ext uri="{9D8B030D-6E8A-4147-A177-3AD203B41FA5}">
                      <a16:colId xmlns:a16="http://schemas.microsoft.com/office/drawing/2014/main" val="1397923487"/>
                    </a:ext>
                  </a:extLst>
                </a:gridCol>
                <a:gridCol w="1098988">
                  <a:extLst>
                    <a:ext uri="{9D8B030D-6E8A-4147-A177-3AD203B41FA5}">
                      <a16:colId xmlns:a16="http://schemas.microsoft.com/office/drawing/2014/main" val="3270692159"/>
                    </a:ext>
                  </a:extLst>
                </a:gridCol>
                <a:gridCol w="1098988">
                  <a:extLst>
                    <a:ext uri="{9D8B030D-6E8A-4147-A177-3AD203B41FA5}">
                      <a16:colId xmlns:a16="http://schemas.microsoft.com/office/drawing/2014/main" val="3490444584"/>
                    </a:ext>
                  </a:extLst>
                </a:gridCol>
              </a:tblGrid>
              <a:tr h="328997">
                <a:tc>
                  <a:txBody>
                    <a:bodyPr/>
                    <a:lstStyle/>
                    <a:p>
                      <a:pPr algn="ctr"/>
                      <a:r>
                        <a:rPr lang="en-US" dirty="0"/>
                        <a:t>A</a:t>
                      </a:r>
                    </a:p>
                  </a:txBody>
                  <a:tcPr/>
                </a:tc>
                <a:tc>
                  <a:txBody>
                    <a:bodyPr/>
                    <a:lstStyle/>
                    <a:p>
                      <a:pPr algn="ctr"/>
                      <a:r>
                        <a:rPr lang="en-US" dirty="0"/>
                        <a:t>1KB</a:t>
                      </a:r>
                    </a:p>
                  </a:txBody>
                  <a:tcPr/>
                </a:tc>
                <a:tc>
                  <a:txBody>
                    <a:bodyPr/>
                    <a:lstStyle/>
                    <a:p>
                      <a:pPr algn="ctr"/>
                      <a:r>
                        <a:rPr lang="en-US" dirty="0"/>
                        <a:t>1KB</a:t>
                      </a:r>
                    </a:p>
                  </a:txBody>
                  <a:tcPr/>
                </a:tc>
                <a:tc>
                  <a:txBody>
                    <a:bodyPr/>
                    <a:lstStyle/>
                    <a:p>
                      <a:pPr algn="ctr"/>
                      <a:r>
                        <a:rPr lang="en-US" dirty="0"/>
                        <a:t>C</a:t>
                      </a:r>
                    </a:p>
                  </a:txBody>
                  <a:tcPr/>
                </a:tc>
                <a:extLst>
                  <a:ext uri="{0D108BD9-81ED-4DB2-BD59-A6C34878D82A}">
                    <a16:rowId xmlns:a16="http://schemas.microsoft.com/office/drawing/2014/main" val="1741942219"/>
                  </a:ext>
                </a:extLst>
              </a:tr>
            </a:tbl>
          </a:graphicData>
        </a:graphic>
      </p:graphicFrame>
      <p:sp>
        <p:nvSpPr>
          <p:cNvPr id="7" name="TextBox 6">
            <a:extLst>
              <a:ext uri="{FF2B5EF4-FFF2-40B4-BE49-F238E27FC236}">
                <a16:creationId xmlns:a16="http://schemas.microsoft.com/office/drawing/2014/main" id="{7DF710AD-E4D0-9948-AC8F-871537B54264}"/>
              </a:ext>
            </a:extLst>
          </p:cNvPr>
          <p:cNvSpPr txBox="1"/>
          <p:nvPr/>
        </p:nvSpPr>
        <p:spPr>
          <a:xfrm>
            <a:off x="6800012" y="862364"/>
            <a:ext cx="3656835" cy="923330"/>
          </a:xfrm>
          <a:prstGeom prst="rect">
            <a:avLst/>
          </a:prstGeom>
          <a:noFill/>
        </p:spPr>
        <p:txBody>
          <a:bodyPr wrap="none" rtlCol="0">
            <a:spAutoFit/>
          </a:bodyPr>
          <a:lstStyle/>
          <a:p>
            <a:r>
              <a:rPr lang="en-US" dirty="0"/>
              <a:t>Free</a:t>
            </a:r>
          </a:p>
          <a:p>
            <a:pPr marL="342900" indent="-342900">
              <a:buFont typeface="+mj-lt"/>
              <a:buAutoNum type="arabicPeriod"/>
            </a:pPr>
            <a:r>
              <a:rPr lang="en-US" dirty="0"/>
              <a:t>set status bit</a:t>
            </a:r>
          </a:p>
          <a:p>
            <a:pPr marL="342900" indent="-342900">
              <a:buFont typeface="+mj-lt"/>
              <a:buAutoNum type="arabicPeriod"/>
            </a:pPr>
            <a:r>
              <a:rPr lang="en-US" dirty="0"/>
              <a:t>recursively coalesce with buddies</a:t>
            </a:r>
          </a:p>
        </p:txBody>
      </p:sp>
      <p:graphicFrame>
        <p:nvGraphicFramePr>
          <p:cNvPr id="8" name="Content Placeholder 3">
            <a:extLst>
              <a:ext uri="{FF2B5EF4-FFF2-40B4-BE49-F238E27FC236}">
                <a16:creationId xmlns:a16="http://schemas.microsoft.com/office/drawing/2014/main" id="{34FFBB8C-2E2F-2047-97EB-DA3326C2B665}"/>
              </a:ext>
            </a:extLst>
          </p:cNvPr>
          <p:cNvGraphicFramePr>
            <a:graphicFrameLocks/>
          </p:cNvGraphicFramePr>
          <p:nvPr>
            <p:extLst>
              <p:ext uri="{D42A27DB-BD31-4B8C-83A1-F6EECF244321}">
                <p14:modId xmlns:p14="http://schemas.microsoft.com/office/powerpoint/2010/main" val="1351667488"/>
              </p:ext>
            </p:extLst>
          </p:nvPr>
        </p:nvGraphicFramePr>
        <p:xfrm>
          <a:off x="796036" y="2871815"/>
          <a:ext cx="4395952" cy="365760"/>
        </p:xfrm>
        <a:graphic>
          <a:graphicData uri="http://schemas.openxmlformats.org/drawingml/2006/table">
            <a:tbl>
              <a:tblPr bandRow="1">
                <a:tableStyleId>{5C22544A-7EE6-4342-B048-85BDC9FD1C3A}</a:tableStyleId>
              </a:tblPr>
              <a:tblGrid>
                <a:gridCol w="1098988">
                  <a:extLst>
                    <a:ext uri="{9D8B030D-6E8A-4147-A177-3AD203B41FA5}">
                      <a16:colId xmlns:a16="http://schemas.microsoft.com/office/drawing/2014/main" val="961744906"/>
                    </a:ext>
                  </a:extLst>
                </a:gridCol>
                <a:gridCol w="1098988">
                  <a:extLst>
                    <a:ext uri="{9D8B030D-6E8A-4147-A177-3AD203B41FA5}">
                      <a16:colId xmlns:a16="http://schemas.microsoft.com/office/drawing/2014/main" val="3339492508"/>
                    </a:ext>
                  </a:extLst>
                </a:gridCol>
                <a:gridCol w="1098988">
                  <a:extLst>
                    <a:ext uri="{9D8B030D-6E8A-4147-A177-3AD203B41FA5}">
                      <a16:colId xmlns:a16="http://schemas.microsoft.com/office/drawing/2014/main" val="3270692159"/>
                    </a:ext>
                  </a:extLst>
                </a:gridCol>
                <a:gridCol w="1098988">
                  <a:extLst>
                    <a:ext uri="{9D8B030D-6E8A-4147-A177-3AD203B41FA5}">
                      <a16:colId xmlns:a16="http://schemas.microsoft.com/office/drawing/2014/main" val="2790283876"/>
                    </a:ext>
                  </a:extLst>
                </a:gridCol>
              </a:tblGrid>
              <a:tr h="328997">
                <a:tc>
                  <a:txBody>
                    <a:bodyPr/>
                    <a:lstStyle/>
                    <a:p>
                      <a:pPr algn="ctr"/>
                      <a:r>
                        <a:rPr lang="en-US" dirty="0"/>
                        <a:t>A</a:t>
                      </a:r>
                    </a:p>
                  </a:txBody>
                  <a:tcPr/>
                </a:tc>
                <a:tc>
                  <a:txBody>
                    <a:bodyPr/>
                    <a:lstStyle/>
                    <a:p>
                      <a:pPr algn="ctr"/>
                      <a:r>
                        <a:rPr lang="en-US" dirty="0"/>
                        <a:t>1KB</a:t>
                      </a:r>
                    </a:p>
                  </a:txBody>
                  <a:tcPr/>
                </a:tc>
                <a:tc>
                  <a:txBody>
                    <a:bodyPr/>
                    <a:lstStyle/>
                    <a:p>
                      <a:pPr algn="ctr"/>
                      <a:r>
                        <a:rPr lang="en-US" dirty="0"/>
                        <a:t>B</a:t>
                      </a:r>
                    </a:p>
                  </a:txBody>
                  <a:tcPr/>
                </a:tc>
                <a:tc>
                  <a:txBody>
                    <a:bodyPr/>
                    <a:lstStyle/>
                    <a:p>
                      <a:pPr algn="ctr"/>
                      <a:r>
                        <a:rPr lang="en-US" dirty="0"/>
                        <a:t>C</a:t>
                      </a:r>
                    </a:p>
                  </a:txBody>
                  <a:tcPr/>
                </a:tc>
                <a:extLst>
                  <a:ext uri="{0D108BD9-81ED-4DB2-BD59-A6C34878D82A}">
                    <a16:rowId xmlns:a16="http://schemas.microsoft.com/office/drawing/2014/main" val="1741942219"/>
                  </a:ext>
                </a:extLst>
              </a:tr>
            </a:tbl>
          </a:graphicData>
        </a:graphic>
      </p:graphicFrame>
      <p:graphicFrame>
        <p:nvGraphicFramePr>
          <p:cNvPr id="11" name="Table 10">
            <a:extLst>
              <a:ext uri="{FF2B5EF4-FFF2-40B4-BE49-F238E27FC236}">
                <a16:creationId xmlns:a16="http://schemas.microsoft.com/office/drawing/2014/main" id="{F5D9CAF4-1023-E741-9271-244136DD400F}"/>
              </a:ext>
            </a:extLst>
          </p:cNvPr>
          <p:cNvGraphicFramePr>
            <a:graphicFrameLocks noGrp="1"/>
          </p:cNvGraphicFramePr>
          <p:nvPr>
            <p:extLst>
              <p:ext uri="{D42A27DB-BD31-4B8C-83A1-F6EECF244321}">
                <p14:modId xmlns:p14="http://schemas.microsoft.com/office/powerpoint/2010/main" val="3088484227"/>
              </p:ext>
            </p:extLst>
          </p:nvPr>
        </p:nvGraphicFramePr>
        <p:xfrm>
          <a:off x="6884277" y="2421359"/>
          <a:ext cx="4200632" cy="731520"/>
        </p:xfrm>
        <a:graphic>
          <a:graphicData uri="http://schemas.openxmlformats.org/drawingml/2006/table">
            <a:tbl>
              <a:tblPr firstRow="1" bandRow="1">
                <a:tableStyleId>{5C22544A-7EE6-4342-B048-85BDC9FD1C3A}</a:tableStyleId>
              </a:tblPr>
              <a:tblGrid>
                <a:gridCol w="1050158">
                  <a:extLst>
                    <a:ext uri="{9D8B030D-6E8A-4147-A177-3AD203B41FA5}">
                      <a16:colId xmlns:a16="http://schemas.microsoft.com/office/drawing/2014/main" val="2833459233"/>
                    </a:ext>
                  </a:extLst>
                </a:gridCol>
                <a:gridCol w="1050158">
                  <a:extLst>
                    <a:ext uri="{9D8B030D-6E8A-4147-A177-3AD203B41FA5}">
                      <a16:colId xmlns:a16="http://schemas.microsoft.com/office/drawing/2014/main" val="1969784452"/>
                    </a:ext>
                  </a:extLst>
                </a:gridCol>
                <a:gridCol w="1050158">
                  <a:extLst>
                    <a:ext uri="{9D8B030D-6E8A-4147-A177-3AD203B41FA5}">
                      <a16:colId xmlns:a16="http://schemas.microsoft.com/office/drawing/2014/main" val="3327653657"/>
                    </a:ext>
                  </a:extLst>
                </a:gridCol>
                <a:gridCol w="1050158">
                  <a:extLst>
                    <a:ext uri="{9D8B030D-6E8A-4147-A177-3AD203B41FA5}">
                      <a16:colId xmlns:a16="http://schemas.microsoft.com/office/drawing/2014/main" val="2748401111"/>
                    </a:ext>
                  </a:extLst>
                </a:gridCol>
              </a:tblGrid>
              <a:tr h="199901">
                <a:tc>
                  <a:txBody>
                    <a:bodyPr/>
                    <a:lstStyle/>
                    <a:p>
                      <a:r>
                        <a:rPr lang="en-US" dirty="0"/>
                        <a:t>4KB</a:t>
                      </a:r>
                    </a:p>
                  </a:txBody>
                  <a:tcPr/>
                </a:tc>
                <a:tc>
                  <a:txBody>
                    <a:bodyPr/>
                    <a:lstStyle/>
                    <a:p>
                      <a:r>
                        <a:rPr lang="en-US" dirty="0"/>
                        <a:t>2KB</a:t>
                      </a:r>
                    </a:p>
                  </a:txBody>
                  <a:tcPr/>
                </a:tc>
                <a:tc>
                  <a:txBody>
                    <a:bodyPr/>
                    <a:lstStyle/>
                    <a:p>
                      <a:r>
                        <a:rPr lang="en-US" dirty="0"/>
                        <a:t>1KB</a:t>
                      </a:r>
                    </a:p>
                  </a:txBody>
                  <a:tcPr/>
                </a:tc>
                <a:tc>
                  <a:txBody>
                    <a:bodyPr/>
                    <a:lstStyle/>
                    <a:p>
                      <a:r>
                        <a:rPr lang="en-US" dirty="0"/>
                        <a:t>…</a:t>
                      </a:r>
                    </a:p>
                  </a:txBody>
                  <a:tcPr/>
                </a:tc>
                <a:extLst>
                  <a:ext uri="{0D108BD9-81ED-4DB2-BD59-A6C34878D82A}">
                    <a16:rowId xmlns:a16="http://schemas.microsoft.com/office/drawing/2014/main" val="1959095835"/>
                  </a:ext>
                </a:extLst>
              </a:tr>
              <a:tr h="199901">
                <a:tc>
                  <a:txBody>
                    <a:bodyPr/>
                    <a:lstStyle/>
                    <a:p>
                      <a:r>
                        <a:rPr lang="en-US" dirty="0"/>
                        <a:t>NULL</a:t>
                      </a:r>
                    </a:p>
                  </a:txBody>
                  <a:tcPr/>
                </a:tc>
                <a:tc>
                  <a:txBody>
                    <a:bodyPr/>
                    <a:lstStyle/>
                    <a:p>
                      <a:r>
                        <a:rPr lang="en-US" dirty="0"/>
                        <a:t>NULL</a:t>
                      </a:r>
                    </a:p>
                  </a:txBody>
                  <a:tcPr/>
                </a:tc>
                <a:tc>
                  <a:txBody>
                    <a:bodyPr/>
                    <a:lstStyle/>
                    <a:p>
                      <a:r>
                        <a:rPr lang="en-US" dirty="0"/>
                        <a:t>-&gt;h2</a:t>
                      </a:r>
                    </a:p>
                  </a:txBody>
                  <a:tcPr/>
                </a:tc>
                <a:tc>
                  <a:txBody>
                    <a:bodyPr/>
                    <a:lstStyle/>
                    <a:p>
                      <a:r>
                        <a:rPr lang="en-US" dirty="0"/>
                        <a:t>NULL</a:t>
                      </a:r>
                    </a:p>
                  </a:txBody>
                  <a:tcPr/>
                </a:tc>
                <a:extLst>
                  <a:ext uri="{0D108BD9-81ED-4DB2-BD59-A6C34878D82A}">
                    <a16:rowId xmlns:a16="http://schemas.microsoft.com/office/drawing/2014/main" val="2867425856"/>
                  </a:ext>
                </a:extLst>
              </a:tr>
            </a:tbl>
          </a:graphicData>
        </a:graphic>
      </p:graphicFrame>
      <p:graphicFrame>
        <p:nvGraphicFramePr>
          <p:cNvPr id="13" name="Table 12">
            <a:extLst>
              <a:ext uri="{FF2B5EF4-FFF2-40B4-BE49-F238E27FC236}">
                <a16:creationId xmlns:a16="http://schemas.microsoft.com/office/drawing/2014/main" id="{CE47EA8C-9DC8-4E4E-9BF0-80804D69A96F}"/>
              </a:ext>
            </a:extLst>
          </p:cNvPr>
          <p:cNvGraphicFramePr>
            <a:graphicFrameLocks noGrp="1"/>
          </p:cNvGraphicFramePr>
          <p:nvPr>
            <p:extLst>
              <p:ext uri="{D42A27DB-BD31-4B8C-83A1-F6EECF244321}">
                <p14:modId xmlns:p14="http://schemas.microsoft.com/office/powerpoint/2010/main" val="3740702925"/>
              </p:ext>
            </p:extLst>
          </p:nvPr>
        </p:nvGraphicFramePr>
        <p:xfrm>
          <a:off x="6884277" y="3733252"/>
          <a:ext cx="4200632" cy="365760"/>
        </p:xfrm>
        <a:graphic>
          <a:graphicData uri="http://schemas.openxmlformats.org/drawingml/2006/table">
            <a:tbl>
              <a:tblPr bandRow="1">
                <a:tableStyleId>{5C22544A-7EE6-4342-B048-85BDC9FD1C3A}</a:tableStyleId>
              </a:tblPr>
              <a:tblGrid>
                <a:gridCol w="1050158">
                  <a:extLst>
                    <a:ext uri="{9D8B030D-6E8A-4147-A177-3AD203B41FA5}">
                      <a16:colId xmlns:a16="http://schemas.microsoft.com/office/drawing/2014/main" val="1187941905"/>
                    </a:ext>
                  </a:extLst>
                </a:gridCol>
                <a:gridCol w="1050158">
                  <a:extLst>
                    <a:ext uri="{9D8B030D-6E8A-4147-A177-3AD203B41FA5}">
                      <a16:colId xmlns:a16="http://schemas.microsoft.com/office/drawing/2014/main" val="1795497201"/>
                    </a:ext>
                  </a:extLst>
                </a:gridCol>
                <a:gridCol w="1050158">
                  <a:extLst>
                    <a:ext uri="{9D8B030D-6E8A-4147-A177-3AD203B41FA5}">
                      <a16:colId xmlns:a16="http://schemas.microsoft.com/office/drawing/2014/main" val="2128087080"/>
                    </a:ext>
                  </a:extLst>
                </a:gridCol>
                <a:gridCol w="1050158">
                  <a:extLst>
                    <a:ext uri="{9D8B030D-6E8A-4147-A177-3AD203B41FA5}">
                      <a16:colId xmlns:a16="http://schemas.microsoft.com/office/drawing/2014/main" val="2018537081"/>
                    </a:ext>
                  </a:extLst>
                </a:gridCol>
              </a:tblGrid>
              <a:tr h="199901">
                <a:tc>
                  <a:txBody>
                    <a:bodyPr/>
                    <a:lstStyle/>
                    <a:p>
                      <a:r>
                        <a:rPr lang="en-US" dirty="0"/>
                        <a:t>NULL</a:t>
                      </a:r>
                      <a:endParaRPr lang="en-US" dirty="0">
                        <a:solidFill>
                          <a:srgbClr val="FF0000"/>
                        </a:solidFill>
                      </a:endParaRPr>
                    </a:p>
                  </a:txBody>
                  <a:tcPr/>
                </a:tc>
                <a:tc>
                  <a:txBody>
                    <a:bodyPr/>
                    <a:lstStyle/>
                    <a:p>
                      <a:r>
                        <a:rPr lang="en-US" dirty="0"/>
                        <a:t>NULL</a:t>
                      </a:r>
                    </a:p>
                  </a:txBody>
                  <a:tcPr/>
                </a:tc>
                <a:tc>
                  <a:txBody>
                    <a:bodyPr/>
                    <a:lstStyle/>
                    <a:p>
                      <a:r>
                        <a:rPr lang="en-US" dirty="0">
                          <a:solidFill>
                            <a:srgbClr val="FF0000"/>
                          </a:solidFill>
                        </a:rPr>
                        <a:t>-&gt;h3-&gt;h2</a:t>
                      </a:r>
                    </a:p>
                  </a:txBody>
                  <a:tcPr/>
                </a:tc>
                <a:tc>
                  <a:txBody>
                    <a:bodyPr/>
                    <a:lstStyle/>
                    <a:p>
                      <a:r>
                        <a:rPr lang="en-US" dirty="0"/>
                        <a:t>NULL</a:t>
                      </a:r>
                    </a:p>
                  </a:txBody>
                  <a:tcPr/>
                </a:tc>
                <a:extLst>
                  <a:ext uri="{0D108BD9-81ED-4DB2-BD59-A6C34878D82A}">
                    <a16:rowId xmlns:a16="http://schemas.microsoft.com/office/drawing/2014/main" val="1703869962"/>
                  </a:ext>
                </a:extLst>
              </a:tr>
            </a:tbl>
          </a:graphicData>
        </a:graphic>
      </p:graphicFrame>
      <p:sp>
        <p:nvSpPr>
          <p:cNvPr id="19" name="TextBox 18">
            <a:extLst>
              <a:ext uri="{FF2B5EF4-FFF2-40B4-BE49-F238E27FC236}">
                <a16:creationId xmlns:a16="http://schemas.microsoft.com/office/drawing/2014/main" id="{BFBCEBF2-EF93-DD4C-AA80-3C0C7EE6462D}"/>
              </a:ext>
            </a:extLst>
          </p:cNvPr>
          <p:cNvSpPr txBox="1"/>
          <p:nvPr/>
        </p:nvSpPr>
        <p:spPr>
          <a:xfrm>
            <a:off x="1888394" y="2444462"/>
            <a:ext cx="423514" cy="369332"/>
          </a:xfrm>
          <a:prstGeom prst="rect">
            <a:avLst/>
          </a:prstGeom>
          <a:noFill/>
        </p:spPr>
        <p:txBody>
          <a:bodyPr wrap="none" rtlCol="0">
            <a:spAutoFit/>
          </a:bodyPr>
          <a:lstStyle/>
          <a:p>
            <a:r>
              <a:rPr lang="en-US" dirty="0">
                <a:solidFill>
                  <a:srgbClr val="0070C0"/>
                </a:solidFill>
              </a:rPr>
              <a:t>h2</a:t>
            </a:r>
          </a:p>
        </p:txBody>
      </p:sp>
      <p:cxnSp>
        <p:nvCxnSpPr>
          <p:cNvPr id="20" name="Straight Arrow Connector 19">
            <a:extLst>
              <a:ext uri="{FF2B5EF4-FFF2-40B4-BE49-F238E27FC236}">
                <a16:creationId xmlns:a16="http://schemas.microsoft.com/office/drawing/2014/main" id="{60284FA3-5EDD-F94A-B822-22CE3D7F3EA8}"/>
              </a:ext>
            </a:extLst>
          </p:cNvPr>
          <p:cNvCxnSpPr>
            <a:cxnSpLocks/>
          </p:cNvCxnSpPr>
          <p:nvPr/>
        </p:nvCxnSpPr>
        <p:spPr>
          <a:xfrm>
            <a:off x="1892336" y="2514056"/>
            <a:ext cx="0" cy="342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18056F1-8100-3A47-B6D6-191F53C954F2}"/>
              </a:ext>
            </a:extLst>
          </p:cNvPr>
          <p:cNvSpPr txBox="1"/>
          <p:nvPr/>
        </p:nvSpPr>
        <p:spPr>
          <a:xfrm>
            <a:off x="796036" y="2414392"/>
            <a:ext cx="423514" cy="369332"/>
          </a:xfrm>
          <a:prstGeom prst="rect">
            <a:avLst/>
          </a:prstGeom>
          <a:noFill/>
        </p:spPr>
        <p:txBody>
          <a:bodyPr wrap="none" rtlCol="0">
            <a:spAutoFit/>
          </a:bodyPr>
          <a:lstStyle/>
          <a:p>
            <a:r>
              <a:rPr lang="en-US" dirty="0">
                <a:solidFill>
                  <a:srgbClr val="0070C0"/>
                </a:solidFill>
              </a:rPr>
              <a:t>h1</a:t>
            </a:r>
          </a:p>
        </p:txBody>
      </p:sp>
      <p:cxnSp>
        <p:nvCxnSpPr>
          <p:cNvPr id="24" name="Straight Arrow Connector 23">
            <a:extLst>
              <a:ext uri="{FF2B5EF4-FFF2-40B4-BE49-F238E27FC236}">
                <a16:creationId xmlns:a16="http://schemas.microsoft.com/office/drawing/2014/main" id="{17EE9D01-3367-9849-9D36-D03AAD6AD051}"/>
              </a:ext>
            </a:extLst>
          </p:cNvPr>
          <p:cNvCxnSpPr>
            <a:cxnSpLocks/>
          </p:cNvCxnSpPr>
          <p:nvPr/>
        </p:nvCxnSpPr>
        <p:spPr>
          <a:xfrm>
            <a:off x="797710" y="2516363"/>
            <a:ext cx="0" cy="342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2E50C1D-3B26-1743-9A75-96C92F43609E}"/>
              </a:ext>
            </a:extLst>
          </p:cNvPr>
          <p:cNvSpPr txBox="1"/>
          <p:nvPr/>
        </p:nvSpPr>
        <p:spPr>
          <a:xfrm>
            <a:off x="2975798" y="2376138"/>
            <a:ext cx="423514" cy="369332"/>
          </a:xfrm>
          <a:prstGeom prst="rect">
            <a:avLst/>
          </a:prstGeom>
          <a:noFill/>
        </p:spPr>
        <p:txBody>
          <a:bodyPr wrap="none" rtlCol="0">
            <a:spAutoFit/>
          </a:bodyPr>
          <a:lstStyle/>
          <a:p>
            <a:r>
              <a:rPr lang="en-US" dirty="0">
                <a:solidFill>
                  <a:srgbClr val="0070C0"/>
                </a:solidFill>
              </a:rPr>
              <a:t>h3</a:t>
            </a:r>
          </a:p>
        </p:txBody>
      </p:sp>
      <p:cxnSp>
        <p:nvCxnSpPr>
          <p:cNvPr id="28" name="Straight Arrow Connector 27">
            <a:extLst>
              <a:ext uri="{FF2B5EF4-FFF2-40B4-BE49-F238E27FC236}">
                <a16:creationId xmlns:a16="http://schemas.microsoft.com/office/drawing/2014/main" id="{DF83B2B6-AE28-044D-B3F5-B93E0D3CC569}"/>
              </a:ext>
            </a:extLst>
          </p:cNvPr>
          <p:cNvCxnSpPr>
            <a:cxnSpLocks/>
          </p:cNvCxnSpPr>
          <p:nvPr/>
        </p:nvCxnSpPr>
        <p:spPr>
          <a:xfrm>
            <a:off x="2975798" y="2492181"/>
            <a:ext cx="0" cy="342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B108E6A-923B-2045-8FF2-7215B5FAF09F}"/>
              </a:ext>
            </a:extLst>
          </p:cNvPr>
          <p:cNvSpPr txBox="1"/>
          <p:nvPr/>
        </p:nvSpPr>
        <p:spPr>
          <a:xfrm>
            <a:off x="5828347" y="2593535"/>
            <a:ext cx="1055930" cy="369332"/>
          </a:xfrm>
          <a:prstGeom prst="rect">
            <a:avLst/>
          </a:prstGeom>
          <a:noFill/>
        </p:spPr>
        <p:txBody>
          <a:bodyPr wrap="none" rtlCol="0">
            <a:spAutoFit/>
          </a:bodyPr>
          <a:lstStyle/>
          <a:p>
            <a:r>
              <a:rPr lang="en-US" dirty="0"/>
              <a:t>Free Lists</a:t>
            </a:r>
          </a:p>
        </p:txBody>
      </p:sp>
      <p:sp>
        <p:nvSpPr>
          <p:cNvPr id="22" name="TextBox 21">
            <a:extLst>
              <a:ext uri="{FF2B5EF4-FFF2-40B4-BE49-F238E27FC236}">
                <a16:creationId xmlns:a16="http://schemas.microsoft.com/office/drawing/2014/main" id="{B8A34D21-ED6B-DB42-8FF9-C0FFCF530134}"/>
              </a:ext>
            </a:extLst>
          </p:cNvPr>
          <p:cNvSpPr txBox="1"/>
          <p:nvPr/>
        </p:nvSpPr>
        <p:spPr>
          <a:xfrm>
            <a:off x="4059260" y="2383915"/>
            <a:ext cx="423514" cy="369332"/>
          </a:xfrm>
          <a:prstGeom prst="rect">
            <a:avLst/>
          </a:prstGeom>
          <a:noFill/>
        </p:spPr>
        <p:txBody>
          <a:bodyPr wrap="none" rtlCol="0">
            <a:spAutoFit/>
          </a:bodyPr>
          <a:lstStyle/>
          <a:p>
            <a:r>
              <a:rPr lang="en-US" dirty="0">
                <a:solidFill>
                  <a:srgbClr val="0070C0"/>
                </a:solidFill>
              </a:rPr>
              <a:t>h4</a:t>
            </a:r>
          </a:p>
        </p:txBody>
      </p:sp>
      <p:cxnSp>
        <p:nvCxnSpPr>
          <p:cNvPr id="25" name="Straight Arrow Connector 24">
            <a:extLst>
              <a:ext uri="{FF2B5EF4-FFF2-40B4-BE49-F238E27FC236}">
                <a16:creationId xmlns:a16="http://schemas.microsoft.com/office/drawing/2014/main" id="{A73EE199-DBA8-DF47-AAAB-AE1C99A7F362}"/>
              </a:ext>
            </a:extLst>
          </p:cNvPr>
          <p:cNvCxnSpPr>
            <a:cxnSpLocks/>
          </p:cNvCxnSpPr>
          <p:nvPr/>
        </p:nvCxnSpPr>
        <p:spPr>
          <a:xfrm>
            <a:off x="4059260" y="2499958"/>
            <a:ext cx="0" cy="342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6BC957-0D21-914E-A600-F13C4D78A795}"/>
              </a:ext>
            </a:extLst>
          </p:cNvPr>
          <p:cNvCxnSpPr/>
          <p:nvPr/>
        </p:nvCxnSpPr>
        <p:spPr>
          <a:xfrm flipH="1">
            <a:off x="3156583" y="2578509"/>
            <a:ext cx="784459" cy="897099"/>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5" name="Content Placeholder 3">
            <a:extLst>
              <a:ext uri="{FF2B5EF4-FFF2-40B4-BE49-F238E27FC236}">
                <a16:creationId xmlns:a16="http://schemas.microsoft.com/office/drawing/2014/main" id="{E9C16B64-9F97-AC4D-966B-B970C7645DA4}"/>
              </a:ext>
            </a:extLst>
          </p:cNvPr>
          <p:cNvGraphicFramePr>
            <a:graphicFrameLocks/>
          </p:cNvGraphicFramePr>
          <p:nvPr>
            <p:extLst>
              <p:ext uri="{D42A27DB-BD31-4B8C-83A1-F6EECF244321}">
                <p14:modId xmlns:p14="http://schemas.microsoft.com/office/powerpoint/2010/main" val="1026187115"/>
              </p:ext>
            </p:extLst>
          </p:nvPr>
        </p:nvGraphicFramePr>
        <p:xfrm>
          <a:off x="796036" y="4584224"/>
          <a:ext cx="4395952" cy="365760"/>
        </p:xfrm>
        <a:graphic>
          <a:graphicData uri="http://schemas.openxmlformats.org/drawingml/2006/table">
            <a:tbl>
              <a:tblPr bandRow="1">
                <a:tableStyleId>{5C22544A-7EE6-4342-B048-85BDC9FD1C3A}</a:tableStyleId>
              </a:tblPr>
              <a:tblGrid>
                <a:gridCol w="1098988">
                  <a:extLst>
                    <a:ext uri="{9D8B030D-6E8A-4147-A177-3AD203B41FA5}">
                      <a16:colId xmlns:a16="http://schemas.microsoft.com/office/drawing/2014/main" val="961744906"/>
                    </a:ext>
                  </a:extLst>
                </a:gridCol>
                <a:gridCol w="1098988">
                  <a:extLst>
                    <a:ext uri="{9D8B030D-6E8A-4147-A177-3AD203B41FA5}">
                      <a16:colId xmlns:a16="http://schemas.microsoft.com/office/drawing/2014/main" val="1397923487"/>
                    </a:ext>
                  </a:extLst>
                </a:gridCol>
                <a:gridCol w="2197976">
                  <a:extLst>
                    <a:ext uri="{9D8B030D-6E8A-4147-A177-3AD203B41FA5}">
                      <a16:colId xmlns:a16="http://schemas.microsoft.com/office/drawing/2014/main" val="3270692159"/>
                    </a:ext>
                  </a:extLst>
                </a:gridCol>
              </a:tblGrid>
              <a:tr h="328997">
                <a:tc>
                  <a:txBody>
                    <a:bodyPr/>
                    <a:lstStyle/>
                    <a:p>
                      <a:pPr algn="ctr"/>
                      <a:r>
                        <a:rPr lang="en-US" dirty="0"/>
                        <a:t>A</a:t>
                      </a:r>
                    </a:p>
                  </a:txBody>
                  <a:tcPr/>
                </a:tc>
                <a:tc>
                  <a:txBody>
                    <a:bodyPr/>
                    <a:lstStyle/>
                    <a:p>
                      <a:pPr algn="ctr"/>
                      <a:r>
                        <a:rPr lang="en-US" dirty="0"/>
                        <a:t>1KB</a:t>
                      </a:r>
                    </a:p>
                  </a:txBody>
                  <a:tcPr/>
                </a:tc>
                <a:tc>
                  <a:txBody>
                    <a:bodyPr/>
                    <a:lstStyle/>
                    <a:p>
                      <a:pPr algn="ctr"/>
                      <a:r>
                        <a:rPr lang="en-US" dirty="0"/>
                        <a:t>2KB</a:t>
                      </a:r>
                    </a:p>
                  </a:txBody>
                  <a:tcPr/>
                </a:tc>
                <a:extLst>
                  <a:ext uri="{0D108BD9-81ED-4DB2-BD59-A6C34878D82A}">
                    <a16:rowId xmlns:a16="http://schemas.microsoft.com/office/drawing/2014/main" val="1741942219"/>
                  </a:ext>
                </a:extLst>
              </a:tr>
            </a:tbl>
          </a:graphicData>
        </a:graphic>
      </p:graphicFrame>
      <p:graphicFrame>
        <p:nvGraphicFramePr>
          <p:cNvPr id="36" name="Table 35">
            <a:extLst>
              <a:ext uri="{FF2B5EF4-FFF2-40B4-BE49-F238E27FC236}">
                <a16:creationId xmlns:a16="http://schemas.microsoft.com/office/drawing/2014/main" id="{0AC8CC1A-74EF-3142-974D-B6158D9A50FB}"/>
              </a:ext>
            </a:extLst>
          </p:cNvPr>
          <p:cNvGraphicFramePr>
            <a:graphicFrameLocks noGrp="1"/>
          </p:cNvGraphicFramePr>
          <p:nvPr>
            <p:extLst>
              <p:ext uri="{D42A27DB-BD31-4B8C-83A1-F6EECF244321}">
                <p14:modId xmlns:p14="http://schemas.microsoft.com/office/powerpoint/2010/main" val="2462744030"/>
              </p:ext>
            </p:extLst>
          </p:nvPr>
        </p:nvGraphicFramePr>
        <p:xfrm>
          <a:off x="6884277" y="4596403"/>
          <a:ext cx="4200632" cy="365760"/>
        </p:xfrm>
        <a:graphic>
          <a:graphicData uri="http://schemas.openxmlformats.org/drawingml/2006/table">
            <a:tbl>
              <a:tblPr bandRow="1">
                <a:tableStyleId>{5C22544A-7EE6-4342-B048-85BDC9FD1C3A}</a:tableStyleId>
              </a:tblPr>
              <a:tblGrid>
                <a:gridCol w="1050158">
                  <a:extLst>
                    <a:ext uri="{9D8B030D-6E8A-4147-A177-3AD203B41FA5}">
                      <a16:colId xmlns:a16="http://schemas.microsoft.com/office/drawing/2014/main" val="1187941905"/>
                    </a:ext>
                  </a:extLst>
                </a:gridCol>
                <a:gridCol w="1050158">
                  <a:extLst>
                    <a:ext uri="{9D8B030D-6E8A-4147-A177-3AD203B41FA5}">
                      <a16:colId xmlns:a16="http://schemas.microsoft.com/office/drawing/2014/main" val="1795497201"/>
                    </a:ext>
                  </a:extLst>
                </a:gridCol>
                <a:gridCol w="1050158">
                  <a:extLst>
                    <a:ext uri="{9D8B030D-6E8A-4147-A177-3AD203B41FA5}">
                      <a16:colId xmlns:a16="http://schemas.microsoft.com/office/drawing/2014/main" val="2128087080"/>
                    </a:ext>
                  </a:extLst>
                </a:gridCol>
                <a:gridCol w="1050158">
                  <a:extLst>
                    <a:ext uri="{9D8B030D-6E8A-4147-A177-3AD203B41FA5}">
                      <a16:colId xmlns:a16="http://schemas.microsoft.com/office/drawing/2014/main" val="2018537081"/>
                    </a:ext>
                  </a:extLst>
                </a:gridCol>
              </a:tblGrid>
              <a:tr h="199901">
                <a:tc>
                  <a:txBody>
                    <a:bodyPr/>
                    <a:lstStyle/>
                    <a:p>
                      <a:r>
                        <a:rPr lang="en-US" dirty="0"/>
                        <a:t>NULL</a:t>
                      </a:r>
                      <a:endParaRPr lang="en-US" dirty="0">
                        <a:solidFill>
                          <a:srgbClr val="FF0000"/>
                        </a:solidFill>
                      </a:endParaRPr>
                    </a:p>
                  </a:txBody>
                  <a:tcPr/>
                </a:tc>
                <a:tc>
                  <a:txBody>
                    <a:bodyPr/>
                    <a:lstStyle/>
                    <a:p>
                      <a:r>
                        <a:rPr lang="en-US" dirty="0">
                          <a:solidFill>
                            <a:srgbClr val="FF0000"/>
                          </a:solidFill>
                        </a:rPr>
                        <a:t>-&gt;h3</a:t>
                      </a:r>
                      <a:endParaRPr lang="en-US" dirty="0"/>
                    </a:p>
                  </a:txBody>
                  <a:tcPr/>
                </a:tc>
                <a:tc>
                  <a:txBody>
                    <a:bodyPr/>
                    <a:lstStyle/>
                    <a:p>
                      <a:r>
                        <a:rPr lang="en-US" dirty="0">
                          <a:solidFill>
                            <a:srgbClr val="FF0000"/>
                          </a:solidFill>
                        </a:rPr>
                        <a:t>-&gt;h2</a:t>
                      </a:r>
                    </a:p>
                  </a:txBody>
                  <a:tcPr/>
                </a:tc>
                <a:tc>
                  <a:txBody>
                    <a:bodyPr/>
                    <a:lstStyle/>
                    <a:p>
                      <a:r>
                        <a:rPr lang="en-US" dirty="0"/>
                        <a:t>NULL</a:t>
                      </a:r>
                    </a:p>
                  </a:txBody>
                  <a:tcPr/>
                </a:tc>
                <a:extLst>
                  <a:ext uri="{0D108BD9-81ED-4DB2-BD59-A6C34878D82A}">
                    <a16:rowId xmlns:a16="http://schemas.microsoft.com/office/drawing/2014/main" val="1703869962"/>
                  </a:ext>
                </a:extLst>
              </a:tr>
            </a:tbl>
          </a:graphicData>
        </a:graphic>
      </p:graphicFrame>
      <p:cxnSp>
        <p:nvCxnSpPr>
          <p:cNvPr id="37" name="Straight Connector 36">
            <a:extLst>
              <a:ext uri="{FF2B5EF4-FFF2-40B4-BE49-F238E27FC236}">
                <a16:creationId xmlns:a16="http://schemas.microsoft.com/office/drawing/2014/main" id="{7FC7681B-396E-6B47-964B-78958F940964}"/>
              </a:ext>
            </a:extLst>
          </p:cNvPr>
          <p:cNvCxnSpPr/>
          <p:nvPr/>
        </p:nvCxnSpPr>
        <p:spPr>
          <a:xfrm flipH="1">
            <a:off x="4340629" y="3424023"/>
            <a:ext cx="784459" cy="897099"/>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8" name="Content Placeholder 3">
            <a:extLst>
              <a:ext uri="{FF2B5EF4-FFF2-40B4-BE49-F238E27FC236}">
                <a16:creationId xmlns:a16="http://schemas.microsoft.com/office/drawing/2014/main" id="{3C3A9B02-DE58-FC47-8882-6DF10DA5EFC7}"/>
              </a:ext>
            </a:extLst>
          </p:cNvPr>
          <p:cNvGraphicFramePr>
            <a:graphicFrameLocks/>
          </p:cNvGraphicFramePr>
          <p:nvPr>
            <p:extLst>
              <p:ext uri="{D42A27DB-BD31-4B8C-83A1-F6EECF244321}">
                <p14:modId xmlns:p14="http://schemas.microsoft.com/office/powerpoint/2010/main" val="1532948274"/>
              </p:ext>
            </p:extLst>
          </p:nvPr>
        </p:nvGraphicFramePr>
        <p:xfrm>
          <a:off x="796036" y="5424731"/>
          <a:ext cx="4395952" cy="365760"/>
        </p:xfrm>
        <a:graphic>
          <a:graphicData uri="http://schemas.openxmlformats.org/drawingml/2006/table">
            <a:tbl>
              <a:tblPr bandRow="1">
                <a:tableStyleId>{5C22544A-7EE6-4342-B048-85BDC9FD1C3A}</a:tableStyleId>
              </a:tblPr>
              <a:tblGrid>
                <a:gridCol w="4395952">
                  <a:extLst>
                    <a:ext uri="{9D8B030D-6E8A-4147-A177-3AD203B41FA5}">
                      <a16:colId xmlns:a16="http://schemas.microsoft.com/office/drawing/2014/main" val="961744906"/>
                    </a:ext>
                  </a:extLst>
                </a:gridCol>
              </a:tblGrid>
              <a:tr h="328997">
                <a:tc>
                  <a:txBody>
                    <a:bodyPr/>
                    <a:lstStyle/>
                    <a:p>
                      <a:pPr algn="ctr"/>
                      <a:r>
                        <a:rPr lang="en-US" dirty="0"/>
                        <a:t>4KB</a:t>
                      </a:r>
                    </a:p>
                  </a:txBody>
                  <a:tcPr/>
                </a:tc>
                <a:extLst>
                  <a:ext uri="{0D108BD9-81ED-4DB2-BD59-A6C34878D82A}">
                    <a16:rowId xmlns:a16="http://schemas.microsoft.com/office/drawing/2014/main" val="1741942219"/>
                  </a:ext>
                </a:extLst>
              </a:tr>
            </a:tbl>
          </a:graphicData>
        </a:graphic>
      </p:graphicFrame>
      <p:graphicFrame>
        <p:nvGraphicFramePr>
          <p:cNvPr id="39" name="Table 38">
            <a:extLst>
              <a:ext uri="{FF2B5EF4-FFF2-40B4-BE49-F238E27FC236}">
                <a16:creationId xmlns:a16="http://schemas.microsoft.com/office/drawing/2014/main" id="{0DD871C2-5791-D24D-A0C9-26A0BBD01377}"/>
              </a:ext>
            </a:extLst>
          </p:cNvPr>
          <p:cNvGraphicFramePr>
            <a:graphicFrameLocks noGrp="1"/>
          </p:cNvGraphicFramePr>
          <p:nvPr>
            <p:extLst>
              <p:ext uri="{D42A27DB-BD31-4B8C-83A1-F6EECF244321}">
                <p14:modId xmlns:p14="http://schemas.microsoft.com/office/powerpoint/2010/main" val="4000847947"/>
              </p:ext>
            </p:extLst>
          </p:nvPr>
        </p:nvGraphicFramePr>
        <p:xfrm>
          <a:off x="6884277" y="5436910"/>
          <a:ext cx="4200632" cy="365760"/>
        </p:xfrm>
        <a:graphic>
          <a:graphicData uri="http://schemas.openxmlformats.org/drawingml/2006/table">
            <a:tbl>
              <a:tblPr bandRow="1">
                <a:tableStyleId>{5C22544A-7EE6-4342-B048-85BDC9FD1C3A}</a:tableStyleId>
              </a:tblPr>
              <a:tblGrid>
                <a:gridCol w="1050158">
                  <a:extLst>
                    <a:ext uri="{9D8B030D-6E8A-4147-A177-3AD203B41FA5}">
                      <a16:colId xmlns:a16="http://schemas.microsoft.com/office/drawing/2014/main" val="1187941905"/>
                    </a:ext>
                  </a:extLst>
                </a:gridCol>
                <a:gridCol w="1050158">
                  <a:extLst>
                    <a:ext uri="{9D8B030D-6E8A-4147-A177-3AD203B41FA5}">
                      <a16:colId xmlns:a16="http://schemas.microsoft.com/office/drawing/2014/main" val="1795497201"/>
                    </a:ext>
                  </a:extLst>
                </a:gridCol>
                <a:gridCol w="1050158">
                  <a:extLst>
                    <a:ext uri="{9D8B030D-6E8A-4147-A177-3AD203B41FA5}">
                      <a16:colId xmlns:a16="http://schemas.microsoft.com/office/drawing/2014/main" val="2128087080"/>
                    </a:ext>
                  </a:extLst>
                </a:gridCol>
                <a:gridCol w="1050158">
                  <a:extLst>
                    <a:ext uri="{9D8B030D-6E8A-4147-A177-3AD203B41FA5}">
                      <a16:colId xmlns:a16="http://schemas.microsoft.com/office/drawing/2014/main" val="2018537081"/>
                    </a:ext>
                  </a:extLst>
                </a:gridCol>
              </a:tblGrid>
              <a:tr h="199901">
                <a:tc>
                  <a:txBody>
                    <a:bodyPr/>
                    <a:lstStyle/>
                    <a:p>
                      <a:r>
                        <a:rPr lang="en-US" dirty="0">
                          <a:solidFill>
                            <a:srgbClr val="FF0000"/>
                          </a:solidFill>
                        </a:rPr>
                        <a:t>h1</a:t>
                      </a:r>
                    </a:p>
                  </a:txBody>
                  <a:tcPr/>
                </a:tc>
                <a:tc>
                  <a:txBody>
                    <a:bodyPr/>
                    <a:lstStyle/>
                    <a:p>
                      <a:r>
                        <a:rPr lang="en-US" dirty="0">
                          <a:solidFill>
                            <a:srgbClr val="FF0000"/>
                          </a:solidFill>
                        </a:rPr>
                        <a:t>NULL</a:t>
                      </a:r>
                      <a:endParaRPr lang="en-US" dirty="0"/>
                    </a:p>
                  </a:txBody>
                  <a:tcPr/>
                </a:tc>
                <a:tc>
                  <a:txBody>
                    <a:bodyPr/>
                    <a:lstStyle/>
                    <a:p>
                      <a:r>
                        <a:rPr lang="en-US" dirty="0">
                          <a:solidFill>
                            <a:srgbClr val="FF0000"/>
                          </a:solidFill>
                        </a:rPr>
                        <a:t>NULL</a:t>
                      </a:r>
                    </a:p>
                  </a:txBody>
                  <a:tcPr/>
                </a:tc>
                <a:tc>
                  <a:txBody>
                    <a:bodyPr/>
                    <a:lstStyle/>
                    <a:p>
                      <a:r>
                        <a:rPr lang="en-US" dirty="0"/>
                        <a:t>NULL</a:t>
                      </a:r>
                    </a:p>
                  </a:txBody>
                  <a:tcPr/>
                </a:tc>
                <a:extLst>
                  <a:ext uri="{0D108BD9-81ED-4DB2-BD59-A6C34878D82A}">
                    <a16:rowId xmlns:a16="http://schemas.microsoft.com/office/drawing/2014/main" val="1703869962"/>
                  </a:ext>
                </a:extLst>
              </a:tr>
            </a:tbl>
          </a:graphicData>
        </a:graphic>
      </p:graphicFrame>
      <p:cxnSp>
        <p:nvCxnSpPr>
          <p:cNvPr id="40" name="Straight Connector 39">
            <a:extLst>
              <a:ext uri="{FF2B5EF4-FFF2-40B4-BE49-F238E27FC236}">
                <a16:creationId xmlns:a16="http://schemas.microsoft.com/office/drawing/2014/main" id="{FA8A0E22-937E-3D4D-94EC-9767BD0C3862}"/>
              </a:ext>
            </a:extLst>
          </p:cNvPr>
          <p:cNvCxnSpPr/>
          <p:nvPr/>
        </p:nvCxnSpPr>
        <p:spPr>
          <a:xfrm flipH="1">
            <a:off x="1007793" y="4290258"/>
            <a:ext cx="784459" cy="897099"/>
          </a:xfrm>
          <a:prstGeom prst="line">
            <a:avLst/>
          </a:prstGeom>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E2BCC0ED-1FF7-A14B-ABC9-99143C213C46}"/>
              </a:ext>
            </a:extLst>
          </p:cNvPr>
          <p:cNvSpPr txBox="1"/>
          <p:nvPr/>
        </p:nvSpPr>
        <p:spPr>
          <a:xfrm>
            <a:off x="1472468" y="3281161"/>
            <a:ext cx="4871847" cy="369332"/>
          </a:xfrm>
          <a:prstGeom prst="rect">
            <a:avLst/>
          </a:prstGeom>
          <a:noFill/>
        </p:spPr>
        <p:txBody>
          <a:bodyPr wrap="none" rtlCol="0">
            <a:spAutoFit/>
          </a:bodyPr>
          <a:lstStyle/>
          <a:p>
            <a:r>
              <a:rPr lang="en-US" dirty="0">
                <a:solidFill>
                  <a:srgbClr val="00B050"/>
                </a:solidFill>
              </a:rPr>
              <a:t>No coalesce as they are not buddies of each other</a:t>
            </a:r>
          </a:p>
        </p:txBody>
      </p:sp>
      <p:sp>
        <p:nvSpPr>
          <p:cNvPr id="17" name="Rectangle 16">
            <a:extLst>
              <a:ext uri="{FF2B5EF4-FFF2-40B4-BE49-F238E27FC236}">
                <a16:creationId xmlns:a16="http://schemas.microsoft.com/office/drawing/2014/main" id="{170A0554-EB33-634E-ACE5-B93471B23712}"/>
              </a:ext>
            </a:extLst>
          </p:cNvPr>
          <p:cNvSpPr/>
          <p:nvPr/>
        </p:nvSpPr>
        <p:spPr>
          <a:xfrm>
            <a:off x="1702676" y="3563699"/>
            <a:ext cx="2490952" cy="66314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8" name="TextBox 17">
            <a:extLst>
              <a:ext uri="{FF2B5EF4-FFF2-40B4-BE49-F238E27FC236}">
                <a16:creationId xmlns:a16="http://schemas.microsoft.com/office/drawing/2014/main" id="{A20344CA-1CCF-C34D-BFA0-38479DBE74A8}"/>
              </a:ext>
            </a:extLst>
          </p:cNvPr>
          <p:cNvSpPr txBox="1"/>
          <p:nvPr/>
        </p:nvSpPr>
        <p:spPr>
          <a:xfrm>
            <a:off x="699694" y="1276955"/>
            <a:ext cx="5203365"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50"/>
                </a:solidFill>
              </a:rPr>
              <a:t>Quick rule for checking if 2 chunks are buddies: if they are directly split from the same chunk, they are buddies</a:t>
            </a:r>
          </a:p>
          <a:p>
            <a:pPr marL="285750" indent="-285750">
              <a:buFont typeface="Arial" panose="020B0604020202020204" pitchFamily="34" charset="0"/>
              <a:buChar char="•"/>
            </a:pPr>
            <a:r>
              <a:rPr lang="en-US" dirty="0">
                <a:solidFill>
                  <a:srgbClr val="00B050"/>
                </a:solidFill>
              </a:rPr>
              <a:t>e.g., h1&amp;h2, h3&amp;h4 are buddies</a:t>
            </a:r>
          </a:p>
        </p:txBody>
      </p:sp>
    </p:spTree>
    <p:extLst>
      <p:ext uri="{BB962C8B-B14F-4D97-AF65-F5344CB8AC3E}">
        <p14:creationId xmlns:p14="http://schemas.microsoft.com/office/powerpoint/2010/main" val="416389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P spid="23" grpId="0"/>
      <p:bldP spid="27" grpId="0"/>
      <p:bldP spid="33" grpId="0"/>
      <p:bldP spid="22" grpId="0"/>
      <p:bldP spid="16" grpId="0"/>
      <p:bldP spid="17" grpId="0" animBg="1"/>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47D7A-8C15-0E47-BE2D-47FB80538D71}"/>
              </a:ext>
            </a:extLst>
          </p:cNvPr>
          <p:cNvSpPr>
            <a:spLocks noGrp="1"/>
          </p:cNvSpPr>
          <p:nvPr>
            <p:ph type="title"/>
          </p:nvPr>
        </p:nvSpPr>
        <p:spPr/>
        <p:txBody>
          <a:bodyPr/>
          <a:lstStyle/>
          <a:p>
            <a:r>
              <a:rPr lang="en-US" b="1" dirty="0"/>
              <a:t>Q3 </a:t>
            </a:r>
            <a:r>
              <a:rPr lang="en-US" dirty="0"/>
              <a:t>Buddy system</a:t>
            </a:r>
          </a:p>
        </p:txBody>
      </p:sp>
      <p:graphicFrame>
        <p:nvGraphicFramePr>
          <p:cNvPr id="5" name="Content Placeholder 3">
            <a:extLst>
              <a:ext uri="{FF2B5EF4-FFF2-40B4-BE49-F238E27FC236}">
                <a16:creationId xmlns:a16="http://schemas.microsoft.com/office/drawing/2014/main" id="{C969D9FB-5A98-6341-9448-E706447C7AAF}"/>
              </a:ext>
            </a:extLst>
          </p:cNvPr>
          <p:cNvGraphicFramePr>
            <a:graphicFrameLocks/>
          </p:cNvGraphicFramePr>
          <p:nvPr>
            <p:extLst/>
          </p:nvPr>
        </p:nvGraphicFramePr>
        <p:xfrm>
          <a:off x="796036" y="3743717"/>
          <a:ext cx="4395952" cy="365760"/>
        </p:xfrm>
        <a:graphic>
          <a:graphicData uri="http://schemas.openxmlformats.org/drawingml/2006/table">
            <a:tbl>
              <a:tblPr bandRow="1">
                <a:tableStyleId>{5C22544A-7EE6-4342-B048-85BDC9FD1C3A}</a:tableStyleId>
              </a:tblPr>
              <a:tblGrid>
                <a:gridCol w="1098988">
                  <a:extLst>
                    <a:ext uri="{9D8B030D-6E8A-4147-A177-3AD203B41FA5}">
                      <a16:colId xmlns:a16="http://schemas.microsoft.com/office/drawing/2014/main" val="961744906"/>
                    </a:ext>
                  </a:extLst>
                </a:gridCol>
                <a:gridCol w="1098988">
                  <a:extLst>
                    <a:ext uri="{9D8B030D-6E8A-4147-A177-3AD203B41FA5}">
                      <a16:colId xmlns:a16="http://schemas.microsoft.com/office/drawing/2014/main" val="1397923487"/>
                    </a:ext>
                  </a:extLst>
                </a:gridCol>
                <a:gridCol w="1098988">
                  <a:extLst>
                    <a:ext uri="{9D8B030D-6E8A-4147-A177-3AD203B41FA5}">
                      <a16:colId xmlns:a16="http://schemas.microsoft.com/office/drawing/2014/main" val="3270692159"/>
                    </a:ext>
                  </a:extLst>
                </a:gridCol>
                <a:gridCol w="1098988">
                  <a:extLst>
                    <a:ext uri="{9D8B030D-6E8A-4147-A177-3AD203B41FA5}">
                      <a16:colId xmlns:a16="http://schemas.microsoft.com/office/drawing/2014/main" val="3490444584"/>
                    </a:ext>
                  </a:extLst>
                </a:gridCol>
              </a:tblGrid>
              <a:tr h="328997">
                <a:tc>
                  <a:txBody>
                    <a:bodyPr/>
                    <a:lstStyle/>
                    <a:p>
                      <a:pPr algn="ctr"/>
                      <a:r>
                        <a:rPr lang="en-US" dirty="0"/>
                        <a:t>A</a:t>
                      </a:r>
                    </a:p>
                  </a:txBody>
                  <a:tcPr/>
                </a:tc>
                <a:tc>
                  <a:txBody>
                    <a:bodyPr/>
                    <a:lstStyle/>
                    <a:p>
                      <a:pPr algn="ctr"/>
                      <a:r>
                        <a:rPr lang="en-US" dirty="0"/>
                        <a:t>1KB</a:t>
                      </a:r>
                    </a:p>
                  </a:txBody>
                  <a:tcPr/>
                </a:tc>
                <a:tc>
                  <a:txBody>
                    <a:bodyPr/>
                    <a:lstStyle/>
                    <a:p>
                      <a:pPr algn="ctr"/>
                      <a:r>
                        <a:rPr lang="en-US" dirty="0"/>
                        <a:t>1KB</a:t>
                      </a:r>
                    </a:p>
                  </a:txBody>
                  <a:tcPr/>
                </a:tc>
                <a:tc>
                  <a:txBody>
                    <a:bodyPr/>
                    <a:lstStyle/>
                    <a:p>
                      <a:pPr algn="ctr"/>
                      <a:r>
                        <a:rPr lang="en-US" dirty="0"/>
                        <a:t>C</a:t>
                      </a:r>
                    </a:p>
                  </a:txBody>
                  <a:tcPr/>
                </a:tc>
                <a:extLst>
                  <a:ext uri="{0D108BD9-81ED-4DB2-BD59-A6C34878D82A}">
                    <a16:rowId xmlns:a16="http://schemas.microsoft.com/office/drawing/2014/main" val="1741942219"/>
                  </a:ext>
                </a:extLst>
              </a:tr>
            </a:tbl>
          </a:graphicData>
        </a:graphic>
      </p:graphicFrame>
      <p:sp>
        <p:nvSpPr>
          <p:cNvPr id="7" name="TextBox 6">
            <a:extLst>
              <a:ext uri="{FF2B5EF4-FFF2-40B4-BE49-F238E27FC236}">
                <a16:creationId xmlns:a16="http://schemas.microsoft.com/office/drawing/2014/main" id="{7DF710AD-E4D0-9948-AC8F-871537B54264}"/>
              </a:ext>
            </a:extLst>
          </p:cNvPr>
          <p:cNvSpPr txBox="1"/>
          <p:nvPr/>
        </p:nvSpPr>
        <p:spPr>
          <a:xfrm>
            <a:off x="6800012" y="862364"/>
            <a:ext cx="3656835" cy="923330"/>
          </a:xfrm>
          <a:prstGeom prst="rect">
            <a:avLst/>
          </a:prstGeom>
          <a:noFill/>
        </p:spPr>
        <p:txBody>
          <a:bodyPr wrap="none" rtlCol="0">
            <a:spAutoFit/>
          </a:bodyPr>
          <a:lstStyle/>
          <a:p>
            <a:r>
              <a:rPr lang="en-US" dirty="0"/>
              <a:t>Free</a:t>
            </a:r>
          </a:p>
          <a:p>
            <a:pPr marL="342900" indent="-342900">
              <a:buFont typeface="+mj-lt"/>
              <a:buAutoNum type="arabicPeriod"/>
            </a:pPr>
            <a:r>
              <a:rPr lang="en-US" dirty="0"/>
              <a:t>set status bit</a:t>
            </a:r>
          </a:p>
          <a:p>
            <a:pPr marL="342900" indent="-342900">
              <a:buFont typeface="+mj-lt"/>
              <a:buAutoNum type="arabicPeriod"/>
            </a:pPr>
            <a:r>
              <a:rPr lang="en-US" dirty="0"/>
              <a:t>recursively coalesce with buddies</a:t>
            </a:r>
          </a:p>
        </p:txBody>
      </p:sp>
      <p:graphicFrame>
        <p:nvGraphicFramePr>
          <p:cNvPr id="8" name="Content Placeholder 3">
            <a:extLst>
              <a:ext uri="{FF2B5EF4-FFF2-40B4-BE49-F238E27FC236}">
                <a16:creationId xmlns:a16="http://schemas.microsoft.com/office/drawing/2014/main" id="{34FFBB8C-2E2F-2047-97EB-DA3326C2B665}"/>
              </a:ext>
            </a:extLst>
          </p:cNvPr>
          <p:cNvGraphicFramePr>
            <a:graphicFrameLocks/>
          </p:cNvGraphicFramePr>
          <p:nvPr>
            <p:extLst/>
          </p:nvPr>
        </p:nvGraphicFramePr>
        <p:xfrm>
          <a:off x="796036" y="2871815"/>
          <a:ext cx="4395952" cy="365760"/>
        </p:xfrm>
        <a:graphic>
          <a:graphicData uri="http://schemas.openxmlformats.org/drawingml/2006/table">
            <a:tbl>
              <a:tblPr bandRow="1">
                <a:tableStyleId>{5C22544A-7EE6-4342-B048-85BDC9FD1C3A}</a:tableStyleId>
              </a:tblPr>
              <a:tblGrid>
                <a:gridCol w="1098988">
                  <a:extLst>
                    <a:ext uri="{9D8B030D-6E8A-4147-A177-3AD203B41FA5}">
                      <a16:colId xmlns:a16="http://schemas.microsoft.com/office/drawing/2014/main" val="961744906"/>
                    </a:ext>
                  </a:extLst>
                </a:gridCol>
                <a:gridCol w="1098988">
                  <a:extLst>
                    <a:ext uri="{9D8B030D-6E8A-4147-A177-3AD203B41FA5}">
                      <a16:colId xmlns:a16="http://schemas.microsoft.com/office/drawing/2014/main" val="3339492508"/>
                    </a:ext>
                  </a:extLst>
                </a:gridCol>
                <a:gridCol w="1098988">
                  <a:extLst>
                    <a:ext uri="{9D8B030D-6E8A-4147-A177-3AD203B41FA5}">
                      <a16:colId xmlns:a16="http://schemas.microsoft.com/office/drawing/2014/main" val="3270692159"/>
                    </a:ext>
                  </a:extLst>
                </a:gridCol>
                <a:gridCol w="1098988">
                  <a:extLst>
                    <a:ext uri="{9D8B030D-6E8A-4147-A177-3AD203B41FA5}">
                      <a16:colId xmlns:a16="http://schemas.microsoft.com/office/drawing/2014/main" val="2790283876"/>
                    </a:ext>
                  </a:extLst>
                </a:gridCol>
              </a:tblGrid>
              <a:tr h="328997">
                <a:tc>
                  <a:txBody>
                    <a:bodyPr/>
                    <a:lstStyle/>
                    <a:p>
                      <a:pPr algn="ctr"/>
                      <a:r>
                        <a:rPr lang="en-US" dirty="0"/>
                        <a:t>A</a:t>
                      </a:r>
                    </a:p>
                  </a:txBody>
                  <a:tcPr/>
                </a:tc>
                <a:tc>
                  <a:txBody>
                    <a:bodyPr/>
                    <a:lstStyle/>
                    <a:p>
                      <a:pPr algn="ctr"/>
                      <a:r>
                        <a:rPr lang="en-US" dirty="0"/>
                        <a:t>1KB</a:t>
                      </a:r>
                    </a:p>
                  </a:txBody>
                  <a:tcPr/>
                </a:tc>
                <a:tc>
                  <a:txBody>
                    <a:bodyPr/>
                    <a:lstStyle/>
                    <a:p>
                      <a:pPr algn="ctr"/>
                      <a:r>
                        <a:rPr lang="en-US" dirty="0"/>
                        <a:t>B</a:t>
                      </a:r>
                    </a:p>
                  </a:txBody>
                  <a:tcPr/>
                </a:tc>
                <a:tc>
                  <a:txBody>
                    <a:bodyPr/>
                    <a:lstStyle/>
                    <a:p>
                      <a:pPr algn="ctr"/>
                      <a:r>
                        <a:rPr lang="en-US" dirty="0"/>
                        <a:t>C</a:t>
                      </a:r>
                    </a:p>
                  </a:txBody>
                  <a:tcPr/>
                </a:tc>
                <a:extLst>
                  <a:ext uri="{0D108BD9-81ED-4DB2-BD59-A6C34878D82A}">
                    <a16:rowId xmlns:a16="http://schemas.microsoft.com/office/drawing/2014/main" val="1741942219"/>
                  </a:ext>
                </a:extLst>
              </a:tr>
            </a:tbl>
          </a:graphicData>
        </a:graphic>
      </p:graphicFrame>
      <p:graphicFrame>
        <p:nvGraphicFramePr>
          <p:cNvPr id="11" name="Table 10">
            <a:extLst>
              <a:ext uri="{FF2B5EF4-FFF2-40B4-BE49-F238E27FC236}">
                <a16:creationId xmlns:a16="http://schemas.microsoft.com/office/drawing/2014/main" id="{F5D9CAF4-1023-E741-9271-244136DD400F}"/>
              </a:ext>
            </a:extLst>
          </p:cNvPr>
          <p:cNvGraphicFramePr>
            <a:graphicFrameLocks noGrp="1"/>
          </p:cNvGraphicFramePr>
          <p:nvPr>
            <p:extLst/>
          </p:nvPr>
        </p:nvGraphicFramePr>
        <p:xfrm>
          <a:off x="6884277" y="2421359"/>
          <a:ext cx="4200632" cy="731520"/>
        </p:xfrm>
        <a:graphic>
          <a:graphicData uri="http://schemas.openxmlformats.org/drawingml/2006/table">
            <a:tbl>
              <a:tblPr firstRow="1" bandRow="1">
                <a:tableStyleId>{5C22544A-7EE6-4342-B048-85BDC9FD1C3A}</a:tableStyleId>
              </a:tblPr>
              <a:tblGrid>
                <a:gridCol w="1050158">
                  <a:extLst>
                    <a:ext uri="{9D8B030D-6E8A-4147-A177-3AD203B41FA5}">
                      <a16:colId xmlns:a16="http://schemas.microsoft.com/office/drawing/2014/main" val="2833459233"/>
                    </a:ext>
                  </a:extLst>
                </a:gridCol>
                <a:gridCol w="1050158">
                  <a:extLst>
                    <a:ext uri="{9D8B030D-6E8A-4147-A177-3AD203B41FA5}">
                      <a16:colId xmlns:a16="http://schemas.microsoft.com/office/drawing/2014/main" val="1969784452"/>
                    </a:ext>
                  </a:extLst>
                </a:gridCol>
                <a:gridCol w="1050158">
                  <a:extLst>
                    <a:ext uri="{9D8B030D-6E8A-4147-A177-3AD203B41FA5}">
                      <a16:colId xmlns:a16="http://schemas.microsoft.com/office/drawing/2014/main" val="3327653657"/>
                    </a:ext>
                  </a:extLst>
                </a:gridCol>
                <a:gridCol w="1050158">
                  <a:extLst>
                    <a:ext uri="{9D8B030D-6E8A-4147-A177-3AD203B41FA5}">
                      <a16:colId xmlns:a16="http://schemas.microsoft.com/office/drawing/2014/main" val="2748401111"/>
                    </a:ext>
                  </a:extLst>
                </a:gridCol>
              </a:tblGrid>
              <a:tr h="199901">
                <a:tc>
                  <a:txBody>
                    <a:bodyPr/>
                    <a:lstStyle/>
                    <a:p>
                      <a:r>
                        <a:rPr lang="en-US" dirty="0"/>
                        <a:t>4KB</a:t>
                      </a:r>
                    </a:p>
                  </a:txBody>
                  <a:tcPr/>
                </a:tc>
                <a:tc>
                  <a:txBody>
                    <a:bodyPr/>
                    <a:lstStyle/>
                    <a:p>
                      <a:r>
                        <a:rPr lang="en-US" dirty="0"/>
                        <a:t>2KB</a:t>
                      </a:r>
                    </a:p>
                  </a:txBody>
                  <a:tcPr/>
                </a:tc>
                <a:tc>
                  <a:txBody>
                    <a:bodyPr/>
                    <a:lstStyle/>
                    <a:p>
                      <a:r>
                        <a:rPr lang="en-US" dirty="0"/>
                        <a:t>1KB</a:t>
                      </a:r>
                    </a:p>
                  </a:txBody>
                  <a:tcPr/>
                </a:tc>
                <a:tc>
                  <a:txBody>
                    <a:bodyPr/>
                    <a:lstStyle/>
                    <a:p>
                      <a:r>
                        <a:rPr lang="en-US" dirty="0"/>
                        <a:t>…</a:t>
                      </a:r>
                    </a:p>
                  </a:txBody>
                  <a:tcPr/>
                </a:tc>
                <a:extLst>
                  <a:ext uri="{0D108BD9-81ED-4DB2-BD59-A6C34878D82A}">
                    <a16:rowId xmlns:a16="http://schemas.microsoft.com/office/drawing/2014/main" val="1959095835"/>
                  </a:ext>
                </a:extLst>
              </a:tr>
              <a:tr h="199901">
                <a:tc>
                  <a:txBody>
                    <a:bodyPr/>
                    <a:lstStyle/>
                    <a:p>
                      <a:r>
                        <a:rPr lang="en-US" dirty="0"/>
                        <a:t>NULL</a:t>
                      </a:r>
                    </a:p>
                  </a:txBody>
                  <a:tcPr/>
                </a:tc>
                <a:tc>
                  <a:txBody>
                    <a:bodyPr/>
                    <a:lstStyle/>
                    <a:p>
                      <a:r>
                        <a:rPr lang="en-US" dirty="0"/>
                        <a:t>NULL</a:t>
                      </a:r>
                    </a:p>
                  </a:txBody>
                  <a:tcPr/>
                </a:tc>
                <a:tc>
                  <a:txBody>
                    <a:bodyPr/>
                    <a:lstStyle/>
                    <a:p>
                      <a:r>
                        <a:rPr lang="en-US" dirty="0"/>
                        <a:t>-&gt;h2</a:t>
                      </a:r>
                    </a:p>
                  </a:txBody>
                  <a:tcPr/>
                </a:tc>
                <a:tc>
                  <a:txBody>
                    <a:bodyPr/>
                    <a:lstStyle/>
                    <a:p>
                      <a:r>
                        <a:rPr lang="en-US" dirty="0"/>
                        <a:t>NULL</a:t>
                      </a:r>
                    </a:p>
                  </a:txBody>
                  <a:tcPr/>
                </a:tc>
                <a:extLst>
                  <a:ext uri="{0D108BD9-81ED-4DB2-BD59-A6C34878D82A}">
                    <a16:rowId xmlns:a16="http://schemas.microsoft.com/office/drawing/2014/main" val="2867425856"/>
                  </a:ext>
                </a:extLst>
              </a:tr>
            </a:tbl>
          </a:graphicData>
        </a:graphic>
      </p:graphicFrame>
      <p:graphicFrame>
        <p:nvGraphicFramePr>
          <p:cNvPr id="13" name="Table 12">
            <a:extLst>
              <a:ext uri="{FF2B5EF4-FFF2-40B4-BE49-F238E27FC236}">
                <a16:creationId xmlns:a16="http://schemas.microsoft.com/office/drawing/2014/main" id="{CE47EA8C-9DC8-4E4E-9BF0-80804D69A96F}"/>
              </a:ext>
            </a:extLst>
          </p:cNvPr>
          <p:cNvGraphicFramePr>
            <a:graphicFrameLocks noGrp="1"/>
          </p:cNvGraphicFramePr>
          <p:nvPr>
            <p:extLst/>
          </p:nvPr>
        </p:nvGraphicFramePr>
        <p:xfrm>
          <a:off x="6884277" y="3733252"/>
          <a:ext cx="4200632" cy="365760"/>
        </p:xfrm>
        <a:graphic>
          <a:graphicData uri="http://schemas.openxmlformats.org/drawingml/2006/table">
            <a:tbl>
              <a:tblPr bandRow="1">
                <a:tableStyleId>{5C22544A-7EE6-4342-B048-85BDC9FD1C3A}</a:tableStyleId>
              </a:tblPr>
              <a:tblGrid>
                <a:gridCol w="1050158">
                  <a:extLst>
                    <a:ext uri="{9D8B030D-6E8A-4147-A177-3AD203B41FA5}">
                      <a16:colId xmlns:a16="http://schemas.microsoft.com/office/drawing/2014/main" val="1187941905"/>
                    </a:ext>
                  </a:extLst>
                </a:gridCol>
                <a:gridCol w="1050158">
                  <a:extLst>
                    <a:ext uri="{9D8B030D-6E8A-4147-A177-3AD203B41FA5}">
                      <a16:colId xmlns:a16="http://schemas.microsoft.com/office/drawing/2014/main" val="1795497201"/>
                    </a:ext>
                  </a:extLst>
                </a:gridCol>
                <a:gridCol w="1050158">
                  <a:extLst>
                    <a:ext uri="{9D8B030D-6E8A-4147-A177-3AD203B41FA5}">
                      <a16:colId xmlns:a16="http://schemas.microsoft.com/office/drawing/2014/main" val="2128087080"/>
                    </a:ext>
                  </a:extLst>
                </a:gridCol>
                <a:gridCol w="1050158">
                  <a:extLst>
                    <a:ext uri="{9D8B030D-6E8A-4147-A177-3AD203B41FA5}">
                      <a16:colId xmlns:a16="http://schemas.microsoft.com/office/drawing/2014/main" val="2018537081"/>
                    </a:ext>
                  </a:extLst>
                </a:gridCol>
              </a:tblGrid>
              <a:tr h="199901">
                <a:tc>
                  <a:txBody>
                    <a:bodyPr/>
                    <a:lstStyle/>
                    <a:p>
                      <a:r>
                        <a:rPr lang="en-US" dirty="0"/>
                        <a:t>NULL</a:t>
                      </a:r>
                      <a:endParaRPr lang="en-US" dirty="0">
                        <a:solidFill>
                          <a:srgbClr val="FF0000"/>
                        </a:solidFill>
                      </a:endParaRPr>
                    </a:p>
                  </a:txBody>
                  <a:tcPr/>
                </a:tc>
                <a:tc>
                  <a:txBody>
                    <a:bodyPr/>
                    <a:lstStyle/>
                    <a:p>
                      <a:r>
                        <a:rPr lang="en-US" dirty="0"/>
                        <a:t>NULL</a:t>
                      </a:r>
                    </a:p>
                  </a:txBody>
                  <a:tcPr/>
                </a:tc>
                <a:tc>
                  <a:txBody>
                    <a:bodyPr/>
                    <a:lstStyle/>
                    <a:p>
                      <a:r>
                        <a:rPr lang="en-US" dirty="0">
                          <a:solidFill>
                            <a:srgbClr val="FF0000"/>
                          </a:solidFill>
                        </a:rPr>
                        <a:t>-&gt;h3-&gt;h2</a:t>
                      </a:r>
                    </a:p>
                  </a:txBody>
                  <a:tcPr/>
                </a:tc>
                <a:tc>
                  <a:txBody>
                    <a:bodyPr/>
                    <a:lstStyle/>
                    <a:p>
                      <a:r>
                        <a:rPr lang="en-US" dirty="0"/>
                        <a:t>NULL</a:t>
                      </a:r>
                    </a:p>
                  </a:txBody>
                  <a:tcPr/>
                </a:tc>
                <a:extLst>
                  <a:ext uri="{0D108BD9-81ED-4DB2-BD59-A6C34878D82A}">
                    <a16:rowId xmlns:a16="http://schemas.microsoft.com/office/drawing/2014/main" val="1703869962"/>
                  </a:ext>
                </a:extLst>
              </a:tr>
            </a:tbl>
          </a:graphicData>
        </a:graphic>
      </p:graphicFrame>
      <p:sp>
        <p:nvSpPr>
          <p:cNvPr id="19" name="TextBox 18">
            <a:extLst>
              <a:ext uri="{FF2B5EF4-FFF2-40B4-BE49-F238E27FC236}">
                <a16:creationId xmlns:a16="http://schemas.microsoft.com/office/drawing/2014/main" id="{BFBCEBF2-EF93-DD4C-AA80-3C0C7EE6462D}"/>
              </a:ext>
            </a:extLst>
          </p:cNvPr>
          <p:cNvSpPr txBox="1"/>
          <p:nvPr/>
        </p:nvSpPr>
        <p:spPr>
          <a:xfrm>
            <a:off x="1888394" y="2444462"/>
            <a:ext cx="423514" cy="369332"/>
          </a:xfrm>
          <a:prstGeom prst="rect">
            <a:avLst/>
          </a:prstGeom>
          <a:noFill/>
        </p:spPr>
        <p:txBody>
          <a:bodyPr wrap="none" rtlCol="0">
            <a:spAutoFit/>
          </a:bodyPr>
          <a:lstStyle/>
          <a:p>
            <a:r>
              <a:rPr lang="en-US" dirty="0">
                <a:solidFill>
                  <a:srgbClr val="0070C0"/>
                </a:solidFill>
              </a:rPr>
              <a:t>h2</a:t>
            </a:r>
          </a:p>
        </p:txBody>
      </p:sp>
      <p:cxnSp>
        <p:nvCxnSpPr>
          <p:cNvPr id="20" name="Straight Arrow Connector 19">
            <a:extLst>
              <a:ext uri="{FF2B5EF4-FFF2-40B4-BE49-F238E27FC236}">
                <a16:creationId xmlns:a16="http://schemas.microsoft.com/office/drawing/2014/main" id="{60284FA3-5EDD-F94A-B822-22CE3D7F3EA8}"/>
              </a:ext>
            </a:extLst>
          </p:cNvPr>
          <p:cNvCxnSpPr>
            <a:cxnSpLocks/>
          </p:cNvCxnSpPr>
          <p:nvPr/>
        </p:nvCxnSpPr>
        <p:spPr>
          <a:xfrm>
            <a:off x="1892336" y="2514056"/>
            <a:ext cx="0" cy="342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18056F1-8100-3A47-B6D6-191F53C954F2}"/>
              </a:ext>
            </a:extLst>
          </p:cNvPr>
          <p:cNvSpPr txBox="1"/>
          <p:nvPr/>
        </p:nvSpPr>
        <p:spPr>
          <a:xfrm>
            <a:off x="796036" y="2414392"/>
            <a:ext cx="423514" cy="369332"/>
          </a:xfrm>
          <a:prstGeom prst="rect">
            <a:avLst/>
          </a:prstGeom>
          <a:noFill/>
        </p:spPr>
        <p:txBody>
          <a:bodyPr wrap="none" rtlCol="0">
            <a:spAutoFit/>
          </a:bodyPr>
          <a:lstStyle/>
          <a:p>
            <a:r>
              <a:rPr lang="en-US" dirty="0">
                <a:solidFill>
                  <a:srgbClr val="0070C0"/>
                </a:solidFill>
              </a:rPr>
              <a:t>h1</a:t>
            </a:r>
          </a:p>
        </p:txBody>
      </p:sp>
      <p:cxnSp>
        <p:nvCxnSpPr>
          <p:cNvPr id="24" name="Straight Arrow Connector 23">
            <a:extLst>
              <a:ext uri="{FF2B5EF4-FFF2-40B4-BE49-F238E27FC236}">
                <a16:creationId xmlns:a16="http://schemas.microsoft.com/office/drawing/2014/main" id="{17EE9D01-3367-9849-9D36-D03AAD6AD051}"/>
              </a:ext>
            </a:extLst>
          </p:cNvPr>
          <p:cNvCxnSpPr>
            <a:cxnSpLocks/>
          </p:cNvCxnSpPr>
          <p:nvPr/>
        </p:nvCxnSpPr>
        <p:spPr>
          <a:xfrm>
            <a:off x="797710" y="2516363"/>
            <a:ext cx="0" cy="342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2E50C1D-3B26-1743-9A75-96C92F43609E}"/>
              </a:ext>
            </a:extLst>
          </p:cNvPr>
          <p:cNvSpPr txBox="1"/>
          <p:nvPr/>
        </p:nvSpPr>
        <p:spPr>
          <a:xfrm>
            <a:off x="2975798" y="2376138"/>
            <a:ext cx="423514" cy="369332"/>
          </a:xfrm>
          <a:prstGeom prst="rect">
            <a:avLst/>
          </a:prstGeom>
          <a:noFill/>
        </p:spPr>
        <p:txBody>
          <a:bodyPr wrap="none" rtlCol="0">
            <a:spAutoFit/>
          </a:bodyPr>
          <a:lstStyle/>
          <a:p>
            <a:r>
              <a:rPr lang="en-US" dirty="0">
                <a:solidFill>
                  <a:srgbClr val="0070C0"/>
                </a:solidFill>
              </a:rPr>
              <a:t>h3</a:t>
            </a:r>
          </a:p>
        </p:txBody>
      </p:sp>
      <p:cxnSp>
        <p:nvCxnSpPr>
          <p:cNvPr id="28" name="Straight Arrow Connector 27">
            <a:extLst>
              <a:ext uri="{FF2B5EF4-FFF2-40B4-BE49-F238E27FC236}">
                <a16:creationId xmlns:a16="http://schemas.microsoft.com/office/drawing/2014/main" id="{DF83B2B6-AE28-044D-B3F5-B93E0D3CC569}"/>
              </a:ext>
            </a:extLst>
          </p:cNvPr>
          <p:cNvCxnSpPr>
            <a:cxnSpLocks/>
          </p:cNvCxnSpPr>
          <p:nvPr/>
        </p:nvCxnSpPr>
        <p:spPr>
          <a:xfrm>
            <a:off x="2975798" y="2492181"/>
            <a:ext cx="0" cy="342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B108E6A-923B-2045-8FF2-7215B5FAF09F}"/>
              </a:ext>
            </a:extLst>
          </p:cNvPr>
          <p:cNvSpPr txBox="1"/>
          <p:nvPr/>
        </p:nvSpPr>
        <p:spPr>
          <a:xfrm>
            <a:off x="5828347" y="2593535"/>
            <a:ext cx="1055930" cy="369332"/>
          </a:xfrm>
          <a:prstGeom prst="rect">
            <a:avLst/>
          </a:prstGeom>
          <a:noFill/>
        </p:spPr>
        <p:txBody>
          <a:bodyPr wrap="none" rtlCol="0">
            <a:spAutoFit/>
          </a:bodyPr>
          <a:lstStyle/>
          <a:p>
            <a:r>
              <a:rPr lang="en-US" dirty="0"/>
              <a:t>Free Lists</a:t>
            </a:r>
          </a:p>
        </p:txBody>
      </p:sp>
      <p:sp>
        <p:nvSpPr>
          <p:cNvPr id="22" name="TextBox 21">
            <a:extLst>
              <a:ext uri="{FF2B5EF4-FFF2-40B4-BE49-F238E27FC236}">
                <a16:creationId xmlns:a16="http://schemas.microsoft.com/office/drawing/2014/main" id="{B8A34D21-ED6B-DB42-8FF9-C0FFCF530134}"/>
              </a:ext>
            </a:extLst>
          </p:cNvPr>
          <p:cNvSpPr txBox="1"/>
          <p:nvPr/>
        </p:nvSpPr>
        <p:spPr>
          <a:xfrm>
            <a:off x="4059260" y="2383915"/>
            <a:ext cx="423514" cy="369332"/>
          </a:xfrm>
          <a:prstGeom prst="rect">
            <a:avLst/>
          </a:prstGeom>
          <a:noFill/>
        </p:spPr>
        <p:txBody>
          <a:bodyPr wrap="none" rtlCol="0">
            <a:spAutoFit/>
          </a:bodyPr>
          <a:lstStyle/>
          <a:p>
            <a:r>
              <a:rPr lang="en-US" dirty="0">
                <a:solidFill>
                  <a:srgbClr val="0070C0"/>
                </a:solidFill>
              </a:rPr>
              <a:t>h4</a:t>
            </a:r>
          </a:p>
        </p:txBody>
      </p:sp>
      <p:cxnSp>
        <p:nvCxnSpPr>
          <p:cNvPr id="25" name="Straight Arrow Connector 24">
            <a:extLst>
              <a:ext uri="{FF2B5EF4-FFF2-40B4-BE49-F238E27FC236}">
                <a16:creationId xmlns:a16="http://schemas.microsoft.com/office/drawing/2014/main" id="{A73EE199-DBA8-DF47-AAAB-AE1C99A7F362}"/>
              </a:ext>
            </a:extLst>
          </p:cNvPr>
          <p:cNvCxnSpPr>
            <a:cxnSpLocks/>
          </p:cNvCxnSpPr>
          <p:nvPr/>
        </p:nvCxnSpPr>
        <p:spPr>
          <a:xfrm>
            <a:off x="4059260" y="2499958"/>
            <a:ext cx="0" cy="342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6BC957-0D21-914E-A600-F13C4D78A795}"/>
              </a:ext>
            </a:extLst>
          </p:cNvPr>
          <p:cNvCxnSpPr/>
          <p:nvPr/>
        </p:nvCxnSpPr>
        <p:spPr>
          <a:xfrm flipH="1">
            <a:off x="3156583" y="2578509"/>
            <a:ext cx="784459" cy="897099"/>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5" name="Content Placeholder 3">
            <a:extLst>
              <a:ext uri="{FF2B5EF4-FFF2-40B4-BE49-F238E27FC236}">
                <a16:creationId xmlns:a16="http://schemas.microsoft.com/office/drawing/2014/main" id="{E9C16B64-9F97-AC4D-966B-B970C7645DA4}"/>
              </a:ext>
            </a:extLst>
          </p:cNvPr>
          <p:cNvGraphicFramePr>
            <a:graphicFrameLocks/>
          </p:cNvGraphicFramePr>
          <p:nvPr>
            <p:extLst/>
          </p:nvPr>
        </p:nvGraphicFramePr>
        <p:xfrm>
          <a:off x="796036" y="4584224"/>
          <a:ext cx="4395952" cy="365760"/>
        </p:xfrm>
        <a:graphic>
          <a:graphicData uri="http://schemas.openxmlformats.org/drawingml/2006/table">
            <a:tbl>
              <a:tblPr bandRow="1">
                <a:tableStyleId>{5C22544A-7EE6-4342-B048-85BDC9FD1C3A}</a:tableStyleId>
              </a:tblPr>
              <a:tblGrid>
                <a:gridCol w="1098988">
                  <a:extLst>
                    <a:ext uri="{9D8B030D-6E8A-4147-A177-3AD203B41FA5}">
                      <a16:colId xmlns:a16="http://schemas.microsoft.com/office/drawing/2014/main" val="961744906"/>
                    </a:ext>
                  </a:extLst>
                </a:gridCol>
                <a:gridCol w="1098988">
                  <a:extLst>
                    <a:ext uri="{9D8B030D-6E8A-4147-A177-3AD203B41FA5}">
                      <a16:colId xmlns:a16="http://schemas.microsoft.com/office/drawing/2014/main" val="1397923487"/>
                    </a:ext>
                  </a:extLst>
                </a:gridCol>
                <a:gridCol w="2197976">
                  <a:extLst>
                    <a:ext uri="{9D8B030D-6E8A-4147-A177-3AD203B41FA5}">
                      <a16:colId xmlns:a16="http://schemas.microsoft.com/office/drawing/2014/main" val="3270692159"/>
                    </a:ext>
                  </a:extLst>
                </a:gridCol>
              </a:tblGrid>
              <a:tr h="328997">
                <a:tc>
                  <a:txBody>
                    <a:bodyPr/>
                    <a:lstStyle/>
                    <a:p>
                      <a:pPr algn="ctr"/>
                      <a:r>
                        <a:rPr lang="en-US" dirty="0"/>
                        <a:t>A</a:t>
                      </a:r>
                    </a:p>
                  </a:txBody>
                  <a:tcPr/>
                </a:tc>
                <a:tc>
                  <a:txBody>
                    <a:bodyPr/>
                    <a:lstStyle/>
                    <a:p>
                      <a:pPr algn="ctr"/>
                      <a:r>
                        <a:rPr lang="en-US" dirty="0"/>
                        <a:t>1KB</a:t>
                      </a:r>
                    </a:p>
                  </a:txBody>
                  <a:tcPr/>
                </a:tc>
                <a:tc>
                  <a:txBody>
                    <a:bodyPr/>
                    <a:lstStyle/>
                    <a:p>
                      <a:pPr algn="ctr"/>
                      <a:r>
                        <a:rPr lang="en-US" dirty="0"/>
                        <a:t>2KB</a:t>
                      </a:r>
                    </a:p>
                  </a:txBody>
                  <a:tcPr/>
                </a:tc>
                <a:extLst>
                  <a:ext uri="{0D108BD9-81ED-4DB2-BD59-A6C34878D82A}">
                    <a16:rowId xmlns:a16="http://schemas.microsoft.com/office/drawing/2014/main" val="1741942219"/>
                  </a:ext>
                </a:extLst>
              </a:tr>
            </a:tbl>
          </a:graphicData>
        </a:graphic>
      </p:graphicFrame>
      <p:graphicFrame>
        <p:nvGraphicFramePr>
          <p:cNvPr id="36" name="Table 35">
            <a:extLst>
              <a:ext uri="{FF2B5EF4-FFF2-40B4-BE49-F238E27FC236}">
                <a16:creationId xmlns:a16="http://schemas.microsoft.com/office/drawing/2014/main" id="{0AC8CC1A-74EF-3142-974D-B6158D9A50FB}"/>
              </a:ext>
            </a:extLst>
          </p:cNvPr>
          <p:cNvGraphicFramePr>
            <a:graphicFrameLocks noGrp="1"/>
          </p:cNvGraphicFramePr>
          <p:nvPr>
            <p:extLst/>
          </p:nvPr>
        </p:nvGraphicFramePr>
        <p:xfrm>
          <a:off x="6884277" y="4596403"/>
          <a:ext cx="4200632" cy="365760"/>
        </p:xfrm>
        <a:graphic>
          <a:graphicData uri="http://schemas.openxmlformats.org/drawingml/2006/table">
            <a:tbl>
              <a:tblPr bandRow="1">
                <a:tableStyleId>{5C22544A-7EE6-4342-B048-85BDC9FD1C3A}</a:tableStyleId>
              </a:tblPr>
              <a:tblGrid>
                <a:gridCol w="1050158">
                  <a:extLst>
                    <a:ext uri="{9D8B030D-6E8A-4147-A177-3AD203B41FA5}">
                      <a16:colId xmlns:a16="http://schemas.microsoft.com/office/drawing/2014/main" val="1187941905"/>
                    </a:ext>
                  </a:extLst>
                </a:gridCol>
                <a:gridCol w="1050158">
                  <a:extLst>
                    <a:ext uri="{9D8B030D-6E8A-4147-A177-3AD203B41FA5}">
                      <a16:colId xmlns:a16="http://schemas.microsoft.com/office/drawing/2014/main" val="1795497201"/>
                    </a:ext>
                  </a:extLst>
                </a:gridCol>
                <a:gridCol w="1050158">
                  <a:extLst>
                    <a:ext uri="{9D8B030D-6E8A-4147-A177-3AD203B41FA5}">
                      <a16:colId xmlns:a16="http://schemas.microsoft.com/office/drawing/2014/main" val="2128087080"/>
                    </a:ext>
                  </a:extLst>
                </a:gridCol>
                <a:gridCol w="1050158">
                  <a:extLst>
                    <a:ext uri="{9D8B030D-6E8A-4147-A177-3AD203B41FA5}">
                      <a16:colId xmlns:a16="http://schemas.microsoft.com/office/drawing/2014/main" val="2018537081"/>
                    </a:ext>
                  </a:extLst>
                </a:gridCol>
              </a:tblGrid>
              <a:tr h="199901">
                <a:tc>
                  <a:txBody>
                    <a:bodyPr/>
                    <a:lstStyle/>
                    <a:p>
                      <a:r>
                        <a:rPr lang="en-US" dirty="0"/>
                        <a:t>NULL</a:t>
                      </a:r>
                      <a:endParaRPr lang="en-US" dirty="0">
                        <a:solidFill>
                          <a:srgbClr val="FF0000"/>
                        </a:solidFill>
                      </a:endParaRPr>
                    </a:p>
                  </a:txBody>
                  <a:tcPr/>
                </a:tc>
                <a:tc>
                  <a:txBody>
                    <a:bodyPr/>
                    <a:lstStyle/>
                    <a:p>
                      <a:r>
                        <a:rPr lang="en-US" dirty="0">
                          <a:solidFill>
                            <a:srgbClr val="FF0000"/>
                          </a:solidFill>
                        </a:rPr>
                        <a:t>-&gt;h3</a:t>
                      </a:r>
                      <a:endParaRPr lang="en-US" dirty="0"/>
                    </a:p>
                  </a:txBody>
                  <a:tcPr/>
                </a:tc>
                <a:tc>
                  <a:txBody>
                    <a:bodyPr/>
                    <a:lstStyle/>
                    <a:p>
                      <a:r>
                        <a:rPr lang="en-US" dirty="0">
                          <a:solidFill>
                            <a:srgbClr val="FF0000"/>
                          </a:solidFill>
                        </a:rPr>
                        <a:t>-&gt;h2</a:t>
                      </a:r>
                    </a:p>
                  </a:txBody>
                  <a:tcPr/>
                </a:tc>
                <a:tc>
                  <a:txBody>
                    <a:bodyPr/>
                    <a:lstStyle/>
                    <a:p>
                      <a:r>
                        <a:rPr lang="en-US" dirty="0"/>
                        <a:t>NULL</a:t>
                      </a:r>
                    </a:p>
                  </a:txBody>
                  <a:tcPr/>
                </a:tc>
                <a:extLst>
                  <a:ext uri="{0D108BD9-81ED-4DB2-BD59-A6C34878D82A}">
                    <a16:rowId xmlns:a16="http://schemas.microsoft.com/office/drawing/2014/main" val="1703869962"/>
                  </a:ext>
                </a:extLst>
              </a:tr>
            </a:tbl>
          </a:graphicData>
        </a:graphic>
      </p:graphicFrame>
      <p:cxnSp>
        <p:nvCxnSpPr>
          <p:cNvPr id="37" name="Straight Connector 36">
            <a:extLst>
              <a:ext uri="{FF2B5EF4-FFF2-40B4-BE49-F238E27FC236}">
                <a16:creationId xmlns:a16="http://schemas.microsoft.com/office/drawing/2014/main" id="{7FC7681B-396E-6B47-964B-78958F940964}"/>
              </a:ext>
            </a:extLst>
          </p:cNvPr>
          <p:cNvCxnSpPr/>
          <p:nvPr/>
        </p:nvCxnSpPr>
        <p:spPr>
          <a:xfrm flipH="1">
            <a:off x="4340629" y="3424023"/>
            <a:ext cx="784459" cy="897099"/>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8" name="Content Placeholder 3">
            <a:extLst>
              <a:ext uri="{FF2B5EF4-FFF2-40B4-BE49-F238E27FC236}">
                <a16:creationId xmlns:a16="http://schemas.microsoft.com/office/drawing/2014/main" id="{3C3A9B02-DE58-FC47-8882-6DF10DA5EFC7}"/>
              </a:ext>
            </a:extLst>
          </p:cNvPr>
          <p:cNvGraphicFramePr>
            <a:graphicFrameLocks/>
          </p:cNvGraphicFramePr>
          <p:nvPr>
            <p:extLst/>
          </p:nvPr>
        </p:nvGraphicFramePr>
        <p:xfrm>
          <a:off x="796036" y="5424731"/>
          <a:ext cx="4395952" cy="365760"/>
        </p:xfrm>
        <a:graphic>
          <a:graphicData uri="http://schemas.openxmlformats.org/drawingml/2006/table">
            <a:tbl>
              <a:tblPr bandRow="1">
                <a:tableStyleId>{5C22544A-7EE6-4342-B048-85BDC9FD1C3A}</a:tableStyleId>
              </a:tblPr>
              <a:tblGrid>
                <a:gridCol w="4395952">
                  <a:extLst>
                    <a:ext uri="{9D8B030D-6E8A-4147-A177-3AD203B41FA5}">
                      <a16:colId xmlns:a16="http://schemas.microsoft.com/office/drawing/2014/main" val="961744906"/>
                    </a:ext>
                  </a:extLst>
                </a:gridCol>
              </a:tblGrid>
              <a:tr h="328997">
                <a:tc>
                  <a:txBody>
                    <a:bodyPr/>
                    <a:lstStyle/>
                    <a:p>
                      <a:pPr algn="ctr"/>
                      <a:r>
                        <a:rPr lang="en-US" dirty="0"/>
                        <a:t>4KB</a:t>
                      </a:r>
                    </a:p>
                  </a:txBody>
                  <a:tcPr/>
                </a:tc>
                <a:extLst>
                  <a:ext uri="{0D108BD9-81ED-4DB2-BD59-A6C34878D82A}">
                    <a16:rowId xmlns:a16="http://schemas.microsoft.com/office/drawing/2014/main" val="1741942219"/>
                  </a:ext>
                </a:extLst>
              </a:tr>
            </a:tbl>
          </a:graphicData>
        </a:graphic>
      </p:graphicFrame>
      <p:graphicFrame>
        <p:nvGraphicFramePr>
          <p:cNvPr id="39" name="Table 38">
            <a:extLst>
              <a:ext uri="{FF2B5EF4-FFF2-40B4-BE49-F238E27FC236}">
                <a16:creationId xmlns:a16="http://schemas.microsoft.com/office/drawing/2014/main" id="{0DD871C2-5791-D24D-A0C9-26A0BBD01377}"/>
              </a:ext>
            </a:extLst>
          </p:cNvPr>
          <p:cNvGraphicFramePr>
            <a:graphicFrameLocks noGrp="1"/>
          </p:cNvGraphicFramePr>
          <p:nvPr>
            <p:extLst/>
          </p:nvPr>
        </p:nvGraphicFramePr>
        <p:xfrm>
          <a:off x="6884277" y="5436910"/>
          <a:ext cx="4200632" cy="365760"/>
        </p:xfrm>
        <a:graphic>
          <a:graphicData uri="http://schemas.openxmlformats.org/drawingml/2006/table">
            <a:tbl>
              <a:tblPr bandRow="1">
                <a:tableStyleId>{5C22544A-7EE6-4342-B048-85BDC9FD1C3A}</a:tableStyleId>
              </a:tblPr>
              <a:tblGrid>
                <a:gridCol w="1050158">
                  <a:extLst>
                    <a:ext uri="{9D8B030D-6E8A-4147-A177-3AD203B41FA5}">
                      <a16:colId xmlns:a16="http://schemas.microsoft.com/office/drawing/2014/main" val="1187941905"/>
                    </a:ext>
                  </a:extLst>
                </a:gridCol>
                <a:gridCol w="1050158">
                  <a:extLst>
                    <a:ext uri="{9D8B030D-6E8A-4147-A177-3AD203B41FA5}">
                      <a16:colId xmlns:a16="http://schemas.microsoft.com/office/drawing/2014/main" val="1795497201"/>
                    </a:ext>
                  </a:extLst>
                </a:gridCol>
                <a:gridCol w="1050158">
                  <a:extLst>
                    <a:ext uri="{9D8B030D-6E8A-4147-A177-3AD203B41FA5}">
                      <a16:colId xmlns:a16="http://schemas.microsoft.com/office/drawing/2014/main" val="2128087080"/>
                    </a:ext>
                  </a:extLst>
                </a:gridCol>
                <a:gridCol w="1050158">
                  <a:extLst>
                    <a:ext uri="{9D8B030D-6E8A-4147-A177-3AD203B41FA5}">
                      <a16:colId xmlns:a16="http://schemas.microsoft.com/office/drawing/2014/main" val="2018537081"/>
                    </a:ext>
                  </a:extLst>
                </a:gridCol>
              </a:tblGrid>
              <a:tr h="199901">
                <a:tc>
                  <a:txBody>
                    <a:bodyPr/>
                    <a:lstStyle/>
                    <a:p>
                      <a:r>
                        <a:rPr lang="en-US" dirty="0">
                          <a:solidFill>
                            <a:srgbClr val="FF0000"/>
                          </a:solidFill>
                        </a:rPr>
                        <a:t>h1</a:t>
                      </a:r>
                    </a:p>
                  </a:txBody>
                  <a:tcPr/>
                </a:tc>
                <a:tc>
                  <a:txBody>
                    <a:bodyPr/>
                    <a:lstStyle/>
                    <a:p>
                      <a:r>
                        <a:rPr lang="en-US" dirty="0">
                          <a:solidFill>
                            <a:srgbClr val="FF0000"/>
                          </a:solidFill>
                        </a:rPr>
                        <a:t>NULL</a:t>
                      </a:r>
                      <a:endParaRPr lang="en-US" dirty="0"/>
                    </a:p>
                  </a:txBody>
                  <a:tcPr/>
                </a:tc>
                <a:tc>
                  <a:txBody>
                    <a:bodyPr/>
                    <a:lstStyle/>
                    <a:p>
                      <a:r>
                        <a:rPr lang="en-US" dirty="0">
                          <a:solidFill>
                            <a:srgbClr val="FF0000"/>
                          </a:solidFill>
                        </a:rPr>
                        <a:t>NULL</a:t>
                      </a:r>
                    </a:p>
                  </a:txBody>
                  <a:tcPr/>
                </a:tc>
                <a:tc>
                  <a:txBody>
                    <a:bodyPr/>
                    <a:lstStyle/>
                    <a:p>
                      <a:r>
                        <a:rPr lang="en-US" dirty="0"/>
                        <a:t>NULL</a:t>
                      </a:r>
                    </a:p>
                  </a:txBody>
                  <a:tcPr/>
                </a:tc>
                <a:extLst>
                  <a:ext uri="{0D108BD9-81ED-4DB2-BD59-A6C34878D82A}">
                    <a16:rowId xmlns:a16="http://schemas.microsoft.com/office/drawing/2014/main" val="1703869962"/>
                  </a:ext>
                </a:extLst>
              </a:tr>
            </a:tbl>
          </a:graphicData>
        </a:graphic>
      </p:graphicFrame>
      <p:cxnSp>
        <p:nvCxnSpPr>
          <p:cNvPr id="40" name="Straight Connector 39">
            <a:extLst>
              <a:ext uri="{FF2B5EF4-FFF2-40B4-BE49-F238E27FC236}">
                <a16:creationId xmlns:a16="http://schemas.microsoft.com/office/drawing/2014/main" id="{FA8A0E22-937E-3D4D-94EC-9767BD0C3862}"/>
              </a:ext>
            </a:extLst>
          </p:cNvPr>
          <p:cNvCxnSpPr/>
          <p:nvPr/>
        </p:nvCxnSpPr>
        <p:spPr>
          <a:xfrm flipH="1">
            <a:off x="1007793" y="4290258"/>
            <a:ext cx="784459" cy="897099"/>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3428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P spid="23" grpId="0"/>
      <p:bldP spid="27" grpId="0"/>
      <p:bldP spid="33"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Lab-4</a:t>
            </a:r>
          </a:p>
        </p:txBody>
      </p:sp>
      <p:sp>
        <p:nvSpPr>
          <p:cNvPr id="5" name="Text Placeholder 4"/>
          <p:cNvSpPr>
            <a:spLocks noGrp="1"/>
          </p:cNvSpPr>
          <p:nvPr>
            <p:ph type="body" idx="1"/>
          </p:nvPr>
        </p:nvSpPr>
        <p:spPr/>
        <p:txBody>
          <a:bodyPr/>
          <a:lstStyle/>
          <a:p>
            <a:endParaRPr lang="en-US" dirty="0"/>
          </a:p>
        </p:txBody>
      </p:sp>
      <p:sp>
        <p:nvSpPr>
          <p:cNvPr id="2" name="Slide Number Placeholder 1"/>
          <p:cNvSpPr>
            <a:spLocks noGrp="1"/>
          </p:cNvSpPr>
          <p:nvPr>
            <p:ph type="sldNum" sz="quarter" idx="12"/>
          </p:nvPr>
        </p:nvSpPr>
        <p:spPr/>
        <p:txBody>
          <a:bodyPr/>
          <a:lstStyle/>
          <a:p>
            <a:fld id="{B4F74605-8D2E-2747-B74B-91F705457A95}" type="slidenum">
              <a:rPr lang="en-US" smtClean="0"/>
              <a:t>22</a:t>
            </a:fld>
            <a:endParaRPr lang="en-US"/>
          </a:p>
        </p:txBody>
      </p:sp>
    </p:spTree>
    <p:extLst>
      <p:ext uri="{BB962C8B-B14F-4D97-AF65-F5344CB8AC3E}">
        <p14:creationId xmlns:p14="http://schemas.microsoft.com/office/powerpoint/2010/main" val="2841332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Lab-4</a:t>
            </a:r>
          </a:p>
        </p:txBody>
      </p:sp>
      <p:sp>
        <p:nvSpPr>
          <p:cNvPr id="3" name="Content Placeholder 2"/>
          <p:cNvSpPr>
            <a:spLocks noGrp="1"/>
          </p:cNvSpPr>
          <p:nvPr>
            <p:ph idx="1"/>
          </p:nvPr>
        </p:nvSpPr>
        <p:spPr/>
        <p:txBody>
          <a:bodyPr>
            <a:normAutofit fontScale="92500" lnSpcReduction="10000"/>
          </a:bodyPr>
          <a:lstStyle/>
          <a:p>
            <a:r>
              <a:rPr lang="en-US" dirty="0"/>
              <a:t>If you don’t do bonus</a:t>
            </a:r>
          </a:p>
          <a:p>
            <a:pPr lvl="1"/>
            <a:r>
              <a:rPr lang="en-US" dirty="0"/>
              <a:t>only need to write code in file `mm-</a:t>
            </a:r>
            <a:r>
              <a:rPr lang="en-US" dirty="0" err="1"/>
              <a:t>implicit.c</a:t>
            </a:r>
            <a:r>
              <a:rPr lang="en-US" dirty="0"/>
              <a:t>`</a:t>
            </a:r>
          </a:p>
          <a:p>
            <a:pPr lvl="1"/>
            <a:r>
              <a:rPr lang="en-US" dirty="0"/>
              <a:t>a very simple design -&gt; </a:t>
            </a:r>
            <a:r>
              <a:rPr lang="en-US" dirty="0" err="1"/>
              <a:t>malloc</a:t>
            </a:r>
            <a:r>
              <a:rPr lang="en-US" dirty="0"/>
              <a:t> using implicit list without footer</a:t>
            </a:r>
          </a:p>
          <a:p>
            <a:pPr lvl="2"/>
            <a:r>
              <a:rPr lang="en-US" dirty="0"/>
              <a:t>Complete helper function </a:t>
            </a:r>
            <a:r>
              <a:rPr lang="en-US" dirty="0" err="1">
                <a:solidFill>
                  <a:schemeClr val="accent1"/>
                </a:solidFill>
              </a:rPr>
              <a:t>next_chunk</a:t>
            </a:r>
            <a:r>
              <a:rPr lang="en-US" dirty="0"/>
              <a:t> and use it to complete the heap checker function </a:t>
            </a:r>
            <a:r>
              <a:rPr lang="en-US" dirty="0" err="1">
                <a:solidFill>
                  <a:schemeClr val="accent4"/>
                </a:solidFill>
              </a:rPr>
              <a:t>mm_heapcheck</a:t>
            </a:r>
            <a:endParaRPr lang="en-US" dirty="0"/>
          </a:p>
          <a:p>
            <a:pPr lvl="2"/>
            <a:r>
              <a:rPr lang="en-US" dirty="0"/>
              <a:t>Complete helper functions </a:t>
            </a:r>
            <a:r>
              <a:rPr lang="en-US" dirty="0" err="1">
                <a:solidFill>
                  <a:schemeClr val="accent1"/>
                </a:solidFill>
              </a:rPr>
              <a:t>ask_os_for_chunk</a:t>
            </a:r>
            <a:r>
              <a:rPr lang="en-US" dirty="0"/>
              <a:t>, </a:t>
            </a:r>
            <a:r>
              <a:rPr lang="en-US" dirty="0">
                <a:solidFill>
                  <a:schemeClr val="accent1"/>
                </a:solidFill>
              </a:rPr>
              <a:t>split</a:t>
            </a:r>
            <a:r>
              <a:rPr lang="en-US" dirty="0"/>
              <a:t>, </a:t>
            </a:r>
            <a:r>
              <a:rPr lang="en-US" dirty="0" err="1">
                <a:solidFill>
                  <a:schemeClr val="accent1"/>
                </a:solidFill>
              </a:rPr>
              <a:t>first_fit</a:t>
            </a:r>
            <a:r>
              <a:rPr lang="en-US" dirty="0"/>
              <a:t> and use them to implement </a:t>
            </a:r>
            <a:r>
              <a:rPr lang="en-US" dirty="0" err="1">
                <a:solidFill>
                  <a:schemeClr val="accent4"/>
                </a:solidFill>
              </a:rPr>
              <a:t>mm_malloc</a:t>
            </a:r>
            <a:endParaRPr lang="en-US" dirty="0">
              <a:solidFill>
                <a:schemeClr val="accent4"/>
              </a:solidFill>
            </a:endParaRPr>
          </a:p>
          <a:p>
            <a:pPr lvl="2"/>
            <a:r>
              <a:rPr lang="en-US" dirty="0"/>
              <a:t>Complete helper functions </a:t>
            </a:r>
            <a:r>
              <a:rPr lang="en-US" dirty="0">
                <a:solidFill>
                  <a:schemeClr val="accent1"/>
                </a:solidFill>
              </a:rPr>
              <a:t>payload2header</a:t>
            </a:r>
            <a:r>
              <a:rPr lang="en-US" dirty="0"/>
              <a:t>, </a:t>
            </a:r>
            <a:r>
              <a:rPr lang="en-US" dirty="0">
                <a:solidFill>
                  <a:schemeClr val="accent1"/>
                </a:solidFill>
              </a:rPr>
              <a:t>coalesce</a:t>
            </a:r>
            <a:r>
              <a:rPr lang="en-US" dirty="0"/>
              <a:t> and use them to implement </a:t>
            </a:r>
            <a:r>
              <a:rPr lang="en-US" dirty="0" err="1">
                <a:solidFill>
                  <a:schemeClr val="accent4"/>
                </a:solidFill>
              </a:rPr>
              <a:t>mm_free</a:t>
            </a:r>
            <a:endParaRPr lang="en-US" dirty="0">
              <a:solidFill>
                <a:schemeClr val="accent4"/>
              </a:solidFill>
            </a:endParaRPr>
          </a:p>
          <a:p>
            <a:pPr lvl="2"/>
            <a:r>
              <a:rPr lang="en-US" dirty="0"/>
              <a:t>Complete</a:t>
            </a:r>
            <a:r>
              <a:rPr lang="en-US" dirty="0">
                <a:solidFill>
                  <a:schemeClr val="accent4"/>
                </a:solidFill>
              </a:rPr>
              <a:t> </a:t>
            </a:r>
            <a:r>
              <a:rPr lang="en-US" dirty="0" err="1">
                <a:solidFill>
                  <a:schemeClr val="accent4"/>
                </a:solidFill>
              </a:rPr>
              <a:t>mm_realloc</a:t>
            </a:r>
            <a:endParaRPr lang="en-US" dirty="0">
              <a:solidFill>
                <a:schemeClr val="accent4"/>
              </a:solidFill>
            </a:endParaRPr>
          </a:p>
          <a:p>
            <a:r>
              <a:rPr lang="en-US" dirty="0"/>
              <a:t>Tips</a:t>
            </a:r>
          </a:p>
          <a:p>
            <a:pPr lvl="1"/>
            <a:r>
              <a:rPr lang="en-US" dirty="0"/>
              <a:t>Please follow the instruction</a:t>
            </a:r>
            <a:r>
              <a:rPr lang="zh-CN" altLang="en-US" dirty="0"/>
              <a:t> </a:t>
            </a:r>
            <a:r>
              <a:rPr lang="en-US" altLang="zh-CN" dirty="0"/>
              <a:t>&amp;</a:t>
            </a:r>
            <a:r>
              <a:rPr lang="zh-CN" altLang="en-US" dirty="0"/>
              <a:t> </a:t>
            </a:r>
            <a:r>
              <a:rPr lang="en-US" altLang="zh-CN" dirty="0"/>
              <a:t>comment code! </a:t>
            </a:r>
            <a:r>
              <a:rPr lang="mr-IN" altLang="zh-CN" dirty="0"/>
              <a:t>–</a:t>
            </a:r>
            <a:r>
              <a:rPr lang="en-US" altLang="zh-CN" dirty="0"/>
              <a:t> the lab shouldn’t be hard</a:t>
            </a:r>
          </a:p>
          <a:p>
            <a:pPr lvl="1"/>
            <a:r>
              <a:rPr lang="en-US" dirty="0"/>
              <a:t>Review helper functions, pseudocode, steps summary</a:t>
            </a:r>
          </a:p>
          <a:p>
            <a:r>
              <a:rPr lang="en-US" dirty="0"/>
              <a:t>Due after Thanksgiving, encourage to do bonus part</a:t>
            </a:r>
          </a:p>
          <a:p>
            <a:pPr lvl="1"/>
            <a:endParaRPr lang="en-US" dirty="0"/>
          </a:p>
        </p:txBody>
      </p:sp>
      <p:sp>
        <p:nvSpPr>
          <p:cNvPr id="4" name="Slide Number Placeholder 3"/>
          <p:cNvSpPr>
            <a:spLocks noGrp="1"/>
          </p:cNvSpPr>
          <p:nvPr>
            <p:ph type="sldNum" sz="quarter" idx="12"/>
          </p:nvPr>
        </p:nvSpPr>
        <p:spPr/>
        <p:txBody>
          <a:bodyPr/>
          <a:lstStyle/>
          <a:p>
            <a:fld id="{B4F74605-8D2E-2747-B74B-91F705457A95}" type="slidenum">
              <a:rPr lang="en-US" smtClean="0"/>
              <a:t>23</a:t>
            </a:fld>
            <a:endParaRPr lang="en-US"/>
          </a:p>
        </p:txBody>
      </p:sp>
    </p:spTree>
    <p:extLst>
      <p:ext uri="{BB962C8B-B14F-4D97-AF65-F5344CB8AC3E}">
        <p14:creationId xmlns:p14="http://schemas.microsoft.com/office/powerpoint/2010/main" val="405704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realloc</a:t>
            </a:r>
            <a:endParaRPr lang="en-US" dirty="0"/>
          </a:p>
        </p:txBody>
      </p:sp>
      <p:sp>
        <p:nvSpPr>
          <p:cNvPr id="3" name="Content Placeholder 2"/>
          <p:cNvSpPr>
            <a:spLocks noGrp="1"/>
          </p:cNvSpPr>
          <p:nvPr>
            <p:ph idx="1"/>
          </p:nvPr>
        </p:nvSpPr>
        <p:spPr>
          <a:xfrm>
            <a:off x="838199" y="1825625"/>
            <a:ext cx="11239006" cy="4351338"/>
          </a:xfrm>
        </p:spPr>
        <p:txBody>
          <a:bodyPr>
            <a:normAutofit/>
          </a:bodyPr>
          <a:lstStyle/>
          <a:p>
            <a:r>
              <a:rPr lang="en-US" dirty="0"/>
              <a:t>In the C, the </a:t>
            </a:r>
            <a:r>
              <a:rPr lang="en-US" b="1" dirty="0" err="1">
                <a:solidFill>
                  <a:schemeClr val="accent1"/>
                </a:solidFill>
              </a:rPr>
              <a:t>realloc</a:t>
            </a:r>
            <a:r>
              <a:rPr lang="en-US" b="1" dirty="0"/>
              <a:t> </a:t>
            </a:r>
            <a:r>
              <a:rPr lang="en-US" dirty="0"/>
              <a:t>function is used to </a:t>
            </a:r>
            <a:r>
              <a:rPr lang="en-US" dirty="0">
                <a:solidFill>
                  <a:schemeClr val="accent6"/>
                </a:solidFill>
              </a:rPr>
              <a:t>resize</a:t>
            </a:r>
            <a:r>
              <a:rPr lang="en-US" dirty="0"/>
              <a:t> a block of memory that was </a:t>
            </a:r>
            <a:r>
              <a:rPr lang="en-US" dirty="0">
                <a:solidFill>
                  <a:schemeClr val="accent6"/>
                </a:solidFill>
              </a:rPr>
              <a:t>previously allocated</a:t>
            </a:r>
            <a:endParaRPr lang="en-US" dirty="0"/>
          </a:p>
          <a:p>
            <a:r>
              <a:rPr lang="en-US" dirty="0"/>
              <a:t>The </a:t>
            </a:r>
            <a:r>
              <a:rPr lang="en-US" dirty="0" err="1"/>
              <a:t>realloc</a:t>
            </a:r>
            <a:r>
              <a:rPr lang="en-US" dirty="0"/>
              <a:t> function allocates a block of memory (which be can make it larger or smaller in size than the original) and copies the contents of the old block to the new block of memory, if necessary</a:t>
            </a:r>
          </a:p>
          <a:p>
            <a:r>
              <a:rPr lang="en-US" dirty="0">
                <a:solidFill>
                  <a:schemeClr val="accent5"/>
                </a:solidFill>
              </a:rPr>
              <a:t>void</a:t>
            </a:r>
            <a:r>
              <a:rPr lang="en-US" dirty="0"/>
              <a:t> *</a:t>
            </a:r>
            <a:r>
              <a:rPr lang="en-US" dirty="0" err="1"/>
              <a:t>realloc</a:t>
            </a:r>
            <a:r>
              <a:rPr lang="en-US" dirty="0"/>
              <a:t>(</a:t>
            </a:r>
            <a:r>
              <a:rPr lang="en-US" dirty="0">
                <a:solidFill>
                  <a:schemeClr val="accent5"/>
                </a:solidFill>
              </a:rPr>
              <a:t>void</a:t>
            </a:r>
            <a:r>
              <a:rPr lang="en-US" dirty="0"/>
              <a:t> *</a:t>
            </a:r>
            <a:r>
              <a:rPr lang="en-US" dirty="0" err="1"/>
              <a:t>ptr</a:t>
            </a:r>
            <a:r>
              <a:rPr lang="en-US" dirty="0"/>
              <a:t>, </a:t>
            </a:r>
            <a:r>
              <a:rPr lang="en-US" dirty="0" err="1">
                <a:solidFill>
                  <a:srgbClr val="CF6FFF"/>
                </a:solidFill>
              </a:rPr>
              <a:t>size_t</a:t>
            </a:r>
            <a:r>
              <a:rPr lang="en-US" dirty="0"/>
              <a:t> size);</a:t>
            </a:r>
          </a:p>
          <a:p>
            <a:pPr lvl="1"/>
            <a:r>
              <a:rPr lang="en-US" dirty="0"/>
              <a:t>if </a:t>
            </a:r>
            <a:r>
              <a:rPr lang="en-US" dirty="0" err="1"/>
              <a:t>ptr</a:t>
            </a:r>
            <a:r>
              <a:rPr lang="en-US" dirty="0"/>
              <a:t> is NULL, the call is equivalent to </a:t>
            </a:r>
            <a:r>
              <a:rPr lang="en-US" dirty="0" err="1"/>
              <a:t>malloc</a:t>
            </a:r>
            <a:r>
              <a:rPr lang="en-US" dirty="0"/>
              <a:t>(size)</a:t>
            </a:r>
          </a:p>
          <a:p>
            <a:pPr lvl="1"/>
            <a:r>
              <a:rPr lang="en-US" dirty="0"/>
              <a:t>if size is equal to zero, the call is equivalent to free(</a:t>
            </a:r>
            <a:r>
              <a:rPr lang="en-US" dirty="0" err="1"/>
              <a:t>ptr</a:t>
            </a:r>
            <a:r>
              <a:rPr lang="en-US" dirty="0"/>
              <a:t>)</a:t>
            </a:r>
          </a:p>
          <a:p>
            <a:pPr lvl="1"/>
            <a:r>
              <a:rPr lang="en-US" dirty="0"/>
              <a:t>if </a:t>
            </a:r>
            <a:r>
              <a:rPr lang="en-US" dirty="0" err="1"/>
              <a:t>ptr</a:t>
            </a:r>
            <a:r>
              <a:rPr lang="en-US" dirty="0"/>
              <a:t> is not NULL, it must have been returned by an earlier call to </a:t>
            </a:r>
            <a:r>
              <a:rPr lang="en-US" dirty="0" err="1"/>
              <a:t>malloc</a:t>
            </a:r>
            <a:r>
              <a:rPr lang="en-US" dirty="0"/>
              <a:t> or </a:t>
            </a:r>
            <a:r>
              <a:rPr lang="en-US" dirty="0" err="1"/>
              <a:t>realloc</a:t>
            </a:r>
            <a:br>
              <a:rPr lang="en-US" dirty="0"/>
            </a:br>
            <a:endParaRPr lang="en-US" dirty="0"/>
          </a:p>
        </p:txBody>
      </p:sp>
      <p:sp>
        <p:nvSpPr>
          <p:cNvPr id="4" name="Slide Number Placeholder 3"/>
          <p:cNvSpPr>
            <a:spLocks noGrp="1"/>
          </p:cNvSpPr>
          <p:nvPr>
            <p:ph type="sldNum" sz="quarter" idx="12"/>
          </p:nvPr>
        </p:nvSpPr>
        <p:spPr/>
        <p:txBody>
          <a:bodyPr/>
          <a:lstStyle/>
          <a:p>
            <a:fld id="{B4F74605-8D2E-2747-B74B-91F705457A95}" type="slidenum">
              <a:rPr lang="en-US" smtClean="0"/>
              <a:t>24</a:t>
            </a:fld>
            <a:endParaRPr lang="en-US"/>
          </a:p>
        </p:txBody>
      </p:sp>
    </p:spTree>
    <p:extLst>
      <p:ext uri="{BB962C8B-B14F-4D97-AF65-F5344CB8AC3E}">
        <p14:creationId xmlns:p14="http://schemas.microsoft.com/office/powerpoint/2010/main" val="5342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realloc</a:t>
            </a:r>
            <a:endParaRPr lang="en-US" dirty="0"/>
          </a:p>
        </p:txBody>
      </p:sp>
      <p:sp>
        <p:nvSpPr>
          <p:cNvPr id="3" name="Content Placeholder 2"/>
          <p:cNvSpPr>
            <a:spLocks noGrp="1"/>
          </p:cNvSpPr>
          <p:nvPr>
            <p:ph idx="1"/>
          </p:nvPr>
        </p:nvSpPr>
        <p:spPr/>
        <p:txBody>
          <a:bodyPr/>
          <a:lstStyle/>
          <a:p>
            <a:r>
              <a:rPr lang="en-US" dirty="0"/>
              <a:t>Copies the contents of the old block to the new block of memory, if necessary</a:t>
            </a:r>
          </a:p>
          <a:p>
            <a:pPr lvl="1"/>
            <a:r>
              <a:rPr lang="en-US" dirty="0"/>
              <a:t>If the new block is larger, everything else is uninitialized</a:t>
            </a:r>
          </a:p>
          <a:p>
            <a:pPr lvl="1"/>
            <a:r>
              <a:rPr lang="en-US" dirty="0"/>
              <a:t>How to copy data?</a:t>
            </a:r>
          </a:p>
          <a:p>
            <a:pPr lvl="2"/>
            <a:r>
              <a:rPr lang="en-US" dirty="0"/>
              <a:t>See a C library function, </a:t>
            </a:r>
            <a:r>
              <a:rPr lang="en-US" dirty="0" err="1">
                <a:solidFill>
                  <a:schemeClr val="accent1"/>
                </a:solidFill>
              </a:rPr>
              <a:t>memcpy</a:t>
            </a:r>
            <a:r>
              <a:rPr lang="en-US" dirty="0">
                <a:solidFill>
                  <a:schemeClr val="accent1"/>
                </a:solidFill>
              </a:rPr>
              <a:t>()</a:t>
            </a:r>
          </a:p>
          <a:p>
            <a:r>
              <a:rPr lang="en-US" dirty="0">
                <a:solidFill>
                  <a:schemeClr val="accent5"/>
                </a:solidFill>
              </a:rPr>
              <a:t>void</a:t>
            </a:r>
            <a:r>
              <a:rPr lang="en-US" dirty="0"/>
              <a:t> *</a:t>
            </a:r>
            <a:r>
              <a:rPr lang="en-US" dirty="0" err="1"/>
              <a:t>memcpy</a:t>
            </a:r>
            <a:r>
              <a:rPr lang="en-US" dirty="0"/>
              <a:t>(</a:t>
            </a:r>
            <a:r>
              <a:rPr lang="en-US" dirty="0">
                <a:solidFill>
                  <a:schemeClr val="accent5"/>
                </a:solidFill>
              </a:rPr>
              <a:t>void</a:t>
            </a:r>
            <a:r>
              <a:rPr lang="en-US" dirty="0"/>
              <a:t> *</a:t>
            </a:r>
            <a:r>
              <a:rPr lang="en-US" dirty="0" err="1"/>
              <a:t>dest</a:t>
            </a:r>
            <a:r>
              <a:rPr lang="en-US" dirty="0"/>
              <a:t>, </a:t>
            </a:r>
            <a:r>
              <a:rPr lang="en-US" dirty="0">
                <a:solidFill>
                  <a:schemeClr val="accent5"/>
                </a:solidFill>
              </a:rPr>
              <a:t>void</a:t>
            </a:r>
            <a:r>
              <a:rPr lang="en-US" dirty="0"/>
              <a:t> * </a:t>
            </a:r>
            <a:r>
              <a:rPr lang="en-US" dirty="0" err="1"/>
              <a:t>src</a:t>
            </a:r>
            <a:r>
              <a:rPr lang="en-US" dirty="0"/>
              <a:t>, </a:t>
            </a:r>
            <a:r>
              <a:rPr lang="en-US" dirty="0" err="1">
                <a:solidFill>
                  <a:srgbClr val="CF6FFF"/>
                </a:solidFill>
              </a:rPr>
              <a:t>size_t</a:t>
            </a:r>
            <a:r>
              <a:rPr lang="en-US" dirty="0"/>
              <a:t> n)</a:t>
            </a:r>
          </a:p>
          <a:p>
            <a:pPr lvl="1"/>
            <a:r>
              <a:rPr lang="en-US" dirty="0"/>
              <a:t>copies </a:t>
            </a:r>
            <a:r>
              <a:rPr lang="en-US" b="1" dirty="0"/>
              <a:t>n</a:t>
            </a:r>
            <a:r>
              <a:rPr lang="en-US" dirty="0"/>
              <a:t> characters from memory area </a:t>
            </a:r>
            <a:r>
              <a:rPr lang="en-US" b="1" dirty="0" err="1">
                <a:solidFill>
                  <a:schemeClr val="accent1"/>
                </a:solidFill>
              </a:rPr>
              <a:t>src</a:t>
            </a:r>
            <a:r>
              <a:rPr lang="en-US" dirty="0"/>
              <a:t> to memory area </a:t>
            </a:r>
            <a:r>
              <a:rPr lang="en-US" b="1" dirty="0" err="1">
                <a:solidFill>
                  <a:schemeClr val="accent1"/>
                </a:solidFill>
              </a:rPr>
              <a:t>dest</a:t>
            </a:r>
            <a:r>
              <a:rPr lang="en-US" dirty="0"/>
              <a:t>.</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B4F74605-8D2E-2747-B74B-91F705457A95}" type="slidenum">
              <a:rPr lang="en-US" smtClean="0"/>
              <a:t>25</a:t>
            </a:fld>
            <a:endParaRPr lang="en-US"/>
          </a:p>
        </p:txBody>
      </p:sp>
    </p:spTree>
    <p:extLst>
      <p:ext uri="{BB962C8B-B14F-4D97-AF65-F5344CB8AC3E}">
        <p14:creationId xmlns:p14="http://schemas.microsoft.com/office/powerpoint/2010/main" val="222447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3AC3-C3FD-DC49-AF2F-0A651F03BFDE}"/>
              </a:ext>
            </a:extLst>
          </p:cNvPr>
          <p:cNvSpPr>
            <a:spLocks noGrp="1"/>
          </p:cNvSpPr>
          <p:nvPr>
            <p:ph type="title"/>
          </p:nvPr>
        </p:nvSpPr>
        <p:spPr/>
        <p:txBody>
          <a:bodyPr/>
          <a:lstStyle/>
          <a:p>
            <a:r>
              <a:rPr lang="en-US" dirty="0"/>
              <a:t>Lab4 FAQ</a:t>
            </a:r>
          </a:p>
        </p:txBody>
      </p:sp>
      <p:sp>
        <p:nvSpPr>
          <p:cNvPr id="3" name="Content Placeholder 2">
            <a:extLst>
              <a:ext uri="{FF2B5EF4-FFF2-40B4-BE49-F238E27FC236}">
                <a16:creationId xmlns:a16="http://schemas.microsoft.com/office/drawing/2014/main" id="{DE9F5A6E-DA32-D342-9600-BCC18AAC20FA}"/>
              </a:ext>
            </a:extLst>
          </p:cNvPr>
          <p:cNvSpPr>
            <a:spLocks noGrp="1"/>
          </p:cNvSpPr>
          <p:nvPr>
            <p:ph idx="1"/>
          </p:nvPr>
        </p:nvSpPr>
        <p:spPr/>
        <p:txBody>
          <a:bodyPr>
            <a:normAutofit/>
          </a:bodyPr>
          <a:lstStyle/>
          <a:p>
            <a:r>
              <a:rPr lang="en-US" dirty="0"/>
              <a:t>Check if h is the last chunk</a:t>
            </a:r>
          </a:p>
          <a:p>
            <a:r>
              <a:rPr lang="en-US" dirty="0"/>
              <a:t>Check if heap is empty</a:t>
            </a:r>
          </a:p>
          <a:p>
            <a:r>
              <a:rPr lang="en-US" dirty="0"/>
              <a:t>Please read </a:t>
            </a:r>
            <a:r>
              <a:rPr lang="en-US" dirty="0">
                <a:hlinkClick r:id="rId3"/>
              </a:rPr>
              <a:t>https://github.com/nyu-cso-fa21/lab4/blob/master/memlib.h</a:t>
            </a:r>
            <a:r>
              <a:rPr lang="en-US" dirty="0"/>
              <a:t> and </a:t>
            </a:r>
            <a:r>
              <a:rPr lang="en-US" dirty="0">
                <a:hlinkClick r:id="rId4"/>
              </a:rPr>
              <a:t>https://github.com/nyu-cso-fa21/lab4/blob/master/memlib.c</a:t>
            </a:r>
            <a:endParaRPr lang="en-US" dirty="0"/>
          </a:p>
          <a:p>
            <a:pPr marL="0" indent="0">
              <a:buNone/>
            </a:pPr>
            <a:endParaRPr lang="en-US" dirty="0"/>
          </a:p>
          <a:p>
            <a:r>
              <a:rPr lang="en-US" dirty="0"/>
              <a:t>Tip: reuse your code </a:t>
            </a:r>
          </a:p>
          <a:p>
            <a:pPr lvl="1"/>
            <a:r>
              <a:rPr lang="en-US" dirty="0"/>
              <a:t>e.g., “get the first chunk’s address” is implemented in </a:t>
            </a:r>
            <a:r>
              <a:rPr lang="en-US" dirty="0" err="1"/>
              <a:t>next_chunk</a:t>
            </a:r>
            <a:r>
              <a:rPr lang="en-US" dirty="0"/>
              <a:t>, call </a:t>
            </a:r>
            <a:r>
              <a:rPr lang="en-US" dirty="0" err="1"/>
              <a:t>next_chunk</a:t>
            </a:r>
            <a:r>
              <a:rPr lang="en-US" dirty="0"/>
              <a:t> in other places you need</a:t>
            </a:r>
          </a:p>
          <a:p>
            <a:endParaRPr lang="en-US" dirty="0"/>
          </a:p>
        </p:txBody>
      </p:sp>
      <p:sp>
        <p:nvSpPr>
          <p:cNvPr id="4" name="Rounded Rectangular Callout 3">
            <a:extLst>
              <a:ext uri="{FF2B5EF4-FFF2-40B4-BE49-F238E27FC236}">
                <a16:creationId xmlns:a16="http://schemas.microsoft.com/office/drawing/2014/main" id="{8FE1B1B4-AFAC-AB45-BA68-C49EAE9D47B5}"/>
              </a:ext>
            </a:extLst>
          </p:cNvPr>
          <p:cNvSpPr/>
          <p:nvPr/>
        </p:nvSpPr>
        <p:spPr>
          <a:xfrm>
            <a:off x="6858001" y="4025590"/>
            <a:ext cx="3980985" cy="933528"/>
          </a:xfrm>
          <a:prstGeom prst="wedgeRoundRectCallout">
            <a:avLst>
              <a:gd name="adj1" fmla="val 2078"/>
              <a:gd name="adj2" fmla="val 659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err="1"/>
              <a:t>next_chunk</a:t>
            </a:r>
            <a:r>
              <a:rPr lang="en-US" altLang="zh-CN"/>
              <a:t>(NULL):</a:t>
            </a:r>
          </a:p>
          <a:p>
            <a:pPr marL="285750" indent="-285750">
              <a:buFont typeface="Arial" panose="020B0604020202020204" pitchFamily="34" charset="0"/>
              <a:buChar char="•"/>
            </a:pPr>
            <a:r>
              <a:rPr lang="en-US" altLang="zh-CN"/>
              <a:t>If</a:t>
            </a:r>
            <a:r>
              <a:rPr lang="zh-CN" altLang="en-US"/>
              <a:t> </a:t>
            </a:r>
            <a:r>
              <a:rPr lang="en-US" altLang="zh-CN"/>
              <a:t>the</a:t>
            </a:r>
            <a:r>
              <a:rPr lang="zh-CN" altLang="en-US"/>
              <a:t> </a:t>
            </a:r>
            <a:r>
              <a:rPr lang="en-US" altLang="zh-CN"/>
              <a:t>heap</a:t>
            </a:r>
            <a:r>
              <a:rPr lang="zh-CN" altLang="en-US"/>
              <a:t> </a:t>
            </a:r>
            <a:r>
              <a:rPr lang="en-US" altLang="zh-CN"/>
              <a:t>is</a:t>
            </a:r>
            <a:r>
              <a:rPr lang="zh-CN" altLang="en-US"/>
              <a:t> </a:t>
            </a:r>
            <a:r>
              <a:rPr lang="en-US" altLang="zh-CN"/>
              <a:t>empty:</a:t>
            </a:r>
            <a:r>
              <a:rPr lang="zh-CN" altLang="en-US"/>
              <a:t> </a:t>
            </a:r>
            <a:r>
              <a:rPr lang="en-US" altLang="zh-CN"/>
              <a:t>return</a:t>
            </a:r>
            <a:r>
              <a:rPr lang="zh-CN" altLang="en-US"/>
              <a:t> </a:t>
            </a:r>
            <a:r>
              <a:rPr lang="en-US" altLang="zh-CN"/>
              <a:t>NULL;</a:t>
            </a:r>
          </a:p>
          <a:p>
            <a:pPr marL="285750" indent="-285750">
              <a:buFont typeface="Arial" panose="020B0604020202020204" pitchFamily="34" charset="0"/>
              <a:buChar char="•"/>
            </a:pPr>
            <a:r>
              <a:rPr lang="en-US" altLang="zh-CN"/>
              <a:t>Else,</a:t>
            </a:r>
            <a:r>
              <a:rPr lang="zh-CN" altLang="en-US"/>
              <a:t> </a:t>
            </a:r>
            <a:r>
              <a:rPr lang="en-US" altLang="zh-CN"/>
              <a:t>return</a:t>
            </a:r>
            <a:r>
              <a:rPr lang="zh-CN" altLang="en-US"/>
              <a:t> </a:t>
            </a:r>
            <a:r>
              <a:rPr lang="en-US" altLang="zh-CN"/>
              <a:t>the</a:t>
            </a:r>
            <a:r>
              <a:rPr lang="zh-CN" altLang="en-US"/>
              <a:t> </a:t>
            </a:r>
            <a:r>
              <a:rPr lang="en-US" altLang="zh-CN"/>
              <a:t>first</a:t>
            </a:r>
            <a:r>
              <a:rPr lang="zh-CN" altLang="en-US"/>
              <a:t> </a:t>
            </a:r>
            <a:r>
              <a:rPr lang="en-US" altLang="zh-CN"/>
              <a:t>chunk;</a:t>
            </a:r>
            <a:endParaRPr lang="en-US"/>
          </a:p>
        </p:txBody>
      </p:sp>
    </p:spTree>
    <p:extLst>
      <p:ext uri="{BB962C8B-B14F-4D97-AF65-F5344CB8AC3E}">
        <p14:creationId xmlns:p14="http://schemas.microsoft.com/office/powerpoint/2010/main" val="2945248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3AC3-C3FD-DC49-AF2F-0A651F03BFDE}"/>
              </a:ext>
            </a:extLst>
          </p:cNvPr>
          <p:cNvSpPr>
            <a:spLocks noGrp="1"/>
          </p:cNvSpPr>
          <p:nvPr>
            <p:ph type="title"/>
          </p:nvPr>
        </p:nvSpPr>
        <p:spPr/>
        <p:txBody>
          <a:bodyPr/>
          <a:lstStyle/>
          <a:p>
            <a:r>
              <a:rPr lang="en-US"/>
              <a:t>Lab4 FAQ</a:t>
            </a:r>
          </a:p>
        </p:txBody>
      </p:sp>
      <p:pic>
        <p:nvPicPr>
          <p:cNvPr id="7" name="Picture 6">
            <a:extLst>
              <a:ext uri="{FF2B5EF4-FFF2-40B4-BE49-F238E27FC236}">
                <a16:creationId xmlns:a16="http://schemas.microsoft.com/office/drawing/2014/main" id="{446A639F-B15A-BD40-B5D9-28A69A9DC561}"/>
              </a:ext>
            </a:extLst>
          </p:cNvPr>
          <p:cNvPicPr>
            <a:picLocks noChangeAspect="1"/>
          </p:cNvPicPr>
          <p:nvPr/>
        </p:nvPicPr>
        <p:blipFill>
          <a:blip r:embed="rId3"/>
          <a:stretch>
            <a:fillRect/>
          </a:stretch>
        </p:blipFill>
        <p:spPr>
          <a:xfrm>
            <a:off x="838200" y="1958317"/>
            <a:ext cx="6389649" cy="3841396"/>
          </a:xfrm>
          <a:prstGeom prst="rect">
            <a:avLst/>
          </a:prstGeom>
        </p:spPr>
      </p:pic>
      <p:graphicFrame>
        <p:nvGraphicFramePr>
          <p:cNvPr id="8" name="Table 7">
            <a:extLst>
              <a:ext uri="{FF2B5EF4-FFF2-40B4-BE49-F238E27FC236}">
                <a16:creationId xmlns:a16="http://schemas.microsoft.com/office/drawing/2014/main" id="{AFE785BE-A9FA-E84D-9310-05F5264EC68F}"/>
              </a:ext>
            </a:extLst>
          </p:cNvPr>
          <p:cNvGraphicFramePr>
            <a:graphicFrameLocks noGrp="1"/>
          </p:cNvGraphicFramePr>
          <p:nvPr>
            <p:extLst>
              <p:ext uri="{D42A27DB-BD31-4B8C-83A1-F6EECF244321}">
                <p14:modId xmlns:p14="http://schemas.microsoft.com/office/powerpoint/2010/main" val="203475457"/>
              </p:ext>
            </p:extLst>
          </p:nvPr>
        </p:nvGraphicFramePr>
        <p:xfrm>
          <a:off x="9872722" y="1097965"/>
          <a:ext cx="970090" cy="2208666"/>
        </p:xfrm>
        <a:graphic>
          <a:graphicData uri="http://schemas.openxmlformats.org/drawingml/2006/table">
            <a:tbl>
              <a:tblPr bandRow="1">
                <a:tableStyleId>{5940675A-B579-460E-94D1-54222C63F5DA}</a:tableStyleId>
              </a:tblPr>
              <a:tblGrid>
                <a:gridCol w="970090">
                  <a:extLst>
                    <a:ext uri="{9D8B030D-6E8A-4147-A177-3AD203B41FA5}">
                      <a16:colId xmlns:a16="http://schemas.microsoft.com/office/drawing/2014/main" val="4049509132"/>
                    </a:ext>
                  </a:extLst>
                </a:gridCol>
              </a:tblGrid>
              <a:tr h="368111">
                <a:tc>
                  <a:txBody>
                    <a:bodyPr/>
                    <a:lstStyle/>
                    <a:p>
                      <a:pPr algn="ctr"/>
                      <a:r>
                        <a:rPr lang="en-US"/>
                        <a:t>free</a:t>
                      </a:r>
                    </a:p>
                  </a:txBody>
                  <a:tcPr/>
                </a:tc>
                <a:extLst>
                  <a:ext uri="{0D108BD9-81ED-4DB2-BD59-A6C34878D82A}">
                    <a16:rowId xmlns:a16="http://schemas.microsoft.com/office/drawing/2014/main" val="2740362610"/>
                  </a:ext>
                </a:extLst>
              </a:tr>
              <a:tr h="368111">
                <a:tc>
                  <a:txBody>
                    <a:bodyPr/>
                    <a:lstStyle/>
                    <a:p>
                      <a:pPr algn="ctr"/>
                      <a:r>
                        <a:rPr lang="en-US" err="1"/>
                        <a:t>Alloc</a:t>
                      </a:r>
                      <a:endParaRPr lang="en-US"/>
                    </a:p>
                  </a:txBody>
                  <a:tcPr/>
                </a:tc>
                <a:extLst>
                  <a:ext uri="{0D108BD9-81ED-4DB2-BD59-A6C34878D82A}">
                    <a16:rowId xmlns:a16="http://schemas.microsoft.com/office/drawing/2014/main" val="3258750872"/>
                  </a:ext>
                </a:extLst>
              </a:tr>
              <a:tr h="736222">
                <a:tc>
                  <a:txBody>
                    <a:bodyPr/>
                    <a:lstStyle/>
                    <a:p>
                      <a:pPr algn="ctr"/>
                      <a:r>
                        <a:rPr lang="en-US" altLang="zh-CN" err="1"/>
                        <a:t>Alloc</a:t>
                      </a:r>
                      <a:endParaRPr lang="en-US"/>
                    </a:p>
                  </a:txBody>
                  <a:tcPr anchor="ctr"/>
                </a:tc>
                <a:extLst>
                  <a:ext uri="{0D108BD9-81ED-4DB2-BD59-A6C34878D82A}">
                    <a16:rowId xmlns:a16="http://schemas.microsoft.com/office/drawing/2014/main" val="3905511839"/>
                  </a:ext>
                </a:extLst>
              </a:tr>
              <a:tr h="368111">
                <a:tc>
                  <a:txBody>
                    <a:bodyPr/>
                    <a:lstStyle/>
                    <a:p>
                      <a:pPr algn="ctr"/>
                      <a:r>
                        <a:rPr lang="en-US" err="1"/>
                        <a:t>Alloc</a:t>
                      </a:r>
                      <a:endParaRPr lang="en-US"/>
                    </a:p>
                  </a:txBody>
                  <a:tcPr/>
                </a:tc>
                <a:extLst>
                  <a:ext uri="{0D108BD9-81ED-4DB2-BD59-A6C34878D82A}">
                    <a16:rowId xmlns:a16="http://schemas.microsoft.com/office/drawing/2014/main" val="2281439357"/>
                  </a:ext>
                </a:extLst>
              </a:tr>
              <a:tr h="368111">
                <a:tc>
                  <a:txBody>
                    <a:bodyPr/>
                    <a:lstStyle/>
                    <a:p>
                      <a:pPr algn="ctr"/>
                      <a:r>
                        <a:rPr lang="en-US"/>
                        <a:t>free</a:t>
                      </a:r>
                    </a:p>
                  </a:txBody>
                  <a:tcPr/>
                </a:tc>
                <a:extLst>
                  <a:ext uri="{0D108BD9-81ED-4DB2-BD59-A6C34878D82A}">
                    <a16:rowId xmlns:a16="http://schemas.microsoft.com/office/drawing/2014/main" val="2006971875"/>
                  </a:ext>
                </a:extLst>
              </a:tr>
            </a:tbl>
          </a:graphicData>
        </a:graphic>
      </p:graphicFrame>
      <p:sp>
        <p:nvSpPr>
          <p:cNvPr id="9" name="TextBox 8">
            <a:extLst>
              <a:ext uri="{FF2B5EF4-FFF2-40B4-BE49-F238E27FC236}">
                <a16:creationId xmlns:a16="http://schemas.microsoft.com/office/drawing/2014/main" id="{4EB4FFBD-A6B8-F944-981A-F44BF51958B1}"/>
              </a:ext>
            </a:extLst>
          </p:cNvPr>
          <p:cNvSpPr txBox="1"/>
          <p:nvPr/>
        </p:nvSpPr>
        <p:spPr>
          <a:xfrm>
            <a:off x="9442309" y="1094287"/>
            <a:ext cx="423514" cy="369332"/>
          </a:xfrm>
          <a:prstGeom prst="rect">
            <a:avLst/>
          </a:prstGeom>
          <a:noFill/>
        </p:spPr>
        <p:txBody>
          <a:bodyPr wrap="none" rtlCol="0">
            <a:spAutoFit/>
          </a:bodyPr>
          <a:lstStyle/>
          <a:p>
            <a:r>
              <a:rPr lang="en-US">
                <a:solidFill>
                  <a:srgbClr val="0070C0"/>
                </a:solidFill>
              </a:rPr>
              <a:t>h1</a:t>
            </a:r>
          </a:p>
        </p:txBody>
      </p:sp>
      <p:sp>
        <p:nvSpPr>
          <p:cNvPr id="10" name="TextBox 9">
            <a:extLst>
              <a:ext uri="{FF2B5EF4-FFF2-40B4-BE49-F238E27FC236}">
                <a16:creationId xmlns:a16="http://schemas.microsoft.com/office/drawing/2014/main" id="{9BC039C2-AD99-F64F-813D-2CCD67694942}"/>
              </a:ext>
            </a:extLst>
          </p:cNvPr>
          <p:cNvSpPr txBox="1"/>
          <p:nvPr/>
        </p:nvSpPr>
        <p:spPr>
          <a:xfrm>
            <a:off x="9449208" y="1468787"/>
            <a:ext cx="423514" cy="369332"/>
          </a:xfrm>
          <a:prstGeom prst="rect">
            <a:avLst/>
          </a:prstGeom>
          <a:noFill/>
        </p:spPr>
        <p:txBody>
          <a:bodyPr wrap="none" rtlCol="0">
            <a:spAutoFit/>
          </a:bodyPr>
          <a:lstStyle/>
          <a:p>
            <a:r>
              <a:rPr lang="en-US">
                <a:solidFill>
                  <a:srgbClr val="0070C0"/>
                </a:solidFill>
              </a:rPr>
              <a:t>h2</a:t>
            </a:r>
          </a:p>
        </p:txBody>
      </p:sp>
      <p:sp>
        <p:nvSpPr>
          <p:cNvPr id="11" name="TextBox 10">
            <a:extLst>
              <a:ext uri="{FF2B5EF4-FFF2-40B4-BE49-F238E27FC236}">
                <a16:creationId xmlns:a16="http://schemas.microsoft.com/office/drawing/2014/main" id="{A8C2A91D-2CDF-5840-98C8-6CEB7EE21D24}"/>
              </a:ext>
            </a:extLst>
          </p:cNvPr>
          <p:cNvSpPr txBox="1"/>
          <p:nvPr/>
        </p:nvSpPr>
        <p:spPr>
          <a:xfrm>
            <a:off x="9437595" y="1924808"/>
            <a:ext cx="423514" cy="369332"/>
          </a:xfrm>
          <a:prstGeom prst="rect">
            <a:avLst/>
          </a:prstGeom>
          <a:noFill/>
        </p:spPr>
        <p:txBody>
          <a:bodyPr wrap="square" rtlCol="0">
            <a:spAutoFit/>
          </a:bodyPr>
          <a:lstStyle/>
          <a:p>
            <a:r>
              <a:rPr lang="en-US">
                <a:solidFill>
                  <a:srgbClr val="0070C0"/>
                </a:solidFill>
              </a:rPr>
              <a:t>h3</a:t>
            </a:r>
          </a:p>
        </p:txBody>
      </p:sp>
      <p:sp>
        <p:nvSpPr>
          <p:cNvPr id="12" name="TextBox 11">
            <a:extLst>
              <a:ext uri="{FF2B5EF4-FFF2-40B4-BE49-F238E27FC236}">
                <a16:creationId xmlns:a16="http://schemas.microsoft.com/office/drawing/2014/main" id="{613FD407-7F0D-0E40-8ACB-DD4199257A06}"/>
              </a:ext>
            </a:extLst>
          </p:cNvPr>
          <p:cNvSpPr txBox="1"/>
          <p:nvPr/>
        </p:nvSpPr>
        <p:spPr>
          <a:xfrm>
            <a:off x="9425982" y="2595151"/>
            <a:ext cx="423514" cy="369332"/>
          </a:xfrm>
          <a:prstGeom prst="rect">
            <a:avLst/>
          </a:prstGeom>
          <a:noFill/>
        </p:spPr>
        <p:txBody>
          <a:bodyPr wrap="none" rtlCol="0">
            <a:spAutoFit/>
          </a:bodyPr>
          <a:lstStyle/>
          <a:p>
            <a:r>
              <a:rPr lang="en-US">
                <a:solidFill>
                  <a:srgbClr val="0070C0"/>
                </a:solidFill>
              </a:rPr>
              <a:t>h4</a:t>
            </a:r>
          </a:p>
        </p:txBody>
      </p:sp>
      <p:sp>
        <p:nvSpPr>
          <p:cNvPr id="13" name="TextBox 12">
            <a:extLst>
              <a:ext uri="{FF2B5EF4-FFF2-40B4-BE49-F238E27FC236}">
                <a16:creationId xmlns:a16="http://schemas.microsoft.com/office/drawing/2014/main" id="{342B3C74-9FDD-A94C-AAE3-C1DEBC446D44}"/>
              </a:ext>
            </a:extLst>
          </p:cNvPr>
          <p:cNvSpPr txBox="1"/>
          <p:nvPr/>
        </p:nvSpPr>
        <p:spPr>
          <a:xfrm>
            <a:off x="9425982" y="2910180"/>
            <a:ext cx="423514" cy="369332"/>
          </a:xfrm>
          <a:prstGeom prst="rect">
            <a:avLst/>
          </a:prstGeom>
          <a:noFill/>
        </p:spPr>
        <p:txBody>
          <a:bodyPr wrap="none" rtlCol="0">
            <a:spAutoFit/>
          </a:bodyPr>
          <a:lstStyle/>
          <a:p>
            <a:r>
              <a:rPr lang="en-US">
                <a:solidFill>
                  <a:srgbClr val="0070C0"/>
                </a:solidFill>
              </a:rPr>
              <a:t>h5</a:t>
            </a:r>
          </a:p>
        </p:txBody>
      </p:sp>
      <p:sp>
        <p:nvSpPr>
          <p:cNvPr id="14" name="TextBox 13">
            <a:extLst>
              <a:ext uri="{FF2B5EF4-FFF2-40B4-BE49-F238E27FC236}">
                <a16:creationId xmlns:a16="http://schemas.microsoft.com/office/drawing/2014/main" id="{7E0706E4-3C6F-644E-8599-7404D7F21D71}"/>
              </a:ext>
            </a:extLst>
          </p:cNvPr>
          <p:cNvSpPr txBox="1"/>
          <p:nvPr/>
        </p:nvSpPr>
        <p:spPr>
          <a:xfrm>
            <a:off x="7963180" y="671067"/>
            <a:ext cx="1385684" cy="369332"/>
          </a:xfrm>
          <a:prstGeom prst="rect">
            <a:avLst/>
          </a:prstGeom>
          <a:noFill/>
        </p:spPr>
        <p:txBody>
          <a:bodyPr wrap="square" rtlCol="0">
            <a:spAutoFit/>
          </a:bodyPr>
          <a:lstStyle/>
          <a:p>
            <a:r>
              <a:rPr lang="en-US" altLang="zh-CN" err="1"/>
              <a:t>Free_head</a:t>
            </a:r>
            <a:endParaRPr lang="en-US"/>
          </a:p>
        </p:txBody>
      </p:sp>
      <p:cxnSp>
        <p:nvCxnSpPr>
          <p:cNvPr id="15" name="Curved Connector 14">
            <a:extLst>
              <a:ext uri="{FF2B5EF4-FFF2-40B4-BE49-F238E27FC236}">
                <a16:creationId xmlns:a16="http://schemas.microsoft.com/office/drawing/2014/main" id="{E42EE40B-C405-1F4F-A1AC-D09500D468C5}"/>
              </a:ext>
            </a:extLst>
          </p:cNvPr>
          <p:cNvCxnSpPr>
            <a:cxnSpLocks/>
          </p:cNvCxnSpPr>
          <p:nvPr/>
        </p:nvCxnSpPr>
        <p:spPr>
          <a:xfrm rot="16200000" flipH="1">
            <a:off x="8598501" y="1520957"/>
            <a:ext cx="1736542" cy="765452"/>
          </a:xfrm>
          <a:prstGeom prst="curvedConnector3">
            <a:avLst>
              <a:gd name="adj1" fmla="val 10265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Freeform 15">
            <a:extLst>
              <a:ext uri="{FF2B5EF4-FFF2-40B4-BE49-F238E27FC236}">
                <a16:creationId xmlns:a16="http://schemas.microsoft.com/office/drawing/2014/main" id="{37610916-FDFC-E547-BD0D-5551E3DFFF69}"/>
              </a:ext>
            </a:extLst>
          </p:cNvPr>
          <p:cNvSpPr/>
          <p:nvPr/>
        </p:nvSpPr>
        <p:spPr>
          <a:xfrm>
            <a:off x="10838583" y="1218573"/>
            <a:ext cx="694062" cy="1861914"/>
          </a:xfrm>
          <a:custGeom>
            <a:avLst/>
            <a:gdLst>
              <a:gd name="connsiteX0" fmla="*/ 22033 w 694062"/>
              <a:gd name="connsiteY0" fmla="*/ 0 h 1861914"/>
              <a:gd name="connsiteX1" fmla="*/ 187286 w 694062"/>
              <a:gd name="connsiteY1" fmla="*/ 33051 h 1861914"/>
              <a:gd name="connsiteX2" fmla="*/ 286438 w 694062"/>
              <a:gd name="connsiteY2" fmla="*/ 99152 h 1861914"/>
              <a:gd name="connsiteX3" fmla="*/ 319489 w 694062"/>
              <a:gd name="connsiteY3" fmla="*/ 132202 h 1861914"/>
              <a:gd name="connsiteX4" fmla="*/ 440674 w 694062"/>
              <a:gd name="connsiteY4" fmla="*/ 242371 h 1861914"/>
              <a:gd name="connsiteX5" fmla="*/ 473725 w 694062"/>
              <a:gd name="connsiteY5" fmla="*/ 275422 h 1861914"/>
              <a:gd name="connsiteX6" fmla="*/ 528809 w 694062"/>
              <a:gd name="connsiteY6" fmla="*/ 352540 h 1861914"/>
              <a:gd name="connsiteX7" fmla="*/ 561860 w 694062"/>
              <a:gd name="connsiteY7" fmla="*/ 385590 h 1861914"/>
              <a:gd name="connsiteX8" fmla="*/ 605927 w 694062"/>
              <a:gd name="connsiteY8" fmla="*/ 451692 h 1861914"/>
              <a:gd name="connsiteX9" fmla="*/ 638978 w 694062"/>
              <a:gd name="connsiteY9" fmla="*/ 550843 h 1861914"/>
              <a:gd name="connsiteX10" fmla="*/ 661012 w 694062"/>
              <a:gd name="connsiteY10" fmla="*/ 616945 h 1861914"/>
              <a:gd name="connsiteX11" fmla="*/ 672029 w 694062"/>
              <a:gd name="connsiteY11" fmla="*/ 649995 h 1861914"/>
              <a:gd name="connsiteX12" fmla="*/ 694062 w 694062"/>
              <a:gd name="connsiteY12" fmla="*/ 815248 h 1861914"/>
              <a:gd name="connsiteX13" fmla="*/ 683045 w 694062"/>
              <a:gd name="connsiteY13" fmla="*/ 1013552 h 1861914"/>
              <a:gd name="connsiteX14" fmla="*/ 638978 w 694062"/>
              <a:gd name="connsiteY14" fmla="*/ 1112704 h 1861914"/>
              <a:gd name="connsiteX15" fmla="*/ 627961 w 694062"/>
              <a:gd name="connsiteY15" fmla="*/ 1145754 h 1861914"/>
              <a:gd name="connsiteX16" fmla="*/ 561860 w 694062"/>
              <a:gd name="connsiteY16" fmla="*/ 1244906 h 1861914"/>
              <a:gd name="connsiteX17" fmla="*/ 517792 w 694062"/>
              <a:gd name="connsiteY17" fmla="*/ 1311007 h 1861914"/>
              <a:gd name="connsiteX18" fmla="*/ 495759 w 694062"/>
              <a:gd name="connsiteY18" fmla="*/ 1344058 h 1861914"/>
              <a:gd name="connsiteX19" fmla="*/ 429657 w 694062"/>
              <a:gd name="connsiteY19" fmla="*/ 1399142 h 1861914"/>
              <a:gd name="connsiteX20" fmla="*/ 374573 w 694062"/>
              <a:gd name="connsiteY20" fmla="*/ 1465243 h 1861914"/>
              <a:gd name="connsiteX21" fmla="*/ 352539 w 694062"/>
              <a:gd name="connsiteY21" fmla="*/ 1498294 h 1861914"/>
              <a:gd name="connsiteX22" fmla="*/ 319489 w 694062"/>
              <a:gd name="connsiteY22" fmla="*/ 1531345 h 1861914"/>
              <a:gd name="connsiteX23" fmla="*/ 242371 w 694062"/>
              <a:gd name="connsiteY23" fmla="*/ 1619480 h 1861914"/>
              <a:gd name="connsiteX24" fmla="*/ 165253 w 694062"/>
              <a:gd name="connsiteY24" fmla="*/ 1696598 h 1861914"/>
              <a:gd name="connsiteX25" fmla="*/ 143219 w 694062"/>
              <a:gd name="connsiteY25" fmla="*/ 1729648 h 1861914"/>
              <a:gd name="connsiteX26" fmla="*/ 110168 w 694062"/>
              <a:gd name="connsiteY26" fmla="*/ 1751682 h 1861914"/>
              <a:gd name="connsiteX27" fmla="*/ 99151 w 694062"/>
              <a:gd name="connsiteY27" fmla="*/ 1784733 h 1861914"/>
              <a:gd name="connsiteX28" fmla="*/ 33050 w 694062"/>
              <a:gd name="connsiteY28" fmla="*/ 1828800 h 1861914"/>
              <a:gd name="connsiteX29" fmla="*/ 0 w 694062"/>
              <a:gd name="connsiteY29" fmla="*/ 1861851 h 186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4062" h="1861914">
                <a:moveTo>
                  <a:pt x="22033" y="0"/>
                </a:moveTo>
                <a:cubicBezTo>
                  <a:pt x="84199" y="7771"/>
                  <a:pt x="129104" y="8809"/>
                  <a:pt x="187286" y="33051"/>
                </a:cubicBezTo>
                <a:cubicBezTo>
                  <a:pt x="211281" y="43049"/>
                  <a:pt x="265401" y="81120"/>
                  <a:pt x="286438" y="99152"/>
                </a:cubicBezTo>
                <a:cubicBezTo>
                  <a:pt x="298267" y="109291"/>
                  <a:pt x="307764" y="121942"/>
                  <a:pt x="319489" y="132202"/>
                </a:cubicBezTo>
                <a:cubicBezTo>
                  <a:pt x="446544" y="243375"/>
                  <a:pt x="294816" y="96513"/>
                  <a:pt x="440674" y="242371"/>
                </a:cubicBezTo>
                <a:cubicBezTo>
                  <a:pt x="451691" y="253388"/>
                  <a:pt x="465082" y="262458"/>
                  <a:pt x="473725" y="275422"/>
                </a:cubicBezTo>
                <a:cubicBezTo>
                  <a:pt x="491158" y="301571"/>
                  <a:pt x="508320" y="328636"/>
                  <a:pt x="528809" y="352540"/>
                </a:cubicBezTo>
                <a:cubicBezTo>
                  <a:pt x="538948" y="364369"/>
                  <a:pt x="552295" y="373292"/>
                  <a:pt x="561860" y="385590"/>
                </a:cubicBezTo>
                <a:cubicBezTo>
                  <a:pt x="578118" y="406493"/>
                  <a:pt x="597553" y="426570"/>
                  <a:pt x="605927" y="451692"/>
                </a:cubicBezTo>
                <a:lnTo>
                  <a:pt x="638978" y="550843"/>
                </a:lnTo>
                <a:lnTo>
                  <a:pt x="661012" y="616945"/>
                </a:lnTo>
                <a:lnTo>
                  <a:pt x="672029" y="649995"/>
                </a:lnTo>
                <a:cubicBezTo>
                  <a:pt x="679454" y="694549"/>
                  <a:pt x="694062" y="774804"/>
                  <a:pt x="694062" y="815248"/>
                </a:cubicBezTo>
                <a:cubicBezTo>
                  <a:pt x="694062" y="881451"/>
                  <a:pt x="691256" y="947860"/>
                  <a:pt x="683045" y="1013552"/>
                </a:cubicBezTo>
                <a:cubicBezTo>
                  <a:pt x="673571" y="1089345"/>
                  <a:pt x="664348" y="1061964"/>
                  <a:pt x="638978" y="1112704"/>
                </a:cubicBezTo>
                <a:cubicBezTo>
                  <a:pt x="633785" y="1123091"/>
                  <a:pt x="633601" y="1135603"/>
                  <a:pt x="627961" y="1145754"/>
                </a:cubicBezTo>
                <a:cubicBezTo>
                  <a:pt x="627959" y="1145758"/>
                  <a:pt x="572878" y="1228379"/>
                  <a:pt x="561860" y="1244906"/>
                </a:cubicBezTo>
                <a:lnTo>
                  <a:pt x="517792" y="1311007"/>
                </a:lnTo>
                <a:cubicBezTo>
                  <a:pt x="510447" y="1322024"/>
                  <a:pt x="505122" y="1334696"/>
                  <a:pt x="495759" y="1344058"/>
                </a:cubicBezTo>
                <a:cubicBezTo>
                  <a:pt x="453345" y="1386471"/>
                  <a:pt x="475671" y="1368466"/>
                  <a:pt x="429657" y="1399142"/>
                </a:cubicBezTo>
                <a:cubicBezTo>
                  <a:pt x="374958" y="1481195"/>
                  <a:pt x="445256" y="1380425"/>
                  <a:pt x="374573" y="1465243"/>
                </a:cubicBezTo>
                <a:cubicBezTo>
                  <a:pt x="366096" y="1475415"/>
                  <a:pt x="361015" y="1488122"/>
                  <a:pt x="352539" y="1498294"/>
                </a:cubicBezTo>
                <a:cubicBezTo>
                  <a:pt x="342565" y="1510263"/>
                  <a:pt x="329054" y="1519047"/>
                  <a:pt x="319489" y="1531345"/>
                </a:cubicBezTo>
                <a:cubicBezTo>
                  <a:pt x="250281" y="1620326"/>
                  <a:pt x="306352" y="1576825"/>
                  <a:pt x="242371" y="1619480"/>
                </a:cubicBezTo>
                <a:cubicBezTo>
                  <a:pt x="191861" y="1695243"/>
                  <a:pt x="223425" y="1677207"/>
                  <a:pt x="165253" y="1696598"/>
                </a:cubicBezTo>
                <a:cubicBezTo>
                  <a:pt x="157908" y="1707615"/>
                  <a:pt x="152582" y="1720286"/>
                  <a:pt x="143219" y="1729648"/>
                </a:cubicBezTo>
                <a:cubicBezTo>
                  <a:pt x="133856" y="1739011"/>
                  <a:pt x="118439" y="1741343"/>
                  <a:pt x="110168" y="1751682"/>
                </a:cubicBezTo>
                <a:cubicBezTo>
                  <a:pt x="102913" y="1760750"/>
                  <a:pt x="107363" y="1776521"/>
                  <a:pt x="99151" y="1784733"/>
                </a:cubicBezTo>
                <a:cubicBezTo>
                  <a:pt x="80426" y="1803458"/>
                  <a:pt x="33050" y="1828800"/>
                  <a:pt x="33050" y="1828800"/>
                </a:cubicBezTo>
                <a:cubicBezTo>
                  <a:pt x="8979" y="1864906"/>
                  <a:pt x="24257" y="1861851"/>
                  <a:pt x="0" y="1861851"/>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DB27D9E2-F822-4F41-954B-EABC6B84DE23}"/>
              </a:ext>
            </a:extLst>
          </p:cNvPr>
          <p:cNvSpPr/>
          <p:nvPr/>
        </p:nvSpPr>
        <p:spPr>
          <a:xfrm>
            <a:off x="9450457" y="1174506"/>
            <a:ext cx="418641" cy="1477328"/>
          </a:xfrm>
          <a:custGeom>
            <a:avLst/>
            <a:gdLst>
              <a:gd name="connsiteX0" fmla="*/ 418641 w 418641"/>
              <a:gd name="connsiteY0" fmla="*/ 980501 h 991518"/>
              <a:gd name="connsiteX1" fmla="*/ 341523 w 418641"/>
              <a:gd name="connsiteY1" fmla="*/ 991518 h 991518"/>
              <a:gd name="connsiteX2" fmla="*/ 231355 w 418641"/>
              <a:gd name="connsiteY2" fmla="*/ 969484 h 991518"/>
              <a:gd name="connsiteX3" fmla="*/ 132203 w 418641"/>
              <a:gd name="connsiteY3" fmla="*/ 881349 h 991518"/>
              <a:gd name="connsiteX4" fmla="*/ 99152 w 418641"/>
              <a:gd name="connsiteY4" fmla="*/ 859315 h 991518"/>
              <a:gd name="connsiteX5" fmla="*/ 55085 w 418641"/>
              <a:gd name="connsiteY5" fmla="*/ 793214 h 991518"/>
              <a:gd name="connsiteX6" fmla="*/ 22034 w 418641"/>
              <a:gd name="connsiteY6" fmla="*/ 683045 h 991518"/>
              <a:gd name="connsiteX7" fmla="*/ 11017 w 418641"/>
              <a:gd name="connsiteY7" fmla="*/ 649995 h 991518"/>
              <a:gd name="connsiteX8" fmla="*/ 0 w 418641"/>
              <a:gd name="connsiteY8" fmla="*/ 594910 h 991518"/>
              <a:gd name="connsiteX9" fmla="*/ 11017 w 418641"/>
              <a:gd name="connsiteY9" fmla="*/ 275421 h 991518"/>
              <a:gd name="connsiteX10" fmla="*/ 22034 w 418641"/>
              <a:gd name="connsiteY10" fmla="*/ 242371 h 991518"/>
              <a:gd name="connsiteX11" fmla="*/ 44068 w 418641"/>
              <a:gd name="connsiteY11" fmla="*/ 209320 h 991518"/>
              <a:gd name="connsiteX12" fmla="*/ 55085 w 418641"/>
              <a:gd name="connsiteY12" fmla="*/ 176269 h 991518"/>
              <a:gd name="connsiteX13" fmla="*/ 121186 w 418641"/>
              <a:gd name="connsiteY13" fmla="*/ 132202 h 991518"/>
              <a:gd name="connsiteX14" fmla="*/ 154236 w 418641"/>
              <a:gd name="connsiteY14" fmla="*/ 110168 h 991518"/>
              <a:gd name="connsiteX15" fmla="*/ 220338 w 418641"/>
              <a:gd name="connsiteY15" fmla="*/ 77118 h 991518"/>
              <a:gd name="connsiteX16" fmla="*/ 352540 w 418641"/>
              <a:gd name="connsiteY16" fmla="*/ 11016 h 991518"/>
              <a:gd name="connsiteX17" fmla="*/ 385591 w 418641"/>
              <a:gd name="connsiteY17" fmla="*/ 0 h 99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18641" h="991518">
                <a:moveTo>
                  <a:pt x="418641" y="980501"/>
                </a:moveTo>
                <a:cubicBezTo>
                  <a:pt x="392935" y="984173"/>
                  <a:pt x="367490" y="991518"/>
                  <a:pt x="341523" y="991518"/>
                </a:cubicBezTo>
                <a:cubicBezTo>
                  <a:pt x="321222" y="991518"/>
                  <a:pt x="258489" y="983051"/>
                  <a:pt x="231355" y="969484"/>
                </a:cubicBezTo>
                <a:cubicBezTo>
                  <a:pt x="167219" y="937416"/>
                  <a:pt x="219805" y="939750"/>
                  <a:pt x="132203" y="881349"/>
                </a:cubicBezTo>
                <a:lnTo>
                  <a:pt x="99152" y="859315"/>
                </a:lnTo>
                <a:cubicBezTo>
                  <a:pt x="84463" y="837281"/>
                  <a:pt x="63459" y="818336"/>
                  <a:pt x="55085" y="793214"/>
                </a:cubicBezTo>
                <a:cubicBezTo>
                  <a:pt x="2721" y="636124"/>
                  <a:pt x="55336" y="799599"/>
                  <a:pt x="22034" y="683045"/>
                </a:cubicBezTo>
                <a:cubicBezTo>
                  <a:pt x="18844" y="671879"/>
                  <a:pt x="13834" y="661261"/>
                  <a:pt x="11017" y="649995"/>
                </a:cubicBezTo>
                <a:cubicBezTo>
                  <a:pt x="6475" y="631829"/>
                  <a:pt x="3672" y="613272"/>
                  <a:pt x="0" y="594910"/>
                </a:cubicBezTo>
                <a:cubicBezTo>
                  <a:pt x="3672" y="488414"/>
                  <a:pt x="4370" y="381773"/>
                  <a:pt x="11017" y="275421"/>
                </a:cubicBezTo>
                <a:cubicBezTo>
                  <a:pt x="11741" y="263831"/>
                  <a:pt x="16841" y="252758"/>
                  <a:pt x="22034" y="242371"/>
                </a:cubicBezTo>
                <a:cubicBezTo>
                  <a:pt x="27956" y="230528"/>
                  <a:pt x="38147" y="221163"/>
                  <a:pt x="44068" y="209320"/>
                </a:cubicBezTo>
                <a:cubicBezTo>
                  <a:pt x="49261" y="198933"/>
                  <a:pt x="46873" y="184481"/>
                  <a:pt x="55085" y="176269"/>
                </a:cubicBezTo>
                <a:cubicBezTo>
                  <a:pt x="73810" y="157544"/>
                  <a:pt x="99152" y="146891"/>
                  <a:pt x="121186" y="132202"/>
                </a:cubicBezTo>
                <a:lnTo>
                  <a:pt x="154236" y="110168"/>
                </a:lnTo>
                <a:cubicBezTo>
                  <a:pt x="196946" y="81695"/>
                  <a:pt x="174729" y="92321"/>
                  <a:pt x="220338" y="77118"/>
                </a:cubicBezTo>
                <a:cubicBezTo>
                  <a:pt x="305760" y="20169"/>
                  <a:pt x="261320" y="41422"/>
                  <a:pt x="352540" y="11016"/>
                </a:cubicBezTo>
                <a:lnTo>
                  <a:pt x="385591" y="0"/>
                </a:ln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44BA5BF-09DD-784D-A539-06A11343E9B1}"/>
              </a:ext>
            </a:extLst>
          </p:cNvPr>
          <p:cNvSpPr/>
          <p:nvPr/>
        </p:nvSpPr>
        <p:spPr>
          <a:xfrm>
            <a:off x="9872722" y="2595150"/>
            <a:ext cx="965861" cy="3150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free</a:t>
            </a:r>
            <a:endParaRPr lang="en-US">
              <a:solidFill>
                <a:schemeClr val="bg1"/>
              </a:solidFill>
            </a:endParaRPr>
          </a:p>
        </p:txBody>
      </p:sp>
      <p:sp>
        <p:nvSpPr>
          <p:cNvPr id="20" name="TextBox 19">
            <a:extLst>
              <a:ext uri="{FF2B5EF4-FFF2-40B4-BE49-F238E27FC236}">
                <a16:creationId xmlns:a16="http://schemas.microsoft.com/office/drawing/2014/main" id="{7E9E4BFA-4A16-CB44-8777-AE73710A4AA8}"/>
              </a:ext>
            </a:extLst>
          </p:cNvPr>
          <p:cNvSpPr txBox="1"/>
          <p:nvPr/>
        </p:nvSpPr>
        <p:spPr>
          <a:xfrm>
            <a:off x="7963180" y="3440736"/>
            <a:ext cx="5017221" cy="369332"/>
          </a:xfrm>
          <a:prstGeom prst="rect">
            <a:avLst/>
          </a:prstGeom>
          <a:noFill/>
        </p:spPr>
        <p:txBody>
          <a:bodyPr wrap="square" rtlCol="0">
            <a:spAutoFit/>
          </a:bodyPr>
          <a:lstStyle/>
          <a:p>
            <a:r>
              <a:rPr lang="en-US" altLang="zh-CN"/>
              <a:t>h4-&gt;next</a:t>
            </a:r>
            <a:r>
              <a:rPr lang="zh-CN" altLang="en-US"/>
              <a:t> </a:t>
            </a:r>
            <a:r>
              <a:rPr lang="en-US" altLang="zh-CN"/>
              <a:t>==</a:t>
            </a:r>
            <a:r>
              <a:rPr lang="zh-CN" altLang="en-US"/>
              <a:t> </a:t>
            </a:r>
            <a:r>
              <a:rPr lang="en-US" altLang="zh-CN"/>
              <a:t>h1,</a:t>
            </a:r>
            <a:r>
              <a:rPr lang="zh-CN" altLang="en-US"/>
              <a:t> </a:t>
            </a:r>
            <a:r>
              <a:rPr lang="en-US" altLang="zh-CN"/>
              <a:t>not</a:t>
            </a:r>
            <a:r>
              <a:rPr lang="zh-CN" altLang="en-US"/>
              <a:t> </a:t>
            </a:r>
            <a:r>
              <a:rPr lang="en-US" altLang="zh-CN"/>
              <a:t>physically</a:t>
            </a:r>
            <a:r>
              <a:rPr lang="zh-CN" altLang="en-US"/>
              <a:t> </a:t>
            </a:r>
            <a:r>
              <a:rPr lang="en-US" altLang="zh-CN"/>
              <a:t>consecutive!</a:t>
            </a:r>
            <a:endParaRPr lang="en-US"/>
          </a:p>
        </p:txBody>
      </p:sp>
      <p:sp>
        <p:nvSpPr>
          <p:cNvPr id="21" name="TextBox 20">
            <a:extLst>
              <a:ext uri="{FF2B5EF4-FFF2-40B4-BE49-F238E27FC236}">
                <a16:creationId xmlns:a16="http://schemas.microsoft.com/office/drawing/2014/main" id="{A67E9B52-54CA-2244-82C6-3569B4204EBC}"/>
              </a:ext>
            </a:extLst>
          </p:cNvPr>
          <p:cNvSpPr txBox="1"/>
          <p:nvPr/>
        </p:nvSpPr>
        <p:spPr>
          <a:xfrm>
            <a:off x="7963180" y="3857679"/>
            <a:ext cx="5017221" cy="369332"/>
          </a:xfrm>
          <a:prstGeom prst="rect">
            <a:avLst/>
          </a:prstGeom>
          <a:noFill/>
        </p:spPr>
        <p:txBody>
          <a:bodyPr wrap="square" rtlCol="0">
            <a:spAutoFit/>
          </a:bodyPr>
          <a:lstStyle/>
          <a:p>
            <a:r>
              <a:rPr lang="en-US" altLang="zh-CN" err="1"/>
              <a:t>next_chunk</a:t>
            </a:r>
            <a:r>
              <a:rPr lang="en-US" altLang="zh-CN"/>
              <a:t>(h4)</a:t>
            </a:r>
            <a:r>
              <a:rPr lang="zh-CN" altLang="en-US"/>
              <a:t> </a:t>
            </a:r>
            <a:r>
              <a:rPr lang="en-US" altLang="zh-CN"/>
              <a:t>==</a:t>
            </a:r>
            <a:r>
              <a:rPr lang="zh-CN" altLang="en-US"/>
              <a:t> </a:t>
            </a:r>
            <a:r>
              <a:rPr lang="en-US" altLang="zh-CN"/>
              <a:t>h5</a:t>
            </a:r>
            <a:endParaRPr lang="en-US"/>
          </a:p>
        </p:txBody>
      </p:sp>
    </p:spTree>
    <p:extLst>
      <p:ext uri="{BB962C8B-B14F-4D97-AF65-F5344CB8AC3E}">
        <p14:creationId xmlns:p14="http://schemas.microsoft.com/office/powerpoint/2010/main" val="227655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6" grpId="0" animBg="1"/>
      <p:bldP spid="17" grpId="0" animBg="1"/>
      <p:bldP spid="18" grpId="0" animBg="1"/>
      <p:bldP spid="20"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Combinational logic</a:t>
            </a:r>
          </a:p>
        </p:txBody>
      </p:sp>
      <p:sp>
        <p:nvSpPr>
          <p:cNvPr id="5" name="Text Placeholder 4"/>
          <p:cNvSpPr>
            <a:spLocks noGrp="1"/>
          </p:cNvSpPr>
          <p:nvPr>
            <p:ph type="body" idx="1"/>
          </p:nvPr>
        </p:nvSpPr>
        <p:spPr/>
        <p:txBody>
          <a:bodyPr/>
          <a:lstStyle/>
          <a:p>
            <a:r>
              <a:rPr lang="en-US" dirty="0"/>
              <a:t>Building Blocks</a:t>
            </a:r>
          </a:p>
        </p:txBody>
      </p:sp>
      <p:sp>
        <p:nvSpPr>
          <p:cNvPr id="2" name="Slide Number Placeholder 1"/>
          <p:cNvSpPr>
            <a:spLocks noGrp="1"/>
          </p:cNvSpPr>
          <p:nvPr>
            <p:ph type="sldNum" sz="quarter" idx="12"/>
          </p:nvPr>
        </p:nvSpPr>
        <p:spPr/>
        <p:txBody>
          <a:bodyPr/>
          <a:lstStyle/>
          <a:p>
            <a:fld id="{B4F74605-8D2E-2747-B74B-91F705457A95}" type="slidenum">
              <a:rPr lang="en-US" smtClean="0"/>
              <a:t>28</a:t>
            </a:fld>
            <a:endParaRPr lang="en-US"/>
          </a:p>
        </p:txBody>
      </p:sp>
    </p:spTree>
    <p:extLst>
      <p:ext uri="{BB962C8B-B14F-4D97-AF65-F5344CB8AC3E}">
        <p14:creationId xmlns:p14="http://schemas.microsoft.com/office/powerpoint/2010/main" val="3758814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get there..</a:t>
            </a:r>
          </a:p>
        </p:txBody>
      </p:sp>
      <p:sp>
        <p:nvSpPr>
          <p:cNvPr id="3" name="Content Placeholder 2"/>
          <p:cNvSpPr>
            <a:spLocks noGrp="1"/>
          </p:cNvSpPr>
          <p:nvPr>
            <p:ph idx="1"/>
          </p:nvPr>
        </p:nvSpPr>
        <p:spPr/>
        <p:txBody>
          <a:bodyPr/>
          <a:lstStyle/>
          <a:p>
            <a:r>
              <a:rPr lang="en-US" dirty="0"/>
              <a:t>Instruction set (e.g. X86) is the interface between software and hardware</a:t>
            </a:r>
          </a:p>
          <a:p>
            <a:r>
              <a:rPr lang="en-US" dirty="0"/>
              <a:t>Logic design </a:t>
            </a:r>
          </a:p>
          <a:p>
            <a:pPr lvl="1"/>
            <a:r>
              <a:rPr lang="en-US" dirty="0"/>
              <a:t>assumes the existence of a collection of standard logic components</a:t>
            </a:r>
          </a:p>
          <a:p>
            <a:pPr lvl="2"/>
            <a:r>
              <a:rPr lang="en-US" dirty="0"/>
              <a:t>made from logic gates -&gt; made from small groups of transistors </a:t>
            </a:r>
          </a:p>
          <a:p>
            <a:pPr lvl="1"/>
            <a:r>
              <a:rPr lang="en-US" dirty="0"/>
              <a:t>studies the organization of primitive logic components into subsystems that perform calculation and data transfer</a:t>
            </a:r>
          </a:p>
          <a:p>
            <a:pPr lvl="2"/>
            <a:r>
              <a:rPr lang="en-US" dirty="0"/>
              <a:t>e.g. An arithmetic-logic unit (</a:t>
            </a:r>
            <a:r>
              <a:rPr lang="en-US" b="1" dirty="0">
                <a:solidFill>
                  <a:schemeClr val="accent1"/>
                </a:solidFill>
              </a:rPr>
              <a:t>ALU</a:t>
            </a:r>
            <a:r>
              <a:rPr lang="en-US" dirty="0"/>
              <a:t>) is the part of a CPU that carries out arithmetic and logic operations on the operands in computer instruction words</a:t>
            </a:r>
          </a:p>
          <a:p>
            <a:endParaRPr lang="en-US" dirty="0"/>
          </a:p>
        </p:txBody>
      </p:sp>
      <p:sp>
        <p:nvSpPr>
          <p:cNvPr id="4" name="Slide Number Placeholder 3"/>
          <p:cNvSpPr>
            <a:spLocks noGrp="1"/>
          </p:cNvSpPr>
          <p:nvPr>
            <p:ph type="sldNum" sz="quarter" idx="12"/>
          </p:nvPr>
        </p:nvSpPr>
        <p:spPr/>
        <p:txBody>
          <a:bodyPr/>
          <a:lstStyle/>
          <a:p>
            <a:fld id="{B4F74605-8D2E-2747-B74B-91F705457A95}" type="slidenum">
              <a:rPr lang="en-US" smtClean="0"/>
              <a:t>29</a:t>
            </a:fld>
            <a:endParaRPr lang="en-US"/>
          </a:p>
        </p:txBody>
      </p:sp>
    </p:spTree>
    <p:extLst>
      <p:ext uri="{BB962C8B-B14F-4D97-AF65-F5344CB8AC3E}">
        <p14:creationId xmlns:p14="http://schemas.microsoft.com/office/powerpoint/2010/main" val="28359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t>Assessment 10</a:t>
            </a:r>
            <a:endParaRPr lang="en-US" dirty="0"/>
          </a:p>
        </p:txBody>
      </p:sp>
      <p:sp>
        <p:nvSpPr>
          <p:cNvPr id="5" name="Text Placeholder 4"/>
          <p:cNvSpPr>
            <a:spLocks noGrp="1"/>
          </p:cNvSpPr>
          <p:nvPr>
            <p:ph type="body" idx="1"/>
          </p:nvPr>
        </p:nvSpPr>
        <p:spPr/>
        <p:txBody>
          <a:bodyPr/>
          <a:lstStyle/>
          <a:p>
            <a:endParaRPr lang="en-US" dirty="0"/>
          </a:p>
        </p:txBody>
      </p:sp>
      <p:sp>
        <p:nvSpPr>
          <p:cNvPr id="2" name="Slide Number Placeholder 1"/>
          <p:cNvSpPr>
            <a:spLocks noGrp="1"/>
          </p:cNvSpPr>
          <p:nvPr>
            <p:ph type="sldNum" sz="quarter" idx="12"/>
          </p:nvPr>
        </p:nvSpPr>
        <p:spPr/>
        <p:txBody>
          <a:bodyPr/>
          <a:lstStyle/>
          <a:p>
            <a:fld id="{671D1F02-1DA5-2048-B067-06F818F79F6B}" type="slidenum">
              <a:rPr lang="en-US" smtClean="0"/>
              <a:t>3</a:t>
            </a:fld>
            <a:endParaRPr lang="en-US"/>
          </a:p>
        </p:txBody>
      </p:sp>
    </p:spTree>
    <p:extLst>
      <p:ext uri="{BB962C8B-B14F-4D97-AF65-F5344CB8AC3E}">
        <p14:creationId xmlns:p14="http://schemas.microsoft.com/office/powerpoint/2010/main" val="831046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Combinational Logic</a:t>
            </a:r>
          </a:p>
        </p:txBody>
      </p:sp>
      <p:sp>
        <p:nvSpPr>
          <p:cNvPr id="3" name="Content Placeholder 2"/>
          <p:cNvSpPr>
            <a:spLocks noGrp="1"/>
          </p:cNvSpPr>
          <p:nvPr>
            <p:ph idx="1"/>
          </p:nvPr>
        </p:nvSpPr>
        <p:spPr/>
        <p:txBody>
          <a:bodyPr>
            <a:normAutofit/>
          </a:bodyPr>
          <a:lstStyle/>
          <a:p>
            <a:r>
              <a:rPr lang="en-US" dirty="0"/>
              <a:t>There is no memory</a:t>
            </a:r>
          </a:p>
          <a:p>
            <a:pPr lvl="1"/>
            <a:r>
              <a:rPr lang="en-US" dirty="0"/>
              <a:t>That is, the outputs are a function ONLY of the current inputs, not of anything in the past</a:t>
            </a:r>
          </a:p>
          <a:p>
            <a:r>
              <a:rPr lang="en-US" dirty="0"/>
              <a:t>Values are either true or false (but not both, or anything else)</a:t>
            </a:r>
          </a:p>
          <a:p>
            <a:pPr lvl="1"/>
            <a:r>
              <a:rPr lang="en-US" dirty="0"/>
              <a:t>We commonly represent true with 1 and false with 0</a:t>
            </a:r>
          </a:p>
          <a:p>
            <a:r>
              <a:rPr lang="en-US" dirty="0"/>
              <a:t>There is at least one input and at least one output</a:t>
            </a:r>
          </a:p>
          <a:p>
            <a:pPr lvl="1"/>
            <a:r>
              <a:rPr lang="en-US" dirty="0"/>
              <a:t>But there can be more</a:t>
            </a:r>
          </a:p>
          <a:p>
            <a:pPr lvl="1"/>
            <a:r>
              <a:rPr lang="en-US" dirty="0"/>
              <a:t>Each input is either true or false</a:t>
            </a:r>
          </a:p>
          <a:p>
            <a:pPr lvl="1"/>
            <a:r>
              <a:rPr lang="en-US" dirty="0"/>
              <a:t>Each output should be defined for all possible values for the inputs!</a:t>
            </a:r>
          </a:p>
        </p:txBody>
      </p:sp>
      <p:sp>
        <p:nvSpPr>
          <p:cNvPr id="4" name="Slide Number Placeholder 3"/>
          <p:cNvSpPr>
            <a:spLocks noGrp="1"/>
          </p:cNvSpPr>
          <p:nvPr>
            <p:ph type="sldNum" sz="quarter" idx="12"/>
          </p:nvPr>
        </p:nvSpPr>
        <p:spPr/>
        <p:txBody>
          <a:bodyPr/>
          <a:lstStyle/>
          <a:p>
            <a:fld id="{B4F74605-8D2E-2747-B74B-91F705457A95}" type="slidenum">
              <a:rPr lang="en-US" smtClean="0"/>
              <a:t>30</a:t>
            </a:fld>
            <a:endParaRPr lang="en-US"/>
          </a:p>
        </p:txBody>
      </p:sp>
    </p:spTree>
    <p:extLst>
      <p:ext uri="{BB962C8B-B14F-4D97-AF65-F5344CB8AC3E}">
        <p14:creationId xmlns:p14="http://schemas.microsoft.com/office/powerpoint/2010/main" val="2427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3D79-5985-5442-94B0-4472B9ACD009}"/>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01E8C6C2-94E6-CC4D-8DD9-6B37ECD66DC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8B78717-ECD7-FC48-B60F-0F648847B6AA}"/>
              </a:ext>
            </a:extLst>
          </p:cNvPr>
          <p:cNvPicPr>
            <a:picLocks noChangeAspect="1"/>
          </p:cNvPicPr>
          <p:nvPr/>
        </p:nvPicPr>
        <p:blipFill>
          <a:blip r:embed="rId2"/>
          <a:stretch>
            <a:fillRect/>
          </a:stretch>
        </p:blipFill>
        <p:spPr>
          <a:xfrm>
            <a:off x="712076" y="1825625"/>
            <a:ext cx="3743192" cy="4272455"/>
          </a:xfrm>
          <a:prstGeom prst="rect">
            <a:avLst/>
          </a:prstGeom>
        </p:spPr>
      </p:pic>
      <p:pic>
        <p:nvPicPr>
          <p:cNvPr id="5" name="Picture 4">
            <a:extLst>
              <a:ext uri="{FF2B5EF4-FFF2-40B4-BE49-F238E27FC236}">
                <a16:creationId xmlns:a16="http://schemas.microsoft.com/office/drawing/2014/main" id="{C34AA9F2-48DB-C542-A89B-481EF74C8A8F}"/>
              </a:ext>
            </a:extLst>
          </p:cNvPr>
          <p:cNvPicPr>
            <a:picLocks noChangeAspect="1"/>
          </p:cNvPicPr>
          <p:nvPr/>
        </p:nvPicPr>
        <p:blipFill>
          <a:blip r:embed="rId3"/>
          <a:stretch>
            <a:fillRect/>
          </a:stretch>
        </p:blipFill>
        <p:spPr>
          <a:xfrm>
            <a:off x="4533404" y="2732690"/>
            <a:ext cx="7658596" cy="3412752"/>
          </a:xfrm>
          <a:prstGeom prst="rect">
            <a:avLst/>
          </a:prstGeom>
        </p:spPr>
      </p:pic>
    </p:spTree>
    <p:extLst>
      <p:ext uri="{BB962C8B-B14F-4D97-AF65-F5344CB8AC3E}">
        <p14:creationId xmlns:p14="http://schemas.microsoft.com/office/powerpoint/2010/main" val="370887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73A5-2ABC-F243-BB54-B6373E192E27}"/>
              </a:ext>
            </a:extLst>
          </p:cNvPr>
          <p:cNvSpPr>
            <a:spLocks noGrp="1"/>
          </p:cNvSpPr>
          <p:nvPr>
            <p:ph type="title"/>
          </p:nvPr>
        </p:nvSpPr>
        <p:spPr/>
        <p:txBody>
          <a:bodyPr/>
          <a:lstStyle/>
          <a:p>
            <a:r>
              <a:rPr lang="en-US"/>
              <a:t>Boolean Algebra Exercise</a:t>
            </a:r>
          </a:p>
        </p:txBody>
      </p:sp>
      <p:sp>
        <p:nvSpPr>
          <p:cNvPr id="3" name="Content Placeholder 2">
            <a:extLst>
              <a:ext uri="{FF2B5EF4-FFF2-40B4-BE49-F238E27FC236}">
                <a16:creationId xmlns:a16="http://schemas.microsoft.com/office/drawing/2014/main" id="{2EE71CCC-FD34-9845-8E36-411DA1980A5B}"/>
              </a:ext>
            </a:extLst>
          </p:cNvPr>
          <p:cNvSpPr>
            <a:spLocks noGrp="1"/>
          </p:cNvSpPr>
          <p:nvPr>
            <p:ph idx="1"/>
          </p:nvPr>
        </p:nvSpPr>
        <p:spPr/>
        <p:txBody>
          <a:bodyPr/>
          <a:lstStyle/>
          <a:p>
            <a:r>
              <a:rPr lang="en-US"/>
              <a:t>Try to simplify the following equations</a:t>
            </a:r>
          </a:p>
          <a:p>
            <a:r>
              <a:rPr lang="en-US" err="1"/>
              <a:t>xy+xyz</a:t>
            </a:r>
            <a:endParaRPr lang="en-US"/>
          </a:p>
          <a:p>
            <a:r>
              <a:rPr lang="en-US"/>
              <a:t>x(</a:t>
            </a:r>
            <a:r>
              <a:rPr lang="en-US" err="1"/>
              <a:t>x+y</a:t>
            </a:r>
            <a:r>
              <a:rPr lang="en-US"/>
              <a:t>)</a:t>
            </a:r>
          </a:p>
        </p:txBody>
      </p:sp>
    </p:spTree>
    <p:extLst>
      <p:ext uri="{BB962C8B-B14F-4D97-AF65-F5344CB8AC3E}">
        <p14:creationId xmlns:p14="http://schemas.microsoft.com/office/powerpoint/2010/main" val="1215111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73A5-2ABC-F243-BB54-B6373E192E27}"/>
              </a:ext>
            </a:extLst>
          </p:cNvPr>
          <p:cNvSpPr>
            <a:spLocks noGrp="1"/>
          </p:cNvSpPr>
          <p:nvPr>
            <p:ph type="title"/>
          </p:nvPr>
        </p:nvSpPr>
        <p:spPr/>
        <p:txBody>
          <a:bodyPr/>
          <a:lstStyle/>
          <a:p>
            <a:r>
              <a:rPr lang="en-US"/>
              <a:t>Boolean Algebra Exercise</a:t>
            </a:r>
          </a:p>
        </p:txBody>
      </p:sp>
      <p:sp>
        <p:nvSpPr>
          <p:cNvPr id="3" name="Content Placeholder 2">
            <a:extLst>
              <a:ext uri="{FF2B5EF4-FFF2-40B4-BE49-F238E27FC236}">
                <a16:creationId xmlns:a16="http://schemas.microsoft.com/office/drawing/2014/main" id="{2EE71CCC-FD34-9845-8E36-411DA1980A5B}"/>
              </a:ext>
            </a:extLst>
          </p:cNvPr>
          <p:cNvSpPr>
            <a:spLocks noGrp="1"/>
          </p:cNvSpPr>
          <p:nvPr>
            <p:ph idx="1"/>
          </p:nvPr>
        </p:nvSpPr>
        <p:spPr/>
        <p:txBody>
          <a:bodyPr/>
          <a:lstStyle/>
          <a:p>
            <a:r>
              <a:rPr lang="en-US"/>
              <a:t>Try to simplify the following equations</a:t>
            </a:r>
          </a:p>
          <a:p>
            <a:r>
              <a:rPr lang="en-US" err="1"/>
              <a:t>xy+xyz</a:t>
            </a:r>
            <a:endParaRPr lang="en-US"/>
          </a:p>
          <a:p>
            <a:r>
              <a:rPr lang="en-US"/>
              <a:t>x(</a:t>
            </a:r>
            <a:r>
              <a:rPr lang="en-US" err="1"/>
              <a:t>x+y</a:t>
            </a:r>
            <a:r>
              <a:rPr lang="en-US"/>
              <a:t>)</a:t>
            </a:r>
          </a:p>
        </p:txBody>
      </p:sp>
      <p:sp>
        <p:nvSpPr>
          <p:cNvPr id="4" name="Rectangle 3">
            <a:extLst>
              <a:ext uri="{FF2B5EF4-FFF2-40B4-BE49-F238E27FC236}">
                <a16:creationId xmlns:a16="http://schemas.microsoft.com/office/drawing/2014/main" id="{B5F1885E-E7AD-0E4C-8C5D-4D51ACB55D7F}"/>
              </a:ext>
            </a:extLst>
          </p:cNvPr>
          <p:cNvSpPr/>
          <p:nvPr/>
        </p:nvSpPr>
        <p:spPr>
          <a:xfrm>
            <a:off x="2823435" y="2392996"/>
            <a:ext cx="1287532" cy="369332"/>
          </a:xfrm>
          <a:prstGeom prst="rect">
            <a:avLst/>
          </a:prstGeom>
        </p:spPr>
        <p:txBody>
          <a:bodyPr wrap="none">
            <a:spAutoFit/>
          </a:bodyPr>
          <a:lstStyle/>
          <a:p>
            <a:r>
              <a:rPr lang="en-US"/>
              <a:t>=</a:t>
            </a:r>
            <a:r>
              <a:rPr lang="en-US" err="1"/>
              <a:t>xy</a:t>
            </a:r>
            <a:r>
              <a:rPr lang="en-US"/>
              <a:t>(1+z)=</a:t>
            </a:r>
            <a:r>
              <a:rPr lang="en-US" err="1"/>
              <a:t>xy</a:t>
            </a:r>
            <a:endParaRPr lang="en-US"/>
          </a:p>
        </p:txBody>
      </p:sp>
      <p:sp>
        <p:nvSpPr>
          <p:cNvPr id="5" name="Rectangle 4">
            <a:extLst>
              <a:ext uri="{FF2B5EF4-FFF2-40B4-BE49-F238E27FC236}">
                <a16:creationId xmlns:a16="http://schemas.microsoft.com/office/drawing/2014/main" id="{58454D4A-928E-9A4A-B322-F0B73B06E3FF}"/>
              </a:ext>
            </a:extLst>
          </p:cNvPr>
          <p:cNvSpPr/>
          <p:nvPr/>
        </p:nvSpPr>
        <p:spPr>
          <a:xfrm>
            <a:off x="2823435" y="2897265"/>
            <a:ext cx="2796780" cy="369332"/>
          </a:xfrm>
          <a:prstGeom prst="rect">
            <a:avLst/>
          </a:prstGeom>
        </p:spPr>
        <p:txBody>
          <a:bodyPr wrap="square">
            <a:spAutoFit/>
          </a:bodyPr>
          <a:lstStyle/>
          <a:p>
            <a:r>
              <a:rPr lang="en-US"/>
              <a:t>=</a:t>
            </a:r>
            <a:r>
              <a:rPr lang="en-US" err="1"/>
              <a:t>x+xy</a:t>
            </a:r>
            <a:r>
              <a:rPr lang="en-US"/>
              <a:t>=</a:t>
            </a:r>
            <a:r>
              <a:rPr lang="en-US" altLang="zh-CN"/>
              <a:t>x(1+y)=</a:t>
            </a:r>
            <a:r>
              <a:rPr lang="en-US"/>
              <a:t>x</a:t>
            </a:r>
          </a:p>
        </p:txBody>
      </p:sp>
    </p:spTree>
    <p:extLst>
      <p:ext uri="{BB962C8B-B14F-4D97-AF65-F5344CB8AC3E}">
        <p14:creationId xmlns:p14="http://schemas.microsoft.com/office/powerpoint/2010/main" val="291743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functions</a:t>
            </a:r>
          </a:p>
        </p:txBody>
      </p:sp>
      <p:sp>
        <p:nvSpPr>
          <p:cNvPr id="3" name="Content Placeholder 2"/>
          <p:cNvSpPr>
            <a:spLocks noGrp="1"/>
          </p:cNvSpPr>
          <p:nvPr>
            <p:ph idx="1"/>
          </p:nvPr>
        </p:nvSpPr>
        <p:spPr/>
        <p:txBody>
          <a:bodyPr/>
          <a:lstStyle/>
          <a:p>
            <a:r>
              <a:rPr lang="en-US" dirty="0"/>
              <a:t>Boolean function: takes in </a:t>
            </a:r>
            <a:r>
              <a:rPr lang="en-US" dirty="0" err="1"/>
              <a:t>boolean</a:t>
            </a:r>
            <a:r>
              <a:rPr lang="en-US" dirty="0"/>
              <a:t> inputs and return </a:t>
            </a:r>
            <a:r>
              <a:rPr lang="en-US" dirty="0" err="1"/>
              <a:t>boolean</a:t>
            </a:r>
            <a:r>
              <a:rPr lang="en-US" dirty="0"/>
              <a:t> output</a:t>
            </a:r>
          </a:p>
          <a:p>
            <a:r>
              <a:rPr lang="en-US" dirty="0"/>
              <a:t>There are three main ways to represent </a:t>
            </a:r>
            <a:r>
              <a:rPr lang="en-US" dirty="0" err="1"/>
              <a:t>boolean</a:t>
            </a:r>
            <a:r>
              <a:rPr lang="en-US" dirty="0"/>
              <a:t> functions</a:t>
            </a:r>
          </a:p>
          <a:p>
            <a:pPr marL="457200" lvl="1" indent="0">
              <a:buNone/>
            </a:pPr>
            <a:r>
              <a:rPr lang="en-US" dirty="0"/>
              <a:t>1. As a </a:t>
            </a:r>
            <a:r>
              <a:rPr lang="en-US" dirty="0">
                <a:solidFill>
                  <a:schemeClr val="accent1"/>
                </a:solidFill>
              </a:rPr>
              <a:t>circuit diagram (built from gates)</a:t>
            </a:r>
          </a:p>
          <a:p>
            <a:pPr marL="457200" lvl="1" indent="0">
              <a:buNone/>
            </a:pPr>
            <a:r>
              <a:rPr lang="en-US" dirty="0"/>
              <a:t>2. As a set of </a:t>
            </a:r>
            <a:r>
              <a:rPr lang="en-US" dirty="0" err="1"/>
              <a:t>boolean</a:t>
            </a:r>
            <a:r>
              <a:rPr lang="en-US" dirty="0"/>
              <a:t> equations/</a:t>
            </a:r>
            <a:r>
              <a:rPr lang="en-US" dirty="0">
                <a:solidFill>
                  <a:schemeClr val="accent6"/>
                </a:solidFill>
              </a:rPr>
              <a:t>expressions</a:t>
            </a:r>
          </a:p>
          <a:p>
            <a:pPr marL="457200" lvl="1" indent="0">
              <a:buNone/>
            </a:pPr>
            <a:r>
              <a:rPr lang="en-US" dirty="0"/>
              <a:t>3. As a </a:t>
            </a:r>
            <a:r>
              <a:rPr lang="en-US" dirty="0">
                <a:solidFill>
                  <a:schemeClr val="accent4"/>
                </a:solidFill>
              </a:rPr>
              <a:t>truth table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599" y="4239191"/>
            <a:ext cx="3788032" cy="1335958"/>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5493322" y="4880919"/>
                <a:ext cx="1179326" cy="2775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𝐴</m:t>
                      </m:r>
                      <m:acc>
                        <m:accPr>
                          <m:chr m:val="̅"/>
                          <m:ctrlPr>
                            <a:rPr lang="en-US" b="0" i="1" smtClean="0">
                              <a:latin typeface="Cambria Math" panose="02040503050406030204" pitchFamily="18" charset="0"/>
                            </a:rPr>
                          </m:ctrlPr>
                        </m:accPr>
                        <m:e>
                          <m:r>
                            <a:rPr lang="en-US" b="0" i="1" smtClean="0">
                              <a:latin typeface="Cambria Math" charset="0"/>
                            </a:rPr>
                            <m:t>𝐵</m:t>
                          </m:r>
                        </m:e>
                      </m:acc>
                      <m:r>
                        <a:rPr lang="en-US" b="0" i="1" smtClean="0">
                          <a:latin typeface="Cambria Math" charset="0"/>
                        </a:rPr>
                        <m:t>+ </m:t>
                      </m:r>
                      <m:acc>
                        <m:accPr>
                          <m:chr m:val="̅"/>
                          <m:ctrlPr>
                            <a:rPr lang="en-US" b="0" i="1" smtClean="0">
                              <a:latin typeface="Cambria Math" panose="02040503050406030204" pitchFamily="18" charset="0"/>
                            </a:rPr>
                          </m:ctrlPr>
                        </m:accPr>
                        <m:e>
                          <m:r>
                            <a:rPr lang="en-US" b="0" i="1" smtClean="0">
                              <a:latin typeface="Cambria Math" charset="0"/>
                            </a:rPr>
                            <m:t>𝐴</m:t>
                          </m:r>
                        </m:e>
                      </m:acc>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493322" y="4880919"/>
                <a:ext cx="1179326" cy="277576"/>
              </a:xfrm>
              <a:prstGeom prst="rect">
                <a:avLst/>
              </a:prstGeom>
              <a:blipFill>
                <a:blip r:embed="rId4"/>
                <a:stretch>
                  <a:fillRect t="-4444" r="-13918" b="-8889"/>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8106031" y="3980070"/>
          <a:ext cx="2189892" cy="1854200"/>
        </p:xfrm>
        <a:graphic>
          <a:graphicData uri="http://schemas.openxmlformats.org/drawingml/2006/table">
            <a:tbl>
              <a:tblPr firstRow="1" bandRow="1">
                <a:tableStyleId>{5940675A-B579-460E-94D1-54222C63F5DA}</a:tableStyleId>
              </a:tblPr>
              <a:tblGrid>
                <a:gridCol w="729964">
                  <a:extLst>
                    <a:ext uri="{9D8B030D-6E8A-4147-A177-3AD203B41FA5}">
                      <a16:colId xmlns:a16="http://schemas.microsoft.com/office/drawing/2014/main" val="20000"/>
                    </a:ext>
                  </a:extLst>
                </a:gridCol>
                <a:gridCol w="729964">
                  <a:extLst>
                    <a:ext uri="{9D8B030D-6E8A-4147-A177-3AD203B41FA5}">
                      <a16:colId xmlns:a16="http://schemas.microsoft.com/office/drawing/2014/main" val="20001"/>
                    </a:ext>
                  </a:extLst>
                </a:gridCol>
                <a:gridCol w="729964">
                  <a:extLst>
                    <a:ext uri="{9D8B030D-6E8A-4147-A177-3AD203B41FA5}">
                      <a16:colId xmlns:a16="http://schemas.microsoft.com/office/drawing/2014/main" val="20002"/>
                    </a:ext>
                  </a:extLst>
                </a:gridCol>
              </a:tblGrid>
              <a:tr h="370840">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10000"/>
                  </a:ext>
                </a:extLst>
              </a:tr>
              <a:tr h="370840">
                <a:tc>
                  <a:txBody>
                    <a:bodyPr/>
                    <a:lstStyle/>
                    <a:p>
                      <a:pPr algn="ctr"/>
                      <a:r>
                        <a:rPr lang="en-US"/>
                        <a:t>0</a:t>
                      </a:r>
                    </a:p>
                  </a:txBody>
                  <a:tcPr/>
                </a:tc>
                <a:tc>
                  <a:txBody>
                    <a:bodyPr/>
                    <a:lstStyle/>
                    <a:p>
                      <a:pPr algn="ctr"/>
                      <a:r>
                        <a:rPr lang="en-US"/>
                        <a:t>0</a:t>
                      </a:r>
                    </a:p>
                  </a:txBody>
                  <a:tcPr/>
                </a:tc>
                <a:tc>
                  <a:txBody>
                    <a:bodyPr/>
                    <a:lstStyle/>
                    <a:p>
                      <a:pPr algn="ctr"/>
                      <a:r>
                        <a:rPr lang="en-US"/>
                        <a:t>1</a:t>
                      </a:r>
                    </a:p>
                  </a:txBody>
                  <a:tcPr/>
                </a:tc>
                <a:extLst>
                  <a:ext uri="{0D108BD9-81ED-4DB2-BD59-A6C34878D82A}">
                    <a16:rowId xmlns:a16="http://schemas.microsoft.com/office/drawing/2014/main" val="10001"/>
                  </a:ext>
                </a:extLst>
              </a:tr>
              <a:tr h="370840">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2"/>
                  </a:ext>
                </a:extLst>
              </a:tr>
              <a:tr h="370840">
                <a:tc>
                  <a:txBody>
                    <a:bodyPr/>
                    <a:lstStyle/>
                    <a:p>
                      <a:pPr algn="ctr"/>
                      <a:r>
                        <a:rPr lang="en-US"/>
                        <a:t>1</a:t>
                      </a:r>
                    </a:p>
                  </a:txBody>
                  <a:tcPr/>
                </a:tc>
                <a:tc>
                  <a:txBody>
                    <a:bodyPr/>
                    <a:lstStyle/>
                    <a:p>
                      <a:pPr algn="ctr"/>
                      <a:r>
                        <a:rPr lang="en-US"/>
                        <a:t>0</a:t>
                      </a:r>
                    </a:p>
                  </a:txBody>
                  <a:tcPr/>
                </a:tc>
                <a:tc>
                  <a:txBody>
                    <a:bodyPr/>
                    <a:lstStyle/>
                    <a:p>
                      <a:pPr algn="ctr"/>
                      <a:r>
                        <a:rPr lang="en-US"/>
                        <a:t>1</a:t>
                      </a:r>
                    </a:p>
                  </a:txBody>
                  <a:tcPr/>
                </a:tc>
                <a:extLst>
                  <a:ext uri="{0D108BD9-81ED-4DB2-BD59-A6C34878D82A}">
                    <a16:rowId xmlns:a16="http://schemas.microsoft.com/office/drawing/2014/main" val="10003"/>
                  </a:ext>
                </a:extLst>
              </a:tr>
              <a:tr h="370840">
                <a:tc>
                  <a:txBody>
                    <a:bodyPr/>
                    <a:lstStyle/>
                    <a:p>
                      <a:pPr algn="ctr"/>
                      <a:r>
                        <a:rPr lang="en-US"/>
                        <a:t>1</a:t>
                      </a:r>
                    </a:p>
                  </a:txBody>
                  <a:tcPr/>
                </a:tc>
                <a:tc>
                  <a:txBody>
                    <a:bodyPr/>
                    <a:lstStyle/>
                    <a:p>
                      <a:pPr algn="ctr"/>
                      <a:r>
                        <a:rPr lang="en-US"/>
                        <a:t>1</a:t>
                      </a:r>
                    </a:p>
                  </a:txBody>
                  <a:tcPr/>
                </a:tc>
                <a:tc>
                  <a:txBody>
                    <a:bodyPr/>
                    <a:lstStyle/>
                    <a:p>
                      <a:pPr algn="ctr"/>
                      <a:r>
                        <a:rPr lang="en-US"/>
                        <a:t>0</a:t>
                      </a:r>
                    </a:p>
                  </a:txBody>
                  <a:tcPr/>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B4F74605-8D2E-2747-B74B-91F705457A95}" type="slidenum">
              <a:rPr lang="en-US" smtClean="0"/>
              <a:t>34</a:t>
            </a:fld>
            <a:endParaRPr lang="en-US"/>
          </a:p>
        </p:txBody>
      </p:sp>
    </p:spTree>
    <p:extLst>
      <p:ext uri="{BB962C8B-B14F-4D97-AF65-F5344CB8AC3E}">
        <p14:creationId xmlns:p14="http://schemas.microsoft.com/office/powerpoint/2010/main" val="95289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gates</a:t>
            </a:r>
          </a:p>
        </p:txBody>
      </p:sp>
      <p:sp>
        <p:nvSpPr>
          <p:cNvPr id="3" name="Content Placeholder 2"/>
          <p:cNvSpPr>
            <a:spLocks noGrp="1"/>
          </p:cNvSpPr>
          <p:nvPr>
            <p:ph idx="1"/>
          </p:nvPr>
        </p:nvSpPr>
        <p:spPr/>
        <p:txBody>
          <a:bodyPr>
            <a:normAutofit/>
          </a:bodyPr>
          <a:lstStyle/>
          <a:p>
            <a:r>
              <a:rPr lang="en-US" dirty="0"/>
              <a:t>You are already familiar with the most important ones!</a:t>
            </a:r>
          </a:p>
          <a:p>
            <a:pPr lvl="1"/>
            <a:r>
              <a:rPr lang="en-US" dirty="0"/>
              <a:t>AND, OR, NOT</a:t>
            </a:r>
          </a:p>
          <a:p>
            <a:pPr lvl="2"/>
            <a:r>
              <a:rPr lang="en-US" dirty="0"/>
              <a:t>All </a:t>
            </a:r>
            <a:r>
              <a:rPr lang="en-US" dirty="0" err="1"/>
              <a:t>boolean</a:t>
            </a:r>
            <a:r>
              <a:rPr lang="en-US" dirty="0"/>
              <a:t> functions can be written with these three building blocks!</a:t>
            </a:r>
          </a:p>
          <a:p>
            <a:pPr lvl="1"/>
            <a:r>
              <a:rPr lang="en-US" dirty="0"/>
              <a:t>There are others, like XOR and NAND</a:t>
            </a:r>
          </a:p>
          <a:p>
            <a:pPr lvl="2"/>
            <a:r>
              <a:rPr lang="en-US" dirty="0"/>
              <a:t>A NAND B means NOT(A AND B)</a:t>
            </a:r>
          </a:p>
          <a:p>
            <a:pPr lvl="2"/>
            <a:r>
              <a:rPr lang="en-US" dirty="0"/>
              <a:t>All </a:t>
            </a:r>
            <a:r>
              <a:rPr lang="en-US" dirty="0" err="1"/>
              <a:t>boolean</a:t>
            </a:r>
            <a:r>
              <a:rPr lang="en-US" dirty="0"/>
              <a:t> functions can be written with just NAND!!!</a:t>
            </a:r>
          </a:p>
          <a:p>
            <a:pPr lvl="3"/>
            <a:r>
              <a:rPr lang="en-US" dirty="0"/>
              <a:t>e.g. NOT(A) == NAND(A,A); AND(A,B) == (A NAND B) NAND (A NAND B)</a:t>
            </a:r>
          </a:p>
        </p:txBody>
      </p:sp>
      <p:sp>
        <p:nvSpPr>
          <p:cNvPr id="4" name="Slide Number Placeholder 3"/>
          <p:cNvSpPr>
            <a:spLocks noGrp="1"/>
          </p:cNvSpPr>
          <p:nvPr>
            <p:ph type="sldNum" sz="quarter" idx="12"/>
          </p:nvPr>
        </p:nvSpPr>
        <p:spPr/>
        <p:txBody>
          <a:bodyPr/>
          <a:lstStyle/>
          <a:p>
            <a:fld id="{B4F74605-8D2E-2747-B74B-91F705457A95}" type="slidenum">
              <a:rPr lang="en-US" smtClean="0"/>
              <a:t>35</a:t>
            </a:fld>
            <a:endParaRPr lang="en-US"/>
          </a:p>
        </p:txBody>
      </p:sp>
    </p:spTree>
    <p:extLst>
      <p:ext uri="{BB962C8B-B14F-4D97-AF65-F5344CB8AC3E}">
        <p14:creationId xmlns:p14="http://schemas.microsoft.com/office/powerpoint/2010/main" val="354271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a:t>
            </a:r>
            <a:r>
              <a:rPr lang="en-US" altLang="zh-CN" dirty="0"/>
              <a:t>tional </a:t>
            </a:r>
            <a:r>
              <a:rPr lang="en-US" dirty="0"/>
              <a:t>Logic Design</a:t>
            </a:r>
          </a:p>
        </p:txBody>
      </p:sp>
      <p:sp>
        <p:nvSpPr>
          <p:cNvPr id="3" name="Content Placeholder 2"/>
          <p:cNvSpPr>
            <a:spLocks noGrp="1"/>
          </p:cNvSpPr>
          <p:nvPr>
            <p:ph idx="1"/>
          </p:nvPr>
        </p:nvSpPr>
        <p:spPr/>
        <p:txBody>
          <a:bodyPr/>
          <a:lstStyle/>
          <a:p>
            <a:r>
              <a:rPr lang="en-US" dirty="0"/>
              <a:t>Basic logic design </a:t>
            </a:r>
          </a:p>
          <a:p>
            <a:pPr lvl="1"/>
            <a:r>
              <a:rPr lang="en-US" dirty="0"/>
              <a:t>Logic circuits == Boolean functions </a:t>
            </a:r>
          </a:p>
          <a:p>
            <a:r>
              <a:rPr lang="en-US" dirty="0"/>
              <a:t>Combinational Logic circuit: a type of circuit without memory</a:t>
            </a:r>
          </a:p>
          <a:p>
            <a:pPr lvl="1"/>
            <a:r>
              <a:rPr lang="en-US" dirty="0"/>
              <a:t>That is, the outputs are a function ONLY of the </a:t>
            </a:r>
            <a:r>
              <a:rPr lang="en-US" dirty="0">
                <a:solidFill>
                  <a:srgbClr val="00B050"/>
                </a:solidFill>
              </a:rPr>
              <a:t>current</a:t>
            </a:r>
            <a:r>
              <a:rPr lang="en-US" dirty="0"/>
              <a:t> inputs, not of anything in the </a:t>
            </a:r>
            <a:r>
              <a:rPr lang="en-US" dirty="0">
                <a:solidFill>
                  <a:srgbClr val="00B050"/>
                </a:solidFill>
              </a:rPr>
              <a:t>past</a:t>
            </a:r>
          </a:p>
          <a:p>
            <a:r>
              <a:rPr lang="en-US" dirty="0"/>
              <a:t>How to build a combina</a:t>
            </a:r>
            <a:r>
              <a:rPr lang="en-US" altLang="zh-CN" dirty="0"/>
              <a:t>tional</a:t>
            </a:r>
            <a:r>
              <a:rPr lang="en-US" dirty="0"/>
              <a:t> logic circuit with AND, OR and NOT</a:t>
            </a:r>
          </a:p>
          <a:p>
            <a:pPr lvl="1"/>
            <a:r>
              <a:rPr lang="en-US" dirty="0"/>
              <a:t>Step1: Specify the truth table </a:t>
            </a:r>
          </a:p>
          <a:p>
            <a:pPr lvl="1"/>
            <a:r>
              <a:rPr lang="en-US" dirty="0"/>
              <a:t>Step2: Output is the sum of products</a:t>
            </a:r>
          </a:p>
        </p:txBody>
      </p:sp>
      <p:sp>
        <p:nvSpPr>
          <p:cNvPr id="4" name="Slide Number Placeholder 3"/>
          <p:cNvSpPr>
            <a:spLocks noGrp="1"/>
          </p:cNvSpPr>
          <p:nvPr>
            <p:ph type="sldNum" sz="quarter" idx="12"/>
          </p:nvPr>
        </p:nvSpPr>
        <p:spPr/>
        <p:txBody>
          <a:bodyPr/>
          <a:lstStyle/>
          <a:p>
            <a:fld id="{B4F74605-8D2E-2747-B74B-91F705457A95}" type="slidenum">
              <a:rPr lang="en-US" smtClean="0"/>
              <a:t>36</a:t>
            </a:fld>
            <a:endParaRPr lang="en-US"/>
          </a:p>
        </p:txBody>
      </p:sp>
    </p:spTree>
    <p:extLst>
      <p:ext uri="{BB962C8B-B14F-4D97-AF65-F5344CB8AC3E}">
        <p14:creationId xmlns:p14="http://schemas.microsoft.com/office/powerpoint/2010/main" val="378630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E6CE-613D-A649-A207-0A3D715018EA}"/>
              </a:ext>
            </a:extLst>
          </p:cNvPr>
          <p:cNvSpPr>
            <a:spLocks noGrp="1"/>
          </p:cNvSpPr>
          <p:nvPr>
            <p:ph type="title"/>
          </p:nvPr>
        </p:nvSpPr>
        <p:spPr/>
        <p:txBody>
          <a:bodyPr/>
          <a:lstStyle/>
          <a:p>
            <a:r>
              <a:rPr lang="en-US" dirty="0"/>
              <a:t>Implement XOR with Combinational Logic</a:t>
            </a:r>
          </a:p>
        </p:txBody>
      </p:sp>
      <p:graphicFrame>
        <p:nvGraphicFramePr>
          <p:cNvPr id="4" name="Content Placeholder 3">
            <a:extLst>
              <a:ext uri="{FF2B5EF4-FFF2-40B4-BE49-F238E27FC236}">
                <a16:creationId xmlns:a16="http://schemas.microsoft.com/office/drawing/2014/main" id="{3AFA2D0F-8494-F54C-949B-C207D071F942}"/>
              </a:ext>
            </a:extLst>
          </p:cNvPr>
          <p:cNvGraphicFramePr>
            <a:graphicFrameLocks noGrp="1"/>
          </p:cNvGraphicFramePr>
          <p:nvPr>
            <p:ph idx="1"/>
            <p:extLst>
              <p:ext uri="{D42A27DB-BD31-4B8C-83A1-F6EECF244321}">
                <p14:modId xmlns:p14="http://schemas.microsoft.com/office/powerpoint/2010/main" val="2786513105"/>
              </p:ext>
            </p:extLst>
          </p:nvPr>
        </p:nvGraphicFramePr>
        <p:xfrm>
          <a:off x="943303" y="3144063"/>
          <a:ext cx="2256441" cy="2325960"/>
        </p:xfrm>
        <a:graphic>
          <a:graphicData uri="http://schemas.openxmlformats.org/drawingml/2006/table">
            <a:tbl>
              <a:tblPr firstRow="1" bandRow="1">
                <a:tableStyleId>{5C22544A-7EE6-4342-B048-85BDC9FD1C3A}</a:tableStyleId>
              </a:tblPr>
              <a:tblGrid>
                <a:gridCol w="752147">
                  <a:extLst>
                    <a:ext uri="{9D8B030D-6E8A-4147-A177-3AD203B41FA5}">
                      <a16:colId xmlns:a16="http://schemas.microsoft.com/office/drawing/2014/main" val="39931079"/>
                    </a:ext>
                  </a:extLst>
                </a:gridCol>
                <a:gridCol w="752147">
                  <a:extLst>
                    <a:ext uri="{9D8B030D-6E8A-4147-A177-3AD203B41FA5}">
                      <a16:colId xmlns:a16="http://schemas.microsoft.com/office/drawing/2014/main" val="3174133551"/>
                    </a:ext>
                  </a:extLst>
                </a:gridCol>
                <a:gridCol w="752147">
                  <a:extLst>
                    <a:ext uri="{9D8B030D-6E8A-4147-A177-3AD203B41FA5}">
                      <a16:colId xmlns:a16="http://schemas.microsoft.com/office/drawing/2014/main" val="1223567765"/>
                    </a:ext>
                  </a:extLst>
                </a:gridCol>
              </a:tblGrid>
              <a:tr h="465192">
                <a:tc>
                  <a:txBody>
                    <a:bodyPr/>
                    <a:lstStyle/>
                    <a:p>
                      <a:r>
                        <a:rPr lang="en-US" dirty="0"/>
                        <a:t>A</a:t>
                      </a:r>
                    </a:p>
                  </a:txBody>
                  <a:tcPr/>
                </a:tc>
                <a:tc>
                  <a:txBody>
                    <a:bodyPr/>
                    <a:lstStyle/>
                    <a:p>
                      <a:r>
                        <a:rPr lang="en-US" dirty="0"/>
                        <a:t>B</a:t>
                      </a:r>
                    </a:p>
                  </a:txBody>
                  <a:tcPr/>
                </a:tc>
                <a:tc>
                  <a:txBody>
                    <a:bodyPr/>
                    <a:lstStyle/>
                    <a:p>
                      <a:r>
                        <a:rPr lang="en-US" dirty="0"/>
                        <a:t>Out</a:t>
                      </a:r>
                    </a:p>
                  </a:txBody>
                  <a:tcPr/>
                </a:tc>
                <a:extLst>
                  <a:ext uri="{0D108BD9-81ED-4DB2-BD59-A6C34878D82A}">
                    <a16:rowId xmlns:a16="http://schemas.microsoft.com/office/drawing/2014/main" val="2910956602"/>
                  </a:ext>
                </a:extLst>
              </a:tr>
              <a:tr h="465192">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308632077"/>
                  </a:ext>
                </a:extLst>
              </a:tr>
              <a:tr h="465192">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708292265"/>
                  </a:ext>
                </a:extLst>
              </a:tr>
              <a:tr h="465192">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534503944"/>
                  </a:ext>
                </a:extLst>
              </a:tr>
              <a:tr h="465192">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822319223"/>
                  </a:ext>
                </a:extLst>
              </a:tr>
            </a:tbl>
          </a:graphicData>
        </a:graphic>
      </p:graphicFrame>
      <p:sp>
        <p:nvSpPr>
          <p:cNvPr id="6" name="TextBox 5">
            <a:extLst>
              <a:ext uri="{FF2B5EF4-FFF2-40B4-BE49-F238E27FC236}">
                <a16:creationId xmlns:a16="http://schemas.microsoft.com/office/drawing/2014/main" id="{3BEBE8D6-84BE-5447-B221-3DA6BBCA1562}"/>
              </a:ext>
            </a:extLst>
          </p:cNvPr>
          <p:cNvSpPr txBox="1"/>
          <p:nvPr/>
        </p:nvSpPr>
        <p:spPr>
          <a:xfrm>
            <a:off x="5339255" y="2213163"/>
            <a:ext cx="4594832" cy="923330"/>
          </a:xfrm>
          <a:prstGeom prst="rect">
            <a:avLst/>
          </a:prstGeom>
          <a:noFill/>
        </p:spPr>
        <p:txBody>
          <a:bodyPr wrap="square" rtlCol="0">
            <a:spAutoFit/>
          </a:bodyPr>
          <a:lstStyle/>
          <a:p>
            <a:r>
              <a:rPr lang="en-US" dirty="0"/>
              <a:t>Step1: specify the truth table</a:t>
            </a:r>
          </a:p>
          <a:p>
            <a:pPr marL="285750" indent="-285750">
              <a:buFont typeface="Arial" panose="020B0604020202020204" pitchFamily="34" charset="0"/>
              <a:buChar char="•"/>
            </a:pPr>
            <a:r>
              <a:rPr lang="en-US" dirty="0"/>
              <a:t>Enumerate every possible inputs (2^N)</a:t>
            </a:r>
          </a:p>
          <a:p>
            <a:pPr marL="285750" indent="-285750">
              <a:buFont typeface="Arial" panose="020B0604020202020204" pitchFamily="34" charset="0"/>
              <a:buChar char="•"/>
            </a:pPr>
            <a:r>
              <a:rPr lang="en-US" dirty="0"/>
              <a:t>Compute the output</a:t>
            </a:r>
          </a:p>
        </p:txBody>
      </p:sp>
      <p:sp>
        <p:nvSpPr>
          <p:cNvPr id="7" name="TextBox 6">
            <a:extLst>
              <a:ext uri="{FF2B5EF4-FFF2-40B4-BE49-F238E27FC236}">
                <a16:creationId xmlns:a16="http://schemas.microsoft.com/office/drawing/2014/main" id="{454E1CAE-A714-284A-97FB-11196316A2F9}"/>
              </a:ext>
            </a:extLst>
          </p:cNvPr>
          <p:cNvSpPr txBox="1"/>
          <p:nvPr/>
        </p:nvSpPr>
        <p:spPr>
          <a:xfrm>
            <a:off x="1639613" y="2732690"/>
            <a:ext cx="1428596" cy="369332"/>
          </a:xfrm>
          <a:prstGeom prst="rect">
            <a:avLst/>
          </a:prstGeom>
          <a:noFill/>
        </p:spPr>
        <p:txBody>
          <a:bodyPr wrap="none" rtlCol="0">
            <a:spAutoFit/>
          </a:bodyPr>
          <a:lstStyle/>
          <a:p>
            <a:r>
              <a:rPr lang="en-US" dirty="0"/>
              <a:t>out =A XOR B</a:t>
            </a:r>
          </a:p>
        </p:txBody>
      </p:sp>
    </p:spTree>
    <p:extLst>
      <p:ext uri="{BB962C8B-B14F-4D97-AF65-F5344CB8AC3E}">
        <p14:creationId xmlns:p14="http://schemas.microsoft.com/office/powerpoint/2010/main" val="610924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E6CE-613D-A649-A207-0A3D715018EA}"/>
              </a:ext>
            </a:extLst>
          </p:cNvPr>
          <p:cNvSpPr>
            <a:spLocks noGrp="1"/>
          </p:cNvSpPr>
          <p:nvPr>
            <p:ph type="title"/>
          </p:nvPr>
        </p:nvSpPr>
        <p:spPr/>
        <p:txBody>
          <a:bodyPr/>
          <a:lstStyle/>
          <a:p>
            <a:r>
              <a:rPr lang="en-US" dirty="0"/>
              <a:t>Implement XOR with Combinational Logic</a:t>
            </a:r>
          </a:p>
        </p:txBody>
      </p:sp>
      <p:graphicFrame>
        <p:nvGraphicFramePr>
          <p:cNvPr id="4" name="Content Placeholder 3">
            <a:extLst>
              <a:ext uri="{FF2B5EF4-FFF2-40B4-BE49-F238E27FC236}">
                <a16:creationId xmlns:a16="http://schemas.microsoft.com/office/drawing/2014/main" id="{3AFA2D0F-8494-F54C-949B-C207D071F942}"/>
              </a:ext>
            </a:extLst>
          </p:cNvPr>
          <p:cNvGraphicFramePr>
            <a:graphicFrameLocks noGrp="1"/>
          </p:cNvGraphicFramePr>
          <p:nvPr>
            <p:ph idx="1"/>
          </p:nvPr>
        </p:nvGraphicFramePr>
        <p:xfrm>
          <a:off x="943303" y="3144063"/>
          <a:ext cx="2256441" cy="2325960"/>
        </p:xfrm>
        <a:graphic>
          <a:graphicData uri="http://schemas.openxmlformats.org/drawingml/2006/table">
            <a:tbl>
              <a:tblPr firstRow="1" bandRow="1">
                <a:tableStyleId>{5C22544A-7EE6-4342-B048-85BDC9FD1C3A}</a:tableStyleId>
              </a:tblPr>
              <a:tblGrid>
                <a:gridCol w="752147">
                  <a:extLst>
                    <a:ext uri="{9D8B030D-6E8A-4147-A177-3AD203B41FA5}">
                      <a16:colId xmlns:a16="http://schemas.microsoft.com/office/drawing/2014/main" val="39931079"/>
                    </a:ext>
                  </a:extLst>
                </a:gridCol>
                <a:gridCol w="752147">
                  <a:extLst>
                    <a:ext uri="{9D8B030D-6E8A-4147-A177-3AD203B41FA5}">
                      <a16:colId xmlns:a16="http://schemas.microsoft.com/office/drawing/2014/main" val="3174133551"/>
                    </a:ext>
                  </a:extLst>
                </a:gridCol>
                <a:gridCol w="752147">
                  <a:extLst>
                    <a:ext uri="{9D8B030D-6E8A-4147-A177-3AD203B41FA5}">
                      <a16:colId xmlns:a16="http://schemas.microsoft.com/office/drawing/2014/main" val="1223567765"/>
                    </a:ext>
                  </a:extLst>
                </a:gridCol>
              </a:tblGrid>
              <a:tr h="465192">
                <a:tc>
                  <a:txBody>
                    <a:bodyPr/>
                    <a:lstStyle/>
                    <a:p>
                      <a:r>
                        <a:rPr lang="en-US" dirty="0"/>
                        <a:t>A</a:t>
                      </a:r>
                    </a:p>
                  </a:txBody>
                  <a:tcPr/>
                </a:tc>
                <a:tc>
                  <a:txBody>
                    <a:bodyPr/>
                    <a:lstStyle/>
                    <a:p>
                      <a:r>
                        <a:rPr lang="en-US" dirty="0"/>
                        <a:t>B</a:t>
                      </a:r>
                    </a:p>
                  </a:txBody>
                  <a:tcPr/>
                </a:tc>
                <a:tc>
                  <a:txBody>
                    <a:bodyPr/>
                    <a:lstStyle/>
                    <a:p>
                      <a:r>
                        <a:rPr lang="en-US" dirty="0"/>
                        <a:t>Out</a:t>
                      </a:r>
                    </a:p>
                  </a:txBody>
                  <a:tcPr/>
                </a:tc>
                <a:extLst>
                  <a:ext uri="{0D108BD9-81ED-4DB2-BD59-A6C34878D82A}">
                    <a16:rowId xmlns:a16="http://schemas.microsoft.com/office/drawing/2014/main" val="2910956602"/>
                  </a:ext>
                </a:extLst>
              </a:tr>
              <a:tr h="465192">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308632077"/>
                  </a:ext>
                </a:extLst>
              </a:tr>
              <a:tr h="465192">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708292265"/>
                  </a:ext>
                </a:extLst>
              </a:tr>
              <a:tr h="465192">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534503944"/>
                  </a:ext>
                </a:extLst>
              </a:tr>
              <a:tr h="465192">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822319223"/>
                  </a:ext>
                </a:extLst>
              </a:tr>
            </a:tbl>
          </a:graphicData>
        </a:graphic>
      </p:graphicFrame>
      <p:sp>
        <p:nvSpPr>
          <p:cNvPr id="6" name="TextBox 5">
            <a:extLst>
              <a:ext uri="{FF2B5EF4-FFF2-40B4-BE49-F238E27FC236}">
                <a16:creationId xmlns:a16="http://schemas.microsoft.com/office/drawing/2014/main" id="{3BEBE8D6-84BE-5447-B221-3DA6BBCA1562}"/>
              </a:ext>
            </a:extLst>
          </p:cNvPr>
          <p:cNvSpPr txBox="1"/>
          <p:nvPr/>
        </p:nvSpPr>
        <p:spPr>
          <a:xfrm>
            <a:off x="5339255" y="2213163"/>
            <a:ext cx="4594832" cy="2862322"/>
          </a:xfrm>
          <a:prstGeom prst="rect">
            <a:avLst/>
          </a:prstGeom>
          <a:noFill/>
        </p:spPr>
        <p:txBody>
          <a:bodyPr wrap="square" rtlCol="0">
            <a:spAutoFit/>
          </a:bodyPr>
          <a:lstStyle/>
          <a:p>
            <a:r>
              <a:rPr lang="en-US" dirty="0"/>
              <a:t>Step2: Result is the sum (</a:t>
            </a:r>
            <a:r>
              <a:rPr lang="en-US" dirty="0">
                <a:solidFill>
                  <a:srgbClr val="0070C0"/>
                </a:solidFill>
              </a:rPr>
              <a:t>OR</a:t>
            </a:r>
            <a:r>
              <a:rPr lang="en-US" dirty="0"/>
              <a:t>) of products (</a:t>
            </a:r>
            <a:r>
              <a:rPr lang="en-US" dirty="0">
                <a:solidFill>
                  <a:srgbClr val="0070C0"/>
                </a:solidFill>
              </a:rPr>
              <a:t>clauses, i.e. a AND b AND …</a:t>
            </a:r>
            <a:r>
              <a:rPr lang="en-US" dirty="0"/>
              <a:t>)</a:t>
            </a:r>
          </a:p>
          <a:p>
            <a:pPr marL="285750" indent="-285750">
              <a:buFont typeface="Arial" panose="020B0604020202020204" pitchFamily="34" charset="0"/>
              <a:buChar char="•"/>
            </a:pPr>
            <a:r>
              <a:rPr lang="en-US" dirty="0"/>
              <a:t>Look for rows of output=1</a:t>
            </a:r>
          </a:p>
          <a:p>
            <a:pPr marL="742950" lvl="1" indent="-285750">
              <a:buFont typeface="Arial" panose="020B0604020202020204" pitchFamily="34" charset="0"/>
              <a:buChar char="•"/>
            </a:pPr>
            <a:r>
              <a:rPr lang="en-US" dirty="0"/>
              <a:t>write a </a:t>
            </a:r>
            <a:r>
              <a:rPr lang="en-US" dirty="0">
                <a:solidFill>
                  <a:srgbClr val="0070C0"/>
                </a:solidFill>
              </a:rPr>
              <a:t>clause</a:t>
            </a:r>
            <a:r>
              <a:rPr lang="en-US" dirty="0"/>
              <a:t> for each row</a:t>
            </a:r>
          </a:p>
          <a:p>
            <a:pPr lvl="2"/>
            <a:r>
              <a:rPr lang="en-US" dirty="0"/>
              <a:t>anywhere an input </a:t>
            </a:r>
            <a:r>
              <a:rPr lang="en-US" dirty="0">
                <a:solidFill>
                  <a:schemeClr val="accent1"/>
                </a:solidFill>
              </a:rPr>
              <a:t>a</a:t>
            </a:r>
            <a:r>
              <a:rPr lang="en-US" dirty="0"/>
              <a:t> is 1, write </a:t>
            </a:r>
            <a:r>
              <a:rPr lang="en-US" dirty="0">
                <a:solidFill>
                  <a:schemeClr val="accent1"/>
                </a:solidFill>
              </a:rPr>
              <a:t>a</a:t>
            </a:r>
            <a:r>
              <a:rPr lang="en-US" dirty="0"/>
              <a:t> Anywhere an input </a:t>
            </a:r>
            <a:r>
              <a:rPr lang="en-US" dirty="0">
                <a:solidFill>
                  <a:schemeClr val="accent1"/>
                </a:solidFill>
              </a:rPr>
              <a:t>a</a:t>
            </a:r>
            <a:r>
              <a:rPr lang="en-US" dirty="0"/>
              <a:t> is 0, write </a:t>
            </a:r>
            <a:r>
              <a:rPr lang="en-US" dirty="0">
                <a:solidFill>
                  <a:schemeClr val="accent1"/>
                </a:solidFill>
              </a:rPr>
              <a:t>~a</a:t>
            </a:r>
          </a:p>
          <a:p>
            <a:pPr marL="742950" lvl="1" indent="-285750">
              <a:buFont typeface="Arial" panose="020B0604020202020204" pitchFamily="34" charset="0"/>
              <a:buChar char="•"/>
            </a:pPr>
            <a:r>
              <a:rPr lang="en-US" dirty="0">
                <a:solidFill>
                  <a:srgbClr val="0070C0"/>
                </a:solidFill>
              </a:rPr>
              <a:t>AND</a:t>
            </a:r>
            <a:r>
              <a:rPr lang="en-US" dirty="0"/>
              <a:t> them together</a:t>
            </a:r>
          </a:p>
          <a:p>
            <a:pPr lvl="1"/>
            <a:endParaRPr lang="en-US" dirty="0"/>
          </a:p>
          <a:p>
            <a:pPr marL="285750" indent="-285750">
              <a:buFont typeface="Arial" panose="020B0604020202020204" pitchFamily="34" charset="0"/>
              <a:buChar char="•"/>
            </a:pPr>
            <a:r>
              <a:rPr lang="en-US" dirty="0">
                <a:solidFill>
                  <a:srgbClr val="0070C0"/>
                </a:solidFill>
              </a:rPr>
              <a:t>OR</a:t>
            </a:r>
            <a:r>
              <a:rPr lang="en-US" dirty="0"/>
              <a:t> </a:t>
            </a:r>
            <a:r>
              <a:rPr lang="en-US" dirty="0">
                <a:solidFill>
                  <a:srgbClr val="0070C0"/>
                </a:solidFill>
              </a:rPr>
              <a:t>clauses</a:t>
            </a:r>
            <a:r>
              <a:rPr lang="en-US" dirty="0"/>
              <a:t> together</a:t>
            </a:r>
          </a:p>
          <a:p>
            <a:pPr marL="285750" indent="-285750">
              <a:buFont typeface="Arial" panose="020B0604020202020204" pitchFamily="34" charset="0"/>
              <a:buChar char="•"/>
            </a:pPr>
            <a:r>
              <a:rPr lang="en-US" dirty="0"/>
              <a:t>out=(~A)*B + A*(~B)</a:t>
            </a:r>
          </a:p>
        </p:txBody>
      </p:sp>
      <p:sp>
        <p:nvSpPr>
          <p:cNvPr id="7" name="TextBox 6">
            <a:extLst>
              <a:ext uri="{FF2B5EF4-FFF2-40B4-BE49-F238E27FC236}">
                <a16:creationId xmlns:a16="http://schemas.microsoft.com/office/drawing/2014/main" id="{454E1CAE-A714-284A-97FB-11196316A2F9}"/>
              </a:ext>
            </a:extLst>
          </p:cNvPr>
          <p:cNvSpPr txBox="1"/>
          <p:nvPr/>
        </p:nvSpPr>
        <p:spPr>
          <a:xfrm>
            <a:off x="1639613" y="2732690"/>
            <a:ext cx="1428596" cy="369332"/>
          </a:xfrm>
          <a:prstGeom prst="rect">
            <a:avLst/>
          </a:prstGeom>
          <a:noFill/>
        </p:spPr>
        <p:txBody>
          <a:bodyPr wrap="none" rtlCol="0">
            <a:spAutoFit/>
          </a:bodyPr>
          <a:lstStyle/>
          <a:p>
            <a:r>
              <a:rPr lang="en-US" dirty="0"/>
              <a:t>out =A XOR B</a:t>
            </a:r>
          </a:p>
        </p:txBody>
      </p:sp>
      <p:sp>
        <p:nvSpPr>
          <p:cNvPr id="8" name="Rectangle 7">
            <a:extLst>
              <a:ext uri="{FF2B5EF4-FFF2-40B4-BE49-F238E27FC236}">
                <a16:creationId xmlns:a16="http://schemas.microsoft.com/office/drawing/2014/main" id="{5FAFB02B-D733-4949-A20F-6B09E17E7057}"/>
              </a:ext>
            </a:extLst>
          </p:cNvPr>
          <p:cNvSpPr/>
          <p:nvPr/>
        </p:nvSpPr>
        <p:spPr>
          <a:xfrm>
            <a:off x="735724" y="4025462"/>
            <a:ext cx="2701158" cy="1030014"/>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TextBox 8">
            <a:extLst>
              <a:ext uri="{FF2B5EF4-FFF2-40B4-BE49-F238E27FC236}">
                <a16:creationId xmlns:a16="http://schemas.microsoft.com/office/drawing/2014/main" id="{4F54FEF7-1DDE-7D47-9950-A8744B9051DF}"/>
              </a:ext>
            </a:extLst>
          </p:cNvPr>
          <p:cNvSpPr txBox="1"/>
          <p:nvPr/>
        </p:nvSpPr>
        <p:spPr>
          <a:xfrm>
            <a:off x="3731172" y="4025462"/>
            <a:ext cx="814647" cy="369332"/>
          </a:xfrm>
          <a:prstGeom prst="rect">
            <a:avLst/>
          </a:prstGeom>
          <a:noFill/>
        </p:spPr>
        <p:txBody>
          <a:bodyPr wrap="none" rtlCol="0">
            <a:spAutoFit/>
          </a:bodyPr>
          <a:lstStyle/>
          <a:p>
            <a:r>
              <a:rPr lang="en-US" dirty="0"/>
              <a:t>(~A)*B</a:t>
            </a:r>
          </a:p>
        </p:txBody>
      </p:sp>
      <p:sp>
        <p:nvSpPr>
          <p:cNvPr id="10" name="TextBox 9">
            <a:extLst>
              <a:ext uri="{FF2B5EF4-FFF2-40B4-BE49-F238E27FC236}">
                <a16:creationId xmlns:a16="http://schemas.microsoft.com/office/drawing/2014/main" id="{D5539C3B-9EEA-8940-A8A3-723305FCA57E}"/>
              </a:ext>
            </a:extLst>
          </p:cNvPr>
          <p:cNvSpPr txBox="1"/>
          <p:nvPr/>
        </p:nvSpPr>
        <p:spPr>
          <a:xfrm>
            <a:off x="3768054" y="4556859"/>
            <a:ext cx="814647" cy="369332"/>
          </a:xfrm>
          <a:prstGeom prst="rect">
            <a:avLst/>
          </a:prstGeom>
          <a:noFill/>
        </p:spPr>
        <p:txBody>
          <a:bodyPr wrap="none" rtlCol="0">
            <a:spAutoFit/>
          </a:bodyPr>
          <a:lstStyle/>
          <a:p>
            <a:r>
              <a:rPr lang="en-US" dirty="0"/>
              <a:t>A*(~B)</a:t>
            </a:r>
          </a:p>
        </p:txBody>
      </p:sp>
    </p:spTree>
    <p:extLst>
      <p:ext uri="{BB962C8B-B14F-4D97-AF65-F5344CB8AC3E}">
        <p14:creationId xmlns:p14="http://schemas.microsoft.com/office/powerpoint/2010/main" val="153159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3"/>
      <p:bldP spid="8" grpId="0" animBg="1"/>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Filling in a truth table</a:t>
            </a:r>
          </a:p>
        </p:txBody>
      </p:sp>
      <p:sp>
        <p:nvSpPr>
          <p:cNvPr id="3" name="Content Placeholder 2"/>
          <p:cNvSpPr>
            <a:spLocks noGrp="1"/>
          </p:cNvSpPr>
          <p:nvPr>
            <p:ph idx="1"/>
          </p:nvPr>
        </p:nvSpPr>
        <p:spPr/>
        <p:txBody>
          <a:bodyPr>
            <a:normAutofit/>
          </a:bodyPr>
          <a:lstStyle/>
          <a:p>
            <a:r>
              <a:rPr lang="en-US" dirty="0"/>
              <a:t>First, list out all of the possible inputs</a:t>
            </a:r>
          </a:p>
          <a:p>
            <a:pPr lvl="1"/>
            <a:r>
              <a:rPr lang="en-US" dirty="0"/>
              <a:t>For N inputs, there are 2^N possibilities</a:t>
            </a:r>
          </a:p>
          <a:p>
            <a:pPr lvl="1"/>
            <a:r>
              <a:rPr lang="en-US" dirty="0"/>
              <a:t>It helps to split things in two, that is, have space for the 2^N possibilities, and for the first variable put 0 for the first half and 1 for the second half</a:t>
            </a:r>
          </a:p>
          <a:p>
            <a:pPr lvl="2"/>
            <a:r>
              <a:rPr lang="en-US" dirty="0"/>
              <a:t>For the next variable, put 0 for the first half of the previous variable’s 0 group and 1 for the second half, then do the same for its 1 group</a:t>
            </a:r>
          </a:p>
          <a:p>
            <a:r>
              <a:rPr lang="en-US" dirty="0"/>
              <a:t>Then, evaluate the expression for each possible inputs</a:t>
            </a:r>
          </a:p>
          <a:p>
            <a:pPr lvl="1"/>
            <a:r>
              <a:rPr lang="en-US" dirty="0"/>
              <a:t>This is tedious, so there are some shortcuts, especially if the expression is written nicely</a:t>
            </a:r>
          </a:p>
        </p:txBody>
      </p:sp>
      <p:sp>
        <p:nvSpPr>
          <p:cNvPr id="4" name="Slide Number Placeholder 3"/>
          <p:cNvSpPr>
            <a:spLocks noGrp="1"/>
          </p:cNvSpPr>
          <p:nvPr>
            <p:ph type="sldNum" sz="quarter" idx="12"/>
          </p:nvPr>
        </p:nvSpPr>
        <p:spPr/>
        <p:txBody>
          <a:bodyPr/>
          <a:lstStyle/>
          <a:p>
            <a:fld id="{B4F74605-8D2E-2747-B74B-91F705457A95}" type="slidenum">
              <a:rPr lang="en-US" smtClean="0"/>
              <a:t>39</a:t>
            </a:fld>
            <a:endParaRPr lang="en-US"/>
          </a:p>
        </p:txBody>
      </p:sp>
    </p:spTree>
    <p:extLst>
      <p:ext uri="{BB962C8B-B14F-4D97-AF65-F5344CB8AC3E}">
        <p14:creationId xmlns:p14="http://schemas.microsoft.com/office/powerpoint/2010/main" val="245572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a:t>
            </a:r>
            <a:r>
              <a:rPr lang="en-US" altLang="zh-CN" b="1" dirty="0"/>
              <a:t>1</a:t>
            </a:r>
            <a:r>
              <a:rPr lang="en-US" b="1" dirty="0"/>
              <a:t> </a:t>
            </a:r>
            <a:r>
              <a:rPr lang="en-US" dirty="0"/>
              <a:t>Implicit list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Suppose your implicit list design uses both header and footer. Both have the following type (Lecture slides 30):</a:t>
            </a:r>
          </a:p>
          <a:p>
            <a:r>
              <a:rPr lang="en-US" dirty="0" err="1"/>
              <a:t>get_status</a:t>
            </a:r>
            <a:r>
              <a:rPr lang="en-US" dirty="0"/>
              <a:t>()</a:t>
            </a:r>
          </a:p>
          <a:p>
            <a:r>
              <a:rPr lang="en-US" dirty="0" err="1"/>
              <a:t>get_size</a:t>
            </a:r>
            <a:r>
              <a:rPr lang="en-US" dirty="0"/>
              <a:t>()</a:t>
            </a:r>
          </a:p>
          <a:p>
            <a:r>
              <a:rPr lang="en-US" dirty="0" err="1"/>
              <a:t>set_size_status</a:t>
            </a:r>
            <a:r>
              <a:rPr lang="en-US" dirty="0"/>
              <a:t>()</a:t>
            </a:r>
          </a:p>
          <a:p>
            <a:r>
              <a:rPr lang="en-US" dirty="0" err="1"/>
              <a:t>set_status</a:t>
            </a:r>
            <a:r>
              <a:rPr lang="en-US" dirty="0"/>
              <a:t>()</a:t>
            </a:r>
          </a:p>
          <a:p>
            <a:r>
              <a:rPr lang="en-US" dirty="0" err="1"/>
              <a:t>set_size</a:t>
            </a:r>
            <a:r>
              <a:rPr lang="en-US" dirty="0"/>
              <a:t>()</a:t>
            </a:r>
          </a:p>
          <a:p>
            <a:r>
              <a:rPr lang="en-US" dirty="0"/>
              <a:t>payload2header()</a:t>
            </a:r>
          </a:p>
          <a:p>
            <a:r>
              <a:rPr lang="en-US" dirty="0"/>
              <a:t>payload2footer()</a:t>
            </a:r>
          </a:p>
          <a:p>
            <a:r>
              <a:rPr lang="en-US" dirty="0"/>
              <a:t>footer2header()</a:t>
            </a:r>
          </a:p>
          <a:p>
            <a:r>
              <a:rPr lang="en-US" dirty="0"/>
              <a:t>curr2prev()</a:t>
            </a:r>
          </a:p>
          <a:p>
            <a:r>
              <a:rPr lang="mr-IN" dirty="0"/>
              <a:t>…</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7900" y="2322830"/>
            <a:ext cx="4025900" cy="1092200"/>
          </a:xfrm>
          <a:prstGeom prst="rect">
            <a:avLst/>
          </a:prstGeom>
        </p:spPr>
      </p:pic>
      <p:sp>
        <p:nvSpPr>
          <p:cNvPr id="5" name="Right Brace 4"/>
          <p:cNvSpPr/>
          <p:nvPr/>
        </p:nvSpPr>
        <p:spPr>
          <a:xfrm>
            <a:off x="3323968" y="2496065"/>
            <a:ext cx="259491" cy="16187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805881" y="2982266"/>
            <a:ext cx="2102708" cy="646331"/>
          </a:xfrm>
          <a:prstGeom prst="rect">
            <a:avLst/>
          </a:prstGeom>
          <a:noFill/>
        </p:spPr>
        <p:txBody>
          <a:bodyPr wrap="square" rtlCol="0">
            <a:spAutoFit/>
          </a:bodyPr>
          <a:lstStyle/>
          <a:p>
            <a:r>
              <a:rPr lang="en-US" dirty="0"/>
              <a:t>Basic helper</a:t>
            </a:r>
          </a:p>
          <a:p>
            <a:r>
              <a:rPr lang="en-US" dirty="0"/>
              <a:t>Find in lecture slides</a:t>
            </a:r>
          </a:p>
        </p:txBody>
      </p:sp>
      <p:sp>
        <p:nvSpPr>
          <p:cNvPr id="7" name="Slide Number Placeholder 6"/>
          <p:cNvSpPr>
            <a:spLocks noGrp="1"/>
          </p:cNvSpPr>
          <p:nvPr>
            <p:ph type="sldNum" sz="quarter" idx="12"/>
          </p:nvPr>
        </p:nvSpPr>
        <p:spPr/>
        <p:txBody>
          <a:bodyPr/>
          <a:lstStyle/>
          <a:p>
            <a:fld id="{B4F74605-8D2E-2747-B74B-91F705457A95}" type="slidenum">
              <a:rPr lang="en-US" smtClean="0"/>
              <a:t>4</a:t>
            </a:fld>
            <a:endParaRPr lang="en-US"/>
          </a:p>
        </p:txBody>
      </p:sp>
    </p:spTree>
    <p:extLst>
      <p:ext uri="{BB962C8B-B14F-4D97-AF65-F5344CB8AC3E}">
        <p14:creationId xmlns:p14="http://schemas.microsoft.com/office/powerpoint/2010/main" val="175532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Filling in a truth table</a:t>
            </a:r>
          </a:p>
        </p:txBody>
      </p:sp>
      <p:sp>
        <p:nvSpPr>
          <p:cNvPr id="3" name="Content Placeholder 2"/>
          <p:cNvSpPr>
            <a:spLocks noGrp="1"/>
          </p:cNvSpPr>
          <p:nvPr>
            <p:ph idx="1"/>
          </p:nvPr>
        </p:nvSpPr>
        <p:spPr/>
        <p:txBody>
          <a:bodyPr>
            <a:normAutofit/>
          </a:bodyPr>
          <a:lstStyle/>
          <a:p>
            <a:r>
              <a:rPr lang="en-US" dirty="0"/>
              <a:t>Groups of things </a:t>
            </a:r>
            <a:r>
              <a:rPr lang="en-US" dirty="0" err="1"/>
              <a:t>ANDed</a:t>
            </a:r>
            <a:r>
              <a:rPr lang="en-US" dirty="0"/>
              <a:t> together are typically called a </a:t>
            </a:r>
            <a:r>
              <a:rPr lang="en-US" dirty="0">
                <a:solidFill>
                  <a:schemeClr val="accent1"/>
                </a:solidFill>
              </a:rPr>
              <a:t>clause</a:t>
            </a:r>
          </a:p>
          <a:p>
            <a:pPr lvl="1"/>
            <a:r>
              <a:rPr lang="en-US" dirty="0"/>
              <a:t>That is, clauses are things separated by ORs</a:t>
            </a:r>
          </a:p>
          <a:p>
            <a:r>
              <a:rPr lang="en-US" dirty="0"/>
              <a:t>For each clause, see what the variables present are</a:t>
            </a:r>
          </a:p>
          <a:p>
            <a:pPr lvl="1"/>
            <a:r>
              <a:rPr lang="en-US" dirty="0"/>
              <a:t>For any variable that is negated, keep in mind that that variable is 0</a:t>
            </a:r>
          </a:p>
          <a:p>
            <a:pPr lvl="1"/>
            <a:r>
              <a:rPr lang="en-US" dirty="0"/>
              <a:t>For any other variable in the clause, keep in mind it is 1</a:t>
            </a:r>
          </a:p>
          <a:p>
            <a:pPr lvl="1"/>
            <a:r>
              <a:rPr lang="en-US" dirty="0"/>
              <a:t>Then, look through the truth table and wherever you see a row that has all of the variables in the clause with the right value, put a 1 for the output</a:t>
            </a:r>
          </a:p>
          <a:p>
            <a:r>
              <a:rPr lang="en-US" dirty="0"/>
              <a:t>Then when you are out of clauses, fill in 0 for any output left</a:t>
            </a:r>
          </a:p>
        </p:txBody>
      </p:sp>
      <p:sp>
        <p:nvSpPr>
          <p:cNvPr id="4" name="Slide Number Placeholder 3"/>
          <p:cNvSpPr>
            <a:spLocks noGrp="1"/>
          </p:cNvSpPr>
          <p:nvPr>
            <p:ph type="sldNum" sz="quarter" idx="12"/>
          </p:nvPr>
        </p:nvSpPr>
        <p:spPr/>
        <p:txBody>
          <a:bodyPr/>
          <a:lstStyle/>
          <a:p>
            <a:fld id="{B4F74605-8D2E-2747-B74B-91F705457A95}" type="slidenum">
              <a:rPr lang="en-US" smtClean="0"/>
              <a:t>40</a:t>
            </a:fld>
            <a:endParaRPr lang="en-US"/>
          </a:p>
        </p:txBody>
      </p:sp>
    </p:spTree>
    <p:extLst>
      <p:ext uri="{BB962C8B-B14F-4D97-AF65-F5344CB8AC3E}">
        <p14:creationId xmlns:p14="http://schemas.microsoft.com/office/powerpoint/2010/main" val="1407661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 circuit from a truth table</a:t>
            </a:r>
          </a:p>
        </p:txBody>
      </p:sp>
      <p:sp>
        <p:nvSpPr>
          <p:cNvPr id="3" name="Content Placeholder 2"/>
          <p:cNvSpPr>
            <a:spLocks noGrp="1"/>
          </p:cNvSpPr>
          <p:nvPr>
            <p:ph idx="1"/>
          </p:nvPr>
        </p:nvSpPr>
        <p:spPr/>
        <p:txBody>
          <a:bodyPr/>
          <a:lstStyle/>
          <a:p>
            <a:r>
              <a:rPr lang="en-US" dirty="0">
                <a:solidFill>
                  <a:schemeClr val="accent1"/>
                </a:solidFill>
              </a:rPr>
              <a:t>Find the sum of product</a:t>
            </a:r>
          </a:p>
          <a:p>
            <a:r>
              <a:rPr lang="en-US" dirty="0"/>
              <a:t>For each output, look for where that output is 1 in the truth table</a:t>
            </a:r>
          </a:p>
          <a:p>
            <a:pPr lvl="1"/>
            <a:r>
              <a:rPr lang="en-US" dirty="0"/>
              <a:t>Look at the list of inputs </a:t>
            </a:r>
          </a:p>
          <a:p>
            <a:pPr lvl="2"/>
            <a:r>
              <a:rPr lang="en-US" dirty="0"/>
              <a:t>anywhere an input </a:t>
            </a:r>
            <a:r>
              <a:rPr lang="en-US" dirty="0">
                <a:solidFill>
                  <a:schemeClr val="accent1"/>
                </a:solidFill>
              </a:rPr>
              <a:t>a</a:t>
            </a:r>
            <a:r>
              <a:rPr lang="en-US" dirty="0"/>
              <a:t> is 1, write a in the clause</a:t>
            </a:r>
          </a:p>
          <a:p>
            <a:pPr lvl="2"/>
            <a:r>
              <a:rPr lang="en-US" dirty="0"/>
              <a:t>Anywhere an input </a:t>
            </a:r>
            <a:r>
              <a:rPr lang="en-US" dirty="0">
                <a:solidFill>
                  <a:schemeClr val="accent1"/>
                </a:solidFill>
              </a:rPr>
              <a:t>a</a:t>
            </a:r>
            <a:r>
              <a:rPr lang="en-US" dirty="0"/>
              <a:t> is 0, write </a:t>
            </a:r>
            <a:r>
              <a:rPr lang="en-US" dirty="0">
                <a:solidFill>
                  <a:schemeClr val="accent1"/>
                </a:solidFill>
              </a:rPr>
              <a:t>~𝑎 </a:t>
            </a:r>
            <a:r>
              <a:rPr lang="en-US" dirty="0"/>
              <a:t>in the clause</a:t>
            </a:r>
          </a:p>
          <a:p>
            <a:pPr lvl="1"/>
            <a:r>
              <a:rPr lang="en-US" dirty="0"/>
              <a:t>Say the output equals all of the </a:t>
            </a:r>
            <a:r>
              <a:rPr lang="en-US" dirty="0">
                <a:solidFill>
                  <a:schemeClr val="accent1"/>
                </a:solidFill>
              </a:rPr>
              <a:t>clauses</a:t>
            </a:r>
            <a:r>
              <a:rPr lang="en-US" dirty="0"/>
              <a:t> </a:t>
            </a:r>
            <a:r>
              <a:rPr lang="en-US" dirty="0" err="1">
                <a:solidFill>
                  <a:schemeClr val="accent6"/>
                </a:solidFill>
              </a:rPr>
              <a:t>ORed</a:t>
            </a:r>
            <a:r>
              <a:rPr lang="en-US" dirty="0"/>
              <a:t> together</a:t>
            </a:r>
          </a:p>
          <a:p>
            <a:pPr lvl="1"/>
            <a:r>
              <a:rPr lang="en-US" dirty="0"/>
              <a:t>Typically you can simplify, but that’s a topic for a different day</a:t>
            </a:r>
          </a:p>
        </p:txBody>
      </p:sp>
      <p:sp>
        <p:nvSpPr>
          <p:cNvPr id="4" name="Slide Number Placeholder 3"/>
          <p:cNvSpPr>
            <a:spLocks noGrp="1"/>
          </p:cNvSpPr>
          <p:nvPr>
            <p:ph type="sldNum" sz="quarter" idx="12"/>
          </p:nvPr>
        </p:nvSpPr>
        <p:spPr/>
        <p:txBody>
          <a:bodyPr/>
          <a:lstStyle/>
          <a:p>
            <a:fld id="{B4F74605-8D2E-2747-B74B-91F705457A95}" type="slidenum">
              <a:rPr lang="en-US" smtClean="0"/>
              <a:t>41</a:t>
            </a:fld>
            <a:endParaRPr lang="en-US"/>
          </a:p>
        </p:txBody>
      </p:sp>
    </p:spTree>
    <p:extLst>
      <p:ext uri="{BB962C8B-B14F-4D97-AF65-F5344CB8AC3E}">
        <p14:creationId xmlns:p14="http://schemas.microsoft.com/office/powerpoint/2010/main" val="1086342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Multiplexor (MUX)</a:t>
            </a:r>
          </a:p>
        </p:txBody>
      </p:sp>
      <p:sp>
        <p:nvSpPr>
          <p:cNvPr id="3" name="Content Placeholder 2"/>
          <p:cNvSpPr>
            <a:spLocks noGrp="1"/>
          </p:cNvSpPr>
          <p:nvPr>
            <p:ph idx="1"/>
          </p:nvPr>
        </p:nvSpPr>
        <p:spPr/>
        <p:txBody>
          <a:bodyPr/>
          <a:lstStyle/>
          <a:p>
            <a:r>
              <a:rPr lang="en-US"/>
              <a:t>A multiplexor is a device which takes in multiple signals and outputs a single signal</a:t>
            </a:r>
          </a:p>
          <a:p>
            <a:r>
              <a:rPr lang="en-US"/>
              <a:t>The purpose of using a multiplexer is to make full use of the capacity of the communication channel and greatly reduce the cost of the system</a:t>
            </a:r>
          </a:p>
        </p:txBody>
      </p:sp>
      <p:sp>
        <p:nvSpPr>
          <p:cNvPr id="7" name="Trapezoid 6"/>
          <p:cNvSpPr/>
          <p:nvPr/>
        </p:nvSpPr>
        <p:spPr>
          <a:xfrm rot="5400000">
            <a:off x="5014784" y="4831562"/>
            <a:ext cx="1272746" cy="88968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MUX</a:t>
            </a:r>
          </a:p>
        </p:txBody>
      </p:sp>
      <p:cxnSp>
        <p:nvCxnSpPr>
          <p:cNvPr id="9" name="Straight Arrow Connector 8"/>
          <p:cNvCxnSpPr/>
          <p:nvPr/>
        </p:nvCxnSpPr>
        <p:spPr>
          <a:xfrm flipV="1">
            <a:off x="4144035" y="4830334"/>
            <a:ext cx="1062278" cy="11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144035" y="5139842"/>
            <a:ext cx="1062278" cy="11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144035" y="5425975"/>
            <a:ext cx="1062278" cy="11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144035" y="5706170"/>
            <a:ext cx="1062278" cy="11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0"/>
          </p:cNvCxnSpPr>
          <p:nvPr/>
        </p:nvCxnSpPr>
        <p:spPr>
          <a:xfrm>
            <a:off x="6096001" y="5276406"/>
            <a:ext cx="1681883" cy="2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5489737" y="5835224"/>
            <a:ext cx="5937" cy="657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785036" y="5757668"/>
            <a:ext cx="0" cy="73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B4F74605-8D2E-2747-B74B-91F705457A95}" type="slidenum">
              <a:rPr lang="en-US" smtClean="0"/>
              <a:t>42</a:t>
            </a:fld>
            <a:endParaRPr lang="en-US"/>
          </a:p>
        </p:txBody>
      </p:sp>
    </p:spTree>
    <p:extLst>
      <p:ext uri="{BB962C8B-B14F-4D97-AF65-F5344CB8AC3E}">
        <p14:creationId xmlns:p14="http://schemas.microsoft.com/office/powerpoint/2010/main" val="40755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Multiplexor (MUX)</a:t>
            </a:r>
          </a:p>
        </p:txBody>
      </p:sp>
      <p:sp>
        <p:nvSpPr>
          <p:cNvPr id="3" name="Content Placeholder 2"/>
          <p:cNvSpPr>
            <a:spLocks noGrp="1"/>
          </p:cNvSpPr>
          <p:nvPr>
            <p:ph idx="1"/>
          </p:nvPr>
        </p:nvSpPr>
        <p:spPr/>
        <p:txBody>
          <a:bodyPr/>
          <a:lstStyle/>
          <a:p>
            <a:r>
              <a:rPr lang="en-US" dirty="0"/>
              <a:t>4-to-1 Multiplexor</a:t>
            </a:r>
          </a:p>
          <a:p>
            <a:r>
              <a:rPr lang="en-US" dirty="0"/>
              <a:t>It can be noted that 2^N input signals require N select signals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086" y="4200808"/>
            <a:ext cx="3437589" cy="2264628"/>
          </a:xfrm>
          <a:prstGeom prst="rect">
            <a:avLst/>
          </a:prstGeom>
        </p:spPr>
      </p:pic>
      <p:sp>
        <p:nvSpPr>
          <p:cNvPr id="5" name="TextBox 4"/>
          <p:cNvSpPr txBox="1"/>
          <p:nvPr/>
        </p:nvSpPr>
        <p:spPr>
          <a:xfrm>
            <a:off x="6167252" y="5104321"/>
            <a:ext cx="1223319" cy="646331"/>
          </a:xfrm>
          <a:prstGeom prst="rect">
            <a:avLst/>
          </a:prstGeom>
          <a:noFill/>
        </p:spPr>
        <p:txBody>
          <a:bodyPr wrap="square" rtlCol="0">
            <a:spAutoFit/>
          </a:bodyPr>
          <a:lstStyle/>
          <a:p>
            <a:r>
              <a:rPr lang="en-US" dirty="0">
                <a:solidFill>
                  <a:srgbClr val="C00000"/>
                </a:solidFill>
              </a:rPr>
              <a:t>2^N input signals</a:t>
            </a:r>
          </a:p>
        </p:txBody>
      </p:sp>
      <p:sp>
        <p:nvSpPr>
          <p:cNvPr id="6" name="TextBox 5"/>
          <p:cNvSpPr txBox="1"/>
          <p:nvPr/>
        </p:nvSpPr>
        <p:spPr>
          <a:xfrm>
            <a:off x="9623384" y="4200808"/>
            <a:ext cx="1223319" cy="369332"/>
          </a:xfrm>
          <a:prstGeom prst="rect">
            <a:avLst/>
          </a:prstGeom>
          <a:noFill/>
        </p:spPr>
        <p:txBody>
          <a:bodyPr wrap="square" rtlCol="0">
            <a:spAutoFit/>
          </a:bodyPr>
          <a:lstStyle/>
          <a:p>
            <a:r>
              <a:rPr lang="en-US" dirty="0">
                <a:solidFill>
                  <a:srgbClr val="C00000"/>
                </a:solidFill>
              </a:rPr>
              <a:t>N selectors</a:t>
            </a:r>
          </a:p>
        </p:txBody>
      </p:sp>
      <p:sp>
        <p:nvSpPr>
          <p:cNvPr id="7" name="Slide Number Placeholder 6"/>
          <p:cNvSpPr>
            <a:spLocks noGrp="1"/>
          </p:cNvSpPr>
          <p:nvPr>
            <p:ph type="sldNum" sz="quarter" idx="12"/>
          </p:nvPr>
        </p:nvSpPr>
        <p:spPr/>
        <p:txBody>
          <a:bodyPr/>
          <a:lstStyle/>
          <a:p>
            <a:fld id="{B4F74605-8D2E-2747-B74B-91F705457A95}" type="slidenum">
              <a:rPr lang="en-US" smtClean="0"/>
              <a:t>43</a:t>
            </a:fld>
            <a:endParaRPr lang="en-US"/>
          </a:p>
        </p:txBody>
      </p:sp>
    </p:spTree>
    <p:extLst>
      <p:ext uri="{BB962C8B-B14F-4D97-AF65-F5344CB8AC3E}">
        <p14:creationId xmlns:p14="http://schemas.microsoft.com/office/powerpoint/2010/main" val="152580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a:t>
            </a:r>
            <a:r>
              <a:rPr lang="en-US" altLang="zh-CN" b="1" dirty="0"/>
              <a:t>1</a:t>
            </a:r>
            <a:r>
              <a:rPr lang="en-US" b="1" dirty="0"/>
              <a:t>.1 </a:t>
            </a:r>
            <a:r>
              <a:rPr lang="en-US" dirty="0"/>
              <a:t>payload2header example</a:t>
            </a:r>
          </a:p>
        </p:txBody>
      </p:sp>
      <p:sp>
        <p:nvSpPr>
          <p:cNvPr id="3" name="Content Placeholder 2"/>
          <p:cNvSpPr>
            <a:spLocks noGrp="1"/>
          </p:cNvSpPr>
          <p:nvPr>
            <p:ph idx="1"/>
          </p:nvPr>
        </p:nvSpPr>
        <p:spPr/>
        <p:txBody>
          <a:bodyPr/>
          <a:lstStyle/>
          <a:p>
            <a:pPr fontAlgn="base"/>
            <a:r>
              <a:rPr lang="en-US" sz="2400" dirty="0"/>
              <a:t>Suppose a user invokes free(p) using pointer p whose value is 0x789012345670. What is the memory address for the start of the chunk that contains the allocated space (payload) that should be freed? (To </a:t>
            </a:r>
            <a:r>
              <a:rPr lang="en-US" sz="2400" dirty="0" err="1"/>
              <a:t>faciliate</a:t>
            </a:r>
            <a:r>
              <a:rPr lang="en-US" sz="2400" dirty="0"/>
              <a:t> </a:t>
            </a:r>
            <a:r>
              <a:rPr lang="en-US" sz="2400" dirty="0" err="1"/>
              <a:t>autograding</a:t>
            </a:r>
            <a:r>
              <a:rPr lang="en-US" sz="2400" dirty="0"/>
              <a:t>, please write your answer in hex with prefix 0x, ignoring leading zeros and using lowercase letters)</a:t>
            </a:r>
          </a:p>
          <a:p>
            <a:pPr fontAlgn="base"/>
            <a:r>
              <a:rPr lang="is-IS" dirty="0">
                <a:solidFill>
                  <a:srgbClr val="C00000"/>
                </a:solidFill>
              </a:rPr>
              <a:t>0x789012345660</a:t>
            </a:r>
            <a:br>
              <a:rPr lang="en-US" dirty="0"/>
            </a:br>
            <a:endParaRPr lang="en-US" dirty="0"/>
          </a:p>
          <a:p>
            <a:endParaRPr lang="en-US" dirty="0"/>
          </a:p>
        </p:txBody>
      </p:sp>
      <p:graphicFrame>
        <p:nvGraphicFramePr>
          <p:cNvPr id="4" name="Table 3"/>
          <p:cNvGraphicFramePr>
            <a:graphicFrameLocks noGrp="1"/>
          </p:cNvGraphicFramePr>
          <p:nvPr/>
        </p:nvGraphicFramePr>
        <p:xfrm>
          <a:off x="7312999" y="3451624"/>
          <a:ext cx="1890644" cy="3135212"/>
        </p:xfrm>
        <a:graphic>
          <a:graphicData uri="http://schemas.openxmlformats.org/drawingml/2006/table">
            <a:tbl>
              <a:tblPr firstRow="1" bandRow="1">
                <a:tableStyleId>{5940675A-B579-460E-94D1-54222C63F5DA}</a:tableStyleId>
              </a:tblPr>
              <a:tblGrid>
                <a:gridCol w="1890644">
                  <a:extLst>
                    <a:ext uri="{9D8B030D-6E8A-4147-A177-3AD203B41FA5}">
                      <a16:colId xmlns:a16="http://schemas.microsoft.com/office/drawing/2014/main" val="20000"/>
                    </a:ext>
                  </a:extLst>
                </a:gridCol>
              </a:tblGrid>
              <a:tr h="344774">
                <a:tc>
                  <a:txBody>
                    <a:bodyPr/>
                    <a:lstStyle/>
                    <a:p>
                      <a:pPr algn="ctr"/>
                      <a:r>
                        <a:rPr lang="en-US"/>
                        <a:t>size | status</a:t>
                      </a:r>
                    </a:p>
                  </a:txBody>
                  <a:tcPr/>
                </a:tc>
                <a:extLst>
                  <a:ext uri="{0D108BD9-81ED-4DB2-BD59-A6C34878D82A}">
                    <a16:rowId xmlns:a16="http://schemas.microsoft.com/office/drawing/2014/main" val="10000"/>
                  </a:ext>
                </a:extLst>
              </a:tr>
              <a:tr h="344774">
                <a:tc>
                  <a:txBody>
                    <a:bodyPr/>
                    <a:lstStyle/>
                    <a:p>
                      <a:pPr algn="ctr"/>
                      <a:r>
                        <a:rPr lang="en-US"/>
                        <a:t>header padding</a:t>
                      </a:r>
                    </a:p>
                  </a:txBody>
                  <a:tcPr/>
                </a:tc>
                <a:extLst>
                  <a:ext uri="{0D108BD9-81ED-4DB2-BD59-A6C34878D82A}">
                    <a16:rowId xmlns:a16="http://schemas.microsoft.com/office/drawing/2014/main" val="10001"/>
                  </a:ext>
                </a:extLst>
              </a:tr>
              <a:tr h="1672172">
                <a:tc>
                  <a:txBody>
                    <a:bodyPr/>
                    <a:lstStyle/>
                    <a:p>
                      <a:pPr algn="ctr"/>
                      <a:endParaRPr lang="en-US"/>
                    </a:p>
                    <a:p>
                      <a:pPr algn="ctr"/>
                      <a:endParaRPr lang="en-US"/>
                    </a:p>
                    <a:p>
                      <a:pPr algn="ctr"/>
                      <a:r>
                        <a:rPr lang="en-US"/>
                        <a:t>Payload</a:t>
                      </a:r>
                    </a:p>
                    <a:p>
                      <a:pPr algn="ctr"/>
                      <a:r>
                        <a:rPr lang="en-US"/>
                        <a:t>(</a:t>
                      </a:r>
                      <a:r>
                        <a:rPr lang="en-US" err="1">
                          <a:solidFill>
                            <a:schemeClr val="accent1"/>
                          </a:solidFill>
                        </a:rPr>
                        <a:t>data</a:t>
                      </a:r>
                      <a:r>
                        <a:rPr lang="en-US" err="1"/>
                        <a:t>+padding</a:t>
                      </a:r>
                      <a:r>
                        <a:rPr lang="en-US"/>
                        <a:t>)</a:t>
                      </a:r>
                    </a:p>
                  </a:txBody>
                  <a:tcPr/>
                </a:tc>
                <a:extLst>
                  <a:ext uri="{0D108BD9-81ED-4DB2-BD59-A6C34878D82A}">
                    <a16:rowId xmlns:a16="http://schemas.microsoft.com/office/drawing/2014/main" val="10002"/>
                  </a:ext>
                </a:extLst>
              </a:tr>
              <a:tr h="363292">
                <a:tc>
                  <a:txBody>
                    <a:bodyPr/>
                    <a:lstStyle/>
                    <a:p>
                      <a:pPr algn="ctr"/>
                      <a:r>
                        <a:rPr lang="en-US"/>
                        <a:t>size | status</a:t>
                      </a:r>
                    </a:p>
                  </a:txBody>
                  <a:tcPr/>
                </a:tc>
                <a:extLst>
                  <a:ext uri="{0D108BD9-81ED-4DB2-BD59-A6C34878D82A}">
                    <a16:rowId xmlns:a16="http://schemas.microsoft.com/office/drawing/2014/main" val="10003"/>
                  </a:ext>
                </a:extLst>
              </a:tr>
              <a:tr h="363292">
                <a:tc>
                  <a:txBody>
                    <a:bodyPr/>
                    <a:lstStyle/>
                    <a:p>
                      <a:pPr algn="ctr"/>
                      <a:r>
                        <a:rPr lang="en-US"/>
                        <a:t>padding</a:t>
                      </a:r>
                    </a:p>
                  </a:txBody>
                  <a:tcPr/>
                </a:tc>
                <a:extLst>
                  <a:ext uri="{0D108BD9-81ED-4DB2-BD59-A6C34878D82A}">
                    <a16:rowId xmlns:a16="http://schemas.microsoft.com/office/drawing/2014/main" val="10004"/>
                  </a:ext>
                </a:extLst>
              </a:tr>
            </a:tbl>
          </a:graphicData>
        </a:graphic>
      </p:graphicFrame>
      <p:sp>
        <p:nvSpPr>
          <p:cNvPr id="5" name="Right Brace 4"/>
          <p:cNvSpPr/>
          <p:nvPr/>
        </p:nvSpPr>
        <p:spPr>
          <a:xfrm>
            <a:off x="9322912" y="3454091"/>
            <a:ext cx="132522" cy="6453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9574703" y="3454091"/>
            <a:ext cx="1179443" cy="646331"/>
          </a:xfrm>
          <a:prstGeom prst="rect">
            <a:avLst/>
          </a:prstGeom>
          <a:noFill/>
        </p:spPr>
        <p:txBody>
          <a:bodyPr wrap="square" rtlCol="0">
            <a:spAutoFit/>
          </a:bodyPr>
          <a:lstStyle/>
          <a:p>
            <a:r>
              <a:rPr lang="en-US" dirty="0"/>
              <a:t>header</a:t>
            </a:r>
          </a:p>
          <a:p>
            <a:r>
              <a:rPr lang="en-US" dirty="0"/>
              <a:t>(16 bytes)</a:t>
            </a:r>
          </a:p>
        </p:txBody>
      </p:sp>
      <p:cxnSp>
        <p:nvCxnSpPr>
          <p:cNvPr id="13" name="Straight Arrow Connector 12"/>
          <p:cNvCxnSpPr/>
          <p:nvPr/>
        </p:nvCxnSpPr>
        <p:spPr>
          <a:xfrm>
            <a:off x="6339016" y="4245136"/>
            <a:ext cx="741406"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fld id="{B4F74605-8D2E-2747-B74B-91F705457A95}" type="slidenum">
              <a:rPr lang="en-US" smtClean="0"/>
              <a:t>5</a:t>
            </a:fld>
            <a:endParaRPr lang="en-US"/>
          </a:p>
        </p:txBody>
      </p:sp>
      <p:sp>
        <p:nvSpPr>
          <p:cNvPr id="14" name="Rectangle 13">
            <a:extLst>
              <a:ext uri="{FF2B5EF4-FFF2-40B4-BE49-F238E27FC236}">
                <a16:creationId xmlns:a16="http://schemas.microsoft.com/office/drawing/2014/main" id="{6AD21D48-F8D6-194B-833E-EA2F808ADBEA}"/>
              </a:ext>
            </a:extLst>
          </p:cNvPr>
          <p:cNvSpPr/>
          <p:nvPr/>
        </p:nvSpPr>
        <p:spPr>
          <a:xfrm>
            <a:off x="4177200" y="4064724"/>
            <a:ext cx="2042547" cy="369332"/>
          </a:xfrm>
          <a:prstGeom prst="rect">
            <a:avLst/>
          </a:prstGeom>
        </p:spPr>
        <p:txBody>
          <a:bodyPr wrap="none">
            <a:spAutoFit/>
          </a:bodyPr>
          <a:lstStyle/>
          <a:p>
            <a:r>
              <a:rPr lang="en-US" altLang="zh-CN" dirty="0"/>
              <a:t>p=</a:t>
            </a:r>
            <a:r>
              <a:rPr lang="en-US" dirty="0"/>
              <a:t>0x789012345670</a:t>
            </a:r>
          </a:p>
        </p:txBody>
      </p:sp>
      <p:cxnSp>
        <p:nvCxnSpPr>
          <p:cNvPr id="16" name="Straight Arrow Connector 15">
            <a:extLst>
              <a:ext uri="{FF2B5EF4-FFF2-40B4-BE49-F238E27FC236}">
                <a16:creationId xmlns:a16="http://schemas.microsoft.com/office/drawing/2014/main" id="{4C862E7E-4F33-7E49-9978-E58EA1488F38}"/>
              </a:ext>
            </a:extLst>
          </p:cNvPr>
          <p:cNvCxnSpPr/>
          <p:nvPr/>
        </p:nvCxnSpPr>
        <p:spPr>
          <a:xfrm>
            <a:off x="6458285" y="3485908"/>
            <a:ext cx="741406"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28903FC-0DF4-9840-894B-7ED1CA643817}"/>
              </a:ext>
            </a:extLst>
          </p:cNvPr>
          <p:cNvSpPr/>
          <p:nvPr/>
        </p:nvSpPr>
        <p:spPr>
          <a:xfrm>
            <a:off x="4414445" y="3301242"/>
            <a:ext cx="1805302" cy="369332"/>
          </a:xfrm>
          <a:prstGeom prst="rect">
            <a:avLst/>
          </a:prstGeom>
        </p:spPr>
        <p:txBody>
          <a:bodyPr wrap="none">
            <a:spAutoFit/>
          </a:bodyPr>
          <a:lstStyle/>
          <a:p>
            <a:r>
              <a:rPr lang="en-US" dirty="0"/>
              <a:t>0x7890123456</a:t>
            </a:r>
            <a:r>
              <a:rPr lang="en-US" altLang="zh-CN" dirty="0"/>
              <a:t>6</a:t>
            </a:r>
            <a:r>
              <a:rPr lang="en-US" dirty="0"/>
              <a:t>0</a:t>
            </a:r>
          </a:p>
        </p:txBody>
      </p:sp>
    </p:spTree>
    <p:extLst>
      <p:ext uri="{BB962C8B-B14F-4D97-AF65-F5344CB8AC3E}">
        <p14:creationId xmlns:p14="http://schemas.microsoft.com/office/powerpoint/2010/main" val="361519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4"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a:t>
            </a:r>
            <a:r>
              <a:rPr lang="en-US" altLang="zh-CN" b="1" dirty="0"/>
              <a:t>1</a:t>
            </a:r>
            <a:r>
              <a:rPr lang="en-US" b="1" dirty="0"/>
              <a:t>.2 </a:t>
            </a:r>
            <a:r>
              <a:rPr lang="en-US" dirty="0"/>
              <a:t>payload2header</a:t>
            </a:r>
          </a:p>
        </p:txBody>
      </p:sp>
      <p:sp>
        <p:nvSpPr>
          <p:cNvPr id="3" name="Content Placeholder 2"/>
          <p:cNvSpPr>
            <a:spLocks noGrp="1"/>
          </p:cNvSpPr>
          <p:nvPr>
            <p:ph idx="1"/>
          </p:nvPr>
        </p:nvSpPr>
        <p:spPr/>
        <p:txBody>
          <a:bodyPr/>
          <a:lstStyle/>
          <a:p>
            <a:pPr marL="0" indent="0">
              <a:buNone/>
            </a:pPr>
            <a:r>
              <a:rPr lang="en-US" dirty="0"/>
              <a:t>`payload2header` takes as argument a </a:t>
            </a:r>
            <a:r>
              <a:rPr lang="en-US" dirty="0">
                <a:solidFill>
                  <a:schemeClr val="accent1"/>
                </a:solidFill>
              </a:rPr>
              <a:t>pointer to the start of the payload</a:t>
            </a:r>
            <a:r>
              <a:rPr lang="en-US" dirty="0"/>
              <a:t> in the chunk, and returns a </a:t>
            </a:r>
            <a:r>
              <a:rPr lang="en-US" dirty="0">
                <a:solidFill>
                  <a:schemeClr val="accent6"/>
                </a:solidFill>
              </a:rPr>
              <a:t>pointer to the chunk's header</a:t>
            </a:r>
            <a:r>
              <a:rPr lang="en-US" dirty="0"/>
              <a:t>.</a:t>
            </a:r>
          </a:p>
          <a:p>
            <a:pPr marL="0" indent="0" fontAlgn="base">
              <a:buNone/>
            </a:pPr>
            <a:r>
              <a:rPr lang="en-US" dirty="0"/>
              <a:t>Which of the following C statement to use for the missing line?</a:t>
            </a:r>
          </a:p>
          <a:p>
            <a:pPr marL="514350" indent="-514350" fontAlgn="base">
              <a:buFont typeface="+mj-lt"/>
              <a:buAutoNum type="alphaUcPeriod"/>
            </a:pPr>
            <a:r>
              <a:rPr lang="en-US" dirty="0"/>
              <a:t>h = (header *)p - </a:t>
            </a:r>
            <a:r>
              <a:rPr lang="en-US" dirty="0" err="1"/>
              <a:t>sizeof</a:t>
            </a:r>
            <a:r>
              <a:rPr lang="en-US" dirty="0"/>
              <a:t>(header);</a:t>
            </a:r>
          </a:p>
          <a:p>
            <a:pPr marL="514350" indent="-514350" fontAlgn="base">
              <a:buFont typeface="+mj-lt"/>
              <a:buAutoNum type="alphaUcPeriod"/>
            </a:pPr>
            <a:r>
              <a:rPr lang="en-US" dirty="0"/>
              <a:t>h = (header *)p - 1;</a:t>
            </a:r>
          </a:p>
          <a:p>
            <a:pPr marL="514350" indent="-514350" fontAlgn="base">
              <a:buFont typeface="+mj-lt"/>
              <a:buAutoNum type="alphaUcPeriod"/>
            </a:pPr>
            <a:r>
              <a:rPr lang="en-US" dirty="0"/>
              <a:t>h = (header *)((char *)p - </a:t>
            </a:r>
            <a:r>
              <a:rPr lang="en-US" dirty="0" err="1"/>
              <a:t>sizeof</a:t>
            </a:r>
            <a:r>
              <a:rPr lang="en-US" dirty="0"/>
              <a:t>(header));</a:t>
            </a:r>
          </a:p>
          <a:p>
            <a:pPr marL="514350" indent="-514350" fontAlgn="base">
              <a:buFont typeface="+mj-lt"/>
              <a:buAutoNum type="alphaUcPeriod"/>
            </a:pPr>
            <a:r>
              <a:rPr lang="en-US" dirty="0"/>
              <a:t>h = (char *)p - 1;</a:t>
            </a:r>
          </a:p>
          <a:p>
            <a:pPr marL="514350" indent="-514350" fontAlgn="base">
              <a:buFont typeface="+mj-lt"/>
              <a:buAutoNum type="alphaUcPeriod"/>
            </a:pPr>
            <a:r>
              <a:rPr lang="en-US" dirty="0"/>
              <a:t>None of the above.</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6600" y="365125"/>
            <a:ext cx="3046730" cy="1252081"/>
          </a:xfrm>
          <a:prstGeom prst="rect">
            <a:avLst/>
          </a:prstGeom>
        </p:spPr>
      </p:pic>
      <p:sp>
        <p:nvSpPr>
          <p:cNvPr id="7" name="Oval 6"/>
          <p:cNvSpPr/>
          <p:nvPr/>
        </p:nvSpPr>
        <p:spPr>
          <a:xfrm>
            <a:off x="284206" y="4263080"/>
            <a:ext cx="4769708" cy="46152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80086" y="3734088"/>
            <a:ext cx="4769708" cy="46152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B4F74605-8D2E-2747-B74B-91F705457A95}" type="slidenum">
              <a:rPr lang="en-US" smtClean="0"/>
              <a:t>6</a:t>
            </a:fld>
            <a:endParaRPr lang="en-US"/>
          </a:p>
        </p:txBody>
      </p:sp>
      <p:sp>
        <p:nvSpPr>
          <p:cNvPr id="18" name="Rectangle 17">
            <a:extLst>
              <a:ext uri="{FF2B5EF4-FFF2-40B4-BE49-F238E27FC236}">
                <a16:creationId xmlns:a16="http://schemas.microsoft.com/office/drawing/2014/main" id="{E114122B-8855-8945-8DA3-1C9ACBB41AE2}"/>
              </a:ext>
            </a:extLst>
          </p:cNvPr>
          <p:cNvSpPr/>
          <p:nvPr/>
        </p:nvSpPr>
        <p:spPr>
          <a:xfrm>
            <a:off x="1891862" y="3647090"/>
            <a:ext cx="1575605" cy="548521"/>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9" name="Rounded Rectangular Callout 18">
            <a:extLst>
              <a:ext uri="{FF2B5EF4-FFF2-40B4-BE49-F238E27FC236}">
                <a16:creationId xmlns:a16="http://schemas.microsoft.com/office/drawing/2014/main" id="{50C89703-D806-CD47-8429-768802932473}"/>
              </a:ext>
            </a:extLst>
          </p:cNvPr>
          <p:cNvSpPr/>
          <p:nvPr/>
        </p:nvSpPr>
        <p:spPr>
          <a:xfrm>
            <a:off x="4521129" y="3640766"/>
            <a:ext cx="2899174" cy="588580"/>
          </a:xfrm>
          <a:prstGeom prst="wedgeRoundRectCallout">
            <a:avLst>
              <a:gd name="adj1" fmla="val -85060"/>
              <a:gd name="adj2" fmla="val -33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pointer</a:t>
            </a:r>
            <a:r>
              <a:rPr lang="zh-CN" altLang="en-US" dirty="0"/>
              <a:t> </a:t>
            </a:r>
            <a:r>
              <a:rPr lang="en-US" altLang="zh-CN" dirty="0"/>
              <a:t>arithmetic:</a:t>
            </a:r>
            <a:r>
              <a:rPr lang="zh-CN" altLang="en-US" dirty="0"/>
              <a:t> </a:t>
            </a:r>
            <a:br>
              <a:rPr lang="en-US" altLang="zh-CN" dirty="0"/>
            </a:br>
            <a:r>
              <a:rPr lang="en-US" altLang="zh-CN" dirty="0"/>
              <a:t>-1</a:t>
            </a:r>
            <a:r>
              <a:rPr lang="zh-CN" altLang="en-US" dirty="0"/>
              <a:t> </a:t>
            </a:r>
            <a:r>
              <a:rPr lang="en-US" altLang="zh-CN" dirty="0">
                <a:sym typeface="Wingdings" pitchFamily="2" charset="2"/>
              </a:rPr>
              <a:t></a:t>
            </a:r>
            <a:r>
              <a:rPr lang="zh-CN" altLang="en-US" dirty="0"/>
              <a:t> </a:t>
            </a:r>
            <a:r>
              <a:rPr lang="en-US" altLang="zh-CN" dirty="0"/>
              <a:t>-</a:t>
            </a:r>
            <a:r>
              <a:rPr lang="en-US" altLang="zh-CN" dirty="0" err="1"/>
              <a:t>sizeof</a:t>
            </a:r>
            <a:r>
              <a:rPr lang="en-US" altLang="zh-CN" dirty="0"/>
              <a:t>(</a:t>
            </a:r>
            <a:r>
              <a:rPr lang="en-US" altLang="zh-CN" dirty="0">
                <a:solidFill>
                  <a:srgbClr val="FF0000"/>
                </a:solidFill>
              </a:rPr>
              <a:t>header</a:t>
            </a:r>
            <a:r>
              <a:rPr lang="en-US" altLang="zh-CN" dirty="0"/>
              <a:t>) bytes</a:t>
            </a:r>
            <a:endParaRPr lang="en-US" dirty="0"/>
          </a:p>
        </p:txBody>
      </p:sp>
      <p:sp>
        <p:nvSpPr>
          <p:cNvPr id="20" name="Rectangle 19">
            <a:extLst>
              <a:ext uri="{FF2B5EF4-FFF2-40B4-BE49-F238E27FC236}">
                <a16:creationId xmlns:a16="http://schemas.microsoft.com/office/drawing/2014/main" id="{43259D3B-5BB7-9541-B34F-4902B995C448}"/>
              </a:ext>
            </a:extLst>
          </p:cNvPr>
          <p:cNvSpPr/>
          <p:nvPr/>
        </p:nvSpPr>
        <p:spPr>
          <a:xfrm>
            <a:off x="3474189" y="4243484"/>
            <a:ext cx="1223935" cy="48112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1" name="Rounded Rectangular Callout 20">
            <a:extLst>
              <a:ext uri="{FF2B5EF4-FFF2-40B4-BE49-F238E27FC236}">
                <a16:creationId xmlns:a16="http://schemas.microsoft.com/office/drawing/2014/main" id="{81D4ACFB-A489-8B4D-ACB2-FDF4BD84054A}"/>
              </a:ext>
            </a:extLst>
          </p:cNvPr>
          <p:cNvSpPr/>
          <p:nvPr/>
        </p:nvSpPr>
        <p:spPr>
          <a:xfrm>
            <a:off x="5724805" y="4834760"/>
            <a:ext cx="4228492" cy="819806"/>
          </a:xfrm>
          <a:prstGeom prst="wedgeRoundRectCallout">
            <a:avLst>
              <a:gd name="adj1" fmla="val -73188"/>
              <a:gd name="adj2" fmla="val -838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pointer</a:t>
            </a:r>
            <a:r>
              <a:rPr lang="zh-CN" altLang="en-US" dirty="0"/>
              <a:t> </a:t>
            </a:r>
            <a:r>
              <a:rPr lang="en-US" altLang="zh-CN" dirty="0"/>
              <a:t>arithmetic:</a:t>
            </a:r>
            <a:r>
              <a:rPr lang="zh-CN" altLang="en-US" dirty="0"/>
              <a:t> </a:t>
            </a:r>
            <a:br>
              <a:rPr lang="en-US" altLang="zh-CN" dirty="0"/>
            </a:br>
            <a:r>
              <a:rPr lang="en-US" altLang="zh-CN" dirty="0"/>
              <a:t>-1                        </a:t>
            </a:r>
            <a:r>
              <a:rPr lang="en-US" altLang="zh-CN" dirty="0">
                <a:sym typeface="Wingdings" pitchFamily="2" charset="2"/>
              </a:rPr>
              <a:t></a:t>
            </a:r>
            <a:r>
              <a:rPr lang="zh-CN" altLang="en-US" dirty="0"/>
              <a:t> </a:t>
            </a:r>
            <a:r>
              <a:rPr lang="en-US" altLang="zh-CN" dirty="0"/>
              <a:t>-</a:t>
            </a:r>
            <a:r>
              <a:rPr lang="en-US" altLang="zh-CN" dirty="0" err="1"/>
              <a:t>sizeof</a:t>
            </a:r>
            <a:r>
              <a:rPr lang="en-US" altLang="zh-CN" dirty="0"/>
              <a:t>(</a:t>
            </a:r>
            <a:r>
              <a:rPr lang="en-US" altLang="zh-CN" dirty="0">
                <a:solidFill>
                  <a:srgbClr val="FF0000"/>
                </a:solidFill>
              </a:rPr>
              <a:t>char</a:t>
            </a:r>
            <a:r>
              <a:rPr lang="en-US" altLang="zh-CN" dirty="0"/>
              <a:t>)=1 bytes</a:t>
            </a:r>
            <a:br>
              <a:rPr lang="en-US" altLang="zh-CN" dirty="0"/>
            </a:br>
            <a:r>
              <a:rPr lang="en-US" altLang="zh-CN" dirty="0"/>
              <a:t>-</a:t>
            </a:r>
            <a:r>
              <a:rPr lang="en-US" altLang="zh-CN" dirty="0" err="1"/>
              <a:t>sizeof</a:t>
            </a:r>
            <a:r>
              <a:rPr lang="en-US" altLang="zh-CN" dirty="0"/>
              <a:t>(header) </a:t>
            </a:r>
            <a:r>
              <a:rPr lang="en-US" altLang="zh-CN" dirty="0">
                <a:sym typeface="Wingdings" pitchFamily="2" charset="2"/>
              </a:rPr>
              <a:t> -</a:t>
            </a:r>
            <a:r>
              <a:rPr lang="en-US" altLang="zh-CN" dirty="0" err="1">
                <a:sym typeface="Wingdings" pitchFamily="2" charset="2"/>
              </a:rPr>
              <a:t>sizeof</a:t>
            </a:r>
            <a:r>
              <a:rPr lang="en-US" altLang="zh-CN" dirty="0">
                <a:sym typeface="Wingdings" pitchFamily="2" charset="2"/>
              </a:rPr>
              <a:t>(header) bytes</a:t>
            </a:r>
            <a:endParaRPr lang="en-US" dirty="0"/>
          </a:p>
        </p:txBody>
      </p:sp>
      <p:sp>
        <p:nvSpPr>
          <p:cNvPr id="22" name="TextBox 21">
            <a:extLst>
              <a:ext uri="{FF2B5EF4-FFF2-40B4-BE49-F238E27FC236}">
                <a16:creationId xmlns:a16="http://schemas.microsoft.com/office/drawing/2014/main" id="{A59382B2-A998-D34D-92A0-A177D429155A}"/>
              </a:ext>
            </a:extLst>
          </p:cNvPr>
          <p:cNvSpPr txBox="1"/>
          <p:nvPr/>
        </p:nvSpPr>
        <p:spPr>
          <a:xfrm>
            <a:off x="8871226" y="3663431"/>
            <a:ext cx="3302827" cy="369332"/>
          </a:xfrm>
          <a:prstGeom prst="rect">
            <a:avLst/>
          </a:prstGeom>
          <a:noFill/>
        </p:spPr>
        <p:txBody>
          <a:bodyPr wrap="none" rtlCol="0">
            <a:spAutoFit/>
          </a:bodyPr>
          <a:lstStyle/>
          <a:p>
            <a:r>
              <a:rPr lang="en-US" dirty="0">
                <a:solidFill>
                  <a:srgbClr val="FF0000"/>
                </a:solidFill>
              </a:rPr>
              <a:t>logic: h=p-(</a:t>
            </a:r>
            <a:r>
              <a:rPr lang="en-US" dirty="0" err="1">
                <a:solidFill>
                  <a:srgbClr val="FF0000"/>
                </a:solidFill>
              </a:rPr>
              <a:t>sizeof</a:t>
            </a:r>
            <a:r>
              <a:rPr lang="en-US" dirty="0">
                <a:solidFill>
                  <a:srgbClr val="FF0000"/>
                </a:solidFill>
              </a:rPr>
              <a:t>(header) </a:t>
            </a:r>
            <a:r>
              <a:rPr lang="en-US" i="1" u="sng" dirty="0">
                <a:solidFill>
                  <a:srgbClr val="FF0000"/>
                </a:solidFill>
              </a:rPr>
              <a:t>bytes</a:t>
            </a:r>
            <a:r>
              <a:rPr lang="en-US" dirty="0">
                <a:solidFill>
                  <a:srgbClr val="FF0000"/>
                </a:solidFill>
              </a:rPr>
              <a:t>)</a:t>
            </a:r>
          </a:p>
        </p:txBody>
      </p:sp>
    </p:spTree>
    <p:extLst>
      <p:ext uri="{BB962C8B-B14F-4D97-AF65-F5344CB8AC3E}">
        <p14:creationId xmlns:p14="http://schemas.microsoft.com/office/powerpoint/2010/main" val="139262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8" grpId="0" animBg="1"/>
      <p:bldP spid="19" grpId="0" animBg="1"/>
      <p:bldP spid="20" grpId="0" animBg="1"/>
      <p:bldP spid="21"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a:t>
            </a:r>
            <a:r>
              <a:rPr lang="en-US" altLang="zh-CN" b="1" dirty="0"/>
              <a:t>1</a:t>
            </a:r>
            <a:r>
              <a:rPr lang="en-US" b="1" dirty="0"/>
              <a:t>.3 </a:t>
            </a:r>
            <a:r>
              <a:rPr lang="en-US" dirty="0"/>
              <a:t>header2footer example</a:t>
            </a:r>
          </a:p>
        </p:txBody>
      </p:sp>
      <p:sp>
        <p:nvSpPr>
          <p:cNvPr id="3" name="Content Placeholder 2"/>
          <p:cNvSpPr>
            <a:spLocks noGrp="1"/>
          </p:cNvSpPr>
          <p:nvPr>
            <p:ph idx="1"/>
          </p:nvPr>
        </p:nvSpPr>
        <p:spPr/>
        <p:txBody>
          <a:bodyPr/>
          <a:lstStyle/>
          <a:p>
            <a:pPr fontAlgn="base"/>
            <a:r>
              <a:rPr lang="en-US" dirty="0"/>
              <a:t>Suppose pointer variable h </a:t>
            </a:r>
            <a:r>
              <a:rPr lang="en-US" dirty="0">
                <a:solidFill>
                  <a:schemeClr val="accent1"/>
                </a:solidFill>
              </a:rPr>
              <a:t>points to the beginning of a chunk </a:t>
            </a:r>
            <a:r>
              <a:rPr lang="en-US" dirty="0"/>
              <a:t>and has value 0x7890123456a0. If the total size of the chunk is 1KB (including header and footer fields), then what is the memory address for the footer of this chunk?</a:t>
            </a:r>
          </a:p>
          <a:p>
            <a:pPr fontAlgn="base"/>
            <a:r>
              <a:rPr lang="en-US" dirty="0">
                <a:solidFill>
                  <a:srgbClr val="C00000"/>
                </a:solidFill>
              </a:rPr>
              <a:t>0x789012345a90</a:t>
            </a:r>
          </a:p>
          <a:p>
            <a:endParaRPr lang="en-US" dirty="0"/>
          </a:p>
        </p:txBody>
      </p:sp>
      <p:sp>
        <p:nvSpPr>
          <p:cNvPr id="5" name="Slide Number Placeholder 4"/>
          <p:cNvSpPr>
            <a:spLocks noGrp="1"/>
          </p:cNvSpPr>
          <p:nvPr>
            <p:ph type="sldNum" sz="quarter" idx="12"/>
          </p:nvPr>
        </p:nvSpPr>
        <p:spPr/>
        <p:txBody>
          <a:bodyPr/>
          <a:lstStyle/>
          <a:p>
            <a:fld id="{B4F74605-8D2E-2747-B74B-91F705457A95}" type="slidenum">
              <a:rPr lang="en-US" smtClean="0"/>
              <a:t>7</a:t>
            </a:fld>
            <a:endParaRPr lang="en-US"/>
          </a:p>
        </p:txBody>
      </p:sp>
      <p:graphicFrame>
        <p:nvGraphicFramePr>
          <p:cNvPr id="6" name="Table 5">
            <a:extLst>
              <a:ext uri="{FF2B5EF4-FFF2-40B4-BE49-F238E27FC236}">
                <a16:creationId xmlns:a16="http://schemas.microsoft.com/office/drawing/2014/main" id="{BBDCDC88-5558-7044-A182-574CA5E946F2}"/>
              </a:ext>
            </a:extLst>
          </p:cNvPr>
          <p:cNvGraphicFramePr>
            <a:graphicFrameLocks noGrp="1"/>
          </p:cNvGraphicFramePr>
          <p:nvPr/>
        </p:nvGraphicFramePr>
        <p:xfrm>
          <a:off x="7312999" y="3451624"/>
          <a:ext cx="1890644" cy="3135212"/>
        </p:xfrm>
        <a:graphic>
          <a:graphicData uri="http://schemas.openxmlformats.org/drawingml/2006/table">
            <a:tbl>
              <a:tblPr firstRow="1" bandRow="1">
                <a:tableStyleId>{5940675A-B579-460E-94D1-54222C63F5DA}</a:tableStyleId>
              </a:tblPr>
              <a:tblGrid>
                <a:gridCol w="1890644">
                  <a:extLst>
                    <a:ext uri="{9D8B030D-6E8A-4147-A177-3AD203B41FA5}">
                      <a16:colId xmlns:a16="http://schemas.microsoft.com/office/drawing/2014/main" val="20000"/>
                    </a:ext>
                  </a:extLst>
                </a:gridCol>
              </a:tblGrid>
              <a:tr h="344774">
                <a:tc>
                  <a:txBody>
                    <a:bodyPr/>
                    <a:lstStyle/>
                    <a:p>
                      <a:pPr algn="ctr"/>
                      <a:r>
                        <a:rPr lang="en-US"/>
                        <a:t>size | status</a:t>
                      </a:r>
                    </a:p>
                  </a:txBody>
                  <a:tcPr/>
                </a:tc>
                <a:extLst>
                  <a:ext uri="{0D108BD9-81ED-4DB2-BD59-A6C34878D82A}">
                    <a16:rowId xmlns:a16="http://schemas.microsoft.com/office/drawing/2014/main" val="10000"/>
                  </a:ext>
                </a:extLst>
              </a:tr>
              <a:tr h="344774">
                <a:tc>
                  <a:txBody>
                    <a:bodyPr/>
                    <a:lstStyle/>
                    <a:p>
                      <a:pPr algn="ctr"/>
                      <a:r>
                        <a:rPr lang="en-US"/>
                        <a:t>header padding</a:t>
                      </a:r>
                    </a:p>
                  </a:txBody>
                  <a:tcPr/>
                </a:tc>
                <a:extLst>
                  <a:ext uri="{0D108BD9-81ED-4DB2-BD59-A6C34878D82A}">
                    <a16:rowId xmlns:a16="http://schemas.microsoft.com/office/drawing/2014/main" val="10001"/>
                  </a:ext>
                </a:extLst>
              </a:tr>
              <a:tr h="1672172">
                <a:tc>
                  <a:txBody>
                    <a:bodyPr/>
                    <a:lstStyle/>
                    <a:p>
                      <a:pPr algn="ctr"/>
                      <a:endParaRPr lang="en-US"/>
                    </a:p>
                    <a:p>
                      <a:pPr algn="ctr"/>
                      <a:endParaRPr lang="en-US"/>
                    </a:p>
                    <a:p>
                      <a:pPr algn="ctr"/>
                      <a:r>
                        <a:rPr lang="en-US"/>
                        <a:t>Payload</a:t>
                      </a:r>
                    </a:p>
                    <a:p>
                      <a:pPr algn="ctr"/>
                      <a:r>
                        <a:rPr lang="en-US"/>
                        <a:t>(</a:t>
                      </a:r>
                      <a:r>
                        <a:rPr lang="en-US" err="1">
                          <a:solidFill>
                            <a:schemeClr val="accent1"/>
                          </a:solidFill>
                        </a:rPr>
                        <a:t>data</a:t>
                      </a:r>
                      <a:r>
                        <a:rPr lang="en-US" err="1"/>
                        <a:t>+padding</a:t>
                      </a:r>
                      <a:r>
                        <a:rPr lang="en-US"/>
                        <a:t>)</a:t>
                      </a:r>
                    </a:p>
                  </a:txBody>
                  <a:tcPr/>
                </a:tc>
                <a:extLst>
                  <a:ext uri="{0D108BD9-81ED-4DB2-BD59-A6C34878D82A}">
                    <a16:rowId xmlns:a16="http://schemas.microsoft.com/office/drawing/2014/main" val="10002"/>
                  </a:ext>
                </a:extLst>
              </a:tr>
              <a:tr h="363292">
                <a:tc>
                  <a:txBody>
                    <a:bodyPr/>
                    <a:lstStyle/>
                    <a:p>
                      <a:pPr algn="ctr"/>
                      <a:r>
                        <a:rPr lang="en-US"/>
                        <a:t>size | status</a:t>
                      </a:r>
                    </a:p>
                  </a:txBody>
                  <a:tcPr/>
                </a:tc>
                <a:extLst>
                  <a:ext uri="{0D108BD9-81ED-4DB2-BD59-A6C34878D82A}">
                    <a16:rowId xmlns:a16="http://schemas.microsoft.com/office/drawing/2014/main" val="10003"/>
                  </a:ext>
                </a:extLst>
              </a:tr>
              <a:tr h="363292">
                <a:tc>
                  <a:txBody>
                    <a:bodyPr/>
                    <a:lstStyle/>
                    <a:p>
                      <a:pPr algn="ctr"/>
                      <a:r>
                        <a:rPr lang="en-US"/>
                        <a:t>padding</a:t>
                      </a:r>
                    </a:p>
                  </a:txBody>
                  <a:tcPr/>
                </a:tc>
                <a:extLst>
                  <a:ext uri="{0D108BD9-81ED-4DB2-BD59-A6C34878D82A}">
                    <a16:rowId xmlns:a16="http://schemas.microsoft.com/office/drawing/2014/main" val="10004"/>
                  </a:ext>
                </a:extLst>
              </a:tr>
            </a:tbl>
          </a:graphicData>
        </a:graphic>
      </p:graphicFrame>
      <p:sp>
        <p:nvSpPr>
          <p:cNvPr id="7" name="Right Brace 6">
            <a:extLst>
              <a:ext uri="{FF2B5EF4-FFF2-40B4-BE49-F238E27FC236}">
                <a16:creationId xmlns:a16="http://schemas.microsoft.com/office/drawing/2014/main" id="{62F4F977-159B-6640-B7AF-C88CF7D5C122}"/>
              </a:ext>
            </a:extLst>
          </p:cNvPr>
          <p:cNvSpPr/>
          <p:nvPr/>
        </p:nvSpPr>
        <p:spPr>
          <a:xfrm>
            <a:off x="9434150" y="5921628"/>
            <a:ext cx="132522" cy="6453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3CDFA846-F23E-4246-BBB0-26FA1EE4EC72}"/>
              </a:ext>
            </a:extLst>
          </p:cNvPr>
          <p:cNvSpPr txBox="1"/>
          <p:nvPr/>
        </p:nvSpPr>
        <p:spPr>
          <a:xfrm>
            <a:off x="9568742" y="5905805"/>
            <a:ext cx="1446099" cy="646331"/>
          </a:xfrm>
          <a:prstGeom prst="rect">
            <a:avLst/>
          </a:prstGeom>
          <a:noFill/>
        </p:spPr>
        <p:txBody>
          <a:bodyPr wrap="square" rtlCol="0">
            <a:spAutoFit/>
          </a:bodyPr>
          <a:lstStyle/>
          <a:p>
            <a:r>
              <a:rPr lang="en-US" dirty="0"/>
              <a:t>footer</a:t>
            </a:r>
          </a:p>
          <a:p>
            <a:r>
              <a:rPr lang="en-US" dirty="0"/>
              <a:t>(16B=0x10B)</a:t>
            </a:r>
          </a:p>
        </p:txBody>
      </p:sp>
      <p:cxnSp>
        <p:nvCxnSpPr>
          <p:cNvPr id="9" name="Straight Arrow Connector 8">
            <a:extLst>
              <a:ext uri="{FF2B5EF4-FFF2-40B4-BE49-F238E27FC236}">
                <a16:creationId xmlns:a16="http://schemas.microsoft.com/office/drawing/2014/main" id="{685165EC-DEE5-A047-8FA1-A0D60F0BFE06}"/>
              </a:ext>
            </a:extLst>
          </p:cNvPr>
          <p:cNvCxnSpPr/>
          <p:nvPr/>
        </p:nvCxnSpPr>
        <p:spPr>
          <a:xfrm>
            <a:off x="6402998" y="5874275"/>
            <a:ext cx="741406"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3E08042-BB00-4D48-AFD6-9C94AE3EA9B7}"/>
              </a:ext>
            </a:extLst>
          </p:cNvPr>
          <p:cNvSpPr/>
          <p:nvPr/>
        </p:nvSpPr>
        <p:spPr>
          <a:xfrm>
            <a:off x="4512330" y="5689609"/>
            <a:ext cx="1798890" cy="369332"/>
          </a:xfrm>
          <a:prstGeom prst="rect">
            <a:avLst/>
          </a:prstGeom>
        </p:spPr>
        <p:txBody>
          <a:bodyPr wrap="none">
            <a:spAutoFit/>
          </a:bodyPr>
          <a:lstStyle/>
          <a:p>
            <a:r>
              <a:rPr lang="en-US" dirty="0"/>
              <a:t>0x789012345a</a:t>
            </a:r>
            <a:r>
              <a:rPr lang="en-US" dirty="0">
                <a:solidFill>
                  <a:srgbClr val="FF0000"/>
                </a:solidFill>
              </a:rPr>
              <a:t>9</a:t>
            </a:r>
            <a:r>
              <a:rPr lang="en-US" dirty="0"/>
              <a:t>0</a:t>
            </a:r>
          </a:p>
        </p:txBody>
      </p:sp>
      <p:cxnSp>
        <p:nvCxnSpPr>
          <p:cNvPr id="11" name="Straight Arrow Connector 10">
            <a:extLst>
              <a:ext uri="{FF2B5EF4-FFF2-40B4-BE49-F238E27FC236}">
                <a16:creationId xmlns:a16="http://schemas.microsoft.com/office/drawing/2014/main" id="{B152A00B-7256-3E44-BB3D-AF7C00F8287B}"/>
              </a:ext>
            </a:extLst>
          </p:cNvPr>
          <p:cNvCxnSpPr/>
          <p:nvPr/>
        </p:nvCxnSpPr>
        <p:spPr>
          <a:xfrm>
            <a:off x="6458285" y="3485908"/>
            <a:ext cx="741406"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168FDC9-804F-9343-92D1-D388B4467049}"/>
              </a:ext>
            </a:extLst>
          </p:cNvPr>
          <p:cNvSpPr/>
          <p:nvPr/>
        </p:nvSpPr>
        <p:spPr>
          <a:xfrm>
            <a:off x="4414445" y="3301242"/>
            <a:ext cx="2036135" cy="369332"/>
          </a:xfrm>
          <a:prstGeom prst="rect">
            <a:avLst/>
          </a:prstGeom>
        </p:spPr>
        <p:txBody>
          <a:bodyPr wrap="none">
            <a:spAutoFit/>
          </a:bodyPr>
          <a:lstStyle/>
          <a:p>
            <a:r>
              <a:rPr lang="en-US" dirty="0"/>
              <a:t>h=0x7890123456a0</a:t>
            </a:r>
          </a:p>
        </p:txBody>
      </p:sp>
      <p:sp>
        <p:nvSpPr>
          <p:cNvPr id="13" name="Right Brace 12">
            <a:extLst>
              <a:ext uri="{FF2B5EF4-FFF2-40B4-BE49-F238E27FC236}">
                <a16:creationId xmlns:a16="http://schemas.microsoft.com/office/drawing/2014/main" id="{278C22B6-BC67-6C4B-A20B-95DF3CDFC790}"/>
              </a:ext>
            </a:extLst>
          </p:cNvPr>
          <p:cNvSpPr/>
          <p:nvPr/>
        </p:nvSpPr>
        <p:spPr>
          <a:xfrm>
            <a:off x="9216230" y="3451624"/>
            <a:ext cx="219990" cy="31352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D9242FF-1D68-5646-AB19-C341DAD72AB7}"/>
              </a:ext>
            </a:extLst>
          </p:cNvPr>
          <p:cNvSpPr txBox="1"/>
          <p:nvPr/>
        </p:nvSpPr>
        <p:spPr>
          <a:xfrm>
            <a:off x="9643410" y="4496075"/>
            <a:ext cx="1503200" cy="646331"/>
          </a:xfrm>
          <a:prstGeom prst="rect">
            <a:avLst/>
          </a:prstGeom>
          <a:noFill/>
        </p:spPr>
        <p:txBody>
          <a:bodyPr wrap="square" rtlCol="0">
            <a:spAutoFit/>
          </a:bodyPr>
          <a:lstStyle/>
          <a:p>
            <a:r>
              <a:rPr lang="en-US" dirty="0"/>
              <a:t>chunk size</a:t>
            </a:r>
          </a:p>
          <a:p>
            <a:r>
              <a:rPr lang="en-US" dirty="0"/>
              <a:t>(1KB=0x400B)</a:t>
            </a:r>
          </a:p>
        </p:txBody>
      </p:sp>
      <p:sp>
        <p:nvSpPr>
          <p:cNvPr id="15" name="Rectangle 14">
            <a:extLst>
              <a:ext uri="{FF2B5EF4-FFF2-40B4-BE49-F238E27FC236}">
                <a16:creationId xmlns:a16="http://schemas.microsoft.com/office/drawing/2014/main" id="{172D8DBA-E899-BE48-B7D5-468AB81FD89D}"/>
              </a:ext>
            </a:extLst>
          </p:cNvPr>
          <p:cNvSpPr/>
          <p:nvPr/>
        </p:nvSpPr>
        <p:spPr>
          <a:xfrm>
            <a:off x="4533067" y="6320002"/>
            <a:ext cx="1798890" cy="369332"/>
          </a:xfrm>
          <a:prstGeom prst="rect">
            <a:avLst/>
          </a:prstGeom>
        </p:spPr>
        <p:txBody>
          <a:bodyPr wrap="none">
            <a:spAutoFit/>
          </a:bodyPr>
          <a:lstStyle/>
          <a:p>
            <a:r>
              <a:rPr lang="en-US" dirty="0"/>
              <a:t>0x789012345</a:t>
            </a:r>
            <a:r>
              <a:rPr lang="en-US" dirty="0">
                <a:solidFill>
                  <a:srgbClr val="FF0000"/>
                </a:solidFill>
              </a:rPr>
              <a:t>a</a:t>
            </a:r>
            <a:r>
              <a:rPr lang="en-US" dirty="0"/>
              <a:t>a0</a:t>
            </a:r>
          </a:p>
        </p:txBody>
      </p:sp>
      <p:cxnSp>
        <p:nvCxnSpPr>
          <p:cNvPr id="16" name="Straight Arrow Connector 15">
            <a:extLst>
              <a:ext uri="{FF2B5EF4-FFF2-40B4-BE49-F238E27FC236}">
                <a16:creationId xmlns:a16="http://schemas.microsoft.com/office/drawing/2014/main" id="{8E8940D8-9EBB-5743-8E2B-6D285AA41E8C}"/>
              </a:ext>
            </a:extLst>
          </p:cNvPr>
          <p:cNvCxnSpPr/>
          <p:nvPr/>
        </p:nvCxnSpPr>
        <p:spPr>
          <a:xfrm>
            <a:off x="6402998" y="6566939"/>
            <a:ext cx="741406"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45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p:bldP spid="12" grpId="0"/>
      <p:bldP spid="13" grpId="0" animBg="1"/>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a:t>
            </a:r>
            <a:r>
              <a:rPr lang="en-US" altLang="zh-CN" b="1" dirty="0"/>
              <a:t>1</a:t>
            </a:r>
            <a:r>
              <a:rPr lang="en-US" b="1" dirty="0"/>
              <a:t>.4 </a:t>
            </a:r>
            <a:r>
              <a:rPr lang="en-US" dirty="0"/>
              <a:t>header2footer</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`header2footer` takes as argument a pointer to the start of the chunk, and returns a pointer to the same chunk's footer. </a:t>
            </a:r>
          </a:p>
          <a:p>
            <a:pPr marL="0" indent="0" fontAlgn="base">
              <a:buNone/>
            </a:pPr>
            <a:r>
              <a:rPr lang="en-US" dirty="0"/>
              <a:t>Which of the following C statement to use for the missing line? Note that `</a:t>
            </a:r>
            <a:r>
              <a:rPr lang="en-US" dirty="0" err="1"/>
              <a:t>get_size</a:t>
            </a:r>
            <a:r>
              <a:rPr lang="en-US" dirty="0"/>
              <a:t>` is a helper function that returns the chunk size encoded in the header/footer field </a:t>
            </a:r>
            <a:r>
              <a:rPr lang="en-US" dirty="0" err="1"/>
              <a:t>size_n_status</a:t>
            </a:r>
            <a:r>
              <a:rPr lang="en-US" dirty="0"/>
              <a:t>.</a:t>
            </a:r>
          </a:p>
          <a:p>
            <a:pPr marL="514350" indent="-514350" fontAlgn="base">
              <a:buFont typeface="+mj-lt"/>
              <a:buAutoNum type="alphaUcPeriod"/>
            </a:pPr>
            <a:r>
              <a:rPr lang="en-US" dirty="0"/>
              <a:t>f = h + 1;</a:t>
            </a:r>
          </a:p>
          <a:p>
            <a:pPr marL="514350" indent="-514350" fontAlgn="base">
              <a:buFont typeface="+mj-lt"/>
              <a:buAutoNum type="alphaUcPeriod"/>
            </a:pPr>
            <a:r>
              <a:rPr lang="en-US" dirty="0"/>
              <a:t>f = h - 1;</a:t>
            </a:r>
          </a:p>
          <a:p>
            <a:pPr marL="514350" indent="-514350" fontAlgn="base">
              <a:buFont typeface="+mj-lt"/>
              <a:buAutoNum type="alphaUcPeriod"/>
            </a:pPr>
            <a:r>
              <a:rPr lang="en-US" dirty="0"/>
              <a:t>f = h + </a:t>
            </a:r>
            <a:r>
              <a:rPr lang="en-US" dirty="0" err="1"/>
              <a:t>get_size</a:t>
            </a:r>
            <a:r>
              <a:rPr lang="en-US" dirty="0"/>
              <a:t>(h);</a:t>
            </a:r>
          </a:p>
          <a:p>
            <a:pPr marL="514350" indent="-514350" fontAlgn="base">
              <a:buFont typeface="+mj-lt"/>
              <a:buAutoNum type="alphaUcPeriod"/>
            </a:pPr>
            <a:r>
              <a:rPr lang="en-US" dirty="0"/>
              <a:t>f = (header *)((char *)h + </a:t>
            </a:r>
            <a:r>
              <a:rPr lang="en-US" dirty="0" err="1"/>
              <a:t>get_size</a:t>
            </a:r>
            <a:r>
              <a:rPr lang="en-US" dirty="0"/>
              <a:t>(h));</a:t>
            </a:r>
          </a:p>
          <a:p>
            <a:pPr marL="514350" indent="-514350" fontAlgn="base">
              <a:buFont typeface="+mj-lt"/>
              <a:buAutoNum type="alphaUcPeriod"/>
            </a:pPr>
            <a:r>
              <a:rPr lang="en-US" dirty="0"/>
              <a:t>f = h - </a:t>
            </a:r>
            <a:r>
              <a:rPr lang="en-US" dirty="0" err="1"/>
              <a:t>get_size</a:t>
            </a:r>
            <a:r>
              <a:rPr lang="en-US" dirty="0"/>
              <a:t>(h);</a:t>
            </a:r>
          </a:p>
          <a:p>
            <a:pPr marL="514350" indent="-514350" fontAlgn="base">
              <a:buFont typeface="+mj-lt"/>
              <a:buAutoNum type="alphaUcPeriod"/>
            </a:pPr>
            <a:r>
              <a:rPr lang="en-US" dirty="0"/>
              <a:t>f = (header *)((char *)h - </a:t>
            </a:r>
            <a:r>
              <a:rPr lang="en-US" dirty="0" err="1"/>
              <a:t>get_size</a:t>
            </a:r>
            <a:r>
              <a:rPr lang="en-US" dirty="0"/>
              <a:t>(h));</a:t>
            </a:r>
          </a:p>
          <a:p>
            <a:pPr marL="514350" indent="-514350" fontAlgn="base">
              <a:buFont typeface="+mj-lt"/>
              <a:buAutoNum type="alphaUcPeriod"/>
            </a:pPr>
            <a:r>
              <a:rPr lang="en-US" dirty="0"/>
              <a:t>f = (header *)((char *)h + </a:t>
            </a:r>
            <a:r>
              <a:rPr lang="en-US" dirty="0" err="1"/>
              <a:t>get_size</a:t>
            </a:r>
            <a:r>
              <a:rPr lang="en-US" dirty="0"/>
              <a:t>(h) - </a:t>
            </a:r>
            <a:r>
              <a:rPr lang="en-US" dirty="0" err="1"/>
              <a:t>sizeof</a:t>
            </a:r>
            <a:r>
              <a:rPr lang="en-US" dirty="0"/>
              <a:t>(header));</a:t>
            </a:r>
          </a:p>
          <a:p>
            <a:pPr marL="514350" indent="-514350" fontAlgn="base">
              <a:buFont typeface="+mj-lt"/>
              <a:buAutoNum type="alphaUcPeriod"/>
            </a:pPr>
            <a:r>
              <a:rPr lang="en-US" dirty="0"/>
              <a:t>f = (header *)((char *)h - </a:t>
            </a:r>
            <a:r>
              <a:rPr lang="en-US" dirty="0" err="1"/>
              <a:t>get_size</a:t>
            </a:r>
            <a:r>
              <a:rPr lang="en-US" dirty="0"/>
              <a:t>(h) + </a:t>
            </a:r>
            <a:r>
              <a:rPr lang="en-US" dirty="0" err="1"/>
              <a:t>sizeof</a:t>
            </a:r>
            <a:r>
              <a:rPr lang="en-US" dirty="0"/>
              <a:t>(header));</a:t>
            </a:r>
          </a:p>
          <a:p>
            <a:pPr marL="514350" indent="-514350" fontAlgn="base">
              <a:buFont typeface="+mj-lt"/>
              <a:buAutoNum type="alphaUcPeriod"/>
            </a:pPr>
            <a:r>
              <a:rPr lang="en-US" dirty="0"/>
              <a:t>None of the above.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2174" y="318690"/>
            <a:ext cx="3587796" cy="1418431"/>
          </a:xfrm>
          <a:prstGeom prst="rect">
            <a:avLst/>
          </a:prstGeom>
        </p:spPr>
      </p:pic>
      <p:sp>
        <p:nvSpPr>
          <p:cNvPr id="7" name="Oval 6"/>
          <p:cNvSpPr/>
          <p:nvPr/>
        </p:nvSpPr>
        <p:spPr>
          <a:xfrm>
            <a:off x="432486" y="4870909"/>
            <a:ext cx="6845644" cy="46152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4F74605-8D2E-2747-B74B-91F705457A95}" type="slidenum">
              <a:rPr lang="en-US" smtClean="0"/>
              <a:t>8</a:t>
            </a:fld>
            <a:endParaRPr lang="en-US"/>
          </a:p>
        </p:txBody>
      </p:sp>
      <p:sp>
        <p:nvSpPr>
          <p:cNvPr id="9" name="TextBox 8">
            <a:extLst>
              <a:ext uri="{FF2B5EF4-FFF2-40B4-BE49-F238E27FC236}">
                <a16:creationId xmlns:a16="http://schemas.microsoft.com/office/drawing/2014/main" id="{7713C4EF-B559-8548-B27F-30A152B3953A}"/>
              </a:ext>
            </a:extLst>
          </p:cNvPr>
          <p:cNvSpPr txBox="1"/>
          <p:nvPr/>
        </p:nvSpPr>
        <p:spPr>
          <a:xfrm>
            <a:off x="7904275" y="3274548"/>
            <a:ext cx="2026837" cy="923330"/>
          </a:xfrm>
          <a:prstGeom prst="rect">
            <a:avLst/>
          </a:prstGeom>
          <a:noFill/>
        </p:spPr>
        <p:txBody>
          <a:bodyPr wrap="none" rtlCol="0">
            <a:spAutoFit/>
          </a:bodyPr>
          <a:lstStyle/>
          <a:p>
            <a:r>
              <a:rPr lang="en-US" dirty="0">
                <a:solidFill>
                  <a:srgbClr val="FF0000"/>
                </a:solidFill>
              </a:rPr>
              <a:t>logic: f=h</a:t>
            </a:r>
            <a:br>
              <a:rPr lang="en-US" dirty="0">
                <a:solidFill>
                  <a:srgbClr val="FF0000"/>
                </a:solidFill>
              </a:rPr>
            </a:br>
            <a:r>
              <a:rPr lang="en-US" dirty="0">
                <a:solidFill>
                  <a:srgbClr val="FF0000"/>
                </a:solidFill>
              </a:rPr>
              <a:t>+(</a:t>
            </a:r>
            <a:r>
              <a:rPr lang="en-US" dirty="0" err="1">
                <a:solidFill>
                  <a:srgbClr val="FF0000"/>
                </a:solidFill>
              </a:rPr>
              <a:t>chunk_size</a:t>
            </a:r>
            <a:r>
              <a:rPr lang="en-US" dirty="0">
                <a:solidFill>
                  <a:srgbClr val="FF0000"/>
                </a:solidFill>
              </a:rPr>
              <a:t> bytes)</a:t>
            </a:r>
            <a:br>
              <a:rPr lang="en-US" dirty="0">
                <a:solidFill>
                  <a:srgbClr val="FF0000"/>
                </a:solidFill>
              </a:rPr>
            </a:br>
            <a:r>
              <a:rPr lang="en-US" dirty="0">
                <a:solidFill>
                  <a:srgbClr val="FF0000"/>
                </a:solidFill>
              </a:rPr>
              <a:t>-(</a:t>
            </a:r>
            <a:r>
              <a:rPr lang="en-US" dirty="0" err="1">
                <a:solidFill>
                  <a:srgbClr val="FF0000"/>
                </a:solidFill>
              </a:rPr>
              <a:t>footer_size</a:t>
            </a:r>
            <a:r>
              <a:rPr lang="en-US" dirty="0">
                <a:solidFill>
                  <a:srgbClr val="FF0000"/>
                </a:solidFill>
              </a:rPr>
              <a:t> bytes)</a:t>
            </a:r>
          </a:p>
        </p:txBody>
      </p:sp>
      <p:sp>
        <p:nvSpPr>
          <p:cNvPr id="10" name="Rounded Rectangular Callout 9">
            <a:extLst>
              <a:ext uri="{FF2B5EF4-FFF2-40B4-BE49-F238E27FC236}">
                <a16:creationId xmlns:a16="http://schemas.microsoft.com/office/drawing/2014/main" id="{65D9700D-49B5-7648-A21F-2E024EE12BE3}"/>
              </a:ext>
            </a:extLst>
          </p:cNvPr>
          <p:cNvSpPr/>
          <p:nvPr/>
        </p:nvSpPr>
        <p:spPr>
          <a:xfrm>
            <a:off x="2869324" y="2954978"/>
            <a:ext cx="2375338" cy="650069"/>
          </a:xfrm>
          <a:prstGeom prst="wedgeRoundRectCallout">
            <a:avLst>
              <a:gd name="adj1" fmla="val -69940"/>
              <a:gd name="adj2" fmla="val -311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 how many bytes does it step forward?</a:t>
            </a:r>
          </a:p>
        </p:txBody>
      </p:sp>
      <p:sp>
        <p:nvSpPr>
          <p:cNvPr id="11" name="Rounded Rectangular Callout 10">
            <a:extLst>
              <a:ext uri="{FF2B5EF4-FFF2-40B4-BE49-F238E27FC236}">
                <a16:creationId xmlns:a16="http://schemas.microsoft.com/office/drawing/2014/main" id="{15A10C14-0865-CD4E-B456-54FF30F2E35D}"/>
              </a:ext>
            </a:extLst>
          </p:cNvPr>
          <p:cNvSpPr/>
          <p:nvPr/>
        </p:nvSpPr>
        <p:spPr>
          <a:xfrm>
            <a:off x="5716461" y="4377265"/>
            <a:ext cx="2975593" cy="449392"/>
          </a:xfrm>
          <a:prstGeom prst="wedgeRoundRectCallout">
            <a:avLst>
              <a:gd name="adj1" fmla="val -125711"/>
              <a:gd name="adj2" fmla="val 880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cast to char: +1 &lt;=&gt; +1 byte</a:t>
            </a:r>
          </a:p>
        </p:txBody>
      </p:sp>
    </p:spTree>
    <p:extLst>
      <p:ext uri="{BB962C8B-B14F-4D97-AF65-F5344CB8AC3E}">
        <p14:creationId xmlns:p14="http://schemas.microsoft.com/office/powerpoint/2010/main" val="49290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a:t>
            </a:r>
            <a:r>
              <a:rPr lang="en-US" altLang="zh-CN" b="1" dirty="0"/>
              <a:t>1</a:t>
            </a:r>
            <a:r>
              <a:rPr lang="en-US" b="1" dirty="0"/>
              <a:t>.5 </a:t>
            </a:r>
            <a:r>
              <a:rPr lang="en-US" dirty="0"/>
              <a:t>footer2header example</a:t>
            </a:r>
          </a:p>
        </p:txBody>
      </p:sp>
      <p:sp>
        <p:nvSpPr>
          <p:cNvPr id="3" name="Content Placeholder 2"/>
          <p:cNvSpPr>
            <a:spLocks noGrp="1"/>
          </p:cNvSpPr>
          <p:nvPr>
            <p:ph idx="1"/>
          </p:nvPr>
        </p:nvSpPr>
        <p:spPr/>
        <p:txBody>
          <a:bodyPr/>
          <a:lstStyle/>
          <a:p>
            <a:pPr fontAlgn="base"/>
            <a:r>
              <a:rPr lang="en-US" dirty="0"/>
              <a:t>Suppose pointer variable f </a:t>
            </a:r>
            <a:r>
              <a:rPr lang="en-US" dirty="0">
                <a:solidFill>
                  <a:schemeClr val="accent1"/>
                </a:solidFill>
              </a:rPr>
              <a:t>points to the beginning of a chunk's footer </a:t>
            </a:r>
            <a:r>
              <a:rPr lang="en-US" dirty="0"/>
              <a:t>and has value 0x789012345a90. If the total size of the chunk is 1KB (including header and footer fields), then what is the memory address for the header of this chunk?</a:t>
            </a:r>
          </a:p>
          <a:p>
            <a:pPr fontAlgn="base"/>
            <a:r>
              <a:rPr lang="en-US" dirty="0">
                <a:solidFill>
                  <a:srgbClr val="C00000"/>
                </a:solidFill>
              </a:rPr>
              <a:t>0x7890123456a0</a:t>
            </a:r>
          </a:p>
          <a:p>
            <a:endParaRPr lang="en-US" dirty="0"/>
          </a:p>
        </p:txBody>
      </p:sp>
      <p:sp>
        <p:nvSpPr>
          <p:cNvPr id="5" name="Slide Number Placeholder 4"/>
          <p:cNvSpPr>
            <a:spLocks noGrp="1"/>
          </p:cNvSpPr>
          <p:nvPr>
            <p:ph type="sldNum" sz="quarter" idx="12"/>
          </p:nvPr>
        </p:nvSpPr>
        <p:spPr/>
        <p:txBody>
          <a:bodyPr/>
          <a:lstStyle/>
          <a:p>
            <a:fld id="{B4F74605-8D2E-2747-B74B-91F705457A95}" type="slidenum">
              <a:rPr lang="en-US" smtClean="0"/>
              <a:t>9</a:t>
            </a:fld>
            <a:endParaRPr lang="en-US"/>
          </a:p>
        </p:txBody>
      </p:sp>
      <p:graphicFrame>
        <p:nvGraphicFramePr>
          <p:cNvPr id="6" name="Table 5">
            <a:extLst>
              <a:ext uri="{FF2B5EF4-FFF2-40B4-BE49-F238E27FC236}">
                <a16:creationId xmlns:a16="http://schemas.microsoft.com/office/drawing/2014/main" id="{372EF1AC-0E65-6549-8BB3-C595EBD2FEED}"/>
              </a:ext>
            </a:extLst>
          </p:cNvPr>
          <p:cNvGraphicFramePr>
            <a:graphicFrameLocks noGrp="1"/>
          </p:cNvGraphicFramePr>
          <p:nvPr/>
        </p:nvGraphicFramePr>
        <p:xfrm>
          <a:off x="7312999" y="3451624"/>
          <a:ext cx="1890644" cy="3135212"/>
        </p:xfrm>
        <a:graphic>
          <a:graphicData uri="http://schemas.openxmlformats.org/drawingml/2006/table">
            <a:tbl>
              <a:tblPr firstRow="1" bandRow="1">
                <a:tableStyleId>{5940675A-B579-460E-94D1-54222C63F5DA}</a:tableStyleId>
              </a:tblPr>
              <a:tblGrid>
                <a:gridCol w="1890644">
                  <a:extLst>
                    <a:ext uri="{9D8B030D-6E8A-4147-A177-3AD203B41FA5}">
                      <a16:colId xmlns:a16="http://schemas.microsoft.com/office/drawing/2014/main" val="20000"/>
                    </a:ext>
                  </a:extLst>
                </a:gridCol>
              </a:tblGrid>
              <a:tr h="344774">
                <a:tc>
                  <a:txBody>
                    <a:bodyPr/>
                    <a:lstStyle/>
                    <a:p>
                      <a:pPr algn="ctr"/>
                      <a:r>
                        <a:rPr lang="en-US"/>
                        <a:t>size | status</a:t>
                      </a:r>
                    </a:p>
                  </a:txBody>
                  <a:tcPr/>
                </a:tc>
                <a:extLst>
                  <a:ext uri="{0D108BD9-81ED-4DB2-BD59-A6C34878D82A}">
                    <a16:rowId xmlns:a16="http://schemas.microsoft.com/office/drawing/2014/main" val="10000"/>
                  </a:ext>
                </a:extLst>
              </a:tr>
              <a:tr h="344774">
                <a:tc>
                  <a:txBody>
                    <a:bodyPr/>
                    <a:lstStyle/>
                    <a:p>
                      <a:pPr algn="ctr"/>
                      <a:r>
                        <a:rPr lang="en-US"/>
                        <a:t>header padding</a:t>
                      </a:r>
                    </a:p>
                  </a:txBody>
                  <a:tcPr/>
                </a:tc>
                <a:extLst>
                  <a:ext uri="{0D108BD9-81ED-4DB2-BD59-A6C34878D82A}">
                    <a16:rowId xmlns:a16="http://schemas.microsoft.com/office/drawing/2014/main" val="10001"/>
                  </a:ext>
                </a:extLst>
              </a:tr>
              <a:tr h="1672172">
                <a:tc>
                  <a:txBody>
                    <a:bodyPr/>
                    <a:lstStyle/>
                    <a:p>
                      <a:pPr algn="ctr"/>
                      <a:endParaRPr lang="en-US"/>
                    </a:p>
                    <a:p>
                      <a:pPr algn="ctr"/>
                      <a:endParaRPr lang="en-US"/>
                    </a:p>
                    <a:p>
                      <a:pPr algn="ctr"/>
                      <a:r>
                        <a:rPr lang="en-US"/>
                        <a:t>Payload</a:t>
                      </a:r>
                    </a:p>
                    <a:p>
                      <a:pPr algn="ctr"/>
                      <a:r>
                        <a:rPr lang="en-US"/>
                        <a:t>(</a:t>
                      </a:r>
                      <a:r>
                        <a:rPr lang="en-US" err="1">
                          <a:solidFill>
                            <a:schemeClr val="accent1"/>
                          </a:solidFill>
                        </a:rPr>
                        <a:t>data</a:t>
                      </a:r>
                      <a:r>
                        <a:rPr lang="en-US" err="1"/>
                        <a:t>+padding</a:t>
                      </a:r>
                      <a:r>
                        <a:rPr lang="en-US"/>
                        <a:t>)</a:t>
                      </a:r>
                    </a:p>
                  </a:txBody>
                  <a:tcPr/>
                </a:tc>
                <a:extLst>
                  <a:ext uri="{0D108BD9-81ED-4DB2-BD59-A6C34878D82A}">
                    <a16:rowId xmlns:a16="http://schemas.microsoft.com/office/drawing/2014/main" val="10002"/>
                  </a:ext>
                </a:extLst>
              </a:tr>
              <a:tr h="363292">
                <a:tc>
                  <a:txBody>
                    <a:bodyPr/>
                    <a:lstStyle/>
                    <a:p>
                      <a:pPr algn="ctr"/>
                      <a:r>
                        <a:rPr lang="en-US"/>
                        <a:t>size | status</a:t>
                      </a:r>
                    </a:p>
                  </a:txBody>
                  <a:tcPr/>
                </a:tc>
                <a:extLst>
                  <a:ext uri="{0D108BD9-81ED-4DB2-BD59-A6C34878D82A}">
                    <a16:rowId xmlns:a16="http://schemas.microsoft.com/office/drawing/2014/main" val="10003"/>
                  </a:ext>
                </a:extLst>
              </a:tr>
              <a:tr h="363292">
                <a:tc>
                  <a:txBody>
                    <a:bodyPr/>
                    <a:lstStyle/>
                    <a:p>
                      <a:pPr algn="ctr"/>
                      <a:r>
                        <a:rPr lang="en-US"/>
                        <a:t>padding</a:t>
                      </a:r>
                    </a:p>
                  </a:txBody>
                  <a:tcPr/>
                </a:tc>
                <a:extLst>
                  <a:ext uri="{0D108BD9-81ED-4DB2-BD59-A6C34878D82A}">
                    <a16:rowId xmlns:a16="http://schemas.microsoft.com/office/drawing/2014/main" val="10004"/>
                  </a:ext>
                </a:extLst>
              </a:tr>
            </a:tbl>
          </a:graphicData>
        </a:graphic>
      </p:graphicFrame>
      <p:sp>
        <p:nvSpPr>
          <p:cNvPr id="7" name="Right Brace 6">
            <a:extLst>
              <a:ext uri="{FF2B5EF4-FFF2-40B4-BE49-F238E27FC236}">
                <a16:creationId xmlns:a16="http://schemas.microsoft.com/office/drawing/2014/main" id="{EB9D4360-5A3C-A342-971C-7F443B4A50F8}"/>
              </a:ext>
            </a:extLst>
          </p:cNvPr>
          <p:cNvSpPr/>
          <p:nvPr/>
        </p:nvSpPr>
        <p:spPr>
          <a:xfrm>
            <a:off x="9434150" y="5921628"/>
            <a:ext cx="132522" cy="6453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C0D20F9E-A176-5E47-A009-BCD1A83C8914}"/>
              </a:ext>
            </a:extLst>
          </p:cNvPr>
          <p:cNvSpPr txBox="1"/>
          <p:nvPr/>
        </p:nvSpPr>
        <p:spPr>
          <a:xfrm>
            <a:off x="9568742" y="5905805"/>
            <a:ext cx="1446099" cy="646331"/>
          </a:xfrm>
          <a:prstGeom prst="rect">
            <a:avLst/>
          </a:prstGeom>
          <a:noFill/>
        </p:spPr>
        <p:txBody>
          <a:bodyPr wrap="square" rtlCol="0">
            <a:spAutoFit/>
          </a:bodyPr>
          <a:lstStyle/>
          <a:p>
            <a:r>
              <a:rPr lang="en-US" dirty="0"/>
              <a:t>footer</a:t>
            </a:r>
          </a:p>
          <a:p>
            <a:r>
              <a:rPr lang="en-US" dirty="0"/>
              <a:t>(16B=0x10B)</a:t>
            </a:r>
          </a:p>
        </p:txBody>
      </p:sp>
      <p:cxnSp>
        <p:nvCxnSpPr>
          <p:cNvPr id="9" name="Straight Arrow Connector 8">
            <a:extLst>
              <a:ext uri="{FF2B5EF4-FFF2-40B4-BE49-F238E27FC236}">
                <a16:creationId xmlns:a16="http://schemas.microsoft.com/office/drawing/2014/main" id="{A05A80A0-2AC5-CF4D-9D76-D8F296CF9626}"/>
              </a:ext>
            </a:extLst>
          </p:cNvPr>
          <p:cNvCxnSpPr/>
          <p:nvPr/>
        </p:nvCxnSpPr>
        <p:spPr>
          <a:xfrm>
            <a:off x="6402998" y="5874275"/>
            <a:ext cx="741406"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51CCCFE-1ECB-4E40-AFAB-A505D9BB7BA4}"/>
              </a:ext>
            </a:extLst>
          </p:cNvPr>
          <p:cNvSpPr/>
          <p:nvPr/>
        </p:nvSpPr>
        <p:spPr>
          <a:xfrm>
            <a:off x="4416089" y="5694485"/>
            <a:ext cx="1984839" cy="369332"/>
          </a:xfrm>
          <a:prstGeom prst="rect">
            <a:avLst/>
          </a:prstGeom>
        </p:spPr>
        <p:txBody>
          <a:bodyPr wrap="none">
            <a:spAutoFit/>
          </a:bodyPr>
          <a:lstStyle/>
          <a:p>
            <a:r>
              <a:rPr lang="en-US" dirty="0"/>
              <a:t>f=0x789012345a90</a:t>
            </a:r>
          </a:p>
        </p:txBody>
      </p:sp>
      <p:cxnSp>
        <p:nvCxnSpPr>
          <p:cNvPr id="11" name="Straight Arrow Connector 10">
            <a:extLst>
              <a:ext uri="{FF2B5EF4-FFF2-40B4-BE49-F238E27FC236}">
                <a16:creationId xmlns:a16="http://schemas.microsoft.com/office/drawing/2014/main" id="{E5007C69-B31E-B44F-8B3E-AD3735687FD7}"/>
              </a:ext>
            </a:extLst>
          </p:cNvPr>
          <p:cNvCxnSpPr/>
          <p:nvPr/>
        </p:nvCxnSpPr>
        <p:spPr>
          <a:xfrm>
            <a:off x="6458285" y="3485908"/>
            <a:ext cx="741406"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85AD5BF-D193-E940-AFD2-F2C17AE5265E}"/>
              </a:ext>
            </a:extLst>
          </p:cNvPr>
          <p:cNvSpPr/>
          <p:nvPr/>
        </p:nvSpPr>
        <p:spPr>
          <a:xfrm>
            <a:off x="4533067" y="3301242"/>
            <a:ext cx="1798890" cy="369332"/>
          </a:xfrm>
          <a:prstGeom prst="rect">
            <a:avLst/>
          </a:prstGeom>
        </p:spPr>
        <p:txBody>
          <a:bodyPr wrap="none">
            <a:spAutoFit/>
          </a:bodyPr>
          <a:lstStyle/>
          <a:p>
            <a:r>
              <a:rPr lang="en-US" dirty="0"/>
              <a:t>0x789012345</a:t>
            </a:r>
            <a:r>
              <a:rPr lang="en-US" dirty="0">
                <a:solidFill>
                  <a:srgbClr val="FF0000"/>
                </a:solidFill>
              </a:rPr>
              <a:t>6</a:t>
            </a:r>
            <a:r>
              <a:rPr lang="en-US" dirty="0"/>
              <a:t>a0</a:t>
            </a:r>
          </a:p>
        </p:txBody>
      </p:sp>
      <p:sp>
        <p:nvSpPr>
          <p:cNvPr id="13" name="Right Brace 12">
            <a:extLst>
              <a:ext uri="{FF2B5EF4-FFF2-40B4-BE49-F238E27FC236}">
                <a16:creationId xmlns:a16="http://schemas.microsoft.com/office/drawing/2014/main" id="{7881727B-D69A-474C-91FE-460EC8331150}"/>
              </a:ext>
            </a:extLst>
          </p:cNvPr>
          <p:cNvSpPr/>
          <p:nvPr/>
        </p:nvSpPr>
        <p:spPr>
          <a:xfrm>
            <a:off x="9216230" y="3451624"/>
            <a:ext cx="219990" cy="31352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E05C70BE-D10D-234B-B780-96C94BB67B52}"/>
              </a:ext>
            </a:extLst>
          </p:cNvPr>
          <p:cNvSpPr txBox="1"/>
          <p:nvPr/>
        </p:nvSpPr>
        <p:spPr>
          <a:xfrm>
            <a:off x="9643410" y="4496075"/>
            <a:ext cx="1503200" cy="646331"/>
          </a:xfrm>
          <a:prstGeom prst="rect">
            <a:avLst/>
          </a:prstGeom>
          <a:noFill/>
        </p:spPr>
        <p:txBody>
          <a:bodyPr wrap="square" rtlCol="0">
            <a:spAutoFit/>
          </a:bodyPr>
          <a:lstStyle/>
          <a:p>
            <a:r>
              <a:rPr lang="en-US" dirty="0"/>
              <a:t>chunk size</a:t>
            </a:r>
          </a:p>
          <a:p>
            <a:r>
              <a:rPr lang="en-US" dirty="0"/>
              <a:t>(1KB=0x400B)</a:t>
            </a:r>
          </a:p>
        </p:txBody>
      </p:sp>
      <p:sp>
        <p:nvSpPr>
          <p:cNvPr id="15" name="Rectangle 14">
            <a:extLst>
              <a:ext uri="{FF2B5EF4-FFF2-40B4-BE49-F238E27FC236}">
                <a16:creationId xmlns:a16="http://schemas.microsoft.com/office/drawing/2014/main" id="{32DEE41F-DD8D-BC4F-A51A-0E4C7097CEFC}"/>
              </a:ext>
            </a:extLst>
          </p:cNvPr>
          <p:cNvSpPr/>
          <p:nvPr/>
        </p:nvSpPr>
        <p:spPr>
          <a:xfrm>
            <a:off x="4582621" y="6320002"/>
            <a:ext cx="1792478" cy="369332"/>
          </a:xfrm>
          <a:prstGeom prst="rect">
            <a:avLst/>
          </a:prstGeom>
        </p:spPr>
        <p:txBody>
          <a:bodyPr wrap="none">
            <a:spAutoFit/>
          </a:bodyPr>
          <a:lstStyle/>
          <a:p>
            <a:r>
              <a:rPr lang="en-US" dirty="0"/>
              <a:t>0x789012345a</a:t>
            </a:r>
            <a:r>
              <a:rPr lang="en-US" dirty="0">
                <a:solidFill>
                  <a:srgbClr val="FF0000"/>
                </a:solidFill>
              </a:rPr>
              <a:t>a</a:t>
            </a:r>
            <a:r>
              <a:rPr lang="en-US" dirty="0"/>
              <a:t>0</a:t>
            </a:r>
          </a:p>
        </p:txBody>
      </p:sp>
      <p:cxnSp>
        <p:nvCxnSpPr>
          <p:cNvPr id="16" name="Straight Arrow Connector 15">
            <a:extLst>
              <a:ext uri="{FF2B5EF4-FFF2-40B4-BE49-F238E27FC236}">
                <a16:creationId xmlns:a16="http://schemas.microsoft.com/office/drawing/2014/main" id="{2DC384BE-7794-F448-971E-13315006930E}"/>
              </a:ext>
            </a:extLst>
          </p:cNvPr>
          <p:cNvCxnSpPr/>
          <p:nvPr/>
        </p:nvCxnSpPr>
        <p:spPr>
          <a:xfrm>
            <a:off x="6402998" y="6566939"/>
            <a:ext cx="741406"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D5CB12D-54BF-2746-AB2C-DEC2CAA44EB3}"/>
              </a:ext>
            </a:extLst>
          </p:cNvPr>
          <p:cNvSpPr txBox="1"/>
          <p:nvPr/>
        </p:nvSpPr>
        <p:spPr>
          <a:xfrm>
            <a:off x="2074562" y="4773074"/>
            <a:ext cx="2508059" cy="369332"/>
          </a:xfrm>
          <a:prstGeom prst="rect">
            <a:avLst/>
          </a:prstGeom>
          <a:noFill/>
        </p:spPr>
        <p:txBody>
          <a:bodyPr wrap="none" rtlCol="0">
            <a:spAutoFit/>
          </a:bodyPr>
          <a:lstStyle/>
          <a:p>
            <a:r>
              <a:rPr lang="en-US" dirty="0"/>
              <a:t>Exactly the same as Q1.3</a:t>
            </a:r>
          </a:p>
        </p:txBody>
      </p:sp>
    </p:spTree>
    <p:extLst>
      <p:ext uri="{BB962C8B-B14F-4D97-AF65-F5344CB8AC3E}">
        <p14:creationId xmlns:p14="http://schemas.microsoft.com/office/powerpoint/2010/main" val="82677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p:bldP spid="12" grpId="0"/>
      <p:bldP spid="13" grpId="0" animBg="1"/>
      <p:bldP spid="14" grpId="0"/>
      <p:bldP spid="15" grpId="0"/>
      <p:bldP spid="17"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3005</TotalTime>
  <Words>2930</Words>
  <Application>Microsoft Macintosh PowerPoint</Application>
  <PresentationFormat>Widescreen</PresentationFormat>
  <Paragraphs>638</Paragraphs>
  <Slides>43</Slides>
  <Notes>22</Notes>
  <HiddenSlides>10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宋体</vt:lpstr>
      <vt:lpstr>Arial</vt:lpstr>
      <vt:lpstr>Calibri</vt:lpstr>
      <vt:lpstr>Calibri Light</vt:lpstr>
      <vt:lpstr>Cambria Math</vt:lpstr>
      <vt:lpstr>Mangal</vt:lpstr>
      <vt:lpstr>Wingdings</vt:lpstr>
      <vt:lpstr>Office Theme</vt:lpstr>
      <vt:lpstr>CSO-Recitation 11  CSCI-UA 0201-007</vt:lpstr>
      <vt:lpstr>Today’s Topics</vt:lpstr>
      <vt:lpstr>Assessment 10</vt:lpstr>
      <vt:lpstr>Q1 Implicit list</vt:lpstr>
      <vt:lpstr>Q1.1 payload2header example</vt:lpstr>
      <vt:lpstr>Q1.2 payload2header</vt:lpstr>
      <vt:lpstr>Q1.3 header2footer example</vt:lpstr>
      <vt:lpstr>Q1.4 header2footer</vt:lpstr>
      <vt:lpstr>Q1.5 footer2header example</vt:lpstr>
      <vt:lpstr>Q1.6 footer2header</vt:lpstr>
      <vt:lpstr>Q1.7 curr2prev example</vt:lpstr>
      <vt:lpstr>Q1.8 curr2prev example</vt:lpstr>
      <vt:lpstr>Q2 Explicit list</vt:lpstr>
      <vt:lpstr>Q2 Explicit list, Choice C</vt:lpstr>
      <vt:lpstr>Q2 Explicit list, Choice C</vt:lpstr>
      <vt:lpstr>Q2 Explicit list, Choice C</vt:lpstr>
      <vt:lpstr>Q2 Explicit list, Choice C</vt:lpstr>
      <vt:lpstr>Q3 Buddy system</vt:lpstr>
      <vt:lpstr>Q3 Buddy system</vt:lpstr>
      <vt:lpstr>Q3 Buddy system</vt:lpstr>
      <vt:lpstr>Q3 Buddy system</vt:lpstr>
      <vt:lpstr>Lab-4</vt:lpstr>
      <vt:lpstr>Lab-4</vt:lpstr>
      <vt:lpstr>realloc</vt:lpstr>
      <vt:lpstr>realloc</vt:lpstr>
      <vt:lpstr>Lab4 FAQ</vt:lpstr>
      <vt:lpstr>Lab4 FAQ</vt:lpstr>
      <vt:lpstr>Combinational logic</vt:lpstr>
      <vt:lpstr>How we get there..</vt:lpstr>
      <vt:lpstr>Combinational Logic</vt:lpstr>
      <vt:lpstr>Basics</vt:lpstr>
      <vt:lpstr>Boolean Algebra Exercise</vt:lpstr>
      <vt:lpstr>Boolean Algebra Exercise</vt:lpstr>
      <vt:lpstr>Boolean functions</vt:lpstr>
      <vt:lpstr>More gates</vt:lpstr>
      <vt:lpstr>Combinational Logic Design</vt:lpstr>
      <vt:lpstr>Implement XOR with Combinational Logic</vt:lpstr>
      <vt:lpstr>Implement XOR with Combinational Logic</vt:lpstr>
      <vt:lpstr>Filling in a truth table</vt:lpstr>
      <vt:lpstr>Filling in a truth table</vt:lpstr>
      <vt:lpstr>Getting a circuit from a truth table</vt:lpstr>
      <vt:lpstr>Multiplexor (MUX)</vt:lpstr>
      <vt:lpstr>Multiplexor (MUX)</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Anqi Zhang</dc:creator>
  <cp:lastModifiedBy>Lin jinkun</cp:lastModifiedBy>
  <cp:revision>186</cp:revision>
  <cp:lastPrinted>2021-11-17T23:01:54Z</cp:lastPrinted>
  <dcterms:created xsi:type="dcterms:W3CDTF">2020-11-10T19:02:50Z</dcterms:created>
  <dcterms:modified xsi:type="dcterms:W3CDTF">2021-11-17T23:03:51Z</dcterms:modified>
</cp:coreProperties>
</file>