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1054" r:id="rId6"/>
    <p:sldId id="1056" r:id="rId7"/>
    <p:sldId id="889" r:id="rId8"/>
    <p:sldId id="1007" r:id="rId9"/>
    <p:sldId id="1050" r:id="rId10"/>
    <p:sldId id="1051" r:id="rId11"/>
    <p:sldId id="958" r:id="rId12"/>
    <p:sldId id="1057" r:id="rId13"/>
    <p:sldId id="962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982" r:id="rId22"/>
    <p:sldId id="283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16DDD-2BD7-4106-B2A2-4F59F1CF5FCE}" v="437" dt="2020-09-21T02:41:43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9" autoAdjust="0"/>
    <p:restoredTop sz="76756" autoAdjust="0"/>
  </p:normalViewPr>
  <p:slideViewPr>
    <p:cSldViewPr snapToGrid="0">
      <p:cViewPr varScale="1">
        <p:scale>
          <a:sx n="89" d="100"/>
          <a:sy n="89" d="100"/>
        </p:scale>
        <p:origin x="6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EA0-1188-45AF-8F1F-3D80AA75320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7874-9078-4B57-BBCE-0FA0D52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denormalized 0</a:t>
            </a:r>
          </a:p>
          <a:p>
            <a:r>
              <a:rPr lang="en-US" dirty="0"/>
              <a:t>Next smallest denormalized?</a:t>
            </a:r>
          </a:p>
          <a:p>
            <a:r>
              <a:rPr lang="en-US" dirty="0"/>
              <a:t>Exp=00000000  E=1-bias=-126</a:t>
            </a:r>
          </a:p>
          <a:p>
            <a:r>
              <a:rPr lang="en-US" dirty="0"/>
              <a:t>Frac=0….001 M=0.00….01 = 2^-23</a:t>
            </a:r>
          </a:p>
          <a:p>
            <a:r>
              <a:rPr lang="en-US" dirty="0"/>
              <a:t>Final number = 2^{-23}*2^{-126} = 2^-149</a:t>
            </a:r>
          </a:p>
          <a:p>
            <a:endParaRPr lang="en-US" dirty="0"/>
          </a:p>
          <a:p>
            <a:r>
              <a:rPr lang="en-US" dirty="0"/>
              <a:t>Exp=000…00 E=1-bias = -1022</a:t>
            </a:r>
          </a:p>
          <a:p>
            <a:r>
              <a:rPr lang="en-US" dirty="0"/>
              <a:t>Frac = 00…1 M=0.000…01 = 2^{-52}</a:t>
            </a:r>
          </a:p>
          <a:p>
            <a:endParaRPr lang="en-US" dirty="0"/>
          </a:p>
          <a:p>
            <a:r>
              <a:rPr lang="en-US" dirty="0"/>
              <a:t>Single precision</a:t>
            </a:r>
          </a:p>
          <a:p>
            <a:r>
              <a:rPr lang="en-US" dirty="0"/>
              <a:t>Exp=1111 1110 Frac=11…1</a:t>
            </a:r>
          </a:p>
          <a:p>
            <a:r>
              <a:rPr lang="en-US" dirty="0"/>
              <a:t>E = 254-127=127  M=1.1….1 = 2-2^-23 \approx. 2 = 1.1…1 + 0.00..01 = (10)_2 = (2)_10</a:t>
            </a:r>
          </a:p>
          <a:p>
            <a:r>
              <a:rPr lang="en-US" dirty="0"/>
              <a:t>Double precision</a:t>
            </a:r>
          </a:p>
          <a:p>
            <a:r>
              <a:rPr lang="en-US" dirty="0"/>
              <a:t>E = 1023 M = \approx. 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7874-9078-4B57-BBCE-0FA0D52188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92A-8218-4DC8-8292-17581D61FF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Floats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E37-984D-4FF9-8627-5DC059EB5A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Jinyang 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C44-FA88-40C3-B7EF-A93D9C38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2024-0BF0-4FB3-80F0-61D4479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E263-1D71-4325-BB18-48199F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9B-4D94-4196-AA6E-3948AB8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967E-E3BB-4CD8-A3F0-B93A02A1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D4BB-FA5D-4B07-86EF-A9CBE11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12BE-264D-4DB3-820B-2D879E0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0687-72D4-4C47-9BBD-62E4180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9D85-1E34-4828-85ED-02E00C80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9A3B2-5707-4E0A-8F6A-433766D1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7DA-8026-4EBE-9A7C-C2684C5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BCD-CE32-493B-B310-202CA0D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5B-A97B-48CB-A407-5DF341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2A0-5B64-4A1F-8840-27D793A8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BAEA-A334-4DE5-912B-0234FDE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7A-3F7B-425D-9A32-2471516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0A61-E69F-4EE6-B657-C954582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713F-8B75-47D7-ACCD-A484460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AA4-0EBF-4F56-B330-4D0BE76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03EE-3A5C-47B4-AB80-3D7D11B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E8A-0C96-482E-AF9D-1BF69FD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FF3-F572-43F7-9CF5-CD08D1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54B-C68F-47A7-8073-2E9A8DC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120-605D-4DD7-B8F4-242A2FE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CE0-7342-488D-9409-E583B336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121A-7CE0-4E28-AEDC-80253D23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4EF5-0C23-4447-BA96-35A9041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6A28-BAF2-4528-88C8-3D987E8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3177-C812-4DC0-91D5-C43D417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A2-2196-4EE2-B329-5FF9CE5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6C8B-FC03-486A-A93B-7A95C678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E06B-A3BF-4AD4-9812-71511105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678E-2E5B-4C2C-AA52-3AD3FC4B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B7A-054C-43D3-A887-EC7F5FC2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2A3D-36D0-400A-AE69-CF262C6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24AE6-5728-4F8B-B60E-B770C80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458C0-74AF-4C49-8AE5-F0AA94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1DD-78E4-468D-9FB3-8666E76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6EB6-E14E-4CE0-80EF-5875BCE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CA7E-2486-4970-9D17-9578432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6A9E-84D9-46C7-BFBB-3803EC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92AE-7D19-4161-812F-D878959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B215-D79B-4AC2-B1D2-F8ABDC9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F90F-D612-4783-9EB6-97E61A0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803-093C-4198-9BC1-4551436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384-AA96-45DE-8628-A4C1D1A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98E-CBE6-445B-B332-CB755248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B383-C1C1-4258-9A80-534DD8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CCC0-29A1-494E-B11A-9CD891C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C0BD-FB1D-4EEA-9680-BECB357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666-5BA3-47A9-8C31-67BB2BBC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2EBA-5848-4C02-8DEF-F1113D43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6F94-FC75-4F38-92B7-B73195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177-9380-4EB7-AE9F-858BC9C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CE5-DB79-4E3A-97D5-636571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84D0-D797-449C-A846-2709B42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B943-723B-477C-B32B-822F0EA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478E-0DA0-4755-904D-D14C78F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5E-FFFC-4CF1-8D06-9D6E1135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EF2-3E36-4E16-9B00-4C80AEAC65E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010-DAFE-433E-AA0A-23B08A8F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D364-66A8-48B3-9DE9-D1A10B5A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7B3-824A-4566-A017-D27FDBD1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6" y="1108578"/>
            <a:ext cx="9144000" cy="2387600"/>
          </a:xfrm>
        </p:spPr>
        <p:txBody>
          <a:bodyPr/>
          <a:lstStyle/>
          <a:p>
            <a:r>
              <a:rPr lang="en-US" dirty="0"/>
              <a:t>Floats (continued)</a:t>
            </a:r>
            <a:br>
              <a:rPr lang="en-US" dirty="0"/>
            </a:br>
            <a:r>
              <a:rPr lang="en-US" dirty="0"/>
              <a:t>Intro to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FFDF-2D02-49CC-912A-12678E5A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does CPU know if data is FP or integer ?</a:t>
            </a:r>
            <a:endParaRPr kumimoji="1"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D8240A-E866-40EC-AA3A-AC3B5050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0" y="3525494"/>
            <a:ext cx="10970885" cy="2747963"/>
          </a:xfrm>
        </p:spPr>
        <p:txBody>
          <a:bodyPr/>
          <a:lstStyle/>
          <a:p>
            <a:r>
              <a:rPr kumimoji="1" lang="en-US" altLang="zh-CN" dirty="0"/>
              <a:t>CPU has separate registers for FPs and integers.</a:t>
            </a:r>
          </a:p>
          <a:p>
            <a:r>
              <a:rPr kumimoji="1" lang="en-US" altLang="zh-CN" dirty="0"/>
              <a:t>CPU uses different instructions for FPs and integer operations.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A1FB-B3C0-449B-9FBD-B0EBA6F927F0}"/>
              </a:ext>
            </a:extLst>
          </p:cNvPr>
          <p:cNvSpPr txBox="1"/>
          <p:nvPr/>
        </p:nvSpPr>
        <p:spPr>
          <a:xfrm>
            <a:off x="939289" y="2429900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signed int: -2</a:t>
            </a:r>
            <a:r>
              <a:rPr lang="en-US" baseline="30000" dirty="0"/>
              <a:t>31</a:t>
            </a:r>
            <a:r>
              <a:rPr lang="en-US" dirty="0"/>
              <a:t>+1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FBDC-1C9B-4149-B6D7-BFA98019BAD0}"/>
              </a:ext>
            </a:extLst>
          </p:cNvPr>
          <p:cNvSpPr txBox="1"/>
          <p:nvPr/>
        </p:nvSpPr>
        <p:spPr>
          <a:xfrm>
            <a:off x="939289" y="2050633"/>
            <a:ext cx="25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 data: 0x80000001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ABCF-4365-43B2-B0AB-1AA860F7BEC2}"/>
              </a:ext>
            </a:extLst>
          </p:cNvPr>
          <p:cNvSpPr txBox="1"/>
          <p:nvPr/>
        </p:nvSpPr>
        <p:spPr>
          <a:xfrm>
            <a:off x="939289" y="2796216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IEEE single-precision FP: -2</a:t>
            </a:r>
            <a:r>
              <a:rPr lang="en-US" baseline="30000" dirty="0"/>
              <a:t>-149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13DBF-6824-4BCC-A5EB-377E19C90E6C}"/>
              </a:ext>
            </a:extLst>
          </p:cNvPr>
          <p:cNvSpPr/>
          <p:nvPr/>
        </p:nvSpPr>
        <p:spPr>
          <a:xfrm>
            <a:off x="3136270" y="2386296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309A1-92D4-499C-94B8-EA8B4BC87BC9}"/>
              </a:ext>
            </a:extLst>
          </p:cNvPr>
          <p:cNvSpPr/>
          <p:nvPr/>
        </p:nvSpPr>
        <p:spPr>
          <a:xfrm>
            <a:off x="4384916" y="2772622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26" y="1652386"/>
            <a:ext cx="9868474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Invalid operations (resulting in </a:t>
            </a:r>
            <a:r>
              <a:rPr lang="en-US" dirty="0" err="1"/>
              <a:t>NaN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0/0</a:t>
            </a:r>
          </a:p>
          <a:p>
            <a:pPr lvl="1"/>
            <a:r>
              <a:rPr lang="en-US" dirty="0"/>
              <a:t>sqrt(-1)</a:t>
            </a:r>
          </a:p>
          <a:p>
            <a:pPr lvl="1"/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Caveats:</a:t>
            </a:r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Overflow</a:t>
            </a:r>
            <a:r>
              <a:rPr lang="en-US" dirty="0"/>
              <a:t>: Outside the range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Underflow</a:t>
            </a:r>
            <a:r>
              <a:rPr lang="en-US" dirty="0"/>
              <a:t>: 0 &lt; result &lt; smallest denormalized value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Inexact</a:t>
            </a:r>
            <a:r>
              <a:rPr lang="en-US" dirty="0"/>
              <a:t>: due to rounding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7" y="1417639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41" y="1600200"/>
            <a:ext cx="9516959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Yes, by flipping the sign.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Distributive? 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precision decreases as value gets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1" y="1690688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4843"/>
              </p:ext>
            </p:extLst>
          </p:nvPr>
        </p:nvGraphicFramePr>
        <p:xfrm>
          <a:off x="1182053" y="3099828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35" y="1690688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6530"/>
              </p:ext>
            </p:extLst>
          </p:nvPr>
        </p:nvGraphicFramePr>
        <p:xfrm>
          <a:off x="1126535" y="2713851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2338" y="6262219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293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200" y="3229906"/>
            <a:ext cx="5810409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float f 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 (f != 1.0)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 +=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A0E8A-FC70-4500-B333-839D3D6D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08" y="1305344"/>
            <a:ext cx="2945449" cy="45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7E15-B560-4E9D-AFFD-784D355E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949"/>
          </a:xfrm>
        </p:spPr>
        <p:txBody>
          <a:bodyPr>
            <a:normAutofit/>
          </a:bodyPr>
          <a:lstStyle/>
          <a:p>
            <a:r>
              <a:rPr lang="en-US" dirty="0"/>
              <a:t>In a shooter game, the accuracy of shooting another player 1200m away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of count?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705" y="4600428"/>
            <a:ext cx="56220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(float f = 0.0;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1.0; f += 0.1)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1701-8562-49E2-9C34-D3247A7E6C5E}"/>
              </a:ext>
            </a:extLst>
          </p:cNvPr>
          <p:cNvSpPr txBox="1"/>
          <p:nvPr/>
        </p:nvSpPr>
        <p:spPr>
          <a:xfrm>
            <a:off x="1056844" y="2816720"/>
            <a:ext cx="545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1200 = 2</a:t>
            </a:r>
            <a:r>
              <a:rPr lang="en-US" sz="2400" baseline="30000" dirty="0"/>
              <a:t>10</a:t>
            </a:r>
            <a:r>
              <a:rPr lang="en-US" sz="2400" dirty="0"/>
              <a:t>*(1.17)</a:t>
            </a:r>
            <a:r>
              <a:rPr lang="en-US" sz="2400" baseline="-25000" dirty="0"/>
              <a:t>10  </a:t>
            </a:r>
            <a:r>
              <a:rPr lang="en-US" sz="2400" dirty="0"/>
              <a:t>Precision: 2</a:t>
            </a:r>
            <a:r>
              <a:rPr lang="en-US" sz="2400" baseline="30000" dirty="0"/>
              <a:t>10</a:t>
            </a:r>
            <a:r>
              <a:rPr lang="en-US" sz="2400" dirty="0"/>
              <a:t>*2</a:t>
            </a:r>
            <a:r>
              <a:rPr lang="en-US" sz="2400" baseline="30000" dirty="0"/>
              <a:t>-23</a:t>
            </a:r>
            <a:r>
              <a:rPr lang="en-US" sz="2400" dirty="0"/>
              <a:t>=2</a:t>
            </a:r>
            <a:r>
              <a:rPr lang="en-US" sz="2400" baseline="30000" dirty="0"/>
              <a:t>-13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F4AE4-D352-486A-B4FF-6239B619159B}"/>
              </a:ext>
            </a:extLst>
          </p:cNvPr>
          <p:cNvSpPr txBox="1"/>
          <p:nvPr/>
        </p:nvSpPr>
        <p:spPr>
          <a:xfrm>
            <a:off x="377117" y="4597625"/>
            <a:ext cx="46467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ro-RO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dirty="0">
                <a:latin typeface="Consolas" panose="020B0609020204030204" pitchFamily="49" charset="0"/>
              </a:rPr>
              <a:t>for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ro-RO" dirty="0">
                <a:latin typeface="Consolas" panose="020B0609020204030204" pitchFamily="49" charset="0"/>
              </a:rPr>
              <a:t> f = 0; f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ro-RO" dirty="0">
                <a:latin typeface="Consolas" panose="020B0609020204030204" pitchFamily="49" charset="0"/>
              </a:rPr>
              <a:t> 10; f += 1) {</a:t>
            </a:r>
          </a:p>
          <a:p>
            <a:r>
              <a:rPr lang="ro-RO" dirty="0">
                <a:latin typeface="Consolas" panose="020B0609020204030204" pitchFamily="49" charset="0"/>
              </a:rPr>
              <a:t>  count++;</a:t>
            </a:r>
          </a:p>
          <a:p>
            <a:r>
              <a:rPr lang="ro-RO" dirty="0">
                <a:latin typeface="Consolas" panose="020B0609020204030204" pitchFamily="49" charset="0"/>
              </a:rPr>
              <a:t>}</a:t>
            </a:r>
            <a:r>
              <a:rPr lang="is-IS" sz="1100" dirty="0">
                <a:latin typeface="Consolas" panose="020B0609020204030204" pitchFamily="49" charset="0"/>
              </a:rPr>
              <a:t>       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AF35F-0753-4B7A-92B0-5046EB5149A9}"/>
              </a:ext>
            </a:extLst>
          </p:cNvPr>
          <p:cNvCxnSpPr/>
          <p:nvPr/>
        </p:nvCxnSpPr>
        <p:spPr>
          <a:xfrm flipH="1" flipV="1">
            <a:off x="1694329" y="5797954"/>
            <a:ext cx="704626" cy="5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E1E04A-11AF-4DDD-BA38-952343D45C27}"/>
              </a:ext>
            </a:extLst>
          </p:cNvPr>
          <p:cNvSpPr txBox="1"/>
          <p:nvPr/>
        </p:nvSpPr>
        <p:spPr>
          <a:xfrm>
            <a:off x="1694329" y="6308209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68D22-F526-4978-B440-5A0799F0D5C8}"/>
              </a:ext>
            </a:extLst>
          </p:cNvPr>
          <p:cNvSpPr txBox="1"/>
          <p:nvPr/>
        </p:nvSpPr>
        <p:spPr>
          <a:xfrm>
            <a:off x="7327750" y="6360346"/>
            <a:ext cx="10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887E8-4629-4789-B2D9-16EFD7E3DDE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01285" y="5797956"/>
            <a:ext cx="161612" cy="56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74"/>
            <a:ext cx="10378134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7" y="4594305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A61EA0-448C-41F8-B2F5-591F4596092E}"/>
              </a:ext>
            </a:extLst>
          </p:cNvPr>
          <p:cNvGrpSpPr/>
          <p:nvPr/>
        </p:nvGrpSpPr>
        <p:grpSpPr>
          <a:xfrm>
            <a:off x="66028" y="4510501"/>
            <a:ext cx="8809350" cy="2020823"/>
            <a:chOff x="66028" y="4510501"/>
            <a:chExt cx="8809350" cy="2020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0F41DB7-4E32-4040-B8E0-CE83EFF3D41A}"/>
                </a:ext>
              </a:extLst>
            </p:cNvPr>
            <p:cNvGrpSpPr/>
            <p:nvPr/>
          </p:nvGrpSpPr>
          <p:grpSpPr>
            <a:xfrm>
              <a:off x="66028" y="4510501"/>
              <a:ext cx="8809350" cy="2020823"/>
              <a:chOff x="55140" y="4487718"/>
              <a:chExt cx="8809350" cy="202082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2C2F46-8DB1-4B69-842D-0227A98D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0" y="4919695"/>
                <a:ext cx="8809350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DDF55-A97D-4FF8-9808-BE98EC4E0BAF}"/>
                  </a:ext>
                </a:extLst>
              </p:cNvPr>
              <p:cNvSpPr txBox="1"/>
              <p:nvPr/>
            </p:nvSpPr>
            <p:spPr>
              <a:xfrm>
                <a:off x="4220253" y="4487718"/>
                <a:ext cx="49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±0</a:t>
                </a:r>
                <a:endParaRPr lang="en-US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7B6047-BA50-4AC0-870D-D0E01D5C4EB8}"/>
                  </a:ext>
                </a:extLst>
              </p:cNvPr>
              <p:cNvSpPr/>
              <p:nvPr/>
            </p:nvSpPr>
            <p:spPr>
              <a:xfrm>
                <a:off x="5190757" y="4857394"/>
                <a:ext cx="3457437" cy="1514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A750-2326-461E-B27F-7E9A7CFAB449}"/>
                  </a:ext>
                </a:extLst>
              </p:cNvPr>
              <p:cNvSpPr/>
              <p:nvPr/>
            </p:nvSpPr>
            <p:spPr>
              <a:xfrm>
                <a:off x="4467277" y="4840557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06CA90-9E53-4603-B7A2-792E35E66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6221" y="5204393"/>
                <a:ext cx="301056" cy="34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5EBF7F-5C4F-4F97-ADED-49DABFD76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511" y="5163717"/>
                <a:ext cx="229506" cy="390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E0BF5B-F49A-4729-B6DF-4156482A3A75}"/>
                  </a:ext>
                </a:extLst>
              </p:cNvPr>
              <p:cNvSpPr txBox="1"/>
              <p:nvPr/>
            </p:nvSpPr>
            <p:spPr>
              <a:xfrm>
                <a:off x="3530510" y="5600172"/>
                <a:ext cx="23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Denormalized numbers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424F09-0B0E-4E9F-A16C-76DE0C7FADD8}"/>
                  </a:ext>
                </a:extLst>
              </p:cNvPr>
              <p:cNvSpPr txBox="1"/>
              <p:nvPr/>
            </p:nvSpPr>
            <p:spPr>
              <a:xfrm>
                <a:off x="3677145" y="6139209"/>
                <a:ext cx="2143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Normalized numbers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78E62CF-C46F-4CB0-87D3-AE48A3A37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4807" y="5161931"/>
                <a:ext cx="2219180" cy="97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09013A-33FC-4452-B000-69BD5B9D5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851" y="5132587"/>
                <a:ext cx="1379231" cy="103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D8118C-97B1-49A4-A434-118BFA3EDAC1}"/>
                  </a:ext>
                </a:extLst>
              </p:cNvPr>
              <p:cNvSpPr/>
              <p:nvPr/>
            </p:nvSpPr>
            <p:spPr>
              <a:xfrm>
                <a:off x="3705190" y="4847818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805879-26E8-4B32-BC75-93AD7B5D0CF8}"/>
                  </a:ext>
                </a:extLst>
              </p:cNvPr>
              <p:cNvSpPr/>
              <p:nvPr/>
            </p:nvSpPr>
            <p:spPr>
              <a:xfrm rot="10800000">
                <a:off x="230270" y="4850377"/>
                <a:ext cx="3469440" cy="1902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839420-8DCD-4E84-96B3-2DD8828E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84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1FEDD-0D76-47BE-B53A-A84E762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4" y="66011"/>
            <a:ext cx="10515600" cy="1325563"/>
          </a:xfrm>
        </p:spPr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42C60-A603-438D-BC13-B3710F7E486C}"/>
              </a:ext>
            </a:extLst>
          </p:cNvPr>
          <p:cNvSpPr txBox="1">
            <a:spLocks/>
          </p:cNvSpPr>
          <p:nvPr/>
        </p:nvSpPr>
        <p:spPr>
          <a:xfrm>
            <a:off x="551416" y="1492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406E61BF-8B28-41E8-AB84-FB8E82CF4F54}"/>
              </a:ext>
            </a:extLst>
          </p:cNvPr>
          <p:cNvSpPr/>
          <p:nvPr/>
        </p:nvSpPr>
        <p:spPr>
          <a:xfrm>
            <a:off x="9754099" y="1836385"/>
            <a:ext cx="171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02183BEA-9D54-4A2C-86FE-C88DFAC5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0534"/>
              </p:ext>
            </p:extLst>
          </p:nvPr>
        </p:nvGraphicFramePr>
        <p:xfrm>
          <a:off x="263543" y="1903899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">
            <a:extLst>
              <a:ext uri="{FF2B5EF4-FFF2-40B4-BE49-F238E27FC236}">
                <a16:creationId xmlns:a16="http://schemas.microsoft.com/office/drawing/2014/main" id="{B0D80BFC-1548-4B40-8455-875745D86264}"/>
              </a:ext>
            </a:extLst>
          </p:cNvPr>
          <p:cNvSpPr txBox="1"/>
          <p:nvPr/>
        </p:nvSpPr>
        <p:spPr>
          <a:xfrm>
            <a:off x="240239" y="165540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A1E11D7-6D2B-453E-A82A-F4D6A819696B}"/>
              </a:ext>
            </a:extLst>
          </p:cNvPr>
          <p:cNvSpPr txBox="1"/>
          <p:nvPr/>
        </p:nvSpPr>
        <p:spPr>
          <a:xfrm>
            <a:off x="544115" y="1656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091AC735-2B8A-4077-B589-A493C9CA953B}"/>
              </a:ext>
            </a:extLst>
          </p:cNvPr>
          <p:cNvSpPr txBox="1"/>
          <p:nvPr/>
        </p:nvSpPr>
        <p:spPr>
          <a:xfrm>
            <a:off x="2754646" y="16631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1F897262-F4E2-48FB-BD2C-17E1AB9DF3FC}"/>
              </a:ext>
            </a:extLst>
          </p:cNvPr>
          <p:cNvSpPr txBox="1"/>
          <p:nvPr/>
        </p:nvSpPr>
        <p:spPr>
          <a:xfrm>
            <a:off x="3023566" y="16640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0B5E5EC-87D4-4D3D-8F69-05D953CE003C}"/>
              </a:ext>
            </a:extLst>
          </p:cNvPr>
          <p:cNvSpPr txBox="1"/>
          <p:nvPr/>
        </p:nvSpPr>
        <p:spPr>
          <a:xfrm>
            <a:off x="8645338" y="1634157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19DF9946-4CE6-478A-8B81-08311605BB3D}"/>
              </a:ext>
            </a:extLst>
          </p:cNvPr>
          <p:cNvSpPr/>
          <p:nvPr/>
        </p:nvSpPr>
        <p:spPr>
          <a:xfrm>
            <a:off x="229237" y="1406842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Normalized Encoding: </a:t>
            </a: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7CE1D843-19C9-4F00-AADD-1DDADDBAF6B6}"/>
              </a:ext>
            </a:extLst>
          </p:cNvPr>
          <p:cNvSpPr/>
          <p:nvPr/>
        </p:nvSpPr>
        <p:spPr>
          <a:xfrm>
            <a:off x="4921497" y="2319699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 &lt;= M &lt; 2, M = ( 1.F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52" name="表格 11">
            <a:extLst>
              <a:ext uri="{FF2B5EF4-FFF2-40B4-BE49-F238E27FC236}">
                <a16:creationId xmlns:a16="http://schemas.microsoft.com/office/drawing/2014/main" id="{9811D67A-3DE5-447F-9B13-B5F83C89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9865"/>
              </p:ext>
            </p:extLst>
          </p:nvPr>
        </p:nvGraphicFramePr>
        <p:xfrm>
          <a:off x="257346" y="299259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">
            <a:extLst>
              <a:ext uri="{FF2B5EF4-FFF2-40B4-BE49-F238E27FC236}">
                <a16:creationId xmlns:a16="http://schemas.microsoft.com/office/drawing/2014/main" id="{FCD22CEB-6778-4BB9-99F9-690173478B86}"/>
              </a:ext>
            </a:extLst>
          </p:cNvPr>
          <p:cNvSpPr txBox="1"/>
          <p:nvPr/>
        </p:nvSpPr>
        <p:spPr>
          <a:xfrm>
            <a:off x="193982" y="27494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225EE6D3-7450-49D9-AF05-4D58179295ED}"/>
              </a:ext>
            </a:extLst>
          </p:cNvPr>
          <p:cNvSpPr txBox="1"/>
          <p:nvPr/>
        </p:nvSpPr>
        <p:spPr>
          <a:xfrm>
            <a:off x="497858" y="27504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419A1E60-6043-41BF-960B-D1E419AB889E}"/>
              </a:ext>
            </a:extLst>
          </p:cNvPr>
          <p:cNvSpPr txBox="1"/>
          <p:nvPr/>
        </p:nvSpPr>
        <p:spPr>
          <a:xfrm>
            <a:off x="2748449" y="27225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8C1D7F7B-9B0A-4101-938F-C1FD21B0F340}"/>
              </a:ext>
            </a:extLst>
          </p:cNvPr>
          <p:cNvSpPr txBox="1"/>
          <p:nvPr/>
        </p:nvSpPr>
        <p:spPr>
          <a:xfrm>
            <a:off x="3017369" y="272347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89954719-7A80-45BE-9F3A-427FD87EF8F2}"/>
              </a:ext>
            </a:extLst>
          </p:cNvPr>
          <p:cNvSpPr txBox="1"/>
          <p:nvPr/>
        </p:nvSpPr>
        <p:spPr>
          <a:xfrm>
            <a:off x="8618962" y="272347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8FF903A9-3BDE-4D89-B31A-4945E5B911E6}"/>
              </a:ext>
            </a:extLst>
          </p:cNvPr>
          <p:cNvSpPr/>
          <p:nvPr/>
        </p:nvSpPr>
        <p:spPr>
          <a:xfrm>
            <a:off x="133082" y="2488657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Denormalized Encoding: </a:t>
            </a:r>
            <a:endParaRPr lang="en-US" altLang="zh-CN" sz="1600" b="1" baseline="-25000" dirty="0">
              <a:cs typeface="Arial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D2ACB5AF-3D40-4983-8223-0C3F866DD20E}"/>
              </a:ext>
            </a:extLst>
          </p:cNvPr>
          <p:cNvSpPr/>
          <p:nvPr/>
        </p:nvSpPr>
        <p:spPr>
          <a:xfrm>
            <a:off x="4749940" y="340938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0 &lt;= M &lt; 1, M = ( 0.F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3A391C94-FDD3-4A2F-81A3-ABBD28ACF13B}"/>
              </a:ext>
            </a:extLst>
          </p:cNvPr>
          <p:cNvSpPr/>
          <p:nvPr/>
        </p:nvSpPr>
        <p:spPr>
          <a:xfrm>
            <a:off x="827730" y="3424783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 = 1 </a:t>
            </a:r>
            <a:r>
              <a:rPr lang="mr-IN" altLang="zh-CN" sz="1600" dirty="0">
                <a:latin typeface="Arial"/>
                <a:cs typeface="Arial"/>
              </a:rPr>
              <a:t>–</a:t>
            </a:r>
            <a:r>
              <a:rPr lang="en-US" altLang="zh-CN" sz="1600" dirty="0">
                <a:latin typeface="Arial"/>
                <a:cs typeface="Arial"/>
              </a:rPr>
              <a:t> bias = -126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8B0E47-CAEE-44BB-BFDF-3C6AEC491549}"/>
              </a:ext>
            </a:extLst>
          </p:cNvPr>
          <p:cNvGrpSpPr/>
          <p:nvPr/>
        </p:nvGrpSpPr>
        <p:grpSpPr>
          <a:xfrm>
            <a:off x="3526302" y="3877891"/>
            <a:ext cx="3263347" cy="1256158"/>
            <a:chOff x="3526302" y="3877891"/>
            <a:chExt cx="3263347" cy="12561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D50784-6551-42D8-9623-0006CC43B31A}"/>
                </a:ext>
              </a:extLst>
            </p:cNvPr>
            <p:cNvSpPr txBox="1"/>
            <p:nvPr/>
          </p:nvSpPr>
          <p:spPr>
            <a:xfrm>
              <a:off x="5087016" y="4431421"/>
              <a:ext cx="56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D4A30-9E15-4CF5-8A64-40EE66744DBB}"/>
                </a:ext>
              </a:extLst>
            </p:cNvPr>
            <p:cNvSpPr txBox="1"/>
            <p:nvPr/>
          </p:nvSpPr>
          <p:spPr>
            <a:xfrm>
              <a:off x="3526302" y="4487718"/>
              <a:ext cx="639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800" dirty="0"/>
            </a:p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1532DC-CBE1-4353-8F52-E2023CA08A82}"/>
                </a:ext>
              </a:extLst>
            </p:cNvPr>
            <p:cNvSpPr txBox="1"/>
            <p:nvPr/>
          </p:nvSpPr>
          <p:spPr>
            <a:xfrm>
              <a:off x="5304947" y="3877891"/>
              <a:ext cx="148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1DBC2B-2D19-4852-83C6-646C4DA7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4895" y="4226359"/>
              <a:ext cx="410846" cy="2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583C8-864E-4473-A8C0-5BF58EEE1C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645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C6075F-7246-4CD1-B1B9-9F4AD407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99" y="4846506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796902" y="1641347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02" y="1641347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1754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78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1524001" y="1862291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1953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623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75A9-33D1-4819-8CD8-F744221027CC}"/>
              </a:ext>
            </a:extLst>
          </p:cNvPr>
          <p:cNvGrpSpPr/>
          <p:nvPr/>
        </p:nvGrpSpPr>
        <p:grpSpPr>
          <a:xfrm>
            <a:off x="2457630" y="1931159"/>
            <a:ext cx="3663632" cy="1287366"/>
            <a:chOff x="2457630" y="1931159"/>
            <a:chExt cx="3663632" cy="12873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48683B-F916-427D-8305-7D6FBABF91C1}"/>
                </a:ext>
              </a:extLst>
            </p:cNvPr>
            <p:cNvCxnSpPr/>
            <p:nvPr/>
          </p:nvCxnSpPr>
          <p:spPr>
            <a:xfrm flipH="1" flipV="1">
              <a:off x="2970664" y="1931159"/>
              <a:ext cx="279779" cy="90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DCE196-B7D5-4070-BFC0-9FB0353770E6}"/>
                </a:ext>
              </a:extLst>
            </p:cNvPr>
            <p:cNvSpPr txBox="1"/>
            <p:nvPr/>
          </p:nvSpPr>
          <p:spPr>
            <a:xfrm>
              <a:off x="2457630" y="2849193"/>
              <a:ext cx="366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 that are represented precisely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DA021-611C-4EC0-824A-49BCB58E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4434" y="1962295"/>
              <a:ext cx="556118" cy="86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0F1BD7-3209-460C-9530-0CDC5ABF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18" y="1956539"/>
              <a:ext cx="106171" cy="78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881FF3-615D-4922-96BC-58A747444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202" y="1966938"/>
              <a:ext cx="547256" cy="82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2238452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Rounding: </a:t>
            </a:r>
            <a:r>
              <a:rPr kumimoji="1" lang="en-US" altLang="zh-CN" sz="2400" dirty="0"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cs typeface="Verdana"/>
              </a:rPr>
              <a:t>x’</a:t>
            </a:r>
            <a:r>
              <a:rPr kumimoji="1" lang="en-US" altLang="zh-CN" sz="2400" dirty="0"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1754723" y="4561563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Round-to-nearest (Round-to-even in text book)</a:t>
            </a:r>
            <a:endParaRPr kumimoji="1" lang="zh-CN" altLang="en-US" sz="2400" dirty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249978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2483590" y="2756851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3702513" y="3243587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3683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13" y="3632808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200280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+mn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n-lt"/>
                <a:cs typeface="Verdana"/>
              </a:rPr>
              <a:t>- </a:t>
            </a:r>
            <a:r>
              <a:rPr kumimoji="1" lang="en-US" altLang="zh-CN" sz="2400" dirty="0">
                <a:latin typeface="+mn-lt"/>
                <a:cs typeface="Verdana"/>
              </a:rPr>
              <a:t>if x &lt; 0</a:t>
            </a:r>
            <a:endParaRPr kumimoji="1" lang="en-US" altLang="zh-CN" sz="2400" baseline="-25000" dirty="0">
              <a:latin typeface="+mn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7925201" y="2689030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6200279" y="4493169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1" y="3656676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3298209" y="2710732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77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8114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2513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3863058" y="1763210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0" y="365667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609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3764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3876924" y="1372869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2296520" y="4607442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7801"/>
              </p:ext>
            </p:extLst>
          </p:nvPr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8133"/>
              </p:ext>
            </p:extLst>
          </p:nvPr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359F3E-B02B-4F3C-A71B-F68B1B847325}"/>
              </a:ext>
            </a:extLst>
          </p:cNvPr>
          <p:cNvGrpSpPr/>
          <p:nvPr/>
        </p:nvGrpSpPr>
        <p:grpSpPr>
          <a:xfrm>
            <a:off x="143223" y="5046236"/>
            <a:ext cx="11373889" cy="830997"/>
            <a:chOff x="143223" y="5046236"/>
            <a:chExt cx="11373889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CE380-3B8D-4E94-86AE-C1A7722192D2}"/>
                </a:ext>
              </a:extLst>
            </p:cNvPr>
            <p:cNvSpPr txBox="1"/>
            <p:nvPr/>
          </p:nvSpPr>
          <p:spPr>
            <a:xfrm>
              <a:off x="659396" y="5046236"/>
              <a:ext cx="108577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highest precision? (aka intervals between two denormalized numbers?)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What’s the largest positive FP? </a:t>
              </a: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D28DD1F4-CD22-4480-B1C8-ABFE9839C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23" y="5091662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2</a:t>
            </a:r>
            <a:r>
              <a:rPr lang="en-US" sz="2400" baseline="30000" dirty="0"/>
              <a:t>-149 </a:t>
            </a:r>
            <a:r>
              <a:rPr lang="en-US" sz="2400" dirty="0"/>
              <a:t>(double) 2</a:t>
            </a:r>
            <a:r>
              <a:rPr lang="en-US" sz="2400" baseline="30000" dirty="0"/>
              <a:t>-1045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dirty="0"/>
              <a:t>(double)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1032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809AF-CC72-4698-8309-4381F3E18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FD7E0-F805-4B38-AE32-2A25BEADD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9111C0-85A8-4495-82EC-70EDD5EB4C2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1191</Words>
  <Application>Microsoft Office PowerPoint</Application>
  <PresentationFormat>Widescreen</PresentationFormat>
  <Paragraphs>270</Paragraphs>
  <Slides>20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Worksheet</vt:lpstr>
      <vt:lpstr>工作表</vt:lpstr>
      <vt:lpstr>Floats (continued) Intro to C programming</vt:lpstr>
      <vt:lpstr>Lesson plan</vt:lpstr>
      <vt:lpstr>IEEE Floating Point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IEEE FP: single vs. double precision</vt:lpstr>
      <vt:lpstr>How does CPU know if data is FP or integer ?</vt:lpstr>
      <vt:lpstr>Floating point operations</vt:lpstr>
      <vt:lpstr>Why divide by zero = ? </vt:lpstr>
      <vt:lpstr>Floating point addition</vt:lpstr>
      <vt:lpstr>Floating point multiplication</vt:lpstr>
      <vt:lpstr>FP precision decreases as value gets larger</vt:lpstr>
      <vt:lpstr>Floating point in the real world</vt:lpstr>
      <vt:lpstr>Floating point trouble</vt:lpstr>
      <vt:lpstr>Breakout time!</vt:lpstr>
      <vt:lpstr>Breakout exercises</vt:lpstr>
      <vt:lpstr>Floating point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52</cp:revision>
  <dcterms:created xsi:type="dcterms:W3CDTF">2020-09-18T15:17:11Z</dcterms:created>
  <dcterms:modified xsi:type="dcterms:W3CDTF">2020-09-23T14:41:43Z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