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1191" r:id="rId3"/>
    <p:sldId id="1186" r:id="rId4"/>
    <p:sldId id="984" r:id="rId5"/>
    <p:sldId id="939" r:id="rId6"/>
    <p:sldId id="982" r:id="rId7"/>
    <p:sldId id="983" r:id="rId8"/>
    <p:sldId id="978" r:id="rId9"/>
    <p:sldId id="948" r:id="rId10"/>
    <p:sldId id="1187" r:id="rId11"/>
    <p:sldId id="1188" r:id="rId12"/>
    <p:sldId id="1185" r:id="rId13"/>
    <p:sldId id="951" r:id="rId14"/>
    <p:sldId id="1189" r:id="rId15"/>
    <p:sldId id="953" r:id="rId16"/>
    <p:sldId id="1129" r:id="rId17"/>
    <p:sldId id="954" r:id="rId18"/>
    <p:sldId id="1153" r:id="rId19"/>
    <p:sldId id="1025" r:id="rId20"/>
    <p:sldId id="1115" r:id="rId21"/>
    <p:sldId id="1116" r:id="rId22"/>
    <p:sldId id="1118" r:id="rId23"/>
    <p:sldId id="1152" r:id="rId24"/>
    <p:sldId id="1154" r:id="rId25"/>
    <p:sldId id="1161" r:id="rId26"/>
    <p:sldId id="1119" r:id="rId27"/>
    <p:sldId id="1120" r:id="rId28"/>
    <p:sldId id="1123" r:id="rId29"/>
    <p:sldId id="1164" r:id="rId30"/>
    <p:sldId id="1131" r:id="rId31"/>
    <p:sldId id="1132" r:id="rId32"/>
    <p:sldId id="1133" r:id="rId33"/>
    <p:sldId id="1134" r:id="rId34"/>
    <p:sldId id="1135" r:id="rId35"/>
    <p:sldId id="1136" r:id="rId36"/>
    <p:sldId id="11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656" autoAdjust="0"/>
    <p:restoredTop sz="95416" autoAdjust="0"/>
  </p:normalViewPr>
  <p:slideViewPr>
    <p:cSldViewPr snapToGrid="0" snapToObjects="1">
      <p:cViewPr varScale="1">
        <p:scale>
          <a:sx n="111" d="100"/>
          <a:sy n="111" d="100"/>
        </p:scale>
        <p:origin x="120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Functions,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Pointers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Variable and its storage: local variable scope</a:t>
            </a:r>
            <a:endParaRPr kumimoji="1" lang="zh-CN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251" y="1142338"/>
            <a:ext cx="6965324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find(int start, int end) 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for (int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start; i &lt; end;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++) 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if ((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% 3) == 0)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   break;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}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return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C56CE-7693-4EA0-9388-91E06CA9ADBB}"/>
              </a:ext>
            </a:extLst>
          </p:cNvPr>
          <p:cNvSpPr txBox="1"/>
          <p:nvPr/>
        </p:nvSpPr>
        <p:spPr>
          <a:xfrm>
            <a:off x="605307" y="4322711"/>
            <a:ext cx="27174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–std=c99 </a:t>
            </a:r>
            <a:r>
              <a:rPr lang="en-US" dirty="0" err="1">
                <a:latin typeface="Consolas" panose="020B0609020204030204" pitchFamily="49" charset="0"/>
              </a:rPr>
              <a:t>test.c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A3CE7-3C34-4660-BDF1-A53FFC3D7B24}"/>
              </a:ext>
            </a:extLst>
          </p:cNvPr>
          <p:cNvGrpSpPr/>
          <p:nvPr/>
        </p:nvGrpSpPr>
        <p:grpSpPr>
          <a:xfrm>
            <a:off x="45917" y="4763195"/>
            <a:ext cx="6775593" cy="773419"/>
            <a:chOff x="45917" y="4763195"/>
            <a:chExt cx="6775593" cy="773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C61112-2818-4D1E-956C-BAF246C3E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07" y="4763195"/>
              <a:ext cx="6216203" cy="773419"/>
            </a:xfrm>
            <a:prstGeom prst="rect">
              <a:avLst/>
            </a:prstGeom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EFBA9C3E-6394-420F-8BB3-91260ADBE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7" y="4763195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21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-107072"/>
            <a:ext cx="9333778" cy="1143000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Variable and its storage: local variable scope</a:t>
            </a:r>
            <a:endParaRPr kumimoji="1" lang="zh-CN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251" y="1142338"/>
            <a:ext cx="6965324" cy="3816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find(int start, int end) 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2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	 int r;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for (int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start; i &lt; end;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++) 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if ((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% 3) == 0) 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   r 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   break;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}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return r;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FBA9C3E-6394-420F-8BB3-91260ADB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1" y="5222818"/>
            <a:ext cx="517766" cy="5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77167-210C-4C83-9259-A4E211581DE7}"/>
              </a:ext>
            </a:extLst>
          </p:cNvPr>
          <p:cNvSpPr txBox="1"/>
          <p:nvPr/>
        </p:nvSpPr>
        <p:spPr>
          <a:xfrm>
            <a:off x="1060361" y="5316086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Correct?</a:t>
            </a:r>
          </a:p>
        </p:txBody>
      </p:sp>
    </p:spTree>
    <p:extLst>
      <p:ext uri="{BB962C8B-B14F-4D97-AF65-F5344CB8AC3E}">
        <p14:creationId xmlns:p14="http://schemas.microsoft.com/office/powerpoint/2010/main" val="380426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9778" y="340290"/>
            <a:ext cx="9333778" cy="695637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Variable and its storage: local variable storage</a:t>
            </a:r>
            <a:endParaRPr kumimoji="1" lang="zh-CN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199"/>
            <a:ext cx="8382000" cy="491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051147"/>
            <a:ext cx="8229600" cy="168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Local variable storage: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allocated upon function invocation, not initialized</a:t>
            </a:r>
          </a:p>
          <a:p>
            <a:pPr lvl="1"/>
            <a:r>
              <a:rPr kumimoji="1" lang="en-US" altLang="zh-CN" dirty="0" err="1">
                <a:latin typeface="+mj-lt"/>
                <a:cs typeface="Verdana"/>
              </a:rPr>
              <a:t>deallocated</a:t>
            </a:r>
            <a:r>
              <a:rPr kumimoji="1" lang="en-US" altLang="zh-CN" dirty="0">
                <a:latin typeface="+mj-lt"/>
                <a:cs typeface="Verdana"/>
              </a:rPr>
              <a:t> upon function return</a:t>
            </a:r>
          </a:p>
        </p:txBody>
      </p:sp>
      <p:sp>
        <p:nvSpPr>
          <p:cNvPr id="18" name="矩形 17"/>
          <p:cNvSpPr/>
          <p:nvPr/>
        </p:nvSpPr>
        <p:spPr>
          <a:xfrm>
            <a:off x="457200" y="2732057"/>
            <a:ext cx="49485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add(int a, int b)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sz="2000" dirty="0">
                <a:solidFill>
                  <a:srgbClr val="FF0066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return;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main()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result;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add(1, 2);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(“r=%d\n”, result);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FC56CE-EA83-4BD7-9CFC-9B33ABBF9351}"/>
              </a:ext>
            </a:extLst>
          </p:cNvPr>
          <p:cNvGrpSpPr/>
          <p:nvPr/>
        </p:nvGrpSpPr>
        <p:grpSpPr>
          <a:xfrm>
            <a:off x="5405718" y="5072565"/>
            <a:ext cx="2300177" cy="532931"/>
            <a:chOff x="5405718" y="5072565"/>
            <a:chExt cx="2300177" cy="532931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3C83C348-030B-4F3C-ACE8-928F148B5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718" y="5072565"/>
              <a:ext cx="517766" cy="53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D7A9CB-27E6-4293-A9E2-3CC098FFA64E}"/>
                </a:ext>
              </a:extLst>
            </p:cNvPr>
            <p:cNvSpPr txBox="1"/>
            <p:nvPr/>
          </p:nvSpPr>
          <p:spPr>
            <a:xfrm>
              <a:off x="5923484" y="5075847"/>
              <a:ext cx="1782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 output?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1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674" y="160337"/>
            <a:ext cx="84841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/>
              <a:t>Variable and its storage: global variable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356660" y="4694948"/>
            <a:ext cx="8229600" cy="192431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Global variable scope: 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Can be accessed from within any function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May be shadowed</a:t>
            </a:r>
          </a:p>
          <a:p>
            <a:r>
              <a:rPr kumimoji="1" lang="en-US" altLang="zh-CN" dirty="0">
                <a:latin typeface="+mj-lt"/>
                <a:cs typeface="Verdana"/>
              </a:rPr>
              <a:t>Global variable storage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Allocated upon program start, initialized to 0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Deallocated when entire program exits</a:t>
            </a:r>
          </a:p>
        </p:txBody>
      </p:sp>
      <p:sp>
        <p:nvSpPr>
          <p:cNvPr id="18" name="矩形 17"/>
          <p:cNvSpPr/>
          <p:nvPr/>
        </p:nvSpPr>
        <p:spPr>
          <a:xfrm>
            <a:off x="3717652" y="1295283"/>
            <a:ext cx="333567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int r = 0;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int sum(int a, int b)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{ 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   r = a + b;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   sum(1,2);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(“r=%d\n”, r);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64249-CDD1-4A06-88CC-5DA3122FB8A1}"/>
              </a:ext>
            </a:extLst>
          </p:cNvPr>
          <p:cNvSpPr txBox="1"/>
          <p:nvPr/>
        </p:nvSpPr>
        <p:spPr>
          <a:xfrm>
            <a:off x="264295" y="1331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3F27D-2D9B-4AF8-BB49-D1F0493C0E8B}"/>
              </a:ext>
            </a:extLst>
          </p:cNvPr>
          <p:cNvGrpSpPr/>
          <p:nvPr/>
        </p:nvGrpSpPr>
        <p:grpSpPr>
          <a:xfrm>
            <a:off x="374160" y="1331512"/>
            <a:ext cx="3944083" cy="729169"/>
            <a:chOff x="374160" y="1331512"/>
            <a:chExt cx="3944083" cy="729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35933B-6CE3-4223-B8FA-0EF50A059606}"/>
                </a:ext>
              </a:extLst>
            </p:cNvPr>
            <p:cNvCxnSpPr/>
            <p:nvPr/>
          </p:nvCxnSpPr>
          <p:spPr>
            <a:xfrm>
              <a:off x="3298840" y="1736922"/>
              <a:ext cx="1019403" cy="323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1F6B5C-C908-4A72-AB08-9A793DE512B7}"/>
                </a:ext>
              </a:extLst>
            </p:cNvPr>
            <p:cNvSpPr txBox="1"/>
            <p:nvPr/>
          </p:nvSpPr>
          <p:spPr>
            <a:xfrm>
              <a:off x="374160" y="1331512"/>
              <a:ext cx="31536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Global variables are defined </a:t>
              </a:r>
            </a:p>
            <a:p>
              <a:r>
                <a:rPr lang="en-US" sz="2000" dirty="0"/>
                <a:t>outside any function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11DD61-3CBF-40D5-84F5-BD273FD18FCA}"/>
              </a:ext>
            </a:extLst>
          </p:cNvPr>
          <p:cNvSpPr txBox="1"/>
          <p:nvPr/>
        </p:nvSpPr>
        <p:spPr>
          <a:xfrm>
            <a:off x="4228563" y="4039674"/>
            <a:ext cx="1052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int r = 0;</a:t>
            </a:r>
          </a:p>
        </p:txBody>
      </p:sp>
    </p:spTree>
    <p:extLst>
      <p:ext uri="{BB962C8B-B14F-4D97-AF65-F5344CB8AC3E}">
        <p14:creationId xmlns:p14="http://schemas.microsoft.com/office/powerpoint/2010/main" val="5545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invocation: pass by value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415" y="1825506"/>
            <a:ext cx="4662096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void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swap(int x, int y)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x = 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5961729" y="5108197"/>
            <a:ext cx="2192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+mj-lt"/>
                <a:cs typeface="Verdana"/>
              </a:rPr>
              <a:t>Result  x: 1,  y: 2</a:t>
            </a:r>
            <a:endParaRPr lang="zh-CN" altLang="en-US" sz="2400" dirty="0">
              <a:latin typeface="+mj-lt"/>
              <a:cs typeface="Verdana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65153" y="1186805"/>
            <a:ext cx="5190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+mj-lt"/>
                <a:cs typeface="Verdana"/>
              </a:rPr>
              <a:t>C (and Java) passes arguments by value</a:t>
            </a:r>
            <a:endParaRPr lang="zh-CN" altLang="en-US" sz="2400" dirty="0">
              <a:latin typeface="+mj-lt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</p:cNvCxnSpPr>
          <p:nvPr/>
        </p:nvCxnSpPr>
        <p:spPr bwMode="auto">
          <a:xfrm flipH="1">
            <a:off x="2519221" y="1603917"/>
            <a:ext cx="2201" cy="331689"/>
          </a:xfrm>
          <a:prstGeom prst="curvedConnector4">
            <a:avLst>
              <a:gd name="adj1" fmla="val -10386188"/>
              <a:gd name="adj2" fmla="val 4917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2B8FE8EA-3C7B-44B2-A770-90C5CDE7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18" y="5072565"/>
            <a:ext cx="517766" cy="5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6B9334-4AFF-4D84-84F9-9F3BC85ACCE4}"/>
              </a:ext>
            </a:extLst>
          </p:cNvPr>
          <p:cNvSpPr/>
          <p:nvPr/>
        </p:nvSpPr>
        <p:spPr>
          <a:xfrm>
            <a:off x="7190313" y="4886122"/>
            <a:ext cx="274749" cy="9058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B7EE4-B3E1-4AB9-A0E1-ED1CF64FC287}"/>
              </a:ext>
            </a:extLst>
          </p:cNvPr>
          <p:cNvSpPr/>
          <p:nvPr/>
        </p:nvSpPr>
        <p:spPr>
          <a:xfrm>
            <a:off x="7879632" y="4901583"/>
            <a:ext cx="274749" cy="9058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4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invocation: pass by value</a:t>
            </a:r>
            <a:endParaRPr kumimoji="1" lang="zh-CN" altLang="en-US" dirty="0"/>
          </a:p>
        </p:txBody>
      </p:sp>
      <p:sp>
        <p:nvSpPr>
          <p:cNvPr id="10" name="矩形 5"/>
          <p:cNvSpPr/>
          <p:nvPr/>
        </p:nvSpPr>
        <p:spPr>
          <a:xfrm>
            <a:off x="6937457" y="314147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6"/>
          <p:cNvSpPr/>
          <p:nvPr/>
        </p:nvSpPr>
        <p:spPr>
          <a:xfrm>
            <a:off x="6937457" y="2788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4757" y="2814994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main.x</a:t>
            </a:r>
            <a:r>
              <a:rPr lang="en-US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0249" y="3144016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main.y</a:t>
            </a:r>
            <a:r>
              <a:rPr lang="en-US" dirty="0"/>
              <a:t>:</a:t>
            </a:r>
          </a:p>
        </p:txBody>
      </p:sp>
      <p:sp>
        <p:nvSpPr>
          <p:cNvPr id="12" name="矩形 7"/>
          <p:cNvSpPr/>
          <p:nvPr/>
        </p:nvSpPr>
        <p:spPr>
          <a:xfrm>
            <a:off x="6937457" y="383968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8"/>
          <p:cNvSpPr/>
          <p:nvPr/>
        </p:nvSpPr>
        <p:spPr>
          <a:xfrm>
            <a:off x="6937457" y="418900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7"/>
          <p:cNvSpPr/>
          <p:nvPr/>
        </p:nvSpPr>
        <p:spPr>
          <a:xfrm>
            <a:off x="6937457" y="45451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9A0ECC-7C58-4749-92B3-402A07A75C14}"/>
              </a:ext>
            </a:extLst>
          </p:cNvPr>
          <p:cNvGrpSpPr/>
          <p:nvPr/>
        </p:nvGrpSpPr>
        <p:grpSpPr>
          <a:xfrm>
            <a:off x="5944049" y="3872440"/>
            <a:ext cx="898580" cy="710148"/>
            <a:chOff x="5944049" y="3872440"/>
            <a:chExt cx="898580" cy="710148"/>
          </a:xfrm>
        </p:grpSpPr>
        <p:sp>
          <p:nvSpPr>
            <p:cNvPr id="17" name="TextBox 16"/>
            <p:cNvSpPr txBox="1"/>
            <p:nvPr/>
          </p:nvSpPr>
          <p:spPr>
            <a:xfrm>
              <a:off x="5954757" y="3872440"/>
              <a:ext cx="887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swap.x</a:t>
              </a:r>
              <a:r>
                <a:rPr lang="en-US" dirty="0"/>
                <a:t>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4049" y="4213256"/>
              <a:ext cx="884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swap.y</a:t>
              </a:r>
              <a:r>
                <a:rPr lang="en-US" dirty="0"/>
                <a:t>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624" y="4582588"/>
            <a:ext cx="117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swap.tmp</a:t>
            </a:r>
            <a:r>
              <a:rPr lang="en-US" dirty="0"/>
              <a:t>:</a:t>
            </a: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F34275D7-4423-487A-B2E0-D28C0CF4F4CB}"/>
              </a:ext>
            </a:extLst>
          </p:cNvPr>
          <p:cNvSpPr/>
          <p:nvPr/>
        </p:nvSpPr>
        <p:spPr>
          <a:xfrm>
            <a:off x="635415" y="1825506"/>
            <a:ext cx="4662096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void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swap(int x, int y)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x = 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	 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 panose="020B0609020204030204" pitchFamily="49" charset="0"/>
                <a:ea typeface="宋体" pitchFamily="2" charset="-122"/>
                <a:cs typeface="Consolas"/>
              </a:rPr>
              <a:t>swap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(x, y);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宋体" pitchFamily="2" charset="-122"/>
                <a:cs typeface="Consolas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(“x: %d, y: %d”, x, y);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CED2CB1E-17E2-4B59-85D0-E99BFE06879A}"/>
              </a:ext>
            </a:extLst>
          </p:cNvPr>
          <p:cNvSpPr/>
          <p:nvPr/>
        </p:nvSpPr>
        <p:spPr>
          <a:xfrm>
            <a:off x="6935391" y="349757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…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Pointers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Pointer is a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17474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60" y="4925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92850" y="527965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562974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58934" y="137542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90AC37A-E48B-43AE-89BC-38731BFCD22E}"/>
              </a:ext>
            </a:extLst>
          </p:cNvPr>
          <p:cNvSpPr/>
          <p:nvPr/>
        </p:nvSpPr>
        <p:spPr>
          <a:xfrm>
            <a:off x="4078555" y="4748011"/>
            <a:ext cx="3623011" cy="1358543"/>
          </a:xfrm>
          <a:prstGeom prst="wedgeRoundRectCallout">
            <a:avLst>
              <a:gd name="adj1" fmla="val -84930"/>
              <a:gd name="adj2" fmla="val 537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Addresses are 8-byte long on 64-bit machine; for the same of brevity, I omit leading 0s.</a:t>
            </a:r>
          </a:p>
        </p:txBody>
      </p:sp>
    </p:spTree>
    <p:extLst>
      <p:ext uri="{BB962C8B-B14F-4D97-AF65-F5344CB8AC3E}">
        <p14:creationId xmlns:p14="http://schemas.microsoft.com/office/powerpoint/2010/main" val="166832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04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3227" y="1338671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</a:p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b = 2;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35251" y="1362082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4133341" y="178911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68951" y="2206144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*x;</a:t>
            </a:r>
          </a:p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3633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6306765" y="2109282"/>
            <a:ext cx="1985367" cy="887834"/>
          </a:xfrm>
          <a:prstGeom prst="wedgeRoundRectCallout">
            <a:avLst>
              <a:gd name="adj1" fmla="val -91822"/>
              <a:gd name="adj2" fmla="val 36346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&amp;</a:t>
            </a:r>
            <a:r>
              <a:rPr lang="en-US" sz="2000" dirty="0">
                <a:solidFill>
                  <a:srgbClr val="000000"/>
                </a:solidFill>
              </a:rPr>
              <a:t> gives address of variable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240533" y="595291"/>
            <a:ext cx="2740335" cy="1081817"/>
          </a:xfrm>
          <a:prstGeom prst="wedgeRoundRectCallout">
            <a:avLst>
              <a:gd name="adj1" fmla="val -75905"/>
              <a:gd name="adj2" fmla="val 11749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Same as: char*   x;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You pronounce </a:t>
            </a:r>
            <a:r>
              <a:rPr lang="en-US" dirty="0" err="1">
                <a:solidFill>
                  <a:srgbClr val="000000"/>
                </a:solidFill>
              </a:rPr>
              <a:t>typename</a:t>
            </a:r>
            <a:r>
              <a:rPr lang="en-US" dirty="0">
                <a:solidFill>
                  <a:srgbClr val="000000"/>
                </a:solidFill>
              </a:rPr>
              <a:t> from right to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1035" y="5862599"/>
            <a:ext cx="1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type mismatch!</a:t>
            </a:r>
          </a:p>
        </p:txBody>
      </p:sp>
      <p:sp>
        <p:nvSpPr>
          <p:cNvPr id="48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D75CA7-7894-462E-8D96-7793D323969E}"/>
              </a:ext>
            </a:extLst>
          </p:cNvPr>
          <p:cNvGrpSpPr/>
          <p:nvPr/>
        </p:nvGrpSpPr>
        <p:grpSpPr>
          <a:xfrm>
            <a:off x="2928481" y="2420272"/>
            <a:ext cx="2786315" cy="1844505"/>
            <a:chOff x="2928481" y="2420272"/>
            <a:chExt cx="2786315" cy="1844505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928481" y="3376943"/>
              <a:ext cx="2786315" cy="887834"/>
            </a:xfrm>
            <a:prstGeom prst="wedgeRoundRectCallout">
              <a:avLst>
                <a:gd name="adj1" fmla="val -8580"/>
                <a:gd name="adj2" fmla="val -122467"/>
                <a:gd name="adj3" fmla="val 16667"/>
              </a:avLst>
            </a:prstGeom>
            <a:solidFill>
              <a:srgbClr val="DCE6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Can be combined as: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char   *x = &amp;a;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E96B933-C318-4AE7-B8BA-D94C93FCC130}"/>
                </a:ext>
              </a:extLst>
            </p:cNvPr>
            <p:cNvSpPr/>
            <p:nvPr/>
          </p:nvSpPr>
          <p:spPr>
            <a:xfrm>
              <a:off x="4084189" y="2420272"/>
              <a:ext cx="184666" cy="490919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AA4531-4171-4333-8283-D63650097A2B}"/>
              </a:ext>
            </a:extLst>
          </p:cNvPr>
          <p:cNvSpPr txBox="1"/>
          <p:nvPr/>
        </p:nvSpPr>
        <p:spPr>
          <a:xfrm>
            <a:off x="4497963" y="5299960"/>
            <a:ext cx="234089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char x = &amp;a;</a:t>
            </a:r>
          </a:p>
        </p:txBody>
      </p:sp>
    </p:spTree>
    <p:extLst>
      <p:ext uri="{BB962C8B-B14F-4D97-AF65-F5344CB8AC3E}">
        <p14:creationId xmlns:p14="http://schemas.microsoft.com/office/powerpoint/2010/main" val="9597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95C9-1E34-424A-85F7-57E90230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A444-6B08-4D74-8648-4CF44DB9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Lab-1’s new deadline: 10/3</a:t>
            </a:r>
          </a:p>
        </p:txBody>
      </p:sp>
    </p:spTree>
    <p:extLst>
      <p:ext uri="{BB962C8B-B14F-4D97-AF65-F5344CB8AC3E}">
        <p14:creationId xmlns:p14="http://schemas.microsoft.com/office/powerpoint/2010/main" val="9177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88986" y="137542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987076" y="180246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022686" y="221948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3931778" y="4725294"/>
            <a:ext cx="2527552" cy="1098954"/>
          </a:xfrm>
          <a:prstGeom prst="wedgeRoundRectCallout">
            <a:avLst>
              <a:gd name="adj1" fmla="val -62279"/>
              <a:gd name="adj2" fmla="val -15842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Size of pointer on a 64-bit machine? 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075786" y="2492119"/>
            <a:ext cx="442400" cy="19752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984" y="5369301"/>
            <a:ext cx="9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 bytes</a:t>
            </a: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" name="矩形 38">
            <a:extLst>
              <a:ext uri="{FF2B5EF4-FFF2-40B4-BE49-F238E27FC236}">
                <a16:creationId xmlns:a16="http://schemas.microsoft.com/office/drawing/2014/main" id="{6B28F555-39F5-488D-AD52-4F2943D9B8F2}"/>
              </a:ext>
            </a:extLst>
          </p:cNvPr>
          <p:cNvSpPr/>
          <p:nvPr/>
        </p:nvSpPr>
        <p:spPr>
          <a:xfrm>
            <a:off x="4035300" y="2660455"/>
            <a:ext cx="4181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(“x=%p\n”, x); </a:t>
            </a:r>
            <a:endParaRPr lang="zh-CN" altLang="en-US" sz="2400" dirty="0"/>
          </a:p>
        </p:txBody>
      </p:sp>
      <p:sp>
        <p:nvSpPr>
          <p:cNvPr id="11" name="Rounded Rectangular Callout 2">
            <a:extLst>
              <a:ext uri="{FF2B5EF4-FFF2-40B4-BE49-F238E27FC236}">
                <a16:creationId xmlns:a16="http://schemas.microsoft.com/office/drawing/2014/main" id="{D6A7A176-D7C2-47F0-A9D7-76690E6718E1}"/>
              </a:ext>
            </a:extLst>
          </p:cNvPr>
          <p:cNvSpPr/>
          <p:nvPr/>
        </p:nvSpPr>
        <p:spPr>
          <a:xfrm>
            <a:off x="5393982" y="3517990"/>
            <a:ext cx="3599764" cy="1207303"/>
          </a:xfrm>
          <a:prstGeom prst="wedgeRoundRectCallout">
            <a:avLst>
              <a:gd name="adj1" fmla="val -27460"/>
              <a:gd name="adj2" fmla="val -8967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You can print the value of a pointer variable with %p (leading zeros are not printed)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D45A3B-DA93-450E-A5A5-B4DAE178F1B1}"/>
              </a:ext>
            </a:extLst>
          </p:cNvPr>
          <p:cNvSpPr txBox="1"/>
          <p:nvPr/>
        </p:nvSpPr>
        <p:spPr>
          <a:xfrm>
            <a:off x="6792228" y="431636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0x10</a:t>
            </a:r>
          </a:p>
        </p:txBody>
      </p:sp>
      <p:pic>
        <p:nvPicPr>
          <p:cNvPr id="12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4846E216-9B4F-4B6C-ADF2-D81D7D20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67" y="4725294"/>
            <a:ext cx="525582" cy="5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25437059-1230-41E6-BBB8-5A3F16F2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6" y="3517990"/>
            <a:ext cx="525582" cy="5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1" grpId="0" animBg="1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523603"/>
            <a:ext cx="750380" cy="4842543"/>
            <a:chOff x="2231055" y="1523603"/>
            <a:chExt cx="750380" cy="4842543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523603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EC256D-3AF5-4C55-8C14-29954623D920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7C4F4-01B6-49F2-BE16-EBBF2C5C0C09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01BB1705-2BF8-44C6-8D68-6177327C411F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E373BEA9-7F80-4510-A17D-1332E178C936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29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16">
            <a:extLst>
              <a:ext uri="{FF2B5EF4-FFF2-40B4-BE49-F238E27FC236}">
                <a16:creationId xmlns:a16="http://schemas.microsoft.com/office/drawing/2014/main" id="{2F238F76-39EB-1F4A-8061-54E61690505C}"/>
              </a:ext>
            </a:extLst>
          </p:cNvPr>
          <p:cNvSpPr/>
          <p:nvPr/>
        </p:nvSpPr>
        <p:spPr>
          <a:xfrm>
            <a:off x="1107196" y="597449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cxnSpLocks/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217459" y="2860095"/>
            <a:ext cx="3738282" cy="1407115"/>
          </a:xfrm>
          <a:prstGeom prst="wedgeRoundRectCallout">
            <a:avLst>
              <a:gd name="adj1" fmla="val -61336"/>
              <a:gd name="adj2" fmla="val 147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* operator dereferences a pointer, not to be confused with the * in (char *) which is part of </a:t>
            </a:r>
            <a:r>
              <a:rPr lang="en-US" sz="2000" dirty="0" err="1">
                <a:solidFill>
                  <a:srgbClr val="000000"/>
                </a:solidFill>
              </a:rPr>
              <a:t>typename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4090251" y="4807794"/>
            <a:ext cx="3839225" cy="1046507"/>
          </a:xfrm>
          <a:prstGeom prst="wedgeRoundRectCallout">
            <a:avLst>
              <a:gd name="adj1" fmla="val -56451"/>
              <a:gd name="adj2" fmla="val -124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Value of variable a after this statement?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DF5FF-FF07-4690-8838-9BF3944ECD1E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72AC05-A275-4190-90FA-FC24C69926BD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7DA32564-58DB-48D4-8FF5-668013BB430D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5334041F-4720-4398-8E6F-74EB5C3EC854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5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359753" y="870798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98514" y="2054084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what if x is uninitialized?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6135" y="2577875"/>
            <a:ext cx="826910" cy="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5286317" y="3383328"/>
            <a:ext cx="3721095" cy="1342508"/>
          </a:xfrm>
          <a:prstGeom prst="wedgeRoundRectCallout">
            <a:avLst>
              <a:gd name="adj1" fmla="val -63116"/>
              <a:gd name="adj2" fmla="val -198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Dereferencing an arbitrary address value may result in “Segmentation fault” or a random memory write</a:t>
            </a: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C6088E-5EC3-4D5F-AE6F-82D936FCA195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C19788C-D720-4B86-A354-6C231D261E93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8AB1EE-FB16-4521-B46A-754CFE9AFAE2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44">
            <a:extLst>
              <a:ext uri="{FF2B5EF4-FFF2-40B4-BE49-F238E27FC236}">
                <a16:creationId xmlns:a16="http://schemas.microsoft.com/office/drawing/2014/main" id="{3AC114A4-5D05-4681-95BD-E6A070297C31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3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NULL;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319873" y="955692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75709" y="1857406"/>
            <a:ext cx="2188286" cy="1043175"/>
          </a:xfrm>
          <a:prstGeom prst="wedgeRoundRectCallout">
            <a:avLst>
              <a:gd name="adj1" fmla="val -81909"/>
              <a:gd name="adj2" fmla="val 13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Always initialize pointers!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5676340" y="3383328"/>
            <a:ext cx="3331072" cy="1043175"/>
          </a:xfrm>
          <a:prstGeom prst="wedgeRoundRectCallout">
            <a:avLst>
              <a:gd name="adj1" fmla="val -77402"/>
              <a:gd name="adj2" fmla="val -7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Dereferencing NULL pointer definitely results in “Segmentation fault”</a:t>
            </a: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CCA544-E050-4744-875C-18BBCDA98EFF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FE338-77C2-42A5-8252-93DCC8A1155D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303D61C7-9F84-4AC5-B41D-061E767BA3E6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53238A05-4177-4166-AD51-7344C25E2341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2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930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930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6653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14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86653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NULL;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6653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31928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73309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1862127" y="967259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39930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pic>
        <p:nvPicPr>
          <p:cNvPr id="4" name="Picture 3" descr="Screen Shot 2018-09-24 at 1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35" y="4267210"/>
            <a:ext cx="6264266" cy="2098936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AFD5B97B-F7C3-4A41-A270-4F59BC18434D}"/>
              </a:ext>
            </a:extLst>
          </p:cNvPr>
          <p:cNvSpPr/>
          <p:nvPr/>
        </p:nvSpPr>
        <p:spPr>
          <a:xfrm>
            <a:off x="637014" y="1423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2072E-9B83-4874-BEB3-C466B1ABF5DF}"/>
              </a:ext>
            </a:extLst>
          </p:cNvPr>
          <p:cNvSpPr/>
          <p:nvPr/>
        </p:nvSpPr>
        <p:spPr>
          <a:xfrm>
            <a:off x="637014" y="177239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5320B0F1-A1A8-40B0-A5EC-4AA15C414B24}"/>
              </a:ext>
            </a:extLst>
          </p:cNvPr>
          <p:cNvSpPr/>
          <p:nvPr/>
        </p:nvSpPr>
        <p:spPr>
          <a:xfrm>
            <a:off x="637014" y="21285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4B5370AB-DAD0-4C77-B34F-F247F418F182}"/>
              </a:ext>
            </a:extLst>
          </p:cNvPr>
          <p:cNvSpPr/>
          <p:nvPr/>
        </p:nvSpPr>
        <p:spPr>
          <a:xfrm>
            <a:off x="634098" y="10669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55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825" y="26331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 has different types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185" y="2464403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659185" y="597116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05908" y="5976852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6269" y="4562193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205908" y="560183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05908" y="4199502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51183" y="3513298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92564" y="1367334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421276" y="350347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5" name="矩形 45"/>
          <p:cNvSpPr/>
          <p:nvPr/>
        </p:nvSpPr>
        <p:spPr>
          <a:xfrm>
            <a:off x="3386931" y="280442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386930" y="396513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59185" y="633385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36A00AF4-3248-47DD-B689-8DA9A02944D9}"/>
              </a:ext>
            </a:extLst>
          </p:cNvPr>
          <p:cNvSpPr/>
          <p:nvPr/>
        </p:nvSpPr>
        <p:spPr>
          <a:xfrm>
            <a:off x="659185" y="1423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9769BF46-059B-473C-B4EB-30CB92D7E865}"/>
              </a:ext>
            </a:extLst>
          </p:cNvPr>
          <p:cNvSpPr/>
          <p:nvPr/>
        </p:nvSpPr>
        <p:spPr>
          <a:xfrm>
            <a:off x="659185" y="177239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D615F702-A050-4017-9852-FB9AE849184C}"/>
              </a:ext>
            </a:extLst>
          </p:cNvPr>
          <p:cNvSpPr/>
          <p:nvPr/>
        </p:nvSpPr>
        <p:spPr>
          <a:xfrm>
            <a:off x="659185" y="21285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44">
            <a:extLst>
              <a:ext uri="{FF2B5EF4-FFF2-40B4-BE49-F238E27FC236}">
                <a16:creationId xmlns:a16="http://schemas.microsoft.com/office/drawing/2014/main" id="{39B5D8E8-B217-4A1C-A3BD-7B4D7CF5883D}"/>
              </a:ext>
            </a:extLst>
          </p:cNvPr>
          <p:cNvSpPr/>
          <p:nvPr/>
        </p:nvSpPr>
        <p:spPr>
          <a:xfrm>
            <a:off x="656269" y="10669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0AE460-3722-47C0-AD33-4CBBAE7CAED5}"/>
              </a:ext>
            </a:extLst>
          </p:cNvPr>
          <p:cNvGrpSpPr/>
          <p:nvPr/>
        </p:nvGrpSpPr>
        <p:grpSpPr>
          <a:xfrm>
            <a:off x="221447" y="387213"/>
            <a:ext cx="1523904" cy="2097789"/>
            <a:chOff x="221447" y="387213"/>
            <a:chExt cx="1523904" cy="2097789"/>
          </a:xfrm>
        </p:grpSpPr>
        <p:sp>
          <p:nvSpPr>
            <p:cNvPr id="64" name="矩形 46"/>
            <p:cNvSpPr/>
            <p:nvPr/>
          </p:nvSpPr>
          <p:spPr>
            <a:xfrm>
              <a:off x="221447" y="2064292"/>
              <a:ext cx="405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y: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48" name="矩形 8"/>
            <p:cNvSpPr/>
            <p:nvPr/>
          </p:nvSpPr>
          <p:spPr>
            <a:xfrm>
              <a:off x="653353" y="387213"/>
              <a:ext cx="1091998" cy="209778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3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D2029A-28B7-4BD6-A623-7B55D8E7A109}"/>
              </a:ext>
            </a:extLst>
          </p:cNvPr>
          <p:cNvSpPr txBox="1"/>
          <p:nvPr/>
        </p:nvSpPr>
        <p:spPr>
          <a:xfrm>
            <a:off x="884113" y="5061035"/>
            <a:ext cx="6511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E0619-EA91-46A8-8431-55297FDD1F13}"/>
              </a:ext>
            </a:extLst>
          </p:cNvPr>
          <p:cNvGrpSpPr/>
          <p:nvPr/>
        </p:nvGrpSpPr>
        <p:grpSpPr>
          <a:xfrm>
            <a:off x="807257" y="1198826"/>
            <a:ext cx="1834234" cy="4647383"/>
            <a:chOff x="807257" y="1198826"/>
            <a:chExt cx="1834234" cy="4647383"/>
          </a:xfrm>
        </p:grpSpPr>
        <p:sp>
          <p:nvSpPr>
            <p:cNvPr id="24" name="Freeform 23"/>
            <p:cNvSpPr/>
            <p:nvPr/>
          </p:nvSpPr>
          <p:spPr>
            <a:xfrm>
              <a:off x="1794790" y="1409546"/>
              <a:ext cx="846701" cy="4436663"/>
            </a:xfrm>
            <a:custGeom>
              <a:avLst/>
              <a:gdLst>
                <a:gd name="connsiteX0" fmla="*/ 0 w 846701"/>
                <a:gd name="connsiteY0" fmla="*/ 14599 h 2408877"/>
                <a:gd name="connsiteX1" fmla="*/ 846701 w 846701"/>
                <a:gd name="connsiteY1" fmla="*/ 0 h 2408877"/>
                <a:gd name="connsiteX2" fmla="*/ 846701 w 846701"/>
                <a:gd name="connsiteY2" fmla="*/ 2394278 h 2408877"/>
                <a:gd name="connsiteX3" fmla="*/ 72992 w 846701"/>
                <a:gd name="connsiteY3" fmla="*/ 2408877 h 240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701" h="2408877">
                  <a:moveTo>
                    <a:pt x="0" y="14599"/>
                  </a:moveTo>
                  <a:lnTo>
                    <a:pt x="846701" y="0"/>
                  </a:lnTo>
                  <a:lnTo>
                    <a:pt x="846701" y="2394278"/>
                  </a:lnTo>
                  <a:lnTo>
                    <a:pt x="72992" y="2408877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24C7A-5AC4-4772-8612-077566458ADF}"/>
                </a:ext>
              </a:extLst>
            </p:cNvPr>
            <p:cNvSpPr txBox="1"/>
            <p:nvPr/>
          </p:nvSpPr>
          <p:spPr>
            <a:xfrm>
              <a:off x="807257" y="1198826"/>
              <a:ext cx="7841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0x11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9492089-2F56-4498-871C-7E1B30CD4DD9}"/>
              </a:ext>
            </a:extLst>
          </p:cNvPr>
          <p:cNvSpPr txBox="1"/>
          <p:nvPr/>
        </p:nvSpPr>
        <p:spPr>
          <a:xfrm>
            <a:off x="5696756" y="3385220"/>
            <a:ext cx="16209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if I write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har *y = &amp;b;</a:t>
            </a:r>
          </a:p>
        </p:txBody>
      </p:sp>
    </p:spTree>
    <p:extLst>
      <p:ext uri="{BB962C8B-B14F-4D97-AF65-F5344CB8AC3E}">
        <p14:creationId xmlns:p14="http://schemas.microsoft.com/office/powerpoint/2010/main" val="42583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515" y="259023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Double 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21365" cy="4990720"/>
            <a:chOff x="2231055" y="1375426"/>
            <a:chExt cx="721365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306740" y="2664314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325237" y="3290557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5980793" y="1238167"/>
            <a:ext cx="1985367" cy="887834"/>
          </a:xfrm>
          <a:prstGeom prst="wedgeRoundRectCallout">
            <a:avLst>
              <a:gd name="adj1" fmla="val -94191"/>
              <a:gd name="adj2" fmla="val 18997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Same as: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char   **xx;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xx = &amp;x;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3359174" y="3914144"/>
            <a:ext cx="2332352" cy="887834"/>
          </a:xfrm>
          <a:prstGeom prst="wedgeRoundRectCallout">
            <a:avLst>
              <a:gd name="adj1" fmla="val -12978"/>
              <a:gd name="adj2" fmla="val -8590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char **xx is the same as char**  xx;</a:t>
            </a:r>
          </a:p>
        </p:txBody>
      </p:sp>
      <p:sp>
        <p:nvSpPr>
          <p:cNvPr id="71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86E7BF1-9069-44B6-B805-76047FE313F4}"/>
              </a:ext>
            </a:extLst>
          </p:cNvPr>
          <p:cNvSpPr/>
          <p:nvPr/>
        </p:nvSpPr>
        <p:spPr>
          <a:xfrm>
            <a:off x="1087538" y="212600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28" name="矩形 52">
            <a:extLst>
              <a:ext uri="{FF2B5EF4-FFF2-40B4-BE49-F238E27FC236}">
                <a16:creationId xmlns:a16="http://schemas.microsoft.com/office/drawing/2014/main" id="{E0287F1F-7960-4570-91A0-7B4EA9134350}"/>
              </a:ext>
            </a:extLst>
          </p:cNvPr>
          <p:cNvSpPr/>
          <p:nvPr/>
        </p:nvSpPr>
        <p:spPr>
          <a:xfrm>
            <a:off x="3294372" y="5077430"/>
            <a:ext cx="57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(“xx=%p *xx=%p **xx=%d\n”, xx, *xx, **xx);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2AEAA-4875-430F-B96F-03B4B12F98FC}"/>
              </a:ext>
            </a:extLst>
          </p:cNvPr>
          <p:cNvSpPr/>
          <p:nvPr/>
        </p:nvSpPr>
        <p:spPr>
          <a:xfrm>
            <a:off x="1104026" y="45856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C3EC647E-C309-47F6-A200-FA7075E496ED}"/>
              </a:ext>
            </a:extLst>
          </p:cNvPr>
          <p:cNvSpPr/>
          <p:nvPr/>
        </p:nvSpPr>
        <p:spPr>
          <a:xfrm>
            <a:off x="1104026" y="49483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A0F04111-73CA-4FE9-B2CB-77023898BE01}"/>
              </a:ext>
            </a:extLst>
          </p:cNvPr>
          <p:cNvSpPr/>
          <p:nvPr/>
        </p:nvSpPr>
        <p:spPr>
          <a:xfrm>
            <a:off x="1104051" y="530510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EA0227F1-CC18-478C-8654-E982B5EC1B5F}"/>
              </a:ext>
            </a:extLst>
          </p:cNvPr>
          <p:cNvSpPr/>
          <p:nvPr/>
        </p:nvSpPr>
        <p:spPr>
          <a:xfrm>
            <a:off x="1093293" y="56674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FDCD2-1827-4E73-AE3A-08730440F716}"/>
              </a:ext>
            </a:extLst>
          </p:cNvPr>
          <p:cNvSpPr txBox="1"/>
          <p:nvPr/>
        </p:nvSpPr>
        <p:spPr>
          <a:xfrm>
            <a:off x="6310649" y="3150863"/>
            <a:ext cx="16209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if I write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char *xx =&amp;x;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283BC130-2DEA-49A6-9699-59D69E1EAD76}"/>
              </a:ext>
            </a:extLst>
          </p:cNvPr>
          <p:cNvSpPr/>
          <p:nvPr/>
        </p:nvSpPr>
        <p:spPr>
          <a:xfrm>
            <a:off x="1087538" y="17666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52AB6D1B-707E-471A-8246-C55D91D8775F}"/>
              </a:ext>
            </a:extLst>
          </p:cNvPr>
          <p:cNvSpPr/>
          <p:nvPr/>
        </p:nvSpPr>
        <p:spPr>
          <a:xfrm>
            <a:off x="1082890" y="141140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6B647E44-3359-4207-B32E-EE856DDE41B6}"/>
              </a:ext>
            </a:extLst>
          </p:cNvPr>
          <p:cNvSpPr/>
          <p:nvPr/>
        </p:nvSpPr>
        <p:spPr>
          <a:xfrm>
            <a:off x="1080674" y="1054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AD803A63-FB0E-4B08-9398-645C2F3CA779}"/>
              </a:ext>
            </a:extLst>
          </p:cNvPr>
          <p:cNvSpPr/>
          <p:nvPr/>
        </p:nvSpPr>
        <p:spPr>
          <a:xfrm>
            <a:off x="1078458" y="70874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73AD0144-8BC8-4BF9-BE4A-4949B558D130}"/>
              </a:ext>
            </a:extLst>
          </p:cNvPr>
          <p:cNvSpPr/>
          <p:nvPr/>
        </p:nvSpPr>
        <p:spPr>
          <a:xfrm>
            <a:off x="1076242" y="34696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926C8EEB-48F5-4B91-BF4F-6927A0A3EE89}"/>
              </a:ext>
            </a:extLst>
          </p:cNvPr>
          <p:cNvSpPr/>
          <p:nvPr/>
        </p:nvSpPr>
        <p:spPr>
          <a:xfrm>
            <a:off x="1070723" y="198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3F9CB3-F560-4F04-8A5E-0F961A1E4E5C}"/>
              </a:ext>
            </a:extLst>
          </p:cNvPr>
          <p:cNvGrpSpPr/>
          <p:nvPr/>
        </p:nvGrpSpPr>
        <p:grpSpPr>
          <a:xfrm>
            <a:off x="542815" y="40738"/>
            <a:ext cx="1625425" cy="2121757"/>
            <a:chOff x="542815" y="16749"/>
            <a:chExt cx="1625425" cy="2121757"/>
          </a:xfrm>
        </p:grpSpPr>
        <p:sp>
          <p:nvSpPr>
            <p:cNvPr id="64" name="矩形 46"/>
            <p:cNvSpPr/>
            <p:nvPr/>
          </p:nvSpPr>
          <p:spPr>
            <a:xfrm>
              <a:off x="542815" y="1738396"/>
              <a:ext cx="606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xx: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48" name="矩形 8"/>
            <p:cNvSpPr/>
            <p:nvPr/>
          </p:nvSpPr>
          <p:spPr>
            <a:xfrm>
              <a:off x="1076242" y="16749"/>
              <a:ext cx="1091998" cy="209778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dirty="0"/>
                <a:t>??</a:t>
              </a:r>
              <a:endParaRPr kumimoji="1" lang="zh-CN" altLang="en-US" sz="3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3D328-57FC-49CA-AD68-BF5B0D8C6DC7}"/>
              </a:ext>
            </a:extLst>
          </p:cNvPr>
          <p:cNvGrpSpPr/>
          <p:nvPr/>
        </p:nvGrpSpPr>
        <p:grpSpPr>
          <a:xfrm>
            <a:off x="1257930" y="830523"/>
            <a:ext cx="994460" cy="3605964"/>
            <a:chOff x="1257930" y="830523"/>
            <a:chExt cx="994460" cy="360596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B33EC70-AD54-46D0-B23F-A671BE382254}"/>
                </a:ext>
              </a:extLst>
            </p:cNvPr>
            <p:cNvCxnSpPr>
              <a:cxnSpLocks/>
              <a:stCxn id="48" idx="3"/>
              <a:endCxn id="53" idx="1"/>
            </p:cNvCxnSpPr>
            <p:nvPr/>
          </p:nvCxnSpPr>
          <p:spPr>
            <a:xfrm>
              <a:off x="2168240" y="1089633"/>
              <a:ext cx="84150" cy="3346854"/>
            </a:xfrm>
            <a:prstGeom prst="bentConnector3">
              <a:avLst>
                <a:gd name="adj1" fmla="val 111112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37996C-207D-4484-8345-E20427B4BF3E}"/>
                </a:ext>
              </a:extLst>
            </p:cNvPr>
            <p:cNvSpPr txBox="1"/>
            <p:nvPr/>
          </p:nvSpPr>
          <p:spPr>
            <a:xfrm>
              <a:off x="1257930" y="830523"/>
              <a:ext cx="7841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0x15</a:t>
              </a:r>
            </a:p>
          </p:txBody>
        </p:sp>
      </p:grpSp>
      <p:sp>
        <p:nvSpPr>
          <p:cNvPr id="30" name="矩形 31">
            <a:extLst>
              <a:ext uri="{FF2B5EF4-FFF2-40B4-BE49-F238E27FC236}">
                <a16:creationId xmlns:a16="http://schemas.microsoft.com/office/drawing/2014/main" id="{0B66D5AE-0F86-4F97-B5E4-014844B6E9A0}"/>
              </a:ext>
            </a:extLst>
          </p:cNvPr>
          <p:cNvSpPr/>
          <p:nvPr/>
        </p:nvSpPr>
        <p:spPr>
          <a:xfrm>
            <a:off x="2227467" y="1837480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0x30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275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28" grpId="0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Double 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0x11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15578" y="387413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y: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cxnSpLocks/>
            <a:stCxn id="9" idx="3"/>
            <a:endCxn id="44" idx="1"/>
          </p:cNvCxnSpPr>
          <p:nvPr/>
        </p:nvCxnSpPr>
        <p:spPr>
          <a:xfrm>
            <a:off x="2189674" y="3521390"/>
            <a:ext cx="41381" cy="2341209"/>
          </a:xfrm>
          <a:prstGeom prst="bentConnector3">
            <a:avLst>
              <a:gd name="adj1" fmla="val 168913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148884" y="374706"/>
            <a:ext cx="823793" cy="5991440"/>
            <a:chOff x="2148884" y="374706"/>
            <a:chExt cx="823793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148884" y="3985559"/>
              <a:ext cx="694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76653" y="4196951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466917" y="1668173"/>
            <a:ext cx="606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Verdana"/>
                <a:ea typeface="宋体" pitchFamily="2" charset="-122"/>
                <a:cs typeface="Verdana"/>
              </a:rPr>
              <a:t>yy</a:t>
            </a:r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327995" y="1417638"/>
            <a:ext cx="751988" cy="2742239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accent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6" name="矩形 53"/>
          <p:cNvSpPr/>
          <p:nvPr/>
        </p:nvSpPr>
        <p:spPr>
          <a:xfrm>
            <a:off x="3452099" y="5231657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yy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= &amp;y;</a:t>
            </a:r>
            <a:endParaRPr lang="zh-CN" altLang="en-US" sz="2400" dirty="0"/>
          </a:p>
        </p:txBody>
      </p:sp>
      <p:sp>
        <p:nvSpPr>
          <p:cNvPr id="69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E99F4B3B-B1B1-41A2-8B8E-A714D18F5DD7}"/>
              </a:ext>
            </a:extLst>
          </p:cNvPr>
          <p:cNvSpPr/>
          <p:nvPr/>
        </p:nvSpPr>
        <p:spPr>
          <a:xfrm>
            <a:off x="1094760" y="420745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…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22217484-7182-455F-A1AD-46F0157CE3FB}"/>
              </a:ext>
            </a:extLst>
          </p:cNvPr>
          <p:cNvSpPr/>
          <p:nvPr/>
        </p:nvSpPr>
        <p:spPr>
          <a:xfrm>
            <a:off x="1097676" y="2101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…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73" name="矩形 49">
            <a:extLst>
              <a:ext uri="{FF2B5EF4-FFF2-40B4-BE49-F238E27FC236}">
                <a16:creationId xmlns:a16="http://schemas.microsoft.com/office/drawing/2014/main" id="{9C71DF5D-42C5-4272-BAC6-953D318041E0}"/>
              </a:ext>
            </a:extLst>
          </p:cNvPr>
          <p:cNvSpPr/>
          <p:nvPr/>
        </p:nvSpPr>
        <p:spPr>
          <a:xfrm>
            <a:off x="1204644" y="983363"/>
            <a:ext cx="10264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Verdana"/>
                <a:ea typeface="宋体" pitchFamily="2" charset="-122"/>
                <a:cs typeface="Verdana"/>
              </a:rPr>
              <a:t>0x1b</a:t>
            </a:r>
            <a:endParaRPr lang="zh-CN" altLang="en-US" sz="2000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E7C778AF-F100-4EC3-AFFE-771D40B7A10E}"/>
              </a:ext>
            </a:extLst>
          </p:cNvPr>
          <p:cNvSpPr/>
          <p:nvPr/>
        </p:nvSpPr>
        <p:spPr>
          <a:xfrm>
            <a:off x="3473923" y="5816636"/>
            <a:ext cx="57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(“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=%p 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=%p **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=%d\n”, 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, **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02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confusions on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6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has two meanings!!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 of a pointer type name, e.g. char *, char **,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deference operator. </a:t>
            </a:r>
          </a:p>
        </p:txBody>
      </p:sp>
      <p:sp>
        <p:nvSpPr>
          <p:cNvPr id="4" name="矩形 3"/>
          <p:cNvSpPr/>
          <p:nvPr/>
        </p:nvSpPr>
        <p:spPr>
          <a:xfrm>
            <a:off x="953220" y="3324149"/>
            <a:ext cx="279740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1;</a:t>
            </a:r>
          </a:p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2;</a:t>
            </a:r>
          </a:p>
        </p:txBody>
      </p:sp>
      <p:sp>
        <p:nvSpPr>
          <p:cNvPr id="6" name="矩形 3"/>
          <p:cNvSpPr/>
          <p:nvPr/>
        </p:nvSpPr>
        <p:spPr>
          <a:xfrm>
            <a:off x="953220" y="4728577"/>
            <a:ext cx="290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b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 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31925" y="2901045"/>
            <a:ext cx="3930431" cy="1778564"/>
          </a:xfrm>
          <a:prstGeom prst="wedgeRoundRectCallout">
            <a:avLst>
              <a:gd name="adj1" fmla="val -96083"/>
              <a:gd name="adj2" fmla="val 794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C’s syntax for declaring multiple pointer variables on one line</a:t>
            </a:r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char*   b, c; </a:t>
            </a:r>
            <a:r>
              <a:rPr lang="en-US" sz="2400" dirty="0">
                <a:solidFill>
                  <a:srgbClr val="000000"/>
                </a:solidFill>
              </a:rPr>
              <a:t>does not work</a:t>
            </a:r>
          </a:p>
        </p:txBody>
      </p:sp>
      <p:sp>
        <p:nvSpPr>
          <p:cNvPr id="9" name="矩形 3"/>
          <p:cNvSpPr/>
          <p:nvPr/>
        </p:nvSpPr>
        <p:spPr>
          <a:xfrm>
            <a:off x="953220" y="5819234"/>
            <a:ext cx="411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f=p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g=p;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16176" y="5079436"/>
            <a:ext cx="3927824" cy="1778564"/>
          </a:xfrm>
          <a:prstGeom prst="wedgeRoundRectCallout">
            <a:avLst>
              <a:gd name="adj1" fmla="val -79748"/>
              <a:gd name="adj2" fmla="val 80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C’s syntax for declaring and initializing multiple pointer variables on one line</a:t>
            </a:r>
          </a:p>
        </p:txBody>
      </p:sp>
      <p:sp>
        <p:nvSpPr>
          <p:cNvPr id="12" name="矩形 3"/>
          <p:cNvSpPr/>
          <p:nvPr/>
        </p:nvSpPr>
        <p:spPr>
          <a:xfrm>
            <a:off x="953220" y="5159464"/>
            <a:ext cx="37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d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e;</a:t>
            </a:r>
          </a:p>
        </p:txBody>
      </p:sp>
      <p:sp>
        <p:nvSpPr>
          <p:cNvPr id="13" name="矩形 3"/>
          <p:cNvSpPr/>
          <p:nvPr/>
        </p:nvSpPr>
        <p:spPr>
          <a:xfrm>
            <a:off x="953220" y="6233244"/>
            <a:ext cx="4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m=&amp;p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n=&amp;p;</a:t>
            </a:r>
          </a:p>
        </p:txBody>
      </p:sp>
    </p:spTree>
    <p:extLst>
      <p:ext uri="{BB962C8B-B14F-4D97-AF65-F5344CB8AC3E}">
        <p14:creationId xmlns:p14="http://schemas.microsoft.com/office/powerpoint/2010/main" val="42575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r>
              <a:rPr lang="en-US" dirty="0"/>
              <a:t>Function &amp; variable storage</a:t>
            </a:r>
          </a:p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980122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071067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swap(int* x, int* y)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4076" y="2913747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22283" y="5593467"/>
            <a:ext cx="4249717" cy="83099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Size and value of x, y,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in swap upon function entrance?</a:t>
            </a:r>
            <a:endParaRPr lang="zh-CN" altLang="en-US" sz="2400" dirty="0">
              <a:solidFill>
                <a:srgbClr val="FF0000"/>
              </a:solidFill>
              <a:latin typeface="+mj-lt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6125272" y="1283941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125272" y="2035482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379143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163699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035482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450706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303566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666150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132940" y="3045052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931995" y="5012190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931995" y="366321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132940" y="4484103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722427" y="6085910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110486" y="952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6889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133902" y="5857909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244076" y="1624763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BDF79C7-96D0-482C-8B1E-97058B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125272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125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132940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931995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931995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132940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722427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110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133902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7131404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86043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4076" y="178196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12B698A-3F0D-442A-93F7-A2D8862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0902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99E5900-0A33-4468-9F71-0D28C17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284F7-2C93-4252-970B-8555008FE05F}"/>
              </a:ext>
            </a:extLst>
          </p:cNvPr>
          <p:cNvSpPr txBox="1"/>
          <p:nvPr/>
        </p:nvSpPr>
        <p:spPr>
          <a:xfrm>
            <a:off x="6446087" y="6181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415891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2969D1A-6A9B-4873-994D-D5997B2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79E53-86A4-4B07-9137-2DF22C6B268F}"/>
              </a:ext>
            </a:extLst>
          </p:cNvPr>
          <p:cNvSpPr txBox="1"/>
          <p:nvPr/>
        </p:nvSpPr>
        <p:spPr>
          <a:xfrm>
            <a:off x="6446087" y="1592519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919356"/>
            <a:ext cx="1091998" cy="28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6476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BBF91E1-A398-4E65-88BF-0DBD869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AE19B63D-F64C-4BC1-87B7-6368411C49C0}"/>
              </a:ext>
            </a:extLst>
          </p:cNvPr>
          <p:cNvSpPr/>
          <p:nvPr/>
        </p:nvSpPr>
        <p:spPr>
          <a:xfrm>
            <a:off x="6077835" y="2180002"/>
            <a:ext cx="1091998" cy="73935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0BB9A-DBAD-4118-97F9-858DA5C7BA84}"/>
              </a:ext>
            </a:extLst>
          </p:cNvPr>
          <p:cNvSpPr txBox="1"/>
          <p:nvPr/>
        </p:nvSpPr>
        <p:spPr>
          <a:xfrm>
            <a:off x="6449767" y="2310751"/>
            <a:ext cx="348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*b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125272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125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6110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22427" y="2003292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244076" y="464130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F71E701-CEC0-44FB-AE11-D0A8108F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87" y="1600200"/>
            <a:ext cx="8895008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Control Flow</a:t>
            </a:r>
          </a:p>
          <a:p>
            <a:pPr lvl="1"/>
            <a:r>
              <a:rPr lang="en-US" sz="2000" dirty="0" err="1"/>
              <a:t>goto</a:t>
            </a:r>
            <a:endParaRPr lang="en-US" sz="2000" dirty="0"/>
          </a:p>
          <a:p>
            <a:r>
              <a:rPr lang="en-US" sz="2400" dirty="0"/>
              <a:t>Local vs. global variable</a:t>
            </a:r>
          </a:p>
          <a:p>
            <a:pPr lvl="1"/>
            <a:r>
              <a:rPr lang="en-US" sz="2000" dirty="0"/>
              <a:t>Local variables allocated/deallocated upon function entrance/return</a:t>
            </a:r>
          </a:p>
          <a:p>
            <a:pPr lvl="1"/>
            <a:r>
              <a:rPr lang="en-US" sz="2000" dirty="0"/>
              <a:t>Global variable: always there</a:t>
            </a:r>
          </a:p>
          <a:p>
            <a:r>
              <a:rPr lang="en-US" sz="2400" dirty="0"/>
              <a:t>Pointers</a:t>
            </a:r>
          </a:p>
          <a:p>
            <a:pPr lvl="1"/>
            <a:r>
              <a:rPr lang="en-US" sz="2000" dirty="0"/>
              <a:t>Pointer values are memory addresses</a:t>
            </a:r>
          </a:p>
          <a:p>
            <a:pPr lvl="1"/>
            <a:r>
              <a:rPr lang="en-US" sz="2000" dirty="0"/>
              <a:t>p =&amp;x; (makes p points to variable x)</a:t>
            </a:r>
          </a:p>
          <a:p>
            <a:pPr lvl="1"/>
            <a:r>
              <a:rPr lang="en-US" sz="2000" dirty="0"/>
              <a:t>*p  … (refers to the variable pointed to by p)</a:t>
            </a:r>
          </a:p>
        </p:txBody>
      </p:sp>
    </p:spTree>
    <p:extLst>
      <p:ext uri="{BB962C8B-B14F-4D97-AF65-F5344CB8AC3E}">
        <p14:creationId xmlns:p14="http://schemas.microsoft.com/office/powerpoint/2010/main" val="33577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 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do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allows jump anywhere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6847" y="1691951"/>
            <a:ext cx="3855587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301C640F-5BD7-4693-9F5E-C1B90B4BE16B}"/>
              </a:ext>
            </a:extLst>
          </p:cNvPr>
          <p:cNvSpPr/>
          <p:nvPr/>
        </p:nvSpPr>
        <p:spPr>
          <a:xfrm>
            <a:off x="585039" y="1641781"/>
            <a:ext cx="38555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while 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 err="1">
                <a:latin typeface="Consolas"/>
                <a:ea typeface="宋体" pitchFamily="2" charset="-122"/>
                <a:cs typeface="Consolas"/>
              </a:rPr>
              <a:t>cond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...</a:t>
            </a:r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...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77D1BF-A78B-492A-AC24-5822C6F565FE}"/>
              </a:ext>
            </a:extLst>
          </p:cNvPr>
          <p:cNvGrpSpPr/>
          <p:nvPr/>
        </p:nvGrpSpPr>
        <p:grpSpPr>
          <a:xfrm>
            <a:off x="503981" y="3206062"/>
            <a:ext cx="4111780" cy="2600461"/>
            <a:chOff x="503981" y="3206062"/>
            <a:chExt cx="4111780" cy="2600461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A9DDE984-1D3D-4C01-8370-20DEF038A03A}"/>
                </a:ext>
              </a:extLst>
            </p:cNvPr>
            <p:cNvSpPr/>
            <p:nvPr/>
          </p:nvSpPr>
          <p:spPr>
            <a:xfrm>
              <a:off x="503981" y="3990641"/>
              <a:ext cx="385558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A:</a:t>
              </a:r>
            </a:p>
            <a:p>
              <a:r>
                <a:rPr lang="en-US" altLang="zh-CN" b="1" dirty="0">
                  <a:latin typeface="Consolas"/>
                  <a:ea typeface="宋体" pitchFamily="2" charset="-122"/>
                  <a:cs typeface="Consolas"/>
                </a:rPr>
                <a:t> if 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(</a:t>
              </a:r>
              <a:r>
                <a:rPr lang="en-US" altLang="zh-CN" i="1" dirty="0" err="1">
                  <a:latin typeface="Consolas"/>
                  <a:ea typeface="宋体" pitchFamily="2" charset="-122"/>
                  <a:cs typeface="Consolas"/>
                </a:rPr>
                <a:t>cond</a:t>
              </a:r>
              <a:r>
                <a:rPr lang="en-US" altLang="zh-CN" i="1" dirty="0">
                  <a:latin typeface="Consolas"/>
                  <a:ea typeface="宋体" pitchFamily="2" charset="-122"/>
                  <a:cs typeface="Consolas"/>
                </a:rPr>
                <a:t> == false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) </a:t>
              </a:r>
              <a:r>
                <a:rPr lang="en-US" altLang="zh-CN" b="1" dirty="0" err="1">
                  <a:latin typeface="Consolas"/>
                  <a:ea typeface="宋体" pitchFamily="2" charset="-122"/>
                  <a:cs typeface="Consolas"/>
                </a:rPr>
                <a:t>goto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B;</a:t>
              </a:r>
            </a:p>
            <a:p>
              <a:endParaRPr lang="en-US" altLang="zh-CN" sz="400" dirty="0">
                <a:latin typeface="Consolas"/>
                <a:ea typeface="宋体" pitchFamily="2" charset="-122"/>
                <a:cs typeface="Consolas"/>
              </a:endParaRP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...</a:t>
              </a: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</a:t>
              </a:r>
              <a:r>
                <a:rPr lang="en-US" altLang="zh-CN" b="1" dirty="0" err="1">
                  <a:latin typeface="Consolas"/>
                  <a:ea typeface="宋体" pitchFamily="2" charset="-122"/>
                  <a:cs typeface="Consolas"/>
                </a:rPr>
                <a:t>goto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A</a:t>
              </a: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B:</a:t>
              </a:r>
            </a:p>
            <a:p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 ...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39DC62B7-23B8-453A-A072-FC09EDA8CD2D}"/>
                </a:ext>
              </a:extLst>
            </p:cNvPr>
            <p:cNvSpPr/>
            <p:nvPr/>
          </p:nvSpPr>
          <p:spPr>
            <a:xfrm>
              <a:off x="712008" y="3225418"/>
              <a:ext cx="553616" cy="745865"/>
            </a:xfrm>
            <a:prstGeom prst="downArrow">
              <a:avLst/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7018A-5D57-43E6-B3F4-C536EE169AE7}"/>
                </a:ext>
              </a:extLst>
            </p:cNvPr>
            <p:cNvSpPr txBox="1"/>
            <p:nvPr/>
          </p:nvSpPr>
          <p:spPr>
            <a:xfrm>
              <a:off x="1279078" y="3206062"/>
              <a:ext cx="3336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Any control flow primitive can be </a:t>
              </a:r>
            </a:p>
            <a:p>
              <a:r>
                <a:rPr lang="en-US" dirty="0"/>
                <a:t>expressed as a bunch of </a:t>
              </a:r>
              <a:r>
                <a:rPr lang="en-US" dirty="0" err="1"/>
                <a:t>goto’s</a:t>
              </a:r>
              <a:r>
                <a:rPr lang="en-US" dirty="0"/>
                <a:t>.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EFCE3-D324-46DC-8D7A-E03F2570E4D4}"/>
              </a:ext>
            </a:extLst>
          </p:cNvPr>
          <p:cNvCxnSpPr/>
          <p:nvPr/>
        </p:nvCxnSpPr>
        <p:spPr>
          <a:xfrm>
            <a:off x="4691219" y="1691951"/>
            <a:ext cx="0" cy="49887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05B2CE-D9FE-41F7-A68E-56F15315AB9D}"/>
              </a:ext>
            </a:extLst>
          </p:cNvPr>
          <p:cNvGrpSpPr/>
          <p:nvPr/>
        </p:nvGrpSpPr>
        <p:grpSpPr>
          <a:xfrm>
            <a:off x="4766678" y="4834921"/>
            <a:ext cx="4415761" cy="844852"/>
            <a:chOff x="4892336" y="5822302"/>
            <a:chExt cx="4415761" cy="8448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290C8-E25B-4C4E-A2D7-5C3F55F611E4}"/>
                </a:ext>
              </a:extLst>
            </p:cNvPr>
            <p:cNvSpPr txBox="1"/>
            <p:nvPr/>
          </p:nvSpPr>
          <p:spPr>
            <a:xfrm>
              <a:off x="4892336" y="6297822"/>
              <a:ext cx="44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May be the only acceptable scenario for </a:t>
              </a:r>
              <a:r>
                <a:rPr lang="en-US" dirty="0" err="1"/>
                <a:t>goto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F485F-5EAE-490C-9841-D916034816C4}"/>
                </a:ext>
              </a:extLst>
            </p:cNvPr>
            <p:cNvCxnSpPr/>
            <p:nvPr/>
          </p:nvCxnSpPr>
          <p:spPr>
            <a:xfrm flipV="1">
              <a:off x="5480180" y="5822302"/>
              <a:ext cx="279918" cy="37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CB1FAE-75C0-4E64-849F-E3732CA8CCF7}"/>
              </a:ext>
            </a:extLst>
          </p:cNvPr>
          <p:cNvSpPr txBox="1"/>
          <p:nvPr/>
        </p:nvSpPr>
        <p:spPr>
          <a:xfrm>
            <a:off x="4976638" y="5933573"/>
            <a:ext cx="373249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There’s no try/catch or try/except in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E5AD8-6413-43A7-92A1-6FF075606547}"/>
              </a:ext>
            </a:extLst>
          </p:cNvPr>
          <p:cNvSpPr txBox="1"/>
          <p:nvPr/>
        </p:nvSpPr>
        <p:spPr>
          <a:xfrm>
            <a:off x="443095" y="5950882"/>
            <a:ext cx="374634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There’s no </a:t>
            </a:r>
            <a:r>
              <a:rPr lang="en-US" dirty="0" err="1"/>
              <a:t>goto</a:t>
            </a:r>
            <a:r>
              <a:rPr lang="en-US" dirty="0"/>
              <a:t> in Java or core Python</a:t>
            </a:r>
          </a:p>
        </p:txBody>
      </p: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>
                <a:cs typeface="Arial"/>
              </a:rPr>
              <a:t>C is a procedural-language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851" y="1600200"/>
            <a:ext cx="8607379" cy="4525963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+mn-lt"/>
                <a:cs typeface="Arial"/>
              </a:rPr>
              <a:t>C program consists of functions</a:t>
            </a:r>
          </a:p>
          <a:p>
            <a:pPr lvl="1"/>
            <a:r>
              <a:rPr kumimoji="1" lang="en-US" altLang="zh-CN" dirty="0">
                <a:latin typeface="+mn-lt"/>
              </a:rPr>
              <a:t>Also called</a:t>
            </a:r>
            <a:r>
              <a:rPr kumimoji="1" lang="en-US" altLang="zh-CN" dirty="0">
                <a:latin typeface="+mn-lt"/>
                <a:cs typeface="Arial"/>
              </a:rPr>
              <a:t> procedures or subroutines</a:t>
            </a:r>
          </a:p>
          <a:p>
            <a:r>
              <a:rPr kumimoji="1" lang="en-US" altLang="zh-CN" sz="3200" dirty="0">
                <a:latin typeface="+mn-lt"/>
              </a:rPr>
              <a:t>Why breaking code into functions?</a:t>
            </a:r>
          </a:p>
          <a:p>
            <a:pPr lvl="1"/>
            <a:r>
              <a:rPr kumimoji="1" lang="en-US" altLang="zh-CN" dirty="0">
                <a:latin typeface="+mn-lt"/>
              </a:rPr>
              <a:t>Readability and Reusability</a:t>
            </a:r>
          </a:p>
          <a:p>
            <a:r>
              <a:rPr kumimoji="1" lang="en-US" altLang="zh-CN" sz="3200" dirty="0">
                <a:latin typeface="+mn-lt"/>
              </a:rPr>
              <a:t>Keep functions short</a:t>
            </a:r>
          </a:p>
          <a:p>
            <a:pPr lvl="1"/>
            <a:r>
              <a:rPr kumimoji="1" lang="en-US" altLang="zh-CN" dirty="0">
                <a:latin typeface="+mn-lt"/>
              </a:rPr>
              <a:t>General rules of thumb</a:t>
            </a:r>
          </a:p>
          <a:p>
            <a:pPr lvl="2"/>
            <a:r>
              <a:rPr kumimoji="1" lang="en-US" altLang="zh-CN" dirty="0">
                <a:latin typeface="+mn-lt"/>
              </a:rPr>
              <a:t>Small enough to keep the code in your head</a:t>
            </a:r>
          </a:p>
          <a:p>
            <a:pPr lvl="2"/>
            <a:r>
              <a:rPr kumimoji="1" lang="en-US" altLang="zh-CN" dirty="0">
                <a:latin typeface="+mn-lt"/>
              </a:rPr>
              <a:t>Fits on screen without scrolling</a:t>
            </a:r>
            <a:endParaRPr kumimoji="1"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88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24" y="103458"/>
            <a:ext cx="8506496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Variable and its storage: local variable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242553" y="2837107"/>
            <a:ext cx="8229600" cy="1777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Local variable scope: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Within the function/block the local variable is declared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Local variables with the same name in different scopes are unrelated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</a:rPr>
              <a:t>Shadowing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ested variable “hides” the outer variable of the same name in areas where they are both in scope</a:t>
            </a:r>
            <a:endParaRPr kumimoji="1" lang="en-US" altLang="zh-CN" dirty="0">
              <a:latin typeface="+mj-lt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3835" y="1181894"/>
            <a:ext cx="2917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add(int a, int b) </a:t>
            </a:r>
          </a:p>
          <a:p>
            <a:r>
              <a:rPr lang="en-US" altLang="zh-CN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= a + b;</a:t>
            </a:r>
          </a:p>
          <a:p>
            <a:r>
              <a:rPr lang="en-US" altLang="zh-CN" dirty="0">
                <a:solidFill>
                  <a:srgbClr val="FF0066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return r;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F7FEA-F360-420B-A5E2-E73526EA145A}"/>
              </a:ext>
            </a:extLst>
          </p:cNvPr>
          <p:cNvGrpSpPr/>
          <p:nvPr/>
        </p:nvGrpSpPr>
        <p:grpSpPr>
          <a:xfrm>
            <a:off x="6144092" y="1536422"/>
            <a:ext cx="2923654" cy="1010721"/>
            <a:chOff x="6144092" y="1536422"/>
            <a:chExt cx="2923654" cy="1010721"/>
          </a:xfrm>
        </p:grpSpPr>
        <p:sp>
          <p:nvSpPr>
            <p:cNvPr id="4" name="右大括号 3"/>
            <p:cNvSpPr/>
            <p:nvPr/>
          </p:nvSpPr>
          <p:spPr>
            <a:xfrm>
              <a:off x="6144092" y="1536422"/>
              <a:ext cx="194381" cy="1010721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338473" y="1799600"/>
              <a:ext cx="2729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+mj-lt"/>
                  <a:cs typeface="Verdana"/>
                </a:rPr>
                <a:t>r’s scope is in function </a:t>
              </a:r>
              <a:r>
                <a:rPr kumimoji="1" lang="en-US" altLang="zh-CN" i="1" dirty="0">
                  <a:latin typeface="+mj-lt"/>
                  <a:cs typeface="Consolas"/>
                </a:rPr>
                <a:t>add</a:t>
              </a:r>
              <a:r>
                <a:rPr kumimoji="1" lang="en-US" altLang="zh-CN" dirty="0">
                  <a:latin typeface="+mj-lt"/>
                  <a:cs typeface="Verdana"/>
                </a:rPr>
                <a:t> </a:t>
              </a:r>
              <a:endParaRPr lang="zh-CN" altLang="en-US" dirty="0"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DBA07A-0F73-42B9-815B-8C8B480E0826}"/>
              </a:ext>
            </a:extLst>
          </p:cNvPr>
          <p:cNvGrpSpPr/>
          <p:nvPr/>
        </p:nvGrpSpPr>
        <p:grpSpPr>
          <a:xfrm>
            <a:off x="126200" y="1061035"/>
            <a:ext cx="4707670" cy="896554"/>
            <a:chOff x="126200" y="1061035"/>
            <a:chExt cx="4707670" cy="8965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A75B3F-E7B6-4BF5-B4B8-D7E7BC745F7E}"/>
                </a:ext>
              </a:extLst>
            </p:cNvPr>
            <p:cNvCxnSpPr>
              <a:cxnSpLocks/>
            </p:cNvCxnSpPr>
            <p:nvPr/>
          </p:nvCxnSpPr>
          <p:spPr>
            <a:xfrm>
              <a:off x="2828616" y="1661955"/>
              <a:ext cx="2005254" cy="295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BC1BB9-72F2-4530-B576-6908890E9906}"/>
                </a:ext>
              </a:extLst>
            </p:cNvPr>
            <p:cNvSpPr txBox="1"/>
            <p:nvPr/>
          </p:nvSpPr>
          <p:spPr>
            <a:xfrm>
              <a:off x="126200" y="1061035"/>
              <a:ext cx="2766463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Local variables are</a:t>
              </a:r>
            </a:p>
            <a:p>
              <a:r>
                <a:rPr lang="en-US" sz="2000" dirty="0"/>
                <a:t>defined inside a function</a:t>
              </a:r>
            </a:p>
          </p:txBody>
        </p:sp>
      </p:grpSp>
      <p:sp>
        <p:nvSpPr>
          <p:cNvPr id="21" name="矩形 17">
            <a:extLst>
              <a:ext uri="{FF2B5EF4-FFF2-40B4-BE49-F238E27FC236}">
                <a16:creationId xmlns:a16="http://schemas.microsoft.com/office/drawing/2014/main" id="{13588943-EEF4-4C88-A134-8A7A1F753FDB}"/>
              </a:ext>
            </a:extLst>
          </p:cNvPr>
          <p:cNvSpPr/>
          <p:nvPr/>
        </p:nvSpPr>
        <p:spPr>
          <a:xfrm>
            <a:off x="929742" y="4656650"/>
            <a:ext cx="304442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int </a:t>
            </a:r>
            <a:r>
              <a:rPr lang="en-US" altLang="zh-CN" sz="14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add(int a, int b) 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int r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int 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   r +=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    return 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E95D7C-8882-4150-8EDC-08BBE8DD3F1E}"/>
              </a:ext>
            </a:extLst>
          </p:cNvPr>
          <p:cNvGrpSpPr/>
          <p:nvPr/>
        </p:nvGrpSpPr>
        <p:grpSpPr>
          <a:xfrm>
            <a:off x="4199861" y="4964425"/>
            <a:ext cx="3304454" cy="676940"/>
            <a:chOff x="4199861" y="4964425"/>
            <a:chExt cx="3304454" cy="676940"/>
          </a:xfrm>
        </p:grpSpPr>
        <p:pic>
          <p:nvPicPr>
            <p:cNvPr id="24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4986ADD2-2DC4-4B35-8629-A00D71732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861" y="4964425"/>
              <a:ext cx="676940" cy="67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72CDB8-2563-4F41-8986-B450233BFDA8}"/>
                </a:ext>
              </a:extLst>
            </p:cNvPr>
            <p:cNvSpPr txBox="1"/>
            <p:nvPr/>
          </p:nvSpPr>
          <p:spPr>
            <a:xfrm>
              <a:off x="4876801" y="5099558"/>
              <a:ext cx="262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does </a:t>
              </a:r>
              <a:r>
                <a:rPr lang="en-US" dirty="0">
                  <a:latin typeface="Consolas" panose="020B0609020204030204" pitchFamily="49" charset="0"/>
                </a:rPr>
                <a:t>add</a:t>
              </a:r>
              <a:r>
                <a:rPr lang="en-US" dirty="0"/>
                <a:t> compute?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32C57A-F08B-4DD4-93D1-A3EEA8456526}"/>
              </a:ext>
            </a:extLst>
          </p:cNvPr>
          <p:cNvSpPr txBox="1"/>
          <p:nvPr/>
        </p:nvSpPr>
        <p:spPr>
          <a:xfrm>
            <a:off x="131305" y="1781007"/>
            <a:ext cx="328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view function arguments</a:t>
            </a:r>
          </a:p>
          <a:p>
            <a:r>
              <a:rPr lang="en-US" dirty="0"/>
              <a:t>as local variables defined in </a:t>
            </a:r>
          </a:p>
          <a:p>
            <a:r>
              <a:rPr lang="en-US" dirty="0"/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15866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animBg="1"/>
      <p:bldP spid="27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74045</TotalTime>
  <Words>2557</Words>
  <Application>Microsoft Office PowerPoint</Application>
  <PresentationFormat>On-screen Show (4:3)</PresentationFormat>
  <Paragraphs>773</Paragraphs>
  <Slides>36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Tahoma</vt:lpstr>
      <vt:lpstr>Verdana</vt:lpstr>
      <vt:lpstr>CloudVisor-Austin</vt:lpstr>
      <vt:lpstr>C - Functions, Pointers</vt:lpstr>
      <vt:lpstr>Announcement </vt:lpstr>
      <vt:lpstr>Lesson Plan</vt:lpstr>
      <vt:lpstr>C’s Control flow</vt:lpstr>
      <vt:lpstr>goto allows jump anywhere</vt:lpstr>
      <vt:lpstr>Avoid goto’s whenever possible</vt:lpstr>
      <vt:lpstr>Avoid goto’s whenever possible</vt:lpstr>
      <vt:lpstr>C is a procedural-language</vt:lpstr>
      <vt:lpstr>Variable and its storage: local variable</vt:lpstr>
      <vt:lpstr>Variable and its storage: local variable scope</vt:lpstr>
      <vt:lpstr>Variable and its storage: local variable scope</vt:lpstr>
      <vt:lpstr>Variable and its storage: local variable storage</vt:lpstr>
      <vt:lpstr>Variable and its storage: global variable</vt:lpstr>
      <vt:lpstr>Function invocation: pass by value</vt:lpstr>
      <vt:lpstr>Function invocation: pass by value</vt:lpstr>
      <vt:lpstr>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 has different types</vt:lpstr>
      <vt:lpstr>Double Pointer</vt:lpstr>
      <vt:lpstr>Double Pointer</vt:lpstr>
      <vt:lpstr>Common confusions on *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7260</cp:revision>
  <cp:lastPrinted>2019-09-23T15:14:39Z</cp:lastPrinted>
  <dcterms:created xsi:type="dcterms:W3CDTF">2012-08-17T04:52:30Z</dcterms:created>
  <dcterms:modified xsi:type="dcterms:W3CDTF">2020-09-30T14:56:49Z</dcterms:modified>
</cp:coreProperties>
</file>