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Montserrat Black"/>
      <p:bold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Black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67434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67434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4d7341f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4d7341f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aeea1a2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aeea1a2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8" name="Google Shape;6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34" name="Google Shape;34;p6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valuepenguin.com/2018/08/where-are-potholes-largest-problem-new-yor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www.pothole.info/2010/07/how-do-potholes-for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cityofnewyork.us/Transportation/Street-Pothole-Work-Orders-Closed-Dataset-/x9wy-ing4" TargetMode="External"/><Relationship Id="rId4" Type="http://schemas.openxmlformats.org/officeDocument/2006/relationships/hyperlink" Target="https://data.cityofnewyork.us/City-Government/DSNY-Snow-Priority-Designation/sh4i-rsb8" TargetMode="External"/><Relationship Id="rId5" Type="http://schemas.openxmlformats.org/officeDocument/2006/relationships/hyperlink" Target="https://data.cityofnewyork.us/City-Government/DSNY-PlowNYC-Data/rmhc-afj9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NYU Marron's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Urban Data Hackathon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Civic Analytics</a:t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07600" y="4145050"/>
            <a:ext cx="33333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Ajayrangan Kasturirangan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Plowing Snow vs Potholes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wrong?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311 </a:t>
            </a:r>
            <a:r>
              <a:rPr lang="en" sz="15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receives more than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60,000 service requests</a:t>
            </a:r>
            <a:r>
              <a:rPr lang="en" sz="15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 annually from concerned residents regarding roadway potholes that they want fixed. </a:t>
            </a:r>
            <a:endParaRPr sz="15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21212"/>
                </a:solidFill>
                <a:latin typeface="Arial"/>
                <a:ea typeface="Arial"/>
                <a:cs typeface="Arial"/>
                <a:sym typeface="Arial"/>
              </a:rPr>
              <a:t>Plowing snow from roads during the winter may have effects on the long term stability of roads depending on the construction quality leading to potholes.</a:t>
            </a:r>
            <a:endParaRPr sz="1500">
              <a:solidFill>
                <a:srgbClr val="12121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2900432" y="2518986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Science?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38" y="1315338"/>
            <a:ext cx="4943718" cy="32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4053000" y="4617875"/>
            <a:ext cx="133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Source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114800" y="2017898"/>
            <a:ext cx="4192800" cy="22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NYC Street Pothole Work Orders-Closed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DSNY - Snow Priority Designation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DSNY - PlowNYC Data</a:t>
            </a:r>
            <a:endParaRPr sz="1500"/>
          </a:p>
        </p:txBody>
      </p:sp>
      <p:cxnSp>
        <p:nvCxnSpPr>
          <p:cNvPr id="149" name="Google Shape;149;p25"/>
          <p:cNvCxnSpPr/>
          <p:nvPr/>
        </p:nvCxnSpPr>
        <p:spPr>
          <a:xfrm>
            <a:off x="2900432" y="2518986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661" r="661" t="0"/>
          <a:stretch/>
        </p:blipFill>
        <p:spPr>
          <a:xfrm>
            <a:off x="3780200" y="1462959"/>
            <a:ext cx="1583602" cy="15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0" l="159" r="149" t="0"/>
          <a:stretch/>
        </p:blipFill>
        <p:spPr>
          <a:xfrm>
            <a:off x="6365300" y="1462959"/>
            <a:ext cx="1583601" cy="1583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733650" y="3185100"/>
            <a:ext cx="229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Cleaning</a:t>
            </a:r>
            <a:endParaRPr sz="12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Filtering out irrelevant data and ensuring data sanity. This includes identifying the ideal time frame in each dataset.</a:t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375450" y="3185100"/>
            <a:ext cx="229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Exploring</a:t>
            </a:r>
            <a:endParaRPr sz="12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Identifying the relevant and feasible subset of data for our analysis. This includes checking the different road types and snow priorities.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017250" y="3185100"/>
            <a:ext cx="22974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Analyzing</a:t>
            </a:r>
            <a:endParaRPr sz="12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Analyzing the data by using optimization technique: Fitting a curve with the least square error to minimise number of potholes/year as a function of number of times the road was plowed.</a:t>
            </a:r>
            <a:endParaRPr sz="9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5">
            <a:alphaModFix/>
          </a:blip>
          <a:srcRect b="0" l="26827" r="26822" t="0"/>
          <a:stretch/>
        </p:blipFill>
        <p:spPr>
          <a:xfrm>
            <a:off x="1142799" y="1462960"/>
            <a:ext cx="1583606" cy="15836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33325" y="996250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772175" y="545225"/>
            <a:ext cx="4392900" cy="15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-For larger samples, it is possible to fit a second degree polynomial and arrive at an ideal plow/year value.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>
                <a:solidFill>
                  <a:schemeClr val="dk2"/>
                </a:solidFill>
              </a:rPr>
              <a:t>Deviating from this value could possibly result in an increase in number of potholes.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-Encouraging to further explore this hypothesis.</a:t>
            </a:r>
            <a:endParaRPr/>
          </a:p>
        </p:txBody>
      </p:sp>
      <p:cxnSp>
        <p:nvCxnSpPr>
          <p:cNvPr id="167" name="Google Shape;167;p27"/>
          <p:cNvCxnSpPr/>
          <p:nvPr/>
        </p:nvCxnSpPr>
        <p:spPr>
          <a:xfrm flipH="1">
            <a:off x="400075" y="2507575"/>
            <a:ext cx="8581800" cy="108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99" y="2666550"/>
            <a:ext cx="6648151" cy="21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