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Helvetica Neue"/>
      <p:regular r:id="rId27"/>
      <p:bold r:id="rId28"/>
      <p:italic r:id="rId29"/>
      <p:boldItalic r:id="rId30"/>
    </p:embeddedFont>
    <p:embeddedFont>
      <p:font typeface="Helvetica Neue Light"/>
      <p:regular r:id="rId31"/>
      <p:bold r:id="rId32"/>
      <p:italic r:id="rId33"/>
      <p:boldItalic r:id="rId34"/>
    </p:embeddedFont>
    <p:embeddedFont>
      <p:font typeface="Source Sans Pr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22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122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HelveticaNeue-bold.fntdata"/><Relationship Id="rId27" Type="http://schemas.openxmlformats.org/officeDocument/2006/relationships/font" Target="fonts/HelveticaNeu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Light-regular.fntdata"/><Relationship Id="rId30" Type="http://schemas.openxmlformats.org/officeDocument/2006/relationships/font" Target="fonts/HelveticaNeue-boldItalic.fntdata"/><Relationship Id="rId11" Type="http://schemas.openxmlformats.org/officeDocument/2006/relationships/slide" Target="slides/slide6.xml"/><Relationship Id="rId33" Type="http://schemas.openxmlformats.org/officeDocument/2006/relationships/font" Target="fonts/HelveticaNeueLight-italic.fntdata"/><Relationship Id="rId10" Type="http://schemas.openxmlformats.org/officeDocument/2006/relationships/slide" Target="slides/slide5.xml"/><Relationship Id="rId32" Type="http://schemas.openxmlformats.org/officeDocument/2006/relationships/font" Target="fonts/HelveticaNeueLight-bold.fntdata"/><Relationship Id="rId13" Type="http://schemas.openxmlformats.org/officeDocument/2006/relationships/slide" Target="slides/slide8.xml"/><Relationship Id="rId35" Type="http://schemas.openxmlformats.org/officeDocument/2006/relationships/font" Target="fonts/SourceSansPro-regular.fntdata"/><Relationship Id="rId12" Type="http://schemas.openxmlformats.org/officeDocument/2006/relationships/slide" Target="slides/slide7.xml"/><Relationship Id="rId34" Type="http://schemas.openxmlformats.org/officeDocument/2006/relationships/font" Target="fonts/HelveticaNeueLight-boldItalic.fntdata"/><Relationship Id="rId15" Type="http://schemas.openxmlformats.org/officeDocument/2006/relationships/slide" Target="slides/slide10.xml"/><Relationship Id="rId37" Type="http://schemas.openxmlformats.org/officeDocument/2006/relationships/font" Target="fonts/SourceSansPro-italic.fntdata"/><Relationship Id="rId14" Type="http://schemas.openxmlformats.org/officeDocument/2006/relationships/slide" Target="slides/slide9.xml"/><Relationship Id="rId36" Type="http://schemas.openxmlformats.org/officeDocument/2006/relationships/font" Target="fonts/SourceSansPr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SourceSansPr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eactjs.org/docs/state-and-lifecycle.html" TargetMode="External"/><Relationship Id="rId3" Type="http://schemas.openxmlformats.org/officeDocument/2006/relationships/hyperlink" Target="https://reactjs.org/docs/state-and-lifecycle.html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f4865c87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ef4865c87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f362a127f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f362a127f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Perfect for teamwork, or continuing from someone’s project, which is the case today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f95338a03a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f95338a03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We’re not going to create one today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This is for your reference only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Just in case you’re wondering what a react app looks like by </a:t>
            </a:r>
            <a:r>
              <a:rPr lang="en">
                <a:solidFill>
                  <a:schemeClr val="dk1"/>
                </a:solidFill>
              </a:rPr>
              <a:t>default..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f9724c672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f9724c672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f38a5937f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f38a5937f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react app in code and in browser.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f95d1fcda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f95d1fcda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85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f9ad53501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f9ad53501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85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Since our App.js file only has one function object, we could just do </a:t>
            </a:r>
            <a:r>
              <a:rPr lang="en" sz="1085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export default,</a:t>
            </a:r>
            <a:endParaRPr sz="1085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5"/>
              <a:buFont typeface="Helvetica Neue"/>
              <a:buChar char="-"/>
            </a:pPr>
            <a:r>
              <a:rPr lang="en" sz="1085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Same for BarChart.js and BubbleChart.js, each with one class in its file</a:t>
            </a:r>
            <a:endParaRPr sz="1085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85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85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However, in our data files, there are multiple const objects, so we would want to export them separately for more convenient usage.</a:t>
            </a:r>
            <a:endParaRPr sz="1085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5"/>
              <a:buFont typeface="Helvetica Neue"/>
              <a:buChar char="-"/>
            </a:pPr>
            <a:r>
              <a:rPr lang="en" sz="1085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 can imagine the case where you only export one default object that contains all of these separate constants, it would be cumbersome to index or get a specific object.</a:t>
            </a:r>
            <a:endParaRPr sz="1085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f9ad53501f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f9ad53501f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f9ad53501f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f9ad53501f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85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About </a:t>
            </a:r>
            <a:r>
              <a:rPr lang="en" sz="1085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2"/>
              </a:rPr>
              <a:t>React state </a:t>
            </a:r>
            <a:r>
              <a:rPr lang="en" sz="1085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management</a:t>
            </a:r>
            <a:endParaRPr sz="1085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f95d1fcda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f95d1fcda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Key thing to note: although plotly.js </a:t>
            </a:r>
            <a:r>
              <a:rPr lang="en">
                <a:solidFill>
                  <a:schemeClr val="dk1"/>
                </a:solidFill>
              </a:rPr>
              <a:t>documentation</a:t>
            </a:r>
            <a:r>
              <a:rPr lang="en">
                <a:solidFill>
                  <a:schemeClr val="dk1"/>
                </a:solidFill>
              </a:rPr>
              <a:t> is written in purely js, but how they define their traces, and </a:t>
            </a:r>
            <a:r>
              <a:rPr lang="en">
                <a:solidFill>
                  <a:schemeClr val="dk1"/>
                </a:solidFill>
              </a:rPr>
              <a:t>layout, is also using plotly json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f38a5937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f38a5937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plotly graphing, data points are referred to as markers.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250a19d0a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gf250a19d0a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f38a5937f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f38a5937f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plotly graphing, data points are referred to as markers.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ef4865c87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4" name="Google Shape;494;gef4865c87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f4865c87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ef4865c87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362a126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f362a126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362a1262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362a1262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362a127f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362a127f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362a127f9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362a127f9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362a127f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f362a127f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95337223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f95337223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 Light"/>
              <a:buNone/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Helvetica Neue"/>
              <a:buChar char="●"/>
              <a:defRPr sz="180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lvetica Neue"/>
              <a:buChar char="○"/>
              <a:defRPr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lvetica Neue"/>
              <a:buChar char="■"/>
              <a:defRPr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lvetica Neue"/>
              <a:buChar char="●"/>
              <a:defRPr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lvetica Neue"/>
              <a:buChar char="○"/>
              <a:defRPr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lvetica Neue"/>
              <a:buChar char="■"/>
              <a:defRPr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lvetica Neue"/>
              <a:buChar char="●"/>
              <a:defRPr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lvetica Neue"/>
              <a:buChar char="○"/>
              <a:defRPr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lvetica Neue"/>
              <a:buChar char="■"/>
              <a:defRPr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pp1813@nyu.ed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hyperlink" Target="https://code.visualstudio.com/docs/editor/github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22.png"/><Relationship Id="rId6" Type="http://schemas.openxmlformats.org/officeDocument/2006/relationships/image" Target="../media/image8.png"/><Relationship Id="rId7" Type="http://schemas.openxmlformats.org/officeDocument/2006/relationships/image" Target="../media/image16.png"/><Relationship Id="rId8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23.png"/><Relationship Id="rId5" Type="http://schemas.openxmlformats.org/officeDocument/2006/relationships/image" Target="../media/image22.png"/><Relationship Id="rId6" Type="http://schemas.openxmlformats.org/officeDocument/2006/relationships/image" Target="../media/image8.png"/><Relationship Id="rId7" Type="http://schemas.openxmlformats.org/officeDocument/2006/relationships/image" Target="../media/image16.png"/><Relationship Id="rId8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22.png"/><Relationship Id="rId6" Type="http://schemas.openxmlformats.org/officeDocument/2006/relationships/image" Target="../media/image8.png"/><Relationship Id="rId7" Type="http://schemas.openxmlformats.org/officeDocument/2006/relationships/image" Target="../media/image16.png"/><Relationship Id="rId8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22.png"/><Relationship Id="rId5" Type="http://schemas.openxmlformats.org/officeDocument/2006/relationships/image" Target="../media/image8.png"/><Relationship Id="rId6" Type="http://schemas.openxmlformats.org/officeDocument/2006/relationships/hyperlink" Target="https://reactjs.org/docs/state-and-lifecycle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lotly.com/javascript/bar-charts/#stacked-bar-chart" TargetMode="External"/><Relationship Id="rId4" Type="http://schemas.openxmlformats.org/officeDocument/2006/relationships/hyperlink" Target="https://plotly.com/javascript/marker-style/" TargetMode="External"/><Relationship Id="rId5" Type="http://schemas.openxmlformats.org/officeDocument/2006/relationships/hyperlink" Target="https://plotly.com/javascript/axes/#set-and-style-axes-title-labels-and-ticks" TargetMode="External"/><Relationship Id="rId6" Type="http://schemas.openxmlformats.org/officeDocument/2006/relationships/image" Target="../media/image17.png"/><Relationship Id="rId7" Type="http://schemas.openxmlformats.org/officeDocument/2006/relationships/hyperlink" Target="https://plotly.com/javascript/react/" TargetMode="External"/><Relationship Id="rId8" Type="http://schemas.openxmlformats.org/officeDocument/2006/relationships/hyperlink" Target="https://github.com/plotly/react-plotly.js/blob/master/README.md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economist.com/graphic-detail/2021/08/08/olympic-glory-tends-to-go-hand-in-hand-with-economic-clout" TargetMode="External"/><Relationship Id="rId4" Type="http://schemas.openxmlformats.org/officeDocument/2006/relationships/image" Target="../media/image20.png"/><Relationship Id="rId5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Relationship Id="rId4" Type="http://schemas.openxmlformats.org/officeDocument/2006/relationships/hyperlink" Target="https://plotly.com/javascript/bubble-charts/#bubble-size-scaling-on-charts" TargetMode="External"/><Relationship Id="rId5" Type="http://schemas.openxmlformats.org/officeDocument/2006/relationships/hyperlink" Target="https://plotly.com/javascript/group-by/" TargetMode="External"/><Relationship Id="rId6" Type="http://schemas.openxmlformats.org/officeDocument/2006/relationships/hyperlink" Target="https://plotly.com/javascript/axes/#logarithmic-axes" TargetMode="External"/><Relationship Id="rId7" Type="http://schemas.openxmlformats.org/officeDocument/2006/relationships/hyperlink" Target="https://plotly.com/javascript/reference/layout/xaxis/#layout-xaxis-range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shanghai.hosting.nyu.edu/data/" TargetMode="External"/><Relationship Id="rId4" Type="http://schemas.openxmlformats.org/officeDocument/2006/relationships/image" Target="../media/image18.png"/><Relationship Id="rId5" Type="http://schemas.openxmlformats.org/officeDocument/2006/relationships/hyperlink" Target="https://tinyurl.com/libworkshopfeedback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inyurl.com/datavizworkshop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reactjs.org/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s://plotly.com/graphing-libraries/" TargetMode="External"/><Relationship Id="rId6" Type="http://schemas.openxmlformats.org/officeDocument/2006/relationships/hyperlink" Target="https://docs.google.com/presentation/d/133HQK4fmAA6S3qWxJD0tnFit3jiAdriANoBLGnsLuu8/edit#slide=id.gf7e2be7e00_0_81" TargetMode="External"/><Relationship Id="rId7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signup?ref_cta=Sign+up&amp;ref_loc=header+logged+out&amp;ref_page=%2F&amp;source=header-home" TargetMode="External"/><Relationship Id="rId4" Type="http://schemas.openxmlformats.org/officeDocument/2006/relationships/hyperlink" Target="https://code.visualstudio.com/download" TargetMode="External"/><Relationship Id="rId5" Type="http://schemas.openxmlformats.org/officeDocument/2006/relationships/image" Target="../media/image12.png"/><Relationship Id="rId6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nodejs.org/en/download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hyperlink" Target="https://git-scm.com/downloads" TargetMode="External"/><Relationship Id="rId5" Type="http://schemas.openxmlformats.org/officeDocument/2006/relationships/hyperlink" Target="https://github.com/pamela-pan/data-viz-plotly-js" TargetMode="External"/><Relationship Id="rId6" Type="http://schemas.openxmlformats.org/officeDocument/2006/relationships/hyperlink" Target="https://github.com/pamela-pan/data-viz-plotly-js.git" TargetMode="External"/><Relationship Id="rId7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441625"/>
            <a:ext cx="85206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4999"/>
              <a:buNone/>
            </a:pPr>
            <a:r>
              <a:rPr b="1" lang="en" sz="4000"/>
              <a:t>Data Visualization </a:t>
            </a:r>
            <a:endParaRPr b="1" sz="4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4999"/>
              <a:buNone/>
            </a:pPr>
            <a:r>
              <a:rPr b="1" lang="en" sz="4000"/>
              <a:t>with Plotly for JavaScript</a:t>
            </a:r>
            <a:endParaRPr b="1"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76525" y="3071850"/>
            <a:ext cx="84558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Pamela Pan, Data Services Fellow</a:t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pp1813@nyu.edu</a:t>
            </a:r>
            <a:endParaRPr sz="1500" u="sng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Fall 2021, NYU Shanghai Library</a:t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56" name="Google Shape;56;p13"/>
          <p:cNvGrpSpPr/>
          <p:nvPr/>
        </p:nvGrpSpPr>
        <p:grpSpPr>
          <a:xfrm>
            <a:off x="452725" y="1279625"/>
            <a:ext cx="676350" cy="162000"/>
            <a:chOff x="7191375" y="1171575"/>
            <a:chExt cx="676350" cy="162000"/>
          </a:xfrm>
        </p:grpSpPr>
        <p:sp>
          <p:nvSpPr>
            <p:cNvPr id="57" name="Google Shape;57;p13"/>
            <p:cNvSpPr/>
            <p:nvPr/>
          </p:nvSpPr>
          <p:spPr>
            <a:xfrm>
              <a:off x="7191375" y="1171575"/>
              <a:ext cx="162000" cy="162000"/>
            </a:xfrm>
            <a:prstGeom prst="ellipse">
              <a:avLst/>
            </a:prstGeom>
            <a:solidFill>
              <a:srgbClr val="EA6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7448550" y="1171575"/>
              <a:ext cx="162000" cy="162000"/>
            </a:xfrm>
            <a:prstGeom prst="ellipse">
              <a:avLst/>
            </a:prstGeom>
            <a:solidFill>
              <a:srgbClr val="31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7705725" y="1171575"/>
              <a:ext cx="162000" cy="162000"/>
            </a:xfrm>
            <a:prstGeom prst="ellipse">
              <a:avLst/>
            </a:prstGeom>
            <a:solidFill>
              <a:srgbClr val="6F7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/>
          <p:nvPr/>
        </p:nvSpPr>
        <p:spPr>
          <a:xfrm>
            <a:off x="4986250" y="4820825"/>
            <a:ext cx="968100" cy="153178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Components &amp; Data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25" name="Google Shape;225;p22"/>
          <p:cNvSpPr/>
          <p:nvPr/>
        </p:nvSpPr>
        <p:spPr>
          <a:xfrm>
            <a:off x="1433875" y="4820828"/>
            <a:ext cx="940873" cy="153172"/>
          </a:xfrm>
          <a:custGeom>
            <a:rect b="b" l="l" r="r" t="t"/>
            <a:pathLst>
              <a:path extrusionOk="0" h="2315" w="7632">
                <a:moveTo>
                  <a:pt x="7164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React &amp; Plotly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226" name="Google Shape;226;p22"/>
          <p:cNvSpPr/>
          <p:nvPr/>
        </p:nvSpPr>
        <p:spPr>
          <a:xfrm>
            <a:off x="2318491" y="4820903"/>
            <a:ext cx="940873" cy="153172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Set Up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227" name="Google Shape;227;p22"/>
          <p:cNvSpPr/>
          <p:nvPr/>
        </p:nvSpPr>
        <p:spPr>
          <a:xfrm>
            <a:off x="4101624" y="4820903"/>
            <a:ext cx="940750" cy="153172"/>
          </a:xfrm>
          <a:custGeom>
            <a:rect b="b" l="l" r="r" t="t"/>
            <a:pathLst>
              <a:path extrusionOk="0" h="2315" w="7631">
                <a:moveTo>
                  <a:pt x="7164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React Basics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228" name="Google Shape;228;p22"/>
          <p:cNvSpPr/>
          <p:nvPr/>
        </p:nvSpPr>
        <p:spPr>
          <a:xfrm>
            <a:off x="3210131" y="4820828"/>
            <a:ext cx="940750" cy="153172"/>
          </a:xfrm>
          <a:custGeom>
            <a:rect b="b" l="l" r="r" t="t"/>
            <a:pathLst>
              <a:path extrusionOk="0" h="2315" w="7631">
                <a:moveTo>
                  <a:pt x="7161" y="0"/>
                </a:moveTo>
                <a:lnTo>
                  <a:pt x="0" y="0"/>
                </a:lnTo>
                <a:lnTo>
                  <a:pt x="467" y="1158"/>
                </a:lnTo>
                <a:lnTo>
                  <a:pt x="0" y="2314"/>
                </a:lnTo>
                <a:lnTo>
                  <a:pt x="7161" y="2314"/>
                </a:lnTo>
                <a:lnTo>
                  <a:pt x="7631" y="1158"/>
                </a:lnTo>
                <a:close/>
              </a:path>
            </a:pathLst>
          </a:custGeom>
          <a:solidFill>
            <a:srgbClr val="A7ADF7"/>
          </a:solidFill>
          <a:ln cap="flat" cmpd="sng" w="9525">
            <a:solidFill>
              <a:srgbClr val="A7ADF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Git &amp; GitHub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229" name="Google Shape;229;p22"/>
          <p:cNvSpPr/>
          <p:nvPr/>
        </p:nvSpPr>
        <p:spPr>
          <a:xfrm>
            <a:off x="6769252" y="4820831"/>
            <a:ext cx="940873" cy="153172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GDP &amp; Medals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230" name="Google Shape;230;p22"/>
          <p:cNvSpPr/>
          <p:nvPr/>
        </p:nvSpPr>
        <p:spPr>
          <a:xfrm>
            <a:off x="5884635" y="4820906"/>
            <a:ext cx="940750" cy="153172"/>
          </a:xfrm>
          <a:custGeom>
            <a:rect b="b" l="l" r="r" t="t"/>
            <a:pathLst>
              <a:path extrusionOk="0" h="2315" w="7631">
                <a:moveTo>
                  <a:pt x="7164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Visualize medals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231" name="Google Shape;231;p22"/>
          <p:cNvSpPr txBox="1"/>
          <p:nvPr/>
        </p:nvSpPr>
        <p:spPr>
          <a:xfrm>
            <a:off x="1357675" y="4568875"/>
            <a:ext cx="1495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 I: The Basics</a:t>
            </a:r>
            <a:endParaRPr b="1"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2" name="Google Shape;23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22">
                <a:solidFill>
                  <a:srgbClr val="A7ADF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● </a:t>
            </a:r>
            <a:r>
              <a:rPr b="1" lang="en" sz="2222">
                <a:latin typeface="Source Sans Pro"/>
                <a:ea typeface="Source Sans Pro"/>
                <a:cs typeface="Source Sans Pro"/>
                <a:sym typeface="Source Sans Pro"/>
              </a:rPr>
              <a:t>Understanding Git &amp; GitHub</a:t>
            </a:r>
            <a:endParaRPr b="1" sz="3022"/>
          </a:p>
        </p:txBody>
      </p:sp>
      <p:grpSp>
        <p:nvGrpSpPr>
          <p:cNvPr id="233" name="Google Shape;233;p22"/>
          <p:cNvGrpSpPr/>
          <p:nvPr/>
        </p:nvGrpSpPr>
        <p:grpSpPr>
          <a:xfrm>
            <a:off x="2009136" y="1222412"/>
            <a:ext cx="5125717" cy="2851075"/>
            <a:chOff x="2009136" y="1298612"/>
            <a:chExt cx="5125717" cy="2851075"/>
          </a:xfrm>
        </p:grpSpPr>
        <p:pic>
          <p:nvPicPr>
            <p:cNvPr id="234" name="Google Shape;234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09136" y="1298612"/>
              <a:ext cx="5125717" cy="2851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5" name="Google Shape;235;p22"/>
            <p:cNvSpPr/>
            <p:nvPr/>
          </p:nvSpPr>
          <p:spPr>
            <a:xfrm>
              <a:off x="3520525" y="2201350"/>
              <a:ext cx="581100" cy="2925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31C5C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2"/>
            <p:cNvSpPr/>
            <p:nvPr/>
          </p:nvSpPr>
          <p:spPr>
            <a:xfrm>
              <a:off x="2068725" y="3815375"/>
              <a:ext cx="435600" cy="2307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2"/>
            <p:cNvSpPr/>
            <p:nvPr/>
          </p:nvSpPr>
          <p:spPr>
            <a:xfrm>
              <a:off x="3825325" y="3815375"/>
              <a:ext cx="435600" cy="2307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2"/>
            <p:cNvSpPr/>
            <p:nvPr/>
          </p:nvSpPr>
          <p:spPr>
            <a:xfrm>
              <a:off x="5617600" y="3815375"/>
              <a:ext cx="435600" cy="2307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" name="Google Shape;239;p22"/>
          <p:cNvSpPr txBox="1"/>
          <p:nvPr/>
        </p:nvSpPr>
        <p:spPr>
          <a:xfrm>
            <a:off x="4935863" y="4568875"/>
            <a:ext cx="1495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 II: Let’s Visualize!</a:t>
            </a:r>
            <a:endParaRPr b="1"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0" name="Google Shape;240;p22"/>
          <p:cNvSpPr/>
          <p:nvPr/>
        </p:nvSpPr>
        <p:spPr>
          <a:xfrm>
            <a:off x="1254900" y="4624775"/>
            <a:ext cx="6634200" cy="405900"/>
          </a:xfrm>
          <a:prstGeom prst="rect">
            <a:avLst/>
          </a:prstGeom>
          <a:solidFill>
            <a:srgbClr val="212121">
              <a:alpha val="3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2"/>
          <p:cNvSpPr txBox="1"/>
          <p:nvPr/>
        </p:nvSpPr>
        <p:spPr>
          <a:xfrm>
            <a:off x="2009125" y="4095500"/>
            <a:ext cx="5125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you want to create and upload onto your own repo afterwards, check the </a:t>
            </a:r>
            <a:r>
              <a:rPr lang="en" sz="9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tutorial</a:t>
            </a:r>
            <a:r>
              <a:rPr lang="en" sz="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here.</a:t>
            </a:r>
            <a:endParaRPr sz="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"/>
          <p:cNvSpPr/>
          <p:nvPr/>
        </p:nvSpPr>
        <p:spPr>
          <a:xfrm>
            <a:off x="4986250" y="4820825"/>
            <a:ext cx="968100" cy="153178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Components &amp; Data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47" name="Google Shape;247;p23"/>
          <p:cNvSpPr/>
          <p:nvPr/>
        </p:nvSpPr>
        <p:spPr>
          <a:xfrm>
            <a:off x="1433875" y="4820828"/>
            <a:ext cx="940873" cy="153172"/>
          </a:xfrm>
          <a:custGeom>
            <a:rect b="b" l="l" r="r" t="t"/>
            <a:pathLst>
              <a:path extrusionOk="0" h="2315" w="7632">
                <a:moveTo>
                  <a:pt x="7164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React &amp; Plotly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248" name="Google Shape;248;p23"/>
          <p:cNvSpPr/>
          <p:nvPr/>
        </p:nvSpPr>
        <p:spPr>
          <a:xfrm>
            <a:off x="2318491" y="4820903"/>
            <a:ext cx="940873" cy="153172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Set Up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249" name="Google Shape;249;p23"/>
          <p:cNvSpPr/>
          <p:nvPr/>
        </p:nvSpPr>
        <p:spPr>
          <a:xfrm>
            <a:off x="4101624" y="4820903"/>
            <a:ext cx="940750" cy="153172"/>
          </a:xfrm>
          <a:custGeom>
            <a:rect b="b" l="l" r="r" t="t"/>
            <a:pathLst>
              <a:path extrusionOk="0" h="2315" w="7631">
                <a:moveTo>
                  <a:pt x="7164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solidFill>
            <a:srgbClr val="EA6497"/>
          </a:solidFill>
          <a:ln cap="flat" cmpd="sng" w="9525">
            <a:solidFill>
              <a:srgbClr val="EA649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React Basics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250" name="Google Shape;250;p23"/>
          <p:cNvSpPr/>
          <p:nvPr/>
        </p:nvSpPr>
        <p:spPr>
          <a:xfrm>
            <a:off x="3210131" y="4820828"/>
            <a:ext cx="940750" cy="153172"/>
          </a:xfrm>
          <a:custGeom>
            <a:rect b="b" l="l" r="r" t="t"/>
            <a:pathLst>
              <a:path extrusionOk="0" h="2315" w="7631">
                <a:moveTo>
                  <a:pt x="7161" y="0"/>
                </a:moveTo>
                <a:lnTo>
                  <a:pt x="0" y="0"/>
                </a:lnTo>
                <a:lnTo>
                  <a:pt x="467" y="1158"/>
                </a:lnTo>
                <a:lnTo>
                  <a:pt x="0" y="2314"/>
                </a:lnTo>
                <a:lnTo>
                  <a:pt x="7161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Git &amp; Github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251" name="Google Shape;251;p23"/>
          <p:cNvSpPr/>
          <p:nvPr/>
        </p:nvSpPr>
        <p:spPr>
          <a:xfrm>
            <a:off x="6769252" y="4820831"/>
            <a:ext cx="940873" cy="153172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GDP &amp; Medals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252" name="Google Shape;252;p23"/>
          <p:cNvSpPr/>
          <p:nvPr/>
        </p:nvSpPr>
        <p:spPr>
          <a:xfrm>
            <a:off x="5884635" y="4820906"/>
            <a:ext cx="940750" cy="153172"/>
          </a:xfrm>
          <a:custGeom>
            <a:rect b="b" l="l" r="r" t="t"/>
            <a:pathLst>
              <a:path extrusionOk="0" h="2315" w="7631">
                <a:moveTo>
                  <a:pt x="7164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Visualize medals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253" name="Google Shape;253;p23"/>
          <p:cNvSpPr txBox="1"/>
          <p:nvPr/>
        </p:nvSpPr>
        <p:spPr>
          <a:xfrm>
            <a:off x="1357675" y="4568875"/>
            <a:ext cx="1495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 I: The Basics</a:t>
            </a:r>
            <a:endParaRPr b="1"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4" name="Google Shape;25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22">
                <a:solidFill>
                  <a:srgbClr val="EA649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●</a:t>
            </a:r>
            <a:r>
              <a:rPr b="1" lang="en" sz="2222">
                <a:solidFill>
                  <a:srgbClr val="A7ADF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 sz="2222">
                <a:latin typeface="Source Sans Pro"/>
                <a:ea typeface="Source Sans Pro"/>
                <a:cs typeface="Source Sans Pro"/>
                <a:sym typeface="Source Sans Pro"/>
              </a:rPr>
              <a:t>React Basics</a:t>
            </a:r>
            <a:endParaRPr b="1" sz="3022"/>
          </a:p>
        </p:txBody>
      </p:sp>
      <p:sp>
        <p:nvSpPr>
          <p:cNvPr id="255" name="Google Shape;255;p23"/>
          <p:cNvSpPr txBox="1"/>
          <p:nvPr>
            <p:ph idx="1" type="body"/>
          </p:nvPr>
        </p:nvSpPr>
        <p:spPr>
          <a:xfrm>
            <a:off x="484350" y="1017725"/>
            <a:ext cx="5946900" cy="20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How to create a new app? 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*For your reference, no need to create one for this workshop*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Create/ Open a root folder (Desktop is fine)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Create and give a </a:t>
            </a:r>
            <a:r>
              <a:rPr lang="en" sz="1400">
                <a:solidFill>
                  <a:srgbClr val="EA6497"/>
                </a:solidFill>
              </a:rPr>
              <a:t>name</a:t>
            </a:r>
            <a:r>
              <a:rPr lang="en" sz="1400">
                <a:solidFill>
                  <a:schemeClr val="dk1"/>
                </a:solidFill>
              </a:rPr>
              <a:t> for the app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 sz="1400">
                <a:solidFill>
                  <a:schemeClr val="dk1"/>
                </a:solidFill>
                <a:highlight>
                  <a:schemeClr val="lt2"/>
                </a:highlight>
              </a:rPr>
              <a:t>npx create-react-app </a:t>
            </a:r>
            <a:r>
              <a:rPr lang="en">
                <a:solidFill>
                  <a:srgbClr val="EA6497"/>
                </a:solidFill>
                <a:highlight>
                  <a:schemeClr val="lt2"/>
                </a:highlight>
              </a:rPr>
              <a:t>name</a:t>
            </a:r>
            <a:endParaRPr sz="1400">
              <a:solidFill>
                <a:srgbClr val="EA6497"/>
              </a:solidFill>
              <a:highlight>
                <a:schemeClr val="lt2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Run the app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 sz="1400">
                <a:solidFill>
                  <a:schemeClr val="dk1"/>
                </a:solidFill>
                <a:highlight>
                  <a:srgbClr val="B7B7B7"/>
                </a:highlight>
              </a:rPr>
              <a:t>cd </a:t>
            </a:r>
            <a:r>
              <a:rPr lang="en">
                <a:solidFill>
                  <a:srgbClr val="EA6497"/>
                </a:solidFill>
                <a:highlight>
                  <a:srgbClr val="B7B7B7"/>
                </a:highlight>
              </a:rPr>
              <a:t>name</a:t>
            </a:r>
            <a:endParaRPr>
              <a:solidFill>
                <a:srgbClr val="EA6497"/>
              </a:solidFill>
              <a:highlight>
                <a:srgbClr val="B7B7B7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 sz="1400">
                <a:solidFill>
                  <a:schemeClr val="dk1"/>
                </a:solidFill>
                <a:highlight>
                  <a:srgbClr val="B7B7B7"/>
                </a:highlight>
              </a:rPr>
              <a:t>npm start</a:t>
            </a:r>
            <a:endParaRPr sz="1400">
              <a:solidFill>
                <a:schemeClr val="dk1"/>
              </a:solidFill>
              <a:highlight>
                <a:srgbClr val="B7B7B7"/>
              </a:highlight>
            </a:endParaRPr>
          </a:p>
        </p:txBody>
      </p:sp>
      <p:pic>
        <p:nvPicPr>
          <p:cNvPr id="256" name="Google Shape;2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0338" y="2263050"/>
            <a:ext cx="3745663" cy="2047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3"/>
          <p:cNvSpPr txBox="1"/>
          <p:nvPr/>
        </p:nvSpPr>
        <p:spPr>
          <a:xfrm>
            <a:off x="6845462" y="1740563"/>
            <a:ext cx="16260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you’re done, you should see this in your terminal</a:t>
            </a:r>
            <a:endParaRPr sz="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8" name="Google Shape;258;p23"/>
          <p:cNvSpPr/>
          <p:nvPr/>
        </p:nvSpPr>
        <p:spPr>
          <a:xfrm>
            <a:off x="4876800" y="2204450"/>
            <a:ext cx="3849300" cy="2162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3"/>
          <p:cNvSpPr/>
          <p:nvPr/>
        </p:nvSpPr>
        <p:spPr>
          <a:xfrm>
            <a:off x="5763650" y="2419350"/>
            <a:ext cx="287700" cy="191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A649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3"/>
          <p:cNvSpPr txBox="1"/>
          <p:nvPr/>
        </p:nvSpPr>
        <p:spPr>
          <a:xfrm>
            <a:off x="5516974" y="1969950"/>
            <a:ext cx="13182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EA649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Case in which the </a:t>
            </a:r>
            <a:endParaRPr sz="800">
              <a:solidFill>
                <a:srgbClr val="EA649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EA649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 name is “demo1”</a:t>
            </a:r>
            <a:endParaRPr sz="800">
              <a:solidFill>
                <a:srgbClr val="EA649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1" name="Google Shape;261;p23"/>
          <p:cNvSpPr txBox="1"/>
          <p:nvPr/>
        </p:nvSpPr>
        <p:spPr>
          <a:xfrm>
            <a:off x="4935863" y="4568875"/>
            <a:ext cx="1495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 II: Let’s Visualize!</a:t>
            </a:r>
            <a:endParaRPr b="1"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2" name="Google Shape;262;p23"/>
          <p:cNvSpPr/>
          <p:nvPr/>
        </p:nvSpPr>
        <p:spPr>
          <a:xfrm>
            <a:off x="1254900" y="4624775"/>
            <a:ext cx="6634200" cy="405900"/>
          </a:xfrm>
          <a:prstGeom prst="rect">
            <a:avLst/>
          </a:prstGeom>
          <a:solidFill>
            <a:srgbClr val="212121">
              <a:alpha val="3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"/>
          <p:cNvSpPr/>
          <p:nvPr/>
        </p:nvSpPr>
        <p:spPr>
          <a:xfrm>
            <a:off x="4986250" y="4820825"/>
            <a:ext cx="968100" cy="153178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Components &amp; Data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68" name="Google Shape;268;p24"/>
          <p:cNvSpPr/>
          <p:nvPr/>
        </p:nvSpPr>
        <p:spPr>
          <a:xfrm>
            <a:off x="1433875" y="4820828"/>
            <a:ext cx="940873" cy="153172"/>
          </a:xfrm>
          <a:custGeom>
            <a:rect b="b" l="l" r="r" t="t"/>
            <a:pathLst>
              <a:path extrusionOk="0" h="2315" w="7632">
                <a:moveTo>
                  <a:pt x="7164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React &amp; Plotly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269" name="Google Shape;269;p24"/>
          <p:cNvSpPr/>
          <p:nvPr/>
        </p:nvSpPr>
        <p:spPr>
          <a:xfrm>
            <a:off x="2318491" y="4820903"/>
            <a:ext cx="940873" cy="153172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Set Up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270" name="Google Shape;270;p24"/>
          <p:cNvSpPr/>
          <p:nvPr/>
        </p:nvSpPr>
        <p:spPr>
          <a:xfrm>
            <a:off x="4101624" y="4820903"/>
            <a:ext cx="940750" cy="153172"/>
          </a:xfrm>
          <a:custGeom>
            <a:rect b="b" l="l" r="r" t="t"/>
            <a:pathLst>
              <a:path extrusionOk="0" h="2315" w="7631">
                <a:moveTo>
                  <a:pt x="7164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solidFill>
            <a:srgbClr val="EA6497"/>
          </a:solidFill>
          <a:ln cap="flat" cmpd="sng" w="9525">
            <a:solidFill>
              <a:srgbClr val="EA649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React Basics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271" name="Google Shape;271;p24"/>
          <p:cNvSpPr/>
          <p:nvPr/>
        </p:nvSpPr>
        <p:spPr>
          <a:xfrm>
            <a:off x="3210131" y="4820828"/>
            <a:ext cx="940750" cy="153172"/>
          </a:xfrm>
          <a:custGeom>
            <a:rect b="b" l="l" r="r" t="t"/>
            <a:pathLst>
              <a:path extrusionOk="0" h="2315" w="7631">
                <a:moveTo>
                  <a:pt x="7161" y="0"/>
                </a:moveTo>
                <a:lnTo>
                  <a:pt x="0" y="0"/>
                </a:lnTo>
                <a:lnTo>
                  <a:pt x="467" y="1158"/>
                </a:lnTo>
                <a:lnTo>
                  <a:pt x="0" y="2314"/>
                </a:lnTo>
                <a:lnTo>
                  <a:pt x="7161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Git &amp; Github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272" name="Google Shape;272;p24"/>
          <p:cNvSpPr/>
          <p:nvPr/>
        </p:nvSpPr>
        <p:spPr>
          <a:xfrm>
            <a:off x="6769252" y="4820831"/>
            <a:ext cx="940873" cy="153172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GDP &amp; Medals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273" name="Google Shape;273;p24"/>
          <p:cNvSpPr/>
          <p:nvPr/>
        </p:nvSpPr>
        <p:spPr>
          <a:xfrm>
            <a:off x="5884635" y="4820906"/>
            <a:ext cx="940750" cy="153172"/>
          </a:xfrm>
          <a:custGeom>
            <a:rect b="b" l="l" r="r" t="t"/>
            <a:pathLst>
              <a:path extrusionOk="0" h="2315" w="7631">
                <a:moveTo>
                  <a:pt x="7164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Visualize medals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274" name="Google Shape;274;p24"/>
          <p:cNvSpPr txBox="1"/>
          <p:nvPr/>
        </p:nvSpPr>
        <p:spPr>
          <a:xfrm>
            <a:off x="1357675" y="4568875"/>
            <a:ext cx="1495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 I: The Basics</a:t>
            </a:r>
            <a:endParaRPr b="1"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5" name="Google Shape;27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22">
                <a:solidFill>
                  <a:srgbClr val="EA649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●</a:t>
            </a:r>
            <a:r>
              <a:rPr b="1" lang="en" sz="2222">
                <a:solidFill>
                  <a:srgbClr val="A7ADF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 sz="2222">
                <a:latin typeface="Source Sans Pro"/>
                <a:ea typeface="Source Sans Pro"/>
                <a:cs typeface="Source Sans Pro"/>
                <a:sym typeface="Source Sans Pro"/>
              </a:rPr>
              <a:t>React Basics</a:t>
            </a:r>
            <a:endParaRPr b="1" sz="3022"/>
          </a:p>
        </p:txBody>
      </p:sp>
      <p:sp>
        <p:nvSpPr>
          <p:cNvPr id="276" name="Google Shape;276;p24"/>
          <p:cNvSpPr txBox="1"/>
          <p:nvPr>
            <p:ph idx="1" type="body"/>
          </p:nvPr>
        </p:nvSpPr>
        <p:spPr>
          <a:xfrm>
            <a:off x="484350" y="1017725"/>
            <a:ext cx="5984100" cy="36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D</a:t>
            </a:r>
            <a:r>
              <a:rPr b="1" lang="en" sz="1400">
                <a:solidFill>
                  <a:schemeClr val="dk1"/>
                </a:solidFill>
              </a:rPr>
              <a:t>efault setup</a:t>
            </a:r>
            <a:endParaRPr b="1" sz="1400">
              <a:solidFill>
                <a:schemeClr val="dk1"/>
              </a:solidFill>
            </a:endParaRPr>
          </a:p>
          <a:p>
            <a:pPr indent="-304800" lvl="0" marL="4000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Main component: src - App.js</a:t>
            </a:r>
            <a:endParaRPr sz="1400">
              <a:solidFill>
                <a:schemeClr val="dk1"/>
              </a:solidFill>
            </a:endParaRPr>
          </a:p>
          <a:p>
            <a:pPr indent="-317500" lvl="1" marL="800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Where is it? </a:t>
            </a:r>
            <a:r>
              <a:rPr lang="en" sz="1400">
                <a:solidFill>
                  <a:schemeClr val="dk1"/>
                </a:solidFill>
              </a:rPr>
              <a:t>public - index.html, in </a:t>
            </a:r>
            <a:r>
              <a:rPr lang="en">
                <a:solidFill>
                  <a:schemeClr val="dk1"/>
                </a:solidFill>
              </a:rPr>
              <a:t>a div called “root”</a:t>
            </a:r>
            <a:endParaRPr sz="1400">
              <a:solidFill>
                <a:schemeClr val="dk1"/>
              </a:solidFill>
            </a:endParaRPr>
          </a:p>
          <a:p>
            <a:pPr indent="-317500" lvl="1" marL="800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How does it work? </a:t>
            </a:r>
            <a:r>
              <a:rPr lang="en" sz="1400">
                <a:solidFill>
                  <a:schemeClr val="dk1"/>
                </a:solidFill>
              </a:rPr>
              <a:t>src - index.js</a:t>
            </a:r>
            <a:endParaRPr sz="1400">
              <a:solidFill>
                <a:schemeClr val="dk1"/>
              </a:solidFill>
            </a:endParaRPr>
          </a:p>
          <a:p>
            <a:pPr indent="-317500" lvl="1" marL="800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JavaScript file, but different syntax -- JSX</a:t>
            </a:r>
            <a:endParaRPr>
              <a:solidFill>
                <a:schemeClr val="dk1"/>
              </a:solidFill>
            </a:endParaRPr>
          </a:p>
          <a:p>
            <a:pPr indent="-317500" lvl="0" marL="4000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package.json</a:t>
            </a:r>
            <a:endParaRPr sz="1400">
              <a:solidFill>
                <a:schemeClr val="dk1"/>
              </a:solidFill>
            </a:endParaRPr>
          </a:p>
          <a:p>
            <a:pPr indent="-317500" lvl="1" marL="800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Where all our dependencies are stored</a:t>
            </a:r>
            <a:endParaRPr>
              <a:solidFill>
                <a:schemeClr val="dk1"/>
              </a:solidFill>
            </a:endParaRPr>
          </a:p>
          <a:p>
            <a:pPr indent="-317500" lvl="0" marL="4000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package-lock.json</a:t>
            </a:r>
            <a:endParaRPr sz="1400">
              <a:solidFill>
                <a:schemeClr val="dk1"/>
              </a:solidFill>
            </a:endParaRPr>
          </a:p>
          <a:p>
            <a:pPr indent="-317500" lvl="1" marL="800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Automatically generated with any npm commands</a:t>
            </a:r>
            <a:endParaRPr sz="1400">
              <a:solidFill>
                <a:schemeClr val="dk1"/>
              </a:solidFill>
            </a:endParaRPr>
          </a:p>
          <a:p>
            <a:pPr indent="-317500" lvl="0" marL="4000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Files for advanced usage/ default app (delete if not necessary)</a:t>
            </a:r>
            <a:endParaRPr sz="1400">
              <a:solidFill>
                <a:schemeClr val="dk1"/>
              </a:solidFill>
            </a:endParaRPr>
          </a:p>
          <a:p>
            <a:pPr indent="-317500" lvl="1" marL="800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The logo files</a:t>
            </a:r>
            <a:endParaRPr>
              <a:solidFill>
                <a:schemeClr val="dk1"/>
              </a:solidFill>
            </a:endParaRPr>
          </a:p>
          <a:p>
            <a:pPr indent="-317500" lvl="1" marL="800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App.test.js</a:t>
            </a:r>
            <a:endParaRPr>
              <a:solidFill>
                <a:schemeClr val="dk1"/>
              </a:solidFill>
            </a:endParaRPr>
          </a:p>
          <a:p>
            <a:pPr indent="-317500" lvl="1" marL="800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reportWebVitals.js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7" name="Google Shape;277;p24"/>
          <p:cNvSpPr txBox="1"/>
          <p:nvPr/>
        </p:nvSpPr>
        <p:spPr>
          <a:xfrm>
            <a:off x="4935863" y="4568875"/>
            <a:ext cx="1495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 II: Let’s Visualize!</a:t>
            </a:r>
            <a:endParaRPr b="1"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8" name="Google Shape;278;p24"/>
          <p:cNvSpPr/>
          <p:nvPr/>
        </p:nvSpPr>
        <p:spPr>
          <a:xfrm>
            <a:off x="1254900" y="4624775"/>
            <a:ext cx="6634200" cy="405900"/>
          </a:xfrm>
          <a:prstGeom prst="rect">
            <a:avLst/>
          </a:prstGeom>
          <a:solidFill>
            <a:srgbClr val="212121">
              <a:alpha val="3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9413" y="920625"/>
            <a:ext cx="1942500" cy="330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150" y="1382900"/>
            <a:ext cx="3207807" cy="3236376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5"/>
          <p:cNvSpPr txBox="1"/>
          <p:nvPr>
            <p:ph type="title"/>
          </p:nvPr>
        </p:nvSpPr>
        <p:spPr>
          <a:xfrm>
            <a:off x="311700" y="38100"/>
            <a:ext cx="8520600" cy="13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22">
                <a:latin typeface="Source Sans Pro"/>
                <a:ea typeface="Source Sans Pro"/>
                <a:cs typeface="Source Sans Pro"/>
                <a:sym typeface="Source Sans Pro"/>
              </a:rPr>
              <a:t>Let’s o</a:t>
            </a:r>
            <a:r>
              <a:rPr b="1" lang="en" sz="2222">
                <a:latin typeface="Source Sans Pro"/>
                <a:ea typeface="Source Sans Pro"/>
                <a:cs typeface="Source Sans Pro"/>
                <a:sym typeface="Source Sans Pro"/>
              </a:rPr>
              <a:t>pen today’s working directory: </a:t>
            </a:r>
            <a:endParaRPr b="1" sz="2222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22">
                <a:latin typeface="Source Sans Pro"/>
                <a:ea typeface="Source Sans Pro"/>
                <a:cs typeface="Source Sans Pro"/>
                <a:sym typeface="Source Sans Pro"/>
              </a:rPr>
              <a:t>data-viz-plotly-js</a:t>
            </a:r>
            <a:endParaRPr/>
          </a:p>
        </p:txBody>
      </p:sp>
      <p:pic>
        <p:nvPicPr>
          <p:cNvPr id="286" name="Google Shape;28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9425" y="1439350"/>
            <a:ext cx="2795725" cy="319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5"/>
          <p:cNvSpPr/>
          <p:nvPr/>
        </p:nvSpPr>
        <p:spPr>
          <a:xfrm>
            <a:off x="321750" y="1287700"/>
            <a:ext cx="3554400" cy="3501000"/>
          </a:xfrm>
          <a:prstGeom prst="rect">
            <a:avLst/>
          </a:prstGeom>
          <a:solidFill>
            <a:srgbClr val="212121">
              <a:alpha val="30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5"/>
          <p:cNvSpPr/>
          <p:nvPr/>
        </p:nvSpPr>
        <p:spPr>
          <a:xfrm>
            <a:off x="5677550" y="1250600"/>
            <a:ext cx="2907600" cy="3501000"/>
          </a:xfrm>
          <a:prstGeom prst="rect">
            <a:avLst/>
          </a:prstGeom>
          <a:solidFill>
            <a:srgbClr val="212121">
              <a:alpha val="385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5"/>
          <p:cNvSpPr txBox="1"/>
          <p:nvPr/>
        </p:nvSpPr>
        <p:spPr>
          <a:xfrm>
            <a:off x="663800" y="2809275"/>
            <a:ext cx="3061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VS Code view</a:t>
            </a:r>
            <a:endParaRPr b="1" sz="2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0" name="Google Shape;290;p25"/>
          <p:cNvSpPr txBox="1"/>
          <p:nvPr/>
        </p:nvSpPr>
        <p:spPr>
          <a:xfrm>
            <a:off x="5800700" y="2845025"/>
            <a:ext cx="2766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Browser view</a:t>
            </a:r>
            <a:endParaRPr b="1"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91" name="Google Shape;291;p25"/>
          <p:cNvCxnSpPr/>
          <p:nvPr/>
        </p:nvCxnSpPr>
        <p:spPr>
          <a:xfrm>
            <a:off x="3952400" y="3173400"/>
            <a:ext cx="1530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2" name="Google Shape;292;p25"/>
          <p:cNvSpPr txBox="1"/>
          <p:nvPr/>
        </p:nvSpPr>
        <p:spPr>
          <a:xfrm>
            <a:off x="3635000" y="2307800"/>
            <a:ext cx="2165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D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Haven’t started your app?</a:t>
            </a:r>
            <a:endParaRPr b="1" sz="900">
              <a:solidFill>
                <a:srgbClr val="FFD6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D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 your terminal and type:</a:t>
            </a:r>
            <a:endParaRPr b="1" sz="900">
              <a:solidFill>
                <a:srgbClr val="FFD6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D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lang="en" sz="900">
                <a:solidFill>
                  <a:srgbClr val="FFD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 data-viz-plotly-js</a:t>
            </a:r>
            <a:endParaRPr sz="900">
              <a:solidFill>
                <a:srgbClr val="FFD6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D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npm install</a:t>
            </a:r>
            <a:endParaRPr sz="900">
              <a:solidFill>
                <a:srgbClr val="FFD6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D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" sz="900">
                <a:solidFill>
                  <a:srgbClr val="FFD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pm start</a:t>
            </a:r>
            <a:endParaRPr sz="900">
              <a:solidFill>
                <a:srgbClr val="FFD6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26"/>
          <p:cNvPicPr preferRelativeResize="0"/>
          <p:nvPr/>
        </p:nvPicPr>
        <p:blipFill rotWithShape="1">
          <a:blip r:embed="rId3">
            <a:alphaModFix/>
          </a:blip>
          <a:srcRect b="47773" l="4724" r="77711" t="1634"/>
          <a:stretch/>
        </p:blipFill>
        <p:spPr>
          <a:xfrm>
            <a:off x="386912" y="1252000"/>
            <a:ext cx="1141300" cy="3316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6"/>
          <p:cNvPicPr preferRelativeResize="0"/>
          <p:nvPr/>
        </p:nvPicPr>
        <p:blipFill rotWithShape="1">
          <a:blip r:embed="rId4">
            <a:alphaModFix/>
          </a:blip>
          <a:srcRect b="0" l="0" r="13948" t="0"/>
          <a:stretch/>
        </p:blipFill>
        <p:spPr>
          <a:xfrm>
            <a:off x="1599900" y="2063238"/>
            <a:ext cx="2317500" cy="1964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9" name="Google Shape;299;p26"/>
          <p:cNvSpPr/>
          <p:nvPr/>
        </p:nvSpPr>
        <p:spPr>
          <a:xfrm>
            <a:off x="2016225" y="3151725"/>
            <a:ext cx="1015200" cy="198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0" name="Google Shape;300;p26"/>
          <p:cNvPicPr preferRelativeResize="0"/>
          <p:nvPr/>
        </p:nvPicPr>
        <p:blipFill rotWithShape="1">
          <a:blip r:embed="rId5">
            <a:alphaModFix/>
          </a:blip>
          <a:srcRect b="0" l="0" r="7663" t="0"/>
          <a:stretch/>
        </p:blipFill>
        <p:spPr>
          <a:xfrm>
            <a:off x="3988800" y="2675375"/>
            <a:ext cx="3779700" cy="1084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1" name="Google Shape;30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88788" y="1463925"/>
            <a:ext cx="3779700" cy="1027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2" name="Google Shape;302;p26"/>
          <p:cNvSpPr/>
          <p:nvPr/>
        </p:nvSpPr>
        <p:spPr>
          <a:xfrm>
            <a:off x="1433875" y="4820828"/>
            <a:ext cx="940873" cy="153172"/>
          </a:xfrm>
          <a:custGeom>
            <a:rect b="b" l="l" r="r" t="t"/>
            <a:pathLst>
              <a:path extrusionOk="0" h="2315" w="7632">
                <a:moveTo>
                  <a:pt x="7164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React &amp; Plotly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303" name="Google Shape;303;p26"/>
          <p:cNvSpPr/>
          <p:nvPr/>
        </p:nvSpPr>
        <p:spPr>
          <a:xfrm>
            <a:off x="2318491" y="4820903"/>
            <a:ext cx="940873" cy="153172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Set Up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304" name="Google Shape;304;p26"/>
          <p:cNvSpPr/>
          <p:nvPr/>
        </p:nvSpPr>
        <p:spPr>
          <a:xfrm>
            <a:off x="4986250" y="4820825"/>
            <a:ext cx="968100" cy="153178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solidFill>
            <a:srgbClr val="A7ADF7"/>
          </a:solidFill>
          <a:ln cap="flat" cmpd="sng" w="9525">
            <a:solidFill>
              <a:srgbClr val="A7ADF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 Components &amp; Data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305" name="Google Shape;305;p26"/>
          <p:cNvSpPr/>
          <p:nvPr/>
        </p:nvSpPr>
        <p:spPr>
          <a:xfrm>
            <a:off x="4101624" y="4820903"/>
            <a:ext cx="940750" cy="153172"/>
          </a:xfrm>
          <a:custGeom>
            <a:rect b="b" l="l" r="r" t="t"/>
            <a:pathLst>
              <a:path extrusionOk="0" h="2315" w="7631">
                <a:moveTo>
                  <a:pt x="7164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React Basics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306" name="Google Shape;306;p26"/>
          <p:cNvSpPr/>
          <p:nvPr/>
        </p:nvSpPr>
        <p:spPr>
          <a:xfrm>
            <a:off x="3210131" y="4820828"/>
            <a:ext cx="940750" cy="153172"/>
          </a:xfrm>
          <a:custGeom>
            <a:rect b="b" l="l" r="r" t="t"/>
            <a:pathLst>
              <a:path extrusionOk="0" h="2315" w="7631">
                <a:moveTo>
                  <a:pt x="7161" y="0"/>
                </a:moveTo>
                <a:lnTo>
                  <a:pt x="0" y="0"/>
                </a:lnTo>
                <a:lnTo>
                  <a:pt x="467" y="1158"/>
                </a:lnTo>
                <a:lnTo>
                  <a:pt x="0" y="2314"/>
                </a:lnTo>
                <a:lnTo>
                  <a:pt x="7161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Git &amp; Github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307" name="Google Shape;307;p26"/>
          <p:cNvSpPr/>
          <p:nvPr/>
        </p:nvSpPr>
        <p:spPr>
          <a:xfrm>
            <a:off x="6769252" y="4820831"/>
            <a:ext cx="940873" cy="153172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GDP &amp; Medals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308" name="Google Shape;308;p26"/>
          <p:cNvSpPr/>
          <p:nvPr/>
        </p:nvSpPr>
        <p:spPr>
          <a:xfrm>
            <a:off x="5884635" y="4820906"/>
            <a:ext cx="940750" cy="153172"/>
          </a:xfrm>
          <a:custGeom>
            <a:rect b="b" l="l" r="r" t="t"/>
            <a:pathLst>
              <a:path extrusionOk="0" h="2315" w="7631">
                <a:moveTo>
                  <a:pt x="7164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Visualize medals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309" name="Google Shape;309;p26"/>
          <p:cNvSpPr txBox="1"/>
          <p:nvPr/>
        </p:nvSpPr>
        <p:spPr>
          <a:xfrm>
            <a:off x="1357675" y="4568875"/>
            <a:ext cx="1495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 I: The Basics</a:t>
            </a:r>
            <a:endParaRPr b="1"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0" name="Google Shape;310;p26"/>
          <p:cNvSpPr txBox="1"/>
          <p:nvPr>
            <p:ph type="title"/>
          </p:nvPr>
        </p:nvSpPr>
        <p:spPr>
          <a:xfrm>
            <a:off x="311700" y="445025"/>
            <a:ext cx="5891100" cy="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22">
                <a:solidFill>
                  <a:srgbClr val="A7ADF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● </a:t>
            </a:r>
            <a:r>
              <a:rPr b="1" lang="en" sz="2222">
                <a:latin typeface="Source Sans Pro"/>
                <a:ea typeface="Source Sans Pro"/>
                <a:cs typeface="Source Sans Pro"/>
                <a:sym typeface="Source Sans Pro"/>
              </a:rPr>
              <a:t>Components &amp; Data</a:t>
            </a:r>
            <a:endParaRPr b="1" sz="3022"/>
          </a:p>
        </p:txBody>
      </p:sp>
      <p:sp>
        <p:nvSpPr>
          <p:cNvPr id="311" name="Google Shape;311;p26"/>
          <p:cNvSpPr txBox="1"/>
          <p:nvPr/>
        </p:nvSpPr>
        <p:spPr>
          <a:xfrm>
            <a:off x="4935863" y="4568875"/>
            <a:ext cx="1495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 II: Let’s Visualize!</a:t>
            </a:r>
            <a:endParaRPr b="1"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2" name="Google Shape;312;p26"/>
          <p:cNvSpPr/>
          <p:nvPr/>
        </p:nvSpPr>
        <p:spPr>
          <a:xfrm>
            <a:off x="1254900" y="4624775"/>
            <a:ext cx="6634200" cy="405900"/>
          </a:xfrm>
          <a:prstGeom prst="rect">
            <a:avLst/>
          </a:prstGeom>
          <a:solidFill>
            <a:srgbClr val="212121">
              <a:alpha val="3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3" name="Google Shape;313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61350" y="3440275"/>
            <a:ext cx="2532600" cy="1262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4" name="Google Shape;314;p26"/>
          <p:cNvPicPr preferRelativeResize="0"/>
          <p:nvPr/>
        </p:nvPicPr>
        <p:blipFill rotWithShape="1">
          <a:blip r:embed="rId8">
            <a:alphaModFix/>
          </a:blip>
          <a:srcRect b="12778" l="0" r="0" t="0"/>
          <a:stretch/>
        </p:blipFill>
        <p:spPr>
          <a:xfrm>
            <a:off x="6749050" y="324300"/>
            <a:ext cx="1957200" cy="1695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315" name="Google Shape;315;p26"/>
          <p:cNvGrpSpPr/>
          <p:nvPr/>
        </p:nvGrpSpPr>
        <p:grpSpPr>
          <a:xfrm>
            <a:off x="3320200" y="1567200"/>
            <a:ext cx="3339900" cy="2158700"/>
            <a:chOff x="3320200" y="1567200"/>
            <a:chExt cx="3339900" cy="2158700"/>
          </a:xfrm>
        </p:grpSpPr>
        <p:cxnSp>
          <p:nvCxnSpPr>
            <p:cNvPr id="316" name="Google Shape;316;p26"/>
            <p:cNvCxnSpPr/>
            <p:nvPr/>
          </p:nvCxnSpPr>
          <p:spPr>
            <a:xfrm flipH="1">
              <a:off x="3320200" y="1943100"/>
              <a:ext cx="568200" cy="375900"/>
            </a:xfrm>
            <a:prstGeom prst="straightConnector1">
              <a:avLst/>
            </a:prstGeom>
            <a:noFill/>
            <a:ln cap="flat" cmpd="sng" w="28575">
              <a:solidFill>
                <a:srgbClr val="00FF00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cxnSp>
          <p:nvCxnSpPr>
            <p:cNvPr id="317" name="Google Shape;317;p26"/>
            <p:cNvCxnSpPr/>
            <p:nvPr/>
          </p:nvCxnSpPr>
          <p:spPr>
            <a:xfrm rot="10800000">
              <a:off x="3320200" y="2628900"/>
              <a:ext cx="568200" cy="375900"/>
            </a:xfrm>
            <a:prstGeom prst="straightConnector1">
              <a:avLst/>
            </a:prstGeom>
            <a:noFill/>
            <a:ln cap="flat" cmpd="sng" w="28575">
              <a:solidFill>
                <a:srgbClr val="00FF00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cxnSp>
          <p:nvCxnSpPr>
            <p:cNvPr id="318" name="Google Shape;318;p26"/>
            <p:cNvCxnSpPr/>
            <p:nvPr/>
          </p:nvCxnSpPr>
          <p:spPr>
            <a:xfrm rot="10800000">
              <a:off x="6091888" y="3350000"/>
              <a:ext cx="568200" cy="3759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cxnSp>
          <p:nvCxnSpPr>
            <p:cNvPr id="319" name="Google Shape;319;p26"/>
            <p:cNvCxnSpPr/>
            <p:nvPr/>
          </p:nvCxnSpPr>
          <p:spPr>
            <a:xfrm flipH="1">
              <a:off x="6091900" y="1567200"/>
              <a:ext cx="568200" cy="3759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</p:grpSp>
      <p:sp>
        <p:nvSpPr>
          <p:cNvPr id="320" name="Google Shape;320;p26"/>
          <p:cNvSpPr/>
          <p:nvPr/>
        </p:nvSpPr>
        <p:spPr>
          <a:xfrm>
            <a:off x="513300" y="2165850"/>
            <a:ext cx="1015200" cy="405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513300" y="2613900"/>
            <a:ext cx="1015200" cy="405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513300" y="3196725"/>
            <a:ext cx="1015200" cy="153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3" name="Google Shape;323;p26"/>
          <p:cNvGrpSpPr/>
          <p:nvPr/>
        </p:nvGrpSpPr>
        <p:grpSpPr>
          <a:xfrm>
            <a:off x="1741550" y="100175"/>
            <a:ext cx="5734650" cy="1902025"/>
            <a:chOff x="1741550" y="176375"/>
            <a:chExt cx="5734650" cy="1902025"/>
          </a:xfrm>
        </p:grpSpPr>
        <p:sp>
          <p:nvSpPr>
            <p:cNvPr id="324" name="Google Shape;324;p26"/>
            <p:cNvSpPr txBox="1"/>
            <p:nvPr/>
          </p:nvSpPr>
          <p:spPr>
            <a:xfrm>
              <a:off x="1741550" y="1585800"/>
              <a:ext cx="2247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accent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Main app (React component):</a:t>
              </a:r>
              <a:endParaRPr b="1" sz="10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accent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function</a:t>
              </a:r>
              <a:endParaRPr b="1" sz="10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5" name="Google Shape;325;p26"/>
            <p:cNvSpPr txBox="1"/>
            <p:nvPr/>
          </p:nvSpPr>
          <p:spPr>
            <a:xfrm>
              <a:off x="4025425" y="1050425"/>
              <a:ext cx="19572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0FF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Graphs (React components):</a:t>
              </a:r>
              <a:endParaRPr b="1" sz="1000">
                <a:solidFill>
                  <a:srgbClr val="00FF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0FF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class</a:t>
              </a:r>
              <a:endParaRPr b="1" sz="1000">
                <a:solidFill>
                  <a:srgbClr val="00FF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6" name="Google Shape;326;p26"/>
            <p:cNvSpPr txBox="1"/>
            <p:nvPr/>
          </p:nvSpPr>
          <p:spPr>
            <a:xfrm>
              <a:off x="5519000" y="176375"/>
              <a:ext cx="19572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accent4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Data (JS):</a:t>
              </a:r>
              <a:endParaRPr b="1" sz="1000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accent4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constants (const)</a:t>
              </a:r>
              <a:endParaRPr b="1" sz="1000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7"/>
          <p:cNvSpPr/>
          <p:nvPr/>
        </p:nvSpPr>
        <p:spPr>
          <a:xfrm>
            <a:off x="4986250" y="4820825"/>
            <a:ext cx="968100" cy="153178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solidFill>
            <a:srgbClr val="A7ADF7"/>
          </a:solidFill>
          <a:ln cap="flat" cmpd="sng" w="9525">
            <a:solidFill>
              <a:srgbClr val="A7ADF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 Components &amp; Data</a:t>
            </a:r>
            <a:endParaRPr sz="600">
              <a:solidFill>
                <a:schemeClr val="dk1"/>
              </a:solidFill>
            </a:endParaRPr>
          </a:p>
        </p:txBody>
      </p:sp>
      <p:pic>
        <p:nvPicPr>
          <p:cNvPr id="332" name="Google Shape;332;p27"/>
          <p:cNvPicPr preferRelativeResize="0"/>
          <p:nvPr/>
        </p:nvPicPr>
        <p:blipFill rotWithShape="1">
          <a:blip r:embed="rId3">
            <a:alphaModFix/>
          </a:blip>
          <a:srcRect b="47773" l="4724" r="77711" t="1634"/>
          <a:stretch/>
        </p:blipFill>
        <p:spPr>
          <a:xfrm>
            <a:off x="386912" y="1252000"/>
            <a:ext cx="1141300" cy="3316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7"/>
          <p:cNvPicPr preferRelativeResize="0"/>
          <p:nvPr/>
        </p:nvPicPr>
        <p:blipFill rotWithShape="1">
          <a:blip r:embed="rId4">
            <a:alphaModFix/>
          </a:blip>
          <a:srcRect b="0" l="0" r="13948" t="0"/>
          <a:stretch/>
        </p:blipFill>
        <p:spPr>
          <a:xfrm>
            <a:off x="1599900" y="2063238"/>
            <a:ext cx="2317500" cy="1964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4" name="Google Shape;334;p27"/>
          <p:cNvSpPr/>
          <p:nvPr/>
        </p:nvSpPr>
        <p:spPr>
          <a:xfrm>
            <a:off x="2016225" y="3151725"/>
            <a:ext cx="1015200" cy="198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5" name="Google Shape;335;p27"/>
          <p:cNvPicPr preferRelativeResize="0"/>
          <p:nvPr/>
        </p:nvPicPr>
        <p:blipFill rotWithShape="1">
          <a:blip r:embed="rId5">
            <a:alphaModFix/>
          </a:blip>
          <a:srcRect b="0" l="0" r="7663" t="0"/>
          <a:stretch/>
        </p:blipFill>
        <p:spPr>
          <a:xfrm>
            <a:off x="3988800" y="2675375"/>
            <a:ext cx="3779700" cy="1084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36" name="Google Shape;336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88788" y="1463925"/>
            <a:ext cx="3779700" cy="1027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7" name="Google Shape;337;p27"/>
          <p:cNvSpPr/>
          <p:nvPr/>
        </p:nvSpPr>
        <p:spPr>
          <a:xfrm>
            <a:off x="1433875" y="4820828"/>
            <a:ext cx="940873" cy="153172"/>
          </a:xfrm>
          <a:custGeom>
            <a:rect b="b" l="l" r="r" t="t"/>
            <a:pathLst>
              <a:path extrusionOk="0" h="2315" w="7632">
                <a:moveTo>
                  <a:pt x="7164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React &amp; Plotly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338" name="Google Shape;338;p27"/>
          <p:cNvSpPr/>
          <p:nvPr/>
        </p:nvSpPr>
        <p:spPr>
          <a:xfrm>
            <a:off x="2318491" y="4820903"/>
            <a:ext cx="940873" cy="153172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Set Up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339" name="Google Shape;339;p27"/>
          <p:cNvSpPr/>
          <p:nvPr/>
        </p:nvSpPr>
        <p:spPr>
          <a:xfrm>
            <a:off x="4101624" y="4820903"/>
            <a:ext cx="940750" cy="153172"/>
          </a:xfrm>
          <a:custGeom>
            <a:rect b="b" l="l" r="r" t="t"/>
            <a:pathLst>
              <a:path extrusionOk="0" h="2315" w="7631">
                <a:moveTo>
                  <a:pt x="7164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React Basics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340" name="Google Shape;340;p27"/>
          <p:cNvSpPr/>
          <p:nvPr/>
        </p:nvSpPr>
        <p:spPr>
          <a:xfrm>
            <a:off x="3210131" y="4820828"/>
            <a:ext cx="940750" cy="153172"/>
          </a:xfrm>
          <a:custGeom>
            <a:rect b="b" l="l" r="r" t="t"/>
            <a:pathLst>
              <a:path extrusionOk="0" h="2315" w="7631">
                <a:moveTo>
                  <a:pt x="7161" y="0"/>
                </a:moveTo>
                <a:lnTo>
                  <a:pt x="0" y="0"/>
                </a:lnTo>
                <a:lnTo>
                  <a:pt x="467" y="1158"/>
                </a:lnTo>
                <a:lnTo>
                  <a:pt x="0" y="2314"/>
                </a:lnTo>
                <a:lnTo>
                  <a:pt x="7161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Git &amp; Github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341" name="Google Shape;341;p27"/>
          <p:cNvSpPr/>
          <p:nvPr/>
        </p:nvSpPr>
        <p:spPr>
          <a:xfrm>
            <a:off x="6769252" y="4820831"/>
            <a:ext cx="940873" cy="153172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GDP &amp; Medals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342" name="Google Shape;342;p27"/>
          <p:cNvSpPr/>
          <p:nvPr/>
        </p:nvSpPr>
        <p:spPr>
          <a:xfrm>
            <a:off x="5884635" y="4820906"/>
            <a:ext cx="940750" cy="153172"/>
          </a:xfrm>
          <a:custGeom>
            <a:rect b="b" l="l" r="r" t="t"/>
            <a:pathLst>
              <a:path extrusionOk="0" h="2315" w="7631">
                <a:moveTo>
                  <a:pt x="7164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Visualize medals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343" name="Google Shape;343;p27"/>
          <p:cNvSpPr txBox="1"/>
          <p:nvPr/>
        </p:nvSpPr>
        <p:spPr>
          <a:xfrm>
            <a:off x="1357675" y="4568875"/>
            <a:ext cx="1495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 I: The Basics</a:t>
            </a:r>
            <a:endParaRPr b="1"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4" name="Google Shape;344;p27"/>
          <p:cNvSpPr txBox="1"/>
          <p:nvPr/>
        </p:nvSpPr>
        <p:spPr>
          <a:xfrm>
            <a:off x="4935863" y="4568875"/>
            <a:ext cx="1495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 II: Let’s Visualize!</a:t>
            </a:r>
            <a:endParaRPr b="1"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45" name="Google Shape;345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61350" y="3440275"/>
            <a:ext cx="2532600" cy="1262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46" name="Google Shape;346;p27"/>
          <p:cNvPicPr preferRelativeResize="0"/>
          <p:nvPr/>
        </p:nvPicPr>
        <p:blipFill rotWithShape="1">
          <a:blip r:embed="rId8">
            <a:alphaModFix/>
          </a:blip>
          <a:srcRect b="12778" l="0" r="0" t="0"/>
          <a:stretch/>
        </p:blipFill>
        <p:spPr>
          <a:xfrm>
            <a:off x="6749050" y="324300"/>
            <a:ext cx="1957200" cy="1695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7" name="Google Shape;347;p27"/>
          <p:cNvSpPr/>
          <p:nvPr/>
        </p:nvSpPr>
        <p:spPr>
          <a:xfrm>
            <a:off x="513300" y="2165850"/>
            <a:ext cx="1015200" cy="405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7"/>
          <p:cNvSpPr/>
          <p:nvPr/>
        </p:nvSpPr>
        <p:spPr>
          <a:xfrm>
            <a:off x="513300" y="2613900"/>
            <a:ext cx="1015200" cy="405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7"/>
          <p:cNvSpPr/>
          <p:nvPr/>
        </p:nvSpPr>
        <p:spPr>
          <a:xfrm>
            <a:off x="513300" y="3196725"/>
            <a:ext cx="1015200" cy="153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0" name="Google Shape;350;p27"/>
          <p:cNvGrpSpPr/>
          <p:nvPr/>
        </p:nvGrpSpPr>
        <p:grpSpPr>
          <a:xfrm>
            <a:off x="3320200" y="1567200"/>
            <a:ext cx="3339900" cy="2158700"/>
            <a:chOff x="3320200" y="1567200"/>
            <a:chExt cx="3339900" cy="2158700"/>
          </a:xfrm>
        </p:grpSpPr>
        <p:cxnSp>
          <p:nvCxnSpPr>
            <p:cNvPr id="351" name="Google Shape;351;p27"/>
            <p:cNvCxnSpPr/>
            <p:nvPr/>
          </p:nvCxnSpPr>
          <p:spPr>
            <a:xfrm flipH="1">
              <a:off x="3320200" y="1943100"/>
              <a:ext cx="568200" cy="375900"/>
            </a:xfrm>
            <a:prstGeom prst="straightConnector1">
              <a:avLst/>
            </a:prstGeom>
            <a:noFill/>
            <a:ln cap="flat" cmpd="sng" w="28575">
              <a:solidFill>
                <a:srgbClr val="00FF00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cxnSp>
          <p:nvCxnSpPr>
            <p:cNvPr id="352" name="Google Shape;352;p27"/>
            <p:cNvCxnSpPr/>
            <p:nvPr/>
          </p:nvCxnSpPr>
          <p:spPr>
            <a:xfrm rot="10800000">
              <a:off x="3320200" y="2628900"/>
              <a:ext cx="568200" cy="375900"/>
            </a:xfrm>
            <a:prstGeom prst="straightConnector1">
              <a:avLst/>
            </a:prstGeom>
            <a:noFill/>
            <a:ln cap="flat" cmpd="sng" w="28575">
              <a:solidFill>
                <a:srgbClr val="00FF00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cxnSp>
          <p:nvCxnSpPr>
            <p:cNvPr id="353" name="Google Shape;353;p27"/>
            <p:cNvCxnSpPr/>
            <p:nvPr/>
          </p:nvCxnSpPr>
          <p:spPr>
            <a:xfrm rot="10800000">
              <a:off x="6091888" y="3350000"/>
              <a:ext cx="568200" cy="3759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cxnSp>
          <p:nvCxnSpPr>
            <p:cNvPr id="354" name="Google Shape;354;p27"/>
            <p:cNvCxnSpPr/>
            <p:nvPr/>
          </p:nvCxnSpPr>
          <p:spPr>
            <a:xfrm flipH="1">
              <a:off x="6091900" y="1567200"/>
              <a:ext cx="568200" cy="3759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</p:grpSp>
      <p:sp>
        <p:nvSpPr>
          <p:cNvPr id="355" name="Google Shape;355;p27"/>
          <p:cNvSpPr/>
          <p:nvPr/>
        </p:nvSpPr>
        <p:spPr>
          <a:xfrm>
            <a:off x="0" y="76200"/>
            <a:ext cx="9144000" cy="5088600"/>
          </a:xfrm>
          <a:prstGeom prst="rect">
            <a:avLst/>
          </a:prstGeom>
          <a:solidFill>
            <a:srgbClr val="212121">
              <a:alpha val="608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6" name="Google Shape;356;p27"/>
          <p:cNvGrpSpPr/>
          <p:nvPr/>
        </p:nvGrpSpPr>
        <p:grpSpPr>
          <a:xfrm>
            <a:off x="1570850" y="1687350"/>
            <a:ext cx="7499306" cy="2737788"/>
            <a:chOff x="1570850" y="1687350"/>
            <a:chExt cx="7499306" cy="2737788"/>
          </a:xfrm>
        </p:grpSpPr>
        <p:grpSp>
          <p:nvGrpSpPr>
            <p:cNvPr id="357" name="Google Shape;357;p27"/>
            <p:cNvGrpSpPr/>
            <p:nvPr/>
          </p:nvGrpSpPr>
          <p:grpSpPr>
            <a:xfrm>
              <a:off x="3839675" y="1687350"/>
              <a:ext cx="5230481" cy="2737788"/>
              <a:chOff x="3839675" y="1687350"/>
              <a:chExt cx="5230481" cy="2737788"/>
            </a:xfrm>
          </p:grpSpPr>
          <p:pic>
            <p:nvPicPr>
              <p:cNvPr id="358" name="Google Shape;358;p27"/>
              <p:cNvPicPr preferRelativeResize="0"/>
              <p:nvPr/>
            </p:nvPicPr>
            <p:blipFill rotWithShape="1">
              <a:blip r:embed="rId8">
                <a:alphaModFix/>
              </a:blip>
              <a:srcRect b="12778" l="0" r="0" t="75067"/>
              <a:stretch/>
            </p:blipFill>
            <p:spPr>
              <a:xfrm>
                <a:off x="5954356" y="1687350"/>
                <a:ext cx="3115800" cy="3759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  <p:pic>
            <p:nvPicPr>
              <p:cNvPr id="359" name="Google Shape;359;p27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7893" t="84291"/>
              <a:stretch/>
            </p:blipFill>
            <p:spPr>
              <a:xfrm>
                <a:off x="4572000" y="4049238"/>
                <a:ext cx="4422000" cy="3759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  <p:pic>
            <p:nvPicPr>
              <p:cNvPr id="360" name="Google Shape;360;p27"/>
              <p:cNvPicPr preferRelativeResize="0"/>
              <p:nvPr/>
            </p:nvPicPr>
            <p:blipFill rotWithShape="1">
              <a:blip r:embed="rId5">
                <a:alphaModFix/>
              </a:blip>
              <a:srcRect b="5885" l="0" r="66234" t="79190"/>
              <a:stretch/>
            </p:blipFill>
            <p:spPr>
              <a:xfrm>
                <a:off x="3839675" y="3610800"/>
                <a:ext cx="2038500" cy="238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28575">
                <a:solidFill>
                  <a:srgbClr val="00FF00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  <p:pic>
            <p:nvPicPr>
              <p:cNvPr id="361" name="Google Shape;361;p27"/>
              <p:cNvPicPr preferRelativeResize="0"/>
              <p:nvPr/>
            </p:nvPicPr>
            <p:blipFill rotWithShape="1">
              <a:blip r:embed="rId6">
                <a:alphaModFix/>
              </a:blip>
              <a:srcRect b="13" l="0" r="66758" t="85091"/>
              <a:stretch/>
            </p:blipFill>
            <p:spPr>
              <a:xfrm>
                <a:off x="3839675" y="2354550"/>
                <a:ext cx="1957200" cy="238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28575">
                <a:solidFill>
                  <a:srgbClr val="00FF00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</p:grpSp>
        <p:pic>
          <p:nvPicPr>
            <p:cNvPr id="362" name="Google Shape;362;p27"/>
            <p:cNvPicPr preferRelativeResize="0"/>
            <p:nvPr/>
          </p:nvPicPr>
          <p:blipFill rotWithShape="1">
            <a:blip r:embed="rId9">
              <a:alphaModFix/>
            </a:blip>
            <a:srcRect b="4780" l="0" r="59402" t="88176"/>
            <a:stretch/>
          </p:blipFill>
          <p:spPr>
            <a:xfrm>
              <a:off x="1570850" y="3760175"/>
              <a:ext cx="1778400" cy="1923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363" name="Google Shape;363;p27"/>
          <p:cNvSpPr txBox="1"/>
          <p:nvPr/>
        </p:nvSpPr>
        <p:spPr>
          <a:xfrm>
            <a:off x="2518700" y="2864400"/>
            <a:ext cx="271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Default  = component as a single whole,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no curly brackets needed.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364" name="Google Shape;364;p27"/>
          <p:cNvSpPr txBox="1"/>
          <p:nvPr/>
        </p:nvSpPr>
        <p:spPr>
          <a:xfrm>
            <a:off x="6447850" y="2547975"/>
            <a:ext cx="253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Multiple constants (JS objects),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curly brackets needed for specification.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365" name="Google Shape;365;p27"/>
          <p:cNvSpPr txBox="1"/>
          <p:nvPr>
            <p:ph type="title"/>
          </p:nvPr>
        </p:nvSpPr>
        <p:spPr>
          <a:xfrm>
            <a:off x="311700" y="445025"/>
            <a:ext cx="5891100" cy="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22">
                <a:solidFill>
                  <a:srgbClr val="A7ADF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● </a:t>
            </a:r>
            <a:r>
              <a:rPr b="1" lang="en" sz="2222">
                <a:latin typeface="Source Sans Pro"/>
                <a:ea typeface="Source Sans Pro"/>
                <a:cs typeface="Source Sans Pro"/>
                <a:sym typeface="Source Sans Pro"/>
              </a:rPr>
              <a:t>Export statements</a:t>
            </a:r>
            <a:endParaRPr b="1" sz="3022"/>
          </a:p>
        </p:txBody>
      </p:sp>
      <p:grpSp>
        <p:nvGrpSpPr>
          <p:cNvPr id="366" name="Google Shape;366;p27"/>
          <p:cNvGrpSpPr/>
          <p:nvPr/>
        </p:nvGrpSpPr>
        <p:grpSpPr>
          <a:xfrm>
            <a:off x="1741550" y="100175"/>
            <a:ext cx="5734650" cy="1902025"/>
            <a:chOff x="1741550" y="176375"/>
            <a:chExt cx="5734650" cy="1902025"/>
          </a:xfrm>
        </p:grpSpPr>
        <p:sp>
          <p:nvSpPr>
            <p:cNvPr id="367" name="Google Shape;367;p27"/>
            <p:cNvSpPr txBox="1"/>
            <p:nvPr/>
          </p:nvSpPr>
          <p:spPr>
            <a:xfrm>
              <a:off x="1741550" y="1585800"/>
              <a:ext cx="2247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accent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Main app (React component):</a:t>
              </a:r>
              <a:endParaRPr b="1" sz="10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accent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function</a:t>
              </a:r>
              <a:endParaRPr b="1" sz="10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8" name="Google Shape;368;p27"/>
            <p:cNvSpPr txBox="1"/>
            <p:nvPr/>
          </p:nvSpPr>
          <p:spPr>
            <a:xfrm>
              <a:off x="4025425" y="1050425"/>
              <a:ext cx="19572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0FF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Graphs (React components):</a:t>
              </a:r>
              <a:endParaRPr b="1" sz="1000">
                <a:solidFill>
                  <a:srgbClr val="00FF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0FF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class</a:t>
              </a:r>
              <a:endParaRPr b="1" sz="1000">
                <a:solidFill>
                  <a:srgbClr val="00FF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9" name="Google Shape;369;p27"/>
            <p:cNvSpPr txBox="1"/>
            <p:nvPr/>
          </p:nvSpPr>
          <p:spPr>
            <a:xfrm>
              <a:off x="5519000" y="176375"/>
              <a:ext cx="19572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accent4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Data (JS):</a:t>
              </a:r>
              <a:endParaRPr b="1" sz="1000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accent4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constants (const)</a:t>
              </a:r>
              <a:endParaRPr b="1" sz="1000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8"/>
          <p:cNvSpPr/>
          <p:nvPr/>
        </p:nvSpPr>
        <p:spPr>
          <a:xfrm>
            <a:off x="4986250" y="4820825"/>
            <a:ext cx="968100" cy="153178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solidFill>
            <a:srgbClr val="A7ADF7"/>
          </a:solidFill>
          <a:ln cap="flat" cmpd="sng" w="9525">
            <a:solidFill>
              <a:srgbClr val="A7ADF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 Components &amp; Data</a:t>
            </a:r>
            <a:endParaRPr sz="600">
              <a:solidFill>
                <a:schemeClr val="dk1"/>
              </a:solidFill>
            </a:endParaRPr>
          </a:p>
        </p:txBody>
      </p:sp>
      <p:pic>
        <p:nvPicPr>
          <p:cNvPr id="375" name="Google Shape;375;p28"/>
          <p:cNvPicPr preferRelativeResize="0"/>
          <p:nvPr/>
        </p:nvPicPr>
        <p:blipFill rotWithShape="1">
          <a:blip r:embed="rId3">
            <a:alphaModFix/>
          </a:blip>
          <a:srcRect b="47773" l="4724" r="77711" t="1634"/>
          <a:stretch/>
        </p:blipFill>
        <p:spPr>
          <a:xfrm>
            <a:off x="386912" y="1252000"/>
            <a:ext cx="1141300" cy="3316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28"/>
          <p:cNvPicPr preferRelativeResize="0"/>
          <p:nvPr/>
        </p:nvPicPr>
        <p:blipFill rotWithShape="1">
          <a:blip r:embed="rId4">
            <a:alphaModFix/>
          </a:blip>
          <a:srcRect b="0" l="0" r="13948" t="0"/>
          <a:stretch/>
        </p:blipFill>
        <p:spPr>
          <a:xfrm>
            <a:off x="1599900" y="2063238"/>
            <a:ext cx="2317500" cy="1964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77" name="Google Shape;377;p28"/>
          <p:cNvSpPr/>
          <p:nvPr/>
        </p:nvSpPr>
        <p:spPr>
          <a:xfrm>
            <a:off x="2016225" y="3151725"/>
            <a:ext cx="1015200" cy="198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8" name="Google Shape;378;p28"/>
          <p:cNvPicPr preferRelativeResize="0"/>
          <p:nvPr/>
        </p:nvPicPr>
        <p:blipFill rotWithShape="1">
          <a:blip r:embed="rId5">
            <a:alphaModFix/>
          </a:blip>
          <a:srcRect b="0" l="0" r="7663" t="0"/>
          <a:stretch/>
        </p:blipFill>
        <p:spPr>
          <a:xfrm>
            <a:off x="3988800" y="2675375"/>
            <a:ext cx="3779700" cy="1084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79" name="Google Shape;379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88788" y="1463925"/>
            <a:ext cx="3779700" cy="1027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80" name="Google Shape;380;p28"/>
          <p:cNvSpPr/>
          <p:nvPr/>
        </p:nvSpPr>
        <p:spPr>
          <a:xfrm>
            <a:off x="1433875" y="4820828"/>
            <a:ext cx="940873" cy="153172"/>
          </a:xfrm>
          <a:custGeom>
            <a:rect b="b" l="l" r="r" t="t"/>
            <a:pathLst>
              <a:path extrusionOk="0" h="2315" w="7632">
                <a:moveTo>
                  <a:pt x="7164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React &amp; Plotly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381" name="Google Shape;381;p28"/>
          <p:cNvSpPr/>
          <p:nvPr/>
        </p:nvSpPr>
        <p:spPr>
          <a:xfrm>
            <a:off x="2318491" y="4820903"/>
            <a:ext cx="940873" cy="153172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Set Up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382" name="Google Shape;382;p28"/>
          <p:cNvSpPr/>
          <p:nvPr/>
        </p:nvSpPr>
        <p:spPr>
          <a:xfrm>
            <a:off x="4101624" y="4820903"/>
            <a:ext cx="940750" cy="153172"/>
          </a:xfrm>
          <a:custGeom>
            <a:rect b="b" l="l" r="r" t="t"/>
            <a:pathLst>
              <a:path extrusionOk="0" h="2315" w="7631">
                <a:moveTo>
                  <a:pt x="7164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React Basics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383" name="Google Shape;383;p28"/>
          <p:cNvSpPr/>
          <p:nvPr/>
        </p:nvSpPr>
        <p:spPr>
          <a:xfrm>
            <a:off x="3210131" y="4820828"/>
            <a:ext cx="940750" cy="153172"/>
          </a:xfrm>
          <a:custGeom>
            <a:rect b="b" l="l" r="r" t="t"/>
            <a:pathLst>
              <a:path extrusionOk="0" h="2315" w="7631">
                <a:moveTo>
                  <a:pt x="7161" y="0"/>
                </a:moveTo>
                <a:lnTo>
                  <a:pt x="0" y="0"/>
                </a:lnTo>
                <a:lnTo>
                  <a:pt x="467" y="1158"/>
                </a:lnTo>
                <a:lnTo>
                  <a:pt x="0" y="2314"/>
                </a:lnTo>
                <a:lnTo>
                  <a:pt x="7161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Git &amp; Github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384" name="Google Shape;384;p28"/>
          <p:cNvSpPr/>
          <p:nvPr/>
        </p:nvSpPr>
        <p:spPr>
          <a:xfrm>
            <a:off x="6769252" y="4820831"/>
            <a:ext cx="940873" cy="153172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GDP &amp; Medals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385" name="Google Shape;385;p28"/>
          <p:cNvSpPr/>
          <p:nvPr/>
        </p:nvSpPr>
        <p:spPr>
          <a:xfrm>
            <a:off x="5884635" y="4820906"/>
            <a:ext cx="940750" cy="153172"/>
          </a:xfrm>
          <a:custGeom>
            <a:rect b="b" l="l" r="r" t="t"/>
            <a:pathLst>
              <a:path extrusionOk="0" h="2315" w="7631">
                <a:moveTo>
                  <a:pt x="7164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Visualize medals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386" name="Google Shape;386;p28"/>
          <p:cNvSpPr txBox="1"/>
          <p:nvPr/>
        </p:nvSpPr>
        <p:spPr>
          <a:xfrm>
            <a:off x="1357675" y="4568875"/>
            <a:ext cx="1495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 I: The Basics</a:t>
            </a:r>
            <a:endParaRPr b="1"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7" name="Google Shape;387;p28"/>
          <p:cNvSpPr txBox="1"/>
          <p:nvPr/>
        </p:nvSpPr>
        <p:spPr>
          <a:xfrm>
            <a:off x="4935863" y="4568875"/>
            <a:ext cx="1495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 II: Let’s Visualize!</a:t>
            </a:r>
            <a:endParaRPr b="1"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88" name="Google Shape;388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61350" y="3440275"/>
            <a:ext cx="2532600" cy="1262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89" name="Google Shape;389;p28"/>
          <p:cNvPicPr preferRelativeResize="0"/>
          <p:nvPr/>
        </p:nvPicPr>
        <p:blipFill rotWithShape="1">
          <a:blip r:embed="rId8">
            <a:alphaModFix/>
          </a:blip>
          <a:srcRect b="12778" l="0" r="0" t="0"/>
          <a:stretch/>
        </p:blipFill>
        <p:spPr>
          <a:xfrm>
            <a:off x="6749050" y="324300"/>
            <a:ext cx="1957200" cy="1695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90" name="Google Shape;390;p28"/>
          <p:cNvSpPr/>
          <p:nvPr/>
        </p:nvSpPr>
        <p:spPr>
          <a:xfrm>
            <a:off x="513300" y="2165850"/>
            <a:ext cx="1015200" cy="405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8"/>
          <p:cNvSpPr/>
          <p:nvPr/>
        </p:nvSpPr>
        <p:spPr>
          <a:xfrm>
            <a:off x="513300" y="2613900"/>
            <a:ext cx="1015200" cy="405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8"/>
          <p:cNvSpPr/>
          <p:nvPr/>
        </p:nvSpPr>
        <p:spPr>
          <a:xfrm>
            <a:off x="513300" y="3196725"/>
            <a:ext cx="1015200" cy="153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3" name="Google Shape;393;p28"/>
          <p:cNvGrpSpPr/>
          <p:nvPr/>
        </p:nvGrpSpPr>
        <p:grpSpPr>
          <a:xfrm>
            <a:off x="3320200" y="1567200"/>
            <a:ext cx="3339900" cy="2158700"/>
            <a:chOff x="3320200" y="1567200"/>
            <a:chExt cx="3339900" cy="2158700"/>
          </a:xfrm>
        </p:grpSpPr>
        <p:cxnSp>
          <p:nvCxnSpPr>
            <p:cNvPr id="394" name="Google Shape;394;p28"/>
            <p:cNvCxnSpPr/>
            <p:nvPr/>
          </p:nvCxnSpPr>
          <p:spPr>
            <a:xfrm flipH="1">
              <a:off x="3320200" y="1943100"/>
              <a:ext cx="568200" cy="375900"/>
            </a:xfrm>
            <a:prstGeom prst="straightConnector1">
              <a:avLst/>
            </a:prstGeom>
            <a:noFill/>
            <a:ln cap="flat" cmpd="sng" w="28575">
              <a:solidFill>
                <a:srgbClr val="00FF00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cxnSp>
          <p:nvCxnSpPr>
            <p:cNvPr id="395" name="Google Shape;395;p28"/>
            <p:cNvCxnSpPr/>
            <p:nvPr/>
          </p:nvCxnSpPr>
          <p:spPr>
            <a:xfrm rot="10800000">
              <a:off x="3320200" y="2628900"/>
              <a:ext cx="568200" cy="375900"/>
            </a:xfrm>
            <a:prstGeom prst="straightConnector1">
              <a:avLst/>
            </a:prstGeom>
            <a:noFill/>
            <a:ln cap="flat" cmpd="sng" w="28575">
              <a:solidFill>
                <a:srgbClr val="00FF00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cxnSp>
          <p:nvCxnSpPr>
            <p:cNvPr id="396" name="Google Shape;396;p28"/>
            <p:cNvCxnSpPr/>
            <p:nvPr/>
          </p:nvCxnSpPr>
          <p:spPr>
            <a:xfrm rot="10800000">
              <a:off x="6091888" y="3350000"/>
              <a:ext cx="568200" cy="3759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cxnSp>
          <p:nvCxnSpPr>
            <p:cNvPr id="397" name="Google Shape;397;p28"/>
            <p:cNvCxnSpPr/>
            <p:nvPr/>
          </p:nvCxnSpPr>
          <p:spPr>
            <a:xfrm flipH="1">
              <a:off x="6091900" y="1567200"/>
              <a:ext cx="568200" cy="3759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</p:grpSp>
      <p:sp>
        <p:nvSpPr>
          <p:cNvPr id="398" name="Google Shape;398;p28"/>
          <p:cNvSpPr/>
          <p:nvPr/>
        </p:nvSpPr>
        <p:spPr>
          <a:xfrm>
            <a:off x="0" y="2850"/>
            <a:ext cx="9144000" cy="5137800"/>
          </a:xfrm>
          <a:prstGeom prst="rect">
            <a:avLst/>
          </a:prstGeom>
          <a:solidFill>
            <a:srgbClr val="212121">
              <a:alpha val="608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9" name="Google Shape;399;p28"/>
          <p:cNvGrpSpPr/>
          <p:nvPr/>
        </p:nvGrpSpPr>
        <p:grpSpPr>
          <a:xfrm>
            <a:off x="1142475" y="1642563"/>
            <a:ext cx="7290200" cy="1647040"/>
            <a:chOff x="1142475" y="1642563"/>
            <a:chExt cx="7290200" cy="1647040"/>
          </a:xfrm>
        </p:grpSpPr>
        <p:pic>
          <p:nvPicPr>
            <p:cNvPr id="400" name="Google Shape;400;p28"/>
            <p:cNvPicPr preferRelativeResize="0"/>
            <p:nvPr/>
          </p:nvPicPr>
          <p:blipFill rotWithShape="1">
            <a:blip r:embed="rId4">
              <a:alphaModFix/>
            </a:blip>
            <a:srcRect b="70536" l="0" r="13948" t="16970"/>
            <a:stretch/>
          </p:blipFill>
          <p:spPr>
            <a:xfrm>
              <a:off x="1142475" y="2482200"/>
              <a:ext cx="2762700" cy="292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FFFF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401" name="Google Shape;401;p28"/>
            <p:cNvPicPr preferRelativeResize="0"/>
            <p:nvPr/>
          </p:nvPicPr>
          <p:blipFill rotWithShape="1">
            <a:blip r:embed="rId6">
              <a:alphaModFix/>
            </a:blip>
            <a:srcRect b="31614" l="0" r="0" t="32434"/>
            <a:stretch/>
          </p:blipFill>
          <p:spPr>
            <a:xfrm>
              <a:off x="3787950" y="1642563"/>
              <a:ext cx="4638900" cy="4533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402" name="Google Shape;402;p28"/>
            <p:cNvPicPr preferRelativeResize="0"/>
            <p:nvPr/>
          </p:nvPicPr>
          <p:blipFill rotWithShape="1">
            <a:blip r:embed="rId5">
              <a:alphaModFix/>
            </a:blip>
            <a:srcRect b="37239" l="0" r="7663" t="29868"/>
            <a:stretch/>
          </p:blipFill>
          <p:spPr>
            <a:xfrm>
              <a:off x="3793775" y="2851903"/>
              <a:ext cx="4638900" cy="4377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grpSp>
        <p:nvGrpSpPr>
          <p:cNvPr id="403" name="Google Shape;403;p28"/>
          <p:cNvGrpSpPr/>
          <p:nvPr/>
        </p:nvGrpSpPr>
        <p:grpSpPr>
          <a:xfrm>
            <a:off x="1257525" y="2235250"/>
            <a:ext cx="5798550" cy="1053850"/>
            <a:chOff x="1257525" y="2235250"/>
            <a:chExt cx="5798550" cy="1053850"/>
          </a:xfrm>
        </p:grpSpPr>
        <p:sp>
          <p:nvSpPr>
            <p:cNvPr id="404" name="Google Shape;404;p28"/>
            <p:cNvSpPr txBox="1"/>
            <p:nvPr/>
          </p:nvSpPr>
          <p:spPr>
            <a:xfrm>
              <a:off x="1257525" y="2827400"/>
              <a:ext cx="2532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dk1"/>
                  </a:solidFill>
                </a:rPr>
                <a:t>If there is only 1 object in the component, no curly brackets needed.</a:t>
              </a:r>
              <a:endParaRPr b="1" sz="900">
                <a:solidFill>
                  <a:schemeClr val="dk1"/>
                </a:solidFill>
              </a:endParaRPr>
            </a:p>
          </p:txBody>
        </p:sp>
        <p:sp>
          <p:nvSpPr>
            <p:cNvPr id="405" name="Google Shape;405;p28"/>
            <p:cNvSpPr txBox="1"/>
            <p:nvPr/>
          </p:nvSpPr>
          <p:spPr>
            <a:xfrm>
              <a:off x="4344075" y="2235250"/>
              <a:ext cx="2712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dk1"/>
                  </a:solidFill>
                </a:rPr>
                <a:t>If there are multiple objects, </a:t>
              </a:r>
              <a:endParaRPr b="1" sz="9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dk1"/>
                  </a:solidFill>
                </a:rPr>
                <a:t>curly brackets are needed for specification.</a:t>
              </a:r>
              <a:endParaRPr b="1" sz="900">
                <a:solidFill>
                  <a:schemeClr val="dk1"/>
                </a:solidFill>
              </a:endParaRPr>
            </a:p>
          </p:txBody>
        </p:sp>
      </p:grpSp>
      <p:sp>
        <p:nvSpPr>
          <p:cNvPr id="406" name="Google Shape;406;p28"/>
          <p:cNvSpPr txBox="1"/>
          <p:nvPr>
            <p:ph type="title"/>
          </p:nvPr>
        </p:nvSpPr>
        <p:spPr>
          <a:xfrm>
            <a:off x="311700" y="445025"/>
            <a:ext cx="3495600" cy="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22">
                <a:solidFill>
                  <a:srgbClr val="A7ADF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● </a:t>
            </a:r>
            <a:r>
              <a:rPr b="1" lang="en" sz="2222">
                <a:latin typeface="Source Sans Pro"/>
                <a:ea typeface="Source Sans Pro"/>
                <a:cs typeface="Source Sans Pro"/>
                <a:sym typeface="Source Sans Pro"/>
              </a:rPr>
              <a:t>Import statements</a:t>
            </a:r>
            <a:endParaRPr b="1" sz="3022"/>
          </a:p>
        </p:txBody>
      </p:sp>
      <p:sp>
        <p:nvSpPr>
          <p:cNvPr id="407" name="Google Shape;407;p28"/>
          <p:cNvSpPr txBox="1"/>
          <p:nvPr/>
        </p:nvSpPr>
        <p:spPr>
          <a:xfrm>
            <a:off x="559500" y="834000"/>
            <a:ext cx="253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*</a:t>
            </a:r>
            <a:r>
              <a:rPr lang="en" sz="900">
                <a:solidFill>
                  <a:schemeClr val="dk1"/>
                </a:solidFill>
              </a:rPr>
              <a:t>Since we’re using ES7, we can write React JSX without “import React from ‘react’ “</a:t>
            </a:r>
            <a:endParaRPr sz="900">
              <a:solidFill>
                <a:schemeClr val="dk1"/>
              </a:solidFill>
            </a:endParaRPr>
          </a:p>
        </p:txBody>
      </p:sp>
      <p:grpSp>
        <p:nvGrpSpPr>
          <p:cNvPr id="408" name="Google Shape;408;p28"/>
          <p:cNvGrpSpPr/>
          <p:nvPr/>
        </p:nvGrpSpPr>
        <p:grpSpPr>
          <a:xfrm>
            <a:off x="1741550" y="100175"/>
            <a:ext cx="5734650" cy="1902025"/>
            <a:chOff x="1741550" y="176375"/>
            <a:chExt cx="5734650" cy="1902025"/>
          </a:xfrm>
        </p:grpSpPr>
        <p:sp>
          <p:nvSpPr>
            <p:cNvPr id="409" name="Google Shape;409;p28"/>
            <p:cNvSpPr txBox="1"/>
            <p:nvPr/>
          </p:nvSpPr>
          <p:spPr>
            <a:xfrm>
              <a:off x="1741550" y="1585800"/>
              <a:ext cx="2247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accent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Main app (React component):</a:t>
              </a:r>
              <a:endParaRPr b="1" sz="10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accent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function</a:t>
              </a:r>
              <a:endParaRPr b="1" sz="10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0" name="Google Shape;410;p28"/>
            <p:cNvSpPr txBox="1"/>
            <p:nvPr/>
          </p:nvSpPr>
          <p:spPr>
            <a:xfrm>
              <a:off x="4025425" y="1050425"/>
              <a:ext cx="19572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0FF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Graphs (React components):</a:t>
              </a:r>
              <a:endParaRPr b="1" sz="1000">
                <a:solidFill>
                  <a:srgbClr val="00FF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0FF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class</a:t>
              </a:r>
              <a:endParaRPr b="1" sz="1000">
                <a:solidFill>
                  <a:srgbClr val="00FF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1" name="Google Shape;411;p28"/>
            <p:cNvSpPr txBox="1"/>
            <p:nvPr/>
          </p:nvSpPr>
          <p:spPr>
            <a:xfrm>
              <a:off x="5519000" y="176375"/>
              <a:ext cx="19572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accent4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Data (JS):</a:t>
              </a:r>
              <a:endParaRPr b="1" sz="1000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accent4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constants (const)</a:t>
              </a:r>
              <a:endParaRPr b="1" sz="1000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9"/>
          <p:cNvSpPr/>
          <p:nvPr/>
        </p:nvSpPr>
        <p:spPr>
          <a:xfrm>
            <a:off x="4986250" y="4820825"/>
            <a:ext cx="968100" cy="153178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solidFill>
            <a:srgbClr val="A7ADF7"/>
          </a:solidFill>
          <a:ln cap="flat" cmpd="sng" w="9525">
            <a:solidFill>
              <a:srgbClr val="A7ADF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 Components &amp; Data</a:t>
            </a:r>
            <a:endParaRPr sz="600">
              <a:solidFill>
                <a:schemeClr val="dk1"/>
              </a:solidFill>
            </a:endParaRPr>
          </a:p>
        </p:txBody>
      </p:sp>
      <p:pic>
        <p:nvPicPr>
          <p:cNvPr id="417" name="Google Shape;417;p29"/>
          <p:cNvPicPr preferRelativeResize="0"/>
          <p:nvPr/>
        </p:nvPicPr>
        <p:blipFill rotWithShape="1">
          <a:blip r:embed="rId3">
            <a:alphaModFix/>
          </a:blip>
          <a:srcRect b="0" l="0" r="13948" t="0"/>
          <a:stretch/>
        </p:blipFill>
        <p:spPr>
          <a:xfrm>
            <a:off x="1599900" y="2063238"/>
            <a:ext cx="2317500" cy="1964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18" name="Google Shape;418;p29"/>
          <p:cNvSpPr/>
          <p:nvPr/>
        </p:nvSpPr>
        <p:spPr>
          <a:xfrm>
            <a:off x="2016225" y="3151725"/>
            <a:ext cx="1015200" cy="198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9" name="Google Shape;419;p29"/>
          <p:cNvPicPr preferRelativeResize="0"/>
          <p:nvPr/>
        </p:nvPicPr>
        <p:blipFill rotWithShape="1">
          <a:blip r:embed="rId4">
            <a:alphaModFix/>
          </a:blip>
          <a:srcRect b="0" l="0" r="7663" t="0"/>
          <a:stretch/>
        </p:blipFill>
        <p:spPr>
          <a:xfrm>
            <a:off x="3988800" y="2675375"/>
            <a:ext cx="3779700" cy="1084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20" name="Google Shape;42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88788" y="1463925"/>
            <a:ext cx="3779700" cy="1027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21" name="Google Shape;421;p29"/>
          <p:cNvSpPr/>
          <p:nvPr/>
        </p:nvSpPr>
        <p:spPr>
          <a:xfrm>
            <a:off x="1433875" y="4820828"/>
            <a:ext cx="940873" cy="153172"/>
          </a:xfrm>
          <a:custGeom>
            <a:rect b="b" l="l" r="r" t="t"/>
            <a:pathLst>
              <a:path extrusionOk="0" h="2315" w="7632">
                <a:moveTo>
                  <a:pt x="7164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React &amp; Plotly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422" name="Google Shape;422;p29"/>
          <p:cNvSpPr/>
          <p:nvPr/>
        </p:nvSpPr>
        <p:spPr>
          <a:xfrm>
            <a:off x="2318491" y="4820903"/>
            <a:ext cx="940873" cy="153172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Set Up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423" name="Google Shape;423;p29"/>
          <p:cNvSpPr/>
          <p:nvPr/>
        </p:nvSpPr>
        <p:spPr>
          <a:xfrm>
            <a:off x="4101624" y="4820903"/>
            <a:ext cx="940750" cy="153172"/>
          </a:xfrm>
          <a:custGeom>
            <a:rect b="b" l="l" r="r" t="t"/>
            <a:pathLst>
              <a:path extrusionOk="0" h="2315" w="7631">
                <a:moveTo>
                  <a:pt x="7164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React Basics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424" name="Google Shape;424;p29"/>
          <p:cNvSpPr/>
          <p:nvPr/>
        </p:nvSpPr>
        <p:spPr>
          <a:xfrm>
            <a:off x="3210131" y="4820828"/>
            <a:ext cx="940750" cy="153172"/>
          </a:xfrm>
          <a:custGeom>
            <a:rect b="b" l="l" r="r" t="t"/>
            <a:pathLst>
              <a:path extrusionOk="0" h="2315" w="7631">
                <a:moveTo>
                  <a:pt x="7161" y="0"/>
                </a:moveTo>
                <a:lnTo>
                  <a:pt x="0" y="0"/>
                </a:lnTo>
                <a:lnTo>
                  <a:pt x="467" y="1158"/>
                </a:lnTo>
                <a:lnTo>
                  <a:pt x="0" y="2314"/>
                </a:lnTo>
                <a:lnTo>
                  <a:pt x="7161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Git &amp; Github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425" name="Google Shape;425;p29"/>
          <p:cNvSpPr/>
          <p:nvPr/>
        </p:nvSpPr>
        <p:spPr>
          <a:xfrm>
            <a:off x="6769252" y="4820831"/>
            <a:ext cx="940873" cy="153172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GDP &amp; Medals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426" name="Google Shape;426;p29"/>
          <p:cNvSpPr/>
          <p:nvPr/>
        </p:nvSpPr>
        <p:spPr>
          <a:xfrm>
            <a:off x="5884635" y="4820906"/>
            <a:ext cx="940750" cy="153172"/>
          </a:xfrm>
          <a:custGeom>
            <a:rect b="b" l="l" r="r" t="t"/>
            <a:pathLst>
              <a:path extrusionOk="0" h="2315" w="7631">
                <a:moveTo>
                  <a:pt x="7164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Visualize medals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427" name="Google Shape;427;p29"/>
          <p:cNvSpPr txBox="1"/>
          <p:nvPr/>
        </p:nvSpPr>
        <p:spPr>
          <a:xfrm>
            <a:off x="1357675" y="4568875"/>
            <a:ext cx="1495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 I: The Basics</a:t>
            </a:r>
            <a:endParaRPr b="1"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8" name="Google Shape;428;p29"/>
          <p:cNvSpPr txBox="1"/>
          <p:nvPr/>
        </p:nvSpPr>
        <p:spPr>
          <a:xfrm>
            <a:off x="4935863" y="4568875"/>
            <a:ext cx="1495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 II: Let’s Visualize!</a:t>
            </a:r>
            <a:endParaRPr b="1"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9" name="Google Shape;429;p29"/>
          <p:cNvSpPr/>
          <p:nvPr/>
        </p:nvSpPr>
        <p:spPr>
          <a:xfrm>
            <a:off x="1254900" y="4624775"/>
            <a:ext cx="6634200" cy="405900"/>
          </a:xfrm>
          <a:prstGeom prst="rect">
            <a:avLst/>
          </a:prstGeom>
          <a:solidFill>
            <a:srgbClr val="212121">
              <a:alpha val="3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9"/>
          <p:cNvSpPr txBox="1"/>
          <p:nvPr>
            <p:ph type="title"/>
          </p:nvPr>
        </p:nvSpPr>
        <p:spPr>
          <a:xfrm>
            <a:off x="311700" y="445025"/>
            <a:ext cx="5891100" cy="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22">
                <a:solidFill>
                  <a:srgbClr val="A7ADF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● </a:t>
            </a:r>
            <a:r>
              <a:rPr b="1" lang="en" sz="2222">
                <a:latin typeface="Source Sans Pro"/>
                <a:ea typeface="Source Sans Pro"/>
                <a:cs typeface="Source Sans Pro"/>
                <a:sym typeface="Source Sans Pro"/>
              </a:rPr>
              <a:t>Function VS Class Components</a:t>
            </a:r>
            <a:endParaRPr b="1" sz="3022"/>
          </a:p>
        </p:txBody>
      </p:sp>
      <p:sp>
        <p:nvSpPr>
          <p:cNvPr id="431" name="Google Shape;431;p29"/>
          <p:cNvSpPr txBox="1"/>
          <p:nvPr/>
        </p:nvSpPr>
        <p:spPr>
          <a:xfrm>
            <a:off x="4139125" y="3746813"/>
            <a:ext cx="1449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 components</a:t>
            </a:r>
            <a:endParaRPr b="1" sz="900">
              <a:solidFill>
                <a:schemeClr val="accent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714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Char char="●"/>
            </a:pPr>
            <a:r>
              <a:rPr lang="en" sz="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Simple</a:t>
            </a:r>
            <a:endParaRPr sz="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714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Char char="●"/>
            </a:pPr>
            <a:r>
              <a:rPr lang="en" sz="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Takes in props</a:t>
            </a:r>
            <a:endParaRPr sz="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714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Char char="●"/>
            </a:pPr>
            <a:r>
              <a:rPr lang="en" sz="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Stateless</a:t>
            </a:r>
            <a:r>
              <a:rPr lang="en" sz="900">
                <a:solidFill>
                  <a:srgbClr val="EA649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endParaRPr sz="900">
              <a:solidFill>
                <a:srgbClr val="EA649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2" name="Google Shape;432;p29"/>
          <p:cNvSpPr txBox="1"/>
          <p:nvPr/>
        </p:nvSpPr>
        <p:spPr>
          <a:xfrm>
            <a:off x="5657450" y="3746825"/>
            <a:ext cx="2403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</a:t>
            </a:r>
            <a:r>
              <a:rPr b="1" lang="en" sz="900">
                <a:solidFill>
                  <a:srgbClr val="00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components</a:t>
            </a:r>
            <a:endParaRPr sz="900">
              <a:solidFill>
                <a:srgbClr val="00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714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Char char="●"/>
            </a:pPr>
            <a:r>
              <a:rPr lang="en" sz="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Complex, rich</a:t>
            </a:r>
            <a:endParaRPr sz="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714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Char char="●"/>
            </a:pPr>
            <a:r>
              <a:rPr lang="en" sz="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Maintain</a:t>
            </a:r>
            <a:r>
              <a:rPr lang="en" sz="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their private data - state</a:t>
            </a:r>
            <a:endParaRPr sz="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714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Char char="●"/>
            </a:pPr>
            <a:r>
              <a:rPr lang="en" sz="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Takes in props</a:t>
            </a:r>
            <a:endParaRPr sz="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714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Char char="●"/>
            </a:pPr>
            <a:r>
              <a:rPr b="1" lang="en" sz="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Good for the purpose of our graphs</a:t>
            </a:r>
            <a:endParaRPr b="1" sz="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433" name="Google Shape;433;p29"/>
          <p:cNvGrpSpPr/>
          <p:nvPr/>
        </p:nvGrpSpPr>
        <p:grpSpPr>
          <a:xfrm>
            <a:off x="1741550" y="974225"/>
            <a:ext cx="4241075" cy="1027975"/>
            <a:chOff x="1741550" y="1050425"/>
            <a:chExt cx="4241075" cy="1027975"/>
          </a:xfrm>
        </p:grpSpPr>
        <p:sp>
          <p:nvSpPr>
            <p:cNvPr id="434" name="Google Shape;434;p29"/>
            <p:cNvSpPr txBox="1"/>
            <p:nvPr/>
          </p:nvSpPr>
          <p:spPr>
            <a:xfrm>
              <a:off x="1741550" y="1585800"/>
              <a:ext cx="2247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accent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Main app (React component):</a:t>
              </a:r>
              <a:endParaRPr b="1" sz="10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accent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function</a:t>
              </a:r>
              <a:endParaRPr b="1" sz="10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5" name="Google Shape;435;p29"/>
            <p:cNvSpPr txBox="1"/>
            <p:nvPr/>
          </p:nvSpPr>
          <p:spPr>
            <a:xfrm>
              <a:off x="4025425" y="1050425"/>
              <a:ext cx="19572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0FF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Graphs (React components):</a:t>
              </a:r>
              <a:endParaRPr b="1" sz="1000">
                <a:solidFill>
                  <a:srgbClr val="00FF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0FF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class</a:t>
              </a:r>
              <a:endParaRPr b="1" sz="1000">
                <a:solidFill>
                  <a:srgbClr val="00FF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436" name="Google Shape;436;p29"/>
          <p:cNvSpPr txBox="1"/>
          <p:nvPr/>
        </p:nvSpPr>
        <p:spPr>
          <a:xfrm>
            <a:off x="4221700" y="4319375"/>
            <a:ext cx="18615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85">
                <a:solidFill>
                  <a:srgbClr val="EA649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r>
              <a:rPr lang="en" sz="785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More a</a:t>
            </a:r>
            <a:r>
              <a:rPr lang="en" sz="785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bout </a:t>
            </a:r>
            <a:r>
              <a:rPr lang="en" sz="785" u="sng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React state </a:t>
            </a:r>
            <a:endParaRPr sz="785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0"/>
          <p:cNvSpPr/>
          <p:nvPr/>
        </p:nvSpPr>
        <p:spPr>
          <a:xfrm>
            <a:off x="4986250" y="4820825"/>
            <a:ext cx="968100" cy="153178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Components &amp; Data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442" name="Google Shape;442;p30"/>
          <p:cNvSpPr/>
          <p:nvPr/>
        </p:nvSpPr>
        <p:spPr>
          <a:xfrm>
            <a:off x="1433875" y="4820828"/>
            <a:ext cx="940873" cy="153172"/>
          </a:xfrm>
          <a:custGeom>
            <a:rect b="b" l="l" r="r" t="t"/>
            <a:pathLst>
              <a:path extrusionOk="0" h="2315" w="7632">
                <a:moveTo>
                  <a:pt x="7164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React &amp; Plotly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443" name="Google Shape;443;p30"/>
          <p:cNvSpPr/>
          <p:nvPr/>
        </p:nvSpPr>
        <p:spPr>
          <a:xfrm>
            <a:off x="2318491" y="4820903"/>
            <a:ext cx="940873" cy="153172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Set Up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444" name="Google Shape;444;p30"/>
          <p:cNvSpPr/>
          <p:nvPr/>
        </p:nvSpPr>
        <p:spPr>
          <a:xfrm>
            <a:off x="4101624" y="4820903"/>
            <a:ext cx="940750" cy="153172"/>
          </a:xfrm>
          <a:custGeom>
            <a:rect b="b" l="l" r="r" t="t"/>
            <a:pathLst>
              <a:path extrusionOk="0" h="2315" w="7631">
                <a:moveTo>
                  <a:pt x="7164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React Basics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445" name="Google Shape;445;p30"/>
          <p:cNvSpPr/>
          <p:nvPr/>
        </p:nvSpPr>
        <p:spPr>
          <a:xfrm>
            <a:off x="3210131" y="4820828"/>
            <a:ext cx="940750" cy="153172"/>
          </a:xfrm>
          <a:custGeom>
            <a:rect b="b" l="l" r="r" t="t"/>
            <a:pathLst>
              <a:path extrusionOk="0" h="2315" w="7631">
                <a:moveTo>
                  <a:pt x="7161" y="0"/>
                </a:moveTo>
                <a:lnTo>
                  <a:pt x="0" y="0"/>
                </a:lnTo>
                <a:lnTo>
                  <a:pt x="467" y="1158"/>
                </a:lnTo>
                <a:lnTo>
                  <a:pt x="0" y="2314"/>
                </a:lnTo>
                <a:lnTo>
                  <a:pt x="7161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Git &amp; Github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446" name="Google Shape;446;p30"/>
          <p:cNvSpPr/>
          <p:nvPr/>
        </p:nvSpPr>
        <p:spPr>
          <a:xfrm>
            <a:off x="6769252" y="4820831"/>
            <a:ext cx="940873" cy="153172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GDP &amp; Medals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447" name="Google Shape;447;p30"/>
          <p:cNvSpPr/>
          <p:nvPr/>
        </p:nvSpPr>
        <p:spPr>
          <a:xfrm>
            <a:off x="5884635" y="4820906"/>
            <a:ext cx="940750" cy="153172"/>
          </a:xfrm>
          <a:custGeom>
            <a:rect b="b" l="l" r="r" t="t"/>
            <a:pathLst>
              <a:path extrusionOk="0" h="2315" w="7631">
                <a:moveTo>
                  <a:pt x="7164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Visualize medals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448" name="Google Shape;448;p30"/>
          <p:cNvSpPr txBox="1"/>
          <p:nvPr/>
        </p:nvSpPr>
        <p:spPr>
          <a:xfrm>
            <a:off x="1357675" y="4568875"/>
            <a:ext cx="1495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 I: The Basics</a:t>
            </a:r>
            <a:endParaRPr b="1"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9" name="Google Shape;44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22">
                <a:solidFill>
                  <a:srgbClr val="93C47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● </a:t>
            </a:r>
            <a:r>
              <a:rPr b="1" lang="en" sz="2222">
                <a:latin typeface="Source Sans Pro"/>
                <a:ea typeface="Source Sans Pro"/>
                <a:cs typeface="Source Sans Pro"/>
                <a:sym typeface="Source Sans Pro"/>
              </a:rPr>
              <a:t>Visualize Medals of Top-5 Countries - Bar Chart</a:t>
            </a:r>
            <a:endParaRPr b="1" sz="3022"/>
          </a:p>
        </p:txBody>
      </p:sp>
      <p:sp>
        <p:nvSpPr>
          <p:cNvPr id="450" name="Google Shape;450;p30"/>
          <p:cNvSpPr txBox="1"/>
          <p:nvPr>
            <p:ph idx="1" type="body"/>
          </p:nvPr>
        </p:nvSpPr>
        <p:spPr>
          <a:xfrm>
            <a:off x="484350" y="1017725"/>
            <a:ext cx="3875400" cy="29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We will start with a basic bar chart that </a:t>
            </a:r>
            <a:r>
              <a:rPr b="1" lang="en" sz="1400">
                <a:solidFill>
                  <a:schemeClr val="dk1"/>
                </a:solidFill>
              </a:rPr>
              <a:t>only</a:t>
            </a:r>
            <a:r>
              <a:rPr b="1" lang="en" sz="1400">
                <a:solidFill>
                  <a:schemeClr val="dk1"/>
                </a:solidFill>
              </a:rPr>
              <a:t> graphs gold medals data.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Task 1:</a:t>
            </a:r>
            <a:r>
              <a:rPr lang="en" sz="1400">
                <a:solidFill>
                  <a:schemeClr val="dk1"/>
                </a:solidFill>
              </a:rPr>
              <a:t> Add on Silver and Bronze medals data by creating a stacked bar chart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Look at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Bar Charts</a:t>
            </a:r>
            <a:r>
              <a:rPr b="1" lang="en" sz="1400">
                <a:solidFill>
                  <a:srgbClr val="EC89AF"/>
                </a:solidFill>
              </a:rPr>
              <a:t> </a:t>
            </a:r>
            <a:r>
              <a:rPr lang="en" sz="1400">
                <a:solidFill>
                  <a:schemeClr val="dk1"/>
                </a:solidFill>
              </a:rPr>
              <a:t>page</a:t>
            </a:r>
            <a:r>
              <a:rPr b="1" lang="en" sz="1400">
                <a:solidFill>
                  <a:srgbClr val="EC89AF"/>
                </a:solidFill>
              </a:rPr>
              <a:t>*</a:t>
            </a:r>
            <a:endParaRPr sz="14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C89AF"/>
                </a:solidFill>
              </a:rPr>
              <a:t>*</a:t>
            </a:r>
            <a:r>
              <a:rPr lang="en" sz="1200">
                <a:solidFill>
                  <a:schemeClr val="dk1"/>
                </a:solidFill>
              </a:rPr>
              <a:t>demo code in the Plotly.js documentation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Task </a:t>
            </a:r>
            <a:r>
              <a:rPr b="1" lang="en" sz="1400">
                <a:solidFill>
                  <a:schemeClr val="dk1"/>
                </a:solidFill>
              </a:rPr>
              <a:t>2</a:t>
            </a:r>
            <a:r>
              <a:rPr lang="en" sz="1400">
                <a:solidFill>
                  <a:schemeClr val="dk1"/>
                </a:solidFill>
              </a:rPr>
              <a:t>: Restyle the bars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View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Styling Markers</a:t>
            </a:r>
            <a:r>
              <a:rPr lang="en" sz="1400">
                <a:solidFill>
                  <a:schemeClr val="dk1"/>
                </a:solidFill>
              </a:rPr>
              <a:t> page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Task </a:t>
            </a:r>
            <a:r>
              <a:rPr b="1" lang="en" sz="1400">
                <a:solidFill>
                  <a:schemeClr val="dk1"/>
                </a:solidFill>
              </a:rPr>
              <a:t>3</a:t>
            </a:r>
            <a:r>
              <a:rPr lang="en" sz="1400">
                <a:solidFill>
                  <a:schemeClr val="dk1"/>
                </a:solidFill>
              </a:rPr>
              <a:t>: Add axes labels and title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View </a:t>
            </a:r>
            <a:r>
              <a:rPr lang="en" sz="1400" u="sng">
                <a:solidFill>
                  <a:schemeClr val="hlink"/>
                </a:solidFill>
                <a:hlinkClick r:id="rId5"/>
              </a:rPr>
              <a:t>Axes - Set Styles and Axis Labels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451" name="Google Shape;451;p30"/>
          <p:cNvSpPr txBox="1"/>
          <p:nvPr/>
        </p:nvSpPr>
        <p:spPr>
          <a:xfrm>
            <a:off x="4935863" y="4568875"/>
            <a:ext cx="1495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 II: Let’s Visualize!</a:t>
            </a:r>
            <a:endParaRPr b="1"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2" name="Google Shape;452;p30"/>
          <p:cNvSpPr/>
          <p:nvPr/>
        </p:nvSpPr>
        <p:spPr>
          <a:xfrm>
            <a:off x="1254900" y="4624775"/>
            <a:ext cx="6634200" cy="405900"/>
          </a:xfrm>
          <a:prstGeom prst="rect">
            <a:avLst/>
          </a:prstGeom>
          <a:solidFill>
            <a:srgbClr val="212121">
              <a:alpha val="3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3" name="Google Shape;453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17575" y="1502388"/>
            <a:ext cx="3796951" cy="2277023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30"/>
          <p:cNvSpPr txBox="1"/>
          <p:nvPr/>
        </p:nvSpPr>
        <p:spPr>
          <a:xfrm>
            <a:off x="4926700" y="3887400"/>
            <a:ext cx="357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React Plotly.js </a:t>
            </a:r>
            <a:r>
              <a:rPr lang="en" sz="12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doc</a:t>
            </a: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| </a:t>
            </a:r>
            <a:r>
              <a:rPr lang="en" sz="12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GitHub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1"/>
          <p:cNvSpPr/>
          <p:nvPr/>
        </p:nvSpPr>
        <p:spPr>
          <a:xfrm>
            <a:off x="4986250" y="4820825"/>
            <a:ext cx="968100" cy="153178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Components &amp; Data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460" name="Google Shape;460;p31"/>
          <p:cNvSpPr/>
          <p:nvPr/>
        </p:nvSpPr>
        <p:spPr>
          <a:xfrm>
            <a:off x="1433875" y="4820828"/>
            <a:ext cx="940873" cy="153172"/>
          </a:xfrm>
          <a:custGeom>
            <a:rect b="b" l="l" r="r" t="t"/>
            <a:pathLst>
              <a:path extrusionOk="0" h="2315" w="7632">
                <a:moveTo>
                  <a:pt x="7164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React &amp; Plotly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461" name="Google Shape;461;p31"/>
          <p:cNvSpPr/>
          <p:nvPr/>
        </p:nvSpPr>
        <p:spPr>
          <a:xfrm>
            <a:off x="2318491" y="4820903"/>
            <a:ext cx="940873" cy="153172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Set Up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462" name="Google Shape;462;p31"/>
          <p:cNvSpPr/>
          <p:nvPr/>
        </p:nvSpPr>
        <p:spPr>
          <a:xfrm>
            <a:off x="4101624" y="4820903"/>
            <a:ext cx="940750" cy="153172"/>
          </a:xfrm>
          <a:custGeom>
            <a:rect b="b" l="l" r="r" t="t"/>
            <a:pathLst>
              <a:path extrusionOk="0" h="2315" w="7631">
                <a:moveTo>
                  <a:pt x="7164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React Basics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463" name="Google Shape;463;p31"/>
          <p:cNvSpPr/>
          <p:nvPr/>
        </p:nvSpPr>
        <p:spPr>
          <a:xfrm>
            <a:off x="3210131" y="4820828"/>
            <a:ext cx="940750" cy="153172"/>
          </a:xfrm>
          <a:custGeom>
            <a:rect b="b" l="l" r="r" t="t"/>
            <a:pathLst>
              <a:path extrusionOk="0" h="2315" w="7631">
                <a:moveTo>
                  <a:pt x="7161" y="0"/>
                </a:moveTo>
                <a:lnTo>
                  <a:pt x="0" y="0"/>
                </a:lnTo>
                <a:lnTo>
                  <a:pt x="467" y="1158"/>
                </a:lnTo>
                <a:lnTo>
                  <a:pt x="0" y="2314"/>
                </a:lnTo>
                <a:lnTo>
                  <a:pt x="7161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Git &amp; Github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464" name="Google Shape;464;p31"/>
          <p:cNvSpPr/>
          <p:nvPr/>
        </p:nvSpPr>
        <p:spPr>
          <a:xfrm>
            <a:off x="6769252" y="4820831"/>
            <a:ext cx="940873" cy="153172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solidFill>
            <a:srgbClr val="FFD600"/>
          </a:solidFill>
          <a:ln cap="flat" cmpd="sng" w="9525">
            <a:solidFill>
              <a:srgbClr val="FFD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GDP &amp; Medals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465" name="Google Shape;465;p31"/>
          <p:cNvSpPr/>
          <p:nvPr/>
        </p:nvSpPr>
        <p:spPr>
          <a:xfrm>
            <a:off x="5884635" y="4820906"/>
            <a:ext cx="940750" cy="153172"/>
          </a:xfrm>
          <a:custGeom>
            <a:rect b="b" l="l" r="r" t="t"/>
            <a:pathLst>
              <a:path extrusionOk="0" h="2315" w="7631">
                <a:moveTo>
                  <a:pt x="7164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Visualize medals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466" name="Google Shape;466;p31"/>
          <p:cNvSpPr txBox="1"/>
          <p:nvPr/>
        </p:nvSpPr>
        <p:spPr>
          <a:xfrm>
            <a:off x="1357675" y="4568875"/>
            <a:ext cx="1495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 I: The Basics</a:t>
            </a:r>
            <a:endParaRPr b="1"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7" name="Google Shape;46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22">
                <a:solidFill>
                  <a:srgbClr val="FFD6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● </a:t>
            </a:r>
            <a:r>
              <a:rPr b="1" lang="en" sz="2222">
                <a:latin typeface="Source Sans Pro"/>
                <a:ea typeface="Source Sans Pro"/>
                <a:cs typeface="Source Sans Pro"/>
                <a:sym typeface="Source Sans Pro"/>
              </a:rPr>
              <a:t>Visualize GDP and Medals Data - Motivation</a:t>
            </a:r>
            <a:endParaRPr b="1" sz="3022"/>
          </a:p>
        </p:txBody>
      </p:sp>
      <p:sp>
        <p:nvSpPr>
          <p:cNvPr id="468" name="Google Shape;468;p31"/>
          <p:cNvSpPr txBox="1"/>
          <p:nvPr>
            <p:ph idx="1" type="body"/>
          </p:nvPr>
        </p:nvSpPr>
        <p:spPr>
          <a:xfrm>
            <a:off x="235500" y="1551125"/>
            <a:ext cx="5348700" cy="24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This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Article</a:t>
            </a:r>
            <a:r>
              <a:rPr lang="en" sz="1400">
                <a:solidFill>
                  <a:schemeClr val="dk1"/>
                </a:solidFill>
              </a:rPr>
              <a:t> suggests possible connection between </a:t>
            </a:r>
            <a:r>
              <a:rPr lang="en" sz="1400">
                <a:solidFill>
                  <a:schemeClr val="dk1"/>
                </a:solidFill>
              </a:rPr>
              <a:t>economic output </a:t>
            </a:r>
            <a:r>
              <a:rPr lang="en" sz="1400">
                <a:solidFill>
                  <a:schemeClr val="dk1"/>
                </a:solidFill>
              </a:rPr>
              <a:t>and Olympic glory.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Let’s make our own visualization</a:t>
            </a:r>
            <a:r>
              <a:rPr b="1" lang="en" sz="1400">
                <a:solidFill>
                  <a:srgbClr val="FFD600"/>
                </a:solidFill>
              </a:rPr>
              <a:t>* </a:t>
            </a:r>
            <a:r>
              <a:rPr lang="en" sz="1400">
                <a:solidFill>
                  <a:schemeClr val="dk1"/>
                </a:solidFill>
              </a:rPr>
              <a:t>with the latest data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Economic output </a:t>
            </a:r>
            <a:r>
              <a:rPr lang="en" sz="1400">
                <a:solidFill>
                  <a:schemeClr val="dk1"/>
                </a:solidFill>
              </a:rPr>
              <a:t> -&gt; </a:t>
            </a:r>
            <a:r>
              <a:rPr lang="en">
                <a:solidFill>
                  <a:schemeClr val="dk1"/>
                </a:solidFill>
              </a:rPr>
              <a:t>GDP (most recent year)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Olympic performance -&gt; Tokyo 2020 Medals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000">
                <a:solidFill>
                  <a:srgbClr val="FFD600"/>
                </a:solidFill>
              </a:rPr>
              <a:t>*</a:t>
            </a:r>
            <a:r>
              <a:rPr lang="en" sz="1000">
                <a:solidFill>
                  <a:schemeClr val="dk1"/>
                </a:solidFill>
              </a:rPr>
              <a:t>Our goal is to generate hypothesis for further research, not conclusions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469" name="Google Shape;469;p31"/>
          <p:cNvSpPr txBox="1"/>
          <p:nvPr/>
        </p:nvSpPr>
        <p:spPr>
          <a:xfrm>
            <a:off x="4935863" y="4568875"/>
            <a:ext cx="1495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 II: Let’s Visualize!</a:t>
            </a:r>
            <a:endParaRPr b="1"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0" name="Google Shape;470;p31"/>
          <p:cNvSpPr/>
          <p:nvPr/>
        </p:nvSpPr>
        <p:spPr>
          <a:xfrm>
            <a:off x="1254900" y="4624775"/>
            <a:ext cx="6634200" cy="405900"/>
          </a:xfrm>
          <a:prstGeom prst="rect">
            <a:avLst/>
          </a:prstGeom>
          <a:solidFill>
            <a:srgbClr val="212121">
              <a:alpha val="3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1" name="Google Shape;47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4175" y="1271900"/>
            <a:ext cx="2696326" cy="20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4175" y="3492775"/>
            <a:ext cx="2696324" cy="9595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3" name="Google Shape;473;p31"/>
          <p:cNvCxnSpPr/>
          <p:nvPr/>
        </p:nvCxnSpPr>
        <p:spPr>
          <a:xfrm>
            <a:off x="7426300" y="4008900"/>
            <a:ext cx="605100" cy="0"/>
          </a:xfrm>
          <a:prstGeom prst="straightConnector1">
            <a:avLst/>
          </a:prstGeom>
          <a:noFill/>
          <a:ln cap="flat" cmpd="sng" w="1905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4" name="Google Shape;474;p31"/>
          <p:cNvCxnSpPr/>
          <p:nvPr/>
        </p:nvCxnSpPr>
        <p:spPr>
          <a:xfrm>
            <a:off x="5584325" y="4111725"/>
            <a:ext cx="1765800" cy="5100"/>
          </a:xfrm>
          <a:prstGeom prst="straightConnector1">
            <a:avLst/>
          </a:prstGeom>
          <a:noFill/>
          <a:ln cap="flat" cmpd="sng" w="1905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14"/>
          <p:cNvCxnSpPr/>
          <p:nvPr/>
        </p:nvCxnSpPr>
        <p:spPr>
          <a:xfrm rot="10800000">
            <a:off x="2179604" y="3144566"/>
            <a:ext cx="2253600" cy="103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5" name="Google Shape;65;p14"/>
          <p:cNvCxnSpPr/>
          <p:nvPr/>
        </p:nvCxnSpPr>
        <p:spPr>
          <a:xfrm flipH="1" rot="10800000">
            <a:off x="2352474" y="1558655"/>
            <a:ext cx="2091300" cy="1043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66" name="Google Shape;66;p14"/>
          <p:cNvGrpSpPr/>
          <p:nvPr/>
        </p:nvGrpSpPr>
        <p:grpSpPr>
          <a:xfrm>
            <a:off x="418045" y="1969754"/>
            <a:ext cx="1934494" cy="1783162"/>
            <a:chOff x="418025" y="1836411"/>
            <a:chExt cx="2039100" cy="1842300"/>
          </a:xfrm>
        </p:grpSpPr>
        <p:sp>
          <p:nvSpPr>
            <p:cNvPr id="67" name="Google Shape;67;p14"/>
            <p:cNvSpPr/>
            <p:nvPr/>
          </p:nvSpPr>
          <p:spPr>
            <a:xfrm>
              <a:off x="418025" y="1836411"/>
              <a:ext cx="2039100" cy="1842300"/>
            </a:xfrm>
            <a:prstGeom prst="roundRect">
              <a:avLst>
                <a:gd fmla="val 4473" name="adj"/>
              </a:avLst>
            </a:prstGeom>
            <a:solidFill>
              <a:schemeClr val="dk1"/>
            </a:solidFill>
            <a:ln>
              <a:noFill/>
            </a:ln>
            <a:effectLst>
              <a:outerShdw rotWithShape="0" algn="bl" dir="2880000" dist="200025">
                <a:srgbClr val="EA6497">
                  <a:alpha val="9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418025" y="2034842"/>
              <a:ext cx="2039100" cy="47100"/>
            </a:xfrm>
            <a:prstGeom prst="rect">
              <a:avLst/>
            </a:prstGeom>
            <a:solidFill>
              <a:srgbClr val="EA6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 txBox="1"/>
            <p:nvPr/>
          </p:nvSpPr>
          <p:spPr>
            <a:xfrm>
              <a:off x="528735" y="2340178"/>
              <a:ext cx="1817700" cy="371100"/>
            </a:xfrm>
            <a:prstGeom prst="rect">
              <a:avLst/>
            </a:prstGeom>
            <a:noFill/>
            <a:ln>
              <a:noFill/>
            </a:ln>
            <a:effectLst>
              <a:outerShdw rotWithShape="0" algn="bl" dir="12600000" dist="47625">
                <a:srgbClr val="F4F4F4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Intro to Data Visualization on Web Interfaces</a:t>
              </a:r>
              <a:endPara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0" name="Google Shape;70;p14"/>
            <p:cNvSpPr txBox="1"/>
            <p:nvPr/>
          </p:nvSpPr>
          <p:spPr>
            <a:xfrm>
              <a:off x="447888" y="2872077"/>
              <a:ext cx="1979400" cy="715500"/>
            </a:xfrm>
            <a:prstGeom prst="rect">
              <a:avLst/>
            </a:prstGeom>
            <a:noFill/>
            <a:ln>
              <a:noFill/>
            </a:ln>
            <a:effectLst>
              <a:outerShdw rotWithShape="0" algn="bl" dir="12600000" dist="47625">
                <a:srgbClr val="F4F4F4"/>
              </a:outerShdw>
            </a:effectLst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Helvetica Neue"/>
                  <a:ea typeface="Helvetica Neue"/>
                  <a:cs typeface="Helvetica Neue"/>
                  <a:sym typeface="Helvetica Neue"/>
                </a:rPr>
                <a:t>October 15, 2021</a:t>
              </a:r>
              <a:endParaRPr sz="11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Helvetica Neue"/>
                  <a:ea typeface="Helvetica Neue"/>
                  <a:cs typeface="Helvetica Neue"/>
                  <a:sym typeface="Helvetica Neue"/>
                </a:rPr>
                <a:t>9:30-10:30 am (60 min)</a:t>
              </a:r>
              <a:endParaRPr sz="11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Helvetica Neue"/>
                  <a:ea typeface="Helvetica Neue"/>
                  <a:cs typeface="Helvetica Neue"/>
                  <a:sym typeface="Helvetica Neue"/>
                </a:rPr>
                <a:t>AB Room 415</a:t>
              </a:r>
              <a:endParaRPr sz="11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71" name="Google Shape;71;p14"/>
          <p:cNvCxnSpPr/>
          <p:nvPr/>
        </p:nvCxnSpPr>
        <p:spPr>
          <a:xfrm rot="10800000">
            <a:off x="5018286" y="3921584"/>
            <a:ext cx="1104000" cy="3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72" name="Google Shape;72;p14"/>
          <p:cNvGrpSpPr/>
          <p:nvPr/>
        </p:nvGrpSpPr>
        <p:grpSpPr>
          <a:xfrm>
            <a:off x="4436041" y="644120"/>
            <a:ext cx="1934494" cy="1783162"/>
            <a:chOff x="3272435" y="511837"/>
            <a:chExt cx="2039100" cy="1842300"/>
          </a:xfrm>
        </p:grpSpPr>
        <p:sp>
          <p:nvSpPr>
            <p:cNvPr id="73" name="Google Shape;73;p14"/>
            <p:cNvSpPr/>
            <p:nvPr/>
          </p:nvSpPr>
          <p:spPr>
            <a:xfrm>
              <a:off x="3272435" y="511837"/>
              <a:ext cx="2039100" cy="1842300"/>
            </a:xfrm>
            <a:prstGeom prst="roundRect">
              <a:avLst>
                <a:gd fmla="val 4473" name="adj"/>
              </a:avLst>
            </a:prstGeom>
            <a:solidFill>
              <a:schemeClr val="dk1"/>
            </a:solidFill>
            <a:ln>
              <a:noFill/>
            </a:ln>
            <a:effectLst>
              <a:outerShdw rotWithShape="0" algn="bl" dir="2880000" dist="200025">
                <a:srgbClr val="00C3B1">
                  <a:alpha val="9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3272435" y="710268"/>
              <a:ext cx="2039100" cy="47100"/>
            </a:xfrm>
            <a:prstGeom prst="rect">
              <a:avLst/>
            </a:prstGeom>
            <a:solidFill>
              <a:srgbClr val="31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4893057" y="585387"/>
              <a:ext cx="81900" cy="79800"/>
            </a:xfrm>
            <a:prstGeom prst="ellipse">
              <a:avLst/>
            </a:prstGeom>
            <a:solidFill>
              <a:srgbClr val="EA6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5023079" y="585387"/>
              <a:ext cx="81900" cy="79800"/>
            </a:xfrm>
            <a:prstGeom prst="ellipse">
              <a:avLst/>
            </a:prstGeom>
            <a:solidFill>
              <a:srgbClr val="31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5153101" y="585387"/>
              <a:ext cx="81900" cy="79800"/>
            </a:xfrm>
            <a:prstGeom prst="ellipse">
              <a:avLst/>
            </a:prstGeom>
            <a:solidFill>
              <a:srgbClr val="6F7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 txBox="1"/>
            <p:nvPr/>
          </p:nvSpPr>
          <p:spPr>
            <a:xfrm>
              <a:off x="3353238" y="1045931"/>
              <a:ext cx="1877400" cy="371100"/>
            </a:xfrm>
            <a:prstGeom prst="rect">
              <a:avLst/>
            </a:prstGeom>
            <a:noFill/>
            <a:ln>
              <a:noFill/>
            </a:ln>
            <a:effectLst>
              <a:outerShdw rotWithShape="0" algn="bl" dir="12600000" dist="47625">
                <a:srgbClr val="F4F4F4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Data Visualization with Plotly for JavaScript</a:t>
              </a:r>
              <a:endParaRPr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" name="Google Shape;79;p14"/>
            <p:cNvSpPr txBox="1"/>
            <p:nvPr/>
          </p:nvSpPr>
          <p:spPr>
            <a:xfrm>
              <a:off x="3454711" y="1547488"/>
              <a:ext cx="1674600" cy="715500"/>
            </a:xfrm>
            <a:prstGeom prst="rect">
              <a:avLst/>
            </a:prstGeom>
            <a:noFill/>
            <a:ln>
              <a:noFill/>
            </a:ln>
            <a:effectLst>
              <a:outerShdw rotWithShape="0" algn="bl" dir="12600000" dist="47625">
                <a:srgbClr val="F4F4F4"/>
              </a:outerShdw>
            </a:effectLst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Helvetica Neue"/>
                  <a:ea typeface="Helvetica Neue"/>
                  <a:cs typeface="Helvetica Neue"/>
                  <a:sym typeface="Helvetica Neue"/>
                </a:rPr>
                <a:t>October 21, 2021</a:t>
              </a:r>
              <a:endParaRPr sz="11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Helvetica Neue"/>
                  <a:ea typeface="Helvetica Neue"/>
                  <a:cs typeface="Helvetica Neue"/>
                  <a:sym typeface="Helvetica Neue"/>
                </a:rPr>
                <a:t>10-11:30 am (90 min)</a:t>
              </a:r>
              <a:endParaRPr sz="11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Helvetica Neue"/>
                  <a:ea typeface="Helvetica Neue"/>
                  <a:cs typeface="Helvetica Neue"/>
                  <a:sym typeface="Helvetica Neue"/>
                </a:rPr>
                <a:t>AB Room 415</a:t>
              </a:r>
              <a:endParaRPr sz="11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80" name="Google Shape;80;p14"/>
          <p:cNvGrpSpPr/>
          <p:nvPr/>
        </p:nvGrpSpPr>
        <p:grpSpPr>
          <a:xfrm>
            <a:off x="3270615" y="2848547"/>
            <a:ext cx="1934494" cy="1783162"/>
            <a:chOff x="3272450" y="2789374"/>
            <a:chExt cx="2039100" cy="1842300"/>
          </a:xfrm>
        </p:grpSpPr>
        <p:sp>
          <p:nvSpPr>
            <p:cNvPr id="81" name="Google Shape;81;p14"/>
            <p:cNvSpPr/>
            <p:nvPr/>
          </p:nvSpPr>
          <p:spPr>
            <a:xfrm>
              <a:off x="3272450" y="2789374"/>
              <a:ext cx="2039100" cy="1842300"/>
            </a:xfrm>
            <a:prstGeom prst="roundRect">
              <a:avLst>
                <a:gd fmla="val 4473" name="adj"/>
              </a:avLst>
            </a:prstGeom>
            <a:solidFill>
              <a:schemeClr val="dk1"/>
            </a:solidFill>
            <a:ln>
              <a:noFill/>
            </a:ln>
            <a:effectLst>
              <a:outerShdw rotWithShape="0" algn="bl" dir="2880000" dist="200025">
                <a:srgbClr val="A7ADF7">
                  <a:alpha val="9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3272450" y="2987804"/>
              <a:ext cx="2039100" cy="47100"/>
            </a:xfrm>
            <a:prstGeom prst="rect">
              <a:avLst/>
            </a:prstGeom>
            <a:solidFill>
              <a:srgbClr val="A7AD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4893072" y="2862924"/>
              <a:ext cx="81900" cy="79800"/>
            </a:xfrm>
            <a:prstGeom prst="ellipse">
              <a:avLst/>
            </a:prstGeom>
            <a:solidFill>
              <a:srgbClr val="EA6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5023095" y="2862924"/>
              <a:ext cx="81900" cy="79800"/>
            </a:xfrm>
            <a:prstGeom prst="ellipse">
              <a:avLst/>
            </a:prstGeom>
            <a:solidFill>
              <a:srgbClr val="31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5153117" y="2862924"/>
              <a:ext cx="81900" cy="79800"/>
            </a:xfrm>
            <a:prstGeom prst="ellipse">
              <a:avLst/>
            </a:prstGeom>
            <a:solidFill>
              <a:srgbClr val="6F7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 txBox="1"/>
            <p:nvPr/>
          </p:nvSpPr>
          <p:spPr>
            <a:xfrm>
              <a:off x="3383175" y="3341388"/>
              <a:ext cx="1817700" cy="371100"/>
            </a:xfrm>
            <a:prstGeom prst="rect">
              <a:avLst/>
            </a:prstGeom>
            <a:noFill/>
            <a:ln>
              <a:noFill/>
            </a:ln>
            <a:effectLst>
              <a:outerShdw rotWithShape="0" algn="bl" dir="12600000" dist="47625">
                <a:srgbClr val="F4F4F4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Data Visualization with Plotly for Python</a:t>
              </a:r>
              <a:endParaRPr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" name="Google Shape;87;p14"/>
            <p:cNvSpPr txBox="1"/>
            <p:nvPr/>
          </p:nvSpPr>
          <p:spPr>
            <a:xfrm>
              <a:off x="3454727" y="3825025"/>
              <a:ext cx="1674600" cy="715500"/>
            </a:xfrm>
            <a:prstGeom prst="rect">
              <a:avLst/>
            </a:prstGeom>
            <a:noFill/>
            <a:ln>
              <a:noFill/>
            </a:ln>
            <a:effectLst>
              <a:outerShdw rotWithShape="0" algn="bl" dir="12600000" dist="47625">
                <a:srgbClr val="F4F4F4"/>
              </a:outerShdw>
            </a:effectLst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Helvetica Neue"/>
                  <a:ea typeface="Helvetica Neue"/>
                  <a:cs typeface="Helvetica Neue"/>
                  <a:sym typeface="Helvetica Neue"/>
                </a:rPr>
                <a:t>October 21, 2021</a:t>
              </a:r>
              <a:endParaRPr sz="11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Helvetica Neue"/>
                  <a:ea typeface="Helvetica Neue"/>
                  <a:cs typeface="Helvetica Neue"/>
                  <a:sym typeface="Helvetica Neue"/>
                </a:rPr>
                <a:t>10-11:30 am (90 min)</a:t>
              </a:r>
              <a:endParaRPr sz="11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Helvetica Neue"/>
                  <a:ea typeface="Helvetica Neue"/>
                  <a:cs typeface="Helvetica Neue"/>
                  <a:sym typeface="Helvetica Neue"/>
                </a:rPr>
                <a:t>AB Room 415</a:t>
              </a:r>
              <a:endParaRPr sz="11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88" name="Google Shape;88;p14"/>
          <p:cNvGrpSpPr/>
          <p:nvPr/>
        </p:nvGrpSpPr>
        <p:grpSpPr>
          <a:xfrm>
            <a:off x="6006897" y="2848547"/>
            <a:ext cx="1934494" cy="1783162"/>
            <a:chOff x="5970000" y="2789374"/>
            <a:chExt cx="2039100" cy="1842300"/>
          </a:xfrm>
        </p:grpSpPr>
        <p:sp>
          <p:nvSpPr>
            <p:cNvPr id="89" name="Google Shape;89;p14"/>
            <p:cNvSpPr/>
            <p:nvPr/>
          </p:nvSpPr>
          <p:spPr>
            <a:xfrm>
              <a:off x="5970000" y="2789374"/>
              <a:ext cx="2039100" cy="1842300"/>
            </a:xfrm>
            <a:prstGeom prst="roundRect">
              <a:avLst>
                <a:gd fmla="val 4473" name="adj"/>
              </a:avLst>
            </a:prstGeom>
            <a:solidFill>
              <a:schemeClr val="dk1"/>
            </a:solidFill>
            <a:ln>
              <a:noFill/>
            </a:ln>
            <a:effectLst>
              <a:outerShdw rotWithShape="0" algn="bl" dir="2880000" dist="200025">
                <a:srgbClr val="6F79F7">
                  <a:alpha val="9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5970000" y="2987804"/>
              <a:ext cx="2039100" cy="47100"/>
            </a:xfrm>
            <a:prstGeom prst="rect">
              <a:avLst/>
            </a:prstGeom>
            <a:solidFill>
              <a:srgbClr val="6F7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7590622" y="2862924"/>
              <a:ext cx="81900" cy="79800"/>
            </a:xfrm>
            <a:prstGeom prst="ellipse">
              <a:avLst/>
            </a:prstGeom>
            <a:solidFill>
              <a:srgbClr val="EA6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7720645" y="2862924"/>
              <a:ext cx="81900" cy="79800"/>
            </a:xfrm>
            <a:prstGeom prst="ellipse">
              <a:avLst/>
            </a:prstGeom>
            <a:solidFill>
              <a:srgbClr val="31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7850667" y="2862924"/>
              <a:ext cx="81900" cy="79800"/>
            </a:xfrm>
            <a:prstGeom prst="ellipse">
              <a:avLst/>
            </a:prstGeom>
            <a:solidFill>
              <a:srgbClr val="6F7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 txBox="1"/>
            <p:nvPr/>
          </p:nvSpPr>
          <p:spPr>
            <a:xfrm>
              <a:off x="5970000" y="3341400"/>
              <a:ext cx="2039100" cy="371100"/>
            </a:xfrm>
            <a:prstGeom prst="rect">
              <a:avLst/>
            </a:prstGeom>
            <a:noFill/>
            <a:ln>
              <a:noFill/>
            </a:ln>
            <a:effectLst>
              <a:outerShdw rotWithShape="0" algn="bl" dir="12600000" dist="47625">
                <a:srgbClr val="F4F4F4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Data </a:t>
              </a:r>
              <a:r>
                <a:rPr b="1" lang="en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Dashboarding</a:t>
              </a:r>
              <a:r>
                <a:rPr b="1" lang="en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with Plotly for </a:t>
              </a:r>
              <a:endParaRPr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Python</a:t>
              </a:r>
              <a:endParaRPr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" name="Google Shape;95;p14"/>
            <p:cNvSpPr txBox="1"/>
            <p:nvPr/>
          </p:nvSpPr>
          <p:spPr>
            <a:xfrm>
              <a:off x="6036752" y="3852813"/>
              <a:ext cx="1905600" cy="715500"/>
            </a:xfrm>
            <a:prstGeom prst="rect">
              <a:avLst/>
            </a:prstGeom>
            <a:noFill/>
            <a:ln>
              <a:noFill/>
            </a:ln>
            <a:effectLst>
              <a:outerShdw rotWithShape="0" algn="bl" dir="12600000" dist="47625">
                <a:srgbClr val="F4F4F4"/>
              </a:outerShdw>
            </a:effectLst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Helvetica Neue"/>
                  <a:ea typeface="Helvetica Neue"/>
                  <a:cs typeface="Helvetica Neue"/>
                  <a:sym typeface="Helvetica Neue"/>
                </a:rPr>
                <a:t>October 28, 2021</a:t>
              </a:r>
              <a:endParaRPr sz="11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Helvetica Neue"/>
                  <a:ea typeface="Helvetica Neue"/>
                  <a:cs typeface="Helvetica Neue"/>
                  <a:sym typeface="Helvetica Neue"/>
                </a:rPr>
                <a:t>10 am -12 pm (120 min)</a:t>
              </a:r>
              <a:endParaRPr sz="11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Helvetica Neue"/>
                  <a:ea typeface="Helvetica Neue"/>
                  <a:cs typeface="Helvetica Neue"/>
                  <a:sym typeface="Helvetica Neue"/>
                </a:rPr>
                <a:t>AB Room 415</a:t>
              </a:r>
              <a:endParaRPr sz="11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96" name="Google Shape;96;p14"/>
          <p:cNvGrpSpPr/>
          <p:nvPr/>
        </p:nvGrpSpPr>
        <p:grpSpPr>
          <a:xfrm>
            <a:off x="1958249" y="2041980"/>
            <a:ext cx="324403" cy="77238"/>
            <a:chOff x="4893072" y="2862924"/>
            <a:chExt cx="341945" cy="79800"/>
          </a:xfrm>
        </p:grpSpPr>
        <p:sp>
          <p:nvSpPr>
            <p:cNvPr id="97" name="Google Shape;97;p14"/>
            <p:cNvSpPr/>
            <p:nvPr/>
          </p:nvSpPr>
          <p:spPr>
            <a:xfrm>
              <a:off x="4893072" y="2862924"/>
              <a:ext cx="81900" cy="79800"/>
            </a:xfrm>
            <a:prstGeom prst="ellipse">
              <a:avLst/>
            </a:prstGeom>
            <a:solidFill>
              <a:srgbClr val="EA6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5023095" y="2862924"/>
              <a:ext cx="81900" cy="79800"/>
            </a:xfrm>
            <a:prstGeom prst="ellipse">
              <a:avLst/>
            </a:prstGeom>
            <a:solidFill>
              <a:srgbClr val="31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5153117" y="2862924"/>
              <a:ext cx="81900" cy="79800"/>
            </a:xfrm>
            <a:prstGeom prst="ellipse">
              <a:avLst/>
            </a:prstGeom>
            <a:solidFill>
              <a:srgbClr val="6F7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4"/>
          <p:cNvSpPr txBox="1"/>
          <p:nvPr>
            <p:ph type="title"/>
          </p:nvPr>
        </p:nvSpPr>
        <p:spPr>
          <a:xfrm>
            <a:off x="311700" y="445025"/>
            <a:ext cx="3492000" cy="11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b="1" lang="en" sz="3400"/>
              <a:t>Timeline</a:t>
            </a:r>
            <a:endParaRPr b="1" sz="3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lang="en" sz="2300"/>
              <a:t>Data Visualization Series</a:t>
            </a:r>
            <a:endParaRPr sz="2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2"/>
          <p:cNvSpPr/>
          <p:nvPr/>
        </p:nvSpPr>
        <p:spPr>
          <a:xfrm>
            <a:off x="4986250" y="4820825"/>
            <a:ext cx="968100" cy="153178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Components &amp; Data</a:t>
            </a:r>
            <a:endParaRPr sz="600">
              <a:solidFill>
                <a:schemeClr val="dk1"/>
              </a:solidFill>
            </a:endParaRPr>
          </a:p>
        </p:txBody>
      </p:sp>
      <p:pic>
        <p:nvPicPr>
          <p:cNvPr id="480" name="Google Shape;48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7575" y="1497600"/>
            <a:ext cx="3796952" cy="225705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32"/>
          <p:cNvSpPr/>
          <p:nvPr/>
        </p:nvSpPr>
        <p:spPr>
          <a:xfrm>
            <a:off x="1433875" y="4820828"/>
            <a:ext cx="940873" cy="153172"/>
          </a:xfrm>
          <a:custGeom>
            <a:rect b="b" l="l" r="r" t="t"/>
            <a:pathLst>
              <a:path extrusionOk="0" h="2315" w="7632">
                <a:moveTo>
                  <a:pt x="7164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React &amp; Plotly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482" name="Google Shape;482;p32"/>
          <p:cNvSpPr/>
          <p:nvPr/>
        </p:nvSpPr>
        <p:spPr>
          <a:xfrm>
            <a:off x="2318491" y="4820903"/>
            <a:ext cx="940873" cy="153172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Set Up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483" name="Google Shape;483;p32"/>
          <p:cNvSpPr/>
          <p:nvPr/>
        </p:nvSpPr>
        <p:spPr>
          <a:xfrm>
            <a:off x="4101624" y="4820903"/>
            <a:ext cx="940750" cy="153172"/>
          </a:xfrm>
          <a:custGeom>
            <a:rect b="b" l="l" r="r" t="t"/>
            <a:pathLst>
              <a:path extrusionOk="0" h="2315" w="7631">
                <a:moveTo>
                  <a:pt x="7164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React Basics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484" name="Google Shape;484;p32"/>
          <p:cNvSpPr/>
          <p:nvPr/>
        </p:nvSpPr>
        <p:spPr>
          <a:xfrm>
            <a:off x="3210131" y="4820828"/>
            <a:ext cx="940750" cy="153172"/>
          </a:xfrm>
          <a:custGeom>
            <a:rect b="b" l="l" r="r" t="t"/>
            <a:pathLst>
              <a:path extrusionOk="0" h="2315" w="7631">
                <a:moveTo>
                  <a:pt x="7161" y="0"/>
                </a:moveTo>
                <a:lnTo>
                  <a:pt x="0" y="0"/>
                </a:lnTo>
                <a:lnTo>
                  <a:pt x="467" y="1158"/>
                </a:lnTo>
                <a:lnTo>
                  <a:pt x="0" y="2314"/>
                </a:lnTo>
                <a:lnTo>
                  <a:pt x="7161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Git &amp; Github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485" name="Google Shape;485;p32"/>
          <p:cNvSpPr/>
          <p:nvPr/>
        </p:nvSpPr>
        <p:spPr>
          <a:xfrm>
            <a:off x="6769252" y="4820831"/>
            <a:ext cx="940873" cy="153172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solidFill>
            <a:srgbClr val="FFD600"/>
          </a:solidFill>
          <a:ln cap="flat" cmpd="sng" w="9525">
            <a:solidFill>
              <a:srgbClr val="FFD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GDP &amp; Medals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486" name="Google Shape;486;p32"/>
          <p:cNvSpPr/>
          <p:nvPr/>
        </p:nvSpPr>
        <p:spPr>
          <a:xfrm>
            <a:off x="5884635" y="4820906"/>
            <a:ext cx="940750" cy="153172"/>
          </a:xfrm>
          <a:custGeom>
            <a:rect b="b" l="l" r="r" t="t"/>
            <a:pathLst>
              <a:path extrusionOk="0" h="2315" w="7631">
                <a:moveTo>
                  <a:pt x="7164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Visualize medals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487" name="Google Shape;487;p32"/>
          <p:cNvSpPr txBox="1"/>
          <p:nvPr/>
        </p:nvSpPr>
        <p:spPr>
          <a:xfrm>
            <a:off x="1357675" y="4568875"/>
            <a:ext cx="1495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 I: The Basics</a:t>
            </a:r>
            <a:endParaRPr b="1"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8" name="Google Shape;48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22">
                <a:solidFill>
                  <a:srgbClr val="FFD6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● </a:t>
            </a:r>
            <a:r>
              <a:rPr b="1" lang="en" sz="2222">
                <a:latin typeface="Source Sans Pro"/>
                <a:ea typeface="Source Sans Pro"/>
                <a:cs typeface="Source Sans Pro"/>
                <a:sym typeface="Source Sans Pro"/>
              </a:rPr>
              <a:t>Visualize GDP and Medals Data - Bubble Chart</a:t>
            </a:r>
            <a:endParaRPr b="1" sz="3022"/>
          </a:p>
        </p:txBody>
      </p:sp>
      <p:sp>
        <p:nvSpPr>
          <p:cNvPr id="489" name="Google Shape;489;p32"/>
          <p:cNvSpPr txBox="1"/>
          <p:nvPr>
            <p:ph idx="1" type="body"/>
          </p:nvPr>
        </p:nvSpPr>
        <p:spPr>
          <a:xfrm>
            <a:off x="484350" y="1017725"/>
            <a:ext cx="45579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We will start with a basic scatter chart.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Task 1:</a:t>
            </a:r>
            <a:r>
              <a:rPr lang="en" sz="1400">
                <a:solidFill>
                  <a:schemeClr val="dk1"/>
                </a:solidFill>
              </a:rPr>
              <a:t> Add size to data points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Look at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Bubble Charts</a:t>
            </a:r>
            <a:r>
              <a:rPr b="1" lang="en" sz="1400">
                <a:solidFill>
                  <a:srgbClr val="EC89AF"/>
                </a:solidFill>
              </a:rPr>
              <a:t> </a:t>
            </a:r>
            <a:r>
              <a:rPr lang="en" sz="1400">
                <a:solidFill>
                  <a:schemeClr val="dk1"/>
                </a:solidFill>
              </a:rPr>
              <a:t>page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Task </a:t>
            </a:r>
            <a:r>
              <a:rPr b="1" lang="en" sz="1400">
                <a:solidFill>
                  <a:schemeClr val="dk1"/>
                </a:solidFill>
              </a:rPr>
              <a:t>2</a:t>
            </a:r>
            <a:r>
              <a:rPr lang="en" sz="1400">
                <a:solidFill>
                  <a:schemeClr val="dk1"/>
                </a:solidFill>
              </a:rPr>
              <a:t>: Add color by continents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View </a:t>
            </a:r>
            <a:r>
              <a:rPr lang="en" sz="1400" u="sng">
                <a:solidFill>
                  <a:schemeClr val="hlink"/>
                </a:solidFill>
                <a:hlinkClick r:id="rId5"/>
              </a:rPr>
              <a:t>Transform - Groupby</a:t>
            </a:r>
            <a:r>
              <a:rPr lang="en" sz="1400">
                <a:solidFill>
                  <a:schemeClr val="dk1"/>
                </a:solidFill>
              </a:rPr>
              <a:t> page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Task </a:t>
            </a:r>
            <a:r>
              <a:rPr b="1" lang="en" sz="1400">
                <a:solidFill>
                  <a:schemeClr val="dk1"/>
                </a:solidFill>
              </a:rPr>
              <a:t>3</a:t>
            </a:r>
            <a:r>
              <a:rPr lang="en" sz="1400">
                <a:solidFill>
                  <a:schemeClr val="dk1"/>
                </a:solidFill>
              </a:rPr>
              <a:t>: Set X-axis as log scale to declutter the view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View </a:t>
            </a:r>
            <a:r>
              <a:rPr lang="en" sz="1400" u="sng">
                <a:solidFill>
                  <a:schemeClr val="hlink"/>
                </a:solidFill>
                <a:hlinkClick r:id="rId6"/>
              </a:rPr>
              <a:t>Axes - Log Axes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Task </a:t>
            </a:r>
            <a:r>
              <a:rPr b="1" lang="en" sz="1400">
                <a:solidFill>
                  <a:schemeClr val="dk1"/>
                </a:solidFill>
              </a:rPr>
              <a:t>4</a:t>
            </a:r>
            <a:r>
              <a:rPr lang="en" sz="1400">
                <a:solidFill>
                  <a:schemeClr val="dk1"/>
                </a:solidFill>
              </a:rPr>
              <a:t>: Add range (logged)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View </a:t>
            </a:r>
            <a:r>
              <a:rPr lang="en" sz="1400" u="sng">
                <a:solidFill>
                  <a:schemeClr val="hlink"/>
                </a:solidFill>
                <a:hlinkClick r:id="rId7"/>
              </a:rPr>
              <a:t>Figure Reference - Range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490" name="Google Shape;490;p32"/>
          <p:cNvSpPr txBox="1"/>
          <p:nvPr/>
        </p:nvSpPr>
        <p:spPr>
          <a:xfrm>
            <a:off x="4935863" y="4568875"/>
            <a:ext cx="1495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 II: Let’s Visualize!</a:t>
            </a:r>
            <a:endParaRPr b="1"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1" name="Google Shape;491;p32"/>
          <p:cNvSpPr/>
          <p:nvPr/>
        </p:nvSpPr>
        <p:spPr>
          <a:xfrm>
            <a:off x="1254900" y="4624775"/>
            <a:ext cx="6634200" cy="405900"/>
          </a:xfrm>
          <a:prstGeom prst="rect">
            <a:avLst/>
          </a:prstGeom>
          <a:solidFill>
            <a:srgbClr val="212121">
              <a:alpha val="3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497" name="Google Shape;497;p33"/>
          <p:cNvSpPr txBox="1"/>
          <p:nvPr>
            <p:ph idx="1" type="body"/>
          </p:nvPr>
        </p:nvSpPr>
        <p:spPr>
          <a:xfrm>
            <a:off x="3959100" y="1444275"/>
            <a:ext cx="4771200" cy="25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Contact:  Pamela Pan (pp1813@nyu.edu)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Data Services Fellow, NYU Shanghai Library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Other workshop resources: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👉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http://shanghai.hosting.nyu.edu/data/</a:t>
            </a:r>
            <a:endParaRPr/>
          </a:p>
        </p:txBody>
      </p:sp>
      <p:pic>
        <p:nvPicPr>
          <p:cNvPr id="498" name="Google Shape;49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100" y="1173550"/>
            <a:ext cx="2569200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33"/>
          <p:cNvSpPr txBox="1"/>
          <p:nvPr/>
        </p:nvSpPr>
        <p:spPr>
          <a:xfrm>
            <a:off x="453850" y="3898575"/>
            <a:ext cx="3139200" cy="11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Feedback form</a:t>
            </a:r>
            <a:endParaRPr b="1" sz="18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/>
              </a:rPr>
              <a:t>tinyurl.com/libworkshopfeedback</a:t>
            </a:r>
            <a:endParaRPr sz="15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b="1" lang="en" sz="3400"/>
              <a:t>Before we start</a:t>
            </a:r>
            <a:endParaRPr b="1" sz="3400"/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311700" y="1152475"/>
            <a:ext cx="8520600" cy="22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Open</a:t>
            </a:r>
            <a:r>
              <a:rPr b="1" lang="en" sz="2400">
                <a:solidFill>
                  <a:schemeClr val="dk1"/>
                </a:solidFill>
              </a:rPr>
              <a:t>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tinyurl.com/datavizworkshops</a:t>
            </a:r>
            <a:endParaRPr b="1"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Go to</a:t>
            </a:r>
            <a:r>
              <a:rPr lang="en" sz="2400">
                <a:solidFill>
                  <a:schemeClr val="lt1"/>
                </a:solidFill>
              </a:rPr>
              <a:t> </a:t>
            </a:r>
            <a:r>
              <a:rPr b="1" lang="en" sz="2400">
                <a:solidFill>
                  <a:schemeClr val="dk1"/>
                </a:solidFill>
                <a:highlight>
                  <a:srgbClr val="00C3B1"/>
                </a:highlight>
              </a:rPr>
              <a:t>“Workshop 10-22”</a:t>
            </a:r>
            <a:endParaRPr b="1" sz="2400">
              <a:solidFill>
                <a:schemeClr val="dk1"/>
              </a:solidFill>
              <a:highlight>
                <a:srgbClr val="00C3B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/>
        </p:nvSpPr>
        <p:spPr>
          <a:xfrm>
            <a:off x="358175" y="1220825"/>
            <a:ext cx="53487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Part I: </a:t>
            </a:r>
            <a:r>
              <a:rPr b="1" lang="en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Build t</a:t>
            </a:r>
            <a:r>
              <a:rPr b="1" lang="en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he Basics</a:t>
            </a:r>
            <a:endParaRPr b="1" sz="2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Sans Pro"/>
                <a:ea typeface="Source Sans Pro"/>
                <a:cs typeface="Source Sans Pro"/>
                <a:sym typeface="Source Sans Pro"/>
              </a:rPr>
              <a:t>	</a:t>
            </a:r>
            <a:r>
              <a:rPr b="1" lang="en" sz="2000">
                <a:solidFill>
                  <a:srgbClr val="E0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●</a:t>
            </a:r>
            <a:r>
              <a:rPr b="1" lang="en" sz="20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Why React, Why Plotly</a:t>
            </a:r>
            <a:endParaRPr sz="2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	</a:t>
            </a:r>
            <a:r>
              <a:rPr b="1" lang="en" sz="2000">
                <a:solidFill>
                  <a:srgbClr val="FFA53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● </a:t>
            </a:r>
            <a:r>
              <a:rPr lang="en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5-step Set Up</a:t>
            </a:r>
            <a:endParaRPr sz="2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	</a:t>
            </a:r>
            <a:r>
              <a:rPr b="1" lang="en" sz="2000">
                <a:solidFill>
                  <a:srgbClr val="A4C2F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●</a:t>
            </a:r>
            <a:r>
              <a:rPr lang="en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Git &amp; GitHub</a:t>
            </a:r>
            <a:endParaRPr sz="2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A649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●</a:t>
            </a:r>
            <a:r>
              <a:rPr lang="en" sz="2000">
                <a:solidFill>
                  <a:srgbClr val="EA649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React Basics</a:t>
            </a:r>
            <a:endParaRPr sz="2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4038600" y="2724150"/>
            <a:ext cx="4133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Part II: Let’s Visualize!</a:t>
            </a:r>
            <a:endParaRPr sz="11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B4A7D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● </a:t>
            </a:r>
            <a:r>
              <a:rPr lang="en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Components &amp; Data</a:t>
            </a:r>
            <a:endParaRPr sz="2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3C47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● </a:t>
            </a:r>
            <a:r>
              <a:rPr lang="en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Visualize medals data</a:t>
            </a:r>
            <a:endParaRPr sz="2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D6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●</a:t>
            </a:r>
            <a:r>
              <a:rPr lang="en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Explore: GDP and Medals</a:t>
            </a:r>
            <a:endParaRPr sz="2000">
              <a:solidFill>
                <a:srgbClr val="B4A7D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3" name="Google Shape;11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b="1" lang="en" sz="3400"/>
              <a:t>Workflow</a:t>
            </a:r>
            <a:endParaRPr b="1" sz="3400"/>
          </a:p>
        </p:txBody>
      </p:sp>
      <p:sp>
        <p:nvSpPr>
          <p:cNvPr id="114" name="Google Shape;114;p16"/>
          <p:cNvSpPr/>
          <p:nvPr/>
        </p:nvSpPr>
        <p:spPr>
          <a:xfrm>
            <a:off x="1433875" y="4820828"/>
            <a:ext cx="940873" cy="153172"/>
          </a:xfrm>
          <a:custGeom>
            <a:rect b="b" l="l" r="r" t="t"/>
            <a:pathLst>
              <a:path extrusionOk="0" h="2315" w="7632">
                <a:moveTo>
                  <a:pt x="7164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React &amp; Plotly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2318491" y="4820903"/>
            <a:ext cx="940873" cy="153172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Set Up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4986250" y="4820825"/>
            <a:ext cx="968100" cy="153178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Components &amp; Data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4101624" y="4820903"/>
            <a:ext cx="940750" cy="153172"/>
          </a:xfrm>
          <a:custGeom>
            <a:rect b="b" l="l" r="r" t="t"/>
            <a:pathLst>
              <a:path extrusionOk="0" h="2315" w="7631">
                <a:moveTo>
                  <a:pt x="7164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React Basics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3210131" y="4820828"/>
            <a:ext cx="940750" cy="153172"/>
          </a:xfrm>
          <a:custGeom>
            <a:rect b="b" l="l" r="r" t="t"/>
            <a:pathLst>
              <a:path extrusionOk="0" h="2315" w="7631">
                <a:moveTo>
                  <a:pt x="7161" y="0"/>
                </a:moveTo>
                <a:lnTo>
                  <a:pt x="0" y="0"/>
                </a:lnTo>
                <a:lnTo>
                  <a:pt x="467" y="1158"/>
                </a:lnTo>
                <a:lnTo>
                  <a:pt x="0" y="2314"/>
                </a:lnTo>
                <a:lnTo>
                  <a:pt x="7161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Git &amp; GitHub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5884635" y="4820906"/>
            <a:ext cx="940750" cy="153172"/>
          </a:xfrm>
          <a:custGeom>
            <a:rect b="b" l="l" r="r" t="t"/>
            <a:pathLst>
              <a:path extrusionOk="0" h="2315" w="7631">
                <a:moveTo>
                  <a:pt x="7164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Visualize medals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1357675" y="4568875"/>
            <a:ext cx="1495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 I: The Basics</a:t>
            </a:r>
            <a:endParaRPr b="1"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4935863" y="4568875"/>
            <a:ext cx="1495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 II: Let’s Visualize!</a:t>
            </a:r>
            <a:endParaRPr b="1"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6769252" y="4820831"/>
            <a:ext cx="940873" cy="153172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GDP &amp; Medals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1178825" y="4579150"/>
            <a:ext cx="6531300" cy="405900"/>
          </a:xfrm>
          <a:prstGeom prst="rect">
            <a:avLst/>
          </a:prstGeom>
          <a:solidFill>
            <a:srgbClr val="212121">
              <a:alpha val="3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/>
          <p:nvPr/>
        </p:nvSpPr>
        <p:spPr>
          <a:xfrm>
            <a:off x="4986250" y="4820825"/>
            <a:ext cx="968100" cy="153178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Components &amp; Data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29" name="Google Shape;12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E0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●</a:t>
            </a:r>
            <a:r>
              <a:rPr b="1" lang="en" sz="22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 sz="2200">
                <a:latin typeface="Source Sans Pro"/>
                <a:ea typeface="Source Sans Pro"/>
                <a:cs typeface="Source Sans Pro"/>
                <a:sym typeface="Source Sans Pro"/>
              </a:rPr>
              <a:t>Why React, Why Plotly</a:t>
            </a:r>
            <a:endParaRPr b="1" sz="2200"/>
          </a:p>
        </p:txBody>
      </p:sp>
      <p:sp>
        <p:nvSpPr>
          <p:cNvPr id="130" name="Google Shape;130;p17"/>
          <p:cNvSpPr txBox="1"/>
          <p:nvPr>
            <p:ph idx="1" type="body"/>
          </p:nvPr>
        </p:nvSpPr>
        <p:spPr>
          <a:xfrm>
            <a:off x="311700" y="1228675"/>
            <a:ext cx="4260300" cy="32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React</a:t>
            </a:r>
            <a:r>
              <a:rPr lang="en" sz="1200">
                <a:solidFill>
                  <a:schemeClr val="dk1"/>
                </a:solidFill>
              </a:rPr>
              <a:t> is a </a:t>
            </a:r>
            <a:r>
              <a:rPr lang="en" sz="1200">
                <a:solidFill>
                  <a:schemeClr val="dk1"/>
                </a:solidFill>
              </a:rPr>
              <a:t>JavaScript library for building user interfaces.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Declarative, easier to debug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Component-based, reusable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Ideally, we want to build single-responsibility, small components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Fast, precise performance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Still using HTML, CSS, JS, but more efficiently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1433875" y="4820828"/>
            <a:ext cx="940873" cy="153172"/>
          </a:xfrm>
          <a:custGeom>
            <a:rect b="b" l="l" r="r" t="t"/>
            <a:pathLst>
              <a:path extrusionOk="0" h="2315" w="7632">
                <a:moveTo>
                  <a:pt x="7164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solidFill>
            <a:srgbClr val="E06666"/>
          </a:solidFill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React &amp; Plotly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2318491" y="4820903"/>
            <a:ext cx="940873" cy="153172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Set Up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4101624" y="4820903"/>
            <a:ext cx="940750" cy="153172"/>
          </a:xfrm>
          <a:custGeom>
            <a:rect b="b" l="l" r="r" t="t"/>
            <a:pathLst>
              <a:path extrusionOk="0" h="2315" w="7631">
                <a:moveTo>
                  <a:pt x="7164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React Basics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3210131" y="4820828"/>
            <a:ext cx="940750" cy="153172"/>
          </a:xfrm>
          <a:custGeom>
            <a:rect b="b" l="l" r="r" t="t"/>
            <a:pathLst>
              <a:path extrusionOk="0" h="2315" w="7631">
                <a:moveTo>
                  <a:pt x="7161" y="0"/>
                </a:moveTo>
                <a:lnTo>
                  <a:pt x="0" y="0"/>
                </a:lnTo>
                <a:lnTo>
                  <a:pt x="467" y="1158"/>
                </a:lnTo>
                <a:lnTo>
                  <a:pt x="0" y="2314"/>
                </a:lnTo>
                <a:lnTo>
                  <a:pt x="7161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Git &amp; GitHub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6769252" y="4820831"/>
            <a:ext cx="940873" cy="153172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GDP &amp; Medals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5884635" y="4820906"/>
            <a:ext cx="940750" cy="153172"/>
          </a:xfrm>
          <a:custGeom>
            <a:rect b="b" l="l" r="r" t="t"/>
            <a:pathLst>
              <a:path extrusionOk="0" h="2315" w="7631">
                <a:moveTo>
                  <a:pt x="7164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Visualize medals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1357675" y="4568875"/>
            <a:ext cx="1495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 I: The Basics</a:t>
            </a:r>
            <a:endParaRPr b="1"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4935863" y="4568875"/>
            <a:ext cx="1495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 II: Let’s Visualize!</a:t>
            </a:r>
            <a:endParaRPr b="1"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1254900" y="4645075"/>
            <a:ext cx="6634200" cy="405900"/>
          </a:xfrm>
          <a:prstGeom prst="rect">
            <a:avLst/>
          </a:prstGeom>
          <a:solidFill>
            <a:srgbClr val="212121">
              <a:alpha val="3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3068" y="1251562"/>
            <a:ext cx="1383050" cy="138307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7"/>
          <p:cNvSpPr txBox="1"/>
          <p:nvPr>
            <p:ph idx="1" type="body"/>
          </p:nvPr>
        </p:nvSpPr>
        <p:spPr>
          <a:xfrm>
            <a:off x="4607075" y="1152475"/>
            <a:ext cx="4260300" cy="29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5"/>
              </a:rPr>
              <a:t>Plotly</a:t>
            </a:r>
            <a:r>
              <a:rPr lang="en" sz="1200">
                <a:solidFill>
                  <a:schemeClr val="dk1"/>
                </a:solidFill>
              </a:rPr>
              <a:t> is a graphing library that binds to many languages, including JavaScript (read more from </a:t>
            </a:r>
            <a:r>
              <a:rPr lang="en" sz="1200" u="sng">
                <a:solidFill>
                  <a:schemeClr val="hlink"/>
                </a:solidFill>
                <a:hlinkClick r:id="rId6"/>
              </a:rPr>
              <a:t>last workshop</a:t>
            </a:r>
            <a:r>
              <a:rPr lang="en" sz="1200">
                <a:solidFill>
                  <a:schemeClr val="dk1"/>
                </a:solidFill>
              </a:rPr>
              <a:t>).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Built on D3.js, high interactivity by default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High-level library → Allows concision in code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Interactive, scientific charts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42" name="Google Shape;142;p17"/>
          <p:cNvPicPr preferRelativeResize="0"/>
          <p:nvPr/>
        </p:nvPicPr>
        <p:blipFill rotWithShape="1">
          <a:blip r:embed="rId7">
            <a:alphaModFix/>
          </a:blip>
          <a:srcRect b="7272" l="6407" r="6416" t="7272"/>
          <a:stretch/>
        </p:blipFill>
        <p:spPr>
          <a:xfrm>
            <a:off x="6117250" y="1425325"/>
            <a:ext cx="1056375" cy="103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/>
          <p:nvPr/>
        </p:nvSpPr>
        <p:spPr>
          <a:xfrm>
            <a:off x="4986250" y="4820825"/>
            <a:ext cx="968100" cy="153178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Components &amp; Data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1433875" y="4820828"/>
            <a:ext cx="940873" cy="153172"/>
          </a:xfrm>
          <a:custGeom>
            <a:rect b="b" l="l" r="r" t="t"/>
            <a:pathLst>
              <a:path extrusionOk="0" h="2315" w="7632">
                <a:moveTo>
                  <a:pt x="7164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React &amp; Plotly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2318491" y="4820903"/>
            <a:ext cx="940873" cy="153172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solidFill>
            <a:srgbClr val="FFA53B"/>
          </a:solidFill>
          <a:ln cap="flat" cmpd="sng" w="9525">
            <a:solidFill>
              <a:srgbClr val="FFA5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Set Up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4101624" y="4820903"/>
            <a:ext cx="940750" cy="153172"/>
          </a:xfrm>
          <a:custGeom>
            <a:rect b="b" l="l" r="r" t="t"/>
            <a:pathLst>
              <a:path extrusionOk="0" h="2315" w="7631">
                <a:moveTo>
                  <a:pt x="7164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React Basics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51" name="Google Shape;151;p18"/>
          <p:cNvSpPr/>
          <p:nvPr/>
        </p:nvSpPr>
        <p:spPr>
          <a:xfrm>
            <a:off x="3210131" y="4820828"/>
            <a:ext cx="940750" cy="153172"/>
          </a:xfrm>
          <a:custGeom>
            <a:rect b="b" l="l" r="r" t="t"/>
            <a:pathLst>
              <a:path extrusionOk="0" h="2315" w="7631">
                <a:moveTo>
                  <a:pt x="7161" y="0"/>
                </a:moveTo>
                <a:lnTo>
                  <a:pt x="0" y="0"/>
                </a:lnTo>
                <a:lnTo>
                  <a:pt x="467" y="1158"/>
                </a:lnTo>
                <a:lnTo>
                  <a:pt x="0" y="2314"/>
                </a:lnTo>
                <a:lnTo>
                  <a:pt x="7161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Git &amp; GitHub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52" name="Google Shape;152;p18"/>
          <p:cNvSpPr/>
          <p:nvPr/>
        </p:nvSpPr>
        <p:spPr>
          <a:xfrm>
            <a:off x="6769252" y="4820831"/>
            <a:ext cx="940873" cy="153172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GDP &amp; Medals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53" name="Google Shape;153;p18"/>
          <p:cNvSpPr/>
          <p:nvPr/>
        </p:nvSpPr>
        <p:spPr>
          <a:xfrm>
            <a:off x="5884635" y="4820906"/>
            <a:ext cx="940750" cy="153172"/>
          </a:xfrm>
          <a:custGeom>
            <a:rect b="b" l="l" r="r" t="t"/>
            <a:pathLst>
              <a:path extrusionOk="0" h="2315" w="7631">
                <a:moveTo>
                  <a:pt x="7164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Visualize medals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1357675" y="4568875"/>
            <a:ext cx="1495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 I: The Basics</a:t>
            </a:r>
            <a:endParaRPr b="1"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5" name="Google Shape;15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22">
                <a:solidFill>
                  <a:srgbClr val="FFA53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●</a:t>
            </a:r>
            <a:r>
              <a:rPr b="1" lang="en" sz="2222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 sz="2222">
                <a:latin typeface="Source Sans Pro"/>
                <a:ea typeface="Source Sans Pro"/>
                <a:cs typeface="Source Sans Pro"/>
                <a:sym typeface="Source Sans Pro"/>
              </a:rPr>
              <a:t>5-Step Set Up — Goal</a:t>
            </a:r>
            <a:endParaRPr b="1" sz="3022"/>
          </a:p>
        </p:txBody>
      </p:sp>
      <p:sp>
        <p:nvSpPr>
          <p:cNvPr id="156" name="Google Shape;156;p18"/>
          <p:cNvSpPr txBox="1"/>
          <p:nvPr>
            <p:ph idx="1" type="body"/>
          </p:nvPr>
        </p:nvSpPr>
        <p:spPr>
          <a:xfrm>
            <a:off x="392200" y="1378850"/>
            <a:ext cx="7810500" cy="28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To run the project locally, y</a:t>
            </a:r>
            <a:r>
              <a:rPr lang="en" sz="1500">
                <a:solidFill>
                  <a:schemeClr val="dk1"/>
                </a:solidFill>
              </a:rPr>
              <a:t>ou will be </a:t>
            </a:r>
            <a:r>
              <a:rPr lang="en" sz="1500">
                <a:solidFill>
                  <a:schemeClr val="dk1"/>
                </a:solidFill>
              </a:rPr>
              <a:t>cloning a GitHub repository</a:t>
            </a:r>
            <a:r>
              <a:rPr lang="en" sz="1500">
                <a:solidFill>
                  <a:schemeClr val="dk1"/>
                </a:solidFill>
              </a:rPr>
              <a:t> (repo) to your local computer instead of creating a React App from the ground up,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The cloned repo contains a React app with 2 basic graph components, our task today is to modify the code and make more sophisticated graphs.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To clone the repo and start running the React App, you will first need to install some softwares and set things up.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7" name="Google Shape;157;p18"/>
          <p:cNvSpPr txBox="1"/>
          <p:nvPr/>
        </p:nvSpPr>
        <p:spPr>
          <a:xfrm>
            <a:off x="4935863" y="4568875"/>
            <a:ext cx="1495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 II: Let’s Visualize!</a:t>
            </a:r>
            <a:endParaRPr b="1"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18"/>
          <p:cNvSpPr/>
          <p:nvPr/>
        </p:nvSpPr>
        <p:spPr>
          <a:xfrm>
            <a:off x="1315750" y="4653750"/>
            <a:ext cx="6634200" cy="405900"/>
          </a:xfrm>
          <a:prstGeom prst="rect">
            <a:avLst/>
          </a:prstGeom>
          <a:solidFill>
            <a:srgbClr val="212121">
              <a:alpha val="3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/>
          <p:nvPr/>
        </p:nvSpPr>
        <p:spPr>
          <a:xfrm>
            <a:off x="4986250" y="4820825"/>
            <a:ext cx="968100" cy="153178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Components &amp; Data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64" name="Google Shape;164;p19"/>
          <p:cNvSpPr txBox="1"/>
          <p:nvPr>
            <p:ph idx="1" type="body"/>
          </p:nvPr>
        </p:nvSpPr>
        <p:spPr>
          <a:xfrm>
            <a:off x="297450" y="962550"/>
            <a:ext cx="5112900" cy="27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Create a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GitHub Account</a:t>
            </a:r>
            <a:r>
              <a:rPr lang="en" sz="1400">
                <a:solidFill>
                  <a:schemeClr val="dk1"/>
                </a:solidFill>
              </a:rPr>
              <a:t> </a:t>
            </a:r>
            <a:r>
              <a:rPr lang="en" sz="1400">
                <a:solidFill>
                  <a:schemeClr val="dk1"/>
                </a:solidFill>
              </a:rPr>
              <a:t>if you don’t have one (2 min)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Visual Studio Code: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Download</a:t>
            </a:r>
            <a:r>
              <a:rPr lang="en" sz="1400">
                <a:solidFill>
                  <a:schemeClr val="dk1"/>
                </a:solidFill>
              </a:rPr>
              <a:t> &amp; Initialize (5 min)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65" name="Google Shape;165;p19"/>
          <p:cNvSpPr/>
          <p:nvPr/>
        </p:nvSpPr>
        <p:spPr>
          <a:xfrm>
            <a:off x="1433875" y="4820828"/>
            <a:ext cx="940873" cy="153172"/>
          </a:xfrm>
          <a:custGeom>
            <a:rect b="b" l="l" r="r" t="t"/>
            <a:pathLst>
              <a:path extrusionOk="0" h="2315" w="7632">
                <a:moveTo>
                  <a:pt x="7164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React &amp; Plotly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66" name="Google Shape;166;p19"/>
          <p:cNvSpPr/>
          <p:nvPr/>
        </p:nvSpPr>
        <p:spPr>
          <a:xfrm>
            <a:off x="2318491" y="4820903"/>
            <a:ext cx="940873" cy="153172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solidFill>
            <a:srgbClr val="FFA53B"/>
          </a:solidFill>
          <a:ln cap="flat" cmpd="sng" w="9525">
            <a:solidFill>
              <a:srgbClr val="FFA5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Set Up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67" name="Google Shape;167;p19"/>
          <p:cNvSpPr/>
          <p:nvPr/>
        </p:nvSpPr>
        <p:spPr>
          <a:xfrm>
            <a:off x="6769252" y="4820831"/>
            <a:ext cx="940873" cy="153172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GDP &amp; Medals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68" name="Google Shape;168;p19"/>
          <p:cNvSpPr/>
          <p:nvPr/>
        </p:nvSpPr>
        <p:spPr>
          <a:xfrm>
            <a:off x="5884635" y="4820906"/>
            <a:ext cx="940750" cy="153172"/>
          </a:xfrm>
          <a:custGeom>
            <a:rect b="b" l="l" r="r" t="t"/>
            <a:pathLst>
              <a:path extrusionOk="0" h="2315" w="7631">
                <a:moveTo>
                  <a:pt x="7164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Visualize medals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1357675" y="4568875"/>
            <a:ext cx="1495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 I: The Basics</a:t>
            </a:r>
            <a:endParaRPr b="1"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3903250" y="2153325"/>
            <a:ext cx="5837400" cy="20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F79F7"/>
              </a:buClr>
              <a:buSzPts val="1200"/>
              <a:buFont typeface="Helvetica Neue"/>
              <a:buAutoNum type="arabicPeriod"/>
            </a:pP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Choose a color scheme of your preference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Helvetica Neue"/>
              <a:buAutoNum type="arabicPeriod"/>
            </a:pP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Sync with other devices, log in with GitHub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A6497"/>
              </a:buClr>
              <a:buSzPts val="1200"/>
              <a:buFont typeface="Helvetica Neue"/>
              <a:buAutoNum type="arabicPeriod"/>
            </a:pP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Enable </a:t>
            </a:r>
            <a:r>
              <a:rPr lang="en" sz="1200">
                <a:solidFill>
                  <a:srgbClr val="EA649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Command Palette</a:t>
            </a: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shortcuts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AutoNum type="alphaLcPeriod"/>
            </a:pP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 “View” - “</a:t>
            </a:r>
            <a:r>
              <a:rPr lang="en" sz="1200">
                <a:solidFill>
                  <a:srgbClr val="EA649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Command Palette</a:t>
            </a: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”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AutoNum type="alphaLcPeriod"/>
            </a:pP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Try searching “view toggle” make Activity Bar invisible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Helvetica Neue"/>
              <a:buAutoNum type="arabicPeriod"/>
            </a:pP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Install language </a:t>
            </a:r>
            <a:r>
              <a:rPr lang="en" sz="1200">
                <a:solidFill>
                  <a:schemeClr val="accent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Extensions</a:t>
            </a: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save us time when coding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AutoNum type="alphaLcPeriod"/>
            </a:pP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Search “JavaScript Snippets” in Extensions, install it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AutoNum type="alphaLcPeriod"/>
            </a:pP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Search “ES7 React Snippets” in Extensions, install it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Helvetica Neue"/>
              <a:buAutoNum type="arabicPeriod"/>
            </a:pP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 code by creating/ picking a folder</a:t>
            </a:r>
            <a:endParaRPr sz="1200">
              <a:solidFill>
                <a:schemeClr val="dk1"/>
              </a:solidFill>
              <a:highlight>
                <a:srgbClr val="00C3B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1" name="Google Shape;171;p19"/>
          <p:cNvPicPr preferRelativeResize="0"/>
          <p:nvPr/>
        </p:nvPicPr>
        <p:blipFill rotWithShape="1">
          <a:blip r:embed="rId5">
            <a:alphaModFix/>
          </a:blip>
          <a:srcRect b="0" l="0" r="0" t="1448"/>
          <a:stretch/>
        </p:blipFill>
        <p:spPr>
          <a:xfrm>
            <a:off x="805400" y="1824700"/>
            <a:ext cx="3110924" cy="251507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9"/>
          <p:cNvSpPr txBox="1"/>
          <p:nvPr/>
        </p:nvSpPr>
        <p:spPr>
          <a:xfrm>
            <a:off x="2379300" y="2597550"/>
            <a:ext cx="401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F79F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</a:t>
            </a:r>
            <a:br>
              <a:rPr lang="en" sz="1000">
                <a:solidFill>
                  <a:srgbClr val="6F79F7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10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</a:t>
            </a:r>
            <a:endParaRPr sz="1000">
              <a:solidFill>
                <a:schemeClr val="accent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A649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</a:t>
            </a:r>
            <a:endParaRPr sz="1000">
              <a:solidFill>
                <a:srgbClr val="EA649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4.</a:t>
            </a:r>
            <a:endParaRPr sz="1000">
              <a:solidFill>
                <a:schemeClr val="accent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5.</a:t>
            </a:r>
            <a:endParaRPr sz="1000">
              <a:solidFill>
                <a:schemeClr val="accent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19"/>
          <p:cNvSpPr/>
          <p:nvPr/>
        </p:nvSpPr>
        <p:spPr>
          <a:xfrm>
            <a:off x="805400" y="2703425"/>
            <a:ext cx="204600" cy="204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 txBox="1"/>
          <p:nvPr/>
        </p:nvSpPr>
        <p:spPr>
          <a:xfrm>
            <a:off x="575750" y="2937800"/>
            <a:ext cx="1011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accent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4. Extensions </a:t>
            </a:r>
            <a:endParaRPr b="1" sz="800">
              <a:solidFill>
                <a:schemeClr val="accent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5" name="Google Shape;175;p19"/>
          <p:cNvPicPr preferRelativeResize="0"/>
          <p:nvPr/>
        </p:nvPicPr>
        <p:blipFill rotWithShape="1">
          <a:blip r:embed="rId6">
            <a:alphaModFix/>
          </a:blip>
          <a:srcRect b="83309" l="0" r="0" t="1429"/>
          <a:stretch/>
        </p:blipFill>
        <p:spPr>
          <a:xfrm>
            <a:off x="1529175" y="1824700"/>
            <a:ext cx="1222400" cy="3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9"/>
          <p:cNvSpPr/>
          <p:nvPr/>
        </p:nvSpPr>
        <p:spPr>
          <a:xfrm>
            <a:off x="2247525" y="2150200"/>
            <a:ext cx="1668900" cy="213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177" name="Google Shape;177;p19"/>
          <p:cNvSpPr/>
          <p:nvPr/>
        </p:nvSpPr>
        <p:spPr>
          <a:xfrm>
            <a:off x="1529175" y="1790700"/>
            <a:ext cx="637200" cy="258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A649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9"/>
          <p:cNvSpPr txBox="1"/>
          <p:nvPr/>
        </p:nvSpPr>
        <p:spPr>
          <a:xfrm>
            <a:off x="1307925" y="1536075"/>
            <a:ext cx="552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800">
                <a:solidFill>
                  <a:srgbClr val="EA649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 Command Palette</a:t>
            </a:r>
            <a:endParaRPr b="1" sz="1000"/>
          </a:p>
        </p:txBody>
      </p:sp>
      <p:sp>
        <p:nvSpPr>
          <p:cNvPr id="179" name="Google Shape;179;p19"/>
          <p:cNvSpPr/>
          <p:nvPr/>
        </p:nvSpPr>
        <p:spPr>
          <a:xfrm>
            <a:off x="4101624" y="4820903"/>
            <a:ext cx="940750" cy="153172"/>
          </a:xfrm>
          <a:custGeom>
            <a:rect b="b" l="l" r="r" t="t"/>
            <a:pathLst>
              <a:path extrusionOk="0" h="2315" w="7631">
                <a:moveTo>
                  <a:pt x="7164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React Basics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80" name="Google Shape;180;p19"/>
          <p:cNvSpPr/>
          <p:nvPr/>
        </p:nvSpPr>
        <p:spPr>
          <a:xfrm>
            <a:off x="3210131" y="4820828"/>
            <a:ext cx="940750" cy="153172"/>
          </a:xfrm>
          <a:custGeom>
            <a:rect b="b" l="l" r="r" t="t"/>
            <a:pathLst>
              <a:path extrusionOk="0" h="2315" w="7631">
                <a:moveTo>
                  <a:pt x="7161" y="0"/>
                </a:moveTo>
                <a:lnTo>
                  <a:pt x="0" y="0"/>
                </a:lnTo>
                <a:lnTo>
                  <a:pt x="467" y="1158"/>
                </a:lnTo>
                <a:lnTo>
                  <a:pt x="0" y="2314"/>
                </a:lnTo>
                <a:lnTo>
                  <a:pt x="7161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Git &amp; GitHub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81" name="Google Shape;18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22">
                <a:solidFill>
                  <a:srgbClr val="FFA53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●</a:t>
            </a:r>
            <a:r>
              <a:rPr b="1" lang="en" sz="2222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 sz="2222">
                <a:latin typeface="Source Sans Pro"/>
                <a:ea typeface="Source Sans Pro"/>
                <a:cs typeface="Source Sans Pro"/>
                <a:sym typeface="Source Sans Pro"/>
              </a:rPr>
              <a:t>5-Step Set Up </a:t>
            </a:r>
            <a:r>
              <a:rPr b="1" lang="en" sz="2222">
                <a:latin typeface="Source Sans Pro"/>
                <a:ea typeface="Source Sans Pro"/>
                <a:cs typeface="Source Sans Pro"/>
                <a:sym typeface="Source Sans Pro"/>
              </a:rPr>
              <a:t>— Coding Environment (IDE)</a:t>
            </a:r>
            <a:endParaRPr b="1" sz="3022"/>
          </a:p>
        </p:txBody>
      </p:sp>
      <p:sp>
        <p:nvSpPr>
          <p:cNvPr id="182" name="Google Shape;182;p19"/>
          <p:cNvSpPr txBox="1"/>
          <p:nvPr/>
        </p:nvSpPr>
        <p:spPr>
          <a:xfrm>
            <a:off x="4935863" y="4568875"/>
            <a:ext cx="1495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 II: Let’s Visualize!</a:t>
            </a:r>
            <a:endParaRPr b="1"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3" name="Google Shape;183;p19"/>
          <p:cNvSpPr/>
          <p:nvPr/>
        </p:nvSpPr>
        <p:spPr>
          <a:xfrm>
            <a:off x="1307925" y="4625800"/>
            <a:ext cx="6634200" cy="405900"/>
          </a:xfrm>
          <a:prstGeom prst="rect">
            <a:avLst/>
          </a:prstGeom>
          <a:solidFill>
            <a:srgbClr val="212121">
              <a:alpha val="3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/>
          <p:nvPr/>
        </p:nvSpPr>
        <p:spPr>
          <a:xfrm>
            <a:off x="4986250" y="4820825"/>
            <a:ext cx="968100" cy="153178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Components &amp; Data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89" name="Google Shape;189;p20"/>
          <p:cNvSpPr txBox="1"/>
          <p:nvPr>
            <p:ph idx="1" type="body"/>
          </p:nvPr>
        </p:nvSpPr>
        <p:spPr>
          <a:xfrm>
            <a:off x="297450" y="962550"/>
            <a:ext cx="7454100" cy="3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 startAt="3"/>
            </a:pPr>
            <a:r>
              <a:rPr lang="en" sz="1400">
                <a:solidFill>
                  <a:schemeClr val="dk1"/>
                </a:solidFill>
              </a:rPr>
              <a:t>Install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Node.js</a:t>
            </a:r>
            <a:r>
              <a:rPr lang="en" sz="1400">
                <a:solidFill>
                  <a:schemeClr val="dk1"/>
                </a:solidFill>
              </a:rPr>
              <a:t> to get NPM (3 min)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NPM = Node Package Manager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How to see if your computer is 32-bit / 64-bit?</a:t>
            </a:r>
            <a:endParaRPr>
              <a:solidFill>
                <a:schemeClr val="dk1"/>
              </a:solidFill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Windows: System Information - System Type (x64 = 64-bit)</a:t>
            </a:r>
            <a:endParaRPr>
              <a:solidFill>
                <a:schemeClr val="dk1"/>
              </a:solidFill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Mac: Apple Menu - About this mac - Processor - 64-bit unless the Processor is Intel Core Solo/ Duo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0" name="Google Shape;190;p20"/>
          <p:cNvSpPr/>
          <p:nvPr/>
        </p:nvSpPr>
        <p:spPr>
          <a:xfrm>
            <a:off x="1433875" y="4820828"/>
            <a:ext cx="940873" cy="153172"/>
          </a:xfrm>
          <a:custGeom>
            <a:rect b="b" l="l" r="r" t="t"/>
            <a:pathLst>
              <a:path extrusionOk="0" h="2315" w="7632">
                <a:moveTo>
                  <a:pt x="7164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React &amp; Plotly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91" name="Google Shape;191;p20"/>
          <p:cNvSpPr/>
          <p:nvPr/>
        </p:nvSpPr>
        <p:spPr>
          <a:xfrm>
            <a:off x="2318491" y="4820903"/>
            <a:ext cx="940873" cy="153172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solidFill>
            <a:srgbClr val="FFA53B"/>
          </a:solidFill>
          <a:ln cap="flat" cmpd="sng" w="9525">
            <a:solidFill>
              <a:srgbClr val="FFA5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Set Up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92" name="Google Shape;192;p20"/>
          <p:cNvSpPr/>
          <p:nvPr/>
        </p:nvSpPr>
        <p:spPr>
          <a:xfrm>
            <a:off x="6769252" y="4820831"/>
            <a:ext cx="940873" cy="153172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GDP &amp; Medals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93" name="Google Shape;193;p20"/>
          <p:cNvSpPr/>
          <p:nvPr/>
        </p:nvSpPr>
        <p:spPr>
          <a:xfrm>
            <a:off x="5884635" y="4820906"/>
            <a:ext cx="940750" cy="153172"/>
          </a:xfrm>
          <a:custGeom>
            <a:rect b="b" l="l" r="r" t="t"/>
            <a:pathLst>
              <a:path extrusionOk="0" h="2315" w="7631">
                <a:moveTo>
                  <a:pt x="7164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Visualize medals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94" name="Google Shape;194;p20"/>
          <p:cNvSpPr txBox="1"/>
          <p:nvPr/>
        </p:nvSpPr>
        <p:spPr>
          <a:xfrm>
            <a:off x="1357675" y="4568875"/>
            <a:ext cx="1495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 I: The Basics</a:t>
            </a:r>
            <a:endParaRPr b="1"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5" name="Google Shape;195;p20"/>
          <p:cNvSpPr/>
          <p:nvPr/>
        </p:nvSpPr>
        <p:spPr>
          <a:xfrm>
            <a:off x="4101624" y="4820903"/>
            <a:ext cx="940750" cy="153172"/>
          </a:xfrm>
          <a:custGeom>
            <a:rect b="b" l="l" r="r" t="t"/>
            <a:pathLst>
              <a:path extrusionOk="0" h="2315" w="7631">
                <a:moveTo>
                  <a:pt x="7164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React Basics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96" name="Google Shape;196;p20"/>
          <p:cNvSpPr/>
          <p:nvPr/>
        </p:nvSpPr>
        <p:spPr>
          <a:xfrm>
            <a:off x="3210131" y="4820828"/>
            <a:ext cx="940750" cy="153172"/>
          </a:xfrm>
          <a:custGeom>
            <a:rect b="b" l="l" r="r" t="t"/>
            <a:pathLst>
              <a:path extrusionOk="0" h="2315" w="7631">
                <a:moveTo>
                  <a:pt x="7161" y="0"/>
                </a:moveTo>
                <a:lnTo>
                  <a:pt x="0" y="0"/>
                </a:lnTo>
                <a:lnTo>
                  <a:pt x="467" y="1158"/>
                </a:lnTo>
                <a:lnTo>
                  <a:pt x="0" y="2314"/>
                </a:lnTo>
                <a:lnTo>
                  <a:pt x="7161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Git &amp; GitHub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97" name="Google Shape;1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22">
                <a:solidFill>
                  <a:srgbClr val="FFA53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●</a:t>
            </a:r>
            <a:r>
              <a:rPr b="1" lang="en" sz="2222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 sz="2222">
                <a:latin typeface="Source Sans Pro"/>
                <a:ea typeface="Source Sans Pro"/>
                <a:cs typeface="Source Sans Pro"/>
                <a:sym typeface="Source Sans Pro"/>
              </a:rPr>
              <a:t>5-Step Set Up </a:t>
            </a:r>
            <a:r>
              <a:rPr b="1" lang="en" sz="2222">
                <a:latin typeface="Source Sans Pro"/>
                <a:ea typeface="Source Sans Pro"/>
                <a:cs typeface="Source Sans Pro"/>
                <a:sym typeface="Source Sans Pro"/>
              </a:rPr>
              <a:t>— Node and NPM </a:t>
            </a:r>
            <a:endParaRPr b="1" sz="3022"/>
          </a:p>
        </p:txBody>
      </p:sp>
      <p:sp>
        <p:nvSpPr>
          <p:cNvPr id="198" name="Google Shape;198;p20"/>
          <p:cNvSpPr txBox="1"/>
          <p:nvPr/>
        </p:nvSpPr>
        <p:spPr>
          <a:xfrm>
            <a:off x="4935863" y="4568875"/>
            <a:ext cx="1495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 II: Let’s Visualize!</a:t>
            </a:r>
            <a:endParaRPr b="1"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9" name="Google Shape;199;p20"/>
          <p:cNvSpPr/>
          <p:nvPr/>
        </p:nvSpPr>
        <p:spPr>
          <a:xfrm>
            <a:off x="1315750" y="4630975"/>
            <a:ext cx="6634200" cy="405900"/>
          </a:xfrm>
          <a:prstGeom prst="rect">
            <a:avLst/>
          </a:prstGeom>
          <a:solidFill>
            <a:srgbClr val="212121">
              <a:alpha val="3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/>
          <p:nvPr/>
        </p:nvSpPr>
        <p:spPr>
          <a:xfrm>
            <a:off x="4986250" y="4820825"/>
            <a:ext cx="968100" cy="153178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Components &amp; Data</a:t>
            </a:r>
            <a:endParaRPr sz="600">
              <a:solidFill>
                <a:schemeClr val="dk1"/>
              </a:solidFill>
            </a:endParaRPr>
          </a:p>
        </p:txBody>
      </p:sp>
      <p:pic>
        <p:nvPicPr>
          <p:cNvPr id="205" name="Google Shape;2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3088" y="2801827"/>
            <a:ext cx="2802900" cy="129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6" name="Google Shape;206;p21"/>
          <p:cNvSpPr txBox="1"/>
          <p:nvPr>
            <p:ph idx="1" type="body"/>
          </p:nvPr>
        </p:nvSpPr>
        <p:spPr>
          <a:xfrm>
            <a:off x="297450" y="962550"/>
            <a:ext cx="5418900" cy="3606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2857"/>
              <a:buAutoNum type="arabicPeriod" startAt="4"/>
            </a:pPr>
            <a:r>
              <a:rPr lang="en" sz="1400">
                <a:solidFill>
                  <a:schemeClr val="dk1"/>
                </a:solidFill>
              </a:rPr>
              <a:t>Install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Git</a:t>
            </a:r>
            <a:r>
              <a:rPr lang="en" sz="1400">
                <a:solidFill>
                  <a:schemeClr val="dk1"/>
                </a:solidFill>
              </a:rPr>
              <a:t>, the version control software (2min)</a:t>
            </a:r>
            <a:endParaRPr sz="1400">
              <a:solidFill>
                <a:schemeClr val="dk1"/>
              </a:solidFill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2857"/>
              <a:buAutoNum type="arabicPeriod" startAt="4"/>
            </a:pPr>
            <a:r>
              <a:rPr lang="en" sz="1400">
                <a:solidFill>
                  <a:schemeClr val="dk1"/>
                </a:solidFill>
              </a:rPr>
              <a:t>Clone </a:t>
            </a:r>
            <a:r>
              <a:rPr lang="en" sz="1400" u="sng">
                <a:solidFill>
                  <a:schemeClr val="hlink"/>
                </a:solidFill>
                <a:hlinkClick r:id="rId5"/>
              </a:rPr>
              <a:t>GitHub Repository</a:t>
            </a:r>
            <a:r>
              <a:rPr lang="en" sz="1400">
                <a:solidFill>
                  <a:schemeClr val="dk1"/>
                </a:solidFill>
              </a:rPr>
              <a:t> (make sure you’re logged in w/ GitHub)</a:t>
            </a:r>
            <a:endParaRPr>
              <a:solidFill>
                <a:schemeClr val="dk1"/>
              </a:solidFill>
              <a:highlight>
                <a:srgbClr val="3D85C6"/>
              </a:highlight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Our repo link: 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u="sng">
                <a:solidFill>
                  <a:schemeClr val="hlink"/>
                </a:solidFill>
                <a:hlinkClick r:id="rId6"/>
              </a:rPr>
              <a:t>https://github.com/pamela-pan/data-viz-plotly-js.git</a:t>
            </a:r>
            <a:endParaRPr sz="1350"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In “</a:t>
            </a:r>
            <a:r>
              <a:rPr lang="en">
                <a:solidFill>
                  <a:srgbClr val="93C47D"/>
                </a:solidFill>
              </a:rPr>
              <a:t>Get Started</a:t>
            </a:r>
            <a:r>
              <a:rPr lang="en">
                <a:solidFill>
                  <a:schemeClr val="dk1"/>
                </a:solidFill>
              </a:rPr>
              <a:t>”, click </a:t>
            </a:r>
            <a:r>
              <a:rPr lang="en">
                <a:solidFill>
                  <a:srgbClr val="FFD600"/>
                </a:solidFill>
              </a:rPr>
              <a:t>Clone Repository</a:t>
            </a:r>
            <a:r>
              <a:rPr lang="en">
                <a:solidFill>
                  <a:schemeClr val="dk1"/>
                </a:solidFill>
              </a:rPr>
              <a:t> - Enter repo link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Or copy the following into terminal: </a:t>
            </a:r>
            <a:endParaRPr>
              <a:solidFill>
                <a:schemeClr val="dk1"/>
              </a:solidFill>
            </a:endParaRPr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  <a:highlight>
                  <a:srgbClr val="666666"/>
                </a:highlight>
              </a:rPr>
              <a:t>git clone https://github.com/pamela-pan/data-viz-plotly-js.git</a:t>
            </a:r>
            <a:endParaRPr>
              <a:solidFill>
                <a:schemeClr val="dk1"/>
              </a:solidFill>
              <a:highlight>
                <a:srgbClr val="666666"/>
              </a:highlight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Choose a folder, open it when you’re done cloning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Enter </a:t>
            </a:r>
            <a:r>
              <a:rPr lang="en">
                <a:solidFill>
                  <a:schemeClr val="dk1"/>
                </a:solidFill>
                <a:highlight>
                  <a:srgbClr val="666666"/>
                </a:highlight>
              </a:rPr>
              <a:t>pwd</a:t>
            </a:r>
            <a:r>
              <a:rPr lang="en">
                <a:solidFill>
                  <a:schemeClr val="dk1"/>
                </a:solidFill>
              </a:rPr>
              <a:t> in terminal (pwd = </a:t>
            </a:r>
            <a:r>
              <a:rPr lang="en">
                <a:solidFill>
                  <a:schemeClr val="dk1"/>
                </a:solidFill>
              </a:rPr>
              <a:t>“print working directory”)</a:t>
            </a:r>
            <a:endParaRPr>
              <a:solidFill>
                <a:schemeClr val="dk1"/>
              </a:solidFill>
            </a:endParaRPr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Make sure you’re on data-viz-plotly-js, if not,  </a:t>
            </a:r>
            <a:endParaRPr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type </a:t>
            </a:r>
            <a:r>
              <a:rPr lang="en" sz="1350">
                <a:solidFill>
                  <a:schemeClr val="dk1"/>
                </a:solidFill>
                <a:highlight>
                  <a:srgbClr val="666666"/>
                </a:highlight>
              </a:rPr>
              <a:t>c</a:t>
            </a:r>
            <a:r>
              <a:rPr lang="en" sz="1350">
                <a:solidFill>
                  <a:schemeClr val="dk1"/>
                </a:solidFill>
                <a:highlight>
                  <a:srgbClr val="666666"/>
                </a:highlight>
              </a:rPr>
              <a:t>d data-viz-plotly-js</a:t>
            </a:r>
            <a:r>
              <a:rPr lang="en" sz="1350">
                <a:solidFill>
                  <a:schemeClr val="dk1"/>
                </a:solidFill>
              </a:rPr>
              <a:t> (cd = “change directory”)</a:t>
            </a:r>
            <a:endParaRPr sz="1350"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pm install (2min)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pm start (1~2min)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7" name="Google Shape;207;p21"/>
          <p:cNvSpPr/>
          <p:nvPr/>
        </p:nvSpPr>
        <p:spPr>
          <a:xfrm>
            <a:off x="1433875" y="4820828"/>
            <a:ext cx="940873" cy="153172"/>
          </a:xfrm>
          <a:custGeom>
            <a:rect b="b" l="l" r="r" t="t"/>
            <a:pathLst>
              <a:path extrusionOk="0" h="2315" w="7632">
                <a:moveTo>
                  <a:pt x="7164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React &amp; Plotly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208" name="Google Shape;208;p21"/>
          <p:cNvSpPr/>
          <p:nvPr/>
        </p:nvSpPr>
        <p:spPr>
          <a:xfrm>
            <a:off x="2318491" y="4820903"/>
            <a:ext cx="940873" cy="153172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solidFill>
            <a:srgbClr val="FFA53B"/>
          </a:solidFill>
          <a:ln cap="flat" cmpd="sng" w="9525">
            <a:solidFill>
              <a:srgbClr val="FFA5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Set Up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209" name="Google Shape;209;p21"/>
          <p:cNvSpPr/>
          <p:nvPr/>
        </p:nvSpPr>
        <p:spPr>
          <a:xfrm>
            <a:off x="4101624" y="4820903"/>
            <a:ext cx="940750" cy="153172"/>
          </a:xfrm>
          <a:custGeom>
            <a:rect b="b" l="l" r="r" t="t"/>
            <a:pathLst>
              <a:path extrusionOk="0" h="2315" w="7631">
                <a:moveTo>
                  <a:pt x="7164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React Basics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210" name="Google Shape;210;p21"/>
          <p:cNvSpPr/>
          <p:nvPr/>
        </p:nvSpPr>
        <p:spPr>
          <a:xfrm>
            <a:off x="3210131" y="4820828"/>
            <a:ext cx="940750" cy="153172"/>
          </a:xfrm>
          <a:custGeom>
            <a:rect b="b" l="l" r="r" t="t"/>
            <a:pathLst>
              <a:path extrusionOk="0" h="2315" w="7631">
                <a:moveTo>
                  <a:pt x="7161" y="0"/>
                </a:moveTo>
                <a:lnTo>
                  <a:pt x="0" y="0"/>
                </a:lnTo>
                <a:lnTo>
                  <a:pt x="467" y="1158"/>
                </a:lnTo>
                <a:lnTo>
                  <a:pt x="0" y="2314"/>
                </a:lnTo>
                <a:lnTo>
                  <a:pt x="7161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Git &amp; GitHub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211" name="Google Shape;211;p21"/>
          <p:cNvSpPr/>
          <p:nvPr/>
        </p:nvSpPr>
        <p:spPr>
          <a:xfrm>
            <a:off x="6769252" y="4820831"/>
            <a:ext cx="940873" cy="153172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GDP &amp; Medals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212" name="Google Shape;212;p21"/>
          <p:cNvSpPr/>
          <p:nvPr/>
        </p:nvSpPr>
        <p:spPr>
          <a:xfrm>
            <a:off x="5884635" y="4820906"/>
            <a:ext cx="940750" cy="153172"/>
          </a:xfrm>
          <a:custGeom>
            <a:rect b="b" l="l" r="r" t="t"/>
            <a:pathLst>
              <a:path extrusionOk="0" h="2315" w="7631">
                <a:moveTo>
                  <a:pt x="7164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Visualize medals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213" name="Google Shape;213;p21"/>
          <p:cNvSpPr txBox="1"/>
          <p:nvPr/>
        </p:nvSpPr>
        <p:spPr>
          <a:xfrm>
            <a:off x="1357675" y="4568875"/>
            <a:ext cx="1495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 I: The Basics</a:t>
            </a:r>
            <a:endParaRPr b="1"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22">
                <a:solidFill>
                  <a:srgbClr val="FFA53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●</a:t>
            </a:r>
            <a:r>
              <a:rPr b="1" lang="en" sz="2222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 sz="2222">
                <a:latin typeface="Source Sans Pro"/>
                <a:ea typeface="Source Sans Pro"/>
                <a:cs typeface="Source Sans Pro"/>
                <a:sym typeface="Source Sans Pro"/>
              </a:rPr>
              <a:t>5-Step Set Up </a:t>
            </a:r>
            <a:r>
              <a:rPr b="1" lang="en" sz="2222">
                <a:latin typeface="Source Sans Pro"/>
                <a:ea typeface="Source Sans Pro"/>
                <a:cs typeface="Source Sans Pro"/>
                <a:sym typeface="Source Sans Pro"/>
              </a:rPr>
              <a:t>— Git &amp; GitHub</a:t>
            </a:r>
            <a:endParaRPr b="1" sz="3022"/>
          </a:p>
        </p:txBody>
      </p:sp>
      <p:sp>
        <p:nvSpPr>
          <p:cNvPr id="215" name="Google Shape;215;p21"/>
          <p:cNvSpPr txBox="1"/>
          <p:nvPr/>
        </p:nvSpPr>
        <p:spPr>
          <a:xfrm>
            <a:off x="6491562" y="4139538"/>
            <a:ext cx="16260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you’re done, you should see this in your terminal</a:t>
            </a:r>
            <a:endParaRPr sz="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6" name="Google Shape;216;p21"/>
          <p:cNvSpPr txBox="1"/>
          <p:nvPr/>
        </p:nvSpPr>
        <p:spPr>
          <a:xfrm>
            <a:off x="4935863" y="4568875"/>
            <a:ext cx="1495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 II: Let’s Visualize!</a:t>
            </a:r>
            <a:endParaRPr b="1"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7" name="Google Shape;217;p21"/>
          <p:cNvSpPr/>
          <p:nvPr/>
        </p:nvSpPr>
        <p:spPr>
          <a:xfrm>
            <a:off x="1315750" y="4630975"/>
            <a:ext cx="6634200" cy="405900"/>
          </a:xfrm>
          <a:prstGeom prst="rect">
            <a:avLst/>
          </a:prstGeom>
          <a:solidFill>
            <a:srgbClr val="212121">
              <a:alpha val="3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21"/>
          <p:cNvPicPr preferRelativeResize="0"/>
          <p:nvPr/>
        </p:nvPicPr>
        <p:blipFill rotWithShape="1">
          <a:blip r:embed="rId7">
            <a:alphaModFix/>
          </a:blip>
          <a:srcRect b="0" l="0" r="51625" t="20546"/>
          <a:stretch/>
        </p:blipFill>
        <p:spPr>
          <a:xfrm>
            <a:off x="6147438" y="654226"/>
            <a:ext cx="2314200" cy="1917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9" name="Google Shape;219;p21"/>
          <p:cNvSpPr/>
          <p:nvPr/>
        </p:nvSpPr>
        <p:spPr>
          <a:xfrm>
            <a:off x="6390877" y="1415924"/>
            <a:ext cx="1410300" cy="190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D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