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2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22" Type="http://schemas.openxmlformats.org/officeDocument/2006/relationships/font" Target="fonts/HelveticaNeueLight-boldItalic.fntdata"/><Relationship Id="rId21" Type="http://schemas.openxmlformats.org/officeDocument/2006/relationships/font" Target="fonts/HelveticaNeueLight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19" Type="http://schemas.openxmlformats.org/officeDocument/2006/relationships/font" Target="fonts/HelveticaNeueLight-regular.fntdata"/><Relationship Id="rId18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f4865c87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ef4865c87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50a19d0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f250a19d0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62a12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f362a12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362a1262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362a1262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533727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533727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tend to discuss universal solutions for a region/ a country, but neglect the fact that the aggregated data is made by the fine grains of individual data.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If these fine grains of data are buried in some databases, not accessible for explorations, not understood for good, we won’t have a good idea of what is happening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586037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586037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760284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9760284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2d962d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2d962d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Plotly Python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(What you’d use to code —create, manipulate, and render— figures)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f4865c87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ef4865c8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198650" y="25"/>
            <a:ext cx="5945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Char char="●"/>
              <a:defRPr sz="1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lotly.com/graphing-libraries/" TargetMode="External"/><Relationship Id="rId4" Type="http://schemas.openxmlformats.org/officeDocument/2006/relationships/hyperlink" Target="https://docs.google.com/presentation/d/133HQK4fmAA6S3qWxJD0tnFit3jiAdriANoBLGnsLuu8/edit#slide=id.gf7e2be7e00_0_81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hyperlink" Target="https://colab.research.google.com/notebooks/intro.ipynb#scrollTo=-Rh3-Vt9Nev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apminder.org/tools/#$chart-type=bubbles&amp;url=v1" TargetMode="External"/><Relationship Id="rId4" Type="http://schemas.openxmlformats.org/officeDocument/2006/relationships/hyperlink" Target="https://www.youtube.com/watch?v=hVimVzgtD6w&amp;ab_channel=TED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inyurl.com/datavizworkshops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plotly.com/python/figure-structure/" TargetMode="External"/><Relationship Id="rId5" Type="http://schemas.openxmlformats.org/officeDocument/2006/relationships/hyperlink" Target="https://plotly.com/python/graph-objects/#comparing-graph-objects-and-plotly-expres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hanghai.hosting.nyu.edu/data/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tinyurl.com/libworkshopfeedb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41625"/>
            <a:ext cx="85206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999"/>
              <a:buNone/>
            </a:pPr>
            <a:r>
              <a:rPr b="1" lang="en" sz="4000"/>
              <a:t>Data Visualization 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999"/>
              <a:buNone/>
            </a:pPr>
            <a:r>
              <a:rPr b="1" lang="en" sz="4000"/>
              <a:t>with Plotly for Python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6525" y="3071850"/>
            <a:ext cx="84558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Pamela Pan, Data Services Fellow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shanghai.library.data@nyu.edu</a:t>
            </a:r>
            <a:endParaRPr sz="15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 2021, NYU Shanghai Library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452725" y="1279625"/>
            <a:ext cx="676350" cy="162000"/>
            <a:chOff x="7191375" y="1171575"/>
            <a:chExt cx="676350" cy="162000"/>
          </a:xfrm>
        </p:grpSpPr>
        <p:sp>
          <p:nvSpPr>
            <p:cNvPr id="57" name="Google Shape;57;p13"/>
            <p:cNvSpPr/>
            <p:nvPr/>
          </p:nvSpPr>
          <p:spPr>
            <a:xfrm>
              <a:off x="7191375" y="1171575"/>
              <a:ext cx="162000" cy="1620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7448550" y="1171575"/>
              <a:ext cx="162000" cy="1620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705725" y="1171575"/>
              <a:ext cx="162000" cy="1620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 rot="10800000">
            <a:off x="2179604" y="3144566"/>
            <a:ext cx="2253600" cy="103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2352474" y="1558655"/>
            <a:ext cx="2091300" cy="1043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418045" y="1969754"/>
            <a:ext cx="1934494" cy="1783162"/>
            <a:chOff x="418025" y="1836411"/>
            <a:chExt cx="2039100" cy="1842300"/>
          </a:xfrm>
        </p:grpSpPr>
        <p:sp>
          <p:nvSpPr>
            <p:cNvPr id="67" name="Google Shape;67;p14"/>
            <p:cNvSpPr/>
            <p:nvPr/>
          </p:nvSpPr>
          <p:spPr>
            <a:xfrm>
              <a:off x="418025" y="1836411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EA649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18025" y="2034842"/>
              <a:ext cx="2039100" cy="47100"/>
            </a:xfrm>
            <a:prstGeom prst="rect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528735" y="2340178"/>
              <a:ext cx="18177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Intro to Data Visualization on Web Interfaces</a:t>
              </a: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447888" y="2872077"/>
              <a:ext cx="19794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15,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9:30-10:30 am (60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71" name="Google Shape;71;p14"/>
          <p:cNvCxnSpPr/>
          <p:nvPr/>
        </p:nvCxnSpPr>
        <p:spPr>
          <a:xfrm rot="10800000">
            <a:off x="5018286" y="3921584"/>
            <a:ext cx="1104000" cy="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2" name="Google Shape;72;p14"/>
          <p:cNvGrpSpPr/>
          <p:nvPr/>
        </p:nvGrpSpPr>
        <p:grpSpPr>
          <a:xfrm>
            <a:off x="4436041" y="644120"/>
            <a:ext cx="1934494" cy="1783162"/>
            <a:chOff x="3272435" y="511837"/>
            <a:chExt cx="2039100" cy="1842300"/>
          </a:xfrm>
        </p:grpSpPr>
        <p:sp>
          <p:nvSpPr>
            <p:cNvPr id="73" name="Google Shape;73;p14"/>
            <p:cNvSpPr/>
            <p:nvPr/>
          </p:nvSpPr>
          <p:spPr>
            <a:xfrm>
              <a:off x="3272435" y="511837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00C3B1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272435" y="710268"/>
              <a:ext cx="2039100" cy="47100"/>
            </a:xfrm>
            <a:prstGeom prst="rect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893057" y="585387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23079" y="585387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153101" y="585387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353238" y="1045931"/>
              <a:ext cx="18774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Visualization with Plotly for JavaScript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454711" y="1547488"/>
              <a:ext cx="1674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21,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10-11:30 am (90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270615" y="2848547"/>
            <a:ext cx="1934494" cy="1783162"/>
            <a:chOff x="3272450" y="2789374"/>
            <a:chExt cx="2039100" cy="1842300"/>
          </a:xfrm>
        </p:grpSpPr>
        <p:sp>
          <p:nvSpPr>
            <p:cNvPr id="81" name="Google Shape;81;p14"/>
            <p:cNvSpPr/>
            <p:nvPr/>
          </p:nvSpPr>
          <p:spPr>
            <a:xfrm>
              <a:off x="3272450" y="2789374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A7ADF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272450" y="2987804"/>
              <a:ext cx="2039100" cy="47100"/>
            </a:xfrm>
            <a:prstGeom prst="rect">
              <a:avLst/>
            </a:prstGeom>
            <a:solidFill>
              <a:srgbClr val="A7A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89307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02309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15311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383175" y="3341388"/>
              <a:ext cx="18177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Visualization with Plotly for Python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3454727" y="3825025"/>
              <a:ext cx="1674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21,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10-11:30 am (90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6006897" y="2848547"/>
            <a:ext cx="1934494" cy="1783162"/>
            <a:chOff x="5970000" y="2789374"/>
            <a:chExt cx="2039100" cy="1842300"/>
          </a:xfrm>
        </p:grpSpPr>
        <p:sp>
          <p:nvSpPr>
            <p:cNvPr id="89" name="Google Shape;89;p14"/>
            <p:cNvSpPr/>
            <p:nvPr/>
          </p:nvSpPr>
          <p:spPr>
            <a:xfrm>
              <a:off x="5970000" y="2789374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6F79F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970000" y="2987804"/>
              <a:ext cx="2039100" cy="47100"/>
            </a:xfrm>
            <a:prstGeom prst="rect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59062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72064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85066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5970000" y="3341400"/>
              <a:ext cx="20391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</a:t>
              </a: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Dashboarding</a:t>
              </a: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with Plotly for 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Python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6036752" y="3852813"/>
              <a:ext cx="1905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28,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 am -12 pm (120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1958249" y="2041980"/>
            <a:ext cx="324403" cy="77238"/>
            <a:chOff x="4893072" y="2862924"/>
            <a:chExt cx="341945" cy="79800"/>
          </a:xfrm>
        </p:grpSpPr>
        <p:sp>
          <p:nvSpPr>
            <p:cNvPr id="97" name="Google Shape;97;p14"/>
            <p:cNvSpPr/>
            <p:nvPr/>
          </p:nvSpPr>
          <p:spPr>
            <a:xfrm>
              <a:off x="489307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02309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15311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type="title"/>
          </p:nvPr>
        </p:nvSpPr>
        <p:spPr>
          <a:xfrm>
            <a:off x="311700" y="445025"/>
            <a:ext cx="34920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 sz="3400"/>
              <a:t>Timeline</a:t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2300"/>
              <a:t>Data Visualization Series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358175" y="1220825"/>
            <a:ext cx="534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 I: Learn </a:t>
            </a: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 Basics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Plotly for Python &amp; Google Colab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A4C2F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GapMinder data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56275" y="2514300"/>
            <a:ext cx="822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 II: Let’s Code!</a:t>
            </a:r>
            <a:endParaRPr b="1"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lang="en" sz="2000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Jupyter Notebook and follow through!</a:t>
            </a:r>
            <a:endParaRPr sz="2000">
              <a:solidFill>
                <a:srgbClr val="B4A7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 sz="3400"/>
              <a:t>Workflow</a:t>
            </a:r>
            <a:endParaRPr b="1"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Plotly &amp; Google Colab</a:t>
            </a:r>
            <a:endParaRPr b="1" sz="22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39875" y="1152475"/>
            <a:ext cx="42603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Plotly</a:t>
            </a:r>
            <a:r>
              <a:rPr lang="en" sz="1200">
                <a:solidFill>
                  <a:schemeClr val="dk1"/>
                </a:solidFill>
              </a:rPr>
              <a:t> is a graphing library that binds to many languages, including JavaScript (read more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last workshop</a:t>
            </a:r>
            <a:r>
              <a:rPr lang="en" sz="1200">
                <a:solidFill>
                  <a:schemeClr val="dk1"/>
                </a:solidFill>
              </a:rPr>
              <a:t>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Built on D3.js, high interactivity by default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High-level library → Allows concision in code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Interactive, scientific charts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b="7272" l="6407" r="6416" t="7272"/>
          <a:stretch/>
        </p:blipFill>
        <p:spPr>
          <a:xfrm>
            <a:off x="1850050" y="1425325"/>
            <a:ext cx="1056375" cy="10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3350" y="1138600"/>
            <a:ext cx="1456600" cy="14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4833500" y="2732750"/>
            <a:ext cx="39168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Google Colab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executable document that lets you write, run, and share code within Google Drive.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5143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configuration required locally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access to GPUs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sharing, good for teamwork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Why explore Gapminder Data?</a:t>
            </a:r>
            <a:endParaRPr b="1" sz="2200"/>
          </a:p>
        </p:txBody>
      </p:sp>
      <p:sp>
        <p:nvSpPr>
          <p:cNvPr id="122" name="Google Shape;122;p17"/>
          <p:cNvSpPr txBox="1"/>
          <p:nvPr/>
        </p:nvSpPr>
        <p:spPr>
          <a:xfrm>
            <a:off x="376125" y="1244525"/>
            <a:ext cx="7127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rich, searchable collection of public datasets about the world’s trends.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Gathered from institutions like the UN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Provides </a:t>
            </a:r>
            <a:r>
              <a:rPr lang="en" sz="16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online statistical tool</a:t>
            </a: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explorations.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presented by Hans Rosling, its co-founder, in 2007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</a:pPr>
            <a:r>
              <a:rPr lang="en" sz="16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The best stats you've ever seen | Hans Rosling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827" y="2793425"/>
            <a:ext cx="2281928" cy="18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1570" y="2793431"/>
            <a:ext cx="2307606" cy="188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463475" y="1263050"/>
            <a:ext cx="3707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data to design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clean datasets that are searchable and useable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hypothesis-generating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we’ll do today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dataset between 1952-2007 to make different interactive graphs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hypothesis and insights about data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951" y="1415450"/>
            <a:ext cx="3801475" cy="31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Why explore Gapminder Data?</a:t>
            </a:r>
            <a:endParaRPr b="1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Let’s Code! 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Open Google Colab</a:t>
            </a:r>
            <a:endParaRPr b="1" sz="2200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87900" y="1228675"/>
            <a:ext cx="85206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Open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tinyurl.com/datavizworkshops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Go to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  <a:highlight>
                  <a:srgbClr val="6F79F7"/>
                </a:highlight>
              </a:rPr>
              <a:t>“Workshop 10-22”</a:t>
            </a:r>
            <a:endParaRPr b="1" sz="2000">
              <a:solidFill>
                <a:schemeClr val="dk1"/>
              </a:solidFill>
              <a:highlight>
                <a:srgbClr val="6F79F7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Open </a:t>
            </a:r>
            <a:r>
              <a:rPr b="1" lang="en" sz="2000">
                <a:solidFill>
                  <a:schemeClr val="dk1"/>
                </a:solidFill>
                <a:highlight>
                  <a:srgbClr val="FFA53B"/>
                </a:highlight>
              </a:rPr>
              <a:t>“2_Let’s Code”</a:t>
            </a:r>
            <a:r>
              <a:rPr lang="en" sz="2000">
                <a:solidFill>
                  <a:schemeClr val="dk1"/>
                </a:solidFill>
              </a:rPr>
              <a:t> with Google Colab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000" y="2523023"/>
            <a:ext cx="3860349" cy="17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1565800" y="4361675"/>
            <a:ext cx="58077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If not yet installed, click</a:t>
            </a:r>
            <a:r>
              <a:rPr lang="en" sz="1300">
                <a:solidFill>
                  <a:schemeClr val="dk1"/>
                </a:solidFill>
              </a:rPr>
              <a:t> “Connect more apps” and search for Google Colab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6521800" y="1571388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plotly.express</a:t>
            </a:r>
            <a:r>
              <a:rPr lang="en">
                <a:solidFill>
                  <a:srgbClr val="EA6497"/>
                </a:solidFill>
              </a:rPr>
              <a:t>*</a:t>
            </a:r>
            <a:endParaRPr>
              <a:solidFill>
                <a:srgbClr val="EA6497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50" y="1769400"/>
            <a:ext cx="2502900" cy="131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0"/>
          <p:cNvSpPr/>
          <p:nvPr/>
        </p:nvSpPr>
        <p:spPr>
          <a:xfrm>
            <a:off x="6477175" y="2795225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lotly.graph_objects</a:t>
            </a:r>
            <a:r>
              <a:rPr b="1" lang="en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0" y="289150"/>
            <a:ext cx="3195600" cy="8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What you see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/>
              <a:t>(Output</a:t>
            </a:r>
            <a:r>
              <a:rPr b="1" lang="en" sz="1350"/>
              <a:t>)</a:t>
            </a:r>
            <a:endParaRPr b="1" sz="1350"/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4572000" y="465350"/>
            <a:ext cx="3519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Code behind-the-scenes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33"/>
              <a:t>(Powered by Plotly Python library)</a:t>
            </a:r>
            <a:endParaRPr b="1" sz="1533"/>
          </a:p>
        </p:txBody>
      </p:sp>
      <p:sp>
        <p:nvSpPr>
          <p:cNvPr id="149" name="Google Shape;149;p20"/>
          <p:cNvSpPr/>
          <p:nvPr/>
        </p:nvSpPr>
        <p:spPr>
          <a:xfrm>
            <a:off x="3677975" y="3843150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 dictionary</a:t>
            </a:r>
            <a:r>
              <a:rPr lang="en">
                <a:solidFill>
                  <a:srgbClr val="EA6497"/>
                </a:solidFill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677975" y="2118163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Plotly Graph Object</a:t>
            </a:r>
            <a:r>
              <a:rPr lang="en">
                <a:solidFill>
                  <a:srgbClr val="EA6497"/>
                </a:solidFill>
              </a:rPr>
              <a:t>*</a:t>
            </a:r>
            <a:endParaRPr>
              <a:solidFill>
                <a:srgbClr val="EA6497"/>
              </a:solidFill>
            </a:endParaRPr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702000" y="3557225"/>
            <a:ext cx="188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“Plotly figures”</a:t>
            </a:r>
            <a:endParaRPr b="1" sz="1600"/>
          </a:p>
        </p:txBody>
      </p:sp>
      <p:cxnSp>
        <p:nvCxnSpPr>
          <p:cNvPr id="152" name="Google Shape;152;p20"/>
          <p:cNvCxnSpPr>
            <a:stCxn id="151" idx="3"/>
            <a:endCxn id="150" idx="1"/>
          </p:cNvCxnSpPr>
          <p:nvPr/>
        </p:nvCxnSpPr>
        <p:spPr>
          <a:xfrm flipH="1" rot="10800000">
            <a:off x="2588400" y="2364575"/>
            <a:ext cx="1089600" cy="14790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accent6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53" name="Google Shape;153;p20"/>
          <p:cNvCxnSpPr>
            <a:stCxn id="151" idx="3"/>
            <a:endCxn id="149" idx="1"/>
          </p:cNvCxnSpPr>
          <p:nvPr/>
        </p:nvCxnSpPr>
        <p:spPr>
          <a:xfrm>
            <a:off x="2588400" y="3843575"/>
            <a:ext cx="1089600" cy="2460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54" name="Google Shape;154;p20"/>
          <p:cNvCxnSpPr>
            <a:stCxn id="150" idx="3"/>
            <a:endCxn id="146" idx="1"/>
          </p:cNvCxnSpPr>
          <p:nvPr/>
        </p:nvCxnSpPr>
        <p:spPr>
          <a:xfrm>
            <a:off x="5564375" y="2364613"/>
            <a:ext cx="912900" cy="6771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55" name="Google Shape;155;p20"/>
          <p:cNvCxnSpPr>
            <a:stCxn id="150" idx="3"/>
            <a:endCxn id="144" idx="1"/>
          </p:cNvCxnSpPr>
          <p:nvPr/>
        </p:nvCxnSpPr>
        <p:spPr>
          <a:xfrm flipH="1" rot="10800000">
            <a:off x="5564375" y="1817713"/>
            <a:ext cx="957300" cy="5469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56" name="Google Shape;156;p20"/>
          <p:cNvSpPr txBox="1"/>
          <p:nvPr/>
        </p:nvSpPr>
        <p:spPr>
          <a:xfrm>
            <a:off x="3722550" y="2609275"/>
            <a:ext cx="184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Serialized as JSON before being passed onto Plotly.js, which renders the figure under the hood, but we won’t have to interact with it today.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521800" y="2051750"/>
            <a:ext cx="21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Recommended entry point, higher-level module, so less code will be written. Will also return fully-populated graph objects.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3678000" y="1649375"/>
            <a:ext cx="18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40" u="sng">
                <a:solidFill>
                  <a:schemeClr val="hlink"/>
                </a:solidFill>
                <a:hlinkClick r:id="rId4"/>
              </a:rPr>
              <a:t>Structures of Figures</a:t>
            </a:r>
            <a:endParaRPr b="1" sz="1140"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6566350" y="1187375"/>
            <a:ext cx="18420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6842"/>
              <a:buFont typeface="Arial"/>
              <a:buNone/>
            </a:pPr>
            <a:r>
              <a:rPr b="1" lang="en" sz="1140" u="sng">
                <a:solidFill>
                  <a:schemeClr val="hlink"/>
                </a:solidFill>
                <a:hlinkClick r:id="rId5"/>
              </a:rPr>
              <a:t>Entry/ Imported Modules</a:t>
            </a:r>
            <a:endParaRPr b="1" sz="1300"/>
          </a:p>
        </p:txBody>
      </p:sp>
      <p:sp>
        <p:nvSpPr>
          <p:cNvPr id="160" name="Google Shape;160;p20"/>
          <p:cNvSpPr txBox="1"/>
          <p:nvPr/>
        </p:nvSpPr>
        <p:spPr>
          <a:xfrm>
            <a:off x="6484000" y="3256650"/>
            <a:ext cx="1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 more graph types (e.g. 3-D), but generally needs more lines of code to be written.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3722550" y="4336050"/>
            <a:ext cx="184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less convenient, especially in catching errors.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477175" y="4007875"/>
            <a:ext cx="1886400" cy="49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lotly.figure_factory</a:t>
            </a:r>
            <a:r>
              <a:rPr b="1" lang="en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6461650" y="4461550"/>
            <a:ext cx="1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 unique, 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sophisticated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chart types (e.g. subplots, tables) yet to be included in plotly.js.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4" name="Google Shape;164;p20"/>
          <p:cNvCxnSpPr>
            <a:stCxn id="162" idx="1"/>
            <a:endCxn id="150" idx="3"/>
          </p:cNvCxnSpPr>
          <p:nvPr/>
        </p:nvCxnSpPr>
        <p:spPr>
          <a:xfrm rot="10800000">
            <a:off x="5564275" y="2364625"/>
            <a:ext cx="912900" cy="18897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959100" y="1444275"/>
            <a:ext cx="47712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Contact:  </a:t>
            </a:r>
            <a:r>
              <a:rPr lang="en"/>
              <a:t>shanghai.library.data@nyu.edu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Other workshop 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👉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http://shanghai.hosting.nyu.edu/data/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3550"/>
            <a:ext cx="25692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301450" y="3898575"/>
            <a:ext cx="31392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Feedback form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tinyurl.com/libworkshopfeedback</a:t>
            </a:r>
            <a:endParaRPr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