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f4865c8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ef4865c8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f060938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f060938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f06093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f06093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Perfect for teamwork, or continuing from someone’s project, which is the case today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f4865c8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f4865c8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250a19d0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f250a19d0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62a126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62a126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2d962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2d962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Plotly Python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(What you’d use to code —create, manipulate, and render— figures)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683af0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683af0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https://docs.streamlit.io/library/get-started/installation#install-streamlit-on-windows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f06093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f06093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f06093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f06093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f06093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f06093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f060938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f060938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https://docs.streamlit.io/library/get-started/installation#install-streamlit-on-windows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198650" y="25"/>
            <a:ext cx="5945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4468325" y="25"/>
            <a:ext cx="467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p1813@ny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code.visualstudio.com/docs/editor/githu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shanghai.library.data@nyu.edu" TargetMode="External"/><Relationship Id="rId4" Type="http://schemas.openxmlformats.org/officeDocument/2006/relationships/hyperlink" Target="https://nyu-shanghai-data-services.github.io/resources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tinyurl.com/libworkshopfeedb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YU-Shanghai-Data-Services/data-viz-pyth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otly.com/graphing-libraries/" TargetMode="External"/><Relationship Id="rId4" Type="http://schemas.openxmlformats.org/officeDocument/2006/relationships/hyperlink" Target="https://docs.google.com/presentation/d/133HQK4fmAA6S3qWxJD0tnFit3jiAdriANoBLGnsLuu8/edit#slide=id.gf7e2be7e00_0_81" TargetMode="External"/><Relationship Id="rId5" Type="http://schemas.openxmlformats.org/officeDocument/2006/relationships/hyperlink" Target="https://docs.google.com/presentation/d/133HQK4fmAA6S3qWxJD0tnFit3jiAdriANoBLGnsLuu8/edit#slide=id.gf7e2be7e00_0_81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lotly.com/python/figure-structure/" TargetMode="External"/><Relationship Id="rId5" Type="http://schemas.openxmlformats.org/officeDocument/2006/relationships/hyperlink" Target="https://plotly.com/python/graph-objects/#comparing-graph-objects-and-plotly-expre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reamlit.io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&amp;source=header-home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NYU-Shanghai-Data-Services/data-viz-python.git" TargetMode="External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anaconda.com/anaconda/install/windows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0" y="1441625"/>
            <a:ext cx="8520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Data Dashboarding 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with Plotly for Python</a:t>
            </a:r>
            <a:endParaRPr b="1" sz="3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6525" y="3071850"/>
            <a:ext cx="8455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Pamela Pan, Data Services Fellow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pp1813@nyu.edu</a:t>
            </a:r>
            <a:endParaRPr sz="15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2021, NYU Shanghai Library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452725" y="1279625"/>
            <a:ext cx="676350" cy="162000"/>
            <a:chOff x="7191375" y="1171575"/>
            <a:chExt cx="676350" cy="162000"/>
          </a:xfrm>
        </p:grpSpPr>
        <p:sp>
          <p:nvSpPr>
            <p:cNvPr id="56" name="Google Shape;56;p13"/>
            <p:cNvSpPr/>
            <p:nvPr/>
          </p:nvSpPr>
          <p:spPr>
            <a:xfrm>
              <a:off x="7191375" y="1171575"/>
              <a:ext cx="162000" cy="1620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448550" y="1171575"/>
              <a:ext cx="162000" cy="1620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705725" y="1171575"/>
              <a:ext cx="162000" cy="1620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425" y="1528836"/>
            <a:ext cx="5221156" cy="26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2257598" y="4282265"/>
            <a:ext cx="4377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the browser view after you run the code. You can also change the </a:t>
            </a: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 color</a:t>
            </a:r>
            <a:r>
              <a:rPr lang="en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upper-right corner of “</a:t>
            </a: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Settings</a:t>
            </a:r>
            <a:r>
              <a:rPr lang="en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”.</a:t>
            </a:r>
            <a:endParaRPr sz="1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6646068" y="1472368"/>
            <a:ext cx="499200" cy="29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6426787" y="1157199"/>
            <a:ext cx="93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Settings</a:t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Troubleshooting &amp; Final view</a:t>
            </a:r>
            <a:endParaRPr b="1" sz="3022"/>
          </a:p>
        </p:txBody>
      </p:sp>
      <p:sp>
        <p:nvSpPr>
          <p:cNvPr id="189" name="Google Shape;189;p22"/>
          <p:cNvSpPr txBox="1"/>
          <p:nvPr/>
        </p:nvSpPr>
        <p:spPr>
          <a:xfrm>
            <a:off x="572048" y="959490"/>
            <a:ext cx="43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are unable to run, please delete the “Piplock” file.</a:t>
            </a:r>
            <a:endParaRPr sz="1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Understanding Git &amp; GitHub</a:t>
            </a:r>
            <a:endParaRPr b="1" sz="3022"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2009136" y="1222412"/>
            <a:ext cx="5125717" cy="2851075"/>
            <a:chOff x="2009136" y="1298612"/>
            <a:chExt cx="5125717" cy="2851075"/>
          </a:xfrm>
        </p:grpSpPr>
        <p:pic>
          <p:nvPicPr>
            <p:cNvPr id="196" name="Google Shape;19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09136" y="1298612"/>
              <a:ext cx="5125717" cy="285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3"/>
            <p:cNvSpPr/>
            <p:nvPr/>
          </p:nvSpPr>
          <p:spPr>
            <a:xfrm>
              <a:off x="3520525" y="2201350"/>
              <a:ext cx="581100" cy="292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1C5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0687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53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617600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/>
        </p:nvSpPr>
        <p:spPr>
          <a:xfrm>
            <a:off x="2009125" y="4095500"/>
            <a:ext cx="512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want to create and upload onto your own repo afterwards, check the </a:t>
            </a:r>
            <a:r>
              <a:rPr lang="en" sz="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tutorial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410350" y="1430300"/>
            <a:ext cx="53898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For any questions, please c</a:t>
            </a:r>
            <a:r>
              <a:rPr lang="en"/>
              <a:t>ontact: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👉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shanghai.library.data@nyu.edu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https://nyu-shanghai-data-services.github.io/resources/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01450" y="3898575"/>
            <a:ext cx="3139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tinyurl.com/libworkshopfeedback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 rot="10800000">
            <a:off x="2179604" y="3144566"/>
            <a:ext cx="2253600" cy="103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2352474" y="1558655"/>
            <a:ext cx="2091300" cy="1043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418045" y="1969754"/>
            <a:ext cx="1934494" cy="1783162"/>
            <a:chOff x="418025" y="1836411"/>
            <a:chExt cx="2039100" cy="1842300"/>
          </a:xfrm>
        </p:grpSpPr>
        <p:sp>
          <p:nvSpPr>
            <p:cNvPr id="66" name="Google Shape;66;p14"/>
            <p:cNvSpPr/>
            <p:nvPr/>
          </p:nvSpPr>
          <p:spPr>
            <a:xfrm>
              <a:off x="418025" y="1836411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EA649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18025" y="2034842"/>
              <a:ext cx="2039100" cy="47100"/>
            </a:xfrm>
            <a:prstGeom prst="rect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528735" y="234017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 to Data Visualization on Web Interfaces</a:t>
              </a: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447888" y="2872077"/>
              <a:ext cx="19794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15,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9:30-10:30 am (60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0" name="Google Shape;70;p14"/>
          <p:cNvCxnSpPr/>
          <p:nvPr/>
        </p:nvCxnSpPr>
        <p:spPr>
          <a:xfrm rot="10800000">
            <a:off x="5018286" y="3921584"/>
            <a:ext cx="1104000" cy="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4436041" y="644120"/>
            <a:ext cx="1934494" cy="1783162"/>
            <a:chOff x="3272435" y="511837"/>
            <a:chExt cx="2039100" cy="1842300"/>
          </a:xfrm>
        </p:grpSpPr>
        <p:sp>
          <p:nvSpPr>
            <p:cNvPr id="72" name="Google Shape;72;p14"/>
            <p:cNvSpPr/>
            <p:nvPr/>
          </p:nvSpPr>
          <p:spPr>
            <a:xfrm>
              <a:off x="3272435" y="511837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00C3B1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272435" y="710268"/>
              <a:ext cx="2039100" cy="47100"/>
            </a:xfrm>
            <a:prstGeom prst="rect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893057" y="585387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023079" y="585387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153101" y="585387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353238" y="1045931"/>
              <a:ext cx="18774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JavaScript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454711" y="1547488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3270615" y="2848547"/>
            <a:ext cx="1934494" cy="1783162"/>
            <a:chOff x="3272450" y="2789374"/>
            <a:chExt cx="2039100" cy="1842300"/>
          </a:xfrm>
        </p:grpSpPr>
        <p:sp>
          <p:nvSpPr>
            <p:cNvPr id="80" name="Google Shape;80;p14"/>
            <p:cNvSpPr/>
            <p:nvPr/>
          </p:nvSpPr>
          <p:spPr>
            <a:xfrm>
              <a:off x="327245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A7AD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272450" y="2987804"/>
              <a:ext cx="2039100" cy="47100"/>
            </a:xfrm>
            <a:prstGeom prst="rect">
              <a:avLst/>
            </a:prstGeom>
            <a:solidFill>
              <a:srgbClr val="A7A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3383175" y="334138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454727" y="3825025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6006897" y="2848547"/>
            <a:ext cx="1934494" cy="1783162"/>
            <a:chOff x="5970000" y="2789374"/>
            <a:chExt cx="2039100" cy="1842300"/>
          </a:xfrm>
        </p:grpSpPr>
        <p:sp>
          <p:nvSpPr>
            <p:cNvPr id="88" name="Google Shape;88;p14"/>
            <p:cNvSpPr/>
            <p:nvPr/>
          </p:nvSpPr>
          <p:spPr>
            <a:xfrm>
              <a:off x="597000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6F79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970000" y="2987804"/>
              <a:ext cx="2039100" cy="47100"/>
            </a:xfrm>
            <a:prstGeom prst="rect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59062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72064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85066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5970000" y="3341400"/>
              <a:ext cx="20391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Dashboarding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with Plotly for 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6036752" y="3852813"/>
              <a:ext cx="1905600" cy="3657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Repository link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1958249" y="2041980"/>
            <a:ext cx="324403" cy="77238"/>
            <a:chOff x="4893072" y="2862924"/>
            <a:chExt cx="341945" cy="79800"/>
          </a:xfrm>
        </p:grpSpPr>
        <p:sp>
          <p:nvSpPr>
            <p:cNvPr id="96" name="Google Shape;96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445025"/>
            <a:ext cx="349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Timeline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2300"/>
              <a:t>Data Visualization Series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29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Plotly for Python</a:t>
            </a:r>
            <a:endParaRPr b="1" sz="2200"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656700" y="863850"/>
            <a:ext cx="4918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Plotly</a:t>
            </a:r>
            <a:r>
              <a:rPr lang="en" sz="1400">
                <a:solidFill>
                  <a:schemeClr val="dk1"/>
                </a:solidFill>
              </a:rPr>
              <a:t> is a graphing library that binds to many languages, including Python (read more from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previous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workshop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Built on D3.js, high interactivity by default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High-level library → Allows concision in code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Interactive, scientific charts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7272" l="6407" r="6416" t="7272"/>
          <a:stretch/>
        </p:blipFill>
        <p:spPr>
          <a:xfrm>
            <a:off x="539875" y="1733175"/>
            <a:ext cx="2021800" cy="19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521800" y="1571388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plotly.express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rgbClr val="EA6497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0" y="1769400"/>
            <a:ext cx="2502900" cy="131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6"/>
          <p:cNvSpPr/>
          <p:nvPr/>
        </p:nvSpPr>
        <p:spPr>
          <a:xfrm>
            <a:off x="6477175" y="2795225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lotly.graph_objects</a:t>
            </a:r>
            <a:r>
              <a:rPr b="1" lang="en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you see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(Output)</a:t>
            </a:r>
            <a:endParaRPr b="1" sz="1350"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0" y="465350"/>
            <a:ext cx="35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Code behind-the-scenes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33"/>
              <a:t>(Powered by Plotly Python library)</a:t>
            </a:r>
            <a:endParaRPr b="1" sz="1533"/>
          </a:p>
        </p:txBody>
      </p:sp>
      <p:sp>
        <p:nvSpPr>
          <p:cNvPr id="116" name="Google Shape;116;p16"/>
          <p:cNvSpPr/>
          <p:nvPr/>
        </p:nvSpPr>
        <p:spPr>
          <a:xfrm>
            <a:off x="3677975" y="3843150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dictionary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677975" y="2118163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Plotly Graph Object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rgbClr val="EA6497"/>
              </a:solidFill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02000" y="355722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“Plotly figures”</a:t>
            </a:r>
            <a:endParaRPr b="1" sz="1600"/>
          </a:p>
        </p:txBody>
      </p:sp>
      <p:cxnSp>
        <p:nvCxnSpPr>
          <p:cNvPr id="119" name="Google Shape;119;p16"/>
          <p:cNvCxnSpPr>
            <a:stCxn id="118" idx="3"/>
            <a:endCxn id="117" idx="1"/>
          </p:cNvCxnSpPr>
          <p:nvPr/>
        </p:nvCxnSpPr>
        <p:spPr>
          <a:xfrm flipH="1" rot="10800000">
            <a:off x="2588400" y="2364575"/>
            <a:ext cx="1089600" cy="1479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20" name="Google Shape;120;p16"/>
          <p:cNvCxnSpPr>
            <a:stCxn id="118" idx="3"/>
            <a:endCxn id="116" idx="1"/>
          </p:cNvCxnSpPr>
          <p:nvPr/>
        </p:nvCxnSpPr>
        <p:spPr>
          <a:xfrm>
            <a:off x="2588400" y="3843575"/>
            <a:ext cx="1089600" cy="246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21" name="Google Shape;121;p16"/>
          <p:cNvCxnSpPr>
            <a:stCxn id="117" idx="3"/>
            <a:endCxn id="113" idx="1"/>
          </p:cNvCxnSpPr>
          <p:nvPr/>
        </p:nvCxnSpPr>
        <p:spPr>
          <a:xfrm>
            <a:off x="5564375" y="2364613"/>
            <a:ext cx="912900" cy="6771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22" name="Google Shape;122;p16"/>
          <p:cNvCxnSpPr>
            <a:stCxn id="117" idx="3"/>
            <a:endCxn id="111" idx="1"/>
          </p:cNvCxnSpPr>
          <p:nvPr/>
        </p:nvCxnSpPr>
        <p:spPr>
          <a:xfrm flipH="1" rot="10800000">
            <a:off x="5564375" y="1817713"/>
            <a:ext cx="957300" cy="5469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722550" y="2609275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Serialized as JSON before being passed onto Plotly.js, which renders the figure under the hood, but we won’t have to interact with it today.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521800" y="2051750"/>
            <a:ext cx="21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Recommended entry point, higher-level module, so less code will be written. Will also return fully-populated graph objects.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3678000" y="1649375"/>
            <a:ext cx="18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40" u="sng">
                <a:solidFill>
                  <a:schemeClr val="hlink"/>
                </a:solidFill>
                <a:hlinkClick r:id="rId4"/>
              </a:rPr>
              <a:t>Structures of Figures</a:t>
            </a:r>
            <a:endParaRPr b="1" sz="1140"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6566350" y="1187375"/>
            <a:ext cx="1842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842"/>
              <a:buFont typeface="Arial"/>
              <a:buNone/>
            </a:pPr>
            <a:r>
              <a:rPr b="1" lang="en" sz="1140" u="sng">
                <a:solidFill>
                  <a:schemeClr val="hlink"/>
                </a:solidFill>
                <a:hlinkClick r:id="rId5"/>
              </a:rPr>
              <a:t>Entry/ Imported Modules</a:t>
            </a:r>
            <a:endParaRPr b="1" sz="1300"/>
          </a:p>
        </p:txBody>
      </p:sp>
      <p:sp>
        <p:nvSpPr>
          <p:cNvPr id="127" name="Google Shape;127;p16"/>
          <p:cNvSpPr txBox="1"/>
          <p:nvPr/>
        </p:nvSpPr>
        <p:spPr>
          <a:xfrm>
            <a:off x="6484000" y="3256650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more graph types (e.g. 3-D), but generally needs more lines of code to be written.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722550" y="43360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less convenient, especially in catching errors.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477175" y="4007875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lotly.figure_factory</a:t>
            </a:r>
            <a:r>
              <a:rPr b="1" lang="en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461650" y="4461550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unique, 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sophisticated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chart types (e.g. subplots, tables) yet to be included in plotly.js.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1" name="Google Shape;131;p16"/>
          <p:cNvCxnSpPr>
            <a:stCxn id="129" idx="1"/>
            <a:endCxn id="117" idx="3"/>
          </p:cNvCxnSpPr>
          <p:nvPr/>
        </p:nvCxnSpPr>
        <p:spPr>
          <a:xfrm rot="10800000">
            <a:off x="5564275" y="2364625"/>
            <a:ext cx="912900" cy="18897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Streamlit</a:t>
            </a:r>
            <a:endParaRPr b="1" sz="2200"/>
          </a:p>
        </p:txBody>
      </p:sp>
      <p:sp>
        <p:nvSpPr>
          <p:cNvPr id="137" name="Google Shape;137;p17"/>
          <p:cNvSpPr txBox="1"/>
          <p:nvPr/>
        </p:nvSpPr>
        <p:spPr>
          <a:xfrm>
            <a:off x="1551000" y="3073025"/>
            <a:ext cx="6263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Open source app framework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widely used among Data Scientists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in Python, no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-end experience required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Compatible with many libraries, including Plotly, Bokeh, Altair, Pandas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00" y="922850"/>
            <a:ext cx="3277650" cy="19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Goal</a:t>
            </a:r>
            <a:endParaRPr b="1" sz="3022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92200" y="1378850"/>
            <a:ext cx="78105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run the project locally, you will </a:t>
            </a:r>
            <a:r>
              <a:rPr lang="en" sz="1500">
                <a:solidFill>
                  <a:schemeClr val="dk1"/>
                </a:solidFill>
              </a:rPr>
              <a:t>have to clone</a:t>
            </a:r>
            <a:r>
              <a:rPr lang="en" sz="1500">
                <a:solidFill>
                  <a:schemeClr val="dk1"/>
                </a:solidFill>
              </a:rPr>
              <a:t> a GitHub repository (repo) to your local computer instead of creating a React App from the ground up,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cloned repo contains the Streamlit app (app.py), data (data/Olympics.csv), and the dependencies (Pipfile).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clone the repo and start running the React App, you will first need to install some softwares and set things up.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97450" y="962550"/>
            <a:ext cx="51129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Account</a:t>
            </a:r>
            <a:r>
              <a:rPr lang="en" sz="1400">
                <a:solidFill>
                  <a:schemeClr val="dk1"/>
                </a:solidFill>
              </a:rPr>
              <a:t> if you don’t have one (2 min)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Visual Studio Code: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Download</a:t>
            </a:r>
            <a:r>
              <a:rPr lang="en" sz="1400">
                <a:solidFill>
                  <a:schemeClr val="dk1"/>
                </a:solidFill>
              </a:rPr>
              <a:t> &amp; Initialize (5 min)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903250" y="2153325"/>
            <a:ext cx="58374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79F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a color scheme of your preference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 with other devices, log in with GitHub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649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shortcuts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“View” - “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searching “view toggle” make Activity Bar invisible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language </a:t>
            </a:r>
            <a:r>
              <a:rPr lang="en" sz="12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save us time when coding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“JavaScript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“ES7 React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code by creating/ picking a folder</a:t>
            </a:r>
            <a:endParaRPr sz="1200">
              <a:solidFill>
                <a:schemeClr val="dk1"/>
              </a:solidFill>
              <a:highlight>
                <a:srgbClr val="00C3B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0" l="0" r="0" t="1448"/>
          <a:stretch/>
        </p:blipFill>
        <p:spPr>
          <a:xfrm>
            <a:off x="805400" y="1824700"/>
            <a:ext cx="3110924" cy="25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2379300" y="2597550"/>
            <a:ext cx="4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b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endParaRPr sz="1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endParaRPr sz="10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endParaRPr sz="10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endParaRPr sz="10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05400" y="2703425"/>
            <a:ext cx="204600" cy="20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75750" y="2937800"/>
            <a:ext cx="101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Extensions </a:t>
            </a:r>
            <a:endParaRPr b="1" sz="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6">
            <a:alphaModFix/>
          </a:blip>
          <a:srcRect b="83309" l="0" r="0" t="1429"/>
          <a:stretch/>
        </p:blipFill>
        <p:spPr>
          <a:xfrm>
            <a:off x="1529175" y="1824700"/>
            <a:ext cx="1222400" cy="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2247525" y="2150200"/>
            <a:ext cx="1668900" cy="21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529175" y="1790700"/>
            <a:ext cx="637200" cy="25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307925" y="1536075"/>
            <a:ext cx="55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Command Palette</a:t>
            </a:r>
            <a:endParaRPr b="1" sz="1000"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Coding Environment (IDE)</a:t>
            </a:r>
            <a:endParaRPr b="1" sz="302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088" y="2801827"/>
            <a:ext cx="2802900" cy="12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97450" y="962550"/>
            <a:ext cx="5167500" cy="36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 startAt="3"/>
            </a:pPr>
            <a:r>
              <a:rPr lang="en" sz="1200">
                <a:solidFill>
                  <a:schemeClr val="dk1"/>
                </a:solidFill>
              </a:rPr>
              <a:t>Install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Git</a:t>
            </a:r>
            <a:r>
              <a:rPr lang="en" sz="1200">
                <a:solidFill>
                  <a:schemeClr val="dk1"/>
                </a:solidFill>
              </a:rPr>
              <a:t>, the version control software (2min)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 startAt="3"/>
            </a:pPr>
            <a:r>
              <a:rPr lang="en" sz="1200">
                <a:solidFill>
                  <a:schemeClr val="dk1"/>
                </a:solidFill>
              </a:rPr>
              <a:t>Clone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GitHub Repository</a:t>
            </a:r>
            <a:r>
              <a:rPr lang="en" sz="1200">
                <a:solidFill>
                  <a:schemeClr val="dk1"/>
                </a:solidFill>
              </a:rPr>
              <a:t> (make sure you’re logged in w/ GitHub)</a:t>
            </a:r>
            <a:endParaRPr sz="1200">
              <a:solidFill>
                <a:schemeClr val="dk1"/>
              </a:solidFill>
              <a:highlight>
                <a:srgbClr val="3D85C6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repo link: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</a:rPr>
              <a:t>https://github.com/NYU-Shanghai-Data-Services/data-viz-python.git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“</a:t>
            </a:r>
            <a:r>
              <a:rPr lang="en" sz="1200">
                <a:solidFill>
                  <a:srgbClr val="93C47D"/>
                </a:solidFill>
              </a:rPr>
              <a:t>Get Started</a:t>
            </a:r>
            <a:r>
              <a:rPr lang="en" sz="1200">
                <a:solidFill>
                  <a:schemeClr val="dk1"/>
                </a:solidFill>
              </a:rPr>
              <a:t>”, click </a:t>
            </a:r>
            <a:r>
              <a:rPr lang="en" sz="1200">
                <a:solidFill>
                  <a:srgbClr val="FFD600"/>
                </a:solidFill>
              </a:rPr>
              <a:t>Clone Repository</a:t>
            </a:r>
            <a:r>
              <a:rPr lang="en" sz="1200">
                <a:solidFill>
                  <a:schemeClr val="dk1"/>
                </a:solidFill>
              </a:rPr>
              <a:t> - Enter repo link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Or copy the following into terminal: 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</a:rPr>
              <a:t>git clone https://github.com/pamela-pan/data-viz-python.git</a:t>
            </a:r>
            <a:endParaRPr sz="1200">
              <a:solidFill>
                <a:schemeClr val="dk1"/>
              </a:solidFill>
              <a:highlight>
                <a:srgbClr val="666666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Choose a folder, open it when you’re done cloning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Enter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</a:rPr>
              <a:t>pwd</a:t>
            </a:r>
            <a:r>
              <a:rPr lang="en" sz="1200">
                <a:solidFill>
                  <a:schemeClr val="dk1"/>
                </a:solidFill>
              </a:rPr>
              <a:t> in terminal (pwd = “print working directory”)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Make sure you’re on data-viz-plotly-js, if not,  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</a:rPr>
              <a:t>type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</a:rPr>
              <a:t>cd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</a:rPr>
              <a:t>data-viz-python</a:t>
            </a:r>
            <a:r>
              <a:rPr lang="en" sz="1200">
                <a:solidFill>
                  <a:schemeClr val="dk1"/>
                </a:solidFill>
              </a:rPr>
              <a:t> (cd = “change directory”)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Git &amp; GitHub</a:t>
            </a:r>
            <a:endParaRPr b="1" sz="3022"/>
          </a:p>
        </p:txBody>
      </p:sp>
      <p:sp>
        <p:nvSpPr>
          <p:cNvPr id="167" name="Google Shape;167;p20"/>
          <p:cNvSpPr txBox="1"/>
          <p:nvPr/>
        </p:nvSpPr>
        <p:spPr>
          <a:xfrm>
            <a:off x="6491562" y="4139538"/>
            <a:ext cx="1626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you’re done, you should see this in your terminal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6">
            <a:alphaModFix/>
          </a:blip>
          <a:srcRect b="0" l="0" r="51625" t="20546"/>
          <a:stretch/>
        </p:blipFill>
        <p:spPr>
          <a:xfrm>
            <a:off x="6147438" y="654226"/>
            <a:ext cx="2314200" cy="191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0"/>
          <p:cNvSpPr/>
          <p:nvPr/>
        </p:nvSpPr>
        <p:spPr>
          <a:xfrm>
            <a:off x="6390877" y="1415924"/>
            <a:ext cx="1410300" cy="19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472650" y="941525"/>
            <a:ext cx="39030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AutoNum type="arabicPeriod" startAt="5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Streamlit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Open/ Install </a:t>
            </a: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Anaconda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environment with Streamlit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terminal window will appear, type: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pip install streamlit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to your project folder directory: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cd [folder path]</a:t>
            </a:r>
            <a:endParaRPr sz="1200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the app: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streamlit run app.py</a:t>
            </a:r>
            <a:endParaRPr sz="1200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300" y="2034275"/>
            <a:ext cx="2613700" cy="14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4865125" y="330425"/>
            <a:ext cx="39030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macOS/ Linux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your computer terminal 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(not the one on your text editor)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pip (skip if installed):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macOS, type in terminal: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sudo easy_install pip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Ubuntu with Python 3: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sudo apt-get install python3-pip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pipenv (PIP environment)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pip3 install pipenv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Navigate to your project folder: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cd [folder path]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Pipenv environment in that folder and activate that environment: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pipenv shell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Streamlit: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pipenv install streamlit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Plotly, Wordcloud in this Pipenv: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pipenv install plotly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pipenv install pandas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1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5"/>
              <a:buFont typeface="Helvetica Neue"/>
              <a:buChar char="-"/>
            </a:pPr>
            <a:r>
              <a:rPr lang="en" sz="109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our app.py file</a:t>
            </a:r>
            <a:endParaRPr sz="109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5">
                <a:solidFill>
                  <a:schemeClr val="lt1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streamlit run app.py</a:t>
            </a:r>
            <a:endParaRPr sz="1095">
              <a:solidFill>
                <a:schemeClr val="lt1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5">
            <a:alphaModFix/>
          </a:blip>
          <a:srcRect b="0" l="1545" r="0" t="0"/>
          <a:stretch/>
        </p:blipFill>
        <p:spPr>
          <a:xfrm>
            <a:off x="3038665" y="4281123"/>
            <a:ext cx="3066600" cy="68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1"/>
          <p:cNvSpPr txBox="1"/>
          <p:nvPr/>
        </p:nvSpPr>
        <p:spPr>
          <a:xfrm>
            <a:off x="2969550" y="4010675"/>
            <a:ext cx="32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You should see this after you run the app.</a:t>
            </a:r>
            <a:endParaRPr b="1" sz="1000">
              <a:solidFill>
                <a:schemeClr val="dk1"/>
              </a:solidFill>
              <a:highlight>
                <a:schemeClr val="accent5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Press “Enter” to skip this step.</a:t>
            </a:r>
            <a:endParaRPr sz="120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Streamlit</a:t>
            </a:r>
            <a:endParaRPr b="1" sz="30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